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71"/>
  </p:notesMasterIdLst>
  <p:sldIdLst>
    <p:sldId id="256" r:id="rId2"/>
    <p:sldId id="332" r:id="rId3"/>
    <p:sldId id="324" r:id="rId4"/>
    <p:sldId id="257" r:id="rId5"/>
    <p:sldId id="329" r:id="rId6"/>
    <p:sldId id="338" r:id="rId7"/>
    <p:sldId id="356" r:id="rId8"/>
    <p:sldId id="330" r:id="rId9"/>
    <p:sldId id="355" r:id="rId10"/>
    <p:sldId id="325" r:id="rId11"/>
    <p:sldId id="326" r:id="rId12"/>
    <p:sldId id="327" r:id="rId13"/>
    <p:sldId id="328" r:id="rId14"/>
    <p:sldId id="333" r:id="rId15"/>
    <p:sldId id="334" r:id="rId16"/>
    <p:sldId id="265" r:id="rId17"/>
    <p:sldId id="267" r:id="rId18"/>
    <p:sldId id="322" r:id="rId19"/>
    <p:sldId id="351" r:id="rId20"/>
    <p:sldId id="262" r:id="rId21"/>
    <p:sldId id="263" r:id="rId22"/>
    <p:sldId id="335" r:id="rId23"/>
    <p:sldId id="331" r:id="rId24"/>
    <p:sldId id="336" r:id="rId25"/>
    <p:sldId id="339" r:id="rId26"/>
    <p:sldId id="340" r:id="rId27"/>
    <p:sldId id="343" r:id="rId28"/>
    <p:sldId id="342" r:id="rId29"/>
    <p:sldId id="341" r:id="rId30"/>
    <p:sldId id="344" r:id="rId31"/>
    <p:sldId id="345" r:id="rId32"/>
    <p:sldId id="346" r:id="rId33"/>
    <p:sldId id="347" r:id="rId34"/>
    <p:sldId id="319" r:id="rId35"/>
    <p:sldId id="261" r:id="rId36"/>
    <p:sldId id="348" r:id="rId37"/>
    <p:sldId id="349" r:id="rId38"/>
    <p:sldId id="350" r:id="rId39"/>
    <p:sldId id="352" r:id="rId40"/>
    <p:sldId id="353" r:id="rId41"/>
    <p:sldId id="357" r:id="rId42"/>
    <p:sldId id="354" r:id="rId43"/>
    <p:sldId id="295" r:id="rId44"/>
    <p:sldId id="296" r:id="rId45"/>
    <p:sldId id="297" r:id="rId46"/>
    <p:sldId id="298" r:id="rId47"/>
    <p:sldId id="317" r:id="rId48"/>
    <p:sldId id="318" r:id="rId49"/>
    <p:sldId id="323"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58" r:id="rId65"/>
    <p:sldId id="359" r:id="rId66"/>
    <p:sldId id="313" r:id="rId67"/>
    <p:sldId id="314" r:id="rId68"/>
    <p:sldId id="360" r:id="rId69"/>
    <p:sldId id="316" r:id="rId7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1" autoAdjust="0"/>
    <p:restoredTop sz="93039" autoAdjust="0"/>
  </p:normalViewPr>
  <p:slideViewPr>
    <p:cSldViewPr>
      <p:cViewPr varScale="1">
        <p:scale>
          <a:sx n="109" d="100"/>
          <a:sy n="109" d="100"/>
        </p:scale>
        <p:origin x="-942"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image" Target="../media/image18.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wmf"/><Relationship Id="rId1" Type="http://schemas.openxmlformats.org/officeDocument/2006/relationships/image" Target="../media/image2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65.wmf"/><Relationship Id="rId13" Type="http://schemas.openxmlformats.org/officeDocument/2006/relationships/image" Target="../media/image70.wmf"/><Relationship Id="rId3" Type="http://schemas.openxmlformats.org/officeDocument/2006/relationships/image" Target="../media/image61.wmf"/><Relationship Id="rId7" Type="http://schemas.openxmlformats.org/officeDocument/2006/relationships/image" Target="../media/image64.wmf"/><Relationship Id="rId12" Type="http://schemas.openxmlformats.org/officeDocument/2006/relationships/image" Target="../media/image69.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26.wmf"/><Relationship Id="rId11" Type="http://schemas.openxmlformats.org/officeDocument/2006/relationships/image" Target="../media/image68.wmf"/><Relationship Id="rId5" Type="http://schemas.openxmlformats.org/officeDocument/2006/relationships/image" Target="../media/image63.wmf"/><Relationship Id="rId10" Type="http://schemas.openxmlformats.org/officeDocument/2006/relationships/image" Target="../media/image67.wmf"/><Relationship Id="rId4" Type="http://schemas.openxmlformats.org/officeDocument/2006/relationships/image" Target="../media/image62.wmf"/><Relationship Id="rId9" Type="http://schemas.openxmlformats.org/officeDocument/2006/relationships/image" Target="../media/image66.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image" Target="../media/image72.wmf"/><Relationship Id="rId7" Type="http://schemas.openxmlformats.org/officeDocument/2006/relationships/image" Target="../media/image66.wmf"/><Relationship Id="rId2" Type="http://schemas.openxmlformats.org/officeDocument/2006/relationships/image" Target="../media/image26.wmf"/><Relationship Id="rId1" Type="http://schemas.openxmlformats.org/officeDocument/2006/relationships/image" Target="../media/image71.wmf"/><Relationship Id="rId6" Type="http://schemas.openxmlformats.org/officeDocument/2006/relationships/image" Target="../media/image65.wmf"/><Relationship Id="rId5" Type="http://schemas.openxmlformats.org/officeDocument/2006/relationships/image" Target="../media/image74.wmf"/><Relationship Id="rId10" Type="http://schemas.openxmlformats.org/officeDocument/2006/relationships/image" Target="../media/image77.wmf"/><Relationship Id="rId4" Type="http://schemas.openxmlformats.org/officeDocument/2006/relationships/image" Target="../media/image73.wmf"/><Relationship Id="rId9" Type="http://schemas.openxmlformats.org/officeDocument/2006/relationships/image" Target="../media/image76.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0.wmf"/><Relationship Id="rId2" Type="http://schemas.openxmlformats.org/officeDocument/2006/relationships/image" Target="../media/image79.wmf"/><Relationship Id="rId1" Type="http://schemas.openxmlformats.org/officeDocument/2006/relationships/image" Target="../media/image78.wmf"/><Relationship Id="rId5" Type="http://schemas.openxmlformats.org/officeDocument/2006/relationships/image" Target="../media/image82.wmf"/><Relationship Id="rId4" Type="http://schemas.openxmlformats.org/officeDocument/2006/relationships/image" Target="../media/image81.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26.wmf"/><Relationship Id="rId1" Type="http://schemas.openxmlformats.org/officeDocument/2006/relationships/image" Target="../media/image83.wmf"/><Relationship Id="rId5" Type="http://schemas.openxmlformats.org/officeDocument/2006/relationships/image" Target="../media/image85.wmf"/><Relationship Id="rId4" Type="http://schemas.openxmlformats.org/officeDocument/2006/relationships/image" Target="../media/image84.w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88.wmf"/><Relationship Id="rId3" Type="http://schemas.openxmlformats.org/officeDocument/2006/relationships/image" Target="../media/image71.wmf"/><Relationship Id="rId7" Type="http://schemas.openxmlformats.org/officeDocument/2006/relationships/image" Target="../media/image87.wmf"/><Relationship Id="rId2" Type="http://schemas.openxmlformats.org/officeDocument/2006/relationships/image" Target="../media/image26.wmf"/><Relationship Id="rId1" Type="http://schemas.openxmlformats.org/officeDocument/2006/relationships/image" Target="../media/image86.wmf"/><Relationship Id="rId6" Type="http://schemas.openxmlformats.org/officeDocument/2006/relationships/image" Target="../media/image65.wmf"/><Relationship Id="rId5" Type="http://schemas.openxmlformats.org/officeDocument/2006/relationships/image" Target="../media/image74.wmf"/><Relationship Id="rId10" Type="http://schemas.openxmlformats.org/officeDocument/2006/relationships/image" Target="../media/image90.wmf"/><Relationship Id="rId4" Type="http://schemas.openxmlformats.org/officeDocument/2006/relationships/image" Target="../media/image72.wmf"/><Relationship Id="rId9" Type="http://schemas.openxmlformats.org/officeDocument/2006/relationships/image" Target="../media/image89.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26.wmf"/><Relationship Id="rId1" Type="http://schemas.openxmlformats.org/officeDocument/2006/relationships/image" Target="../media/image91.wmf"/><Relationship Id="rId6" Type="http://schemas.openxmlformats.org/officeDocument/2006/relationships/image" Target="../media/image93.wmf"/><Relationship Id="rId5" Type="http://schemas.openxmlformats.org/officeDocument/2006/relationships/image" Target="../media/image92.wmf"/><Relationship Id="rId4" Type="http://schemas.openxmlformats.org/officeDocument/2006/relationships/image" Target="../media/image72.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6.png"/></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 Id="rId5" Type="http://schemas.openxmlformats.org/officeDocument/2006/relationships/image" Target="../media/image101.wmf"/><Relationship Id="rId4" Type="http://schemas.openxmlformats.org/officeDocument/2006/relationships/image" Target="../media/image100.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2.wmf"/><Relationship Id="rId5" Type="http://schemas.openxmlformats.org/officeDocument/2006/relationships/image" Target="../media/image106.wmf"/><Relationship Id="rId4" Type="http://schemas.openxmlformats.org/officeDocument/2006/relationships/image" Target="../media/image105.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08.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0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7A68951-DE82-41DF-AE2B-7BFB9128F66C}" type="datetimeFigureOut">
              <a:rPr lang="en-US"/>
              <a:pPr>
                <a:defRPr/>
              </a:pPr>
              <a:t>4/3/2015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D8E0BAA-58A5-41E4-AC3E-D0532595DBB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8"/>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53C8EEC0-8785-4EBD-BEF0-EB16A443350F}" type="datetimeFigureOut">
              <a:rPr lang="en-US"/>
              <a:pPr>
                <a:defRPr/>
              </a:pPr>
              <a:t>4/3/2015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9209FA7-ED22-42E7-88D4-87CD9352C28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B6E4F98-4992-43EF-833A-F45AC3217FC9}" type="datetimeFigureOut">
              <a:rPr lang="en-US"/>
              <a:pPr>
                <a:defRPr/>
              </a:pPr>
              <a:t>4/3/2015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76343E8-7EC2-4D9C-B832-6356A4EC379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1AE35D2D-4591-46A3-98B3-EFDC9F788257}" type="datetimeFigureOut">
              <a:rPr lang="en-US"/>
              <a:pPr>
                <a:defRPr/>
              </a:pPr>
              <a:t>4/3/2015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3810E0C-A444-407A-90A5-BC8DACA96D3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32D48A7-E3A6-48C9-A3FB-8B4297B80D51}" type="datetimeFigureOut">
              <a:rPr lang="en-US"/>
              <a:pPr>
                <a:defRPr/>
              </a:pPr>
              <a:t>4/3/2015</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C7C247D-27BD-4164-8760-057F72719EF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02D452A-3E1C-437A-8133-242E2EE1365D}" type="datetimeFigureOut">
              <a:rPr lang="en-US"/>
              <a:pPr>
                <a:defRPr/>
              </a:pPr>
              <a:t>4/3/2015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D8EF4A9-2A14-4BA3-BF94-79F2DDB8FDB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8DCC96F-EC6F-4391-9D67-C41F45BF25DF}" type="datetimeFigureOut">
              <a:rPr lang="en-US"/>
              <a:pPr>
                <a:defRPr/>
              </a:pPr>
              <a:t>4/3/2015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BCF3354-F728-405D-8B4B-D600962E2C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EC83554-2837-4C55-8D78-CBD23EBF1374}" type="datetimeFigureOut">
              <a:rPr lang="en-US"/>
              <a:pPr>
                <a:defRPr/>
              </a:pPr>
              <a:t>4/3/2015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72050FA-455D-47B6-9EB3-75FA1593505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D40293FA-D870-4429-8E5C-8C42F39ED404}" type="datetimeFigureOut">
              <a:rPr lang="en-US"/>
              <a:pPr>
                <a:defRPr/>
              </a:pPr>
              <a:t>4/3/2015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F68EA1-E8C2-448B-8C8E-7653281B2BB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EE0A210-4E9F-4AA7-B559-9C4EAE1D5F22}" type="datetimeFigureOut">
              <a:rPr lang="en-US"/>
              <a:pPr>
                <a:defRPr/>
              </a:pPr>
              <a:t>4/3/2015</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5D3CF4-7A31-458E-B4B7-3EFD2720D05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876800"/>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C99E2261-A6A5-4037-B616-3371B173B8C4}" type="datetimeFigureOut">
              <a:rPr lang="en-US"/>
              <a:pPr>
                <a:defRPr/>
              </a:pPr>
              <a:t>4/3/2015</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A6DEC4-BE9B-47A2-8EAE-407EC9267ED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fontAlgn="auto">
              <a:spcBef>
                <a:spcPts val="0"/>
              </a:spcBef>
              <a:spcAft>
                <a:spcPts val="0"/>
              </a:spcAft>
              <a:defRPr sz="1200">
                <a:solidFill>
                  <a:srgbClr val="FFFFFF"/>
                </a:solidFill>
                <a:latin typeface="+mn-lt"/>
                <a:cs typeface="+mn-cs"/>
              </a:defRPr>
            </a:lvl1pPr>
          </a:lstStyle>
          <a:p>
            <a:pPr>
              <a:defRPr/>
            </a:pPr>
            <a:fld id="{8E3987B8-A9C7-415D-8499-B1A2AA2F5A0F}" type="datetimeFigureOut">
              <a:rPr lang="en-US"/>
              <a:pPr>
                <a:defRPr/>
              </a:pPr>
              <a:t>4/3/2015</a:t>
            </a:fld>
            <a:endParaRPr lang="en-US"/>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fontAlgn="auto">
              <a:spcBef>
                <a:spcPts val="0"/>
              </a:spcBef>
              <a:spcAft>
                <a:spcPts val="0"/>
              </a:spcAft>
              <a:defRPr sz="1200">
                <a:solidFill>
                  <a:srgbClr val="FFFFFF"/>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fontAlgn="auto">
              <a:spcBef>
                <a:spcPts val="0"/>
              </a:spcBef>
              <a:spcAft>
                <a:spcPts val="0"/>
              </a:spcAft>
              <a:defRPr sz="1400" b="1">
                <a:solidFill>
                  <a:srgbClr val="FFFFFF"/>
                </a:solidFill>
                <a:latin typeface="+mn-lt"/>
                <a:cs typeface="+mn-cs"/>
              </a:defRPr>
            </a:lvl1pPr>
          </a:lstStyle>
          <a:p>
            <a:pPr>
              <a:defRPr/>
            </a:pPr>
            <a:fld id="{C445E5AB-28C3-4454-B0C4-ADBF0BBA78A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66" r:id="rId1"/>
    <p:sldLayoutId id="2147483965" r:id="rId2"/>
    <p:sldLayoutId id="2147483964" r:id="rId3"/>
    <p:sldLayoutId id="2147483963" r:id="rId4"/>
    <p:sldLayoutId id="2147483962" r:id="rId5"/>
    <p:sldLayoutId id="2147483961" r:id="rId6"/>
    <p:sldLayoutId id="2147483960" r:id="rId7"/>
    <p:sldLayoutId id="2147483959" r:id="rId8"/>
    <p:sldLayoutId id="2147483958" r:id="rId9"/>
    <p:sldLayoutId id="2147483957" r:id="rId10"/>
  </p:sldLayoutIdLst>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alibri" pitchFamily="34" charset="0"/>
        </a:defRPr>
      </a:lvl2pPr>
      <a:lvl3pPr algn="l" rtl="0" eaLnBrk="0" fontAlgn="base" hangingPunct="0">
        <a:spcBef>
          <a:spcPct val="0"/>
        </a:spcBef>
        <a:spcAft>
          <a:spcPct val="0"/>
        </a:spcAft>
        <a:defRPr sz="4000">
          <a:solidFill>
            <a:schemeClr val="tx2"/>
          </a:solidFill>
          <a:latin typeface="Calibri" pitchFamily="34" charset="0"/>
        </a:defRPr>
      </a:lvl3pPr>
      <a:lvl4pPr algn="l" rtl="0" eaLnBrk="0" fontAlgn="base" hangingPunct="0">
        <a:spcBef>
          <a:spcPct val="0"/>
        </a:spcBef>
        <a:spcAft>
          <a:spcPct val="0"/>
        </a:spcAft>
        <a:defRPr sz="4000">
          <a:solidFill>
            <a:schemeClr val="tx2"/>
          </a:solidFill>
          <a:latin typeface="Calibri" pitchFamily="34" charset="0"/>
        </a:defRPr>
      </a:lvl4pPr>
      <a:lvl5pPr algn="l" rtl="0" eaLnBrk="0" fontAlgn="base" hangingPunct="0">
        <a:spcBef>
          <a:spcPct val="0"/>
        </a:spcBef>
        <a:spcAft>
          <a:spcPct val="0"/>
        </a:spcAft>
        <a:defRPr sz="4000">
          <a:solidFill>
            <a:schemeClr val="tx2"/>
          </a:solidFill>
          <a:latin typeface="Calibri" pitchFamily="34" charset="0"/>
        </a:defRPr>
      </a:lvl5pPr>
      <a:lvl6pPr marL="457200" algn="l" rtl="0" fontAlgn="base">
        <a:spcBef>
          <a:spcPct val="0"/>
        </a:spcBef>
        <a:spcAft>
          <a:spcPct val="0"/>
        </a:spcAft>
        <a:defRPr sz="4000">
          <a:solidFill>
            <a:schemeClr val="tx2"/>
          </a:solidFill>
          <a:latin typeface="Calibri" pitchFamily="34" charset="0"/>
        </a:defRPr>
      </a:lvl6pPr>
      <a:lvl7pPr marL="914400" algn="l" rtl="0" fontAlgn="base">
        <a:spcBef>
          <a:spcPct val="0"/>
        </a:spcBef>
        <a:spcAft>
          <a:spcPct val="0"/>
        </a:spcAft>
        <a:defRPr sz="4000">
          <a:solidFill>
            <a:schemeClr val="tx2"/>
          </a:solidFill>
          <a:latin typeface="Calibri" pitchFamily="34" charset="0"/>
        </a:defRPr>
      </a:lvl7pPr>
      <a:lvl8pPr marL="1371600" algn="l" rtl="0" fontAlgn="base">
        <a:spcBef>
          <a:spcPct val="0"/>
        </a:spcBef>
        <a:spcAft>
          <a:spcPct val="0"/>
        </a:spcAft>
        <a:defRPr sz="4000">
          <a:solidFill>
            <a:schemeClr val="tx2"/>
          </a:solidFill>
          <a:latin typeface="Calibri" pitchFamily="34" charset="0"/>
        </a:defRPr>
      </a:lvl8pPr>
      <a:lvl9pPr marL="1828800" algn="l" rtl="0" fontAlgn="base">
        <a:spcBef>
          <a:spcPct val="0"/>
        </a:spcBef>
        <a:spcAft>
          <a:spcPct val="0"/>
        </a:spcAft>
        <a:defRPr sz="4000">
          <a:solidFill>
            <a:schemeClr val="tx2"/>
          </a:solidFill>
          <a:latin typeface="Calibri" pitchFamily="34"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slide" Target="slide30.xml"/><Relationship Id="rId18" Type="http://schemas.openxmlformats.org/officeDocument/2006/relationships/slide" Target="slide50.xml"/><Relationship Id="rId3" Type="http://schemas.openxmlformats.org/officeDocument/2006/relationships/slide" Target="slide5.xml"/><Relationship Id="rId7" Type="http://schemas.openxmlformats.org/officeDocument/2006/relationships/slide" Target="slide14.xml"/><Relationship Id="rId12" Type="http://schemas.openxmlformats.org/officeDocument/2006/relationships/slide" Target="slide26.xml"/><Relationship Id="rId17" Type="http://schemas.openxmlformats.org/officeDocument/2006/relationships/slide" Target="slide43.xml"/><Relationship Id="rId2" Type="http://schemas.openxmlformats.org/officeDocument/2006/relationships/slide" Target="slide3.xml"/><Relationship Id="rId16" Type="http://schemas.openxmlformats.org/officeDocument/2006/relationships/slide" Target="slide39.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20.xml"/><Relationship Id="rId5" Type="http://schemas.openxmlformats.org/officeDocument/2006/relationships/slide" Target="slide8.xml"/><Relationship Id="rId15" Type="http://schemas.openxmlformats.org/officeDocument/2006/relationships/slide" Target="slide36.xml"/><Relationship Id="rId10" Type="http://schemas.openxmlformats.org/officeDocument/2006/relationships/slide" Target="slide19.xml"/><Relationship Id="rId19" Type="http://schemas.openxmlformats.org/officeDocument/2006/relationships/slide" Target="slide67.xml"/><Relationship Id="rId4" Type="http://schemas.openxmlformats.org/officeDocument/2006/relationships/slide" Target="slide6.xml"/><Relationship Id="rId9" Type="http://schemas.openxmlformats.org/officeDocument/2006/relationships/slide" Target="slide17.xml"/><Relationship Id="rId14" Type="http://schemas.openxmlformats.org/officeDocument/2006/relationships/slide" Target="slide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11.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9.xml"/><Relationship Id="rId1" Type="http://schemas.openxmlformats.org/officeDocument/2006/relationships/vmlDrawing" Target="../drawings/vmlDrawing7.vml"/><Relationship Id="rId4"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7.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20.bin"/></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3.bin"/><Relationship Id="rId7" Type="http://schemas.openxmlformats.org/officeDocument/2006/relationships/image" Target="../media/image39.jpeg"/><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3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oleObject" Target="../embeddings/oleObject44.bin"/><Relationship Id="rId3" Type="http://schemas.openxmlformats.org/officeDocument/2006/relationships/oleObject" Target="../embeddings/oleObject34.bin"/><Relationship Id="rId7" Type="http://schemas.openxmlformats.org/officeDocument/2006/relationships/oleObject" Target="../embeddings/oleObject38.bin"/><Relationship Id="rId12"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37.bin"/><Relationship Id="rId11" Type="http://schemas.openxmlformats.org/officeDocument/2006/relationships/oleObject" Target="../embeddings/oleObject42.bin"/><Relationship Id="rId5" Type="http://schemas.openxmlformats.org/officeDocument/2006/relationships/oleObject" Target="../embeddings/oleObject36.bin"/><Relationship Id="rId15" Type="http://schemas.openxmlformats.org/officeDocument/2006/relationships/oleObject" Target="../embeddings/oleObject46.bin"/><Relationship Id="rId10" Type="http://schemas.openxmlformats.org/officeDocument/2006/relationships/oleObject" Target="../embeddings/oleObject41.bin"/><Relationship Id="rId4" Type="http://schemas.openxmlformats.org/officeDocument/2006/relationships/oleObject" Target="../embeddings/oleObject35.bin"/><Relationship Id="rId9" Type="http://schemas.openxmlformats.org/officeDocument/2006/relationships/oleObject" Target="../embeddings/oleObject40.bin"/><Relationship Id="rId14" Type="http://schemas.openxmlformats.org/officeDocument/2006/relationships/oleObject" Target="../embeddings/oleObject45.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oleObject" Target="../embeddings/oleObject47.bin"/><Relationship Id="rId7" Type="http://schemas.openxmlformats.org/officeDocument/2006/relationships/oleObject" Target="../embeddings/oleObject51.bin"/><Relationship Id="rId12"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oleObject" Target="../embeddings/oleObject50.bin"/><Relationship Id="rId11" Type="http://schemas.openxmlformats.org/officeDocument/2006/relationships/oleObject" Target="../embeddings/oleObject55.bin"/><Relationship Id="rId5" Type="http://schemas.openxmlformats.org/officeDocument/2006/relationships/oleObject" Target="../embeddings/oleObject49.bin"/><Relationship Id="rId10" Type="http://schemas.openxmlformats.org/officeDocument/2006/relationships/oleObject" Target="../embeddings/oleObject54.bin"/><Relationship Id="rId4" Type="http://schemas.openxmlformats.org/officeDocument/2006/relationships/oleObject" Target="../embeddings/oleObject48.bin"/><Relationship Id="rId9" Type="http://schemas.openxmlformats.org/officeDocument/2006/relationships/oleObject" Target="../embeddings/oleObject53.bin"/></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57.bin"/><Relationship Id="rId7" Type="http://schemas.openxmlformats.org/officeDocument/2006/relationships/oleObject" Target="../embeddings/oleObject61.bin"/><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60.bin"/><Relationship Id="rId5" Type="http://schemas.openxmlformats.org/officeDocument/2006/relationships/oleObject" Target="../embeddings/oleObject59.bin"/><Relationship Id="rId4" Type="http://schemas.openxmlformats.org/officeDocument/2006/relationships/oleObject" Target="../embeddings/oleObject58.bin"/></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62.bin"/><Relationship Id="rId7" Type="http://schemas.openxmlformats.org/officeDocument/2006/relationships/oleObject" Target="../embeddings/oleObject66.bin"/><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oleObject" Target="../embeddings/oleObject65.bin"/><Relationship Id="rId5" Type="http://schemas.openxmlformats.org/officeDocument/2006/relationships/oleObject" Target="../embeddings/oleObject64.bin"/><Relationship Id="rId4" Type="http://schemas.openxmlformats.org/officeDocument/2006/relationships/oleObject" Target="../embeddings/oleObject63.bin"/></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oleObject" Target="../embeddings/oleObject67.bin"/><Relationship Id="rId7" Type="http://schemas.openxmlformats.org/officeDocument/2006/relationships/oleObject" Target="../embeddings/oleObject71.bin"/><Relationship Id="rId12" Type="http://schemas.openxmlformats.org/officeDocument/2006/relationships/oleObject" Target="../embeddings/oleObject76.bin"/><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oleObject" Target="../embeddings/oleObject70.bin"/><Relationship Id="rId11" Type="http://schemas.openxmlformats.org/officeDocument/2006/relationships/oleObject" Target="../embeddings/oleObject75.bin"/><Relationship Id="rId5" Type="http://schemas.openxmlformats.org/officeDocument/2006/relationships/oleObject" Target="../embeddings/oleObject69.bin"/><Relationship Id="rId10" Type="http://schemas.openxmlformats.org/officeDocument/2006/relationships/oleObject" Target="../embeddings/oleObject74.bin"/><Relationship Id="rId4" Type="http://schemas.openxmlformats.org/officeDocument/2006/relationships/oleObject" Target="../embeddings/oleObject68.bin"/><Relationship Id="rId9" Type="http://schemas.openxmlformats.org/officeDocument/2006/relationships/oleObject" Target="../embeddings/oleObject73.bin"/></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82.bin"/><Relationship Id="rId3" Type="http://schemas.openxmlformats.org/officeDocument/2006/relationships/oleObject" Target="../embeddings/oleObject77.bin"/><Relationship Id="rId7" Type="http://schemas.openxmlformats.org/officeDocument/2006/relationships/oleObject" Target="../embeddings/oleObject81.bin"/><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oleObject" Target="../embeddings/oleObject80.bin"/><Relationship Id="rId5" Type="http://schemas.openxmlformats.org/officeDocument/2006/relationships/oleObject" Target="../embeddings/oleObject79.bin"/><Relationship Id="rId4" Type="http://schemas.openxmlformats.org/officeDocument/2006/relationships/oleObject" Target="../embeddings/oleObject78.bin"/></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83.bin"/><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oleObject" Target="../embeddings/oleObject84.bin"/></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85.bin"/><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86.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88.bin"/><Relationship Id="rId7" Type="http://schemas.openxmlformats.org/officeDocument/2006/relationships/oleObject" Target="../embeddings/oleObject92.bin"/><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oleObject" Target="../embeddings/oleObject91.bin"/><Relationship Id="rId5" Type="http://schemas.openxmlformats.org/officeDocument/2006/relationships/oleObject" Target="../embeddings/oleObject90.bin"/><Relationship Id="rId4" Type="http://schemas.openxmlformats.org/officeDocument/2006/relationships/oleObject" Target="../embeddings/oleObject89.bin"/></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93.bin"/><Relationship Id="rId7" Type="http://schemas.openxmlformats.org/officeDocument/2006/relationships/oleObject" Target="../embeddings/oleObject97.bin"/><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oleObject" Target="../embeddings/oleObject96.bin"/><Relationship Id="rId5" Type="http://schemas.openxmlformats.org/officeDocument/2006/relationships/oleObject" Target="../embeddings/oleObject95.bin"/><Relationship Id="rId4" Type="http://schemas.openxmlformats.org/officeDocument/2006/relationships/oleObject" Target="../embeddings/oleObject94.bin"/></Relationships>
</file>

<file path=ppt/slides/_rels/slide61.xml.rels><?xml version="1.0" encoding="UTF-8" standalone="yes"?>
<Relationships xmlns="http://schemas.openxmlformats.org/package/2006/relationships"><Relationship Id="rId3" Type="http://schemas.openxmlformats.org/officeDocument/2006/relationships/oleObject" Target="../embeddings/oleObject98.bin"/><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99.bin"/><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100.bin"/><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lt-LT" dirty="0" smtClean="0"/>
              <a:t>Matematinė svyruoklė</a:t>
            </a:r>
            <a:endParaRPr lang="en-US" dirty="0"/>
          </a:p>
        </p:txBody>
      </p:sp>
      <p:sp>
        <p:nvSpPr>
          <p:cNvPr id="3075" name="Subtitle 2"/>
          <p:cNvSpPr>
            <a:spLocks noGrp="1"/>
          </p:cNvSpPr>
          <p:nvPr>
            <p:ph type="subTitle" idx="1"/>
          </p:nvPr>
        </p:nvSpPr>
        <p:spPr>
          <a:xfrm>
            <a:off x="304800" y="4495800"/>
            <a:ext cx="7753350" cy="2209800"/>
          </a:xfrm>
        </p:spPr>
        <p:txBody>
          <a:bodyPr/>
          <a:lstStyle/>
          <a:p>
            <a:pPr eaLnBrk="1" hangingPunct="1"/>
            <a:r>
              <a:rPr lang="lt-LT" altLang="en-US" smtClean="0">
                <a:solidFill>
                  <a:srgbClr val="404040"/>
                </a:solidFill>
              </a:rPr>
              <a:t>Parengė Riešės gimnazijos</a:t>
            </a:r>
          </a:p>
          <a:p>
            <a:pPr eaLnBrk="1" hangingPunct="1"/>
            <a:r>
              <a:rPr lang="lt-LT" altLang="en-US" smtClean="0">
                <a:solidFill>
                  <a:srgbClr val="404040"/>
                </a:solidFill>
              </a:rPr>
              <a:t>IIIa klasės mokinė Miglė Kučinskaitė</a:t>
            </a:r>
          </a:p>
          <a:p>
            <a:pPr eaLnBrk="1" hangingPunct="1"/>
            <a:r>
              <a:rPr lang="lt-LT" altLang="en-US" sz="2000" smtClean="0">
                <a:solidFill>
                  <a:srgbClr val="404040"/>
                </a:solidFill>
              </a:rPr>
              <a:t>Fizikos mokytoja metodininkė </a:t>
            </a:r>
          </a:p>
          <a:p>
            <a:pPr eaLnBrk="1" hangingPunct="1"/>
            <a:r>
              <a:rPr lang="lt-LT" altLang="en-US" sz="2000" smtClean="0">
                <a:solidFill>
                  <a:srgbClr val="404040"/>
                </a:solidFill>
              </a:rPr>
              <a:t>Irina Gaidamovič</a:t>
            </a:r>
            <a:endParaRPr lang="en-US" altLang="en-US" sz="2000" smtClean="0">
              <a:solidFill>
                <a:srgbClr val="404040"/>
              </a:solidFill>
            </a:endParaRPr>
          </a:p>
          <a:p>
            <a:pPr eaLnBrk="1" hangingPunct="1"/>
            <a:r>
              <a:rPr lang="lt-LT" altLang="en-US" sz="2000" smtClean="0">
                <a:solidFill>
                  <a:srgbClr val="404040"/>
                </a:solidFill>
              </a:rPr>
              <a:t>2015 metai</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en-US" altLang="en-US" smtClean="0"/>
              <a:t>Turinys</a:t>
            </a:r>
            <a:endParaRPr lang="en-GB" altLang="en-US" smtClean="0"/>
          </a:p>
        </p:txBody>
      </p:sp>
      <p:sp>
        <p:nvSpPr>
          <p:cNvPr id="4099" name="Rectangle 3"/>
          <p:cNvSpPr>
            <a:spLocks noGrp="1"/>
          </p:cNvSpPr>
          <p:nvPr>
            <p:ph type="body" idx="1"/>
          </p:nvPr>
        </p:nvSpPr>
        <p:spPr>
          <a:xfrm>
            <a:off x="468313" y="1052513"/>
            <a:ext cx="8229600" cy="5545137"/>
          </a:xfrm>
        </p:spPr>
        <p:txBody>
          <a:bodyPr/>
          <a:lstStyle/>
          <a:p>
            <a:pPr>
              <a:lnSpc>
                <a:spcPct val="80000"/>
              </a:lnSpc>
              <a:buFont typeface="Arial" charset="0"/>
              <a:buNone/>
            </a:pPr>
            <a:r>
              <a:rPr lang="lt-LT" altLang="en-US" sz="2000" smtClean="0">
                <a:hlinkClick r:id="rId2" action="ppaction://hlinksldjump"/>
              </a:rPr>
              <a:t>Įvadas</a:t>
            </a:r>
            <a:endParaRPr lang="lt-LT" altLang="en-US" sz="2000" smtClean="0"/>
          </a:p>
          <a:p>
            <a:pPr>
              <a:lnSpc>
                <a:spcPct val="80000"/>
              </a:lnSpc>
              <a:buFont typeface="Arial" charset="0"/>
              <a:buNone/>
            </a:pPr>
            <a:r>
              <a:rPr lang="lt-LT" altLang="en-US" sz="2000" smtClean="0">
                <a:hlinkClick r:id="rId3" action="ppaction://hlinksldjump"/>
              </a:rPr>
              <a:t>Mechaninio svyravimo samprata</a:t>
            </a:r>
            <a:endParaRPr lang="lt-LT" altLang="en-US" sz="2000" smtClean="0"/>
          </a:p>
          <a:p>
            <a:pPr>
              <a:lnSpc>
                <a:spcPct val="80000"/>
              </a:lnSpc>
              <a:buFont typeface="Arial" charset="0"/>
              <a:buNone/>
            </a:pPr>
            <a:r>
              <a:rPr lang="lt-LT" altLang="en-US" sz="2000" smtClean="0">
                <a:hlinkClick r:id="rId4" action="ppaction://hlinksldjump"/>
              </a:rPr>
              <a:t>Mechaninį svyravimą apibūdinantys dydžiai</a:t>
            </a:r>
            <a:endParaRPr lang="lt-LT" altLang="en-US" sz="2000" smtClean="0"/>
          </a:p>
          <a:p>
            <a:pPr>
              <a:lnSpc>
                <a:spcPct val="80000"/>
              </a:lnSpc>
              <a:buFont typeface="Arial" charset="0"/>
              <a:buNone/>
            </a:pPr>
            <a:r>
              <a:rPr lang="lt-LT" altLang="en-US" sz="2000" smtClean="0">
                <a:hlinkClick r:id="rId5" action="ppaction://hlinksldjump"/>
              </a:rPr>
              <a:t>Laisvieji svyravimai</a:t>
            </a:r>
            <a:endParaRPr lang="lt-LT" altLang="en-US" sz="2000" smtClean="0"/>
          </a:p>
          <a:p>
            <a:pPr>
              <a:lnSpc>
                <a:spcPct val="80000"/>
              </a:lnSpc>
              <a:buFont typeface="Arial" charset="0"/>
              <a:buNone/>
            </a:pPr>
            <a:r>
              <a:rPr lang="lt-LT" altLang="en-US" sz="2000" smtClean="0">
                <a:hlinkClick r:id="rId6" action="ppaction://hlinksldjump"/>
              </a:rPr>
              <a:t>Matematinės svyruoklės svyravimo priežastis</a:t>
            </a:r>
            <a:endParaRPr lang="lt-LT" altLang="en-US" sz="2000" smtClean="0"/>
          </a:p>
          <a:p>
            <a:pPr>
              <a:lnSpc>
                <a:spcPct val="80000"/>
              </a:lnSpc>
              <a:buFont typeface="Arial" charset="0"/>
              <a:buNone/>
            </a:pPr>
            <a:r>
              <a:rPr lang="lt-LT" altLang="en-US" sz="2000" smtClean="0">
                <a:hlinkClick r:id="rId7" action="ppaction://hlinksldjump"/>
              </a:rPr>
              <a:t>Laisvojo svyravimo energija</a:t>
            </a:r>
            <a:endParaRPr lang="lt-LT" altLang="en-US" sz="2000" smtClean="0"/>
          </a:p>
          <a:p>
            <a:pPr>
              <a:lnSpc>
                <a:spcPct val="80000"/>
              </a:lnSpc>
              <a:buFont typeface="Arial" charset="0"/>
              <a:buNone/>
            </a:pPr>
            <a:r>
              <a:rPr lang="lt-LT" altLang="en-US" sz="2000" smtClean="0">
                <a:hlinkClick r:id="rId8" action="ppaction://hlinksldjump"/>
              </a:rPr>
              <a:t>Matematinės svyruoklės svyravimo periodas</a:t>
            </a:r>
            <a:endParaRPr lang="lt-LT" altLang="en-US" sz="2000" smtClean="0"/>
          </a:p>
          <a:p>
            <a:pPr>
              <a:lnSpc>
                <a:spcPct val="80000"/>
              </a:lnSpc>
              <a:buFont typeface="Arial" charset="0"/>
              <a:buNone/>
            </a:pPr>
            <a:r>
              <a:rPr lang="lt-LT" altLang="en-US" sz="2000" smtClean="0">
                <a:hlinkClick r:id="rId9" action="ppaction://hlinksldjump"/>
              </a:rPr>
              <a:t>Laisvojo kritimo pagreičio nustatymas matematine svyruokle</a:t>
            </a:r>
            <a:endParaRPr lang="lt-LT" altLang="en-US" sz="2000" smtClean="0"/>
          </a:p>
          <a:p>
            <a:pPr>
              <a:lnSpc>
                <a:spcPct val="80000"/>
              </a:lnSpc>
              <a:buFont typeface="Arial" charset="0"/>
              <a:buNone/>
            </a:pPr>
            <a:r>
              <a:rPr lang="lt-LT" altLang="en-US" sz="2000" smtClean="0">
                <a:hlinkClick r:id="rId10" action="ppaction://hlinksldjump"/>
              </a:rPr>
              <a:t>Harmoninis svyravimas. Sinuso ir kosinuso funkcijos.</a:t>
            </a:r>
            <a:endParaRPr lang="lt-LT" altLang="en-US" sz="2000" smtClean="0"/>
          </a:p>
          <a:p>
            <a:pPr>
              <a:lnSpc>
                <a:spcPct val="80000"/>
              </a:lnSpc>
              <a:buFont typeface="Arial" charset="0"/>
              <a:buNone/>
            </a:pPr>
            <a:r>
              <a:rPr lang="lt-LT" altLang="en-US" sz="2000" smtClean="0">
                <a:hlinkClick r:id="rId11" action="ppaction://hlinksldjump"/>
              </a:rPr>
              <a:t>Laboratorinis darbas. Laisvojo kritimo pagreičio nustatym...</a:t>
            </a:r>
            <a:endParaRPr lang="lt-LT" altLang="en-US" sz="2000" smtClean="0"/>
          </a:p>
          <a:p>
            <a:pPr>
              <a:lnSpc>
                <a:spcPct val="80000"/>
              </a:lnSpc>
              <a:buFont typeface="Arial" charset="0"/>
              <a:buNone/>
            </a:pPr>
            <a:r>
              <a:rPr lang="lt-LT" altLang="en-US" sz="2000" smtClean="0">
                <a:hlinkClick r:id="rId12" action="ppaction://hlinksldjump"/>
              </a:rPr>
              <a:t>Bandymas Nr. 1</a:t>
            </a:r>
            <a:endParaRPr lang="lt-LT" altLang="en-US" sz="2000" smtClean="0"/>
          </a:p>
          <a:p>
            <a:pPr>
              <a:lnSpc>
                <a:spcPct val="80000"/>
              </a:lnSpc>
              <a:buFont typeface="Arial" charset="0"/>
              <a:buNone/>
            </a:pPr>
            <a:r>
              <a:rPr lang="lt-LT" altLang="en-US" sz="2000" smtClean="0">
                <a:hlinkClick r:id="rId13" action="ppaction://hlinksldjump"/>
              </a:rPr>
              <a:t>Bandymas Nr.2</a:t>
            </a:r>
            <a:endParaRPr lang="lt-LT" altLang="en-US" sz="2000" smtClean="0"/>
          </a:p>
          <a:p>
            <a:pPr>
              <a:lnSpc>
                <a:spcPct val="80000"/>
              </a:lnSpc>
              <a:buFont typeface="Arial" charset="0"/>
              <a:buNone/>
            </a:pPr>
            <a:r>
              <a:rPr lang="lt-LT" altLang="en-US" sz="2000" smtClean="0">
                <a:hlinkClick r:id="rId14" action="ppaction://hlinksldjump"/>
              </a:rPr>
              <a:t>Fuko švytuoklė</a:t>
            </a:r>
            <a:endParaRPr lang="lt-LT" altLang="en-US" sz="2000" smtClean="0"/>
          </a:p>
          <a:p>
            <a:pPr>
              <a:lnSpc>
                <a:spcPct val="80000"/>
              </a:lnSpc>
              <a:buFont typeface="Arial" charset="0"/>
              <a:buNone/>
            </a:pPr>
            <a:r>
              <a:rPr lang="lt-LT" altLang="en-US" sz="2000" smtClean="0">
                <a:hlinkClick r:id="rId15" action="ppaction://hlinksldjump"/>
              </a:rPr>
              <a:t>Eksperimentas. Fuko svyruoklė.</a:t>
            </a:r>
            <a:endParaRPr lang="lt-LT" altLang="en-US" sz="2000" smtClean="0"/>
          </a:p>
          <a:p>
            <a:pPr>
              <a:lnSpc>
                <a:spcPct val="80000"/>
              </a:lnSpc>
              <a:buFont typeface="Arial" charset="0"/>
              <a:buNone/>
            </a:pPr>
            <a:r>
              <a:rPr lang="lt-LT" altLang="en-US" sz="2000" smtClean="0">
                <a:hlinkClick r:id="rId16" action="ppaction://hlinksldjump"/>
              </a:rPr>
              <a:t>  Mechaninis rezonansas</a:t>
            </a:r>
            <a:endParaRPr lang="lt-LT" altLang="en-US" sz="2000" smtClean="0"/>
          </a:p>
          <a:p>
            <a:pPr>
              <a:lnSpc>
                <a:spcPct val="80000"/>
              </a:lnSpc>
              <a:buFont typeface="Arial" charset="0"/>
              <a:buNone/>
            </a:pPr>
            <a:r>
              <a:rPr lang="lt-LT" altLang="en-US" sz="2000" smtClean="0">
                <a:hlinkClick r:id="rId17" action="ppaction://hlinksldjump"/>
              </a:rPr>
              <a:t>Uždavinių sprendimas</a:t>
            </a:r>
            <a:endParaRPr lang="lt-LT" altLang="en-US" sz="2000" smtClean="0"/>
          </a:p>
          <a:p>
            <a:pPr>
              <a:lnSpc>
                <a:spcPct val="80000"/>
              </a:lnSpc>
              <a:buFont typeface="Arial" charset="0"/>
              <a:buNone/>
            </a:pPr>
            <a:r>
              <a:rPr lang="lt-LT" altLang="en-US" sz="2000" smtClean="0">
                <a:hlinkClick r:id="rId18" action="ppaction://hlinksldjump"/>
              </a:rPr>
              <a:t>Testas</a:t>
            </a:r>
            <a:endParaRPr lang="lt-LT" altLang="en-US" sz="2000" smtClean="0"/>
          </a:p>
          <a:p>
            <a:pPr>
              <a:lnSpc>
                <a:spcPct val="80000"/>
              </a:lnSpc>
              <a:buFont typeface="Arial" charset="0"/>
              <a:buNone/>
            </a:pPr>
            <a:r>
              <a:rPr lang="lt-LT" altLang="en-US" sz="2000" smtClean="0">
                <a:hlinkClick r:id="rId19" action="ppaction://hlinksldjump"/>
              </a:rPr>
              <a:t>Literatūra</a:t>
            </a:r>
            <a:endParaRPr lang="lt-LT" altLang="en-US" sz="2000" smtClean="0"/>
          </a:p>
          <a:p>
            <a:pPr>
              <a:lnSpc>
                <a:spcPct val="80000"/>
              </a:lnSpc>
              <a:buFont typeface="Arial" charset="0"/>
              <a:buNone/>
            </a:pPr>
            <a:endParaRPr lang="lt-LT" altLang="en-US" sz="20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Įvadas</a:t>
            </a:r>
            <a:endParaRPr lang="en-GB" altLang="en-US" smtClean="0"/>
          </a:p>
        </p:txBody>
      </p:sp>
      <p:sp>
        <p:nvSpPr>
          <p:cNvPr id="5123" name="Rectangle 3"/>
          <p:cNvSpPr>
            <a:spLocks noGrp="1"/>
          </p:cNvSpPr>
          <p:nvPr>
            <p:ph type="body" idx="1"/>
          </p:nvPr>
        </p:nvSpPr>
        <p:spPr>
          <a:xfrm>
            <a:off x="395288" y="1844675"/>
            <a:ext cx="8291512" cy="4632325"/>
          </a:xfrm>
        </p:spPr>
        <p:txBody>
          <a:bodyPr/>
          <a:lstStyle/>
          <a:p>
            <a:pPr algn="just">
              <a:buFont typeface="Arial" charset="0"/>
              <a:buNone/>
            </a:pPr>
            <a:r>
              <a:rPr lang="lt-LT" altLang="en-US" smtClean="0"/>
              <a:t>	</a:t>
            </a:r>
            <a:r>
              <a:rPr lang="lt-LT" altLang="en-US" sz="2200" smtClean="0"/>
              <a:t>	Išnagrinėkime paprastą svyruoklę – sunkų rutuliuką, pakabintą ant ilgo siūlo. Jei rutuliuko matmenys yra daug mažesni už siūlo ilgį, tai į juos galime neatsižvelgti ir rutuliuką prilyginti materialiajam taškui. Į siūlo pailgėjimą taip pat galima neatsižvelgti, nes jis labai mažas. Galima nepaisyti ir siūlo masės, nes ji yra labai maža, palyginti su rutuliuko mase. Taigi realią svyruoklę pakeičiame jos modeliu – matematine svyruokle.</a:t>
            </a:r>
            <a:endParaRPr lang="en-GB" altLang="en-US" sz="22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algn="ctr" eaLnBrk="1" hangingPunct="1">
              <a:defRPr/>
            </a:pPr>
            <a:r>
              <a:rPr lang="lt-LT" altLang="en-US" smtClean="0"/>
              <a:t>Įvadas</a:t>
            </a:r>
            <a:endParaRPr lang="en-US" altLang="en-US" smtClean="0"/>
          </a:p>
        </p:txBody>
      </p:sp>
      <p:sp>
        <p:nvSpPr>
          <p:cNvPr id="6147" name="Content Placeholder 2"/>
          <p:cNvSpPr>
            <a:spLocks noGrp="1"/>
          </p:cNvSpPr>
          <p:nvPr>
            <p:ph idx="1"/>
          </p:nvPr>
        </p:nvSpPr>
        <p:spPr>
          <a:xfrm>
            <a:off x="323850" y="2636838"/>
            <a:ext cx="4103688" cy="3024187"/>
          </a:xfrm>
        </p:spPr>
        <p:txBody>
          <a:bodyPr/>
          <a:lstStyle/>
          <a:p>
            <a:pPr marL="0" indent="0" algn="just" eaLnBrk="1" hangingPunct="1">
              <a:buFont typeface="Arial" charset="0"/>
              <a:buNone/>
            </a:pPr>
            <a:r>
              <a:rPr lang="lt-LT" altLang="en-US" sz="2200" smtClean="0"/>
              <a:t>	</a:t>
            </a:r>
            <a:r>
              <a:rPr lang="lt-LT" altLang="en-US" sz="2200" b="1" smtClean="0"/>
              <a:t>Matematine svyruokle vadinama</a:t>
            </a:r>
            <a:r>
              <a:rPr lang="en-US" altLang="en-US" sz="2200" b="1" smtClean="0"/>
              <a:t> </a:t>
            </a:r>
            <a:r>
              <a:rPr lang="lt-LT" altLang="en-US" sz="2200" b="1" smtClean="0"/>
              <a:t>sistema, sudaryta iš mažo k</a:t>
            </a:r>
            <a:r>
              <a:rPr lang="en-US" altLang="en-US" sz="2200" b="1" smtClean="0"/>
              <a:t>ū</a:t>
            </a:r>
            <a:r>
              <a:rPr lang="lt-LT" altLang="en-US" sz="2200" b="1" smtClean="0"/>
              <a:t>no, pakabinto</a:t>
            </a:r>
            <a:r>
              <a:rPr lang="en-US" altLang="en-US" sz="2200" b="1" smtClean="0"/>
              <a:t> </a:t>
            </a:r>
            <a:r>
              <a:rPr lang="lt-LT" altLang="en-US" sz="2200" b="1" smtClean="0"/>
              <a:t>ant ilgo netįsaus siūlo</a:t>
            </a:r>
            <a:r>
              <a:rPr lang="en-US" altLang="en-US" sz="2200" b="1" smtClean="0"/>
              <a:t>,</a:t>
            </a:r>
            <a:r>
              <a:rPr lang="lt-LT" altLang="en-US" sz="2200" b="1" smtClean="0"/>
              <a:t> kurio masė labai maža, palyginti su kūno mase.</a:t>
            </a:r>
          </a:p>
          <a:p>
            <a:pPr marL="0" indent="0" algn="just" eaLnBrk="1" hangingPunct="1">
              <a:buFont typeface="Arial" charset="0"/>
              <a:buNone/>
            </a:pPr>
            <a:endParaRPr lang="lt-LT" altLang="en-US" sz="2200" b="1" smtClean="0"/>
          </a:p>
          <a:p>
            <a:pPr marL="0" indent="0" algn="just" eaLnBrk="1" hangingPunct="1">
              <a:buFont typeface="Arial" charset="0"/>
              <a:buNone/>
            </a:pPr>
            <a:r>
              <a:rPr lang="lt-LT" altLang="en-US" smtClean="0"/>
              <a:t>	</a:t>
            </a:r>
            <a:endParaRPr lang="en-US" altLang="en-US" smtClean="0"/>
          </a:p>
        </p:txBody>
      </p:sp>
      <p:pic>
        <p:nvPicPr>
          <p:cNvPr id="6148" name="Picture 2"/>
          <p:cNvPicPr>
            <a:picLocks noChangeAspect="1" noChangeArrowheads="1"/>
          </p:cNvPicPr>
          <p:nvPr/>
        </p:nvPicPr>
        <p:blipFill>
          <a:blip r:embed="rId2"/>
          <a:srcRect/>
          <a:stretch>
            <a:fillRect/>
          </a:stretch>
        </p:blipFill>
        <p:spPr bwMode="auto">
          <a:xfrm>
            <a:off x="4800600" y="1752600"/>
            <a:ext cx="4052888" cy="3910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bwMode="auto">
          <a:xfrm>
            <a:off x="468313" y="47625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Mechaninio svyravimo samprata</a:t>
            </a:r>
            <a:endParaRPr lang="en-GB" altLang="en-US" smtClean="0"/>
          </a:p>
        </p:txBody>
      </p:sp>
      <p:sp>
        <p:nvSpPr>
          <p:cNvPr id="7171" name="Rectangle 3"/>
          <p:cNvSpPr>
            <a:spLocks noGrp="1"/>
          </p:cNvSpPr>
          <p:nvPr>
            <p:ph type="body" idx="1"/>
          </p:nvPr>
        </p:nvSpPr>
        <p:spPr>
          <a:xfrm>
            <a:off x="381000" y="1752600"/>
            <a:ext cx="8458200" cy="4876800"/>
          </a:xfrm>
        </p:spPr>
        <p:txBody>
          <a:bodyPr/>
          <a:lstStyle/>
          <a:p>
            <a:pPr algn="just">
              <a:buFont typeface="Arial" charset="0"/>
              <a:buNone/>
            </a:pPr>
            <a:r>
              <a:rPr lang="lt-LT" altLang="en-US" sz="2200" smtClean="0"/>
              <a:t>		</a:t>
            </a:r>
            <a:r>
              <a:rPr lang="lt-LT" altLang="en-US" sz="2200" b="1" smtClean="0"/>
              <a:t>Mechaniniu svyravimu vadiname laikui bėgant periodiškai pasikartojantį kūno judėjimą ta pačia trajektorija pusiausvyros padėties atžvilgiu.</a:t>
            </a:r>
            <a:r>
              <a:rPr lang="lt-LT" altLang="en-US" b="1" smtClean="0"/>
              <a:t> </a:t>
            </a:r>
          </a:p>
          <a:p>
            <a:pPr algn="just">
              <a:buFont typeface="Arial" charset="0"/>
              <a:buNone/>
            </a:pPr>
            <a:r>
              <a:rPr lang="lt-LT" altLang="en-US" smtClean="0"/>
              <a:t>		</a:t>
            </a:r>
            <a:endParaRPr lang="en-GB" altLang="en-US" smtClean="0"/>
          </a:p>
        </p:txBody>
      </p:sp>
      <p:graphicFrame>
        <p:nvGraphicFramePr>
          <p:cNvPr id="7173" name="Object 4"/>
          <p:cNvGraphicFramePr>
            <a:graphicFrameLocks noChangeAspect="1"/>
          </p:cNvGraphicFramePr>
          <p:nvPr/>
        </p:nvGraphicFramePr>
        <p:xfrm>
          <a:off x="5651500" y="2852738"/>
          <a:ext cx="2947988" cy="3505200"/>
        </p:xfrm>
        <a:graphic>
          <a:graphicData uri="http://schemas.openxmlformats.org/presentationml/2006/ole">
            <p:oleObj spid="_x0000_s7173" r:id="rId3" imgW="4686954" imgH="5571429" progId="Paint.Picture">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bwMode="auto">
          <a:xfrm>
            <a:off x="468313" y="549275"/>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lt-LT" altLang="en-US" smtClean="0"/>
              <a:t>Mechaninį svyravimą apibūdinantys dydžiai</a:t>
            </a:r>
            <a:endParaRPr lang="en-GB" altLang="en-US" smtClean="0"/>
          </a:p>
        </p:txBody>
      </p:sp>
      <p:sp>
        <p:nvSpPr>
          <p:cNvPr id="8195" name="Rectangle 3"/>
          <p:cNvSpPr>
            <a:spLocks noGrp="1"/>
          </p:cNvSpPr>
          <p:nvPr>
            <p:ph type="body" idx="1"/>
          </p:nvPr>
        </p:nvSpPr>
        <p:spPr>
          <a:xfrm>
            <a:off x="457200" y="1905000"/>
            <a:ext cx="8458200" cy="4560888"/>
          </a:xfrm>
        </p:spPr>
        <p:txBody>
          <a:bodyPr/>
          <a:lstStyle/>
          <a:p>
            <a:pPr algn="just">
              <a:lnSpc>
                <a:spcPct val="90000"/>
              </a:lnSpc>
              <a:buFont typeface="Arial" charset="0"/>
              <a:buNone/>
            </a:pPr>
            <a:r>
              <a:rPr lang="lt-LT" altLang="en-US" sz="2200" smtClean="0"/>
              <a:t>		</a:t>
            </a:r>
            <a:r>
              <a:rPr lang="lt-LT" altLang="en-US" sz="2200" b="1" smtClean="0"/>
              <a:t>Svyravimo amplitude x</a:t>
            </a:r>
            <a:r>
              <a:rPr lang="lt-LT" altLang="en-US" sz="2200" b="1" baseline="-25000" smtClean="0"/>
              <a:t>m</a:t>
            </a:r>
            <a:r>
              <a:rPr lang="lt-LT" altLang="en-US" sz="2200" smtClean="0"/>
              <a:t> vadinamas didžiausias atstumas, kuriuo svyruojantis kūnas nutolsta nuo pusiausvyros padėties. Pagrindinis svyravimo amplitudės matavimo vienetas yra metras:  [x</a:t>
            </a:r>
            <a:r>
              <a:rPr lang="lt-LT" altLang="en-US" sz="2200" baseline="-25000" smtClean="0"/>
              <a:t>m</a:t>
            </a:r>
            <a:r>
              <a:rPr lang="lt-LT" altLang="en-US" sz="2200" smtClean="0"/>
              <a:t>] = 1 m.</a:t>
            </a:r>
          </a:p>
          <a:p>
            <a:pPr algn="just">
              <a:lnSpc>
                <a:spcPct val="90000"/>
              </a:lnSpc>
              <a:buFont typeface="Arial" charset="0"/>
              <a:buNone/>
            </a:pPr>
            <a:r>
              <a:rPr lang="lt-LT" altLang="en-US" sz="2200" smtClean="0"/>
              <a:t>		</a:t>
            </a:r>
            <a:r>
              <a:rPr lang="lt-LT" altLang="en-US" sz="2200" b="1" smtClean="0"/>
              <a:t>Svyravimo periodu T</a:t>
            </a:r>
            <a:r>
              <a:rPr lang="lt-LT" altLang="en-US" sz="2200" smtClean="0"/>
              <a:t> – vadinamas laiko tarpas, per kurį kūnas susvyruoja vieną kartą. Svyravimo periodas matuojamas sekundėmis: [T] = 1 s.</a:t>
            </a:r>
          </a:p>
          <a:p>
            <a:pPr algn="just">
              <a:lnSpc>
                <a:spcPct val="90000"/>
              </a:lnSpc>
              <a:buFont typeface="Arial" charset="0"/>
              <a:buNone/>
            </a:pPr>
            <a:endParaRPr lang="en-US" altLang="en-US" sz="2200" b="1" smtClean="0"/>
          </a:p>
          <a:p>
            <a:pPr algn="just">
              <a:lnSpc>
                <a:spcPct val="90000"/>
              </a:lnSpc>
              <a:buFont typeface="Arial" charset="0"/>
              <a:buNone/>
            </a:pPr>
            <a:r>
              <a:rPr lang="en-US" altLang="en-US" sz="2200" b="1" smtClean="0"/>
              <a:t>		</a:t>
            </a:r>
            <a:endParaRPr lang="en-GB" altLang="en-US" sz="2200" smtClean="0"/>
          </a:p>
        </p:txBody>
      </p:sp>
      <p:graphicFrame>
        <p:nvGraphicFramePr>
          <p:cNvPr id="8196" name="Object 4"/>
          <p:cNvGraphicFramePr>
            <a:graphicFrameLocks noChangeAspect="1"/>
          </p:cNvGraphicFramePr>
          <p:nvPr/>
        </p:nvGraphicFramePr>
        <p:xfrm>
          <a:off x="1371600" y="4114800"/>
          <a:ext cx="719138" cy="636588"/>
        </p:xfrm>
        <a:graphic>
          <a:graphicData uri="http://schemas.openxmlformats.org/presentationml/2006/ole">
            <p:oleObj spid="_x0000_s8196" name="Equation" r:id="rId3" imgW="444307" imgH="393529" progId="Equation.3">
              <p:embed/>
            </p:oleObj>
          </a:graphicData>
        </a:graphic>
      </p:graphicFrame>
      <p:graphicFrame>
        <p:nvGraphicFramePr>
          <p:cNvPr id="8199" name="Object 7"/>
          <p:cNvGraphicFramePr>
            <a:graphicFrameLocks noChangeAspect="1"/>
          </p:cNvGraphicFramePr>
          <p:nvPr/>
        </p:nvGraphicFramePr>
        <p:xfrm>
          <a:off x="4267200" y="4419600"/>
          <a:ext cx="4648200" cy="2224088"/>
        </p:xfrm>
        <a:graphic>
          <a:graphicData uri="http://schemas.openxmlformats.org/presentationml/2006/ole">
            <p:oleObj spid="_x0000_s8199" name="Bitmap Image" r:id="rId4" imgW="9495238" imgH="4544059" progId="Paint.Picture">
              <p:embed/>
            </p:oleObj>
          </a:graphicData>
        </a:graphic>
      </p:graphicFrame>
      <p:sp>
        <p:nvSpPr>
          <p:cNvPr id="8200" name="Text Box 8"/>
          <p:cNvSpPr txBox="1">
            <a:spLocks noChangeArrowheads="1"/>
          </p:cNvSpPr>
          <p:nvPr/>
        </p:nvSpPr>
        <p:spPr bwMode="auto">
          <a:xfrm>
            <a:off x="228600" y="5029200"/>
            <a:ext cx="3886200" cy="427038"/>
          </a:xfrm>
          <a:prstGeom prst="rect">
            <a:avLst/>
          </a:prstGeom>
          <a:noFill/>
          <a:ln w="9525">
            <a:noFill/>
            <a:miter lim="800000"/>
            <a:headEnd/>
            <a:tailEnd/>
          </a:ln>
          <a:effectLst/>
        </p:spPr>
        <p:txBody>
          <a:bodyPr>
            <a:spAutoFit/>
          </a:bodyPr>
          <a:lstStyle/>
          <a:p>
            <a:pPr>
              <a:spcBef>
                <a:spcPct val="50000"/>
              </a:spcBef>
            </a:pPr>
            <a:r>
              <a:rPr lang="lt-LT" sz="2200"/>
              <a:t>t – laikas, n – svyravimų skaičius.</a:t>
            </a:r>
            <a:endParaRPr lang="en-GB" sz="2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p:cNvSpPr>
          <p:nvPr>
            <p:ph type="title"/>
          </p:nvPr>
        </p:nvSpPr>
        <p:spPr bwMode="auto">
          <a:noFill/>
        </p:spPr>
        <p:txBody>
          <a:bodyPr wrap="square" numCol="1" anchorCtr="0" compatLnSpc="1">
            <a:prstTxWarp prst="textNoShape">
              <a:avLst/>
            </a:prstTxWarp>
          </a:bodyPr>
          <a:lstStyle/>
          <a:p>
            <a:pPr algn="ctr"/>
            <a:r>
              <a:rPr lang="lt-LT" altLang="en-US" sz="3600" smtClean="0"/>
              <a:t>Mechaninį svyravimą apibūdinantys dydžiai</a:t>
            </a:r>
            <a:endParaRPr lang="en-GB" sz="3600" smtClean="0"/>
          </a:p>
        </p:txBody>
      </p:sp>
      <p:sp>
        <p:nvSpPr>
          <p:cNvPr id="81923" name="Rectangle 3"/>
          <p:cNvSpPr>
            <a:spLocks noGrp="1"/>
          </p:cNvSpPr>
          <p:nvPr>
            <p:ph type="body" idx="1"/>
          </p:nvPr>
        </p:nvSpPr>
        <p:spPr>
          <a:xfrm>
            <a:off x="533400" y="1981200"/>
            <a:ext cx="8229600" cy="4876800"/>
          </a:xfrm>
        </p:spPr>
        <p:txBody>
          <a:bodyPr/>
          <a:lstStyle/>
          <a:p>
            <a:pPr algn="just">
              <a:lnSpc>
                <a:spcPct val="90000"/>
              </a:lnSpc>
              <a:buFont typeface="Arial" charset="0"/>
              <a:buNone/>
            </a:pPr>
            <a:r>
              <a:rPr lang="en-US" altLang="en-US" sz="2200" b="1" smtClean="0"/>
              <a:t>		</a:t>
            </a:r>
            <a:r>
              <a:rPr lang="lt-LT" altLang="en-US" sz="2200" b="1" smtClean="0"/>
              <a:t>Savasis svyravimo dažnis ν</a:t>
            </a:r>
            <a:r>
              <a:rPr lang="lt-LT" altLang="en-US" sz="2200" smtClean="0"/>
              <a:t> – tai svyravimų skaičius per vieną sekundę. Jis matuojamas hercais: [ν] = 1 Hz = 1 s</a:t>
            </a:r>
            <a:r>
              <a:rPr lang="lt-LT" altLang="en-US" sz="2200" baseline="30000" smtClean="0"/>
              <a:t>-1</a:t>
            </a:r>
            <a:r>
              <a:rPr lang="lt-LT" altLang="en-US" sz="2200" smtClean="0"/>
              <a:t>.</a:t>
            </a:r>
            <a:endParaRPr lang="en-US" altLang="en-US" sz="2200" smtClean="0"/>
          </a:p>
          <a:p>
            <a:pPr algn="just">
              <a:lnSpc>
                <a:spcPct val="90000"/>
              </a:lnSpc>
              <a:buFont typeface="Arial" charset="0"/>
              <a:buNone/>
            </a:pPr>
            <a:r>
              <a:rPr lang="en-US" altLang="en-US" sz="2200" smtClean="0"/>
              <a:t>		 </a:t>
            </a:r>
            <a:r>
              <a:rPr lang="lt-LT" altLang="en-US" sz="2200" b="1" smtClean="0"/>
              <a:t>Dažnis</a:t>
            </a:r>
            <a:r>
              <a:rPr lang="lt-LT" altLang="en-US" sz="2200" smtClean="0"/>
              <a:t> – atvirkščias periodui dydis:</a:t>
            </a:r>
          </a:p>
          <a:p>
            <a:endParaRPr lang="en-GB" smtClean="0"/>
          </a:p>
        </p:txBody>
      </p:sp>
      <p:graphicFrame>
        <p:nvGraphicFramePr>
          <p:cNvPr id="81925" name="Object 5"/>
          <p:cNvGraphicFramePr>
            <a:graphicFrameLocks noChangeAspect="1"/>
          </p:cNvGraphicFramePr>
          <p:nvPr/>
        </p:nvGraphicFramePr>
        <p:xfrm>
          <a:off x="2667000" y="3352800"/>
          <a:ext cx="1368425" cy="749300"/>
        </p:xfrm>
        <a:graphic>
          <a:graphicData uri="http://schemas.openxmlformats.org/presentationml/2006/ole">
            <p:oleObj spid="_x0000_s81925" r:id="rId3" imgW="710891" imgH="393529" progId="Equation.3">
              <p:embed/>
            </p:oleObj>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bwMode="auto">
          <a:xfrm>
            <a:off x="457200" y="3048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Laisvieji svyravimai</a:t>
            </a:r>
            <a:endParaRPr lang="en-GB" altLang="en-US" smtClean="0"/>
          </a:p>
        </p:txBody>
      </p:sp>
      <p:sp>
        <p:nvSpPr>
          <p:cNvPr id="9219" name="Rectangle 3"/>
          <p:cNvSpPr>
            <a:spLocks noGrp="1"/>
          </p:cNvSpPr>
          <p:nvPr>
            <p:ph type="body" idx="1"/>
          </p:nvPr>
        </p:nvSpPr>
        <p:spPr>
          <a:xfrm>
            <a:off x="250825" y="1628775"/>
            <a:ext cx="8610600" cy="4660900"/>
          </a:xfrm>
        </p:spPr>
        <p:txBody>
          <a:bodyPr/>
          <a:lstStyle/>
          <a:p>
            <a:pPr algn="just">
              <a:buFont typeface="Arial" charset="0"/>
              <a:buNone/>
            </a:pPr>
            <a:r>
              <a:rPr lang="lt-LT" altLang="en-US" smtClean="0"/>
              <a:t>		</a:t>
            </a:r>
            <a:r>
              <a:rPr lang="lt-LT" altLang="en-US" sz="2200" b="1" smtClean="0"/>
              <a:t>Tarpusavyje susiję kūnai sudaro sistemas.</a:t>
            </a:r>
            <a:r>
              <a:rPr lang="lt-LT" altLang="en-US" sz="2200" smtClean="0"/>
              <a:t> Pavyzdžiui, kūnų sistemą sudaro siūlas ir ant jo pakabintas rutuliukas, sūpuoklės ir jose sėdintis vaikas. </a:t>
            </a:r>
          </a:p>
          <a:p>
            <a:pPr algn="just">
              <a:buFont typeface="Arial" charset="0"/>
              <a:buNone/>
            </a:pPr>
            <a:r>
              <a:rPr lang="lt-LT" altLang="en-US" sz="2200" smtClean="0"/>
              <a:t>		Jėgos, veikiančios tik tarp sistemos kūnų, vadinamos </a:t>
            </a:r>
            <a:r>
              <a:rPr lang="lt-LT" altLang="en-US" sz="2200" b="1" smtClean="0"/>
              <a:t>vidinėmis jėgomis</a:t>
            </a:r>
            <a:r>
              <a:rPr lang="lt-LT" altLang="en-US" sz="2200" smtClean="0"/>
              <a:t>, o jėgos, kuriomis sistemos kūnus veikia kiti kūnai, nepriklausantys tai sistemai, - </a:t>
            </a:r>
            <a:r>
              <a:rPr lang="lt-LT" altLang="en-US" sz="2200" b="1" smtClean="0"/>
              <a:t>išorinėmis jėgomis.</a:t>
            </a:r>
          </a:p>
          <a:p>
            <a:pPr algn="just">
              <a:buFont typeface="Arial" charset="0"/>
              <a:buNone/>
            </a:pPr>
            <a:r>
              <a:rPr lang="lt-LT" altLang="en-US" sz="2200" smtClean="0"/>
              <a:t>		</a:t>
            </a:r>
            <a:endParaRPr lang="lt-LT" altLang="en-US" sz="2200" b="1" smtClean="0"/>
          </a:p>
          <a:p>
            <a:pPr algn="just">
              <a:buFont typeface="Arial" charset="0"/>
              <a:buNone/>
            </a:pPr>
            <a:endParaRPr lang="en-GB" altLang="en-US" sz="2200" b="1" smtClean="0"/>
          </a:p>
        </p:txBody>
      </p:sp>
      <p:pic>
        <p:nvPicPr>
          <p:cNvPr id="9220" name="Picture 7" descr="ekstremaliausiomis-ir-baisiausiomis-pasaulyje-vadinamos-supynes-yra-banjonso-miestelyje-51d45578ae88e"/>
          <p:cNvPicPr>
            <a:picLocks noChangeAspect="1" noChangeArrowheads="1"/>
          </p:cNvPicPr>
          <p:nvPr/>
        </p:nvPicPr>
        <p:blipFill>
          <a:blip r:embed="rId2"/>
          <a:srcRect/>
          <a:stretch>
            <a:fillRect/>
          </a:stretch>
        </p:blipFill>
        <p:spPr bwMode="auto">
          <a:xfrm>
            <a:off x="5435600" y="4894263"/>
            <a:ext cx="2628900" cy="1963737"/>
          </a:xfrm>
          <a:prstGeom prst="rect">
            <a:avLst/>
          </a:prstGeom>
          <a:noFill/>
          <a:ln w="9525">
            <a:noFill/>
            <a:miter lim="800000"/>
            <a:headEnd/>
            <a:tailEnd/>
          </a:ln>
        </p:spPr>
      </p:pic>
      <p:pic>
        <p:nvPicPr>
          <p:cNvPr id="9221" name="Picture 8"/>
          <p:cNvPicPr>
            <a:picLocks noChangeAspect="1" noChangeArrowheads="1"/>
          </p:cNvPicPr>
          <p:nvPr/>
        </p:nvPicPr>
        <p:blipFill>
          <a:blip r:embed="rId3"/>
          <a:srcRect/>
          <a:stretch>
            <a:fillRect/>
          </a:stretch>
        </p:blipFill>
        <p:spPr bwMode="auto">
          <a:xfrm>
            <a:off x="8039100" y="3573463"/>
            <a:ext cx="1104900" cy="32845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just">
              <a:defRPr/>
            </a:pPr>
            <a:r>
              <a:rPr lang="lt-LT" altLang="en-US" dirty="0" smtClean="0"/>
              <a:t>		Laisvieji svyravimai</a:t>
            </a:r>
          </a:p>
        </p:txBody>
      </p:sp>
      <p:sp>
        <p:nvSpPr>
          <p:cNvPr id="10243" name="Rectangle 3"/>
          <p:cNvSpPr>
            <a:spLocks noGrp="1"/>
          </p:cNvSpPr>
          <p:nvPr>
            <p:ph type="body" idx="1"/>
          </p:nvPr>
        </p:nvSpPr>
        <p:spPr>
          <a:xfrm>
            <a:off x="395288" y="1773238"/>
            <a:ext cx="8291512" cy="4703762"/>
          </a:xfrm>
        </p:spPr>
        <p:txBody>
          <a:bodyPr/>
          <a:lstStyle/>
          <a:p>
            <a:pPr algn="just">
              <a:buFont typeface="Arial" charset="0"/>
              <a:buNone/>
            </a:pPr>
            <a:r>
              <a:rPr lang="lt-LT" altLang="en-US" sz="2200" b="1" smtClean="0"/>
              <a:t>		Laisvuoju vadinamas svyravimas, kurį sukelia sistemą veikiančios vidinės jėgos.</a:t>
            </a:r>
          </a:p>
          <a:p>
            <a:pPr algn="just">
              <a:buFont typeface="Arial" charset="0"/>
              <a:buNone/>
            </a:pPr>
            <a:r>
              <a:rPr lang="lt-LT" altLang="en-US" sz="2200" smtClean="0"/>
              <a:t>		Pavyzdžiui, prie siūlo prikabinto rutuliuko svyravimas. Ilgainiui svyruoklės amplitudė mažėja, taigi svyravimas slopsta. </a:t>
            </a:r>
          </a:p>
          <a:p>
            <a:pPr algn="just">
              <a:buFont typeface="Arial" charset="0"/>
              <a:buNone/>
            </a:pPr>
            <a:r>
              <a:rPr lang="lt-LT" altLang="en-US" sz="2200" smtClean="0"/>
              <a:t>		</a:t>
            </a:r>
            <a:r>
              <a:rPr lang="lt-LT" altLang="en-US" sz="2200" b="1" smtClean="0"/>
              <a:t>Svyravimas, mažėjančia amplitude, vadinamas slopinamuoju.</a:t>
            </a:r>
          </a:p>
        </p:txBody>
      </p:sp>
      <p:pic>
        <p:nvPicPr>
          <p:cNvPr id="10244" name="Picture 4"/>
          <p:cNvPicPr>
            <a:picLocks noChangeAspect="1" noChangeArrowheads="1"/>
          </p:cNvPicPr>
          <p:nvPr/>
        </p:nvPicPr>
        <p:blipFill>
          <a:blip r:embed="rId3"/>
          <a:srcRect/>
          <a:stretch>
            <a:fillRect/>
          </a:stretch>
        </p:blipFill>
        <p:spPr bwMode="auto">
          <a:xfrm>
            <a:off x="6130925" y="4046538"/>
            <a:ext cx="2989263" cy="2811462"/>
          </a:xfrm>
          <a:prstGeom prst="rect">
            <a:avLst/>
          </a:prstGeom>
          <a:noFill/>
          <a:ln w="9525">
            <a:noFill/>
            <a:miter lim="800000"/>
            <a:headEnd/>
            <a:tailEnd/>
          </a:ln>
          <a:effectLst/>
        </p:spPr>
      </p:pic>
      <p:graphicFrame>
        <p:nvGraphicFramePr>
          <p:cNvPr id="10245" name="Object 5"/>
          <p:cNvGraphicFramePr>
            <a:graphicFrameLocks noChangeAspect="1"/>
          </p:cNvGraphicFramePr>
          <p:nvPr/>
        </p:nvGraphicFramePr>
        <p:xfrm>
          <a:off x="914400" y="4175125"/>
          <a:ext cx="4654550" cy="2682875"/>
        </p:xfrm>
        <a:graphic>
          <a:graphicData uri="http://schemas.openxmlformats.org/presentationml/2006/ole">
            <p:oleObj spid="_x0000_s10245" name="Bitmap Image" r:id="rId4" imgW="7020905" imgH="4048690" progId="Paint.Picture">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lt-LT" altLang="en-US" smtClean="0"/>
              <a:t>Matematinės svyruoklės svyravimo priežastis</a:t>
            </a:r>
            <a:endParaRPr lang="en-GB" altLang="en-US" smtClean="0"/>
          </a:p>
        </p:txBody>
      </p:sp>
      <p:sp>
        <p:nvSpPr>
          <p:cNvPr id="11267" name="Rectangle 3"/>
          <p:cNvSpPr>
            <a:spLocks noGrp="1"/>
          </p:cNvSpPr>
          <p:nvPr>
            <p:ph type="body" idx="1"/>
          </p:nvPr>
        </p:nvSpPr>
        <p:spPr>
          <a:xfrm>
            <a:off x="228600" y="1844675"/>
            <a:ext cx="5059363" cy="5013325"/>
          </a:xfrm>
        </p:spPr>
        <p:txBody>
          <a:bodyPr/>
          <a:lstStyle/>
          <a:p>
            <a:pPr algn="just">
              <a:buFont typeface="Arial" charset="0"/>
              <a:buNone/>
            </a:pPr>
            <a:r>
              <a:rPr lang="lt-LT" altLang="en-US" sz="2000" smtClean="0"/>
              <a:t>		</a:t>
            </a:r>
            <a:r>
              <a:rPr lang="lt-LT" altLang="en-US" sz="2200" smtClean="0"/>
              <a:t>Kai svyruoklė yra pusiausvyros padėtyje (padėtis OO</a:t>
            </a:r>
            <a:r>
              <a:rPr lang="lt-LT" altLang="en-US" sz="2200" baseline="-25000" smtClean="0"/>
              <a:t>1</a:t>
            </a:r>
            <a:r>
              <a:rPr lang="lt-LT" altLang="en-US" sz="2200" smtClean="0"/>
              <a:t>), rutuliuką veikiantį sunkį       kompensuoja siūlo tamprumo jėga     . Rutuliuką patraukus į dešinę nuo pusiausvyros padėties (perkėlus į tašką B), jį veikiančios jėgos sudaro tarpusavyje bukąjį kampą ir nebekompensuoja viena kitos. Atsiranda jų atstojamoji    , nukreipta pusiausvyros padėties kryptimi. Svyruoklei artėjant prie pusiausvyros padėties, atstojamosios modulis mažėja ir padėtyje OO</a:t>
            </a:r>
            <a:r>
              <a:rPr lang="lt-LT" altLang="en-US" sz="2200" baseline="-25000" smtClean="0"/>
              <a:t>1 </a:t>
            </a:r>
            <a:r>
              <a:rPr lang="lt-LT" altLang="en-US" sz="2200" smtClean="0"/>
              <a:t>virsta nuliu.</a:t>
            </a:r>
            <a:endParaRPr lang="en-GB" altLang="en-US" sz="2200" smtClean="0"/>
          </a:p>
        </p:txBody>
      </p:sp>
      <p:graphicFrame>
        <p:nvGraphicFramePr>
          <p:cNvPr id="11268" name="Object 4"/>
          <p:cNvGraphicFramePr>
            <a:graphicFrameLocks noChangeAspect="1"/>
          </p:cNvGraphicFramePr>
          <p:nvPr/>
        </p:nvGraphicFramePr>
        <p:xfrm>
          <a:off x="2268538" y="2420938"/>
          <a:ext cx="350837" cy="442912"/>
        </p:xfrm>
        <a:graphic>
          <a:graphicData uri="http://schemas.openxmlformats.org/presentationml/2006/ole">
            <p:oleObj spid="_x0000_s11268" r:id="rId3" imgW="215806" imgH="279279" progId="Equation.3">
              <p:embed/>
            </p:oleObj>
          </a:graphicData>
        </a:graphic>
      </p:graphicFrame>
      <p:graphicFrame>
        <p:nvGraphicFramePr>
          <p:cNvPr id="11269" name="Object 6"/>
          <p:cNvGraphicFramePr>
            <a:graphicFrameLocks noChangeAspect="1"/>
          </p:cNvGraphicFramePr>
          <p:nvPr/>
        </p:nvGraphicFramePr>
        <p:xfrm>
          <a:off x="2339975" y="2781300"/>
          <a:ext cx="320675" cy="442913"/>
        </p:xfrm>
        <a:graphic>
          <a:graphicData uri="http://schemas.openxmlformats.org/presentationml/2006/ole">
            <p:oleObj spid="_x0000_s11269" r:id="rId4" imgW="203112" imgH="279279" progId="Equation.3">
              <p:embed/>
            </p:oleObj>
          </a:graphicData>
        </a:graphic>
      </p:graphicFrame>
      <p:graphicFrame>
        <p:nvGraphicFramePr>
          <p:cNvPr id="11270" name="Object 8"/>
          <p:cNvGraphicFramePr>
            <a:graphicFrameLocks noChangeAspect="1"/>
          </p:cNvGraphicFramePr>
          <p:nvPr/>
        </p:nvGraphicFramePr>
        <p:xfrm>
          <a:off x="2195513" y="4437063"/>
          <a:ext cx="261937" cy="431800"/>
        </p:xfrm>
        <a:graphic>
          <a:graphicData uri="http://schemas.openxmlformats.org/presentationml/2006/ole">
            <p:oleObj spid="_x0000_s11270" r:id="rId5" imgW="164885" imgH="266353" progId="Equation.3">
              <p:embed/>
            </p:oleObj>
          </a:graphicData>
        </a:graphic>
      </p:graphicFrame>
      <p:graphicFrame>
        <p:nvGraphicFramePr>
          <p:cNvPr id="11271" name="Object 10"/>
          <p:cNvGraphicFramePr>
            <a:graphicFrameLocks noChangeAspect="1"/>
          </p:cNvGraphicFramePr>
          <p:nvPr/>
        </p:nvGraphicFramePr>
        <p:xfrm>
          <a:off x="5562600" y="1905000"/>
          <a:ext cx="3244850" cy="4027488"/>
        </p:xfrm>
        <a:graphic>
          <a:graphicData uri="http://schemas.openxmlformats.org/presentationml/2006/ole">
            <p:oleObj spid="_x0000_s11271" name="Bitmap Image" r:id="rId6" imgW="4086795" imgH="5761905" progId="Paint.Picture">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p:cNvSpPr>
          <p:nvPr>
            <p:ph type="body" idx="1"/>
          </p:nvPr>
        </p:nvSpPr>
        <p:spPr>
          <a:xfrm>
            <a:off x="179388" y="1484313"/>
            <a:ext cx="4679950" cy="4824412"/>
          </a:xfrm>
        </p:spPr>
        <p:txBody>
          <a:bodyPr/>
          <a:lstStyle/>
          <a:p>
            <a:pPr algn="just">
              <a:lnSpc>
                <a:spcPct val="90000"/>
              </a:lnSpc>
              <a:buFont typeface="Arial" charset="0"/>
              <a:buNone/>
            </a:pPr>
            <a:r>
              <a:rPr lang="lt-LT" altLang="en-US" sz="2200" smtClean="0"/>
              <a:t>		Kad ir kaip bebūtų, svyruoklė šioje padėtyje nesustoja, o iš inercijos nukrypsta į kairę. Dabar jėga</a:t>
            </a:r>
          </a:p>
          <a:p>
            <a:pPr algn="just">
              <a:lnSpc>
                <a:spcPct val="90000"/>
              </a:lnSpc>
              <a:buFont typeface="Arial" charset="0"/>
              <a:buNone/>
            </a:pPr>
            <a:r>
              <a:rPr lang="lt-LT" altLang="en-US" sz="2200" smtClean="0"/>
              <a:t>   ima ją veikti priešinga kryptimi, tačiau pusiausvyros padėties link, be to, didėjant svyruoklės nuokrypiui, ji taip pat didėja. Svyruoklė juda lėtėdama. Taške C ji stabteli, paskui greitėdama ima judėti į dešinę, iš inercijos pereina pusiausvyros padėtį OO</a:t>
            </a:r>
            <a:r>
              <a:rPr lang="lt-LT" altLang="en-US" sz="2200" baseline="-25000" smtClean="0"/>
              <a:t>1 </a:t>
            </a:r>
            <a:r>
              <a:rPr lang="lt-LT" altLang="en-US" sz="2200" smtClean="0"/>
              <a:t>ir grįžta į pradinę padėtį (tašką B). Taip pasibaigia vienas svyravimo ciklas. 	Toliau viskas kartojasi iš pradžių.</a:t>
            </a:r>
            <a:endParaRPr lang="en-GB" altLang="en-US" sz="2200" baseline="-25000" smtClean="0"/>
          </a:p>
        </p:txBody>
      </p:sp>
      <p:graphicFrame>
        <p:nvGraphicFramePr>
          <p:cNvPr id="12291" name="Object 4"/>
          <p:cNvGraphicFramePr>
            <a:graphicFrameLocks noChangeAspect="1"/>
          </p:cNvGraphicFramePr>
          <p:nvPr/>
        </p:nvGraphicFramePr>
        <p:xfrm>
          <a:off x="3708400" y="1989138"/>
          <a:ext cx="282575" cy="431800"/>
        </p:xfrm>
        <a:graphic>
          <a:graphicData uri="http://schemas.openxmlformats.org/presentationml/2006/ole">
            <p:oleObj spid="_x0000_s12291" r:id="rId3" imgW="164885" imgH="266353" progId="Equation.3">
              <p:embed/>
            </p:oleObj>
          </a:graphicData>
        </a:graphic>
      </p:graphicFrame>
      <p:graphicFrame>
        <p:nvGraphicFramePr>
          <p:cNvPr id="12292" name="Object 5"/>
          <p:cNvGraphicFramePr>
            <a:graphicFrameLocks noChangeAspect="1"/>
          </p:cNvGraphicFramePr>
          <p:nvPr/>
        </p:nvGraphicFramePr>
        <p:xfrm>
          <a:off x="5235575" y="1268413"/>
          <a:ext cx="3727450" cy="4446587"/>
        </p:xfrm>
        <a:graphic>
          <a:graphicData uri="http://schemas.openxmlformats.org/presentationml/2006/ole">
            <p:oleObj spid="_x0000_s12292" name="Bitmap Image" r:id="rId4" imgW="4086795" imgH="5761905" progId="Paint.Picture">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p:cNvSpPr>
          <p:nvPr>
            <p:ph type="body" sz="half" idx="1"/>
          </p:nvPr>
        </p:nvSpPr>
        <p:spPr>
          <a:xfrm>
            <a:off x="468313" y="1196975"/>
            <a:ext cx="4408487" cy="5111750"/>
          </a:xfrm>
        </p:spPr>
        <p:txBody>
          <a:bodyPr/>
          <a:lstStyle/>
          <a:p>
            <a:pPr algn="just">
              <a:buFont typeface="Arial" charset="0"/>
              <a:buNone/>
            </a:pPr>
            <a:r>
              <a:rPr lang="lt-LT" altLang="en-US" sz="2000" smtClean="0"/>
              <a:t>		</a:t>
            </a:r>
            <a:r>
              <a:rPr lang="lt-LT" altLang="en-US" sz="2200" smtClean="0"/>
              <a:t>Matematinės svyruoklės svyravimo priežastis – rutuliuką veikiančių jėgų atstojamoji    , nukreipta į kūno pusiausvyros padėtį ir grąžinanti rutuliuką į tą padėtį. </a:t>
            </a:r>
            <a:endParaRPr lang="en-US" altLang="en-US" sz="2200" smtClean="0"/>
          </a:p>
          <a:p>
            <a:pPr algn="just">
              <a:buFont typeface="Arial" charset="0"/>
              <a:buNone/>
            </a:pPr>
            <a:r>
              <a:rPr lang="en-US" altLang="en-US" sz="2200" smtClean="0"/>
              <a:t>		</a:t>
            </a:r>
            <a:r>
              <a:rPr lang="lt-LT" altLang="en-US" sz="2200" smtClean="0"/>
              <a:t>Jei rutuliukas pusiausvyros padėtyje sustotų, tai jis nebegalėtų toliau svyruoti. </a:t>
            </a:r>
            <a:r>
              <a:rPr lang="lt-LT" altLang="en-US" sz="2200" b="1" smtClean="0"/>
              <a:t>Taigi matematinės svyruoklės svyravimo priežastis yra jėgų atstojamoji, nukreipta į svyruoklės pusiausvyros padėtį, ir svyruoklės inercija.</a:t>
            </a:r>
            <a:endParaRPr lang="en-GB" altLang="en-US" sz="2200" b="1" smtClean="0"/>
          </a:p>
        </p:txBody>
      </p:sp>
      <p:graphicFrame>
        <p:nvGraphicFramePr>
          <p:cNvPr id="13315" name="Object 4"/>
          <p:cNvGraphicFramePr>
            <a:graphicFrameLocks noChangeAspect="1"/>
          </p:cNvGraphicFramePr>
          <p:nvPr/>
        </p:nvGraphicFramePr>
        <p:xfrm>
          <a:off x="4267200" y="1752600"/>
          <a:ext cx="300038" cy="457200"/>
        </p:xfrm>
        <a:graphic>
          <a:graphicData uri="http://schemas.openxmlformats.org/presentationml/2006/ole">
            <p:oleObj spid="_x0000_s13315" r:id="rId3" imgW="164885" imgH="266353" progId="Equation.3">
              <p:embed/>
            </p:oleObj>
          </a:graphicData>
        </a:graphic>
      </p:graphicFrame>
      <p:graphicFrame>
        <p:nvGraphicFramePr>
          <p:cNvPr id="13316" name="Object 6"/>
          <p:cNvGraphicFramePr>
            <a:graphicFrameLocks noChangeAspect="1"/>
          </p:cNvGraphicFramePr>
          <p:nvPr>
            <p:ph sz="half" idx="2"/>
          </p:nvPr>
        </p:nvGraphicFramePr>
        <p:xfrm>
          <a:off x="5181600" y="1447800"/>
          <a:ext cx="3668713" cy="4267200"/>
        </p:xfrm>
        <a:graphic>
          <a:graphicData uri="http://schemas.openxmlformats.org/presentationml/2006/ole">
            <p:oleObj spid="_x0000_s13316" name="Bitmap Image" r:id="rId4" imgW="4086795" imgH="5761905" progId="Paint.Picture">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Laisvojo svyravimo sąlygos</a:t>
            </a:r>
            <a:endParaRPr lang="en-GB" altLang="en-US" smtClean="0"/>
          </a:p>
        </p:txBody>
      </p:sp>
      <p:sp>
        <p:nvSpPr>
          <p:cNvPr id="14339" name="Rectangle 3"/>
          <p:cNvSpPr>
            <a:spLocks noGrp="1"/>
          </p:cNvSpPr>
          <p:nvPr>
            <p:ph type="body" idx="1"/>
          </p:nvPr>
        </p:nvSpPr>
        <p:spPr>
          <a:xfrm>
            <a:off x="457200" y="1844675"/>
            <a:ext cx="4800600" cy="4752975"/>
          </a:xfrm>
        </p:spPr>
        <p:txBody>
          <a:bodyPr/>
          <a:lstStyle/>
          <a:p>
            <a:pPr marL="457200" indent="-457200" algn="just">
              <a:buFont typeface="Arial" charset="0"/>
              <a:buAutoNum type="arabicPeriod"/>
            </a:pPr>
            <a:r>
              <a:rPr lang="lt-LT" altLang="en-US" sz="2200" smtClean="0"/>
              <a:t>Jėgos, nukreiptos į pusiausvyros padėtį, atsiradimas.</a:t>
            </a:r>
          </a:p>
          <a:p>
            <a:pPr marL="457200" indent="-457200" algn="just">
              <a:buFont typeface="Arial" charset="0"/>
              <a:buAutoNum type="arabicPeriod"/>
            </a:pPr>
            <a:r>
              <a:rPr lang="lt-LT" altLang="en-US" sz="2200" smtClean="0"/>
              <a:t>Trinties jėgos turi būti mažos. </a:t>
            </a:r>
            <a:endParaRPr lang="en-US" altLang="en-US" sz="2200" smtClean="0"/>
          </a:p>
          <a:p>
            <a:pPr marL="457200" indent="-457200" algn="just">
              <a:buFont typeface="Arial" charset="0"/>
              <a:buNone/>
            </a:pPr>
            <a:r>
              <a:rPr lang="en-US" altLang="en-US" sz="2200" smtClean="0"/>
              <a:t>		</a:t>
            </a:r>
            <a:r>
              <a:rPr lang="lt-LT" altLang="en-US" sz="2200" smtClean="0"/>
              <a:t>Pavyzdžiui, jei prie siūlo pritvirtintą rutuliuką panardinsime į klampų skystį, tai, veikiamas jėgų atstojamosios    , rutuliukas iš taško A grįš į pusiausvyros padėtį. Dėl trinties jėgų darbo jo greitis šioje padėtyje bus lygus nuliui ir svyravimas užsibaigs.</a:t>
            </a:r>
            <a:endParaRPr lang="en-GB" altLang="en-US" sz="2200" smtClean="0"/>
          </a:p>
        </p:txBody>
      </p:sp>
      <p:graphicFrame>
        <p:nvGraphicFramePr>
          <p:cNvPr id="14340" name="Object 4"/>
          <p:cNvGraphicFramePr>
            <a:graphicFrameLocks noChangeAspect="1"/>
          </p:cNvGraphicFramePr>
          <p:nvPr/>
        </p:nvGraphicFramePr>
        <p:xfrm>
          <a:off x="2667000" y="3886200"/>
          <a:ext cx="284163" cy="433388"/>
        </p:xfrm>
        <a:graphic>
          <a:graphicData uri="http://schemas.openxmlformats.org/presentationml/2006/ole">
            <p:oleObj spid="_x0000_s14340" r:id="rId3" imgW="164885" imgH="266353" progId="Equation.3">
              <p:embed/>
            </p:oleObj>
          </a:graphicData>
        </a:graphic>
      </p:graphicFrame>
      <p:graphicFrame>
        <p:nvGraphicFramePr>
          <p:cNvPr id="14341" name="Object 5"/>
          <p:cNvGraphicFramePr>
            <a:graphicFrameLocks noChangeAspect="1"/>
          </p:cNvGraphicFramePr>
          <p:nvPr/>
        </p:nvGraphicFramePr>
        <p:xfrm>
          <a:off x="5715000" y="1828800"/>
          <a:ext cx="3125788" cy="4784725"/>
        </p:xfrm>
        <a:graphic>
          <a:graphicData uri="http://schemas.openxmlformats.org/presentationml/2006/ole">
            <p:oleObj spid="_x0000_s14341" name="Bitmap Image" r:id="rId4" imgW="4619048" imgH="7209524" progId="Paint.Picture">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bwMode="auto">
          <a:xfrm>
            <a:off x="468313" y="404813"/>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en-US" altLang="en-US" smtClean="0"/>
              <a:t>Laisvojo svyravimo energija</a:t>
            </a:r>
            <a:endParaRPr lang="en-GB" altLang="en-US" smtClean="0"/>
          </a:p>
        </p:txBody>
      </p:sp>
      <p:sp>
        <p:nvSpPr>
          <p:cNvPr id="16387" name="Rectangle 3"/>
          <p:cNvSpPr>
            <a:spLocks noGrp="1"/>
          </p:cNvSpPr>
          <p:nvPr>
            <p:ph type="body" idx="1"/>
          </p:nvPr>
        </p:nvSpPr>
        <p:spPr>
          <a:xfrm>
            <a:off x="228600" y="1676400"/>
            <a:ext cx="8763000" cy="2808288"/>
          </a:xfrm>
        </p:spPr>
        <p:txBody>
          <a:bodyPr/>
          <a:lstStyle/>
          <a:p>
            <a:pPr algn="just">
              <a:lnSpc>
                <a:spcPct val="80000"/>
              </a:lnSpc>
              <a:buFont typeface="Arial" charset="0"/>
              <a:buNone/>
            </a:pPr>
            <a:r>
              <a:rPr lang="lt-LT" altLang="en-US" sz="2200" smtClean="0"/>
              <a:t>		Nukreipiant svyruoklę iš pusiausvyros padėties į 1 padėtį, atliekamas darbas. Svyruoklė dėl to įgyja potencinės energijos E</a:t>
            </a:r>
            <a:r>
              <a:rPr lang="lt-LT" altLang="en-US" sz="2200" baseline="-25000" smtClean="0"/>
              <a:t>p</a:t>
            </a:r>
            <a:r>
              <a:rPr lang="lt-LT" altLang="en-US" sz="2200" smtClean="0"/>
              <a:t>=mgh</a:t>
            </a:r>
            <a:r>
              <a:rPr lang="lt-LT" altLang="en-US" sz="2200" baseline="-25000" smtClean="0"/>
              <a:t>m</a:t>
            </a:r>
            <a:r>
              <a:rPr lang="lt-LT" altLang="en-US" sz="2200" smtClean="0"/>
              <a:t>, o rutuliuko pakilimo aukštis Žemės paviršiaus (nulinio lygio) atžvilgiu yra didžiausias. Kai rutuliukas juda pusiausvyros padėties link, jo pakilimo aukštis Žemės paviršiaus atžvilgiu mažėja, o greitis ir kinetinė energija didėja. Pusiausvyros padėtyje  (0 padėtis) rutuliuko kinetinė energija yra didžiausia             </a:t>
            </a:r>
            <a:r>
              <a:rPr lang="en-US" altLang="en-US" sz="2200" smtClean="0"/>
              <a:t>    </a:t>
            </a:r>
            <a:r>
              <a:rPr lang="lt-LT" altLang="en-US" sz="2200" smtClean="0"/>
              <a:t>, o potencinė mažiausia (E</a:t>
            </a:r>
            <a:r>
              <a:rPr lang="lt-LT" altLang="en-US" sz="2200" baseline="-25000" smtClean="0"/>
              <a:t>p</a:t>
            </a:r>
            <a:r>
              <a:rPr lang="lt-LT" altLang="en-US" sz="2200" smtClean="0"/>
              <a:t>= 0). </a:t>
            </a:r>
            <a:endParaRPr lang="en-GB" altLang="en-US" sz="2200" smtClean="0"/>
          </a:p>
        </p:txBody>
      </p:sp>
      <p:graphicFrame>
        <p:nvGraphicFramePr>
          <p:cNvPr id="16388" name="Object 4"/>
          <p:cNvGraphicFramePr>
            <a:graphicFrameLocks noChangeAspect="1"/>
          </p:cNvGraphicFramePr>
          <p:nvPr/>
        </p:nvGraphicFramePr>
        <p:xfrm>
          <a:off x="1676400" y="3276600"/>
          <a:ext cx="1079500" cy="631825"/>
        </p:xfrm>
        <a:graphic>
          <a:graphicData uri="http://schemas.openxmlformats.org/presentationml/2006/ole">
            <p:oleObj spid="_x0000_s16388" r:id="rId3" imgW="825500" imgH="482600" progId="Equation.3">
              <p:embed/>
            </p:oleObj>
          </a:graphicData>
        </a:graphic>
      </p:graphicFrame>
      <p:graphicFrame>
        <p:nvGraphicFramePr>
          <p:cNvPr id="16389" name="Object 7"/>
          <p:cNvGraphicFramePr>
            <a:graphicFrameLocks noChangeAspect="1"/>
          </p:cNvGraphicFramePr>
          <p:nvPr/>
        </p:nvGraphicFramePr>
        <p:xfrm>
          <a:off x="5029200" y="3886200"/>
          <a:ext cx="3584575" cy="2838450"/>
        </p:xfrm>
        <a:graphic>
          <a:graphicData uri="http://schemas.openxmlformats.org/presentationml/2006/ole">
            <p:oleObj spid="_x0000_s16389" name="Bitmap Image" r:id="rId4" imgW="8430802" imgH="5915851" progId="Paint.Picture">
              <p:embed/>
            </p:oleObj>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bwMode="auto">
          <a:xfrm>
            <a:off x="539750" y="404813"/>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en-US" altLang="en-US" smtClean="0"/>
              <a:t>Laisvojo svyravimo energija</a:t>
            </a:r>
            <a:endParaRPr lang="en-GB" altLang="en-US" smtClean="0"/>
          </a:p>
        </p:txBody>
      </p:sp>
      <p:sp>
        <p:nvSpPr>
          <p:cNvPr id="17411" name="Rectangle 3"/>
          <p:cNvSpPr>
            <a:spLocks noGrp="1"/>
          </p:cNvSpPr>
          <p:nvPr>
            <p:ph type="body" idx="1"/>
          </p:nvPr>
        </p:nvSpPr>
        <p:spPr>
          <a:xfrm>
            <a:off x="0" y="1484313"/>
            <a:ext cx="8763000" cy="4876800"/>
          </a:xfrm>
        </p:spPr>
        <p:txBody>
          <a:bodyPr/>
          <a:lstStyle/>
          <a:p>
            <a:pPr algn="just">
              <a:buFont typeface="Arial" charset="0"/>
              <a:buNone/>
            </a:pPr>
            <a:r>
              <a:rPr lang="lt-LT" altLang="en-US" smtClean="0"/>
              <a:t>		</a:t>
            </a:r>
            <a:r>
              <a:rPr lang="lt-LT" altLang="en-US" sz="2200" smtClean="0"/>
              <a:t>Kai rutuliukas tolsta nuo pusiausvyros padėties, jo greitis mažėja, o pakilimo aukštis didėja. Rutuliuko kinetinė energija virsta potencine. Kraštinėje padėtyje (2 padėtyje) rutuliuko potencinė energija yra didžiausia (E</a:t>
            </a:r>
            <a:r>
              <a:rPr lang="lt-LT" altLang="en-US" sz="2200" baseline="-25000" smtClean="0"/>
              <a:t>p</a:t>
            </a:r>
            <a:r>
              <a:rPr lang="lt-LT" altLang="en-US" sz="2200" smtClean="0"/>
              <a:t>=mgh</a:t>
            </a:r>
            <a:r>
              <a:rPr lang="lt-LT" altLang="en-US" sz="2200" baseline="-25000" smtClean="0"/>
              <a:t>m</a:t>
            </a:r>
            <a:r>
              <a:rPr lang="lt-LT" altLang="en-US" sz="2200" smtClean="0"/>
              <a:t>), o kinetinė lygi nuliui (E</a:t>
            </a:r>
            <a:r>
              <a:rPr lang="lt-LT" altLang="en-US" sz="2200" baseline="-25000" smtClean="0"/>
              <a:t>k</a:t>
            </a:r>
            <a:r>
              <a:rPr lang="lt-LT" altLang="en-US" sz="2200" smtClean="0"/>
              <a:t>=0). Svyruoklei svyruojant, rutuliuko kinetinės ir potencinės energijos virsmai periodiškai kartojasi. Rutuliuko pilnutinė mechaninė energija lygi potencinės ir kinetinės energijos sumai:</a:t>
            </a:r>
          </a:p>
          <a:p>
            <a:pPr algn="just">
              <a:buFont typeface="Arial" charset="0"/>
              <a:buNone/>
            </a:pPr>
            <a:endParaRPr lang="lt-LT" altLang="en-US" sz="2200" smtClean="0"/>
          </a:p>
          <a:p>
            <a:pPr algn="just">
              <a:buFont typeface="Arial" charset="0"/>
              <a:buNone/>
            </a:pPr>
            <a:endParaRPr lang="en-GB" altLang="en-US" sz="2300" smtClean="0"/>
          </a:p>
        </p:txBody>
      </p:sp>
      <p:graphicFrame>
        <p:nvGraphicFramePr>
          <p:cNvPr id="17413" name="Object 4"/>
          <p:cNvGraphicFramePr>
            <a:graphicFrameLocks noChangeAspect="1"/>
          </p:cNvGraphicFramePr>
          <p:nvPr/>
        </p:nvGraphicFramePr>
        <p:xfrm>
          <a:off x="323850" y="4508500"/>
          <a:ext cx="4392613" cy="833438"/>
        </p:xfrm>
        <a:graphic>
          <a:graphicData uri="http://schemas.openxmlformats.org/presentationml/2006/ole">
            <p:oleObj spid="_x0000_s17413" r:id="rId3" imgW="2209800" imgH="419100" progId="Equation.3">
              <p:embed/>
            </p:oleObj>
          </a:graphicData>
        </a:graphic>
      </p:graphicFrame>
      <p:graphicFrame>
        <p:nvGraphicFramePr>
          <p:cNvPr id="17414" name="Object 6"/>
          <p:cNvGraphicFramePr>
            <a:graphicFrameLocks noChangeAspect="1"/>
          </p:cNvGraphicFramePr>
          <p:nvPr/>
        </p:nvGraphicFramePr>
        <p:xfrm>
          <a:off x="5292725" y="3789363"/>
          <a:ext cx="3662363" cy="2900362"/>
        </p:xfrm>
        <a:graphic>
          <a:graphicData uri="http://schemas.openxmlformats.org/presentationml/2006/ole">
            <p:oleObj spid="_x0000_s17414" name="Bitmap Image" r:id="rId4" imgW="8430802" imgH="5915851" progId="Paint.Picture">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algn="ctr" eaLnBrk="1" hangingPunct="1">
              <a:defRPr/>
            </a:pPr>
            <a:r>
              <a:rPr lang="lt-LT" altLang="en-US" sz="3600" smtClean="0"/>
              <a:t>Matematinės svyruoklės svyravimo periodas</a:t>
            </a:r>
            <a:endParaRPr lang="en-US" altLang="en-US" sz="3600" smtClean="0"/>
          </a:p>
        </p:txBody>
      </p:sp>
      <p:sp>
        <p:nvSpPr>
          <p:cNvPr id="18435" name="Content Placeholder 2"/>
          <p:cNvSpPr>
            <a:spLocks noGrp="1"/>
          </p:cNvSpPr>
          <p:nvPr>
            <p:ph idx="1"/>
          </p:nvPr>
        </p:nvSpPr>
        <p:spPr>
          <a:xfrm>
            <a:off x="457200" y="1628775"/>
            <a:ext cx="4572000" cy="4848225"/>
          </a:xfrm>
        </p:spPr>
        <p:txBody>
          <a:bodyPr/>
          <a:lstStyle/>
          <a:p>
            <a:pPr marL="0" indent="0" algn="just" eaLnBrk="1" hangingPunct="1">
              <a:buFont typeface="Arial" charset="0"/>
              <a:buNone/>
            </a:pPr>
            <a:r>
              <a:rPr lang="lt-LT" altLang="en-US" sz="1600" smtClean="0"/>
              <a:t>	</a:t>
            </a:r>
            <a:r>
              <a:rPr lang="lt-LT" altLang="en-US" sz="2100" smtClean="0"/>
              <a:t>Olandų matematikas, fizikas ir astronomas Kristianas Heigensas </a:t>
            </a:r>
            <a:r>
              <a:rPr lang="lt-LT" altLang="en-US" sz="2100" i="1" smtClean="0"/>
              <a:t>(Christiaan Huygens, 1629-1695) </a:t>
            </a:r>
            <a:r>
              <a:rPr lang="lt-LT" altLang="en-US" sz="2100" smtClean="0"/>
              <a:t>nustatė, kad </a:t>
            </a:r>
            <a:r>
              <a:rPr lang="lt-LT" altLang="en-US" sz="2100" b="1" smtClean="0"/>
              <a:t>matematinės svyruoklės svyravimo periodas yra tiesiogiai proporcingas kvadratinei šakniai iš svyruoklės ilgio ir atvirkščiai proporcingas kvadratinei šakniai iš laisvojo kitimo pagreičio:</a:t>
            </a:r>
            <a:endParaRPr lang="en-US" altLang="en-US" sz="2100" b="1" smtClean="0"/>
          </a:p>
          <a:p>
            <a:pPr marL="0" indent="0" algn="just" eaLnBrk="1" hangingPunct="1">
              <a:buFont typeface="Arial" charset="0"/>
              <a:buNone/>
            </a:pPr>
            <a:endParaRPr lang="lt-LT" altLang="en-US" sz="2100" smtClean="0"/>
          </a:p>
          <a:p>
            <a:pPr marL="0" indent="0" algn="just" eaLnBrk="1" hangingPunct="1">
              <a:buFont typeface="Arial" charset="0"/>
              <a:buNone/>
            </a:pPr>
            <a:endParaRPr lang="lt-LT" altLang="en-US" sz="2100" smtClean="0"/>
          </a:p>
          <a:p>
            <a:pPr marL="0" indent="0" algn="just" eaLnBrk="1" hangingPunct="1">
              <a:buFont typeface="Arial" charset="0"/>
              <a:buNone/>
            </a:pPr>
            <a:endParaRPr lang="en-US" altLang="en-US" sz="2100" i="1" smtClean="0"/>
          </a:p>
          <a:p>
            <a:pPr marL="0" indent="0" algn="just" eaLnBrk="1" hangingPunct="1">
              <a:buFont typeface="Arial" charset="0"/>
              <a:buNone/>
            </a:pPr>
            <a:r>
              <a:rPr lang="lt-LT" altLang="en-US" sz="2100" i="1" smtClean="0"/>
              <a:t>1656m. Kristianas Heigensas sukūrė švytuoklinį laikrodį.</a:t>
            </a:r>
            <a:endParaRPr lang="en-US" altLang="en-US" sz="2100" i="1" smtClean="0"/>
          </a:p>
        </p:txBody>
      </p:sp>
      <p:pic>
        <p:nvPicPr>
          <p:cNvPr id="18436" name="Picture 2"/>
          <p:cNvPicPr>
            <a:picLocks noChangeAspect="1" noChangeArrowheads="1"/>
          </p:cNvPicPr>
          <p:nvPr/>
        </p:nvPicPr>
        <p:blipFill>
          <a:blip r:embed="rId3"/>
          <a:srcRect/>
          <a:stretch>
            <a:fillRect/>
          </a:stretch>
        </p:blipFill>
        <p:spPr bwMode="auto">
          <a:xfrm>
            <a:off x="5486400" y="1828800"/>
            <a:ext cx="3333750" cy="4495800"/>
          </a:xfrm>
          <a:prstGeom prst="rect">
            <a:avLst/>
          </a:prstGeom>
          <a:noFill/>
          <a:ln w="9525">
            <a:noFill/>
            <a:miter lim="800000"/>
            <a:headEnd/>
            <a:tailEnd/>
          </a:ln>
        </p:spPr>
      </p:pic>
      <p:graphicFrame>
        <p:nvGraphicFramePr>
          <p:cNvPr id="18437" name="Object 5"/>
          <p:cNvGraphicFramePr>
            <a:graphicFrameLocks noChangeAspect="1"/>
          </p:cNvGraphicFramePr>
          <p:nvPr/>
        </p:nvGraphicFramePr>
        <p:xfrm>
          <a:off x="1676400" y="4724400"/>
          <a:ext cx="1447800" cy="933450"/>
        </p:xfrm>
        <a:graphic>
          <a:graphicData uri="http://schemas.openxmlformats.org/presentationml/2006/ole">
            <p:oleObj spid="_x0000_s18437" r:id="rId4" imgW="723586" imgH="469696"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rmAutofit fontScale="90000"/>
          </a:bodyPr>
          <a:lstStyle/>
          <a:p>
            <a:pPr algn="ctr" eaLnBrk="1" hangingPunct="1">
              <a:defRPr/>
            </a:pPr>
            <a:r>
              <a:rPr lang="lt-LT" altLang="en-US" sz="3600" dirty="0" smtClean="0"/>
              <a:t>Laisvojo kritimo pagreičio nustatymas matematine svyruokle</a:t>
            </a:r>
            <a:endParaRPr lang="en-US" altLang="en-US" sz="3600" dirty="0" smtClean="0"/>
          </a:p>
        </p:txBody>
      </p:sp>
      <p:sp>
        <p:nvSpPr>
          <p:cNvPr id="20483" name="Content Placeholder 2"/>
          <p:cNvSpPr>
            <a:spLocks noGrp="1"/>
          </p:cNvSpPr>
          <p:nvPr>
            <p:ph idx="1"/>
          </p:nvPr>
        </p:nvSpPr>
        <p:spPr>
          <a:xfrm>
            <a:off x="457200" y="1828800"/>
            <a:ext cx="8229600" cy="4648200"/>
          </a:xfrm>
        </p:spPr>
        <p:txBody>
          <a:bodyPr/>
          <a:lstStyle/>
          <a:p>
            <a:pPr marL="0" indent="0" algn="just" eaLnBrk="1" hangingPunct="1">
              <a:buFont typeface="Arial" charset="0"/>
              <a:buNone/>
            </a:pPr>
            <a:r>
              <a:rPr lang="lt-LT" altLang="en-US" sz="2200" smtClean="0"/>
              <a:t>	Žinant matematinės svyruoklės svyravimo periodą, galima nustatyti laisvojo kritimo pagreitį. Tuo pagrįstas svyruoklės taikymas prietaisuose, kurie naudojami geologiniams tyrinėjimams. Pakitusi kurioje nors Žemės vietoje laisvojo kitimo pagreičio vertė rodo, kad ten yra iškasenų. Vietovėse kur slūgso tankios uolienos, pavyzdžiui metalų rūdos, </a:t>
            </a:r>
            <a:r>
              <a:rPr lang="lt-LT" altLang="en-US" sz="2200" i="1" smtClean="0"/>
              <a:t>g </a:t>
            </a:r>
            <a:r>
              <a:rPr lang="lt-LT" altLang="en-US" sz="2200" smtClean="0"/>
              <a:t>vertė yra didesnė už vidutinę. Priešingai, jei po Žemės pluta yra didelių druskos kupolų (dažnai susijusių su naftos bei dujų telkiniais), be to, jie slūgso negiliai, tai laisvojo kritimo pagreičio vertė tose vietose yra mažesnė už vidutinę.</a:t>
            </a:r>
          </a:p>
          <a:p>
            <a:pPr marL="0" indent="0" eaLnBrk="1" hangingPunct="1">
              <a:buFont typeface="Arial" charset="0"/>
              <a:buNone/>
            </a:pPr>
            <a:endParaRPr lang="lt-LT" altLang="en-US" smtClean="0"/>
          </a:p>
          <a:p>
            <a:pPr marL="0" indent="0" eaLnBrk="1" hangingPunct="1">
              <a:buFont typeface="Arial" charset="0"/>
              <a:buNone/>
            </a:pPr>
            <a:r>
              <a:rPr lang="lt-LT" altLang="en-US" sz="1800" smtClean="0"/>
              <a:t>	</a:t>
            </a:r>
            <a:endParaRPr lang="en-US" alt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lt-LT" altLang="en-US" sz="3600" smtClean="0"/>
              <a:t>Laisvojo kritimo pagreičio nustatymas matematine svyruokle</a:t>
            </a:r>
            <a:endParaRPr lang="en-GB" altLang="en-US" sz="3600" smtClean="0"/>
          </a:p>
        </p:txBody>
      </p:sp>
      <p:sp>
        <p:nvSpPr>
          <p:cNvPr id="21507" name="Rectangle 3"/>
          <p:cNvSpPr>
            <a:spLocks noGrp="1"/>
          </p:cNvSpPr>
          <p:nvPr>
            <p:ph type="body" idx="1"/>
          </p:nvPr>
        </p:nvSpPr>
        <p:spPr>
          <a:xfrm>
            <a:off x="228600" y="1905000"/>
            <a:ext cx="8740775" cy="2676525"/>
          </a:xfrm>
        </p:spPr>
        <p:txBody>
          <a:bodyPr/>
          <a:lstStyle/>
          <a:p>
            <a:pPr algn="just" eaLnBrk="1" hangingPunct="1">
              <a:buFont typeface="Arial" charset="0"/>
              <a:buNone/>
            </a:pPr>
            <a:r>
              <a:rPr lang="lt-LT" altLang="en-US" sz="2200" smtClean="0"/>
              <a:t>		Laisvojo kritimo pagreitis priklauso nuo atstumo iki Žemės paviršiaus. Tolstant nuo Žemės jis mažėja. Dėl to matematinės svyruoklės, švytuoklinio laikrodžio svyravimo periodas didėja. Pakeltas į 330 m aukštį, pavyzdžiui į Berlyno televizijos bokštą (361,5 m), Eifelio bokštą (305 m) Paryžiuje ar Vilniaus televizijos bokštą (326 m), švytuoklinis laikrodis pradėtų vėluoti maždaug 4 s.</a:t>
            </a:r>
            <a:endParaRPr lang="en-US" altLang="en-US" sz="2200" smtClean="0"/>
          </a:p>
          <a:p>
            <a:pPr algn="just"/>
            <a:endParaRPr lang="en-GB" altLang="en-US" smtClean="0"/>
          </a:p>
        </p:txBody>
      </p:sp>
      <p:pic>
        <p:nvPicPr>
          <p:cNvPr id="21508" name="Picture 5" descr="Pendeluhr-01"/>
          <p:cNvPicPr>
            <a:picLocks noChangeAspect="1" noChangeArrowheads="1"/>
          </p:cNvPicPr>
          <p:nvPr/>
        </p:nvPicPr>
        <p:blipFill>
          <a:blip r:embed="rId2"/>
          <a:srcRect l="9322" t="9293" r="25140" b="5901"/>
          <a:stretch>
            <a:fillRect/>
          </a:stretch>
        </p:blipFill>
        <p:spPr bwMode="auto">
          <a:xfrm>
            <a:off x="6516688" y="4116388"/>
            <a:ext cx="1589087" cy="2741612"/>
          </a:xfrm>
          <a:prstGeom prst="rect">
            <a:avLst/>
          </a:prstGeom>
          <a:noFill/>
          <a:ln w="9525">
            <a:noFill/>
            <a:miter lim="800000"/>
            <a:headEnd/>
            <a:tailEnd/>
          </a:ln>
        </p:spPr>
      </p:pic>
      <p:pic>
        <p:nvPicPr>
          <p:cNvPr id="21509" name="Picture 6"/>
          <p:cNvPicPr>
            <a:picLocks noChangeAspect="1" noChangeArrowheads="1"/>
          </p:cNvPicPr>
          <p:nvPr/>
        </p:nvPicPr>
        <p:blipFill>
          <a:blip r:embed="rId3"/>
          <a:srcRect/>
          <a:stretch>
            <a:fillRect/>
          </a:stretch>
        </p:blipFill>
        <p:spPr bwMode="auto">
          <a:xfrm>
            <a:off x="8093075" y="3757613"/>
            <a:ext cx="1057275" cy="3100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r>
              <a:rPr lang="lt-LT" altLang="en-US" sz="3200" smtClean="0"/>
              <a:t>Harmoninis svyravimas. Sinuso ir kosinuso funkcijos.</a:t>
            </a:r>
          </a:p>
        </p:txBody>
      </p:sp>
      <p:sp>
        <p:nvSpPr>
          <p:cNvPr id="22531" name="Rectangle 3"/>
          <p:cNvSpPr>
            <a:spLocks noGrp="1"/>
          </p:cNvSpPr>
          <p:nvPr>
            <p:ph type="body" idx="1"/>
          </p:nvPr>
        </p:nvSpPr>
        <p:spPr>
          <a:xfrm>
            <a:off x="304800" y="1447800"/>
            <a:ext cx="8591550" cy="4703763"/>
          </a:xfrm>
        </p:spPr>
        <p:txBody>
          <a:bodyPr/>
          <a:lstStyle/>
          <a:p>
            <a:pPr algn="just">
              <a:buFont typeface="Arial" charset="0"/>
              <a:buNone/>
            </a:pPr>
            <a:r>
              <a:rPr lang="lt-LT" altLang="en-US" smtClean="0"/>
              <a:t>		</a:t>
            </a:r>
            <a:r>
              <a:rPr lang="lt-LT" altLang="en-US" sz="2200" b="1" smtClean="0"/>
              <a:t>Nuo laiko priklausantis fizikinio dydžio periodiškas kitimas pagal sinuso arba kosinuso dėsnį yra vadinamas harmoniniu svyravimu.</a:t>
            </a:r>
          </a:p>
          <a:p>
            <a:pPr algn="just">
              <a:buFont typeface="Arial" charset="0"/>
              <a:buNone/>
            </a:pPr>
            <a:r>
              <a:rPr lang="lt-LT" altLang="en-US" sz="2200" b="1" smtClean="0"/>
              <a:t>		</a:t>
            </a:r>
            <a:r>
              <a:rPr lang="lt-LT" altLang="en-US" sz="2200" smtClean="0"/>
              <a:t> Iš matematikos žinome, kad kintant funkcijos argumentui, funkcijos reikšmė taip pat kinta. Nuo pradinių svyravimo sąlygų priklauso, kurią funkciją reikia naudoti aprašant harmoninį svyravimą. Jei svyravimas sužadinamas trumpalaikiu postūmiu, nuo pusiausvyros padėties, patogiau naudoti sinuso funkciją:</a:t>
            </a:r>
          </a:p>
          <a:p>
            <a:pPr algn="just">
              <a:buFont typeface="Arial" charset="0"/>
              <a:buNone/>
            </a:pPr>
            <a:endParaRPr lang="lt-LT" altLang="en-US" sz="2200" smtClean="0"/>
          </a:p>
          <a:p>
            <a:pPr algn="just">
              <a:buFont typeface="Arial" charset="0"/>
              <a:buNone/>
            </a:pPr>
            <a:r>
              <a:rPr lang="lt-LT" altLang="en-US" sz="2200" smtClean="0"/>
              <a:t>		Jei pradiniu laiko momentu kūnas būna labiausiai nutolęs nuo pusiausvyros padėties, svyravimą geriau apibūdinti formule, kurioje yra kosinusas:</a:t>
            </a:r>
          </a:p>
          <a:p>
            <a:pPr algn="just">
              <a:buFont typeface="Arial" charset="0"/>
              <a:buNone/>
            </a:pPr>
            <a:endParaRPr lang="lt-LT" altLang="en-US" sz="2200" smtClean="0"/>
          </a:p>
          <a:p>
            <a:pPr algn="just">
              <a:buFont typeface="Arial" charset="0"/>
              <a:buNone/>
            </a:pPr>
            <a:endParaRPr lang="lt-LT" altLang="en-US" sz="2200" smtClean="0"/>
          </a:p>
        </p:txBody>
      </p:sp>
      <p:sp>
        <p:nvSpPr>
          <p:cNvPr id="22532"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GB"/>
          </a:p>
        </p:txBody>
      </p:sp>
      <p:graphicFrame>
        <p:nvGraphicFramePr>
          <p:cNvPr id="91136" name="Object 4"/>
          <p:cNvGraphicFramePr>
            <a:graphicFrameLocks noChangeAspect="1"/>
          </p:cNvGraphicFramePr>
          <p:nvPr/>
        </p:nvGraphicFramePr>
        <p:xfrm>
          <a:off x="2743200" y="3962400"/>
          <a:ext cx="1943100" cy="498475"/>
        </p:xfrm>
        <a:graphic>
          <a:graphicData uri="http://schemas.openxmlformats.org/presentationml/2006/ole">
            <p:oleObj spid="_x0000_s91136" name="Lygtis" r:id="rId3" imgW="889000" imgH="228600" progId="Equation.3">
              <p:embed/>
            </p:oleObj>
          </a:graphicData>
        </a:graphic>
      </p:graphicFrame>
      <p:sp>
        <p:nvSpPr>
          <p:cNvPr id="22534"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spAutoFit/>
          </a:bodyPr>
          <a:lstStyle/>
          <a:p>
            <a:endParaRPr lang="en-GB"/>
          </a:p>
        </p:txBody>
      </p:sp>
      <p:graphicFrame>
        <p:nvGraphicFramePr>
          <p:cNvPr id="91137" name="Object 6"/>
          <p:cNvGraphicFramePr>
            <a:graphicFrameLocks noChangeAspect="1"/>
          </p:cNvGraphicFramePr>
          <p:nvPr/>
        </p:nvGraphicFramePr>
        <p:xfrm>
          <a:off x="2667000" y="5181600"/>
          <a:ext cx="2160588" cy="539750"/>
        </p:xfrm>
        <a:graphic>
          <a:graphicData uri="http://schemas.openxmlformats.org/presentationml/2006/ole">
            <p:oleObj spid="_x0000_s91137" name="Lygtis" r:id="rId4" imgW="914400" imgH="228600" progId="Equation.3">
              <p:embed/>
            </p:oleObj>
          </a:graphicData>
        </a:graphic>
      </p:graphicFrame>
      <p:graphicFrame>
        <p:nvGraphicFramePr>
          <p:cNvPr id="91138" name="Object 3"/>
          <p:cNvGraphicFramePr>
            <a:graphicFrameLocks noChangeAspect="1"/>
          </p:cNvGraphicFramePr>
          <p:nvPr/>
        </p:nvGraphicFramePr>
        <p:xfrm>
          <a:off x="5943600" y="5237163"/>
          <a:ext cx="3200400" cy="1620837"/>
        </p:xfrm>
        <a:graphic>
          <a:graphicData uri="http://schemas.openxmlformats.org/presentationml/2006/ole">
            <p:oleObj spid="_x0000_s91138" name="Bitmap Image" r:id="rId5" imgW="9802593" imgH="4963218" progId="Paint.Picture">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rmAutofit fontScale="90000"/>
          </a:bodyPr>
          <a:lstStyle/>
          <a:p>
            <a:pPr algn="ctr" eaLnBrk="1" hangingPunct="1">
              <a:defRPr/>
            </a:pPr>
            <a:r>
              <a:rPr lang="lt-LT" altLang="en-US" sz="3600" smtClean="0"/>
              <a:t>Laboratorinis darbas. Laisvojo kritimo pagreičio nustatymas su svyruokle</a:t>
            </a:r>
            <a:endParaRPr lang="en-US" altLang="en-US" sz="3600" smtClean="0"/>
          </a:p>
        </p:txBody>
      </p:sp>
      <p:sp>
        <p:nvSpPr>
          <p:cNvPr id="23555" name="Content Placeholder 2"/>
          <p:cNvSpPr>
            <a:spLocks noGrp="1"/>
          </p:cNvSpPr>
          <p:nvPr>
            <p:ph idx="1"/>
          </p:nvPr>
        </p:nvSpPr>
        <p:spPr>
          <a:xfrm>
            <a:off x="468313" y="2060575"/>
            <a:ext cx="8218487" cy="4797425"/>
          </a:xfrm>
        </p:spPr>
        <p:txBody>
          <a:bodyPr/>
          <a:lstStyle/>
          <a:p>
            <a:pPr marL="0" indent="0" algn="just" eaLnBrk="1" hangingPunct="1">
              <a:buFont typeface="Arial" charset="0"/>
              <a:buNone/>
            </a:pPr>
            <a:endParaRPr lang="lt-LT" altLang="en-US" sz="2000" smtClean="0"/>
          </a:p>
          <a:p>
            <a:pPr marL="0" indent="0" algn="just" eaLnBrk="1" hangingPunct="1">
              <a:buFont typeface="Arial" charset="0"/>
              <a:buNone/>
            </a:pPr>
            <a:r>
              <a:rPr lang="lt-LT" altLang="en-US" sz="2200" b="1" smtClean="0"/>
              <a:t>Tikslas:</a:t>
            </a:r>
            <a:r>
              <a:rPr lang="lt-LT" altLang="en-US" sz="2200" smtClean="0"/>
              <a:t> atliekant bandymus su matematine svyruokle, nustatyti laisvojo kritimo pagreičio vertę.</a:t>
            </a:r>
          </a:p>
          <a:p>
            <a:pPr marL="0" indent="0" algn="just" eaLnBrk="1" hangingPunct="1">
              <a:buFont typeface="Arial" charset="0"/>
              <a:buNone/>
            </a:pPr>
            <a:endParaRPr lang="lt-LT" altLang="en-US" sz="2200" smtClean="0"/>
          </a:p>
          <a:p>
            <a:pPr marL="0" indent="0" algn="just" eaLnBrk="1" hangingPunct="1">
              <a:buFont typeface="Arial" charset="0"/>
              <a:buNone/>
            </a:pPr>
            <a:r>
              <a:rPr lang="lt-LT" altLang="en-US" sz="2200" b="1" smtClean="0"/>
              <a:t>Priemonės:</a:t>
            </a:r>
            <a:r>
              <a:rPr lang="lt-LT" altLang="en-US" sz="2200" smtClean="0"/>
              <a:t> stovas, ilgas siūlas, pasvaras, liniuotė su milimetrinėmis padalomis, </a:t>
            </a:r>
            <a:r>
              <a:rPr lang="en-US" altLang="en-US" sz="2200" smtClean="0"/>
              <a:t>l</a:t>
            </a:r>
            <a:r>
              <a:rPr lang="lt-LT" altLang="en-US" sz="2200" smtClean="0"/>
              <a:t>aikrodis.</a:t>
            </a:r>
            <a:endParaRPr lang="en-US" altLang="en-US" sz="220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normAutofit fontScale="90000"/>
          </a:bodyPr>
          <a:lstStyle/>
          <a:p>
            <a:pPr algn="ctr" eaLnBrk="1" hangingPunct="1">
              <a:defRPr/>
            </a:pPr>
            <a:r>
              <a:rPr lang="lt-LT" altLang="en-US" sz="3600" smtClean="0"/>
              <a:t>Laboratorinis darbas. </a:t>
            </a:r>
            <a:r>
              <a:rPr lang="en-US" altLang="en-US" sz="3600" smtClean="0"/>
              <a:t>Laisvojo kritimo pagreičio nustatymas su svyruokle</a:t>
            </a:r>
          </a:p>
        </p:txBody>
      </p:sp>
      <p:sp>
        <p:nvSpPr>
          <p:cNvPr id="24579" name="Content Placeholder 2"/>
          <p:cNvSpPr>
            <a:spLocks noGrp="1"/>
          </p:cNvSpPr>
          <p:nvPr>
            <p:ph idx="1"/>
          </p:nvPr>
        </p:nvSpPr>
        <p:spPr>
          <a:xfrm>
            <a:off x="395288" y="1844675"/>
            <a:ext cx="8291512" cy="4632325"/>
          </a:xfrm>
        </p:spPr>
        <p:txBody>
          <a:bodyPr/>
          <a:lstStyle/>
          <a:p>
            <a:pPr marL="0" indent="0" eaLnBrk="1" hangingPunct="1">
              <a:buFont typeface="Arial" charset="0"/>
              <a:buNone/>
            </a:pPr>
            <a:r>
              <a:rPr lang="lt-LT" altLang="en-US" sz="2200" b="1" smtClean="0"/>
              <a:t>Darbo eiga:</a:t>
            </a:r>
          </a:p>
          <a:p>
            <a:pPr marL="0" indent="0" algn="just" eaLnBrk="1" hangingPunct="1">
              <a:buFont typeface="Arial" charset="0"/>
              <a:buNone/>
            </a:pPr>
            <a:r>
              <a:rPr lang="en-US" altLang="en-US" sz="2200" smtClean="0"/>
              <a:t>1</a:t>
            </a:r>
            <a:r>
              <a:rPr lang="lt-LT" altLang="en-US" sz="2200" smtClean="0"/>
              <a:t>. Ant stalo krašto pasta</a:t>
            </a:r>
            <a:r>
              <a:rPr lang="en-US" altLang="en-US" sz="2200" smtClean="0"/>
              <a:t>č</a:t>
            </a:r>
            <a:r>
              <a:rPr lang="lt-LT" altLang="en-US" sz="2200" smtClean="0"/>
              <a:t>iau stovą, o prie jo pritvir</a:t>
            </a:r>
            <a:r>
              <a:rPr lang="en-US" altLang="en-US" sz="2200" smtClean="0"/>
              <a:t>t</a:t>
            </a:r>
            <a:r>
              <a:rPr lang="lt-LT" altLang="en-US" sz="2200" smtClean="0"/>
              <a:t>inau laikiklį. Prie laikiklio pririš</a:t>
            </a:r>
            <a:r>
              <a:rPr lang="en-US" altLang="en-US" sz="2200" smtClean="0"/>
              <a:t>a</a:t>
            </a:r>
            <a:r>
              <a:rPr lang="lt-LT" altLang="en-US" sz="2200" smtClean="0"/>
              <a:t>u siūlą su pasvaru.</a:t>
            </a:r>
          </a:p>
          <a:p>
            <a:pPr marL="0" indent="0" algn="just" eaLnBrk="1" hangingPunct="1">
              <a:buFont typeface="Arial" charset="0"/>
              <a:buNone/>
            </a:pPr>
            <a:r>
              <a:rPr lang="en-US" altLang="en-US" sz="2200" smtClean="0"/>
              <a:t>2</a:t>
            </a:r>
            <a:r>
              <a:rPr lang="lt-LT" altLang="en-US" sz="2200" smtClean="0"/>
              <a:t>. Išmatav</a:t>
            </a:r>
            <a:r>
              <a:rPr lang="en-US" altLang="en-US" sz="2200" smtClean="0"/>
              <a:t>a</a:t>
            </a:r>
            <a:r>
              <a:rPr lang="lt-LT" altLang="en-US" sz="2200" smtClean="0"/>
              <a:t>u svyruoklės ilgį.</a:t>
            </a:r>
            <a:endParaRPr lang="lt-LT" altLang="en-US" sz="2200" smtClean="0">
              <a:ea typeface="Calibri" pitchFamily="34" charset="0"/>
              <a:cs typeface="Times New Roman" pitchFamily="18" charset="0"/>
            </a:endParaRPr>
          </a:p>
          <a:p>
            <a:pPr marL="0" indent="0" algn="just" eaLnBrk="1" hangingPunct="1">
              <a:buFont typeface="Arial" charset="0"/>
              <a:buNone/>
            </a:pPr>
            <a:r>
              <a:rPr lang="en-US" altLang="en-US" sz="2200" smtClean="0">
                <a:ea typeface="Calibri" pitchFamily="34" charset="0"/>
                <a:cs typeface="Times New Roman" pitchFamily="18" charset="0"/>
              </a:rPr>
              <a:t>3</a:t>
            </a:r>
            <a:r>
              <a:rPr lang="lt-LT" altLang="en-US" sz="2200" smtClean="0">
                <a:ea typeface="Calibri" pitchFamily="34" charset="0"/>
                <a:cs typeface="Times New Roman" pitchFamily="18" charset="0"/>
              </a:rPr>
              <a:t>. Patrauk</a:t>
            </a:r>
            <a:r>
              <a:rPr lang="en-US" altLang="en-US" sz="2200" smtClean="0">
                <a:cs typeface="Times New Roman" pitchFamily="18" charset="0"/>
              </a:rPr>
              <a:t>i</a:t>
            </a:r>
            <a:r>
              <a:rPr lang="lt-LT" altLang="en-US" sz="2200" smtClean="0">
                <a:cs typeface="Times New Roman" pitchFamily="18" charset="0"/>
              </a:rPr>
              <a:t>au</a:t>
            </a:r>
            <a:r>
              <a:rPr lang="lt-LT" altLang="en-US" sz="2200" smtClean="0">
                <a:cs typeface="Calibri" pitchFamily="34" charset="0"/>
              </a:rPr>
              <a:t> svyruoklės pasvarą apie 10 cm į šoną ir paleid</a:t>
            </a:r>
            <a:r>
              <a:rPr lang="en-US" altLang="en-US" sz="2200" smtClean="0">
                <a:cs typeface="Times New Roman" pitchFamily="18" charset="0"/>
              </a:rPr>
              <a:t>a</a:t>
            </a:r>
            <a:r>
              <a:rPr lang="lt-LT" altLang="en-US" sz="2200" smtClean="0">
                <a:cs typeface="Times New Roman" pitchFamily="18" charset="0"/>
              </a:rPr>
              <a:t>u svyruoti</a:t>
            </a:r>
            <a:r>
              <a:rPr lang="lt-LT" altLang="en-US" sz="2200" smtClean="0">
                <a:cs typeface="Calibri" pitchFamily="34" charset="0"/>
              </a:rPr>
              <a:t>.</a:t>
            </a:r>
          </a:p>
          <a:p>
            <a:pPr marL="0" indent="0" algn="just" eaLnBrk="1" hangingPunct="1">
              <a:buFont typeface="Arial" charset="0"/>
              <a:buNone/>
            </a:pPr>
            <a:r>
              <a:rPr lang="en-US" altLang="en-US" sz="2200" smtClean="0">
                <a:cs typeface="Calibri" pitchFamily="34" charset="0"/>
              </a:rPr>
              <a:t>4</a:t>
            </a:r>
            <a:r>
              <a:rPr lang="lt-LT" altLang="en-US" sz="2200" smtClean="0">
                <a:cs typeface="Calibri" pitchFamily="34" charset="0"/>
              </a:rPr>
              <a:t>. </a:t>
            </a:r>
            <a:r>
              <a:rPr lang="en-US" altLang="en-US" sz="2200" smtClean="0">
                <a:cs typeface="Calibri" pitchFamily="34" charset="0"/>
              </a:rPr>
              <a:t>L</a:t>
            </a:r>
            <a:r>
              <a:rPr lang="lt-LT" altLang="en-US" sz="2200" smtClean="0">
                <a:cs typeface="Calibri" pitchFamily="34" charset="0"/>
              </a:rPr>
              <a:t>aikrodžiu išmat</a:t>
            </a:r>
            <a:r>
              <a:rPr lang="en-US" altLang="en-US" sz="2200" smtClean="0">
                <a:cs typeface="Times New Roman" pitchFamily="18" charset="0"/>
              </a:rPr>
              <a:t>a</a:t>
            </a:r>
            <a:r>
              <a:rPr lang="lt-LT" altLang="en-US" sz="2200" smtClean="0">
                <a:cs typeface="Times New Roman" pitchFamily="18" charset="0"/>
              </a:rPr>
              <a:t>vau</a:t>
            </a:r>
            <a:r>
              <a:rPr lang="lt-LT" altLang="en-US" sz="2200" smtClean="0">
                <a:cs typeface="Calibri" pitchFamily="34" charset="0"/>
              </a:rPr>
              <a:t> laiką, per kurį svyruoklė susvyravo  tam tikrą </a:t>
            </a:r>
            <a:r>
              <a:rPr lang="en-US" altLang="en-US" sz="2200" smtClean="0">
                <a:cs typeface="Calibri" pitchFamily="34" charset="0"/>
              </a:rPr>
              <a:t>s</a:t>
            </a:r>
            <a:r>
              <a:rPr lang="lt-LT" altLang="en-US" sz="2200" smtClean="0">
                <a:cs typeface="Calibri" pitchFamily="34" charset="0"/>
              </a:rPr>
              <a:t>kaičių kartų.</a:t>
            </a:r>
          </a:p>
          <a:p>
            <a:pPr marL="0" indent="0" algn="just" eaLnBrk="1" hangingPunct="1">
              <a:buFont typeface="Arial" charset="0"/>
              <a:buNone/>
            </a:pPr>
            <a:r>
              <a:rPr lang="en-US" altLang="en-US" sz="2200" smtClean="0">
                <a:cs typeface="Calibri" pitchFamily="34" charset="0"/>
              </a:rPr>
              <a:t>5</a:t>
            </a:r>
            <a:r>
              <a:rPr lang="lt-LT" altLang="en-US" sz="2200" smtClean="0">
                <a:cs typeface="Calibri" pitchFamily="34" charset="0"/>
              </a:rPr>
              <a:t>. Matavimo rezultatus įraš</a:t>
            </a:r>
            <a:r>
              <a:rPr lang="en-US" altLang="en-US" sz="2200" smtClean="0">
                <a:cs typeface="Times New Roman" pitchFamily="18" charset="0"/>
              </a:rPr>
              <a:t>i</a:t>
            </a:r>
            <a:r>
              <a:rPr lang="lt-LT" altLang="en-US" sz="2200" smtClean="0">
                <a:cs typeface="Times New Roman" pitchFamily="18" charset="0"/>
              </a:rPr>
              <a:t>au</a:t>
            </a:r>
            <a:r>
              <a:rPr lang="lt-LT" altLang="en-US" sz="2200" smtClean="0">
                <a:cs typeface="Calibri" pitchFamily="34" charset="0"/>
              </a:rPr>
              <a:t> į lentelę.</a:t>
            </a:r>
          </a:p>
          <a:p>
            <a:pPr marL="0" indent="0" algn="just" eaLnBrk="1" hangingPunct="1">
              <a:buFont typeface="Arial" charset="0"/>
              <a:buNone/>
            </a:pPr>
            <a:r>
              <a:rPr lang="en-US" altLang="en-US" sz="2200" smtClean="0">
                <a:cs typeface="Calibri" pitchFamily="34" charset="0"/>
              </a:rPr>
              <a:t>6</a:t>
            </a:r>
            <a:r>
              <a:rPr lang="lt-LT" altLang="en-US" sz="2200" smtClean="0">
                <a:cs typeface="Calibri" pitchFamily="34" charset="0"/>
              </a:rPr>
              <a:t>. Pagal formulę        </a:t>
            </a:r>
            <a:r>
              <a:rPr lang="lt-LT" altLang="en-US" sz="2200" smtClean="0">
                <a:cs typeface="Times New Roman" pitchFamily="18" charset="0"/>
              </a:rPr>
              <a:t>    </a:t>
            </a:r>
            <a:r>
              <a:rPr lang="lt-LT" altLang="en-US" sz="2200" smtClean="0">
                <a:cs typeface="Calibri" pitchFamily="34" charset="0"/>
              </a:rPr>
              <a:t>apskai</a:t>
            </a:r>
            <a:r>
              <a:rPr lang="en-US" altLang="en-US" sz="2200" smtClean="0">
                <a:cs typeface="Calibri" pitchFamily="34" charset="0"/>
              </a:rPr>
              <a:t>č</a:t>
            </a:r>
            <a:r>
              <a:rPr lang="lt-LT" altLang="en-US" sz="2200" smtClean="0">
                <a:cs typeface="Calibri" pitchFamily="34" charset="0"/>
              </a:rPr>
              <a:t>i</a:t>
            </a:r>
            <a:r>
              <a:rPr lang="en-US" altLang="en-US" sz="2200" smtClean="0">
                <a:cs typeface="Times New Roman" pitchFamily="18" charset="0"/>
              </a:rPr>
              <a:t>a</a:t>
            </a:r>
            <a:r>
              <a:rPr lang="lt-LT" altLang="en-US" sz="2200" smtClean="0">
                <a:cs typeface="Times New Roman" pitchFamily="18" charset="0"/>
              </a:rPr>
              <a:t>vau</a:t>
            </a:r>
            <a:r>
              <a:rPr lang="lt-LT" altLang="en-US" sz="2200" smtClean="0">
                <a:cs typeface="Calibri" pitchFamily="34" charset="0"/>
              </a:rPr>
              <a:t> matematinės svyruoklės periodą. </a:t>
            </a:r>
          </a:p>
          <a:p>
            <a:pPr marL="0" indent="0" algn="just" eaLnBrk="1" hangingPunct="1">
              <a:buFont typeface="Arial" charset="0"/>
              <a:buNone/>
            </a:pPr>
            <a:r>
              <a:rPr lang="en-US" altLang="en-US" sz="2200" smtClean="0">
                <a:cs typeface="Calibri" pitchFamily="34" charset="0"/>
              </a:rPr>
              <a:t>7</a:t>
            </a:r>
            <a:r>
              <a:rPr lang="lt-LT" altLang="en-US" sz="2200" smtClean="0">
                <a:cs typeface="Calibri" pitchFamily="34" charset="0"/>
              </a:rPr>
              <a:t>. Skaičiavimo rezultatus </a:t>
            </a:r>
            <a:r>
              <a:rPr lang="en-US" altLang="en-US" sz="2200" smtClean="0">
                <a:cs typeface="Calibri" pitchFamily="34" charset="0"/>
              </a:rPr>
              <a:t>į</a:t>
            </a:r>
            <a:r>
              <a:rPr lang="lt-LT" altLang="en-US" sz="2200" smtClean="0">
                <a:cs typeface="Calibri" pitchFamily="34" charset="0"/>
              </a:rPr>
              <a:t>raš</a:t>
            </a:r>
            <a:r>
              <a:rPr lang="en-US" altLang="en-US" sz="2200" smtClean="0">
                <a:cs typeface="Times New Roman" pitchFamily="18" charset="0"/>
              </a:rPr>
              <a:t>i</a:t>
            </a:r>
            <a:r>
              <a:rPr lang="lt-LT" altLang="en-US" sz="2200" smtClean="0">
                <a:cs typeface="Times New Roman" pitchFamily="18" charset="0"/>
              </a:rPr>
              <a:t>au</a:t>
            </a:r>
            <a:r>
              <a:rPr lang="lt-LT" altLang="en-US" sz="2200" smtClean="0">
                <a:cs typeface="Calibri" pitchFamily="34" charset="0"/>
              </a:rPr>
              <a:t> </a:t>
            </a:r>
            <a:r>
              <a:rPr lang="en-US" altLang="en-US" sz="2200" smtClean="0">
                <a:cs typeface="Calibri" pitchFamily="34" charset="0"/>
              </a:rPr>
              <a:t>į</a:t>
            </a:r>
            <a:r>
              <a:rPr lang="lt-LT" altLang="en-US" sz="2200" smtClean="0">
                <a:cs typeface="Calibri" pitchFamily="34" charset="0"/>
              </a:rPr>
              <a:t> lentelę.</a:t>
            </a:r>
          </a:p>
          <a:p>
            <a:pPr marL="0" indent="0" eaLnBrk="1" hangingPunct="1">
              <a:buFont typeface="Arial" charset="0"/>
              <a:buNone/>
            </a:pPr>
            <a:endParaRPr lang="lt-LT" altLang="en-US" sz="2200" smtClean="0"/>
          </a:p>
        </p:txBody>
      </p:sp>
      <p:graphicFrame>
        <p:nvGraphicFramePr>
          <p:cNvPr id="92160" name="Object 4"/>
          <p:cNvGraphicFramePr>
            <a:graphicFrameLocks noChangeAspect="1"/>
          </p:cNvGraphicFramePr>
          <p:nvPr/>
        </p:nvGraphicFramePr>
        <p:xfrm>
          <a:off x="2411413" y="4868863"/>
          <a:ext cx="598487" cy="598487"/>
        </p:xfrm>
        <a:graphic>
          <a:graphicData uri="http://schemas.openxmlformats.org/presentationml/2006/ole">
            <p:oleObj spid="_x0000_s92160" name="Equation" r:id="rId3" imgW="393529" imgH="393529" progId="Equation.3">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en-US" altLang="en-US" sz="3600" smtClean="0"/>
              <a:t>Laisvojo kritimo pagreičio nustatymas su svyruokle</a:t>
            </a:r>
            <a:endParaRPr lang="en-GB" altLang="en-US" sz="3600" smtClean="0"/>
          </a:p>
        </p:txBody>
      </p:sp>
      <p:sp>
        <p:nvSpPr>
          <p:cNvPr id="25603" name="Rectangle 3"/>
          <p:cNvSpPr>
            <a:spLocks noGrp="1"/>
          </p:cNvSpPr>
          <p:nvPr>
            <p:ph type="body" idx="1"/>
          </p:nvPr>
        </p:nvSpPr>
        <p:spPr>
          <a:xfrm>
            <a:off x="685800" y="1981200"/>
            <a:ext cx="8134350" cy="3679825"/>
          </a:xfrm>
        </p:spPr>
        <p:txBody>
          <a:bodyPr/>
          <a:lstStyle/>
          <a:p>
            <a:pPr algn="just">
              <a:buFont typeface="Arial" charset="0"/>
              <a:buNone/>
            </a:pPr>
            <a:r>
              <a:rPr lang="lt-LT" altLang="en-US" sz="2200" smtClean="0"/>
              <a:t>8. Pagal formulę                   apskaičiavau laisvojo kritimo pagreitį.</a:t>
            </a:r>
          </a:p>
          <a:p>
            <a:pPr algn="just">
              <a:buFont typeface="Arial" charset="0"/>
              <a:buNone/>
            </a:pPr>
            <a:endParaRPr lang="lt-LT" altLang="en-US" sz="2200" smtClean="0"/>
          </a:p>
          <a:p>
            <a:pPr algn="just">
              <a:buFont typeface="Arial" charset="0"/>
              <a:buNone/>
            </a:pPr>
            <a:r>
              <a:rPr lang="lt-LT" altLang="en-US" sz="2200" smtClean="0"/>
              <a:t>9. Bandymą pakartojau keletą kartų ir matavimo ir skaičiavimo rezultatus įrašiau į lentelę.</a:t>
            </a:r>
            <a:endParaRPr lang="en-GB" altLang="en-US" sz="2200" smtClean="0"/>
          </a:p>
        </p:txBody>
      </p:sp>
      <p:graphicFrame>
        <p:nvGraphicFramePr>
          <p:cNvPr id="93184" name="Object 4"/>
          <p:cNvGraphicFramePr>
            <a:graphicFrameLocks noChangeAspect="1"/>
          </p:cNvGraphicFramePr>
          <p:nvPr/>
        </p:nvGraphicFramePr>
        <p:xfrm>
          <a:off x="2700338" y="1844675"/>
          <a:ext cx="1008062" cy="712788"/>
        </p:xfrm>
        <a:graphic>
          <a:graphicData uri="http://schemas.openxmlformats.org/presentationml/2006/ole">
            <p:oleObj spid="_x0000_s93184" name="Equation" r:id="rId3" imgW="596900" imgH="419100" progId="Equation.3">
              <p:embed/>
            </p:oleObj>
          </a:graphicData>
        </a:graphic>
      </p:graphicFrame>
      <p:pic>
        <p:nvPicPr>
          <p:cNvPr id="25605" name="Picture 5"/>
          <p:cNvPicPr>
            <a:picLocks noChangeAspect="1" noChangeArrowheads="1"/>
          </p:cNvPicPr>
          <p:nvPr/>
        </p:nvPicPr>
        <p:blipFill>
          <a:blip r:embed="rId4"/>
          <a:srcRect l="32857" t="2242" r="22339" b="5882"/>
          <a:stretch>
            <a:fillRect/>
          </a:stretch>
        </p:blipFill>
        <p:spPr bwMode="auto">
          <a:xfrm>
            <a:off x="7812088" y="3240088"/>
            <a:ext cx="1323975" cy="36179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Matavimo ir skaičiavimo rezultatai</a:t>
            </a:r>
            <a:endParaRPr lang="en-GB" altLang="en-US" smtClean="0"/>
          </a:p>
        </p:txBody>
      </p:sp>
      <p:graphicFrame>
        <p:nvGraphicFramePr>
          <p:cNvPr id="26664" name="Group 40"/>
          <p:cNvGraphicFramePr>
            <a:graphicFrameLocks noGrp="1"/>
          </p:cNvGraphicFramePr>
          <p:nvPr/>
        </p:nvGraphicFramePr>
        <p:xfrm>
          <a:off x="457200" y="1371600"/>
          <a:ext cx="8229600" cy="5272088"/>
        </p:xfrm>
        <a:graphic>
          <a:graphicData uri="http://schemas.openxmlformats.org/drawingml/2006/table">
            <a:tbl>
              <a:tblPr/>
              <a:tblGrid>
                <a:gridCol w="914400"/>
                <a:gridCol w="1828800"/>
                <a:gridCol w="1371600"/>
                <a:gridCol w="1371600"/>
                <a:gridCol w="1371600"/>
                <a:gridCol w="1371600"/>
              </a:tblGrid>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Eil. Nr. </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Ilgis, m</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Laikas,  s</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Svyravimų skaičius, kartai</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Periodas, s</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Laisvojo kritimo pagreičio vertė, m/s</a:t>
                      </a:r>
                      <a:r>
                        <a:rPr kumimoji="0" lang="lt-LT" altLang="en-US" sz="2000" b="1" i="0" u="none" strike="noStrike" cap="none" normalizeH="0" baseline="30000" smtClean="0">
                          <a:ln>
                            <a:noFill/>
                          </a:ln>
                          <a:solidFill>
                            <a:schemeClr val="tx1"/>
                          </a:solidFill>
                          <a:effectLst/>
                          <a:latin typeface="Calibri" pitchFamily="34" charset="0"/>
                          <a:cs typeface="Arial" charset="0"/>
                        </a:rPr>
                        <a:t>2</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50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9,86</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49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1,96</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10,27</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3.</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51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2,04</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9,48</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en-US" altLang="en-US" sz="3600" smtClean="0"/>
              <a:t>Laisvojo kritimo pagreičio nustatymas su svyruokle</a:t>
            </a:r>
            <a:endParaRPr lang="en-GB" altLang="en-US" sz="3600" smtClean="0"/>
          </a:p>
        </p:txBody>
      </p:sp>
      <p:sp>
        <p:nvSpPr>
          <p:cNvPr id="27651" name="Rectangle 3"/>
          <p:cNvSpPr>
            <a:spLocks noGrp="1"/>
          </p:cNvSpPr>
          <p:nvPr>
            <p:ph type="body" idx="1"/>
          </p:nvPr>
        </p:nvSpPr>
        <p:spPr>
          <a:xfrm>
            <a:off x="179388" y="1700213"/>
            <a:ext cx="8507412" cy="5157787"/>
          </a:xfrm>
        </p:spPr>
        <p:txBody>
          <a:bodyPr/>
          <a:lstStyle/>
          <a:p>
            <a:pPr algn="just">
              <a:buFont typeface="Arial" charset="0"/>
              <a:buNone/>
            </a:pPr>
            <a:r>
              <a:rPr lang="lt-LT" altLang="en-US" sz="2200" smtClean="0"/>
              <a:t>10. Pagal formulę apskaičiavau vidutinę laisvojo kritimo pagreičio vertę:</a:t>
            </a:r>
          </a:p>
          <a:p>
            <a:pPr>
              <a:buFont typeface="Arial" charset="0"/>
              <a:buNone/>
            </a:pPr>
            <a:endParaRPr lang="lt-LT" altLang="en-US" sz="2200" smtClean="0"/>
          </a:p>
          <a:p>
            <a:pPr>
              <a:buFont typeface="Arial" charset="0"/>
              <a:buNone/>
            </a:pPr>
            <a:endParaRPr lang="lt-LT" altLang="en-US" sz="2200" smtClean="0"/>
          </a:p>
          <a:p>
            <a:pPr>
              <a:buFont typeface="Arial" charset="0"/>
              <a:buNone/>
            </a:pPr>
            <a:r>
              <a:rPr lang="lt-LT" altLang="en-US" sz="2200" smtClean="0"/>
              <a:t>11. Apskaičiavau pagreičio santykinę paklaidą:</a:t>
            </a:r>
          </a:p>
          <a:p>
            <a:pPr>
              <a:buFont typeface="Arial" charset="0"/>
              <a:buNone/>
            </a:pPr>
            <a:endParaRPr lang="lt-LT" altLang="en-US" sz="2200" smtClean="0"/>
          </a:p>
          <a:p>
            <a:pPr>
              <a:buFont typeface="Arial" charset="0"/>
              <a:buNone/>
            </a:pPr>
            <a:endParaRPr lang="lt-LT" altLang="en-US" sz="2200" smtClean="0"/>
          </a:p>
          <a:p>
            <a:pPr>
              <a:buFont typeface="Arial" charset="0"/>
              <a:buNone/>
            </a:pPr>
            <a:endParaRPr lang="lt-LT" altLang="en-US" sz="2200" smtClean="0"/>
          </a:p>
          <a:p>
            <a:pPr>
              <a:buFont typeface="Arial" charset="0"/>
              <a:buNone/>
            </a:pPr>
            <a:endParaRPr lang="lt-LT" altLang="en-US" sz="2200" smtClean="0"/>
          </a:p>
          <a:p>
            <a:pPr>
              <a:buFont typeface="Arial" charset="0"/>
              <a:buNone/>
            </a:pPr>
            <a:endParaRPr lang="lt-LT" altLang="en-US" sz="2200" smtClean="0"/>
          </a:p>
          <a:p>
            <a:pPr>
              <a:buFont typeface="Arial" charset="0"/>
              <a:buNone/>
            </a:pPr>
            <a:r>
              <a:rPr lang="lt-LT" altLang="en-US" sz="2200" smtClean="0"/>
              <a:t>12. Apskaičiavau pagreičio absoliučiąją paklaidą:</a:t>
            </a:r>
            <a:endParaRPr lang="en-GB" altLang="en-US" sz="2200" smtClean="0"/>
          </a:p>
        </p:txBody>
      </p:sp>
      <p:graphicFrame>
        <p:nvGraphicFramePr>
          <p:cNvPr id="94208" name="Object 4"/>
          <p:cNvGraphicFramePr>
            <a:graphicFrameLocks noChangeAspect="1"/>
          </p:cNvGraphicFramePr>
          <p:nvPr/>
        </p:nvGraphicFramePr>
        <p:xfrm>
          <a:off x="1042988" y="2205038"/>
          <a:ext cx="5029200" cy="630237"/>
        </p:xfrm>
        <a:graphic>
          <a:graphicData uri="http://schemas.openxmlformats.org/presentationml/2006/ole">
            <p:oleObj spid="_x0000_s94208" r:id="rId3" imgW="3162300" imgH="406400" progId="Equation.3">
              <p:embed/>
            </p:oleObj>
          </a:graphicData>
        </a:graphic>
      </p:graphicFrame>
      <p:graphicFrame>
        <p:nvGraphicFramePr>
          <p:cNvPr id="94209" name="Object 6"/>
          <p:cNvGraphicFramePr>
            <a:graphicFrameLocks noChangeAspect="1"/>
          </p:cNvGraphicFramePr>
          <p:nvPr/>
        </p:nvGraphicFramePr>
        <p:xfrm>
          <a:off x="1042988" y="3429000"/>
          <a:ext cx="4648200" cy="1639888"/>
        </p:xfrm>
        <a:graphic>
          <a:graphicData uri="http://schemas.openxmlformats.org/presentationml/2006/ole">
            <p:oleObj spid="_x0000_s94209" r:id="rId4" imgW="2946400" imgH="1041400" progId="Equation.3">
              <p:embed/>
            </p:oleObj>
          </a:graphicData>
        </a:graphic>
      </p:graphicFrame>
      <p:graphicFrame>
        <p:nvGraphicFramePr>
          <p:cNvPr id="94210" name="Object 8"/>
          <p:cNvGraphicFramePr>
            <a:graphicFrameLocks noChangeAspect="1"/>
          </p:cNvGraphicFramePr>
          <p:nvPr/>
        </p:nvGraphicFramePr>
        <p:xfrm>
          <a:off x="1042988" y="5734050"/>
          <a:ext cx="2895600" cy="962025"/>
        </p:xfrm>
        <a:graphic>
          <a:graphicData uri="http://schemas.openxmlformats.org/presentationml/2006/ole">
            <p:oleObj spid="_x0000_s94210" r:id="rId5" imgW="1778000" imgH="6096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Rezultatai ir išvados</a:t>
            </a:r>
            <a:endParaRPr lang="en-GB" altLang="en-US" smtClean="0"/>
          </a:p>
        </p:txBody>
      </p:sp>
      <p:sp>
        <p:nvSpPr>
          <p:cNvPr id="28675" name="Rectangle 3"/>
          <p:cNvSpPr>
            <a:spLocks noGrp="1"/>
          </p:cNvSpPr>
          <p:nvPr>
            <p:ph type="body" idx="1"/>
          </p:nvPr>
        </p:nvSpPr>
        <p:spPr/>
        <p:txBody>
          <a:bodyPr/>
          <a:lstStyle/>
          <a:p>
            <a:pPr algn="just" eaLnBrk="1" hangingPunct="1">
              <a:buFont typeface="Arial" charset="0"/>
              <a:buNone/>
            </a:pPr>
            <a:r>
              <a:rPr lang="lt-LT" altLang="en-US" smtClean="0"/>
              <a:t>		</a:t>
            </a:r>
            <a:r>
              <a:rPr lang="en-US" altLang="en-US" smtClean="0"/>
              <a:t>A</a:t>
            </a:r>
            <a:r>
              <a:rPr lang="lt-LT" altLang="en-US" smtClean="0"/>
              <a:t>tlikdama bandymus su matematine svyruokle, nusta</a:t>
            </a:r>
            <a:r>
              <a:rPr lang="en-US" altLang="en-US" smtClean="0"/>
              <a:t>č</a:t>
            </a:r>
            <a:r>
              <a:rPr lang="lt-LT" altLang="en-US" smtClean="0"/>
              <a:t>iau laisvojo kritimo pagreičio vertę</a:t>
            </a:r>
            <a:r>
              <a:rPr lang="en-US" altLang="en-US" smtClean="0"/>
              <a:t>:</a:t>
            </a:r>
            <a:endParaRPr lang="lt-LT" altLang="en-US" smtClean="0"/>
          </a:p>
          <a:p>
            <a:pPr algn="just">
              <a:buFont typeface="Arial" charset="0"/>
              <a:buNone/>
            </a:pPr>
            <a:r>
              <a:rPr lang="lt-LT" altLang="en-US" smtClean="0"/>
              <a:t>		Palyginusi gautą rezultatą su laisvojo kritimo pagreičiu        g = 9,81 m/s</a:t>
            </a:r>
            <a:r>
              <a:rPr lang="lt-LT" altLang="en-US" baseline="30000" smtClean="0"/>
              <a:t>2</a:t>
            </a:r>
            <a:r>
              <a:rPr lang="lt-LT" altLang="en-US" smtClean="0"/>
              <a:t> pastebėjau, kad mano apskaičiuotas rezultatas šiek tiek didesnis. Tai galėjo atsitikti dėl laiko ir ilgio matavimo paklaidų.</a:t>
            </a:r>
            <a:endParaRPr lang="en-GB" altLang="en-US" smtClean="0"/>
          </a:p>
        </p:txBody>
      </p:sp>
      <p:graphicFrame>
        <p:nvGraphicFramePr>
          <p:cNvPr id="95232" name="Object 4"/>
          <p:cNvGraphicFramePr>
            <a:graphicFrameLocks noChangeAspect="1"/>
          </p:cNvGraphicFramePr>
          <p:nvPr/>
        </p:nvGraphicFramePr>
        <p:xfrm>
          <a:off x="4724400" y="1905000"/>
          <a:ext cx="2166938" cy="658813"/>
        </p:xfrm>
        <a:graphic>
          <a:graphicData uri="http://schemas.openxmlformats.org/presentationml/2006/ole">
            <p:oleObj spid="_x0000_s95232" r:id="rId3" imgW="1282700" imgH="393700" progId="Equation.3">
              <p:embed/>
            </p:oleObj>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Bandymas Nr. 1</a:t>
            </a:r>
            <a:endParaRPr lang="en-GB" altLang="en-US" dirty="0" smtClean="0"/>
          </a:p>
        </p:txBody>
      </p:sp>
      <p:sp>
        <p:nvSpPr>
          <p:cNvPr id="29699" name="Rectangle 3"/>
          <p:cNvSpPr>
            <a:spLocks noGrp="1"/>
          </p:cNvSpPr>
          <p:nvPr>
            <p:ph type="body" idx="1"/>
          </p:nvPr>
        </p:nvSpPr>
        <p:spPr/>
        <p:txBody>
          <a:bodyPr/>
          <a:lstStyle/>
          <a:p>
            <a:pPr eaLnBrk="1" hangingPunct="1">
              <a:lnSpc>
                <a:spcPct val="90000"/>
              </a:lnSpc>
              <a:buFont typeface="Arial" charset="0"/>
              <a:buNone/>
            </a:pPr>
            <a:r>
              <a:rPr lang="lt-LT" altLang="en-US" b="1" smtClean="0"/>
              <a:t>Darbo eiga:</a:t>
            </a:r>
          </a:p>
          <a:p>
            <a:pPr algn="just" eaLnBrk="1" hangingPunct="1">
              <a:lnSpc>
                <a:spcPct val="90000"/>
              </a:lnSpc>
              <a:buFont typeface="Arial" charset="0"/>
              <a:buNone/>
            </a:pPr>
            <a:r>
              <a:rPr lang="en-US" altLang="en-US" smtClean="0"/>
              <a:t>1</a:t>
            </a:r>
            <a:r>
              <a:rPr lang="lt-LT" altLang="en-US" smtClean="0"/>
              <a:t>. Ant stalo krašto pastačiau stovą, o prie jo pritvirtinau laikiklį. Prie laikiklio pririšau siūlą su pasvaru.</a:t>
            </a:r>
          </a:p>
          <a:p>
            <a:pPr algn="just" eaLnBrk="1" hangingPunct="1">
              <a:lnSpc>
                <a:spcPct val="90000"/>
              </a:lnSpc>
              <a:buFont typeface="Arial" charset="0"/>
              <a:buNone/>
            </a:pPr>
            <a:r>
              <a:rPr lang="en-US" altLang="en-US" smtClean="0"/>
              <a:t>2</a:t>
            </a:r>
            <a:r>
              <a:rPr lang="lt-LT" altLang="en-US" smtClean="0"/>
              <a:t>. Išmatavau svyruoklės ilgį.</a:t>
            </a:r>
          </a:p>
          <a:p>
            <a:pPr algn="just" eaLnBrk="1" hangingPunct="1">
              <a:lnSpc>
                <a:spcPct val="90000"/>
              </a:lnSpc>
              <a:buFont typeface="Arial" charset="0"/>
              <a:buNone/>
            </a:pPr>
            <a:r>
              <a:rPr lang="en-US" altLang="en-US" smtClean="0"/>
              <a:t>3</a:t>
            </a:r>
            <a:r>
              <a:rPr lang="lt-LT" altLang="en-US" smtClean="0"/>
              <a:t>. Patraukiau svyruoklės pasvarą apie 10 cm į šoną ir paleidau.</a:t>
            </a:r>
          </a:p>
          <a:p>
            <a:pPr algn="just" eaLnBrk="1" hangingPunct="1">
              <a:lnSpc>
                <a:spcPct val="90000"/>
              </a:lnSpc>
              <a:buFont typeface="Arial" charset="0"/>
              <a:buNone/>
            </a:pPr>
            <a:r>
              <a:rPr lang="en-US" altLang="en-US" smtClean="0"/>
              <a:t>4</a:t>
            </a:r>
            <a:r>
              <a:rPr lang="lt-LT" altLang="en-US" smtClean="0"/>
              <a:t>. </a:t>
            </a:r>
            <a:r>
              <a:rPr lang="en-US" altLang="en-US" smtClean="0"/>
              <a:t>L</a:t>
            </a:r>
            <a:r>
              <a:rPr lang="lt-LT" altLang="en-US" smtClean="0"/>
              <a:t>aikrodžiu išmatavau laiką, per kurį svyruoklė susvyravo  tam tikrą </a:t>
            </a:r>
            <a:r>
              <a:rPr lang="en-US" altLang="en-US" smtClean="0"/>
              <a:t>s</a:t>
            </a:r>
            <a:r>
              <a:rPr lang="lt-LT" altLang="en-US" smtClean="0"/>
              <a:t>kaičių kartų.</a:t>
            </a:r>
          </a:p>
          <a:p>
            <a:pPr algn="just" eaLnBrk="1" hangingPunct="1">
              <a:lnSpc>
                <a:spcPct val="90000"/>
              </a:lnSpc>
              <a:buFont typeface="Arial" charset="0"/>
              <a:buNone/>
            </a:pPr>
            <a:r>
              <a:rPr lang="en-US" altLang="en-US" smtClean="0"/>
              <a:t>5</a:t>
            </a:r>
            <a:r>
              <a:rPr lang="lt-LT" altLang="en-US" smtClean="0"/>
              <a:t>. Matavimo rezultatus įrašiauį lentelę.</a:t>
            </a:r>
          </a:p>
          <a:p>
            <a:pPr algn="just" eaLnBrk="1" hangingPunct="1">
              <a:lnSpc>
                <a:spcPct val="90000"/>
              </a:lnSpc>
              <a:buFont typeface="Arial" charset="0"/>
              <a:buNone/>
            </a:pPr>
            <a:r>
              <a:rPr lang="en-US" altLang="en-US" smtClean="0"/>
              <a:t>6</a:t>
            </a:r>
            <a:r>
              <a:rPr lang="lt-LT" altLang="en-US" smtClean="0"/>
              <a:t>. Pagal formulę     apskai</a:t>
            </a:r>
            <a:r>
              <a:rPr lang="en-US" altLang="en-US" smtClean="0"/>
              <a:t>č</a:t>
            </a:r>
            <a:r>
              <a:rPr lang="lt-LT" altLang="en-US" smtClean="0"/>
              <a:t>iavau matematinės svyruoklės periodą. </a:t>
            </a:r>
          </a:p>
          <a:p>
            <a:pPr algn="just" eaLnBrk="1" hangingPunct="1">
              <a:lnSpc>
                <a:spcPct val="90000"/>
              </a:lnSpc>
              <a:buFont typeface="Arial" charset="0"/>
              <a:buNone/>
            </a:pPr>
            <a:r>
              <a:rPr lang="en-US" altLang="en-US" smtClean="0"/>
              <a:t>7</a:t>
            </a:r>
            <a:r>
              <a:rPr lang="lt-LT" altLang="en-US" smtClean="0"/>
              <a:t>. Skaičiavimo rezultatus </a:t>
            </a:r>
            <a:r>
              <a:rPr lang="en-US" altLang="en-US" smtClean="0"/>
              <a:t>į</a:t>
            </a:r>
            <a:r>
              <a:rPr lang="lt-LT" altLang="en-US" smtClean="0"/>
              <a:t>rašiau </a:t>
            </a:r>
            <a:r>
              <a:rPr lang="en-US" altLang="en-US" smtClean="0"/>
              <a:t>į</a:t>
            </a:r>
            <a:r>
              <a:rPr lang="lt-LT" altLang="en-US" smtClean="0"/>
              <a:t> lentelę.</a:t>
            </a:r>
          </a:p>
          <a:p>
            <a:pPr>
              <a:lnSpc>
                <a:spcPct val="90000"/>
              </a:lnSpc>
              <a:buFont typeface="Arial" charset="0"/>
              <a:buNone/>
            </a:pPr>
            <a:endParaRPr lang="en-GB" altLang="en-US" smtClean="0"/>
          </a:p>
        </p:txBody>
      </p:sp>
      <p:graphicFrame>
        <p:nvGraphicFramePr>
          <p:cNvPr id="96256" name="Object 4"/>
          <p:cNvGraphicFramePr>
            <a:graphicFrameLocks noChangeAspect="1"/>
          </p:cNvGraphicFramePr>
          <p:nvPr/>
        </p:nvGraphicFramePr>
        <p:xfrm>
          <a:off x="2987675" y="4581525"/>
          <a:ext cx="598488" cy="598488"/>
        </p:xfrm>
        <a:graphic>
          <a:graphicData uri="http://schemas.openxmlformats.org/presentationml/2006/ole">
            <p:oleObj spid="_x0000_s96256" name="Equation" r:id="rId3" imgW="393529" imgH="393529"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Bandymas Nr. 1</a:t>
            </a:r>
            <a:endParaRPr lang="en-GB" altLang="en-US" dirty="0" smtClean="0"/>
          </a:p>
        </p:txBody>
      </p:sp>
      <p:sp>
        <p:nvSpPr>
          <p:cNvPr id="30723" name="Rectangle 3"/>
          <p:cNvSpPr>
            <a:spLocks noGrp="1"/>
          </p:cNvSpPr>
          <p:nvPr>
            <p:ph type="body" idx="1"/>
          </p:nvPr>
        </p:nvSpPr>
        <p:spPr/>
        <p:txBody>
          <a:bodyPr/>
          <a:lstStyle/>
          <a:p>
            <a:pPr algn="just">
              <a:buFont typeface="Arial" charset="0"/>
              <a:buNone/>
            </a:pPr>
            <a:r>
              <a:rPr lang="lt-LT" altLang="en-US" smtClean="0"/>
              <a:t>8. Pagal formule                apskaičiavau laisvojo kritimo pagreitį.</a:t>
            </a:r>
          </a:p>
          <a:p>
            <a:pPr algn="just">
              <a:buFont typeface="Arial" charset="0"/>
              <a:buNone/>
            </a:pPr>
            <a:r>
              <a:rPr lang="lt-LT" altLang="en-US" smtClean="0"/>
              <a:t>9. Bandymą pakartojau keletą kartų trumpindama svyruoklės siūlo ilgį.</a:t>
            </a:r>
          </a:p>
          <a:p>
            <a:pPr algn="just">
              <a:buFont typeface="Arial" charset="0"/>
              <a:buNone/>
            </a:pPr>
            <a:r>
              <a:rPr lang="lt-LT" altLang="en-US" smtClean="0"/>
              <a:t>10. Matavimo ir skaičiavimo rezultatus įrašiau į lentelę.</a:t>
            </a:r>
            <a:endParaRPr lang="en-GB" altLang="en-US" smtClean="0"/>
          </a:p>
          <a:p>
            <a:pPr>
              <a:buFont typeface="Arial" charset="0"/>
              <a:buNone/>
            </a:pPr>
            <a:endParaRPr lang="en-GB" altLang="en-US" smtClean="0"/>
          </a:p>
        </p:txBody>
      </p:sp>
      <p:graphicFrame>
        <p:nvGraphicFramePr>
          <p:cNvPr id="97280" name="Object 4"/>
          <p:cNvGraphicFramePr>
            <a:graphicFrameLocks noChangeAspect="1"/>
          </p:cNvGraphicFramePr>
          <p:nvPr/>
        </p:nvGraphicFramePr>
        <p:xfrm>
          <a:off x="2667000" y="1484313"/>
          <a:ext cx="914400" cy="647700"/>
        </p:xfrm>
        <a:graphic>
          <a:graphicData uri="http://schemas.openxmlformats.org/presentationml/2006/ole">
            <p:oleObj spid="_x0000_s97280" name="Equation" r:id="rId3" imgW="596900" imgH="419100" progId="Equation.3">
              <p:embed/>
            </p:oleObj>
          </a:graphicData>
        </a:graphic>
      </p:graphicFrame>
      <p:pic>
        <p:nvPicPr>
          <p:cNvPr id="30725" name="Picture 6"/>
          <p:cNvPicPr>
            <a:picLocks noChangeAspect="1" noChangeArrowheads="1"/>
          </p:cNvPicPr>
          <p:nvPr/>
        </p:nvPicPr>
        <p:blipFill>
          <a:blip r:embed="rId4"/>
          <a:srcRect l="28419" r="33974" b="31361"/>
          <a:stretch>
            <a:fillRect/>
          </a:stretch>
        </p:blipFill>
        <p:spPr bwMode="auto">
          <a:xfrm>
            <a:off x="5410200" y="3886200"/>
            <a:ext cx="1220788" cy="2971800"/>
          </a:xfrm>
          <a:prstGeom prst="rect">
            <a:avLst/>
          </a:prstGeom>
          <a:noFill/>
          <a:ln w="9525">
            <a:noFill/>
            <a:miter lim="800000"/>
            <a:headEnd/>
            <a:tailEnd/>
          </a:ln>
          <a:effectLst/>
        </p:spPr>
      </p:pic>
      <p:pic>
        <p:nvPicPr>
          <p:cNvPr id="30726" name="Picture 8"/>
          <p:cNvPicPr>
            <a:picLocks noChangeAspect="1" noChangeArrowheads="1"/>
          </p:cNvPicPr>
          <p:nvPr/>
        </p:nvPicPr>
        <p:blipFill>
          <a:blip r:embed="rId5"/>
          <a:srcRect l="41490" r="14499" b="4128"/>
          <a:stretch>
            <a:fillRect/>
          </a:stretch>
        </p:blipFill>
        <p:spPr bwMode="auto">
          <a:xfrm>
            <a:off x="3581400" y="3886200"/>
            <a:ext cx="1023938" cy="2971800"/>
          </a:xfrm>
          <a:prstGeom prst="rect">
            <a:avLst/>
          </a:prstGeom>
          <a:noFill/>
          <a:ln w="9525">
            <a:noFill/>
            <a:miter lim="800000"/>
            <a:headEnd/>
            <a:tailEnd/>
          </a:ln>
          <a:effectLst/>
        </p:spPr>
      </p:pic>
      <p:pic>
        <p:nvPicPr>
          <p:cNvPr id="30727" name="Picture 9"/>
          <p:cNvPicPr>
            <a:picLocks noChangeAspect="1" noChangeArrowheads="1"/>
          </p:cNvPicPr>
          <p:nvPr/>
        </p:nvPicPr>
        <p:blipFill>
          <a:blip r:embed="rId6"/>
          <a:srcRect l="16667" t="7895" r="31601"/>
          <a:stretch>
            <a:fillRect/>
          </a:stretch>
        </p:blipFill>
        <p:spPr bwMode="auto">
          <a:xfrm>
            <a:off x="7283450" y="3886200"/>
            <a:ext cx="125095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bwMode="auto">
          <a:xfrm>
            <a:off x="609600" y="2286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Matavimo ir skaičiavimo rezultatai</a:t>
            </a:r>
            <a:endParaRPr lang="en-GB" altLang="en-US" smtClean="0"/>
          </a:p>
        </p:txBody>
      </p:sp>
      <p:graphicFrame>
        <p:nvGraphicFramePr>
          <p:cNvPr id="31791" name="Group 47"/>
          <p:cNvGraphicFramePr>
            <a:graphicFrameLocks noGrp="1"/>
          </p:cNvGraphicFramePr>
          <p:nvPr/>
        </p:nvGraphicFramePr>
        <p:xfrm>
          <a:off x="228600" y="1131888"/>
          <a:ext cx="8686800" cy="5726112"/>
        </p:xfrm>
        <a:graphic>
          <a:graphicData uri="http://schemas.openxmlformats.org/drawingml/2006/table">
            <a:tbl>
              <a:tblPr/>
              <a:tblGrid>
                <a:gridCol w="533400"/>
                <a:gridCol w="1828800"/>
                <a:gridCol w="1163638"/>
                <a:gridCol w="1363662"/>
                <a:gridCol w="1371600"/>
                <a:gridCol w="1187450"/>
                <a:gridCol w="1238250"/>
              </a:tblGrid>
              <a:tr h="1981200">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Eil. Nr. </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Ilgis, m</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Laikas,  s</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Svyravim</a:t>
                      </a:r>
                      <a:r>
                        <a:rPr kumimoji="0" lang="en-US" altLang="en-US" sz="2000" b="1" i="0" u="none" strike="noStrike" cap="none" normalizeH="0" baseline="0" smtClean="0">
                          <a:ln>
                            <a:noFill/>
                          </a:ln>
                          <a:solidFill>
                            <a:schemeClr val="tx1"/>
                          </a:solidFill>
                          <a:effectLst/>
                          <a:latin typeface="Calibri" pitchFamily="34" charset="0"/>
                        </a:rPr>
                        <a:t>ų</a:t>
                      </a:r>
                      <a:r>
                        <a:rPr kumimoji="0" lang="lt-LT" altLang="en-US" sz="2000" b="1" i="0" u="none" strike="noStrike" cap="none" normalizeH="0" baseline="0" smtClean="0">
                          <a:ln>
                            <a:noFill/>
                          </a:ln>
                          <a:solidFill>
                            <a:schemeClr val="tx1"/>
                          </a:solidFill>
                          <a:effectLst/>
                          <a:latin typeface="Calibri" pitchFamily="34" charset="0"/>
                          <a:cs typeface="Arial" charset="0"/>
                        </a:rPr>
                        <a:t> skai</a:t>
                      </a:r>
                      <a:r>
                        <a:rPr kumimoji="0" lang="en-US" altLang="en-US" sz="2000" b="1" i="0" u="none" strike="noStrike" cap="none" normalizeH="0" baseline="0" smtClean="0">
                          <a:ln>
                            <a:noFill/>
                          </a:ln>
                          <a:solidFill>
                            <a:schemeClr val="tx1"/>
                          </a:solidFill>
                          <a:effectLst/>
                          <a:latin typeface="Calibri" pitchFamily="34" charset="0"/>
                        </a:rPr>
                        <a:t>č</a:t>
                      </a:r>
                      <a:r>
                        <a:rPr kumimoji="0" lang="lt-LT" altLang="en-US" sz="2000" b="1" i="0" u="none" strike="noStrike" cap="none" normalizeH="0" baseline="0" smtClean="0">
                          <a:ln>
                            <a:noFill/>
                          </a:ln>
                          <a:solidFill>
                            <a:schemeClr val="tx1"/>
                          </a:solidFill>
                          <a:effectLst/>
                          <a:latin typeface="Calibri" pitchFamily="34" charset="0"/>
                          <a:cs typeface="Arial" charset="0"/>
                        </a:rPr>
                        <a:t>ius, kartai</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Periodas, s</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Laisvojo kritimo pagrei</a:t>
                      </a:r>
                      <a:r>
                        <a:rPr kumimoji="0" lang="en-US" altLang="en-US" sz="2000" b="1" i="0" u="none" strike="noStrike" cap="none" normalizeH="0" baseline="0" smtClean="0">
                          <a:ln>
                            <a:noFill/>
                          </a:ln>
                          <a:solidFill>
                            <a:schemeClr val="tx1"/>
                          </a:solidFill>
                          <a:effectLst/>
                          <a:latin typeface="Calibri" pitchFamily="34" charset="0"/>
                        </a:rPr>
                        <a:t>č</a:t>
                      </a:r>
                      <a:r>
                        <a:rPr kumimoji="0" lang="lt-LT" altLang="en-US" sz="2000" b="1" i="0" u="none" strike="noStrike" cap="none" normalizeH="0" baseline="0" smtClean="0">
                          <a:ln>
                            <a:noFill/>
                          </a:ln>
                          <a:solidFill>
                            <a:schemeClr val="tx1"/>
                          </a:solidFill>
                          <a:effectLst/>
                          <a:latin typeface="Calibri" pitchFamily="34" charset="0"/>
                          <a:cs typeface="Arial" charset="0"/>
                        </a:rPr>
                        <a:t>io vert</a:t>
                      </a:r>
                      <a:r>
                        <a:rPr kumimoji="0" lang="en-US" altLang="en-US" sz="2000" b="1" i="0" u="none" strike="noStrike" cap="none" normalizeH="0" baseline="0" smtClean="0">
                          <a:ln>
                            <a:noFill/>
                          </a:ln>
                          <a:solidFill>
                            <a:schemeClr val="tx1"/>
                          </a:solidFill>
                          <a:effectLst/>
                          <a:latin typeface="Calibri" pitchFamily="34" charset="0"/>
                        </a:rPr>
                        <a:t>ė</a:t>
                      </a:r>
                      <a:r>
                        <a:rPr kumimoji="0" lang="lt-LT" altLang="en-US" sz="2000" b="1" i="0" u="none" strike="noStrike" cap="none" normalizeH="0" baseline="0" smtClean="0">
                          <a:ln>
                            <a:noFill/>
                          </a:ln>
                          <a:solidFill>
                            <a:schemeClr val="tx1"/>
                          </a:solidFill>
                          <a:effectLst/>
                          <a:latin typeface="Calibri" pitchFamily="34" charset="0"/>
                          <a:cs typeface="Arial" charset="0"/>
                        </a:rPr>
                        <a:t>, m/s</a:t>
                      </a:r>
                      <a:r>
                        <a:rPr kumimoji="0" lang="lt-LT" altLang="en-US" sz="2000" b="1" i="0" u="none" strike="noStrike" cap="none" normalizeH="0" baseline="30000" smtClean="0">
                          <a:ln>
                            <a:noFill/>
                          </a:ln>
                          <a:solidFill>
                            <a:schemeClr val="tx1"/>
                          </a:solidFill>
                          <a:effectLst/>
                          <a:latin typeface="Calibri" pitchFamily="34" charset="0"/>
                          <a:cs typeface="Arial" charset="0"/>
                        </a:rPr>
                        <a:t>2</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1800" b="1" i="0" u="none" strike="noStrike" cap="none" normalizeH="0" baseline="0" smtClean="0">
                          <a:ln>
                            <a:noFill/>
                          </a:ln>
                          <a:solidFill>
                            <a:schemeClr val="tx1"/>
                          </a:solidFill>
                          <a:effectLst/>
                          <a:latin typeface="Calibri" pitchFamily="34" charset="0"/>
                          <a:cs typeface="Arial" charset="0"/>
                        </a:rPr>
                        <a:t>Vidutin</a:t>
                      </a:r>
                      <a:r>
                        <a:rPr kumimoji="0" lang="en-US" altLang="en-US" sz="1800" b="1" i="0" u="none" strike="noStrike" cap="none" normalizeH="0" baseline="0" smtClean="0">
                          <a:ln>
                            <a:noFill/>
                          </a:ln>
                          <a:solidFill>
                            <a:schemeClr val="tx1"/>
                          </a:solidFill>
                          <a:effectLst/>
                          <a:latin typeface="Calibri" pitchFamily="34" charset="0"/>
                        </a:rPr>
                        <a:t>ė</a:t>
                      </a:r>
                      <a:r>
                        <a:rPr kumimoji="0" lang="lt-LT" altLang="en-US" sz="1800" b="1" i="0" u="none" strike="noStrike" cap="none" normalizeH="0" baseline="0" smtClean="0">
                          <a:ln>
                            <a:noFill/>
                          </a:ln>
                          <a:solidFill>
                            <a:schemeClr val="tx1"/>
                          </a:solidFill>
                          <a:effectLst/>
                          <a:latin typeface="Calibri" pitchFamily="34" charset="0"/>
                          <a:cs typeface="Arial" charset="0"/>
                        </a:rPr>
                        <a:t> laisvojo kritimo pagre</a:t>
                      </a:r>
                      <a:r>
                        <a:rPr kumimoji="0" lang="en-US" altLang="en-US" sz="1800" b="1" i="0" u="none" strike="noStrike" cap="none" normalizeH="0" baseline="0" smtClean="0">
                          <a:ln>
                            <a:noFill/>
                          </a:ln>
                          <a:solidFill>
                            <a:schemeClr val="tx1"/>
                          </a:solidFill>
                          <a:effectLst/>
                          <a:latin typeface="Calibri" pitchFamily="34" charset="0"/>
                        </a:rPr>
                        <a:t>č</a:t>
                      </a:r>
                      <a:r>
                        <a:rPr kumimoji="0" lang="lt-LT" altLang="en-US" sz="1800" b="1" i="0" u="none" strike="noStrike" cap="none" normalizeH="0" baseline="0" smtClean="0">
                          <a:ln>
                            <a:noFill/>
                          </a:ln>
                          <a:solidFill>
                            <a:schemeClr val="tx1"/>
                          </a:solidFill>
                          <a:effectLst/>
                          <a:latin typeface="Calibri" pitchFamily="34" charset="0"/>
                          <a:cs typeface="Arial" charset="0"/>
                        </a:rPr>
                        <a:t>io vert</a:t>
                      </a:r>
                      <a:r>
                        <a:rPr kumimoji="0" lang="en-US" altLang="en-US" sz="1800" b="1" i="0" u="none" strike="noStrike" cap="none" normalizeH="0" baseline="0" smtClean="0">
                          <a:ln>
                            <a:noFill/>
                          </a:ln>
                          <a:solidFill>
                            <a:schemeClr val="tx1"/>
                          </a:solidFill>
                          <a:effectLst/>
                          <a:latin typeface="Calibri" pitchFamily="34" charset="0"/>
                        </a:rPr>
                        <a:t>ė</a:t>
                      </a:r>
                      <a:r>
                        <a:rPr kumimoji="0" lang="lt-LT" altLang="en-US" sz="1800" b="1" i="0" u="none" strike="noStrike" cap="none" normalizeH="0" baseline="0" smtClean="0">
                          <a:ln>
                            <a:noFill/>
                          </a:ln>
                          <a:solidFill>
                            <a:schemeClr val="tx1"/>
                          </a:solidFill>
                          <a:effectLst/>
                          <a:latin typeface="Calibri" pitchFamily="34" charset="0"/>
                          <a:cs typeface="Arial" charset="0"/>
                        </a:rPr>
                        <a:t>, m/s</a:t>
                      </a:r>
                      <a:r>
                        <a:rPr kumimoji="0" lang="lt-LT" altLang="en-US" sz="1800" b="1" i="0" u="none" strike="noStrike" cap="none" normalizeH="0" baseline="30000" smtClean="0">
                          <a:ln>
                            <a:noFill/>
                          </a:ln>
                          <a:solidFill>
                            <a:schemeClr val="tx1"/>
                          </a:solidFill>
                          <a:effectLst/>
                          <a:latin typeface="Calibri" pitchFamily="34" charset="0"/>
                          <a:cs typeface="Arial" charset="0"/>
                        </a:rPr>
                        <a:t>2</a:t>
                      </a:r>
                      <a:endParaRPr kumimoji="0" lang="en-GB" altLang="en-US" sz="1800" b="1"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18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1,073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50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24</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2,08</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9,78</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0,735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50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29</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1,72</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9,80</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9,79</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19200">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3.</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0,48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50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36</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1,39</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9,80</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Rezultatai ir išvados</a:t>
            </a:r>
            <a:endParaRPr lang="en-GB" altLang="en-US" dirty="0" smtClean="0"/>
          </a:p>
        </p:txBody>
      </p:sp>
      <p:sp>
        <p:nvSpPr>
          <p:cNvPr id="32771" name="Rectangle 3"/>
          <p:cNvSpPr>
            <a:spLocks noGrp="1"/>
          </p:cNvSpPr>
          <p:nvPr>
            <p:ph type="body" idx="1"/>
          </p:nvPr>
        </p:nvSpPr>
        <p:spPr/>
        <p:txBody>
          <a:bodyPr/>
          <a:lstStyle/>
          <a:p>
            <a:pPr algn="just" eaLnBrk="1" hangingPunct="1">
              <a:lnSpc>
                <a:spcPct val="90000"/>
              </a:lnSpc>
              <a:buFont typeface="Arial" charset="0"/>
              <a:buNone/>
            </a:pPr>
            <a:r>
              <a:rPr lang="lt-LT" altLang="en-US" smtClean="0"/>
              <a:t>		</a:t>
            </a:r>
            <a:r>
              <a:rPr lang="en-US" altLang="en-US" smtClean="0"/>
              <a:t>A</a:t>
            </a:r>
            <a:r>
              <a:rPr lang="lt-LT" altLang="en-US" smtClean="0"/>
              <a:t>tlikdama bandymą Nr. 1 su matematine svyruokle, nusta</a:t>
            </a:r>
            <a:r>
              <a:rPr lang="en-US" altLang="en-US" smtClean="0"/>
              <a:t>č</a:t>
            </a:r>
            <a:r>
              <a:rPr lang="lt-LT" altLang="en-US" smtClean="0"/>
              <a:t>iau laisvojo kritimo pagreičio vertę</a:t>
            </a:r>
            <a:r>
              <a:rPr lang="en-US" altLang="en-US" smtClean="0"/>
              <a:t>: </a:t>
            </a:r>
            <a:r>
              <a:rPr lang="lt-LT" altLang="en-US" smtClean="0"/>
              <a:t>g = 9,79 m/s</a:t>
            </a:r>
            <a:r>
              <a:rPr lang="lt-LT" altLang="en-US" baseline="30000" smtClean="0"/>
              <a:t>2</a:t>
            </a:r>
            <a:r>
              <a:rPr lang="lt-LT" altLang="en-US" smtClean="0"/>
              <a:t>. Keičiant matematinės svyruoklės siūlo ilgį pastebėjau, kad kuo trumpesnis siūlas, tuo per tą patį laiką daugiau kartų susvyruoja svyruoklė. Trumpėjant svyruoklei, svyravimų periodas mažėja.</a:t>
            </a:r>
          </a:p>
          <a:p>
            <a:pPr algn="just">
              <a:lnSpc>
                <a:spcPct val="90000"/>
              </a:lnSpc>
              <a:buFont typeface="Arial" charset="0"/>
              <a:buNone/>
            </a:pPr>
            <a:r>
              <a:rPr lang="lt-LT" altLang="en-US" smtClean="0"/>
              <a:t>		Lyginant gautą rezultatą su nustatytu laisvojo kritimo pagreičiu g = 9,81 m/s</a:t>
            </a:r>
            <a:r>
              <a:rPr lang="lt-LT" altLang="en-US" baseline="30000" smtClean="0"/>
              <a:t>2</a:t>
            </a:r>
            <a:r>
              <a:rPr lang="lt-LT" altLang="en-US" smtClean="0"/>
              <a:t> pastebėjau, kad mano apskaičiuotas rezultatas yra šiek tiek mažesnis. Taip galėjo atsitikti dėl laiko ir ilgio matavimo paklaidų. Taip pat šio bandymo rezultatas skiriasi ir nuo laboratoriniame darbe gauto rezultato                     g = 9,87 m/s</a:t>
            </a:r>
            <a:r>
              <a:rPr lang="lt-LT" altLang="en-US" baseline="30000" smtClean="0"/>
              <a:t>2</a:t>
            </a:r>
            <a:r>
              <a:rPr lang="lt-LT" altLang="en-US" smtClean="0"/>
              <a:t>. Laboratorinį darbą atlikau antrame gimnazijos aukšte, o bandymą Nr. 1 – trečiame. Taigi rezultatų skirtumą įtakojo aukštis. Kylant į viršų laisvojo kritimo pagreitis mažėja. </a:t>
            </a:r>
            <a:endParaRPr lang="en-GB" altLang="en-US" smtClean="0"/>
          </a:p>
          <a:p>
            <a:pPr>
              <a:lnSpc>
                <a:spcPct val="90000"/>
              </a:lnSpc>
              <a:buFont typeface="Arial" charset="0"/>
              <a:buNone/>
            </a:pPr>
            <a:endParaRPr lang="en-GB" alt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Bandymas Nr.2</a:t>
            </a:r>
            <a:endParaRPr lang="en-GB" altLang="en-US" smtClean="0"/>
          </a:p>
        </p:txBody>
      </p:sp>
      <p:sp>
        <p:nvSpPr>
          <p:cNvPr id="33795" name="Rectangle 3"/>
          <p:cNvSpPr>
            <a:spLocks noGrp="1"/>
          </p:cNvSpPr>
          <p:nvPr>
            <p:ph type="body" idx="1"/>
          </p:nvPr>
        </p:nvSpPr>
        <p:spPr/>
        <p:txBody>
          <a:bodyPr/>
          <a:lstStyle/>
          <a:p>
            <a:pPr eaLnBrk="1" hangingPunct="1">
              <a:lnSpc>
                <a:spcPct val="90000"/>
              </a:lnSpc>
              <a:buFont typeface="Arial" charset="0"/>
              <a:buNone/>
            </a:pPr>
            <a:r>
              <a:rPr lang="lt-LT" altLang="en-US" b="1" smtClean="0"/>
              <a:t>Darbo eiga:</a:t>
            </a:r>
          </a:p>
          <a:p>
            <a:pPr algn="just" eaLnBrk="1" hangingPunct="1">
              <a:lnSpc>
                <a:spcPct val="90000"/>
              </a:lnSpc>
              <a:buFont typeface="Arial" charset="0"/>
              <a:buNone/>
            </a:pPr>
            <a:r>
              <a:rPr lang="en-US" altLang="en-US" smtClean="0"/>
              <a:t>1</a:t>
            </a:r>
            <a:r>
              <a:rPr lang="lt-LT" altLang="en-US" smtClean="0"/>
              <a:t>. Ant stalo krašto pastačiau stovą, o prie jo pritvirtinau laikiklį. Prie laikiklio pririšau siūlą su pasvaru.</a:t>
            </a:r>
          </a:p>
          <a:p>
            <a:pPr algn="just" eaLnBrk="1" hangingPunct="1">
              <a:lnSpc>
                <a:spcPct val="90000"/>
              </a:lnSpc>
              <a:buFont typeface="Arial" charset="0"/>
              <a:buNone/>
            </a:pPr>
            <a:r>
              <a:rPr lang="en-US" altLang="en-US" smtClean="0"/>
              <a:t>2</a:t>
            </a:r>
            <a:r>
              <a:rPr lang="lt-LT" altLang="en-US" smtClean="0"/>
              <a:t>. Išmatavau svyruoklės ilgį.</a:t>
            </a:r>
          </a:p>
          <a:p>
            <a:pPr algn="just" eaLnBrk="1" hangingPunct="1">
              <a:lnSpc>
                <a:spcPct val="90000"/>
              </a:lnSpc>
              <a:buFont typeface="Arial" charset="0"/>
              <a:buNone/>
            </a:pPr>
            <a:r>
              <a:rPr lang="en-US" altLang="en-US" smtClean="0"/>
              <a:t>3</a:t>
            </a:r>
            <a:r>
              <a:rPr lang="lt-LT" altLang="en-US" smtClean="0"/>
              <a:t>. Patraukiau svyruoklės pasvarą apie 10 cm į šoną ir paleidau.</a:t>
            </a:r>
          </a:p>
          <a:p>
            <a:pPr algn="just" eaLnBrk="1" hangingPunct="1">
              <a:lnSpc>
                <a:spcPct val="90000"/>
              </a:lnSpc>
              <a:buFont typeface="Arial" charset="0"/>
              <a:buNone/>
            </a:pPr>
            <a:r>
              <a:rPr lang="en-US" altLang="en-US" smtClean="0"/>
              <a:t>4</a:t>
            </a:r>
            <a:r>
              <a:rPr lang="lt-LT" altLang="en-US" smtClean="0"/>
              <a:t>. </a:t>
            </a:r>
            <a:r>
              <a:rPr lang="en-US" altLang="en-US" smtClean="0"/>
              <a:t>L</a:t>
            </a:r>
            <a:r>
              <a:rPr lang="lt-LT" altLang="en-US" smtClean="0"/>
              <a:t>aikrodžiu išmatavau laiką, per kurį svyruoklė susvyravo  tam tikrą </a:t>
            </a:r>
            <a:r>
              <a:rPr lang="en-US" altLang="en-US" smtClean="0"/>
              <a:t>s</a:t>
            </a:r>
            <a:r>
              <a:rPr lang="lt-LT" altLang="en-US" smtClean="0"/>
              <a:t>kaičių kartų.</a:t>
            </a:r>
          </a:p>
          <a:p>
            <a:pPr algn="just" eaLnBrk="1" hangingPunct="1">
              <a:lnSpc>
                <a:spcPct val="90000"/>
              </a:lnSpc>
              <a:buFont typeface="Arial" charset="0"/>
              <a:buNone/>
            </a:pPr>
            <a:r>
              <a:rPr lang="en-US" altLang="en-US" smtClean="0"/>
              <a:t>5</a:t>
            </a:r>
            <a:r>
              <a:rPr lang="lt-LT" altLang="en-US" smtClean="0"/>
              <a:t>. Matavimo rezultatus įrašiauį lentelę.</a:t>
            </a:r>
          </a:p>
          <a:p>
            <a:pPr algn="just" eaLnBrk="1" hangingPunct="1">
              <a:lnSpc>
                <a:spcPct val="90000"/>
              </a:lnSpc>
              <a:buFont typeface="Arial" charset="0"/>
              <a:buNone/>
            </a:pPr>
            <a:r>
              <a:rPr lang="en-US" altLang="en-US" smtClean="0"/>
              <a:t>6</a:t>
            </a:r>
            <a:r>
              <a:rPr lang="lt-LT" altLang="en-US" smtClean="0"/>
              <a:t>. Pagal formulę        apskai</a:t>
            </a:r>
            <a:r>
              <a:rPr lang="en-US" altLang="en-US" smtClean="0"/>
              <a:t>č</a:t>
            </a:r>
            <a:r>
              <a:rPr lang="lt-LT" altLang="en-US" smtClean="0"/>
              <a:t>iavau matematinės svyruoklės periodą. </a:t>
            </a:r>
          </a:p>
          <a:p>
            <a:pPr algn="just" eaLnBrk="1" hangingPunct="1">
              <a:lnSpc>
                <a:spcPct val="90000"/>
              </a:lnSpc>
              <a:buFont typeface="Arial" charset="0"/>
              <a:buNone/>
            </a:pPr>
            <a:r>
              <a:rPr lang="en-US" altLang="en-US" smtClean="0"/>
              <a:t>7</a:t>
            </a:r>
            <a:r>
              <a:rPr lang="lt-LT" altLang="en-US" smtClean="0"/>
              <a:t>. Skaičiavimo rezultatus </a:t>
            </a:r>
            <a:r>
              <a:rPr lang="en-US" altLang="en-US" smtClean="0"/>
              <a:t>į</a:t>
            </a:r>
            <a:r>
              <a:rPr lang="lt-LT" altLang="en-US" smtClean="0"/>
              <a:t>rašiau </a:t>
            </a:r>
            <a:r>
              <a:rPr lang="en-US" altLang="en-US" smtClean="0"/>
              <a:t>į</a:t>
            </a:r>
            <a:r>
              <a:rPr lang="lt-LT" altLang="en-US" smtClean="0"/>
              <a:t> lentelę.</a:t>
            </a:r>
          </a:p>
          <a:p>
            <a:pPr>
              <a:lnSpc>
                <a:spcPct val="90000"/>
              </a:lnSpc>
              <a:buFont typeface="Arial" charset="0"/>
              <a:buNone/>
            </a:pPr>
            <a:endParaRPr lang="en-GB" altLang="en-US" smtClean="0"/>
          </a:p>
        </p:txBody>
      </p:sp>
      <p:graphicFrame>
        <p:nvGraphicFramePr>
          <p:cNvPr id="98304" name="Object 4"/>
          <p:cNvGraphicFramePr>
            <a:graphicFrameLocks noChangeAspect="1"/>
          </p:cNvGraphicFramePr>
          <p:nvPr/>
        </p:nvGraphicFramePr>
        <p:xfrm>
          <a:off x="2987675" y="4581525"/>
          <a:ext cx="598488" cy="598488"/>
        </p:xfrm>
        <a:graphic>
          <a:graphicData uri="http://schemas.openxmlformats.org/presentationml/2006/ole">
            <p:oleObj spid="_x0000_s98304" name="Equation" r:id="rId3" imgW="393529" imgH="393529" progId="Equation.3">
              <p:embed/>
            </p:oleObj>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Bandymas Nr.2</a:t>
            </a:r>
            <a:endParaRPr lang="en-GB" altLang="en-US" dirty="0" smtClean="0"/>
          </a:p>
        </p:txBody>
      </p:sp>
      <p:sp>
        <p:nvSpPr>
          <p:cNvPr id="34819" name="Rectangle 3"/>
          <p:cNvSpPr>
            <a:spLocks noGrp="1"/>
          </p:cNvSpPr>
          <p:nvPr>
            <p:ph type="body" idx="1"/>
          </p:nvPr>
        </p:nvSpPr>
        <p:spPr/>
        <p:txBody>
          <a:bodyPr/>
          <a:lstStyle/>
          <a:p>
            <a:pPr algn="just">
              <a:buFont typeface="Arial" charset="0"/>
              <a:buNone/>
            </a:pPr>
            <a:r>
              <a:rPr lang="lt-LT" altLang="en-US" smtClean="0"/>
              <a:t>8. Pagal formule                apskaičiavau laisvojo kritimo pagreitį.</a:t>
            </a:r>
          </a:p>
          <a:p>
            <a:pPr algn="just">
              <a:buFont typeface="Arial" charset="0"/>
              <a:buNone/>
            </a:pPr>
            <a:r>
              <a:rPr lang="lt-LT" altLang="en-US" smtClean="0"/>
              <a:t>9. Bandymą pakartojau keletą kartų keisdama svyruoklės masę  bei siūlo ilgį.</a:t>
            </a:r>
          </a:p>
          <a:p>
            <a:pPr algn="just">
              <a:buFont typeface="Arial" charset="0"/>
              <a:buNone/>
            </a:pPr>
            <a:r>
              <a:rPr lang="lt-LT" altLang="en-US" smtClean="0"/>
              <a:t>10. Svyruoklės masę keičiau paimdama didesnį </a:t>
            </a:r>
            <a:r>
              <a:rPr lang="en-GB" altLang="en-US" smtClean="0">
                <a:cs typeface="Times New Roman" pitchFamily="18" charset="0"/>
              </a:rPr>
              <a:t>„</a:t>
            </a:r>
            <a:r>
              <a:rPr lang="lt-LT" altLang="en-US" smtClean="0"/>
              <a:t>kinderio dėklą</a:t>
            </a:r>
            <a:r>
              <a:rPr lang="en-GB" altLang="en-US" smtClean="0">
                <a:cs typeface="Times New Roman" pitchFamily="18" charset="0"/>
              </a:rPr>
              <a:t>”</a:t>
            </a:r>
            <a:r>
              <a:rPr lang="lt-LT" altLang="en-US" smtClean="0"/>
              <a:t> bei kiekvieną kartą į jį įpildama vis daugiau smėlio. </a:t>
            </a:r>
          </a:p>
          <a:p>
            <a:pPr algn="just">
              <a:buFont typeface="Arial" charset="0"/>
              <a:buNone/>
            </a:pPr>
            <a:r>
              <a:rPr lang="lt-LT" altLang="en-US" smtClean="0"/>
              <a:t>11. Matavimo ir skaičiavimo rezultatus įrašiau į lentelę.</a:t>
            </a:r>
            <a:endParaRPr lang="en-GB" altLang="en-US" smtClean="0"/>
          </a:p>
          <a:p>
            <a:pPr>
              <a:buFont typeface="Arial" charset="0"/>
              <a:buNone/>
            </a:pPr>
            <a:endParaRPr lang="en-GB" altLang="en-US" smtClean="0"/>
          </a:p>
        </p:txBody>
      </p:sp>
      <p:graphicFrame>
        <p:nvGraphicFramePr>
          <p:cNvPr id="99328" name="Object 4"/>
          <p:cNvGraphicFramePr>
            <a:graphicFrameLocks noChangeAspect="1"/>
          </p:cNvGraphicFramePr>
          <p:nvPr/>
        </p:nvGraphicFramePr>
        <p:xfrm>
          <a:off x="2613025" y="1484313"/>
          <a:ext cx="914400" cy="647700"/>
        </p:xfrm>
        <a:graphic>
          <a:graphicData uri="http://schemas.openxmlformats.org/presentationml/2006/ole">
            <p:oleObj spid="_x0000_s99328" name="Equation" r:id="rId3" imgW="596900" imgH="419100" progId="Equation.3">
              <p:embed/>
            </p:oleObj>
          </a:graphicData>
        </a:graphic>
      </p:graphicFrame>
      <p:pic>
        <p:nvPicPr>
          <p:cNvPr id="34821" name="Picture 5"/>
          <p:cNvPicPr>
            <a:picLocks noChangeAspect="1" noChangeArrowheads="1"/>
          </p:cNvPicPr>
          <p:nvPr/>
        </p:nvPicPr>
        <p:blipFill>
          <a:blip r:embed="rId4"/>
          <a:srcRect r="6837"/>
          <a:stretch>
            <a:fillRect/>
          </a:stretch>
        </p:blipFill>
        <p:spPr bwMode="auto">
          <a:xfrm>
            <a:off x="381000" y="4572000"/>
            <a:ext cx="1597025" cy="2286000"/>
          </a:xfrm>
          <a:prstGeom prst="rect">
            <a:avLst/>
          </a:prstGeom>
          <a:noFill/>
          <a:ln w="9525">
            <a:noFill/>
            <a:miter lim="800000"/>
            <a:headEnd/>
            <a:tailEnd/>
          </a:ln>
          <a:effectLst/>
        </p:spPr>
      </p:pic>
      <p:pic>
        <p:nvPicPr>
          <p:cNvPr id="34822" name="Picture 6"/>
          <p:cNvPicPr>
            <a:picLocks noChangeAspect="1" noChangeArrowheads="1"/>
          </p:cNvPicPr>
          <p:nvPr/>
        </p:nvPicPr>
        <p:blipFill>
          <a:blip r:embed="rId5"/>
          <a:srcRect l="31250" r="2083"/>
          <a:stretch>
            <a:fillRect/>
          </a:stretch>
        </p:blipFill>
        <p:spPr bwMode="auto">
          <a:xfrm>
            <a:off x="4876800" y="4572000"/>
            <a:ext cx="1143000" cy="2286000"/>
          </a:xfrm>
          <a:prstGeom prst="rect">
            <a:avLst/>
          </a:prstGeom>
          <a:noFill/>
          <a:ln w="9525">
            <a:noFill/>
            <a:miter lim="800000"/>
            <a:headEnd/>
            <a:tailEnd/>
          </a:ln>
          <a:effectLst/>
        </p:spPr>
      </p:pic>
      <p:pic>
        <p:nvPicPr>
          <p:cNvPr id="34823" name="Picture 8"/>
          <p:cNvPicPr>
            <a:picLocks noChangeAspect="1" noChangeArrowheads="1"/>
          </p:cNvPicPr>
          <p:nvPr/>
        </p:nvPicPr>
        <p:blipFill>
          <a:blip r:embed="rId6"/>
          <a:srcRect l="21333" r="25333"/>
          <a:stretch>
            <a:fillRect/>
          </a:stretch>
        </p:blipFill>
        <p:spPr bwMode="auto">
          <a:xfrm>
            <a:off x="3505200" y="4572000"/>
            <a:ext cx="914400" cy="2286000"/>
          </a:xfrm>
          <a:prstGeom prst="rect">
            <a:avLst/>
          </a:prstGeom>
          <a:noFill/>
          <a:ln w="9525">
            <a:noFill/>
            <a:miter lim="800000"/>
            <a:headEnd/>
            <a:tailEnd/>
          </a:ln>
          <a:effectLst/>
        </p:spPr>
      </p:pic>
      <p:pic>
        <p:nvPicPr>
          <p:cNvPr id="34824" name="Picture 10"/>
          <p:cNvPicPr>
            <a:picLocks noChangeAspect="1" noChangeArrowheads="1"/>
          </p:cNvPicPr>
          <p:nvPr/>
        </p:nvPicPr>
        <p:blipFill>
          <a:blip r:embed="rId7"/>
          <a:srcRect l="31007" t="4651" r="22481" b="6976"/>
          <a:stretch>
            <a:fillRect/>
          </a:stretch>
        </p:blipFill>
        <p:spPr bwMode="auto">
          <a:xfrm>
            <a:off x="2209800" y="4572000"/>
            <a:ext cx="901700"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Matavimo ir skaičiavimo rezultatai</a:t>
            </a:r>
            <a:endParaRPr lang="en-GB" altLang="en-US" smtClean="0"/>
          </a:p>
        </p:txBody>
      </p:sp>
      <p:graphicFrame>
        <p:nvGraphicFramePr>
          <p:cNvPr id="35887" name="Group 47"/>
          <p:cNvGraphicFramePr>
            <a:graphicFrameLocks noGrp="1"/>
          </p:cNvGraphicFramePr>
          <p:nvPr/>
        </p:nvGraphicFramePr>
        <p:xfrm>
          <a:off x="304800" y="1600200"/>
          <a:ext cx="8534400" cy="5183188"/>
        </p:xfrm>
        <a:graphic>
          <a:graphicData uri="http://schemas.openxmlformats.org/drawingml/2006/table">
            <a:tbl>
              <a:tblPr/>
              <a:tblGrid>
                <a:gridCol w="533400"/>
                <a:gridCol w="1787525"/>
                <a:gridCol w="1143000"/>
                <a:gridCol w="1339850"/>
                <a:gridCol w="1346200"/>
                <a:gridCol w="1168400"/>
                <a:gridCol w="1216025"/>
              </a:tblGrid>
              <a:tr h="1762125">
                <a:tc>
                  <a:txBody>
                    <a:bodyPr/>
                    <a:lstStyle/>
                    <a:p>
                      <a:pPr marL="0" marR="0" lvl="0" indent="0" algn="l"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Eil. Nr. </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Ilgis, m</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Laikas,  s</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Svyravim</a:t>
                      </a:r>
                      <a:r>
                        <a:rPr kumimoji="0" lang="en-US" altLang="en-US" sz="2000" b="1" i="0" u="none" strike="noStrike" cap="none" normalizeH="0" baseline="0" smtClean="0">
                          <a:ln>
                            <a:noFill/>
                          </a:ln>
                          <a:solidFill>
                            <a:schemeClr val="tx1"/>
                          </a:solidFill>
                          <a:effectLst/>
                          <a:latin typeface="Calibri" pitchFamily="34" charset="0"/>
                        </a:rPr>
                        <a:t>ų</a:t>
                      </a:r>
                      <a:r>
                        <a:rPr kumimoji="0" lang="lt-LT" altLang="en-US" sz="2000" b="1" i="0" u="none" strike="noStrike" cap="none" normalizeH="0" baseline="0" smtClean="0">
                          <a:ln>
                            <a:noFill/>
                          </a:ln>
                          <a:solidFill>
                            <a:schemeClr val="tx1"/>
                          </a:solidFill>
                          <a:effectLst/>
                          <a:latin typeface="Calibri" pitchFamily="34" charset="0"/>
                          <a:cs typeface="Arial" charset="0"/>
                        </a:rPr>
                        <a:t> skai</a:t>
                      </a:r>
                      <a:r>
                        <a:rPr kumimoji="0" lang="en-US" altLang="en-US" sz="2000" b="1" i="0" u="none" strike="noStrike" cap="none" normalizeH="0" baseline="0" smtClean="0">
                          <a:ln>
                            <a:noFill/>
                          </a:ln>
                          <a:solidFill>
                            <a:schemeClr val="tx1"/>
                          </a:solidFill>
                          <a:effectLst/>
                          <a:latin typeface="Calibri" pitchFamily="34" charset="0"/>
                        </a:rPr>
                        <a:t>č</a:t>
                      </a:r>
                      <a:r>
                        <a:rPr kumimoji="0" lang="lt-LT" altLang="en-US" sz="2000" b="1" i="0" u="none" strike="noStrike" cap="none" normalizeH="0" baseline="0" smtClean="0">
                          <a:ln>
                            <a:noFill/>
                          </a:ln>
                          <a:solidFill>
                            <a:schemeClr val="tx1"/>
                          </a:solidFill>
                          <a:effectLst/>
                          <a:latin typeface="Calibri" pitchFamily="34" charset="0"/>
                          <a:cs typeface="Arial" charset="0"/>
                        </a:rPr>
                        <a:t>ius, kartai</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Periodas, s</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1" i="0" u="none" strike="noStrike" cap="none" normalizeH="0" baseline="0" smtClean="0">
                          <a:ln>
                            <a:noFill/>
                          </a:ln>
                          <a:solidFill>
                            <a:schemeClr val="tx1"/>
                          </a:solidFill>
                          <a:effectLst/>
                          <a:latin typeface="Calibri" pitchFamily="34" charset="0"/>
                          <a:cs typeface="Arial" charset="0"/>
                        </a:rPr>
                        <a:t>Laisvojo kritimo pagrei</a:t>
                      </a:r>
                      <a:r>
                        <a:rPr kumimoji="0" lang="en-US" altLang="en-US" sz="2000" b="1" i="0" u="none" strike="noStrike" cap="none" normalizeH="0" baseline="0" smtClean="0">
                          <a:ln>
                            <a:noFill/>
                          </a:ln>
                          <a:solidFill>
                            <a:schemeClr val="tx1"/>
                          </a:solidFill>
                          <a:effectLst/>
                          <a:latin typeface="Calibri" pitchFamily="34" charset="0"/>
                        </a:rPr>
                        <a:t>č</a:t>
                      </a:r>
                      <a:r>
                        <a:rPr kumimoji="0" lang="lt-LT" altLang="en-US" sz="2000" b="1" i="0" u="none" strike="noStrike" cap="none" normalizeH="0" baseline="0" smtClean="0">
                          <a:ln>
                            <a:noFill/>
                          </a:ln>
                          <a:solidFill>
                            <a:schemeClr val="tx1"/>
                          </a:solidFill>
                          <a:effectLst/>
                          <a:latin typeface="Calibri" pitchFamily="34" charset="0"/>
                          <a:cs typeface="Arial" charset="0"/>
                        </a:rPr>
                        <a:t>io vert</a:t>
                      </a:r>
                      <a:r>
                        <a:rPr kumimoji="0" lang="en-US" altLang="en-US" sz="2000" b="1" i="0" u="none" strike="noStrike" cap="none" normalizeH="0" baseline="0" smtClean="0">
                          <a:ln>
                            <a:noFill/>
                          </a:ln>
                          <a:solidFill>
                            <a:schemeClr val="tx1"/>
                          </a:solidFill>
                          <a:effectLst/>
                          <a:latin typeface="Calibri" pitchFamily="34" charset="0"/>
                        </a:rPr>
                        <a:t>ė</a:t>
                      </a:r>
                      <a:r>
                        <a:rPr kumimoji="0" lang="lt-LT" altLang="en-US" sz="2000" b="1" i="0" u="none" strike="noStrike" cap="none" normalizeH="0" baseline="0" smtClean="0">
                          <a:ln>
                            <a:noFill/>
                          </a:ln>
                          <a:solidFill>
                            <a:schemeClr val="tx1"/>
                          </a:solidFill>
                          <a:effectLst/>
                          <a:latin typeface="Calibri" pitchFamily="34" charset="0"/>
                          <a:cs typeface="Arial" charset="0"/>
                        </a:rPr>
                        <a:t>, m/s</a:t>
                      </a:r>
                      <a:r>
                        <a:rPr kumimoji="0" lang="lt-LT" altLang="en-US" sz="2000" b="1" i="0" u="none" strike="noStrike" cap="none" normalizeH="0" baseline="30000" smtClean="0">
                          <a:ln>
                            <a:noFill/>
                          </a:ln>
                          <a:solidFill>
                            <a:schemeClr val="tx1"/>
                          </a:solidFill>
                          <a:effectLst/>
                          <a:latin typeface="Calibri" pitchFamily="34" charset="0"/>
                          <a:cs typeface="Arial" charset="0"/>
                        </a:rPr>
                        <a:t>2</a:t>
                      </a:r>
                      <a:endParaRPr kumimoji="0" lang="en-GB" altLang="en-US" sz="20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1800" b="1" i="0" u="none" strike="noStrike" cap="none" normalizeH="0" baseline="0" smtClean="0">
                          <a:ln>
                            <a:noFill/>
                          </a:ln>
                          <a:solidFill>
                            <a:schemeClr val="tx1"/>
                          </a:solidFill>
                          <a:effectLst/>
                          <a:latin typeface="Calibri" pitchFamily="34" charset="0"/>
                          <a:cs typeface="Arial" charset="0"/>
                        </a:rPr>
                        <a:t>Vidutin</a:t>
                      </a:r>
                      <a:r>
                        <a:rPr kumimoji="0" lang="en-US" altLang="en-US" sz="1800" b="1" i="0" u="none" strike="noStrike" cap="none" normalizeH="0" baseline="0" smtClean="0">
                          <a:ln>
                            <a:noFill/>
                          </a:ln>
                          <a:solidFill>
                            <a:schemeClr val="tx1"/>
                          </a:solidFill>
                          <a:effectLst/>
                          <a:latin typeface="Calibri" pitchFamily="34" charset="0"/>
                        </a:rPr>
                        <a:t>ė</a:t>
                      </a:r>
                      <a:r>
                        <a:rPr kumimoji="0" lang="lt-LT" altLang="en-US" sz="1800" b="1" i="0" u="none" strike="noStrike" cap="none" normalizeH="0" baseline="0" smtClean="0">
                          <a:ln>
                            <a:noFill/>
                          </a:ln>
                          <a:solidFill>
                            <a:schemeClr val="tx1"/>
                          </a:solidFill>
                          <a:effectLst/>
                          <a:latin typeface="Calibri" pitchFamily="34" charset="0"/>
                          <a:cs typeface="Arial" charset="0"/>
                        </a:rPr>
                        <a:t> laisvojo kritimo pagrei</a:t>
                      </a:r>
                      <a:r>
                        <a:rPr kumimoji="0" lang="en-US" altLang="en-US" sz="1800" b="1" i="0" u="none" strike="noStrike" cap="none" normalizeH="0" baseline="0" smtClean="0">
                          <a:ln>
                            <a:noFill/>
                          </a:ln>
                          <a:solidFill>
                            <a:schemeClr val="tx1"/>
                          </a:solidFill>
                          <a:effectLst/>
                          <a:latin typeface="Calibri" pitchFamily="34" charset="0"/>
                        </a:rPr>
                        <a:t>č</a:t>
                      </a:r>
                      <a:r>
                        <a:rPr kumimoji="0" lang="lt-LT" altLang="en-US" sz="1800" b="1" i="0" u="none" strike="noStrike" cap="none" normalizeH="0" baseline="0" smtClean="0">
                          <a:ln>
                            <a:noFill/>
                          </a:ln>
                          <a:solidFill>
                            <a:schemeClr val="tx1"/>
                          </a:solidFill>
                          <a:effectLst/>
                          <a:latin typeface="Calibri" pitchFamily="34" charset="0"/>
                          <a:cs typeface="Arial" charset="0"/>
                        </a:rPr>
                        <a:t>io vert</a:t>
                      </a:r>
                      <a:r>
                        <a:rPr kumimoji="0" lang="en-US" altLang="en-US" sz="1800" b="1" i="0" u="none" strike="noStrike" cap="none" normalizeH="0" baseline="0" smtClean="0">
                          <a:ln>
                            <a:noFill/>
                          </a:ln>
                          <a:solidFill>
                            <a:schemeClr val="tx1"/>
                          </a:solidFill>
                          <a:effectLst/>
                          <a:latin typeface="Calibri" pitchFamily="34" charset="0"/>
                        </a:rPr>
                        <a:t>ė</a:t>
                      </a:r>
                      <a:r>
                        <a:rPr kumimoji="0" lang="lt-LT" altLang="en-US" sz="1800" b="1" i="0" u="none" strike="noStrike" cap="none" normalizeH="0" baseline="0" smtClean="0">
                          <a:ln>
                            <a:noFill/>
                          </a:ln>
                          <a:solidFill>
                            <a:schemeClr val="tx1"/>
                          </a:solidFill>
                          <a:effectLst/>
                          <a:latin typeface="Calibri" pitchFamily="34" charset="0"/>
                          <a:cs typeface="Arial" charset="0"/>
                        </a:rPr>
                        <a:t>, m/s</a:t>
                      </a:r>
                      <a:r>
                        <a:rPr kumimoji="0" lang="lt-LT" altLang="en-US" sz="1800" b="1" i="0" u="none" strike="noStrike" cap="none" normalizeH="0" baseline="30000" smtClean="0">
                          <a:ln>
                            <a:noFill/>
                          </a:ln>
                          <a:solidFill>
                            <a:schemeClr val="tx1"/>
                          </a:solidFill>
                          <a:effectLst/>
                          <a:latin typeface="Calibri" pitchFamily="34" charset="0"/>
                          <a:cs typeface="Arial" charset="0"/>
                        </a:rPr>
                        <a:t>2</a:t>
                      </a:r>
                      <a:endParaRPr kumimoji="0" lang="en-GB" altLang="en-US" sz="1800" b="1"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1800" b="1"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8225">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1,37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40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17</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2,35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9,78</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8225">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0,635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40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25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1,6</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9,78</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9,79</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8225">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3.</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0,44 ± 0,0005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40 ± 0,5</a:t>
                      </a:r>
                      <a:endParaRPr kumimoji="0" lang="en-GB" altLang="en-US" sz="2000" b="0" i="0" u="none" strike="noStrike" cap="none" normalizeH="0" baseline="0" smtClean="0">
                        <a:ln>
                          <a:noFill/>
                        </a:ln>
                        <a:solidFill>
                          <a:schemeClr val="tx1"/>
                        </a:solidFill>
                        <a:effectLst/>
                        <a:latin typeface="Calibri" pitchFamily="34" charset="0"/>
                        <a:cs typeface="Arial" charset="0"/>
                      </a:endParaRPr>
                    </a:p>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30</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1,33</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r>
                        <a:rPr kumimoji="0" lang="lt-LT" altLang="en-US" sz="2000" b="0" i="0" u="none" strike="noStrike" cap="none" normalizeH="0" baseline="0" smtClean="0">
                          <a:ln>
                            <a:noFill/>
                          </a:ln>
                          <a:solidFill>
                            <a:schemeClr val="tx1"/>
                          </a:solidFill>
                          <a:effectLst/>
                          <a:latin typeface="Calibri" pitchFamily="34" charset="0"/>
                          <a:cs typeface="Arial" charset="0"/>
                        </a:rPr>
                        <a:t>9,81</a:t>
                      </a: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accent1"/>
                        </a:buClr>
                        <a:buSzPct val="85000"/>
                        <a:buFont typeface="Arial" charset="0"/>
                        <a:buNone/>
                        <a:tabLst/>
                      </a:pPr>
                      <a:endParaRPr kumimoji="0" lang="en-GB" altLang="en-US" sz="2000" b="0" i="0" u="none" strike="noStrike" cap="none" normalizeH="0" baseline="0" smtClean="0">
                        <a:ln>
                          <a:noFill/>
                        </a:ln>
                        <a:solidFill>
                          <a:schemeClr val="tx1"/>
                        </a:solidFill>
                        <a:effectLst/>
                        <a:latin typeface="Calibri"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Rezultatai ir išvados</a:t>
            </a:r>
            <a:endParaRPr lang="en-GB" altLang="en-US" smtClean="0"/>
          </a:p>
        </p:txBody>
      </p:sp>
      <p:sp>
        <p:nvSpPr>
          <p:cNvPr id="36867" name="Rectangle 3"/>
          <p:cNvSpPr>
            <a:spLocks noGrp="1"/>
          </p:cNvSpPr>
          <p:nvPr>
            <p:ph type="body" idx="1"/>
          </p:nvPr>
        </p:nvSpPr>
        <p:spPr/>
        <p:txBody>
          <a:bodyPr/>
          <a:lstStyle/>
          <a:p>
            <a:pPr algn="just" eaLnBrk="1" hangingPunct="1">
              <a:buFont typeface="Arial" charset="0"/>
              <a:buNone/>
            </a:pPr>
            <a:r>
              <a:rPr lang="lt-LT" altLang="en-US" smtClean="0"/>
              <a:t>		</a:t>
            </a:r>
            <a:r>
              <a:rPr lang="en-US" altLang="en-US" smtClean="0"/>
              <a:t>A</a:t>
            </a:r>
            <a:r>
              <a:rPr lang="lt-LT" altLang="en-US" smtClean="0"/>
              <a:t>tliekant bandym</a:t>
            </a:r>
            <a:r>
              <a:rPr lang="en-US" altLang="en-US" smtClean="0"/>
              <a:t>ą</a:t>
            </a:r>
            <a:r>
              <a:rPr lang="lt-LT" altLang="en-US" smtClean="0"/>
              <a:t> Nr.2 su matematine svyruokle, nusta</a:t>
            </a:r>
            <a:r>
              <a:rPr lang="en-US" altLang="en-US" smtClean="0"/>
              <a:t>č</a:t>
            </a:r>
            <a:r>
              <a:rPr lang="lt-LT" altLang="en-US" smtClean="0"/>
              <a:t>iau laisvojo kritimo pagreičio vertę</a:t>
            </a:r>
            <a:r>
              <a:rPr lang="en-US" altLang="en-US" smtClean="0"/>
              <a:t>: </a:t>
            </a:r>
            <a:r>
              <a:rPr lang="lt-LT" altLang="en-US" smtClean="0"/>
              <a:t>g = 9,79 m/s</a:t>
            </a:r>
            <a:r>
              <a:rPr lang="lt-LT" altLang="en-US" baseline="30000" smtClean="0"/>
              <a:t>2</a:t>
            </a:r>
            <a:r>
              <a:rPr lang="lt-LT" altLang="en-US" smtClean="0"/>
              <a:t>. Gautas rezultatas sutapo su laisvojo kritimo pagreičiu gautu bandyme Nr.1 Keičiant matematinės svyruoklės masę pastebėjau, kad svyravimų periodas nuo masės nepriklauso. </a:t>
            </a:r>
            <a:endParaRPr lang="en-US" altLang="en-US" smtClean="0"/>
          </a:p>
          <a:p>
            <a:pPr algn="just" eaLnBrk="1" hangingPunct="1">
              <a:buFont typeface="Arial" charset="0"/>
              <a:buNone/>
            </a:pPr>
            <a:r>
              <a:rPr lang="lt-LT" altLang="en-US" smtClean="0"/>
              <a:t>		Lyginant gautą rezultatą su laisvojo kritimo pagreičiu        g = 9,81 m/s</a:t>
            </a:r>
            <a:r>
              <a:rPr lang="lt-LT" altLang="en-US" baseline="30000" smtClean="0"/>
              <a:t>2</a:t>
            </a:r>
            <a:r>
              <a:rPr lang="lt-LT" altLang="en-US" smtClean="0"/>
              <a:t> pastebėjau, kad mano apskaičiuotas rezultatas šiek tiek mažesnis. Tai galėjo atsitikti dėl laiko ir ilgio matavimo paklaidų. </a:t>
            </a:r>
            <a:endParaRPr lang="en-GB" altLang="en-US" smtClean="0"/>
          </a:p>
          <a:p>
            <a:endParaRPr lang="en-GB" alt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Fuko švytuoklė</a:t>
            </a:r>
            <a:endParaRPr lang="en-GB" altLang="en-US" dirty="0" smtClean="0"/>
          </a:p>
        </p:txBody>
      </p:sp>
      <p:sp>
        <p:nvSpPr>
          <p:cNvPr id="37891" name="Rectangle 3"/>
          <p:cNvSpPr>
            <a:spLocks noGrp="1"/>
          </p:cNvSpPr>
          <p:nvPr>
            <p:ph type="body" idx="1"/>
          </p:nvPr>
        </p:nvSpPr>
        <p:spPr>
          <a:xfrm>
            <a:off x="457200" y="1981200"/>
            <a:ext cx="8229600" cy="4876800"/>
          </a:xfrm>
        </p:spPr>
        <p:txBody>
          <a:bodyPr/>
          <a:lstStyle/>
          <a:p>
            <a:pPr algn="just" eaLnBrk="1" hangingPunct="1">
              <a:buFont typeface="Arial" charset="0"/>
              <a:buNone/>
            </a:pPr>
            <a:r>
              <a:rPr lang="lt-LT" altLang="en-US" sz="2000" b="1" i="1" smtClean="0"/>
              <a:t>		</a:t>
            </a:r>
            <a:r>
              <a:rPr lang="lt-LT" altLang="en-US" sz="2200" b="1" i="1" smtClean="0"/>
              <a:t>Fuko švytuoklė </a:t>
            </a:r>
            <a:r>
              <a:rPr lang="lt-LT" altLang="en-US" sz="2200" smtClean="0"/>
              <a:t>– paprastas prietaisas, skirtas demonstruoti Žemės sukimąsi. Pavadinta prancūzų fiziko Léon Foucault garbei. Nors buvo seniai žinoma, kad Žemė tikrai sukasi, tačiau kai 1851 m. buvo pristatyta švytuoklė, tai buvo pirmasis paprastas Žemės sukimosi įrodymas. Šiandien Fuko švytuoklės yra populiarios mokslo muziejuose ir universitetuose.</a:t>
            </a:r>
          </a:p>
          <a:p>
            <a:pPr algn="just">
              <a:buFont typeface="Arial" charset="0"/>
              <a:buNone/>
            </a:pPr>
            <a:endParaRPr lang="en-GB" altLang="en-US" sz="2200" smtClean="0"/>
          </a:p>
        </p:txBody>
      </p:sp>
      <p:pic>
        <p:nvPicPr>
          <p:cNvPr id="37892" name="Picture 7" descr="276db7dfeb15"/>
          <p:cNvPicPr>
            <a:picLocks noChangeAspect="1" noChangeArrowheads="1"/>
          </p:cNvPicPr>
          <p:nvPr/>
        </p:nvPicPr>
        <p:blipFill>
          <a:blip r:embed="rId2"/>
          <a:srcRect/>
          <a:stretch>
            <a:fillRect/>
          </a:stretch>
        </p:blipFill>
        <p:spPr bwMode="auto">
          <a:xfrm>
            <a:off x="0" y="4827588"/>
            <a:ext cx="3048000" cy="2030412"/>
          </a:xfrm>
          <a:prstGeom prst="rect">
            <a:avLst/>
          </a:prstGeom>
          <a:noFill/>
          <a:ln w="9525">
            <a:noFill/>
            <a:miter lim="800000"/>
            <a:headEnd/>
            <a:tailEnd/>
          </a:ln>
        </p:spPr>
      </p:pic>
      <p:pic>
        <p:nvPicPr>
          <p:cNvPr id="37893" name="Picture 9" descr="0_7cd68_939597f3_L"/>
          <p:cNvPicPr>
            <a:picLocks noChangeAspect="1" noChangeArrowheads="1"/>
          </p:cNvPicPr>
          <p:nvPr/>
        </p:nvPicPr>
        <p:blipFill>
          <a:blip r:embed="rId3"/>
          <a:srcRect b="5963"/>
          <a:stretch>
            <a:fillRect/>
          </a:stretch>
        </p:blipFill>
        <p:spPr bwMode="auto">
          <a:xfrm>
            <a:off x="3124200" y="4852988"/>
            <a:ext cx="3200400" cy="2005012"/>
          </a:xfrm>
          <a:prstGeom prst="rect">
            <a:avLst/>
          </a:prstGeom>
          <a:noFill/>
          <a:ln w="9525">
            <a:noFill/>
            <a:miter lim="800000"/>
            <a:headEnd/>
            <a:tailEnd/>
          </a:ln>
        </p:spPr>
      </p:pic>
      <p:pic>
        <p:nvPicPr>
          <p:cNvPr id="37894" name="Picture 11" descr="Pendule_de_Foucault"/>
          <p:cNvPicPr>
            <a:picLocks noChangeAspect="1" noChangeArrowheads="1"/>
          </p:cNvPicPr>
          <p:nvPr/>
        </p:nvPicPr>
        <p:blipFill>
          <a:blip r:embed="rId4"/>
          <a:srcRect/>
          <a:stretch>
            <a:fillRect/>
          </a:stretch>
        </p:blipFill>
        <p:spPr bwMode="auto">
          <a:xfrm>
            <a:off x="6400800" y="4800600"/>
            <a:ext cx="2743200"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algn="ctr" eaLnBrk="1" hangingPunct="1">
              <a:defRPr/>
            </a:pPr>
            <a:r>
              <a:rPr lang="lt-LT" altLang="en-US" dirty="0" smtClean="0"/>
              <a:t>Fuko švytuoklė Lietuvoje</a:t>
            </a:r>
            <a:endParaRPr lang="en-US" altLang="en-US" dirty="0" smtClean="0"/>
          </a:p>
        </p:txBody>
      </p:sp>
      <p:sp>
        <p:nvSpPr>
          <p:cNvPr id="38915" name="Content Placeholder 2"/>
          <p:cNvSpPr>
            <a:spLocks noGrp="1"/>
          </p:cNvSpPr>
          <p:nvPr>
            <p:ph idx="1"/>
          </p:nvPr>
        </p:nvSpPr>
        <p:spPr>
          <a:xfrm>
            <a:off x="468313" y="1628775"/>
            <a:ext cx="8280400" cy="1728788"/>
          </a:xfrm>
        </p:spPr>
        <p:txBody>
          <a:bodyPr/>
          <a:lstStyle/>
          <a:p>
            <a:pPr marL="0" indent="0" eaLnBrk="1" hangingPunct="1">
              <a:buFont typeface="Arial" charset="0"/>
              <a:buNone/>
            </a:pPr>
            <a:r>
              <a:rPr lang="lt-LT" altLang="en-US" sz="2000" smtClean="0"/>
              <a:t>	</a:t>
            </a:r>
          </a:p>
        </p:txBody>
      </p:sp>
      <p:pic>
        <p:nvPicPr>
          <p:cNvPr id="38916" name="Picture 2"/>
          <p:cNvPicPr>
            <a:picLocks noChangeAspect="1" noChangeArrowheads="1"/>
          </p:cNvPicPr>
          <p:nvPr/>
        </p:nvPicPr>
        <p:blipFill>
          <a:blip r:embed="rId2"/>
          <a:srcRect/>
          <a:stretch>
            <a:fillRect/>
          </a:stretch>
        </p:blipFill>
        <p:spPr bwMode="auto">
          <a:xfrm>
            <a:off x="4572000" y="4033838"/>
            <a:ext cx="4251325" cy="2824162"/>
          </a:xfrm>
          <a:prstGeom prst="rect">
            <a:avLst/>
          </a:prstGeom>
          <a:noFill/>
          <a:ln w="9525">
            <a:noFill/>
            <a:miter lim="800000"/>
            <a:headEnd/>
            <a:tailEnd/>
          </a:ln>
        </p:spPr>
      </p:pic>
      <p:sp>
        <p:nvSpPr>
          <p:cNvPr id="38917" name="TextBox 3"/>
          <p:cNvSpPr txBox="1">
            <a:spLocks noChangeArrowheads="1"/>
          </p:cNvSpPr>
          <p:nvPr/>
        </p:nvSpPr>
        <p:spPr bwMode="auto">
          <a:xfrm>
            <a:off x="381000" y="1981200"/>
            <a:ext cx="8382000" cy="1431925"/>
          </a:xfrm>
          <a:prstGeom prst="rect">
            <a:avLst/>
          </a:prstGeom>
          <a:noFill/>
          <a:ln w="9525">
            <a:noFill/>
            <a:miter lim="800000"/>
            <a:headEnd/>
            <a:tailEnd/>
          </a:ln>
        </p:spPr>
        <p:txBody>
          <a:bodyPr>
            <a:spAutoFit/>
          </a:bodyPr>
          <a:lstStyle/>
          <a:p>
            <a:pPr algn="just"/>
            <a:r>
              <a:rPr lang="lt-LT" altLang="en-US" sz="2000"/>
              <a:t>	</a:t>
            </a:r>
            <a:r>
              <a:rPr lang="lt-LT" altLang="en-US" sz="2200"/>
              <a:t>Vilniaus universiteto Šv. Jon</a:t>
            </a:r>
            <a:r>
              <a:rPr lang="en-US" altLang="en-US" sz="2200"/>
              <a:t>ų</a:t>
            </a:r>
            <a:r>
              <a:rPr lang="lt-LT" altLang="en-US" sz="2200"/>
              <a:t> ba</a:t>
            </a:r>
            <a:r>
              <a:rPr lang="en-US" altLang="en-US" sz="2200"/>
              <a:t>ž</a:t>
            </a:r>
            <a:r>
              <a:rPr lang="lt-LT" altLang="en-US" sz="2200"/>
              <a:t>ny</a:t>
            </a:r>
            <a:r>
              <a:rPr lang="en-US" altLang="en-US" sz="2200"/>
              <a:t>č</a:t>
            </a:r>
            <a:r>
              <a:rPr lang="lt-LT" altLang="en-US" sz="2200"/>
              <a:t>ios varpin</a:t>
            </a:r>
            <a:r>
              <a:rPr lang="en-US" altLang="en-US" sz="2200"/>
              <a:t>ė</a:t>
            </a:r>
            <a:r>
              <a:rPr lang="lt-LT" altLang="en-US" sz="2200"/>
              <a:t>je yra </a:t>
            </a:r>
            <a:r>
              <a:rPr lang="en-US" altLang="en-US" sz="2200"/>
              <a:t>į</a:t>
            </a:r>
            <a:r>
              <a:rPr lang="lt-LT" altLang="en-US" sz="2200"/>
              <a:t>rengta Fuko švytuokl</a:t>
            </a:r>
            <a:r>
              <a:rPr lang="en-US" altLang="en-US" sz="2200"/>
              <a:t>ė</a:t>
            </a:r>
            <a:r>
              <a:rPr lang="lt-LT" altLang="en-US" sz="2200"/>
              <a:t>. Nuo specialios pakylos galima steb</a:t>
            </a:r>
            <a:r>
              <a:rPr lang="en-US" altLang="en-US" sz="2200"/>
              <a:t>ė</a:t>
            </a:r>
            <a:r>
              <a:rPr lang="lt-LT" altLang="en-US" sz="2200"/>
              <a:t>ti, kaip juda ratu ant plono lyno virš marmurinio ciferblato pagrindo pakabintas keliasdešimties kilogram</a:t>
            </a:r>
            <a:r>
              <a:rPr lang="en-US" altLang="en-US" sz="2200"/>
              <a:t>ų</a:t>
            </a:r>
            <a:r>
              <a:rPr lang="lt-LT" altLang="en-US" sz="2200"/>
              <a:t> rutulys.</a:t>
            </a:r>
          </a:p>
        </p:txBody>
      </p:sp>
      <p:pic>
        <p:nvPicPr>
          <p:cNvPr id="38918" name="Picture 7" descr="jonu03"/>
          <p:cNvPicPr>
            <a:picLocks noChangeAspect="1" noChangeArrowheads="1"/>
          </p:cNvPicPr>
          <p:nvPr/>
        </p:nvPicPr>
        <p:blipFill>
          <a:blip r:embed="rId3"/>
          <a:srcRect/>
          <a:stretch>
            <a:fillRect/>
          </a:stretch>
        </p:blipFill>
        <p:spPr bwMode="auto">
          <a:xfrm>
            <a:off x="228600" y="4079875"/>
            <a:ext cx="3986213" cy="2778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Eksperimentas. Fuko svyruoklė.</a:t>
            </a:r>
          </a:p>
        </p:txBody>
      </p:sp>
      <p:sp>
        <p:nvSpPr>
          <p:cNvPr id="39939" name="Rectangle 3"/>
          <p:cNvSpPr>
            <a:spLocks noGrp="1"/>
          </p:cNvSpPr>
          <p:nvPr>
            <p:ph type="body" idx="1"/>
          </p:nvPr>
        </p:nvSpPr>
        <p:spPr>
          <a:xfrm>
            <a:off x="457200" y="1524000"/>
            <a:ext cx="8534400" cy="4876800"/>
          </a:xfrm>
        </p:spPr>
        <p:txBody>
          <a:bodyPr/>
          <a:lstStyle/>
          <a:p>
            <a:pPr algn="just">
              <a:buFont typeface="Arial" charset="0"/>
              <a:buNone/>
            </a:pPr>
            <a:r>
              <a:rPr lang="lt-LT" altLang="en-US" smtClean="0"/>
              <a:t>		</a:t>
            </a:r>
            <a:r>
              <a:rPr lang="lt-LT" altLang="en-US" sz="2200" smtClean="0"/>
              <a:t>Norėdama įsitikinti, kad Žemė sukasi, pakartojau prancūzų fiziko Léon Foucault 1851 m. atliktą eksperimentą. Aukšto Paryžiaus pastato (Panteono) viduje jis pakabino 61 m ilgio svyruoklę. Jos svarelis ant grindų paskleistame smėlyje brėžė Žemės kelią.</a:t>
            </a:r>
          </a:p>
          <a:p>
            <a:pPr algn="just">
              <a:buFont typeface="Arial" charset="0"/>
              <a:buNone/>
            </a:pPr>
            <a:r>
              <a:rPr lang="lt-LT" altLang="en-US" sz="2200" smtClean="0"/>
              <a:t>		Panašų eksperimentą atlikau gimnazijos fizikos kabinete su kur kas trumpesne svyruokle.</a:t>
            </a:r>
          </a:p>
        </p:txBody>
      </p:sp>
      <p:pic>
        <p:nvPicPr>
          <p:cNvPr id="39940" name="Picture 4"/>
          <p:cNvPicPr>
            <a:picLocks noChangeAspect="1" noChangeArrowheads="1"/>
          </p:cNvPicPr>
          <p:nvPr/>
        </p:nvPicPr>
        <p:blipFill>
          <a:blip r:embed="rId2"/>
          <a:srcRect l="35341" r="24498" b="12048"/>
          <a:stretch>
            <a:fillRect/>
          </a:stretch>
        </p:blipFill>
        <p:spPr bwMode="auto">
          <a:xfrm>
            <a:off x="7921625" y="3810000"/>
            <a:ext cx="1042988" cy="3048000"/>
          </a:xfrm>
          <a:prstGeom prst="rect">
            <a:avLst/>
          </a:prstGeom>
          <a:noFill/>
          <a:ln w="9525">
            <a:noFill/>
            <a:miter lim="800000"/>
            <a:headEnd/>
            <a:tailEnd/>
          </a:ln>
          <a:effectLst/>
        </p:spPr>
      </p:pic>
      <p:pic>
        <p:nvPicPr>
          <p:cNvPr id="39941" name="Picture 5"/>
          <p:cNvPicPr>
            <a:picLocks noChangeAspect="1" noChangeArrowheads="1"/>
          </p:cNvPicPr>
          <p:nvPr/>
        </p:nvPicPr>
        <p:blipFill>
          <a:blip r:embed="rId3"/>
          <a:srcRect l="33899" r="29944" b="6779"/>
          <a:stretch>
            <a:fillRect/>
          </a:stretch>
        </p:blipFill>
        <p:spPr bwMode="auto">
          <a:xfrm>
            <a:off x="6400800" y="3810000"/>
            <a:ext cx="1039813"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bwMode="auto">
          <a:xfrm>
            <a:off x="533400" y="3048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smtClean="0"/>
              <a:t>Eksperimentas. Fuko svyruoklė.</a:t>
            </a:r>
          </a:p>
        </p:txBody>
      </p:sp>
      <p:sp>
        <p:nvSpPr>
          <p:cNvPr id="40963" name="Rectangle 3"/>
          <p:cNvSpPr>
            <a:spLocks noGrp="1"/>
          </p:cNvSpPr>
          <p:nvPr>
            <p:ph type="body" idx="1"/>
          </p:nvPr>
        </p:nvSpPr>
        <p:spPr>
          <a:xfrm>
            <a:off x="304800" y="1219200"/>
            <a:ext cx="8534400" cy="4703763"/>
          </a:xfrm>
        </p:spPr>
        <p:txBody>
          <a:bodyPr/>
          <a:lstStyle/>
          <a:p>
            <a:pPr marL="457200" indent="-457200" algn="just">
              <a:buFont typeface="Arial" charset="0"/>
              <a:buNone/>
            </a:pPr>
            <a:r>
              <a:rPr lang="lt-LT" altLang="en-US" smtClean="0"/>
              <a:t>	</a:t>
            </a:r>
            <a:r>
              <a:rPr lang="lt-LT" altLang="en-US" sz="2200" b="1" smtClean="0"/>
              <a:t>Priemonės:</a:t>
            </a:r>
            <a:r>
              <a:rPr lang="lt-LT" altLang="en-US" sz="2200" smtClean="0"/>
              <a:t> virbalas, kamuoliukas, popieriaus lapas, pieštukas, ilgas siūlas.</a:t>
            </a:r>
          </a:p>
          <a:p>
            <a:pPr marL="457200" indent="-457200" algn="just">
              <a:buFont typeface="Arial" charset="0"/>
              <a:buNone/>
            </a:pPr>
            <a:endParaRPr lang="lt-LT" altLang="en-US" sz="1400" smtClean="0"/>
          </a:p>
          <a:p>
            <a:pPr marL="457200" indent="-457200" algn="just">
              <a:buFont typeface="Arial" charset="0"/>
              <a:buNone/>
            </a:pPr>
            <a:r>
              <a:rPr lang="lt-LT" altLang="en-US" sz="2200" smtClean="0"/>
              <a:t>	</a:t>
            </a:r>
            <a:r>
              <a:rPr lang="lt-LT" altLang="en-US" sz="2200" b="1" smtClean="0"/>
              <a:t>Darbo eiga:</a:t>
            </a:r>
          </a:p>
          <a:p>
            <a:pPr marL="457200" indent="-457200" algn="just">
              <a:buFont typeface="Arial" charset="0"/>
              <a:buAutoNum type="arabicPeriod"/>
            </a:pPr>
            <a:r>
              <a:rPr lang="lt-LT" altLang="en-US" sz="2200" smtClean="0"/>
              <a:t>Virbalu persmeigiau kamuoliuką ir prie jo pririšau ilgą siūlą.</a:t>
            </a:r>
          </a:p>
          <a:p>
            <a:pPr marL="457200" indent="-457200" algn="just">
              <a:buFont typeface="Arial" charset="0"/>
              <a:buAutoNum type="arabicPeriod"/>
            </a:pPr>
            <a:r>
              <a:rPr lang="lt-LT" altLang="en-US" sz="2200" smtClean="0"/>
              <a:t>Nuleidau šią svyruoklę nuo lubų, kad ji galėtų laisvai švytuoti.</a:t>
            </a:r>
          </a:p>
          <a:p>
            <a:pPr marL="457200" indent="-457200" algn="just">
              <a:buFont typeface="Arial" charset="0"/>
              <a:buAutoNum type="arabicPeriod"/>
            </a:pPr>
            <a:r>
              <a:rPr lang="lt-LT" altLang="en-US" sz="2200" smtClean="0"/>
              <a:t>Ant grindų padėjau popieriaus lapą ir pieštuku nupiešiau liniją, kuri praeitų po virbalo smaigaliu.</a:t>
            </a:r>
          </a:p>
          <a:p>
            <a:pPr marL="457200" indent="-457200" algn="just">
              <a:buFont typeface="Arial" charset="0"/>
              <a:buAutoNum type="arabicPeriod"/>
            </a:pPr>
            <a:r>
              <a:rPr lang="lt-LT" altLang="en-US" sz="2200" smtClean="0"/>
              <a:t>Įsiūbavau švytuoklę pirmyn ir atgal pagal linijos, nupieštos ant popieriaus lapo, kryptį.</a:t>
            </a:r>
          </a:p>
          <a:p>
            <a:pPr marL="457200" indent="-457200">
              <a:buFont typeface="Arial" charset="0"/>
              <a:buNone/>
            </a:pPr>
            <a:endParaRPr lang="lt-LT" altLang="en-US" sz="2200" smtClean="0"/>
          </a:p>
        </p:txBody>
      </p:sp>
      <p:pic>
        <p:nvPicPr>
          <p:cNvPr id="40964" name="Picture 4"/>
          <p:cNvPicPr>
            <a:picLocks noChangeAspect="1" noChangeArrowheads="1"/>
          </p:cNvPicPr>
          <p:nvPr/>
        </p:nvPicPr>
        <p:blipFill>
          <a:blip r:embed="rId2"/>
          <a:srcRect l="21559" r="22018" b="21216"/>
          <a:stretch>
            <a:fillRect/>
          </a:stretch>
        </p:blipFill>
        <p:spPr bwMode="auto">
          <a:xfrm>
            <a:off x="3048000" y="4953000"/>
            <a:ext cx="1819275" cy="1905000"/>
          </a:xfrm>
          <a:prstGeom prst="rect">
            <a:avLst/>
          </a:prstGeom>
          <a:noFill/>
          <a:ln w="9525">
            <a:noFill/>
            <a:miter lim="800000"/>
            <a:headEnd/>
            <a:tailEnd/>
          </a:ln>
          <a:effectLst/>
        </p:spPr>
      </p:pic>
      <p:pic>
        <p:nvPicPr>
          <p:cNvPr id="40966" name="Picture 6"/>
          <p:cNvPicPr>
            <a:picLocks noChangeAspect="1" noChangeArrowheads="1"/>
          </p:cNvPicPr>
          <p:nvPr/>
        </p:nvPicPr>
        <p:blipFill>
          <a:blip r:embed="rId3"/>
          <a:srcRect l="32877" t="3371" r="24130" b="12360"/>
          <a:stretch>
            <a:fillRect/>
          </a:stretch>
        </p:blipFill>
        <p:spPr bwMode="auto">
          <a:xfrm>
            <a:off x="7848600" y="4953000"/>
            <a:ext cx="1295400" cy="1905000"/>
          </a:xfrm>
          <a:prstGeom prst="rect">
            <a:avLst/>
          </a:prstGeom>
          <a:noFill/>
          <a:ln w="9525">
            <a:noFill/>
            <a:miter lim="800000"/>
            <a:headEnd/>
            <a:tailEnd/>
          </a:ln>
          <a:effectLst/>
        </p:spPr>
      </p:pic>
      <p:pic>
        <p:nvPicPr>
          <p:cNvPr id="40967" name="Picture 7"/>
          <p:cNvPicPr>
            <a:picLocks noChangeAspect="1" noChangeArrowheads="1"/>
          </p:cNvPicPr>
          <p:nvPr/>
        </p:nvPicPr>
        <p:blipFill>
          <a:blip r:embed="rId4"/>
          <a:srcRect l="30203" r="27919" b="23546"/>
          <a:stretch>
            <a:fillRect/>
          </a:stretch>
        </p:blipFill>
        <p:spPr bwMode="auto">
          <a:xfrm>
            <a:off x="6400800" y="4953000"/>
            <a:ext cx="1392238" cy="1905000"/>
          </a:xfrm>
          <a:prstGeom prst="rect">
            <a:avLst/>
          </a:prstGeom>
          <a:noFill/>
          <a:ln w="9525">
            <a:noFill/>
            <a:miter lim="800000"/>
            <a:headEnd/>
            <a:tailEnd/>
          </a:ln>
          <a:effectLst/>
        </p:spPr>
      </p:pic>
      <p:pic>
        <p:nvPicPr>
          <p:cNvPr id="40968" name="Picture 8"/>
          <p:cNvPicPr>
            <a:picLocks noChangeAspect="1" noChangeArrowheads="1"/>
          </p:cNvPicPr>
          <p:nvPr/>
        </p:nvPicPr>
        <p:blipFill>
          <a:blip r:embed="rId5"/>
          <a:srcRect l="31119" r="26094" b="20490"/>
          <a:stretch>
            <a:fillRect/>
          </a:stretch>
        </p:blipFill>
        <p:spPr bwMode="auto">
          <a:xfrm>
            <a:off x="4953000" y="4953000"/>
            <a:ext cx="1366838" cy="1905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just">
              <a:defRPr/>
            </a:pPr>
            <a:r>
              <a:rPr lang="lt-LT" altLang="en-US" smtClean="0"/>
              <a:t>		Rezultatai ir išvados</a:t>
            </a:r>
          </a:p>
        </p:txBody>
      </p:sp>
      <p:sp>
        <p:nvSpPr>
          <p:cNvPr id="41987" name="Rectangle 3"/>
          <p:cNvSpPr>
            <a:spLocks noGrp="1"/>
          </p:cNvSpPr>
          <p:nvPr>
            <p:ph type="body" idx="1"/>
          </p:nvPr>
        </p:nvSpPr>
        <p:spPr>
          <a:xfrm>
            <a:off x="304800" y="1295400"/>
            <a:ext cx="8458200" cy="4632325"/>
          </a:xfrm>
        </p:spPr>
        <p:txBody>
          <a:bodyPr/>
          <a:lstStyle/>
          <a:p>
            <a:pPr algn="just">
              <a:buFont typeface="Arial" charset="0"/>
              <a:buNone/>
            </a:pPr>
            <a:r>
              <a:rPr lang="lt-LT" altLang="en-US" smtClean="0"/>
              <a:t>		</a:t>
            </a:r>
            <a:r>
              <a:rPr lang="lt-LT" altLang="en-US" sz="2200" smtClean="0"/>
              <a:t>Praėjus tam tikram laikui, svyruoklė jau nebesiūbuoja virš pieštuku nubrėžtos linijos.</a:t>
            </a:r>
          </a:p>
          <a:p>
            <a:pPr algn="just">
              <a:buFont typeface="Arial" charset="0"/>
              <a:buNone/>
            </a:pPr>
            <a:r>
              <a:rPr lang="lt-LT" altLang="en-US" sz="2200" smtClean="0"/>
              <a:t>		Iš inercijos svyruoklė siūbuoja toje pat plokštumoje. Ji siūbuoja ne virš kreida nubrėžtos linijos, kadangi pasisuko jūsų kambarys. Kambarys pakeitė vietą dėl Žemės sukimosi aplink savo ašį.</a:t>
            </a:r>
          </a:p>
          <a:p>
            <a:pPr algn="just">
              <a:buFont typeface="Arial" charset="0"/>
              <a:buNone/>
            </a:pPr>
            <a:r>
              <a:rPr lang="lt-LT" altLang="en-US" sz="2200" smtClean="0"/>
              <a:t>		Didžiulė svyruoklė, demonstruojanti Žemės sukimąsi, nuolatos siūbuoja Jungtinių Tautų organizacijos pastate Niujorke.</a:t>
            </a:r>
          </a:p>
        </p:txBody>
      </p:sp>
      <p:pic>
        <p:nvPicPr>
          <p:cNvPr id="41988" name="Picture 4"/>
          <p:cNvPicPr>
            <a:picLocks noChangeAspect="1" noChangeArrowheads="1"/>
          </p:cNvPicPr>
          <p:nvPr/>
        </p:nvPicPr>
        <p:blipFill>
          <a:blip r:embed="rId2"/>
          <a:srcRect l="28828" r="23810" b="20366"/>
          <a:stretch>
            <a:fillRect/>
          </a:stretch>
        </p:blipFill>
        <p:spPr bwMode="auto">
          <a:xfrm>
            <a:off x="1066800" y="4267200"/>
            <a:ext cx="1873250" cy="2362200"/>
          </a:xfrm>
          <a:prstGeom prst="rect">
            <a:avLst/>
          </a:prstGeom>
          <a:noFill/>
          <a:ln w="9525">
            <a:noFill/>
            <a:miter lim="800000"/>
            <a:headEnd/>
            <a:tailEnd/>
          </a:ln>
          <a:effectLst/>
        </p:spPr>
      </p:pic>
      <p:pic>
        <p:nvPicPr>
          <p:cNvPr id="41989" name="Picture 5"/>
          <p:cNvPicPr>
            <a:picLocks noChangeAspect="1" noChangeArrowheads="1"/>
          </p:cNvPicPr>
          <p:nvPr/>
        </p:nvPicPr>
        <p:blipFill>
          <a:blip r:embed="rId3"/>
          <a:srcRect l="28387" r="27742" b="20860"/>
          <a:stretch>
            <a:fillRect/>
          </a:stretch>
        </p:blipFill>
        <p:spPr bwMode="auto">
          <a:xfrm>
            <a:off x="3886200" y="4267200"/>
            <a:ext cx="1744663" cy="2362200"/>
          </a:xfrm>
          <a:prstGeom prst="rect">
            <a:avLst/>
          </a:prstGeom>
          <a:noFill/>
          <a:ln w="9525">
            <a:noFill/>
            <a:miter lim="800000"/>
            <a:headEnd/>
            <a:tailEnd/>
          </a:ln>
          <a:effectLst/>
        </p:spPr>
      </p:pic>
      <p:pic>
        <p:nvPicPr>
          <p:cNvPr id="41992" name="Picture 8"/>
          <p:cNvPicPr>
            <a:picLocks noChangeAspect="1" noChangeArrowheads="1"/>
          </p:cNvPicPr>
          <p:nvPr/>
        </p:nvPicPr>
        <p:blipFill>
          <a:blip r:embed="rId4"/>
          <a:srcRect l="33150" r="24420" b="16907"/>
          <a:stretch>
            <a:fillRect/>
          </a:stretch>
        </p:blipFill>
        <p:spPr bwMode="auto">
          <a:xfrm>
            <a:off x="6553200" y="4267200"/>
            <a:ext cx="1608138" cy="2362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just">
              <a:defRPr/>
            </a:pPr>
            <a:r>
              <a:rPr lang="lt-LT" altLang="en-US" dirty="0" smtClean="0"/>
              <a:t>		Mechaninis rezonansas</a:t>
            </a:r>
          </a:p>
        </p:txBody>
      </p:sp>
      <p:sp>
        <p:nvSpPr>
          <p:cNvPr id="43011" name="Rectangle 3"/>
          <p:cNvSpPr>
            <a:spLocks noGrp="1"/>
          </p:cNvSpPr>
          <p:nvPr>
            <p:ph type="body" idx="1"/>
          </p:nvPr>
        </p:nvSpPr>
        <p:spPr>
          <a:xfrm>
            <a:off x="468313" y="1989138"/>
            <a:ext cx="8218487" cy="4487862"/>
          </a:xfrm>
        </p:spPr>
        <p:txBody>
          <a:bodyPr/>
          <a:lstStyle/>
          <a:p>
            <a:pPr algn="just">
              <a:buFont typeface="Arial" charset="0"/>
              <a:buNone/>
            </a:pPr>
            <a:r>
              <a:rPr lang="lt-LT" altLang="en-US" sz="2000" smtClean="0"/>
              <a:t>		</a:t>
            </a:r>
            <a:r>
              <a:rPr lang="lt-LT" altLang="en-US" sz="2200" smtClean="0"/>
              <a:t>Kiekvienam kūnui būdingas tam tikras laisvojo svyravimo dažnis. Jeigu kūną veikiančios priverstinės jėgos kitimo dažnis sutampa su to kūno laisvojo svyravimo dažniu, kūnui perduodama daugiausia energijos ir dėl to ryškiai padidėja priverstinio svyravimo amplitudė. </a:t>
            </a:r>
          </a:p>
          <a:p>
            <a:pPr algn="just">
              <a:buFont typeface="Arial" charset="0"/>
              <a:buNone/>
            </a:pPr>
            <a:endParaRPr lang="lt-LT" altLang="en-US" sz="2200" smtClean="0"/>
          </a:p>
          <a:p>
            <a:pPr algn="just">
              <a:buFont typeface="Arial" charset="0"/>
              <a:buNone/>
            </a:pPr>
            <a:r>
              <a:rPr lang="lt-LT" altLang="en-US" sz="2200" smtClean="0"/>
              <a:t>		</a:t>
            </a:r>
            <a:r>
              <a:rPr lang="lt-LT" altLang="en-US" sz="2200" b="1" smtClean="0"/>
              <a:t>Šis reiškinys vadinamas mechaniniu rezonansu.</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bwMode="auto">
          <a:xfrm>
            <a:off x="609600" y="3810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r>
              <a:rPr lang="lt-LT" altLang="en-US" sz="3600" smtClean="0"/>
              <a:t>Mechaninis rezonansas. Bandymas Nr. 1</a:t>
            </a:r>
          </a:p>
        </p:txBody>
      </p:sp>
      <p:sp>
        <p:nvSpPr>
          <p:cNvPr id="44035" name="Rectangle 3"/>
          <p:cNvSpPr>
            <a:spLocks noGrp="1"/>
          </p:cNvSpPr>
          <p:nvPr>
            <p:ph type="body" idx="1"/>
          </p:nvPr>
        </p:nvSpPr>
        <p:spPr>
          <a:xfrm>
            <a:off x="381000" y="1219200"/>
            <a:ext cx="8458200" cy="4992688"/>
          </a:xfrm>
        </p:spPr>
        <p:txBody>
          <a:bodyPr/>
          <a:lstStyle/>
          <a:p>
            <a:pPr marL="457200" indent="-457200" algn="just">
              <a:buFont typeface="Arial" charset="0"/>
              <a:buNone/>
            </a:pPr>
            <a:r>
              <a:rPr lang="lt-LT" altLang="en-US" sz="2600" b="1" smtClean="0"/>
              <a:t>	</a:t>
            </a:r>
            <a:r>
              <a:rPr lang="lt-LT" altLang="en-US" sz="2200" b="1" smtClean="0"/>
              <a:t>Priemonės: </a:t>
            </a:r>
            <a:r>
              <a:rPr lang="lt-LT" altLang="en-US" sz="2200" smtClean="0"/>
              <a:t>laboratorinio darbo stovas, du žiedai su kabliukais, siūlas, dvi skirtingo ilgio svyruoklės.</a:t>
            </a:r>
            <a:endParaRPr lang="lt-LT" altLang="en-US" sz="2200" b="1" smtClean="0"/>
          </a:p>
          <a:p>
            <a:pPr marL="457200" indent="-457200" algn="just">
              <a:buFont typeface="Arial" charset="0"/>
              <a:buNone/>
            </a:pPr>
            <a:endParaRPr lang="lt-LT" altLang="en-US" sz="2200" b="1" smtClean="0"/>
          </a:p>
          <a:p>
            <a:pPr marL="457200" indent="-457200" algn="just">
              <a:buFont typeface="Arial" charset="0"/>
              <a:buNone/>
            </a:pPr>
            <a:r>
              <a:rPr lang="lt-LT" altLang="en-US" sz="2200" b="1" smtClean="0"/>
              <a:t>	Darbo eiga:</a:t>
            </a:r>
          </a:p>
          <a:p>
            <a:pPr marL="457200" indent="-457200" algn="just">
              <a:buFont typeface="Arial" charset="0"/>
              <a:buNone/>
            </a:pPr>
            <a:r>
              <a:rPr lang="lt-LT" altLang="en-US" sz="2200" smtClean="0"/>
              <a:t>1. Iš laboratorinio darbo stovo detalių surinkau rėmus ir ant jų skersinio užmoviau du žiedus su kabliukais. </a:t>
            </a:r>
          </a:p>
          <a:p>
            <a:pPr marL="457200" indent="-457200" algn="just">
              <a:buFont typeface="Arial" charset="0"/>
              <a:buNone/>
            </a:pPr>
            <a:r>
              <a:rPr lang="lt-LT" altLang="en-US" sz="2200" smtClean="0"/>
              <a:t>2. Kabliukus sujungiau siūlu ir ant jo pakabinau dvi skirtingo ilgio svyruokles: A ir B. </a:t>
            </a:r>
          </a:p>
          <a:p>
            <a:pPr marL="457200" indent="-457200" algn="just">
              <a:buFont typeface="Arial" charset="0"/>
              <a:buNone/>
            </a:pPr>
            <a:r>
              <a:rPr lang="lt-LT" altLang="en-US" sz="2200" smtClean="0"/>
              <a:t>3. Svyruoklė A pačioje pradžioje yra ilgesnė nei svyruoklė B. Išjudinta svyruoklė A per virvutę tam tikra periodine jėga veikė svyruoklę B ir privertė ją svyruoti</a:t>
            </a:r>
            <a:r>
              <a:rPr lang="en-US" altLang="en-US" sz="2200" smtClean="0"/>
              <a:t>.</a:t>
            </a:r>
            <a:endParaRPr lang="lt-LT" altLang="en-US" sz="2200" smtClean="0"/>
          </a:p>
        </p:txBody>
      </p:sp>
      <p:pic>
        <p:nvPicPr>
          <p:cNvPr id="44036" name="Picture 4"/>
          <p:cNvPicPr>
            <a:picLocks noChangeAspect="1" noChangeArrowheads="1"/>
          </p:cNvPicPr>
          <p:nvPr/>
        </p:nvPicPr>
        <p:blipFill>
          <a:blip r:embed="rId2"/>
          <a:srcRect l="18518" r="18518"/>
          <a:stretch>
            <a:fillRect/>
          </a:stretch>
        </p:blipFill>
        <p:spPr bwMode="auto">
          <a:xfrm>
            <a:off x="3429000" y="5314950"/>
            <a:ext cx="1295400" cy="1543050"/>
          </a:xfrm>
          <a:prstGeom prst="rect">
            <a:avLst/>
          </a:prstGeom>
          <a:noFill/>
          <a:ln w="9525">
            <a:noFill/>
            <a:miter lim="800000"/>
            <a:headEnd/>
            <a:tailEnd/>
          </a:ln>
          <a:effectLst/>
        </p:spPr>
      </p:pic>
      <p:pic>
        <p:nvPicPr>
          <p:cNvPr id="44038" name="Picture 6"/>
          <p:cNvPicPr>
            <a:picLocks noChangeAspect="1" noChangeArrowheads="1"/>
          </p:cNvPicPr>
          <p:nvPr/>
        </p:nvPicPr>
        <p:blipFill>
          <a:blip r:embed="rId3"/>
          <a:srcRect l="19060" r="19621"/>
          <a:stretch>
            <a:fillRect/>
          </a:stretch>
        </p:blipFill>
        <p:spPr bwMode="auto">
          <a:xfrm>
            <a:off x="5029200" y="5294313"/>
            <a:ext cx="1277938" cy="156368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nvPr>
        </p:nvSpPr>
        <p:spPr bwMode="auto">
          <a:noFill/>
        </p:spPr>
        <p:txBody>
          <a:bodyPr wrap="square" numCol="1" anchorCtr="0" compatLnSpc="1">
            <a:prstTxWarp prst="textNoShape">
              <a:avLst/>
            </a:prstTxWarp>
          </a:bodyPr>
          <a:lstStyle/>
          <a:p>
            <a:pPr algn="ctr"/>
            <a:r>
              <a:rPr lang="lt-LT" altLang="en-US" sz="3600" smtClean="0"/>
              <a:t>Mechaninis rezonansas. Bandymas Nr. 1</a:t>
            </a:r>
            <a:endParaRPr lang="en-GB" sz="3600" smtClean="0"/>
          </a:p>
        </p:txBody>
      </p:sp>
      <p:sp>
        <p:nvSpPr>
          <p:cNvPr id="84995" name="Rectangle 3"/>
          <p:cNvSpPr>
            <a:spLocks noGrp="1"/>
          </p:cNvSpPr>
          <p:nvPr>
            <p:ph type="body" idx="1"/>
          </p:nvPr>
        </p:nvSpPr>
        <p:spPr>
          <a:xfrm>
            <a:off x="457200" y="1752600"/>
            <a:ext cx="8229600" cy="4876800"/>
          </a:xfrm>
        </p:spPr>
        <p:txBody>
          <a:bodyPr/>
          <a:lstStyle/>
          <a:p>
            <a:pPr marL="457200" indent="-457200" algn="just">
              <a:buFont typeface="Arial" charset="0"/>
              <a:buNone/>
            </a:pPr>
            <a:r>
              <a:rPr lang="lt-LT" altLang="en-US" sz="2200" smtClean="0"/>
              <a:t>4.</a:t>
            </a:r>
            <a:r>
              <a:rPr lang="lt-LT" altLang="en-US" sz="2600" smtClean="0"/>
              <a:t> </a:t>
            </a:r>
            <a:r>
              <a:rPr lang="lt-LT" altLang="en-US" sz="2200" smtClean="0"/>
              <a:t>Tempdama siūlą, sumažinau A svyruoklės ilgį, o kartu ir jos laisvojo svyravimo dažnį.</a:t>
            </a:r>
          </a:p>
          <a:p>
            <a:pPr marL="457200" indent="-457200" algn="just">
              <a:buFont typeface="Arial" charset="0"/>
              <a:buNone/>
            </a:pPr>
            <a:r>
              <a:rPr lang="lt-LT" altLang="en-US" sz="2200" smtClean="0"/>
              <a:t>5. Kai svyruoklių A ir B ilgis (laisvojo svyravimo dažnis) susilygino, svyruoklės B amplitudė staiga ryškiai padidėjo – įvyko mechaninis rezonansas.</a:t>
            </a:r>
          </a:p>
          <a:p>
            <a:pPr marL="457200" indent="-457200"/>
            <a:endParaRPr lang="en-GB" sz="2200" smtClean="0"/>
          </a:p>
        </p:txBody>
      </p:sp>
      <p:pic>
        <p:nvPicPr>
          <p:cNvPr id="84997" name="Picture 5"/>
          <p:cNvPicPr>
            <a:picLocks noChangeAspect="1" noChangeArrowheads="1"/>
          </p:cNvPicPr>
          <p:nvPr/>
        </p:nvPicPr>
        <p:blipFill>
          <a:blip r:embed="rId2"/>
          <a:srcRect/>
          <a:stretch>
            <a:fillRect/>
          </a:stretch>
        </p:blipFill>
        <p:spPr bwMode="auto">
          <a:xfrm>
            <a:off x="5029200" y="4362450"/>
            <a:ext cx="2971800" cy="2228850"/>
          </a:xfrm>
          <a:prstGeom prst="rect">
            <a:avLst/>
          </a:prstGeom>
          <a:noFill/>
          <a:ln w="9525">
            <a:noFill/>
            <a:miter lim="800000"/>
            <a:headEnd/>
            <a:tailEnd/>
          </a:ln>
          <a:effectLst/>
        </p:spPr>
      </p:pic>
      <p:pic>
        <p:nvPicPr>
          <p:cNvPr id="84998" name="Picture 6"/>
          <p:cNvPicPr>
            <a:picLocks noChangeAspect="1" noChangeArrowheads="1"/>
          </p:cNvPicPr>
          <p:nvPr/>
        </p:nvPicPr>
        <p:blipFill>
          <a:blip r:embed="rId3"/>
          <a:srcRect l="16228" r="18858"/>
          <a:stretch>
            <a:fillRect/>
          </a:stretch>
        </p:blipFill>
        <p:spPr bwMode="auto">
          <a:xfrm>
            <a:off x="2514600" y="4343400"/>
            <a:ext cx="1976438" cy="228600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defRPr/>
            </a:pPr>
            <a:r>
              <a:rPr lang="lt-LT" altLang="en-US" sz="3600" smtClean="0"/>
              <a:t>Mechaninis rezonansas. Bandymas Nr. 2</a:t>
            </a:r>
          </a:p>
        </p:txBody>
      </p:sp>
      <p:sp>
        <p:nvSpPr>
          <p:cNvPr id="45059" name="Rectangle 3"/>
          <p:cNvSpPr>
            <a:spLocks noGrp="1"/>
          </p:cNvSpPr>
          <p:nvPr>
            <p:ph type="body" idx="1"/>
          </p:nvPr>
        </p:nvSpPr>
        <p:spPr>
          <a:xfrm>
            <a:off x="395288" y="1916113"/>
            <a:ext cx="8291512" cy="4560887"/>
          </a:xfrm>
        </p:spPr>
        <p:txBody>
          <a:bodyPr/>
          <a:lstStyle/>
          <a:p>
            <a:pPr marL="457200" indent="-457200" algn="just">
              <a:buFont typeface="Arial" charset="0"/>
              <a:buNone/>
            </a:pPr>
            <a:r>
              <a:rPr lang="lt-LT" altLang="en-US" sz="2200" b="1" smtClean="0"/>
              <a:t>	Darbo eiga:</a:t>
            </a:r>
          </a:p>
          <a:p>
            <a:pPr marL="457200" indent="-457200" algn="just">
              <a:buFont typeface="Arial" charset="0"/>
              <a:buAutoNum type="arabicPeriod"/>
            </a:pPr>
            <a:r>
              <a:rPr lang="lt-LT" altLang="en-US" sz="2200" smtClean="0"/>
              <a:t>Prie 1-ajame bandyme aprašyto įrenginio virvutės prikabinau keletą skirtingo dydžio rutuliukų: mažiausią ir didžiausią – vienodo ilgio siūlais, kitus – skirtingo ilgio siūlais.</a:t>
            </a:r>
          </a:p>
          <a:p>
            <a:pPr marL="457200" indent="-457200" algn="just">
              <a:buFont typeface="Arial" charset="0"/>
              <a:buAutoNum type="arabicPeriod"/>
            </a:pPr>
            <a:r>
              <a:rPr lang="lt-LT" altLang="en-US" sz="2200" smtClean="0"/>
              <a:t>Išjudinau mažiausią rutuliuką. </a:t>
            </a:r>
          </a:p>
          <a:p>
            <a:pPr marL="457200" indent="-457200" algn="just">
              <a:buFont typeface="Arial" charset="0"/>
              <a:buAutoNum type="arabicPeriod"/>
            </a:pPr>
            <a:r>
              <a:rPr lang="lt-LT" altLang="en-US" sz="2200" smtClean="0"/>
              <a:t>Po kurio laiko pradėjo svyruoti ir kiti. Iš jų išsiskyrė masyviausias rutuliukas, mat jis siūbavo didžiausia amplitude. </a:t>
            </a:r>
          </a:p>
          <a:p>
            <a:pPr marL="457200" indent="-457200" algn="just">
              <a:buFont typeface="Arial" charset="0"/>
              <a:buAutoNum type="arabicPeriod"/>
            </a:pPr>
            <a:r>
              <a:rPr lang="lt-LT" altLang="en-US" sz="2200" smtClean="0"/>
              <a:t>Pastebėjau vienodo ilgio svyruoklių rezonansą.</a:t>
            </a:r>
          </a:p>
          <a:p>
            <a:pPr marL="457200" indent="-457200">
              <a:buFont typeface="Arial" charset="0"/>
              <a:buNone/>
            </a:pPr>
            <a:endParaRPr lang="lt-LT" altLang="en-US" sz="2000" b="1" smtClean="0"/>
          </a:p>
        </p:txBody>
      </p:sp>
      <p:pic>
        <p:nvPicPr>
          <p:cNvPr id="45060" name="Picture 4"/>
          <p:cNvPicPr>
            <a:picLocks noChangeAspect="1" noChangeArrowheads="1"/>
          </p:cNvPicPr>
          <p:nvPr/>
        </p:nvPicPr>
        <p:blipFill>
          <a:blip r:embed="rId2"/>
          <a:srcRect l="14285" r="21428"/>
          <a:stretch>
            <a:fillRect/>
          </a:stretch>
        </p:blipFill>
        <p:spPr bwMode="auto">
          <a:xfrm>
            <a:off x="7053263" y="4419600"/>
            <a:ext cx="2090737" cy="243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bwMode="auto">
          <a:xfrm>
            <a:off x="457200" y="17526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lt-LT" altLang="en-US" sz="6000" smtClean="0"/>
              <a:t>Uždavinių sprendimas</a:t>
            </a:r>
            <a:endParaRPr lang="en-GB" altLang="en-US" sz="60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684213" y="333375"/>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1 uždavinys</a:t>
            </a:r>
            <a:endParaRPr lang="en-GB" altLang="en-US" dirty="0" smtClean="0"/>
          </a:p>
        </p:txBody>
      </p:sp>
      <p:sp>
        <p:nvSpPr>
          <p:cNvPr id="47107" name="Rectangle 3"/>
          <p:cNvSpPr>
            <a:spLocks noGrp="1"/>
          </p:cNvSpPr>
          <p:nvPr>
            <p:ph type="body" idx="1"/>
          </p:nvPr>
        </p:nvSpPr>
        <p:spPr>
          <a:xfrm>
            <a:off x="90488" y="1484313"/>
            <a:ext cx="8748712" cy="1563687"/>
          </a:xfrm>
        </p:spPr>
        <p:txBody>
          <a:bodyPr/>
          <a:lstStyle/>
          <a:p>
            <a:pPr algn="just">
              <a:buFont typeface="Arial" charset="0"/>
              <a:buNone/>
            </a:pPr>
            <a:r>
              <a:rPr lang="lt-LT" altLang="en-US" smtClean="0"/>
              <a:t>	</a:t>
            </a:r>
            <a:r>
              <a:rPr lang="lt-LT" altLang="en-US" sz="2200" smtClean="0"/>
              <a:t>	Prie lubų pritvirtintos dvi svyruoklės, kurių ilgių skirtumas lygus 0,48 m. Per tą patį laiką viena jų susvyruoja 5 kartus, kita –    3 kartus. Kokio ilgio yra kiekviena svyruoklė?</a:t>
            </a:r>
            <a:endParaRPr lang="en-GB" altLang="en-US" sz="2200" smtClean="0"/>
          </a:p>
        </p:txBody>
      </p:sp>
      <p:graphicFrame>
        <p:nvGraphicFramePr>
          <p:cNvPr id="100352" name="Object 4"/>
          <p:cNvGraphicFramePr>
            <a:graphicFrameLocks noChangeAspect="1"/>
          </p:cNvGraphicFramePr>
          <p:nvPr/>
        </p:nvGraphicFramePr>
        <p:xfrm>
          <a:off x="128588" y="3560763"/>
          <a:ext cx="1600200" cy="2743200"/>
        </p:xfrm>
        <a:graphic>
          <a:graphicData uri="http://schemas.openxmlformats.org/presentationml/2006/ole">
            <p:oleObj spid="_x0000_s100352" name="Equation" r:id="rId3" imgW="774364" imgH="1586811" progId="Equation.3">
              <p:embed/>
            </p:oleObj>
          </a:graphicData>
        </a:graphic>
      </p:graphicFrame>
      <p:sp>
        <p:nvSpPr>
          <p:cNvPr id="47109" name="Text Box 6"/>
          <p:cNvSpPr txBox="1">
            <a:spLocks noChangeArrowheads="1"/>
          </p:cNvSpPr>
          <p:nvPr/>
        </p:nvSpPr>
        <p:spPr bwMode="auto">
          <a:xfrm>
            <a:off x="90488" y="3027363"/>
            <a:ext cx="1676400" cy="366712"/>
          </a:xfrm>
          <a:prstGeom prst="rect">
            <a:avLst/>
          </a:prstGeom>
          <a:noFill/>
          <a:ln w="9525">
            <a:noFill/>
            <a:miter lim="800000"/>
            <a:headEnd/>
            <a:tailEnd/>
          </a:ln>
          <a:effectLst/>
        </p:spPr>
        <p:txBody>
          <a:bodyPr>
            <a:spAutoFit/>
          </a:bodyPr>
          <a:lstStyle/>
          <a:p>
            <a:pPr>
              <a:spcBef>
                <a:spcPct val="50000"/>
              </a:spcBef>
            </a:pPr>
            <a:r>
              <a:rPr lang="lt-LT" altLang="en-US"/>
              <a:t>Duota:</a:t>
            </a:r>
            <a:endParaRPr lang="en-GB" altLang="en-US"/>
          </a:p>
        </p:txBody>
      </p:sp>
      <p:sp>
        <p:nvSpPr>
          <p:cNvPr id="47110" name="Line 7"/>
          <p:cNvSpPr>
            <a:spLocks noChangeShapeType="1"/>
          </p:cNvSpPr>
          <p:nvPr/>
        </p:nvSpPr>
        <p:spPr bwMode="auto">
          <a:xfrm>
            <a:off x="14288" y="5584825"/>
            <a:ext cx="1828800" cy="0"/>
          </a:xfrm>
          <a:prstGeom prst="line">
            <a:avLst/>
          </a:prstGeom>
          <a:noFill/>
          <a:ln w="9525">
            <a:solidFill>
              <a:schemeClr val="tx1"/>
            </a:solidFill>
            <a:round/>
            <a:headEnd/>
            <a:tailEnd/>
          </a:ln>
          <a:effectLst/>
        </p:spPr>
        <p:txBody>
          <a:bodyPr/>
          <a:lstStyle/>
          <a:p>
            <a:endParaRPr lang="lt-LT"/>
          </a:p>
        </p:txBody>
      </p:sp>
      <p:sp>
        <p:nvSpPr>
          <p:cNvPr id="47111" name="Line 8"/>
          <p:cNvSpPr>
            <a:spLocks noChangeShapeType="1"/>
          </p:cNvSpPr>
          <p:nvPr/>
        </p:nvSpPr>
        <p:spPr bwMode="auto">
          <a:xfrm flipV="1">
            <a:off x="1828800" y="3027363"/>
            <a:ext cx="14288" cy="2586037"/>
          </a:xfrm>
          <a:prstGeom prst="line">
            <a:avLst/>
          </a:prstGeom>
          <a:noFill/>
          <a:ln w="9525">
            <a:solidFill>
              <a:schemeClr val="tx1"/>
            </a:solidFill>
            <a:round/>
            <a:headEnd/>
            <a:tailEnd/>
          </a:ln>
          <a:effectLst/>
        </p:spPr>
        <p:txBody>
          <a:bodyPr/>
          <a:lstStyle/>
          <a:p>
            <a:endParaRPr lang="lt-LT"/>
          </a:p>
        </p:txBody>
      </p:sp>
      <p:graphicFrame>
        <p:nvGraphicFramePr>
          <p:cNvPr id="100353" name="Object 9"/>
          <p:cNvGraphicFramePr>
            <a:graphicFrameLocks noChangeAspect="1"/>
          </p:cNvGraphicFramePr>
          <p:nvPr/>
        </p:nvGraphicFramePr>
        <p:xfrm>
          <a:off x="2051050" y="3055938"/>
          <a:ext cx="1100138" cy="1427162"/>
        </p:xfrm>
        <a:graphic>
          <a:graphicData uri="http://schemas.openxmlformats.org/presentationml/2006/ole">
            <p:oleObj spid="_x0000_s100353" name="Equation" r:id="rId4" imgW="723586" imgH="939392" progId="Equation.3">
              <p:embed/>
            </p:oleObj>
          </a:graphicData>
        </a:graphic>
      </p:graphicFrame>
      <p:graphicFrame>
        <p:nvGraphicFramePr>
          <p:cNvPr id="100354" name="Object 11"/>
          <p:cNvGraphicFramePr>
            <a:graphicFrameLocks noChangeAspect="1"/>
          </p:cNvGraphicFramePr>
          <p:nvPr/>
        </p:nvGraphicFramePr>
        <p:xfrm>
          <a:off x="2051050" y="4581525"/>
          <a:ext cx="1220788" cy="731838"/>
        </p:xfrm>
        <a:graphic>
          <a:graphicData uri="http://schemas.openxmlformats.org/presentationml/2006/ole">
            <p:oleObj spid="_x0000_s100354" name="Equation" r:id="rId5" imgW="762000" imgH="457200" progId="Equation.3">
              <p:embed/>
            </p:oleObj>
          </a:graphicData>
        </a:graphic>
      </p:graphicFrame>
      <p:graphicFrame>
        <p:nvGraphicFramePr>
          <p:cNvPr id="100355" name="Object 14"/>
          <p:cNvGraphicFramePr>
            <a:graphicFrameLocks noChangeAspect="1"/>
          </p:cNvGraphicFramePr>
          <p:nvPr/>
        </p:nvGraphicFramePr>
        <p:xfrm>
          <a:off x="3851275" y="3027363"/>
          <a:ext cx="1200150" cy="1462087"/>
        </p:xfrm>
        <a:graphic>
          <a:graphicData uri="http://schemas.openxmlformats.org/presentationml/2006/ole">
            <p:oleObj spid="_x0000_s100355" name="Equation" r:id="rId6" imgW="749300" imgH="914400" progId="Equation.3">
              <p:embed/>
            </p:oleObj>
          </a:graphicData>
        </a:graphic>
      </p:graphicFrame>
      <p:graphicFrame>
        <p:nvGraphicFramePr>
          <p:cNvPr id="100356" name="Object 15"/>
          <p:cNvGraphicFramePr>
            <a:graphicFrameLocks noChangeAspect="1"/>
          </p:cNvGraphicFramePr>
          <p:nvPr/>
        </p:nvGraphicFramePr>
        <p:xfrm>
          <a:off x="5076825" y="5084763"/>
          <a:ext cx="1671638" cy="361950"/>
        </p:xfrm>
        <a:graphic>
          <a:graphicData uri="http://schemas.openxmlformats.org/presentationml/2006/ole">
            <p:oleObj spid="_x0000_s100356" name="Equation" r:id="rId7" imgW="1054100" imgH="228600" progId="Equation.3">
              <p:embed/>
            </p:oleObj>
          </a:graphicData>
        </a:graphic>
      </p:graphicFrame>
      <p:graphicFrame>
        <p:nvGraphicFramePr>
          <p:cNvPr id="100357" name="Object 16"/>
          <p:cNvGraphicFramePr>
            <a:graphicFrameLocks noChangeAspect="1"/>
          </p:cNvGraphicFramePr>
          <p:nvPr/>
        </p:nvGraphicFramePr>
        <p:xfrm>
          <a:off x="5364163" y="2911475"/>
          <a:ext cx="598487" cy="598488"/>
        </p:xfrm>
        <a:graphic>
          <a:graphicData uri="http://schemas.openxmlformats.org/presentationml/2006/ole">
            <p:oleObj spid="_x0000_s100357" name="Equation" r:id="rId8" imgW="393529" imgH="393529" progId="Equation.3">
              <p:embed/>
            </p:oleObj>
          </a:graphicData>
        </a:graphic>
      </p:graphicFrame>
      <p:graphicFrame>
        <p:nvGraphicFramePr>
          <p:cNvPr id="100358" name="Object 17"/>
          <p:cNvGraphicFramePr>
            <a:graphicFrameLocks noChangeAspect="1"/>
          </p:cNvGraphicFramePr>
          <p:nvPr/>
        </p:nvGraphicFramePr>
        <p:xfrm>
          <a:off x="6300788" y="2835275"/>
          <a:ext cx="1139825" cy="750888"/>
        </p:xfrm>
        <a:graphic>
          <a:graphicData uri="http://schemas.openxmlformats.org/presentationml/2006/ole">
            <p:oleObj spid="_x0000_s100358" name="Equation" r:id="rId9" imgW="710891" imgH="469696" progId="Equation.3">
              <p:embed/>
            </p:oleObj>
          </a:graphicData>
        </a:graphic>
      </p:graphicFrame>
      <p:graphicFrame>
        <p:nvGraphicFramePr>
          <p:cNvPr id="100359" name="Object 19"/>
          <p:cNvGraphicFramePr>
            <a:graphicFrameLocks noChangeAspect="1"/>
          </p:cNvGraphicFramePr>
          <p:nvPr/>
        </p:nvGraphicFramePr>
        <p:xfrm>
          <a:off x="5435600" y="3860800"/>
          <a:ext cx="1036638" cy="671513"/>
        </p:xfrm>
        <a:graphic>
          <a:graphicData uri="http://schemas.openxmlformats.org/presentationml/2006/ole">
            <p:oleObj spid="_x0000_s100359" name="Equation" r:id="rId10" imgW="647700" imgH="419100" progId="Equation.3">
              <p:embed/>
            </p:oleObj>
          </a:graphicData>
        </a:graphic>
      </p:graphicFrame>
      <p:graphicFrame>
        <p:nvGraphicFramePr>
          <p:cNvPr id="100360" name="Object 20"/>
          <p:cNvGraphicFramePr>
            <a:graphicFrameLocks noChangeAspect="1"/>
          </p:cNvGraphicFramePr>
          <p:nvPr/>
        </p:nvGraphicFramePr>
        <p:xfrm>
          <a:off x="7278688" y="3422650"/>
          <a:ext cx="1712912" cy="1368425"/>
        </p:xfrm>
        <a:graphic>
          <a:graphicData uri="http://schemas.openxmlformats.org/presentationml/2006/ole">
            <p:oleObj spid="_x0000_s100360" name="Equation" r:id="rId11" imgW="1079032" imgH="863225" progId="Equation.3">
              <p:embed/>
            </p:oleObj>
          </a:graphicData>
        </a:graphic>
      </p:graphicFrame>
      <p:graphicFrame>
        <p:nvGraphicFramePr>
          <p:cNvPr id="100361" name="Object 21"/>
          <p:cNvGraphicFramePr>
            <a:graphicFrameLocks noChangeAspect="1"/>
          </p:cNvGraphicFramePr>
          <p:nvPr/>
        </p:nvGraphicFramePr>
        <p:xfrm>
          <a:off x="7019925" y="5084763"/>
          <a:ext cx="1708150" cy="365125"/>
        </p:xfrm>
        <a:graphic>
          <a:graphicData uri="http://schemas.openxmlformats.org/presentationml/2006/ole">
            <p:oleObj spid="_x0000_s100361" name="Equation" r:id="rId12" imgW="1066800" imgH="228600" progId="Equation.3">
              <p:embed/>
            </p:oleObj>
          </a:graphicData>
        </a:graphic>
      </p:graphicFrame>
      <p:graphicFrame>
        <p:nvGraphicFramePr>
          <p:cNvPr id="100362" name="Object 22"/>
          <p:cNvGraphicFramePr>
            <a:graphicFrameLocks noChangeAspect="1"/>
          </p:cNvGraphicFramePr>
          <p:nvPr/>
        </p:nvGraphicFramePr>
        <p:xfrm>
          <a:off x="3635375" y="4581525"/>
          <a:ext cx="1166813" cy="723900"/>
        </p:xfrm>
        <a:graphic>
          <a:graphicData uri="http://schemas.openxmlformats.org/presentationml/2006/ole">
            <p:oleObj spid="_x0000_s100362" name="Equation" r:id="rId13" imgW="736600" imgH="457200" progId="Equation.3">
              <p:embed/>
            </p:oleObj>
          </a:graphicData>
        </a:graphic>
      </p:graphicFrame>
      <p:graphicFrame>
        <p:nvGraphicFramePr>
          <p:cNvPr id="100363" name="Object 23"/>
          <p:cNvGraphicFramePr>
            <a:graphicFrameLocks noChangeAspect="1"/>
          </p:cNvGraphicFramePr>
          <p:nvPr/>
        </p:nvGraphicFramePr>
        <p:xfrm>
          <a:off x="2051050" y="5445125"/>
          <a:ext cx="3733800" cy="619125"/>
        </p:xfrm>
        <a:graphic>
          <a:graphicData uri="http://schemas.openxmlformats.org/presentationml/2006/ole">
            <p:oleObj spid="_x0000_s100363" r:id="rId14" imgW="2311400" imgH="419100" progId="Equation.3">
              <p:embed/>
            </p:oleObj>
          </a:graphicData>
        </a:graphic>
      </p:graphicFrame>
      <p:graphicFrame>
        <p:nvGraphicFramePr>
          <p:cNvPr id="100364" name="Object 25"/>
          <p:cNvGraphicFramePr>
            <a:graphicFrameLocks noChangeAspect="1"/>
          </p:cNvGraphicFramePr>
          <p:nvPr/>
        </p:nvGraphicFramePr>
        <p:xfrm>
          <a:off x="2051050" y="6248400"/>
          <a:ext cx="3352800" cy="331788"/>
        </p:xfrm>
        <a:graphic>
          <a:graphicData uri="http://schemas.openxmlformats.org/presentationml/2006/ole">
            <p:oleObj spid="_x0000_s100364" r:id="rId15" imgW="2019300" imgH="215900" progId="Equation.3">
              <p:embed/>
            </p:oleObj>
          </a:graphicData>
        </a:graphic>
      </p:graphicFrame>
      <p:sp>
        <p:nvSpPr>
          <p:cNvPr id="47124" name="Text Box 27"/>
          <p:cNvSpPr txBox="1">
            <a:spLocks noChangeArrowheads="1"/>
          </p:cNvSpPr>
          <p:nvPr/>
        </p:nvSpPr>
        <p:spPr bwMode="auto">
          <a:xfrm>
            <a:off x="6172200" y="6248400"/>
            <a:ext cx="2819400" cy="457200"/>
          </a:xfrm>
          <a:prstGeom prst="rect">
            <a:avLst/>
          </a:prstGeom>
          <a:noFill/>
          <a:ln w="9525">
            <a:noFill/>
            <a:miter lim="800000"/>
            <a:headEnd/>
            <a:tailEnd/>
          </a:ln>
          <a:effectLst/>
        </p:spPr>
        <p:txBody>
          <a:bodyPr>
            <a:spAutoFit/>
          </a:bodyPr>
          <a:lstStyle/>
          <a:p>
            <a:pPr>
              <a:spcBef>
                <a:spcPct val="50000"/>
              </a:spcBef>
            </a:pPr>
            <a:r>
              <a:rPr lang="en-US" altLang="en-US" sz="2200"/>
              <a:t>Ats.: 27 cm ir 75 cm</a:t>
            </a:r>
            <a:r>
              <a:rPr lang="en-US" altLang="en-US" sz="2400"/>
              <a:t>.</a:t>
            </a:r>
            <a:endParaRPr lang="en-GB" altLang="en-US" sz="240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bwMode="auto">
          <a:xfrm>
            <a:off x="611188" y="333375"/>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2 uždavinys</a:t>
            </a:r>
            <a:endParaRPr lang="en-GB" altLang="en-US" dirty="0" smtClean="0"/>
          </a:p>
        </p:txBody>
      </p:sp>
      <p:sp>
        <p:nvSpPr>
          <p:cNvPr id="48131" name="Rectangle 3"/>
          <p:cNvSpPr>
            <a:spLocks noGrp="1"/>
          </p:cNvSpPr>
          <p:nvPr>
            <p:ph type="body" idx="1"/>
          </p:nvPr>
        </p:nvSpPr>
        <p:spPr>
          <a:xfrm>
            <a:off x="107950" y="1484313"/>
            <a:ext cx="8902700" cy="3683000"/>
          </a:xfrm>
        </p:spPr>
        <p:txBody>
          <a:bodyPr/>
          <a:lstStyle/>
          <a:p>
            <a:pPr algn="just">
              <a:buFont typeface="Arial" charset="0"/>
              <a:buNone/>
            </a:pPr>
            <a:r>
              <a:rPr lang="lt-LT" altLang="en-US" smtClean="0"/>
              <a:t>	</a:t>
            </a:r>
            <a:r>
              <a:rPr lang="lt-LT" altLang="en-US" sz="2200" smtClean="0"/>
              <a:t>	Per tą patį laiką viena svyruoklė susvyravo 10 kartų, kita – 20 kartų. Koks yra šių svyruoklių ilgių santykis?</a:t>
            </a:r>
            <a:endParaRPr lang="en-GB" altLang="en-US" sz="2200" smtClean="0"/>
          </a:p>
        </p:txBody>
      </p:sp>
      <p:graphicFrame>
        <p:nvGraphicFramePr>
          <p:cNvPr id="101376" name="Object 4"/>
          <p:cNvGraphicFramePr>
            <a:graphicFrameLocks noChangeAspect="1"/>
          </p:cNvGraphicFramePr>
          <p:nvPr/>
        </p:nvGraphicFramePr>
        <p:xfrm>
          <a:off x="3281363" y="2836863"/>
          <a:ext cx="971550" cy="627062"/>
        </p:xfrm>
        <a:graphic>
          <a:graphicData uri="http://schemas.openxmlformats.org/presentationml/2006/ole">
            <p:oleObj spid="_x0000_s101376" r:id="rId3" imgW="723586" imgH="469696" progId="Equation.3">
              <p:embed/>
            </p:oleObj>
          </a:graphicData>
        </a:graphic>
      </p:graphicFrame>
      <p:graphicFrame>
        <p:nvGraphicFramePr>
          <p:cNvPr id="101377" name="Object 6"/>
          <p:cNvGraphicFramePr>
            <a:graphicFrameLocks noChangeAspect="1"/>
          </p:cNvGraphicFramePr>
          <p:nvPr/>
        </p:nvGraphicFramePr>
        <p:xfrm>
          <a:off x="2339975" y="2836863"/>
          <a:ext cx="598488" cy="598487"/>
        </p:xfrm>
        <a:graphic>
          <a:graphicData uri="http://schemas.openxmlformats.org/presentationml/2006/ole">
            <p:oleObj spid="_x0000_s101377" name="Equation" r:id="rId4" imgW="393529" imgH="393529" progId="Equation.3">
              <p:embed/>
            </p:oleObj>
          </a:graphicData>
        </a:graphic>
      </p:graphicFrame>
      <p:graphicFrame>
        <p:nvGraphicFramePr>
          <p:cNvPr id="101378" name="Object 7"/>
          <p:cNvGraphicFramePr>
            <a:graphicFrameLocks noChangeAspect="1"/>
          </p:cNvGraphicFramePr>
          <p:nvPr/>
        </p:nvGraphicFramePr>
        <p:xfrm>
          <a:off x="4643438" y="2747963"/>
          <a:ext cx="1100137" cy="714375"/>
        </p:xfrm>
        <a:graphic>
          <a:graphicData uri="http://schemas.openxmlformats.org/presentationml/2006/ole">
            <p:oleObj spid="_x0000_s101378" name="Equation" r:id="rId5" imgW="723586" imgH="469696" progId="Equation.3">
              <p:embed/>
            </p:oleObj>
          </a:graphicData>
        </a:graphic>
      </p:graphicFrame>
      <p:graphicFrame>
        <p:nvGraphicFramePr>
          <p:cNvPr id="101379" name="Object 8"/>
          <p:cNvGraphicFramePr>
            <a:graphicFrameLocks noChangeAspect="1"/>
          </p:cNvGraphicFramePr>
          <p:nvPr/>
        </p:nvGraphicFramePr>
        <p:xfrm>
          <a:off x="342900" y="3262313"/>
          <a:ext cx="1371600" cy="2209800"/>
        </p:xfrm>
        <a:graphic>
          <a:graphicData uri="http://schemas.openxmlformats.org/presentationml/2006/ole">
            <p:oleObj spid="_x0000_s101379" r:id="rId6" imgW="838200" imgH="1358900" progId="Equation.3">
              <p:embed/>
            </p:oleObj>
          </a:graphicData>
        </a:graphic>
      </p:graphicFrame>
      <p:sp>
        <p:nvSpPr>
          <p:cNvPr id="48136" name="Text Box 10"/>
          <p:cNvSpPr txBox="1">
            <a:spLocks noChangeArrowheads="1"/>
          </p:cNvSpPr>
          <p:nvPr/>
        </p:nvSpPr>
        <p:spPr bwMode="auto">
          <a:xfrm>
            <a:off x="228600" y="2652713"/>
            <a:ext cx="1600200" cy="366712"/>
          </a:xfrm>
          <a:prstGeom prst="rect">
            <a:avLst/>
          </a:prstGeom>
          <a:noFill/>
          <a:ln w="9525">
            <a:noFill/>
            <a:miter lim="800000"/>
            <a:headEnd/>
            <a:tailEnd/>
          </a:ln>
          <a:effectLst/>
        </p:spPr>
        <p:txBody>
          <a:bodyPr>
            <a:spAutoFit/>
          </a:bodyPr>
          <a:lstStyle/>
          <a:p>
            <a:pPr>
              <a:spcBef>
                <a:spcPct val="50000"/>
              </a:spcBef>
            </a:pPr>
            <a:r>
              <a:rPr lang="lt-LT" altLang="en-US"/>
              <a:t>Duota:</a:t>
            </a:r>
            <a:endParaRPr lang="en-GB" altLang="en-US"/>
          </a:p>
        </p:txBody>
      </p:sp>
      <p:sp>
        <p:nvSpPr>
          <p:cNvPr id="48137" name="Line 11"/>
          <p:cNvSpPr>
            <a:spLocks noChangeShapeType="1"/>
          </p:cNvSpPr>
          <p:nvPr/>
        </p:nvSpPr>
        <p:spPr bwMode="auto">
          <a:xfrm>
            <a:off x="0" y="4652963"/>
            <a:ext cx="2057400" cy="0"/>
          </a:xfrm>
          <a:prstGeom prst="line">
            <a:avLst/>
          </a:prstGeom>
          <a:noFill/>
          <a:ln w="9525">
            <a:solidFill>
              <a:schemeClr val="tx1"/>
            </a:solidFill>
            <a:round/>
            <a:headEnd/>
            <a:tailEnd/>
          </a:ln>
          <a:effectLst/>
        </p:spPr>
        <p:txBody>
          <a:bodyPr/>
          <a:lstStyle/>
          <a:p>
            <a:endParaRPr lang="lt-LT"/>
          </a:p>
        </p:txBody>
      </p:sp>
      <p:sp>
        <p:nvSpPr>
          <p:cNvPr id="48138" name="Line 12"/>
          <p:cNvSpPr>
            <a:spLocks noChangeShapeType="1"/>
          </p:cNvSpPr>
          <p:nvPr/>
        </p:nvSpPr>
        <p:spPr bwMode="auto">
          <a:xfrm flipV="1">
            <a:off x="2071688" y="2747963"/>
            <a:ext cx="0" cy="1905000"/>
          </a:xfrm>
          <a:prstGeom prst="line">
            <a:avLst/>
          </a:prstGeom>
          <a:noFill/>
          <a:ln w="9525">
            <a:solidFill>
              <a:schemeClr val="tx1"/>
            </a:solidFill>
            <a:round/>
            <a:headEnd/>
            <a:tailEnd/>
          </a:ln>
          <a:effectLst/>
        </p:spPr>
        <p:txBody>
          <a:bodyPr/>
          <a:lstStyle/>
          <a:p>
            <a:endParaRPr lang="lt-LT"/>
          </a:p>
        </p:txBody>
      </p:sp>
      <p:graphicFrame>
        <p:nvGraphicFramePr>
          <p:cNvPr id="101380" name="Object 13"/>
          <p:cNvGraphicFramePr>
            <a:graphicFrameLocks noChangeAspect="1"/>
          </p:cNvGraphicFramePr>
          <p:nvPr/>
        </p:nvGraphicFramePr>
        <p:xfrm>
          <a:off x="6067425" y="2747963"/>
          <a:ext cx="1200150" cy="711200"/>
        </p:xfrm>
        <a:graphic>
          <a:graphicData uri="http://schemas.openxmlformats.org/presentationml/2006/ole">
            <p:oleObj spid="_x0000_s101380" name="Equation" r:id="rId7" imgW="748975" imgH="444307" progId="Equation.3">
              <p:embed/>
            </p:oleObj>
          </a:graphicData>
        </a:graphic>
      </p:graphicFrame>
      <p:graphicFrame>
        <p:nvGraphicFramePr>
          <p:cNvPr id="101381" name="Object 14"/>
          <p:cNvGraphicFramePr>
            <a:graphicFrameLocks noChangeAspect="1"/>
          </p:cNvGraphicFramePr>
          <p:nvPr/>
        </p:nvGraphicFramePr>
        <p:xfrm>
          <a:off x="7596188" y="2747963"/>
          <a:ext cx="1036637" cy="671512"/>
        </p:xfrm>
        <a:graphic>
          <a:graphicData uri="http://schemas.openxmlformats.org/presentationml/2006/ole">
            <p:oleObj spid="_x0000_s101381" name="Equation" r:id="rId8" imgW="647700" imgH="419100" progId="Equation.3">
              <p:embed/>
            </p:oleObj>
          </a:graphicData>
        </a:graphic>
      </p:graphicFrame>
      <p:graphicFrame>
        <p:nvGraphicFramePr>
          <p:cNvPr id="101382" name="Object 15"/>
          <p:cNvGraphicFramePr>
            <a:graphicFrameLocks noChangeAspect="1"/>
          </p:cNvGraphicFramePr>
          <p:nvPr/>
        </p:nvGraphicFramePr>
        <p:xfrm>
          <a:off x="2268538" y="3700463"/>
          <a:ext cx="1712912" cy="1368425"/>
        </p:xfrm>
        <a:graphic>
          <a:graphicData uri="http://schemas.openxmlformats.org/presentationml/2006/ole">
            <p:oleObj spid="_x0000_s101382" name="Equation" r:id="rId9" imgW="1079032" imgH="863225" progId="Equation.3">
              <p:embed/>
            </p:oleObj>
          </a:graphicData>
        </a:graphic>
      </p:graphicFrame>
      <p:graphicFrame>
        <p:nvGraphicFramePr>
          <p:cNvPr id="101383" name="Object 16"/>
          <p:cNvGraphicFramePr>
            <a:graphicFrameLocks noChangeAspect="1"/>
          </p:cNvGraphicFramePr>
          <p:nvPr/>
        </p:nvGraphicFramePr>
        <p:xfrm>
          <a:off x="4500563" y="3725863"/>
          <a:ext cx="2819400" cy="701675"/>
        </p:xfrm>
        <a:graphic>
          <a:graphicData uri="http://schemas.openxmlformats.org/presentationml/2006/ole">
            <p:oleObj spid="_x0000_s101383" r:id="rId10" imgW="1638300" imgH="457200" progId="Equation.3">
              <p:embed/>
            </p:oleObj>
          </a:graphicData>
        </a:graphic>
      </p:graphicFrame>
      <p:graphicFrame>
        <p:nvGraphicFramePr>
          <p:cNvPr id="101384" name="Object 18"/>
          <p:cNvGraphicFramePr>
            <a:graphicFrameLocks noChangeAspect="1"/>
          </p:cNvGraphicFramePr>
          <p:nvPr/>
        </p:nvGraphicFramePr>
        <p:xfrm>
          <a:off x="7451725" y="3708400"/>
          <a:ext cx="1524000" cy="1050925"/>
        </p:xfrm>
        <a:graphic>
          <a:graphicData uri="http://schemas.openxmlformats.org/presentationml/2006/ole">
            <p:oleObj spid="_x0000_s101384" r:id="rId11" imgW="812447" imgH="660113" progId="Equation.3">
              <p:embed/>
            </p:oleObj>
          </a:graphicData>
        </a:graphic>
      </p:graphicFrame>
      <p:sp>
        <p:nvSpPr>
          <p:cNvPr id="48144" name="Text Box 20"/>
          <p:cNvSpPr txBox="1">
            <a:spLocks noChangeArrowheads="1"/>
          </p:cNvSpPr>
          <p:nvPr/>
        </p:nvSpPr>
        <p:spPr bwMode="auto">
          <a:xfrm>
            <a:off x="3419475" y="5805488"/>
            <a:ext cx="5724525" cy="938212"/>
          </a:xfrm>
          <a:prstGeom prst="rect">
            <a:avLst/>
          </a:prstGeom>
          <a:noFill/>
          <a:ln w="9525">
            <a:noFill/>
            <a:miter lim="800000"/>
            <a:headEnd/>
            <a:tailEnd/>
          </a:ln>
          <a:effectLst/>
        </p:spPr>
        <p:txBody>
          <a:bodyPr>
            <a:spAutoFit/>
          </a:bodyPr>
          <a:lstStyle/>
          <a:p>
            <a:pPr>
              <a:spcBef>
                <a:spcPct val="50000"/>
              </a:spcBef>
            </a:pPr>
            <a:r>
              <a:rPr lang="lt-LT" altLang="en-US" sz="2200"/>
              <a:t>Ats.:                           ,</a:t>
            </a:r>
          </a:p>
          <a:p>
            <a:pPr>
              <a:spcBef>
                <a:spcPct val="50000"/>
              </a:spcBef>
            </a:pPr>
            <a:r>
              <a:rPr lang="lt-LT" altLang="en-US" sz="2200"/>
              <a:t>Pirma svyruoklė  4 kartus ilgesnė nei antra. </a:t>
            </a:r>
            <a:endParaRPr lang="en-GB" altLang="en-US" sz="2200"/>
          </a:p>
        </p:txBody>
      </p:sp>
      <p:graphicFrame>
        <p:nvGraphicFramePr>
          <p:cNvPr id="101385" name="Object 21"/>
          <p:cNvGraphicFramePr>
            <a:graphicFrameLocks noChangeAspect="1"/>
          </p:cNvGraphicFramePr>
          <p:nvPr/>
        </p:nvGraphicFramePr>
        <p:xfrm>
          <a:off x="4284663" y="5622925"/>
          <a:ext cx="1624012" cy="685800"/>
        </p:xfrm>
        <a:graphic>
          <a:graphicData uri="http://schemas.openxmlformats.org/presentationml/2006/ole">
            <p:oleObj spid="_x0000_s101385" name="Equation" r:id="rId12" imgW="787400" imgH="431800" progId="Equation.3">
              <p:embed/>
            </p:oleObj>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bwMode="auto">
          <a:xfrm>
            <a:off x="684213" y="333375"/>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3 uždavinys</a:t>
            </a:r>
            <a:endParaRPr lang="en-GB" altLang="en-US" dirty="0" smtClean="0"/>
          </a:p>
        </p:txBody>
      </p:sp>
      <p:sp>
        <p:nvSpPr>
          <p:cNvPr id="49155" name="Rectangle 3"/>
          <p:cNvSpPr>
            <a:spLocks noGrp="1"/>
          </p:cNvSpPr>
          <p:nvPr>
            <p:ph type="body" idx="1"/>
          </p:nvPr>
        </p:nvSpPr>
        <p:spPr>
          <a:xfrm>
            <a:off x="173038" y="1412875"/>
            <a:ext cx="8763000" cy="4114800"/>
          </a:xfrm>
        </p:spPr>
        <p:txBody>
          <a:bodyPr/>
          <a:lstStyle/>
          <a:p>
            <a:pPr algn="just">
              <a:buFont typeface="Arial" charset="0"/>
              <a:buNone/>
            </a:pPr>
            <a:r>
              <a:rPr lang="lt-LT" altLang="en-US" smtClean="0"/>
              <a:t>	</a:t>
            </a:r>
            <a:r>
              <a:rPr lang="lt-LT" altLang="en-US" sz="2200" smtClean="0"/>
              <a:t>	Matematinė svyruoklė, nukreipta nuo pusiausvyros padėties  8 cm amplitude, per 1 min susvyruoja 120 kartų. Parašykite svyruoklės svyravimo lygtį. </a:t>
            </a:r>
            <a:endParaRPr lang="en-GB" altLang="en-US" sz="2200" smtClean="0"/>
          </a:p>
        </p:txBody>
      </p:sp>
      <p:graphicFrame>
        <p:nvGraphicFramePr>
          <p:cNvPr id="102400" name="Object 4"/>
          <p:cNvGraphicFramePr>
            <a:graphicFrameLocks noChangeAspect="1"/>
          </p:cNvGraphicFramePr>
          <p:nvPr/>
        </p:nvGraphicFramePr>
        <p:xfrm>
          <a:off x="255588" y="3284538"/>
          <a:ext cx="1905000" cy="2209800"/>
        </p:xfrm>
        <a:graphic>
          <a:graphicData uri="http://schemas.openxmlformats.org/presentationml/2006/ole">
            <p:oleObj spid="_x0000_s102400" r:id="rId3" imgW="1155700" imgH="1346200" progId="Equation.3">
              <p:embed/>
            </p:oleObj>
          </a:graphicData>
        </a:graphic>
      </p:graphicFrame>
      <p:sp>
        <p:nvSpPr>
          <p:cNvPr id="49157" name="Text Box 6"/>
          <p:cNvSpPr txBox="1">
            <a:spLocks noChangeArrowheads="1"/>
          </p:cNvSpPr>
          <p:nvPr/>
        </p:nvSpPr>
        <p:spPr bwMode="auto">
          <a:xfrm>
            <a:off x="228600" y="2735263"/>
            <a:ext cx="2590800" cy="369887"/>
          </a:xfrm>
          <a:prstGeom prst="rect">
            <a:avLst/>
          </a:prstGeom>
          <a:noFill/>
          <a:ln w="9525">
            <a:noFill/>
            <a:miter lim="800000"/>
            <a:headEnd/>
            <a:tailEnd/>
          </a:ln>
          <a:effectLst/>
        </p:spPr>
        <p:txBody>
          <a:bodyPr>
            <a:spAutoFit/>
          </a:bodyPr>
          <a:lstStyle/>
          <a:p>
            <a:pPr>
              <a:spcBef>
                <a:spcPct val="50000"/>
              </a:spcBef>
            </a:pPr>
            <a:r>
              <a:rPr lang="lt-LT" altLang="en-US"/>
              <a:t>Duota:</a:t>
            </a:r>
            <a:endParaRPr lang="en-GB" altLang="en-US"/>
          </a:p>
        </p:txBody>
      </p:sp>
      <p:sp>
        <p:nvSpPr>
          <p:cNvPr id="49158" name="Line 7"/>
          <p:cNvSpPr>
            <a:spLocks noChangeShapeType="1"/>
          </p:cNvSpPr>
          <p:nvPr/>
        </p:nvSpPr>
        <p:spPr bwMode="auto">
          <a:xfrm>
            <a:off x="228600" y="4868863"/>
            <a:ext cx="2286000" cy="0"/>
          </a:xfrm>
          <a:prstGeom prst="line">
            <a:avLst/>
          </a:prstGeom>
          <a:noFill/>
          <a:ln w="9525">
            <a:solidFill>
              <a:schemeClr val="tx1"/>
            </a:solidFill>
            <a:round/>
            <a:headEnd/>
            <a:tailEnd/>
          </a:ln>
          <a:effectLst/>
        </p:spPr>
        <p:txBody>
          <a:bodyPr/>
          <a:lstStyle/>
          <a:p>
            <a:endParaRPr lang="lt-LT"/>
          </a:p>
        </p:txBody>
      </p:sp>
      <p:sp>
        <p:nvSpPr>
          <p:cNvPr id="49159" name="Line 8"/>
          <p:cNvSpPr>
            <a:spLocks noChangeShapeType="1"/>
          </p:cNvSpPr>
          <p:nvPr/>
        </p:nvSpPr>
        <p:spPr bwMode="auto">
          <a:xfrm flipV="1">
            <a:off x="2514600" y="2735263"/>
            <a:ext cx="0" cy="2133600"/>
          </a:xfrm>
          <a:prstGeom prst="line">
            <a:avLst/>
          </a:prstGeom>
          <a:noFill/>
          <a:ln w="9525">
            <a:solidFill>
              <a:schemeClr val="tx1"/>
            </a:solidFill>
            <a:round/>
            <a:headEnd/>
            <a:tailEnd/>
          </a:ln>
          <a:effectLst/>
        </p:spPr>
        <p:txBody>
          <a:bodyPr/>
          <a:lstStyle/>
          <a:p>
            <a:endParaRPr lang="lt-LT"/>
          </a:p>
        </p:txBody>
      </p:sp>
      <p:graphicFrame>
        <p:nvGraphicFramePr>
          <p:cNvPr id="102401" name="Object 9"/>
          <p:cNvGraphicFramePr>
            <a:graphicFrameLocks noChangeAspect="1"/>
          </p:cNvGraphicFramePr>
          <p:nvPr/>
        </p:nvGraphicFramePr>
        <p:xfrm>
          <a:off x="2700338" y="2921000"/>
          <a:ext cx="1327150" cy="1662113"/>
        </p:xfrm>
        <a:graphic>
          <a:graphicData uri="http://schemas.openxmlformats.org/presentationml/2006/ole">
            <p:oleObj spid="_x0000_s102401" r:id="rId4" imgW="825500" imgH="1041400" progId="Equation.3">
              <p:embed/>
            </p:oleObj>
          </a:graphicData>
        </a:graphic>
      </p:graphicFrame>
      <p:sp>
        <p:nvSpPr>
          <p:cNvPr id="49161" name="Line 11"/>
          <p:cNvSpPr>
            <a:spLocks noChangeShapeType="1"/>
          </p:cNvSpPr>
          <p:nvPr/>
        </p:nvSpPr>
        <p:spPr bwMode="auto">
          <a:xfrm>
            <a:off x="4267200" y="2735263"/>
            <a:ext cx="0" cy="2133600"/>
          </a:xfrm>
          <a:prstGeom prst="line">
            <a:avLst/>
          </a:prstGeom>
          <a:noFill/>
          <a:ln w="9525">
            <a:solidFill>
              <a:schemeClr val="tx1"/>
            </a:solidFill>
            <a:round/>
            <a:headEnd/>
            <a:tailEnd/>
          </a:ln>
          <a:effectLst/>
        </p:spPr>
        <p:txBody>
          <a:bodyPr/>
          <a:lstStyle/>
          <a:p>
            <a:endParaRPr lang="lt-LT"/>
          </a:p>
        </p:txBody>
      </p:sp>
      <p:graphicFrame>
        <p:nvGraphicFramePr>
          <p:cNvPr id="102402" name="Object 12"/>
          <p:cNvGraphicFramePr>
            <a:graphicFrameLocks noChangeAspect="1"/>
          </p:cNvGraphicFramePr>
          <p:nvPr/>
        </p:nvGraphicFramePr>
        <p:xfrm>
          <a:off x="4572000" y="2735263"/>
          <a:ext cx="2449513" cy="2590800"/>
        </p:xfrm>
        <a:graphic>
          <a:graphicData uri="http://schemas.openxmlformats.org/presentationml/2006/ole">
            <p:oleObj spid="_x0000_s102402" name="Equation" r:id="rId5" imgW="1485900" imgH="1714500" progId="Equation.3">
              <p:embed/>
            </p:oleObj>
          </a:graphicData>
        </a:graphic>
      </p:graphicFrame>
      <p:sp>
        <p:nvSpPr>
          <p:cNvPr id="49163" name="Text Box 14"/>
          <p:cNvSpPr txBox="1">
            <a:spLocks noChangeArrowheads="1"/>
          </p:cNvSpPr>
          <p:nvPr/>
        </p:nvSpPr>
        <p:spPr bwMode="auto">
          <a:xfrm>
            <a:off x="2971800" y="5791200"/>
            <a:ext cx="3657600" cy="427038"/>
          </a:xfrm>
          <a:prstGeom prst="rect">
            <a:avLst/>
          </a:prstGeom>
          <a:noFill/>
          <a:ln w="9525">
            <a:noFill/>
            <a:miter lim="800000"/>
            <a:headEnd/>
            <a:tailEnd/>
          </a:ln>
          <a:effectLst/>
        </p:spPr>
        <p:txBody>
          <a:bodyPr>
            <a:spAutoFit/>
          </a:bodyPr>
          <a:lstStyle/>
          <a:p>
            <a:pPr>
              <a:spcBef>
                <a:spcPct val="50000"/>
              </a:spcBef>
            </a:pPr>
            <a:r>
              <a:rPr lang="lt-LT" altLang="en-US" sz="2200"/>
              <a:t>Ats.:</a:t>
            </a:r>
            <a:endParaRPr lang="en-GB" altLang="en-US" sz="2200"/>
          </a:p>
        </p:txBody>
      </p:sp>
      <p:graphicFrame>
        <p:nvGraphicFramePr>
          <p:cNvPr id="102403" name="Object 15"/>
          <p:cNvGraphicFramePr>
            <a:graphicFrameLocks noChangeAspect="1"/>
          </p:cNvGraphicFramePr>
          <p:nvPr/>
        </p:nvGraphicFramePr>
        <p:xfrm>
          <a:off x="3635375" y="5862638"/>
          <a:ext cx="1981200" cy="355600"/>
        </p:xfrm>
        <a:graphic>
          <a:graphicData uri="http://schemas.openxmlformats.org/presentationml/2006/ole">
            <p:oleObj spid="_x0000_s102403" name="Equation" r:id="rId6" imgW="1129810" imgH="203112" progId="Equation.3">
              <p:embed/>
            </p:oleObj>
          </a:graphicData>
        </a:graphic>
      </p:graphicFrame>
      <p:graphicFrame>
        <p:nvGraphicFramePr>
          <p:cNvPr id="102404" name="Object 17"/>
          <p:cNvGraphicFramePr>
            <a:graphicFrameLocks noChangeAspect="1"/>
          </p:cNvGraphicFramePr>
          <p:nvPr/>
        </p:nvGraphicFramePr>
        <p:xfrm>
          <a:off x="6227763" y="5876925"/>
          <a:ext cx="1625600" cy="341313"/>
        </p:xfrm>
        <a:graphic>
          <a:graphicData uri="http://schemas.openxmlformats.org/presentationml/2006/ole">
            <p:oleObj spid="_x0000_s102404" name="Equation" r:id="rId7" imgW="965200" imgH="203200" progId="Equation.3">
              <p:embed/>
            </p:oleObj>
          </a:graphicData>
        </a:graphic>
      </p:graphicFrame>
      <p:sp>
        <p:nvSpPr>
          <p:cNvPr id="49166" name="Text Box 19"/>
          <p:cNvSpPr txBox="1">
            <a:spLocks noChangeArrowheads="1"/>
          </p:cNvSpPr>
          <p:nvPr/>
        </p:nvSpPr>
        <p:spPr bwMode="auto">
          <a:xfrm>
            <a:off x="5562600" y="5791200"/>
            <a:ext cx="762000" cy="427038"/>
          </a:xfrm>
          <a:prstGeom prst="rect">
            <a:avLst/>
          </a:prstGeom>
          <a:noFill/>
          <a:ln w="9525">
            <a:noFill/>
            <a:miter lim="800000"/>
            <a:headEnd/>
            <a:tailEnd/>
          </a:ln>
          <a:effectLst/>
        </p:spPr>
        <p:txBody>
          <a:bodyPr>
            <a:spAutoFit/>
          </a:bodyPr>
          <a:lstStyle/>
          <a:p>
            <a:pPr>
              <a:spcBef>
                <a:spcPct val="50000"/>
              </a:spcBef>
            </a:pPr>
            <a:r>
              <a:rPr lang="lt-LT" altLang="en-US" sz="2200"/>
              <a:t>arba</a:t>
            </a:r>
            <a:endParaRPr lang="en-GB" altLang="en-US" sz="220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bwMode="auto">
          <a:xfrm>
            <a:off x="533400" y="404813"/>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en-US" altLang="en-US" dirty="0" smtClean="0"/>
              <a:t>4 </a:t>
            </a:r>
            <a:r>
              <a:rPr lang="lt-LT" altLang="en-US" dirty="0" smtClean="0"/>
              <a:t>uždavinys</a:t>
            </a:r>
            <a:endParaRPr lang="en-GB" altLang="en-US" dirty="0" smtClean="0"/>
          </a:p>
        </p:txBody>
      </p:sp>
      <p:sp>
        <p:nvSpPr>
          <p:cNvPr id="50179" name="Rectangle 3"/>
          <p:cNvSpPr>
            <a:spLocks noGrp="1"/>
          </p:cNvSpPr>
          <p:nvPr>
            <p:ph type="body" idx="1"/>
          </p:nvPr>
        </p:nvSpPr>
        <p:spPr>
          <a:xfrm>
            <a:off x="152400" y="1357313"/>
            <a:ext cx="8382000" cy="4876800"/>
          </a:xfrm>
        </p:spPr>
        <p:txBody>
          <a:bodyPr/>
          <a:lstStyle/>
          <a:p>
            <a:pPr algn="just">
              <a:buFont typeface="Arial" charset="0"/>
              <a:buNone/>
            </a:pPr>
            <a:r>
              <a:rPr lang="lt-LT" altLang="en-US" smtClean="0"/>
              <a:t>		</a:t>
            </a:r>
            <a:r>
              <a:rPr lang="lt-LT" altLang="en-US" sz="2200" smtClean="0">
                <a:cs typeface="Times New Roman" pitchFamily="18" charset="0"/>
              </a:rPr>
              <a:t>Matematin</a:t>
            </a:r>
            <a:r>
              <a:rPr lang="lt-LT" altLang="en-US" sz="2200" smtClean="0"/>
              <a:t>ė</a:t>
            </a:r>
            <a:r>
              <a:rPr lang="lt-LT" altLang="en-US" sz="2200" smtClean="0">
                <a:cs typeface="Times New Roman" pitchFamily="18" charset="0"/>
              </a:rPr>
              <a:t> svyruokl</a:t>
            </a:r>
            <a:r>
              <a:rPr lang="lt-LT" altLang="en-US" sz="2200" smtClean="0"/>
              <a:t>ė</a:t>
            </a:r>
            <a:r>
              <a:rPr lang="lt-LT" altLang="en-US" sz="2200" smtClean="0">
                <a:cs typeface="Times New Roman" pitchFamily="18" charset="0"/>
              </a:rPr>
              <a:t>, kurios ilgis yra 2,45</a:t>
            </a:r>
            <a:r>
              <a:rPr lang="lt-LT" altLang="en-US" sz="2200" smtClean="0"/>
              <a:t> </a:t>
            </a:r>
            <a:r>
              <a:rPr lang="lt-LT" altLang="en-US" sz="2200" smtClean="0">
                <a:cs typeface="Times New Roman" pitchFamily="18" charset="0"/>
              </a:rPr>
              <a:t>m, per 314</a:t>
            </a:r>
            <a:r>
              <a:rPr lang="lt-LT" altLang="en-US" sz="2200" smtClean="0"/>
              <a:t> </a:t>
            </a:r>
            <a:r>
              <a:rPr lang="lt-LT" altLang="en-US" sz="2200" smtClean="0">
                <a:cs typeface="Times New Roman" pitchFamily="18" charset="0"/>
              </a:rPr>
              <a:t>s susvyruoja 100 kart</a:t>
            </a:r>
            <a:r>
              <a:rPr lang="lt-LT" altLang="en-US" sz="2200" smtClean="0"/>
              <a:t>ų</a:t>
            </a:r>
            <a:r>
              <a:rPr lang="lt-LT" altLang="en-US" sz="2200" smtClean="0">
                <a:cs typeface="Times New Roman" pitchFamily="18" charset="0"/>
              </a:rPr>
              <a:t>. Nustatykite svyruokl</a:t>
            </a:r>
            <a:r>
              <a:rPr lang="lt-LT" altLang="en-US" sz="2200" smtClean="0"/>
              <a:t>ė</a:t>
            </a:r>
            <a:r>
              <a:rPr lang="lt-LT" altLang="en-US" sz="2200" smtClean="0">
                <a:cs typeface="Times New Roman" pitchFamily="18" charset="0"/>
              </a:rPr>
              <a:t>s period</a:t>
            </a:r>
            <a:r>
              <a:rPr lang="lt-LT" altLang="en-US" sz="2200" smtClean="0"/>
              <a:t>ą</a:t>
            </a:r>
            <a:r>
              <a:rPr lang="lt-LT" altLang="en-US" sz="2200" smtClean="0">
                <a:cs typeface="Times New Roman" pitchFamily="18" charset="0"/>
              </a:rPr>
              <a:t> ir laisvojo kritimo pagreit</a:t>
            </a:r>
            <a:r>
              <a:rPr lang="lt-LT" altLang="en-US" sz="2200" smtClean="0"/>
              <a:t>į</a:t>
            </a:r>
            <a:r>
              <a:rPr lang="lt-LT" altLang="en-US" sz="2200" smtClean="0">
                <a:cs typeface="Times New Roman" pitchFamily="18" charset="0"/>
              </a:rPr>
              <a:t> toje vietov</a:t>
            </a:r>
            <a:r>
              <a:rPr lang="lt-LT" altLang="en-US" sz="2200" smtClean="0"/>
              <a:t>ė</a:t>
            </a:r>
            <a:r>
              <a:rPr lang="lt-LT" altLang="en-US" sz="2200" smtClean="0">
                <a:cs typeface="Times New Roman" pitchFamily="18" charset="0"/>
              </a:rPr>
              <a:t>je.</a:t>
            </a:r>
            <a:r>
              <a:rPr lang="en-GB" altLang="en-US" sz="2200" smtClean="0"/>
              <a:t> </a:t>
            </a:r>
          </a:p>
        </p:txBody>
      </p:sp>
      <p:graphicFrame>
        <p:nvGraphicFramePr>
          <p:cNvPr id="103424" name="Object 4"/>
          <p:cNvGraphicFramePr>
            <a:graphicFrameLocks noChangeAspect="1"/>
          </p:cNvGraphicFramePr>
          <p:nvPr/>
        </p:nvGraphicFramePr>
        <p:xfrm>
          <a:off x="266700" y="3328988"/>
          <a:ext cx="1524000" cy="2690812"/>
        </p:xfrm>
        <a:graphic>
          <a:graphicData uri="http://schemas.openxmlformats.org/presentationml/2006/ole">
            <p:oleObj spid="_x0000_s103424" r:id="rId3" imgW="825500" imgH="1574800" progId="Equation.3">
              <p:embed/>
            </p:oleObj>
          </a:graphicData>
        </a:graphic>
      </p:graphicFrame>
      <p:sp>
        <p:nvSpPr>
          <p:cNvPr id="50181" name="Text Box 6"/>
          <p:cNvSpPr txBox="1">
            <a:spLocks noChangeArrowheads="1"/>
          </p:cNvSpPr>
          <p:nvPr/>
        </p:nvSpPr>
        <p:spPr bwMode="auto">
          <a:xfrm>
            <a:off x="152400" y="2808288"/>
            <a:ext cx="1752600" cy="368300"/>
          </a:xfrm>
          <a:prstGeom prst="rect">
            <a:avLst/>
          </a:prstGeom>
          <a:noFill/>
          <a:ln w="9525">
            <a:noFill/>
            <a:miter lim="800000"/>
            <a:headEnd/>
            <a:tailEnd/>
          </a:ln>
          <a:effectLst/>
        </p:spPr>
        <p:txBody>
          <a:bodyPr>
            <a:spAutoFit/>
          </a:bodyPr>
          <a:lstStyle/>
          <a:p>
            <a:pPr>
              <a:spcBef>
                <a:spcPct val="50000"/>
              </a:spcBef>
            </a:pPr>
            <a:r>
              <a:rPr lang="lt-LT" altLang="en-US"/>
              <a:t>Duota:</a:t>
            </a:r>
            <a:endParaRPr lang="en-GB" altLang="en-US"/>
          </a:p>
        </p:txBody>
      </p:sp>
      <p:sp>
        <p:nvSpPr>
          <p:cNvPr id="50182" name="Line 7"/>
          <p:cNvSpPr>
            <a:spLocks noChangeShapeType="1"/>
          </p:cNvSpPr>
          <p:nvPr/>
        </p:nvSpPr>
        <p:spPr bwMode="auto">
          <a:xfrm>
            <a:off x="152400" y="5013325"/>
            <a:ext cx="1905000" cy="0"/>
          </a:xfrm>
          <a:prstGeom prst="line">
            <a:avLst/>
          </a:prstGeom>
          <a:noFill/>
          <a:ln w="9525">
            <a:solidFill>
              <a:schemeClr val="tx1"/>
            </a:solidFill>
            <a:round/>
            <a:headEnd/>
            <a:tailEnd/>
          </a:ln>
          <a:effectLst/>
        </p:spPr>
        <p:txBody>
          <a:bodyPr/>
          <a:lstStyle/>
          <a:p>
            <a:endParaRPr lang="lt-LT"/>
          </a:p>
        </p:txBody>
      </p:sp>
      <p:sp>
        <p:nvSpPr>
          <p:cNvPr id="50183" name="Line 8"/>
          <p:cNvSpPr>
            <a:spLocks noChangeShapeType="1"/>
          </p:cNvSpPr>
          <p:nvPr/>
        </p:nvSpPr>
        <p:spPr bwMode="auto">
          <a:xfrm flipV="1">
            <a:off x="2057400" y="2808288"/>
            <a:ext cx="0" cy="2205037"/>
          </a:xfrm>
          <a:prstGeom prst="line">
            <a:avLst/>
          </a:prstGeom>
          <a:noFill/>
          <a:ln w="9525">
            <a:solidFill>
              <a:schemeClr val="tx1"/>
            </a:solidFill>
            <a:round/>
            <a:headEnd/>
            <a:tailEnd/>
          </a:ln>
          <a:effectLst/>
        </p:spPr>
        <p:txBody>
          <a:bodyPr/>
          <a:lstStyle/>
          <a:p>
            <a:endParaRPr lang="lt-LT"/>
          </a:p>
        </p:txBody>
      </p:sp>
      <p:graphicFrame>
        <p:nvGraphicFramePr>
          <p:cNvPr id="103425" name="Object 9"/>
          <p:cNvGraphicFramePr>
            <a:graphicFrameLocks noChangeAspect="1"/>
          </p:cNvGraphicFramePr>
          <p:nvPr/>
        </p:nvGraphicFramePr>
        <p:xfrm>
          <a:off x="2339975" y="2692400"/>
          <a:ext cx="598488" cy="598488"/>
        </p:xfrm>
        <a:graphic>
          <a:graphicData uri="http://schemas.openxmlformats.org/presentationml/2006/ole">
            <p:oleObj spid="_x0000_s103425" name="Equation" r:id="rId4" imgW="393529" imgH="393529" progId="Equation.3">
              <p:embed/>
            </p:oleObj>
          </a:graphicData>
        </a:graphic>
      </p:graphicFrame>
      <p:graphicFrame>
        <p:nvGraphicFramePr>
          <p:cNvPr id="103426" name="Object 10"/>
          <p:cNvGraphicFramePr>
            <a:graphicFrameLocks noChangeAspect="1"/>
          </p:cNvGraphicFramePr>
          <p:nvPr/>
        </p:nvGraphicFramePr>
        <p:xfrm>
          <a:off x="3276600" y="2678113"/>
          <a:ext cx="971550" cy="627062"/>
        </p:xfrm>
        <a:graphic>
          <a:graphicData uri="http://schemas.openxmlformats.org/presentationml/2006/ole">
            <p:oleObj spid="_x0000_s103426" r:id="rId5" imgW="723586" imgH="469696" progId="Equation.3">
              <p:embed/>
            </p:oleObj>
          </a:graphicData>
        </a:graphic>
      </p:graphicFrame>
      <p:graphicFrame>
        <p:nvGraphicFramePr>
          <p:cNvPr id="103427" name="Object 11"/>
          <p:cNvGraphicFramePr>
            <a:graphicFrameLocks noChangeAspect="1"/>
          </p:cNvGraphicFramePr>
          <p:nvPr/>
        </p:nvGraphicFramePr>
        <p:xfrm>
          <a:off x="2627313" y="3573463"/>
          <a:ext cx="1084262" cy="1219200"/>
        </p:xfrm>
        <a:graphic>
          <a:graphicData uri="http://schemas.openxmlformats.org/presentationml/2006/ole">
            <p:oleObj spid="_x0000_s103427" r:id="rId6" imgW="774364" imgH="863225" progId="Equation.3">
              <p:embed/>
            </p:oleObj>
          </a:graphicData>
        </a:graphic>
      </p:graphicFrame>
      <p:sp>
        <p:nvSpPr>
          <p:cNvPr id="50187" name="Line 13"/>
          <p:cNvSpPr>
            <a:spLocks noChangeShapeType="1"/>
          </p:cNvSpPr>
          <p:nvPr/>
        </p:nvSpPr>
        <p:spPr bwMode="auto">
          <a:xfrm>
            <a:off x="4500563" y="2808288"/>
            <a:ext cx="0" cy="2205037"/>
          </a:xfrm>
          <a:prstGeom prst="line">
            <a:avLst/>
          </a:prstGeom>
          <a:noFill/>
          <a:ln w="9525">
            <a:solidFill>
              <a:schemeClr val="tx1"/>
            </a:solidFill>
            <a:round/>
            <a:headEnd/>
            <a:tailEnd/>
          </a:ln>
          <a:effectLst/>
        </p:spPr>
        <p:txBody>
          <a:bodyPr/>
          <a:lstStyle/>
          <a:p>
            <a:endParaRPr lang="lt-LT"/>
          </a:p>
        </p:txBody>
      </p:sp>
      <p:graphicFrame>
        <p:nvGraphicFramePr>
          <p:cNvPr id="103428" name="Object 14"/>
          <p:cNvGraphicFramePr>
            <a:graphicFrameLocks noChangeAspect="1"/>
          </p:cNvGraphicFramePr>
          <p:nvPr/>
        </p:nvGraphicFramePr>
        <p:xfrm>
          <a:off x="5003800" y="2808288"/>
          <a:ext cx="2667000" cy="1566862"/>
        </p:xfrm>
        <a:graphic>
          <a:graphicData uri="http://schemas.openxmlformats.org/presentationml/2006/ole">
            <p:oleObj spid="_x0000_s103428" r:id="rId7" imgW="1676400" imgH="1079500" progId="Equation.3">
              <p:embed/>
            </p:oleObj>
          </a:graphicData>
        </a:graphic>
      </p:graphicFrame>
      <p:sp>
        <p:nvSpPr>
          <p:cNvPr id="50189" name="Text Box 16"/>
          <p:cNvSpPr txBox="1">
            <a:spLocks noChangeArrowheads="1"/>
          </p:cNvSpPr>
          <p:nvPr/>
        </p:nvSpPr>
        <p:spPr bwMode="auto">
          <a:xfrm>
            <a:off x="5257800" y="6019800"/>
            <a:ext cx="3505200" cy="427038"/>
          </a:xfrm>
          <a:prstGeom prst="rect">
            <a:avLst/>
          </a:prstGeom>
          <a:noFill/>
          <a:ln w="9525">
            <a:noFill/>
            <a:miter lim="800000"/>
            <a:headEnd/>
            <a:tailEnd/>
          </a:ln>
          <a:effectLst/>
        </p:spPr>
        <p:txBody>
          <a:bodyPr>
            <a:spAutoFit/>
          </a:bodyPr>
          <a:lstStyle/>
          <a:p>
            <a:pPr>
              <a:spcBef>
                <a:spcPct val="50000"/>
              </a:spcBef>
            </a:pPr>
            <a:r>
              <a:rPr lang="lt-LT" altLang="en-US" sz="2200"/>
              <a:t>Ats.: 3,14 s, 9,8 m/s</a:t>
            </a:r>
            <a:r>
              <a:rPr lang="lt-LT" altLang="en-US" sz="2200" baseline="30000"/>
              <a:t>2</a:t>
            </a:r>
            <a:r>
              <a:rPr lang="lt-LT" altLang="en-US" sz="2200"/>
              <a:t>.</a:t>
            </a:r>
            <a:endParaRPr lang="en-GB" altLang="en-US" sz="220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bwMode="auto">
          <a:xfrm>
            <a:off x="468313" y="404813"/>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5 uždavinys</a:t>
            </a:r>
            <a:endParaRPr lang="en-GB" altLang="en-US" dirty="0" smtClean="0"/>
          </a:p>
        </p:txBody>
      </p:sp>
      <p:sp>
        <p:nvSpPr>
          <p:cNvPr id="51203" name="Rectangle 3"/>
          <p:cNvSpPr>
            <a:spLocks noGrp="1"/>
          </p:cNvSpPr>
          <p:nvPr>
            <p:ph type="body" idx="1"/>
          </p:nvPr>
        </p:nvSpPr>
        <p:spPr>
          <a:xfrm>
            <a:off x="179388" y="1628775"/>
            <a:ext cx="8736012" cy="4641850"/>
          </a:xfrm>
        </p:spPr>
        <p:txBody>
          <a:bodyPr/>
          <a:lstStyle/>
          <a:p>
            <a:pPr algn="just">
              <a:buFont typeface="Arial" charset="0"/>
              <a:buNone/>
            </a:pPr>
            <a:r>
              <a:rPr lang="lt-LT" altLang="en-US" sz="2200" smtClean="0"/>
              <a:t>		Kokio ilgio matematinė svyruoklė per 2 s susvyruoja 1 kartą, kai        g = 9,8 m/s</a:t>
            </a:r>
            <a:r>
              <a:rPr lang="lt-LT" altLang="en-US" sz="2200" baseline="30000" smtClean="0"/>
              <a:t>2</a:t>
            </a:r>
            <a:r>
              <a:rPr lang="lt-LT" altLang="en-US" sz="2200" smtClean="0"/>
              <a:t>? Kiek kartų reikia pakeisti svyruoklės ilgį, kad svyravimo dažnis padidėtų dvigubai?</a:t>
            </a:r>
            <a:endParaRPr lang="en-GB" altLang="en-US" sz="2200" smtClean="0"/>
          </a:p>
          <a:p>
            <a:pPr>
              <a:buFont typeface="Arial" charset="0"/>
              <a:buNone/>
            </a:pPr>
            <a:endParaRPr lang="en-GB" altLang="en-US" smtClean="0"/>
          </a:p>
        </p:txBody>
      </p:sp>
      <p:graphicFrame>
        <p:nvGraphicFramePr>
          <p:cNvPr id="104448" name="Object 4"/>
          <p:cNvGraphicFramePr>
            <a:graphicFrameLocks noChangeAspect="1"/>
          </p:cNvGraphicFramePr>
          <p:nvPr/>
        </p:nvGraphicFramePr>
        <p:xfrm>
          <a:off x="381000" y="3470275"/>
          <a:ext cx="1347788" cy="2679700"/>
        </p:xfrm>
        <a:graphic>
          <a:graphicData uri="http://schemas.openxmlformats.org/presentationml/2006/ole">
            <p:oleObj spid="_x0000_s104448" name="Equation" r:id="rId3" imgW="711200" imgH="1765300" progId="Equation.3">
              <p:embed/>
            </p:oleObj>
          </a:graphicData>
        </a:graphic>
      </p:graphicFrame>
      <p:sp>
        <p:nvSpPr>
          <p:cNvPr id="51205" name="Text Box 6"/>
          <p:cNvSpPr txBox="1">
            <a:spLocks noChangeArrowheads="1"/>
          </p:cNvSpPr>
          <p:nvPr/>
        </p:nvSpPr>
        <p:spPr bwMode="auto">
          <a:xfrm>
            <a:off x="365125" y="3068638"/>
            <a:ext cx="2438400" cy="369887"/>
          </a:xfrm>
          <a:prstGeom prst="rect">
            <a:avLst/>
          </a:prstGeom>
          <a:noFill/>
          <a:ln w="9525">
            <a:noFill/>
            <a:miter lim="800000"/>
            <a:headEnd/>
            <a:tailEnd/>
          </a:ln>
          <a:effectLst/>
        </p:spPr>
        <p:txBody>
          <a:bodyPr>
            <a:spAutoFit/>
          </a:bodyPr>
          <a:lstStyle/>
          <a:p>
            <a:pPr>
              <a:spcBef>
                <a:spcPct val="50000"/>
              </a:spcBef>
            </a:pPr>
            <a:r>
              <a:rPr lang="lt-LT" altLang="en-US"/>
              <a:t>Duota:</a:t>
            </a:r>
            <a:endParaRPr lang="en-GB" altLang="en-US"/>
          </a:p>
        </p:txBody>
      </p:sp>
      <p:sp>
        <p:nvSpPr>
          <p:cNvPr id="51206" name="Line 7"/>
          <p:cNvSpPr>
            <a:spLocks noChangeShapeType="1"/>
          </p:cNvSpPr>
          <p:nvPr/>
        </p:nvSpPr>
        <p:spPr bwMode="auto">
          <a:xfrm>
            <a:off x="304800" y="5373688"/>
            <a:ext cx="1676400" cy="0"/>
          </a:xfrm>
          <a:prstGeom prst="line">
            <a:avLst/>
          </a:prstGeom>
          <a:noFill/>
          <a:ln w="9525">
            <a:solidFill>
              <a:schemeClr val="tx1"/>
            </a:solidFill>
            <a:round/>
            <a:headEnd/>
            <a:tailEnd/>
          </a:ln>
          <a:effectLst/>
        </p:spPr>
        <p:txBody>
          <a:bodyPr/>
          <a:lstStyle/>
          <a:p>
            <a:endParaRPr lang="lt-LT"/>
          </a:p>
        </p:txBody>
      </p:sp>
      <p:sp>
        <p:nvSpPr>
          <p:cNvPr id="51207" name="Line 8"/>
          <p:cNvSpPr>
            <a:spLocks noChangeShapeType="1"/>
          </p:cNvSpPr>
          <p:nvPr/>
        </p:nvSpPr>
        <p:spPr bwMode="auto">
          <a:xfrm flipV="1">
            <a:off x="1981200" y="3068638"/>
            <a:ext cx="0" cy="2305050"/>
          </a:xfrm>
          <a:prstGeom prst="line">
            <a:avLst/>
          </a:prstGeom>
          <a:noFill/>
          <a:ln w="9525">
            <a:solidFill>
              <a:schemeClr val="tx1"/>
            </a:solidFill>
            <a:round/>
            <a:headEnd/>
            <a:tailEnd/>
          </a:ln>
          <a:effectLst/>
        </p:spPr>
        <p:txBody>
          <a:bodyPr/>
          <a:lstStyle/>
          <a:p>
            <a:endParaRPr lang="lt-LT"/>
          </a:p>
        </p:txBody>
      </p:sp>
      <p:graphicFrame>
        <p:nvGraphicFramePr>
          <p:cNvPr id="104449" name="Object 9"/>
          <p:cNvGraphicFramePr>
            <a:graphicFrameLocks noChangeAspect="1"/>
          </p:cNvGraphicFramePr>
          <p:nvPr/>
        </p:nvGraphicFramePr>
        <p:xfrm>
          <a:off x="2036763" y="3068638"/>
          <a:ext cx="598487" cy="598487"/>
        </p:xfrm>
        <a:graphic>
          <a:graphicData uri="http://schemas.openxmlformats.org/presentationml/2006/ole">
            <p:oleObj spid="_x0000_s104449" name="Equation" r:id="rId4" imgW="393529" imgH="393529" progId="Equation.3">
              <p:embed/>
            </p:oleObj>
          </a:graphicData>
        </a:graphic>
      </p:graphicFrame>
      <p:graphicFrame>
        <p:nvGraphicFramePr>
          <p:cNvPr id="104450" name="Object 10"/>
          <p:cNvGraphicFramePr>
            <a:graphicFrameLocks noChangeAspect="1"/>
          </p:cNvGraphicFramePr>
          <p:nvPr/>
        </p:nvGraphicFramePr>
        <p:xfrm>
          <a:off x="2916238" y="3068638"/>
          <a:ext cx="971550" cy="627062"/>
        </p:xfrm>
        <a:graphic>
          <a:graphicData uri="http://schemas.openxmlformats.org/presentationml/2006/ole">
            <p:oleObj spid="_x0000_s104450" r:id="rId5" imgW="723586" imgH="469696" progId="Equation.3">
              <p:embed/>
            </p:oleObj>
          </a:graphicData>
        </a:graphic>
      </p:graphicFrame>
      <p:graphicFrame>
        <p:nvGraphicFramePr>
          <p:cNvPr id="104451" name="Object 13"/>
          <p:cNvGraphicFramePr>
            <a:graphicFrameLocks noChangeAspect="1"/>
          </p:cNvGraphicFramePr>
          <p:nvPr/>
        </p:nvGraphicFramePr>
        <p:xfrm>
          <a:off x="2254250" y="5229225"/>
          <a:ext cx="1100138" cy="714375"/>
        </p:xfrm>
        <a:graphic>
          <a:graphicData uri="http://schemas.openxmlformats.org/presentationml/2006/ole">
            <p:oleObj spid="_x0000_s104451" name="Equation" r:id="rId6" imgW="723586" imgH="469696" progId="Equation.3">
              <p:embed/>
            </p:oleObj>
          </a:graphicData>
        </a:graphic>
      </p:graphicFrame>
      <p:graphicFrame>
        <p:nvGraphicFramePr>
          <p:cNvPr id="104452" name="Object 14"/>
          <p:cNvGraphicFramePr>
            <a:graphicFrameLocks noChangeAspect="1"/>
          </p:cNvGraphicFramePr>
          <p:nvPr/>
        </p:nvGraphicFramePr>
        <p:xfrm>
          <a:off x="2203450" y="3760788"/>
          <a:ext cx="1200150" cy="711200"/>
        </p:xfrm>
        <a:graphic>
          <a:graphicData uri="http://schemas.openxmlformats.org/presentationml/2006/ole">
            <p:oleObj spid="_x0000_s104452" name="Equation" r:id="rId7" imgW="748975" imgH="444307" progId="Equation.3">
              <p:embed/>
            </p:oleObj>
          </a:graphicData>
        </a:graphic>
      </p:graphicFrame>
      <p:graphicFrame>
        <p:nvGraphicFramePr>
          <p:cNvPr id="104453" name="Object 15"/>
          <p:cNvGraphicFramePr>
            <a:graphicFrameLocks noChangeAspect="1"/>
          </p:cNvGraphicFramePr>
          <p:nvPr/>
        </p:nvGraphicFramePr>
        <p:xfrm>
          <a:off x="2051050" y="4437063"/>
          <a:ext cx="1036638" cy="671512"/>
        </p:xfrm>
        <a:graphic>
          <a:graphicData uri="http://schemas.openxmlformats.org/presentationml/2006/ole">
            <p:oleObj spid="_x0000_s104453" name="Equation" r:id="rId8" imgW="647700" imgH="419100" progId="Equation.3">
              <p:embed/>
            </p:oleObj>
          </a:graphicData>
        </a:graphic>
      </p:graphicFrame>
      <p:sp>
        <p:nvSpPr>
          <p:cNvPr id="51213" name="Line 16"/>
          <p:cNvSpPr>
            <a:spLocks noChangeShapeType="1"/>
          </p:cNvSpPr>
          <p:nvPr/>
        </p:nvSpPr>
        <p:spPr bwMode="auto">
          <a:xfrm>
            <a:off x="3995738" y="3068638"/>
            <a:ext cx="0" cy="2808287"/>
          </a:xfrm>
          <a:prstGeom prst="line">
            <a:avLst/>
          </a:prstGeom>
          <a:noFill/>
          <a:ln w="9525">
            <a:solidFill>
              <a:schemeClr val="tx1"/>
            </a:solidFill>
            <a:round/>
            <a:headEnd/>
            <a:tailEnd/>
          </a:ln>
          <a:effectLst/>
        </p:spPr>
        <p:txBody>
          <a:bodyPr/>
          <a:lstStyle/>
          <a:p>
            <a:endParaRPr lang="lt-LT"/>
          </a:p>
        </p:txBody>
      </p:sp>
      <p:graphicFrame>
        <p:nvGraphicFramePr>
          <p:cNvPr id="104454" name="Object 17"/>
          <p:cNvGraphicFramePr>
            <a:graphicFrameLocks noChangeAspect="1"/>
          </p:cNvGraphicFramePr>
          <p:nvPr/>
        </p:nvGraphicFramePr>
        <p:xfrm>
          <a:off x="4267200" y="2667000"/>
          <a:ext cx="3505200" cy="698500"/>
        </p:xfrm>
        <a:graphic>
          <a:graphicData uri="http://schemas.openxmlformats.org/presentationml/2006/ole">
            <p:oleObj spid="_x0000_s104454" name="Equation" r:id="rId9" imgW="2120900" imgH="444500" progId="Equation.3">
              <p:embed/>
            </p:oleObj>
          </a:graphicData>
        </a:graphic>
      </p:graphicFrame>
      <p:graphicFrame>
        <p:nvGraphicFramePr>
          <p:cNvPr id="104455" name="Object 19"/>
          <p:cNvGraphicFramePr>
            <a:graphicFrameLocks noChangeAspect="1"/>
          </p:cNvGraphicFramePr>
          <p:nvPr/>
        </p:nvGraphicFramePr>
        <p:xfrm>
          <a:off x="4191000" y="3429000"/>
          <a:ext cx="1363663" cy="922338"/>
        </p:xfrm>
        <a:graphic>
          <a:graphicData uri="http://schemas.openxmlformats.org/presentationml/2006/ole">
            <p:oleObj spid="_x0000_s104455" name="Equation" r:id="rId10" imgW="977900" imgH="660400" progId="Equation.3">
              <p:embed/>
            </p:oleObj>
          </a:graphicData>
        </a:graphic>
      </p:graphicFrame>
      <p:graphicFrame>
        <p:nvGraphicFramePr>
          <p:cNvPr id="104456" name="Object 21"/>
          <p:cNvGraphicFramePr>
            <a:graphicFrameLocks noChangeAspect="1"/>
          </p:cNvGraphicFramePr>
          <p:nvPr/>
        </p:nvGraphicFramePr>
        <p:xfrm>
          <a:off x="6400800" y="3429000"/>
          <a:ext cx="1676400" cy="849313"/>
        </p:xfrm>
        <a:graphic>
          <a:graphicData uri="http://schemas.openxmlformats.org/presentationml/2006/ole">
            <p:oleObj spid="_x0000_s104456" name="Equation" r:id="rId11" imgW="1206500" imgH="609600" progId="Equation.3">
              <p:embed/>
            </p:oleObj>
          </a:graphicData>
        </a:graphic>
      </p:graphicFrame>
      <p:graphicFrame>
        <p:nvGraphicFramePr>
          <p:cNvPr id="104457" name="Object 22"/>
          <p:cNvGraphicFramePr>
            <a:graphicFrameLocks noChangeAspect="1"/>
          </p:cNvGraphicFramePr>
          <p:nvPr/>
        </p:nvGraphicFramePr>
        <p:xfrm>
          <a:off x="4114800" y="4267200"/>
          <a:ext cx="4017963" cy="2241550"/>
        </p:xfrm>
        <a:graphic>
          <a:graphicData uri="http://schemas.openxmlformats.org/presentationml/2006/ole">
            <p:oleObj spid="_x0000_s104457" name="Equation" r:id="rId12" imgW="2628720" imgH="1650960" progId="Equation.3">
              <p:embed/>
            </p:oleObj>
          </a:graphicData>
        </a:graphic>
      </p:graphicFrame>
      <p:sp>
        <p:nvSpPr>
          <p:cNvPr id="51218" name="Text Box 24"/>
          <p:cNvSpPr txBox="1">
            <a:spLocks noChangeArrowheads="1"/>
          </p:cNvSpPr>
          <p:nvPr/>
        </p:nvSpPr>
        <p:spPr bwMode="auto">
          <a:xfrm>
            <a:off x="5410200" y="6248400"/>
            <a:ext cx="3505200" cy="427038"/>
          </a:xfrm>
          <a:prstGeom prst="rect">
            <a:avLst/>
          </a:prstGeom>
          <a:noFill/>
          <a:ln w="9525">
            <a:noFill/>
            <a:miter lim="800000"/>
            <a:headEnd/>
            <a:tailEnd/>
          </a:ln>
          <a:effectLst/>
        </p:spPr>
        <p:txBody>
          <a:bodyPr>
            <a:spAutoFit/>
          </a:bodyPr>
          <a:lstStyle/>
          <a:p>
            <a:pPr>
              <a:spcBef>
                <a:spcPct val="50000"/>
              </a:spcBef>
            </a:pPr>
            <a:r>
              <a:rPr lang="lt-LT" altLang="en-US" sz="2200"/>
              <a:t>Ats.: Ilgį sumažinti 4 kartus.</a:t>
            </a:r>
            <a:endParaRPr lang="en-GB" altLang="en-US" sz="220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bwMode="auto">
          <a:xfrm>
            <a:off x="468313" y="404813"/>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6 uždavinys</a:t>
            </a:r>
            <a:endParaRPr lang="en-GB" altLang="en-US" dirty="0" smtClean="0"/>
          </a:p>
        </p:txBody>
      </p:sp>
      <p:sp>
        <p:nvSpPr>
          <p:cNvPr id="52227" name="Rectangle 3"/>
          <p:cNvSpPr>
            <a:spLocks noGrp="1"/>
          </p:cNvSpPr>
          <p:nvPr>
            <p:ph type="body" idx="1"/>
          </p:nvPr>
        </p:nvSpPr>
        <p:spPr>
          <a:xfrm>
            <a:off x="231775" y="1597025"/>
            <a:ext cx="8305800" cy="4876800"/>
          </a:xfrm>
        </p:spPr>
        <p:txBody>
          <a:bodyPr/>
          <a:lstStyle/>
          <a:p>
            <a:pPr algn="just">
              <a:buFont typeface="Arial" charset="0"/>
              <a:buNone/>
            </a:pPr>
            <a:r>
              <a:rPr lang="lt-LT" altLang="en-US" smtClean="0"/>
              <a:t>	</a:t>
            </a:r>
            <a:r>
              <a:rPr lang="lt-LT" altLang="en-US" sz="2200" smtClean="0"/>
              <a:t>	Kiek kartų per 5 min susvyruos matematinė svyruoklė, kurios ilgis 4,9 m?</a:t>
            </a:r>
            <a:endParaRPr lang="en-GB" altLang="en-US" sz="2200" smtClean="0"/>
          </a:p>
        </p:txBody>
      </p:sp>
      <p:graphicFrame>
        <p:nvGraphicFramePr>
          <p:cNvPr id="105472" name="Object 4"/>
          <p:cNvGraphicFramePr>
            <a:graphicFrameLocks noChangeAspect="1"/>
          </p:cNvGraphicFramePr>
          <p:nvPr/>
        </p:nvGraphicFramePr>
        <p:xfrm>
          <a:off x="284163" y="3500438"/>
          <a:ext cx="1752600" cy="2286000"/>
        </p:xfrm>
        <a:graphic>
          <a:graphicData uri="http://schemas.openxmlformats.org/presentationml/2006/ole">
            <p:oleObj spid="_x0000_s105472" r:id="rId3" imgW="1040948" imgH="1497950" progId="Equation.3">
              <p:embed/>
            </p:oleObj>
          </a:graphicData>
        </a:graphic>
      </p:graphicFrame>
      <p:sp>
        <p:nvSpPr>
          <p:cNvPr id="52229" name="Text Box 6"/>
          <p:cNvSpPr txBox="1">
            <a:spLocks noChangeArrowheads="1"/>
          </p:cNvSpPr>
          <p:nvPr/>
        </p:nvSpPr>
        <p:spPr bwMode="auto">
          <a:xfrm>
            <a:off x="266700" y="2905125"/>
            <a:ext cx="2057400" cy="368300"/>
          </a:xfrm>
          <a:prstGeom prst="rect">
            <a:avLst/>
          </a:prstGeom>
          <a:noFill/>
          <a:ln w="9525">
            <a:noFill/>
            <a:miter lim="800000"/>
            <a:headEnd/>
            <a:tailEnd/>
          </a:ln>
          <a:effectLst/>
        </p:spPr>
        <p:txBody>
          <a:bodyPr>
            <a:spAutoFit/>
          </a:bodyPr>
          <a:lstStyle/>
          <a:p>
            <a:pPr>
              <a:spcBef>
                <a:spcPct val="50000"/>
              </a:spcBef>
            </a:pPr>
            <a:r>
              <a:rPr lang="lt-LT" altLang="en-US"/>
              <a:t>Duota:</a:t>
            </a:r>
            <a:endParaRPr lang="en-GB" altLang="en-US"/>
          </a:p>
        </p:txBody>
      </p:sp>
      <p:sp>
        <p:nvSpPr>
          <p:cNvPr id="52230" name="Line 7"/>
          <p:cNvSpPr>
            <a:spLocks noChangeShapeType="1"/>
          </p:cNvSpPr>
          <p:nvPr/>
        </p:nvSpPr>
        <p:spPr bwMode="auto">
          <a:xfrm>
            <a:off x="304800" y="5157788"/>
            <a:ext cx="1981200" cy="0"/>
          </a:xfrm>
          <a:prstGeom prst="line">
            <a:avLst/>
          </a:prstGeom>
          <a:noFill/>
          <a:ln w="9525">
            <a:solidFill>
              <a:schemeClr val="tx1"/>
            </a:solidFill>
            <a:round/>
            <a:headEnd/>
            <a:tailEnd/>
          </a:ln>
          <a:effectLst/>
        </p:spPr>
        <p:txBody>
          <a:bodyPr/>
          <a:lstStyle/>
          <a:p>
            <a:endParaRPr lang="lt-LT"/>
          </a:p>
        </p:txBody>
      </p:sp>
      <p:sp>
        <p:nvSpPr>
          <p:cNvPr id="52231" name="Line 8"/>
          <p:cNvSpPr>
            <a:spLocks noChangeShapeType="1"/>
          </p:cNvSpPr>
          <p:nvPr/>
        </p:nvSpPr>
        <p:spPr bwMode="auto">
          <a:xfrm>
            <a:off x="2286000" y="2795588"/>
            <a:ext cx="0" cy="2362200"/>
          </a:xfrm>
          <a:prstGeom prst="line">
            <a:avLst/>
          </a:prstGeom>
          <a:noFill/>
          <a:ln w="9525">
            <a:solidFill>
              <a:schemeClr val="tx1"/>
            </a:solidFill>
            <a:round/>
            <a:headEnd/>
            <a:tailEnd/>
          </a:ln>
          <a:effectLst/>
        </p:spPr>
        <p:txBody>
          <a:bodyPr/>
          <a:lstStyle/>
          <a:p>
            <a:endParaRPr lang="lt-LT"/>
          </a:p>
        </p:txBody>
      </p:sp>
      <p:graphicFrame>
        <p:nvGraphicFramePr>
          <p:cNvPr id="105473" name="Object 11"/>
          <p:cNvGraphicFramePr>
            <a:graphicFrameLocks noChangeAspect="1"/>
          </p:cNvGraphicFramePr>
          <p:nvPr/>
        </p:nvGraphicFramePr>
        <p:xfrm>
          <a:off x="2484438" y="2849563"/>
          <a:ext cx="598487" cy="598487"/>
        </p:xfrm>
        <a:graphic>
          <a:graphicData uri="http://schemas.openxmlformats.org/presentationml/2006/ole">
            <p:oleObj spid="_x0000_s105473" name="Equation" r:id="rId4" imgW="393529" imgH="393529" progId="Equation.3">
              <p:embed/>
            </p:oleObj>
          </a:graphicData>
        </a:graphic>
      </p:graphicFrame>
      <p:graphicFrame>
        <p:nvGraphicFramePr>
          <p:cNvPr id="105474" name="Object 12"/>
          <p:cNvGraphicFramePr>
            <a:graphicFrameLocks noChangeAspect="1"/>
          </p:cNvGraphicFramePr>
          <p:nvPr/>
        </p:nvGraphicFramePr>
        <p:xfrm>
          <a:off x="3276600" y="2817813"/>
          <a:ext cx="971550" cy="627062"/>
        </p:xfrm>
        <a:graphic>
          <a:graphicData uri="http://schemas.openxmlformats.org/presentationml/2006/ole">
            <p:oleObj spid="_x0000_s105474" r:id="rId5" imgW="723586" imgH="469696" progId="Equation.3">
              <p:embed/>
            </p:oleObj>
          </a:graphicData>
        </a:graphic>
      </p:graphicFrame>
      <p:graphicFrame>
        <p:nvGraphicFramePr>
          <p:cNvPr id="105475" name="Object 13"/>
          <p:cNvGraphicFramePr>
            <a:graphicFrameLocks noChangeAspect="1"/>
          </p:cNvGraphicFramePr>
          <p:nvPr/>
        </p:nvGraphicFramePr>
        <p:xfrm>
          <a:off x="2484438" y="3643313"/>
          <a:ext cx="1100137" cy="714375"/>
        </p:xfrm>
        <a:graphic>
          <a:graphicData uri="http://schemas.openxmlformats.org/presentationml/2006/ole">
            <p:oleObj spid="_x0000_s105475" name="Equation" r:id="rId6" imgW="723586" imgH="469696" progId="Equation.3">
              <p:embed/>
            </p:oleObj>
          </a:graphicData>
        </a:graphic>
      </p:graphicFrame>
      <p:graphicFrame>
        <p:nvGraphicFramePr>
          <p:cNvPr id="105476" name="Object 15"/>
          <p:cNvGraphicFramePr>
            <a:graphicFrameLocks noChangeAspect="1"/>
          </p:cNvGraphicFramePr>
          <p:nvPr/>
        </p:nvGraphicFramePr>
        <p:xfrm>
          <a:off x="3779838" y="3643313"/>
          <a:ext cx="938212" cy="666750"/>
        </p:xfrm>
        <a:graphic>
          <a:graphicData uri="http://schemas.openxmlformats.org/presentationml/2006/ole">
            <p:oleObj spid="_x0000_s105476" r:id="rId7" imgW="660113" imgH="469696" progId="Equation.3">
              <p:embed/>
            </p:oleObj>
          </a:graphicData>
        </a:graphic>
      </p:graphicFrame>
      <p:sp>
        <p:nvSpPr>
          <p:cNvPr id="52236" name="Line 17"/>
          <p:cNvSpPr>
            <a:spLocks noChangeShapeType="1"/>
          </p:cNvSpPr>
          <p:nvPr/>
        </p:nvSpPr>
        <p:spPr bwMode="auto">
          <a:xfrm>
            <a:off x="4859338" y="2795588"/>
            <a:ext cx="0" cy="2362200"/>
          </a:xfrm>
          <a:prstGeom prst="line">
            <a:avLst/>
          </a:prstGeom>
          <a:noFill/>
          <a:ln w="9525">
            <a:solidFill>
              <a:schemeClr val="tx1"/>
            </a:solidFill>
            <a:round/>
            <a:headEnd/>
            <a:tailEnd/>
          </a:ln>
          <a:effectLst/>
        </p:spPr>
        <p:txBody>
          <a:bodyPr/>
          <a:lstStyle/>
          <a:p>
            <a:endParaRPr lang="lt-LT"/>
          </a:p>
        </p:txBody>
      </p:sp>
      <p:graphicFrame>
        <p:nvGraphicFramePr>
          <p:cNvPr id="105477" name="Object 18"/>
          <p:cNvGraphicFramePr>
            <a:graphicFrameLocks noChangeAspect="1"/>
          </p:cNvGraphicFramePr>
          <p:nvPr/>
        </p:nvGraphicFramePr>
        <p:xfrm>
          <a:off x="5189538" y="3429000"/>
          <a:ext cx="2743200" cy="690563"/>
        </p:xfrm>
        <a:graphic>
          <a:graphicData uri="http://schemas.openxmlformats.org/presentationml/2006/ole">
            <p:oleObj spid="_x0000_s105477" r:id="rId8" imgW="1714500" imgH="482600" progId="Equation.3">
              <p:embed/>
            </p:oleObj>
          </a:graphicData>
        </a:graphic>
      </p:graphicFrame>
      <p:sp>
        <p:nvSpPr>
          <p:cNvPr id="52238" name="Text Box 20"/>
          <p:cNvSpPr txBox="1">
            <a:spLocks noChangeArrowheads="1"/>
          </p:cNvSpPr>
          <p:nvPr/>
        </p:nvSpPr>
        <p:spPr bwMode="auto">
          <a:xfrm>
            <a:off x="5029200" y="6019800"/>
            <a:ext cx="2895600" cy="427038"/>
          </a:xfrm>
          <a:prstGeom prst="rect">
            <a:avLst/>
          </a:prstGeom>
          <a:noFill/>
          <a:ln w="9525">
            <a:noFill/>
            <a:miter lim="800000"/>
            <a:headEnd/>
            <a:tailEnd/>
          </a:ln>
          <a:effectLst/>
        </p:spPr>
        <p:txBody>
          <a:bodyPr>
            <a:spAutoFit/>
          </a:bodyPr>
          <a:lstStyle/>
          <a:p>
            <a:pPr>
              <a:spcBef>
                <a:spcPct val="50000"/>
              </a:spcBef>
            </a:pPr>
            <a:r>
              <a:rPr lang="lt-LT" altLang="en-US" sz="2200"/>
              <a:t>Ats.: 68 kartus.</a:t>
            </a:r>
            <a:endParaRPr lang="en-GB" altLang="en-US" sz="220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bwMode="auto">
          <a:xfrm>
            <a:off x="533400" y="1600200"/>
            <a:ext cx="8229600" cy="9906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normAutofit fontScale="90000"/>
          </a:bodyPr>
          <a:lstStyle/>
          <a:p>
            <a:pPr algn="ctr">
              <a:defRPr/>
            </a:pPr>
            <a:r>
              <a:rPr lang="en-US" altLang="en-US" sz="6000" smtClean="0"/>
              <a:t>Testas</a:t>
            </a:r>
            <a:endParaRPr lang="en-GB" altLang="en-US" sz="60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bwMode="auto">
          <a:xfrm>
            <a:off x="539750"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1 klausimas</a:t>
            </a:r>
            <a:endParaRPr lang="en-GB" altLang="en-US" dirty="0" smtClean="0"/>
          </a:p>
        </p:txBody>
      </p:sp>
      <p:sp>
        <p:nvSpPr>
          <p:cNvPr id="54275" name="Rectangle 3"/>
          <p:cNvSpPr>
            <a:spLocks noGrp="1"/>
          </p:cNvSpPr>
          <p:nvPr>
            <p:ph type="body" idx="1"/>
          </p:nvPr>
        </p:nvSpPr>
        <p:spPr>
          <a:xfrm>
            <a:off x="395288" y="1700213"/>
            <a:ext cx="8382000" cy="4114800"/>
          </a:xfrm>
        </p:spPr>
        <p:txBody>
          <a:bodyPr/>
          <a:lstStyle/>
          <a:p>
            <a:pPr marL="342900" indent="-342900" algn="just">
              <a:buFont typeface="Arial" charset="0"/>
              <a:buNone/>
            </a:pPr>
            <a:r>
              <a:rPr lang="lt-LT" altLang="en-US" smtClean="0"/>
              <a:t>		</a:t>
            </a:r>
            <a:r>
              <a:rPr lang="lt-LT" altLang="en-US" sz="2200" smtClean="0"/>
              <a:t>Ant siūlo pakabintas rutuliukas per 5 s susvyruoja 10 kartų. Koks rutuliuko svyravimų periodas ir dažnis?</a:t>
            </a:r>
          </a:p>
          <a:p>
            <a:pPr marL="342900" indent="-342900" algn="just">
              <a:buFont typeface="Arial" charset="0"/>
              <a:buNone/>
            </a:pPr>
            <a:endParaRPr lang="lt-LT" altLang="en-US" smtClean="0"/>
          </a:p>
          <a:p>
            <a:pPr marL="342900" indent="-342900" algn="just">
              <a:buFont typeface="Arial" charset="0"/>
              <a:buNone/>
            </a:pPr>
            <a:r>
              <a:rPr lang="lt-LT" altLang="en-US" smtClean="0"/>
              <a:t>		</a:t>
            </a:r>
            <a:r>
              <a:rPr lang="lt-LT" altLang="en-US" sz="2200" smtClean="0"/>
              <a:t>A. 0,5 s, 2 Hz.</a:t>
            </a:r>
          </a:p>
          <a:p>
            <a:pPr marL="342900" indent="-342900" algn="just">
              <a:buFont typeface="Arial" charset="0"/>
              <a:buNone/>
            </a:pPr>
            <a:r>
              <a:rPr lang="lt-LT" altLang="en-US" sz="2200" smtClean="0"/>
              <a:t>		B. 5 s, 0,2 Hz.</a:t>
            </a:r>
          </a:p>
          <a:p>
            <a:pPr marL="342900" indent="-342900" algn="just">
              <a:buFont typeface="Arial" charset="0"/>
              <a:buNone/>
            </a:pPr>
            <a:r>
              <a:rPr lang="lt-LT" altLang="en-US" sz="2200" smtClean="0"/>
              <a:t>		C. 0,25 s, 4 Hz.</a:t>
            </a:r>
          </a:p>
          <a:p>
            <a:pPr marL="342900" indent="-342900" algn="just">
              <a:buFont typeface="Arial" charset="0"/>
              <a:buNone/>
            </a:pPr>
            <a:r>
              <a:rPr lang="lt-LT" altLang="en-US" sz="2200" smtClean="0"/>
              <a:t>		D. 4 s, 0,25 Hz.</a:t>
            </a:r>
            <a:endParaRPr lang="en-GB" altLang="en-US" sz="22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bwMode="auto">
          <a:xfrm>
            <a:off x="611188"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2 klausimas</a:t>
            </a:r>
            <a:endParaRPr lang="en-GB" altLang="en-US" dirty="0" smtClean="0"/>
          </a:p>
        </p:txBody>
      </p:sp>
      <p:sp>
        <p:nvSpPr>
          <p:cNvPr id="55299" name="Rectangle 3"/>
          <p:cNvSpPr>
            <a:spLocks noGrp="1"/>
          </p:cNvSpPr>
          <p:nvPr>
            <p:ph type="body" idx="1"/>
          </p:nvPr>
        </p:nvSpPr>
        <p:spPr>
          <a:xfrm>
            <a:off x="395288" y="1700213"/>
            <a:ext cx="8305800" cy="4114800"/>
          </a:xfrm>
        </p:spPr>
        <p:txBody>
          <a:bodyPr/>
          <a:lstStyle/>
          <a:p>
            <a:pPr marL="342900" indent="-342900" algn="just">
              <a:buFont typeface="Arial" charset="0"/>
              <a:buNone/>
            </a:pPr>
            <a:r>
              <a:rPr lang="lt-LT" altLang="en-US" smtClean="0"/>
              <a:t>	</a:t>
            </a:r>
            <a:r>
              <a:rPr lang="lt-LT" altLang="en-US" sz="2200" smtClean="0"/>
              <a:t>	Matematinės svyruoklės ilgis sumažinamas 3 kartus. Kaip ir kiek kartų pakis jos svyravimų dažnis?</a:t>
            </a:r>
          </a:p>
          <a:p>
            <a:pPr marL="342900" indent="-342900" algn="just">
              <a:buFont typeface="Arial" charset="0"/>
              <a:buNone/>
            </a:pPr>
            <a:endParaRPr lang="lt-LT" altLang="en-US" sz="2200" smtClean="0"/>
          </a:p>
          <a:p>
            <a:pPr marL="342900" indent="-342900" algn="just">
              <a:buFont typeface="Arial" charset="0"/>
              <a:buNone/>
            </a:pPr>
            <a:r>
              <a:rPr lang="lt-LT" altLang="en-US" sz="2200" smtClean="0"/>
              <a:t>		A. Padidės 3 kartus. 		</a:t>
            </a:r>
          </a:p>
          <a:p>
            <a:pPr marL="342900" indent="-342900" algn="just">
              <a:buFont typeface="Arial" charset="0"/>
              <a:buNone/>
            </a:pPr>
            <a:r>
              <a:rPr lang="lt-LT" altLang="en-US" sz="2200" smtClean="0"/>
              <a:t>		B. Padidės        kartų.</a:t>
            </a:r>
          </a:p>
          <a:p>
            <a:pPr marL="342900" indent="-342900" algn="just">
              <a:buFont typeface="Arial" charset="0"/>
              <a:buNone/>
            </a:pPr>
            <a:r>
              <a:rPr lang="lt-LT" altLang="en-US" sz="2200" smtClean="0"/>
              <a:t>		C. Sumažės 3 kartus</a:t>
            </a:r>
          </a:p>
          <a:p>
            <a:pPr marL="342900" indent="-342900" algn="just">
              <a:buFont typeface="Arial" charset="0"/>
              <a:buNone/>
            </a:pPr>
            <a:r>
              <a:rPr lang="lt-LT" altLang="en-US" sz="2200" smtClean="0"/>
              <a:t>		D. Sumažės       kartų.</a:t>
            </a:r>
            <a:endParaRPr lang="en-GB" altLang="en-US" sz="2200" smtClean="0"/>
          </a:p>
          <a:p>
            <a:pPr marL="342900" indent="-342900" algn="just">
              <a:buFont typeface="Arial" charset="0"/>
              <a:buNone/>
            </a:pPr>
            <a:endParaRPr lang="en-GB" altLang="en-US" smtClean="0"/>
          </a:p>
        </p:txBody>
      </p:sp>
      <p:graphicFrame>
        <p:nvGraphicFramePr>
          <p:cNvPr id="106496" name="Object 5"/>
          <p:cNvGraphicFramePr>
            <a:graphicFrameLocks noChangeAspect="1"/>
          </p:cNvGraphicFramePr>
          <p:nvPr/>
        </p:nvGraphicFramePr>
        <p:xfrm>
          <a:off x="2555875" y="3213100"/>
          <a:ext cx="457200" cy="447675"/>
        </p:xfrm>
        <a:graphic>
          <a:graphicData uri="http://schemas.openxmlformats.org/presentationml/2006/ole">
            <p:oleObj spid="_x0000_s106496" r:id="rId3" imgW="228600" imgH="228600" progId="Equation.3">
              <p:embed/>
            </p:oleObj>
          </a:graphicData>
        </a:graphic>
      </p:graphicFrame>
      <p:graphicFrame>
        <p:nvGraphicFramePr>
          <p:cNvPr id="106497" name="Object 7"/>
          <p:cNvGraphicFramePr>
            <a:graphicFrameLocks noChangeAspect="1"/>
          </p:cNvGraphicFramePr>
          <p:nvPr/>
        </p:nvGraphicFramePr>
        <p:xfrm>
          <a:off x="2700338" y="4005263"/>
          <a:ext cx="457200" cy="447675"/>
        </p:xfrm>
        <a:graphic>
          <a:graphicData uri="http://schemas.openxmlformats.org/presentationml/2006/ole">
            <p:oleObj spid="_x0000_s106497" r:id="rId4" imgW="228600" imgH="228600" progId="Equation.3">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611188"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3 klausimas</a:t>
            </a:r>
            <a:endParaRPr lang="en-GB" altLang="en-US" dirty="0" smtClean="0"/>
          </a:p>
        </p:txBody>
      </p:sp>
      <p:sp>
        <p:nvSpPr>
          <p:cNvPr id="56323" name="Rectangle 3"/>
          <p:cNvSpPr>
            <a:spLocks noGrp="1"/>
          </p:cNvSpPr>
          <p:nvPr>
            <p:ph type="body" idx="1"/>
          </p:nvPr>
        </p:nvSpPr>
        <p:spPr>
          <a:xfrm>
            <a:off x="395288" y="1773238"/>
            <a:ext cx="8534400" cy="4114800"/>
          </a:xfrm>
        </p:spPr>
        <p:txBody>
          <a:bodyPr/>
          <a:lstStyle/>
          <a:p>
            <a:pPr algn="just">
              <a:buFont typeface="Arial" charset="0"/>
              <a:buNone/>
            </a:pPr>
            <a:r>
              <a:rPr lang="lt-LT" altLang="en-US" sz="2200" smtClean="0"/>
              <a:t>		Kaip ir kiek kartų pakis matematinės svyruoklės dažnis, padidinus jos ilgį 2 kartus?</a:t>
            </a:r>
          </a:p>
          <a:p>
            <a:pPr algn="just">
              <a:buFont typeface="Arial" charset="0"/>
              <a:buNone/>
            </a:pPr>
            <a:endParaRPr lang="lt-LT" altLang="en-US" sz="2200" smtClean="0"/>
          </a:p>
          <a:p>
            <a:pPr algn="just">
              <a:buFont typeface="Arial" charset="0"/>
              <a:buNone/>
            </a:pPr>
            <a:r>
              <a:rPr lang="lt-LT" altLang="en-US" sz="2200" smtClean="0"/>
              <a:t>		A. Padidės        kartų.</a:t>
            </a:r>
          </a:p>
          <a:p>
            <a:pPr algn="just">
              <a:buFont typeface="Arial" charset="0"/>
              <a:buNone/>
            </a:pPr>
            <a:r>
              <a:rPr lang="lt-LT" altLang="en-US" sz="2200" smtClean="0"/>
              <a:t>		B. Padidės 2 kartus.</a:t>
            </a:r>
          </a:p>
          <a:p>
            <a:pPr algn="just">
              <a:buFont typeface="Arial" charset="0"/>
              <a:buNone/>
            </a:pPr>
            <a:r>
              <a:rPr lang="lt-LT" altLang="en-US" sz="2200" smtClean="0"/>
              <a:t>		C. Sumažės         kartų.</a:t>
            </a:r>
          </a:p>
          <a:p>
            <a:pPr algn="just">
              <a:buFont typeface="Arial" charset="0"/>
              <a:buNone/>
            </a:pPr>
            <a:r>
              <a:rPr lang="lt-LT" altLang="en-US" sz="2200" smtClean="0"/>
              <a:t>		D. Sumažės 2 kartus.</a:t>
            </a:r>
            <a:endParaRPr lang="en-GB" altLang="en-US" sz="2200" smtClean="0"/>
          </a:p>
        </p:txBody>
      </p:sp>
      <p:graphicFrame>
        <p:nvGraphicFramePr>
          <p:cNvPr id="107520" name="Object 5"/>
          <p:cNvGraphicFramePr>
            <a:graphicFrameLocks noChangeAspect="1"/>
          </p:cNvGraphicFramePr>
          <p:nvPr/>
        </p:nvGraphicFramePr>
        <p:xfrm>
          <a:off x="2627313" y="2924175"/>
          <a:ext cx="431800" cy="376238"/>
        </p:xfrm>
        <a:graphic>
          <a:graphicData uri="http://schemas.openxmlformats.org/presentationml/2006/ole">
            <p:oleObj spid="_x0000_s107520" r:id="rId3" imgW="241091" imgH="215713" progId="Equation.3">
              <p:embed/>
            </p:oleObj>
          </a:graphicData>
        </a:graphic>
      </p:graphicFrame>
      <p:graphicFrame>
        <p:nvGraphicFramePr>
          <p:cNvPr id="107521" name="Object 8"/>
          <p:cNvGraphicFramePr>
            <a:graphicFrameLocks noChangeAspect="1"/>
          </p:cNvGraphicFramePr>
          <p:nvPr/>
        </p:nvGraphicFramePr>
        <p:xfrm>
          <a:off x="2771775" y="3716338"/>
          <a:ext cx="431800" cy="376237"/>
        </p:xfrm>
        <a:graphic>
          <a:graphicData uri="http://schemas.openxmlformats.org/presentationml/2006/ole">
            <p:oleObj spid="_x0000_s107521" r:id="rId4" imgW="241091" imgH="215713" progId="Equation.3">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611188"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4 klausimas</a:t>
            </a:r>
            <a:endParaRPr lang="en-GB" altLang="en-US" dirty="0" smtClean="0"/>
          </a:p>
        </p:txBody>
      </p:sp>
      <p:sp>
        <p:nvSpPr>
          <p:cNvPr id="57347" name="Rectangle 3"/>
          <p:cNvSpPr>
            <a:spLocks noGrp="1"/>
          </p:cNvSpPr>
          <p:nvPr>
            <p:ph type="body" idx="1"/>
          </p:nvPr>
        </p:nvSpPr>
        <p:spPr>
          <a:xfrm>
            <a:off x="395288" y="1773238"/>
            <a:ext cx="8382000" cy="5257800"/>
          </a:xfrm>
        </p:spPr>
        <p:txBody>
          <a:bodyPr/>
          <a:lstStyle/>
          <a:p>
            <a:pPr algn="just">
              <a:buFont typeface="Arial" charset="0"/>
              <a:buNone/>
            </a:pPr>
            <a:r>
              <a:rPr lang="lt-LT" altLang="en-US" sz="2200" smtClean="0"/>
              <a:t>		Du vienodo tūrio ąžuolinis ir geležinis rutuliukai pakabinti ant vienodo ilgio siūlų. Kam lygus rutuliukų periodų santykis?</a:t>
            </a:r>
          </a:p>
          <a:p>
            <a:pPr algn="just">
              <a:buFont typeface="Arial" charset="0"/>
              <a:buNone/>
            </a:pPr>
            <a:endParaRPr lang="lt-LT" altLang="en-US" sz="2200" smtClean="0"/>
          </a:p>
          <a:p>
            <a:pPr algn="just">
              <a:buFont typeface="Arial" charset="0"/>
              <a:buNone/>
            </a:pPr>
            <a:r>
              <a:rPr lang="lt-LT" altLang="en-US" sz="2200" smtClean="0"/>
              <a:t>		A. T</a:t>
            </a:r>
            <a:r>
              <a:rPr lang="lt-LT" altLang="en-US" sz="2200" baseline="-25000" smtClean="0"/>
              <a:t>ą</a:t>
            </a:r>
            <a:r>
              <a:rPr lang="lt-LT" altLang="en-US" sz="2200" smtClean="0"/>
              <a:t> : T</a:t>
            </a:r>
            <a:r>
              <a:rPr lang="lt-LT" altLang="en-US" sz="2200" baseline="-25000" smtClean="0"/>
              <a:t>g</a:t>
            </a:r>
            <a:r>
              <a:rPr lang="lt-LT" altLang="en-US" sz="2200" smtClean="0"/>
              <a:t> = 1.</a:t>
            </a:r>
          </a:p>
          <a:p>
            <a:pPr algn="just">
              <a:buFont typeface="Arial" charset="0"/>
              <a:buNone/>
            </a:pPr>
            <a:r>
              <a:rPr lang="lt-LT" altLang="en-US" sz="2200" smtClean="0"/>
              <a:t>		B. T</a:t>
            </a:r>
            <a:r>
              <a:rPr lang="lt-LT" altLang="en-US" sz="2200" baseline="-25000" smtClean="0"/>
              <a:t>ą</a:t>
            </a:r>
            <a:r>
              <a:rPr lang="lt-LT" altLang="en-US" sz="2200" smtClean="0"/>
              <a:t> : T</a:t>
            </a:r>
            <a:r>
              <a:rPr lang="lt-LT" altLang="en-US" sz="2200" baseline="-25000" smtClean="0"/>
              <a:t>g</a:t>
            </a:r>
            <a:r>
              <a:rPr lang="lt-LT" altLang="en-US" sz="2200" smtClean="0"/>
              <a:t> = 2.</a:t>
            </a:r>
          </a:p>
          <a:p>
            <a:pPr algn="just">
              <a:buFont typeface="Arial" charset="0"/>
              <a:buNone/>
            </a:pPr>
            <a:r>
              <a:rPr lang="lt-LT" altLang="en-US" sz="2200" smtClean="0"/>
              <a:t>		C. T</a:t>
            </a:r>
            <a:r>
              <a:rPr lang="lt-LT" altLang="en-US" sz="2200" baseline="-25000" smtClean="0"/>
              <a:t>ą</a:t>
            </a:r>
            <a:r>
              <a:rPr lang="lt-LT" altLang="en-US" sz="2200" smtClean="0"/>
              <a:t> : T</a:t>
            </a:r>
            <a:r>
              <a:rPr lang="lt-LT" altLang="en-US" sz="2200" baseline="-25000" smtClean="0"/>
              <a:t>g</a:t>
            </a:r>
            <a:r>
              <a:rPr lang="lt-LT" altLang="en-US" sz="2200" smtClean="0"/>
              <a:t> = 4.</a:t>
            </a:r>
          </a:p>
          <a:p>
            <a:pPr algn="just">
              <a:buFont typeface="Arial" charset="0"/>
              <a:buNone/>
            </a:pPr>
            <a:r>
              <a:rPr lang="lt-LT" altLang="en-US" sz="2200" smtClean="0"/>
              <a:t>		D. T</a:t>
            </a:r>
            <a:r>
              <a:rPr lang="lt-LT" altLang="en-US" sz="2200" baseline="-25000" smtClean="0"/>
              <a:t>ą</a:t>
            </a:r>
            <a:r>
              <a:rPr lang="lt-LT" altLang="en-US" sz="2200" smtClean="0"/>
              <a:t> : T</a:t>
            </a:r>
            <a:r>
              <a:rPr lang="lt-LT" altLang="en-US" sz="2200" baseline="-25000" smtClean="0"/>
              <a:t>g</a:t>
            </a:r>
            <a:r>
              <a:rPr lang="lt-LT" altLang="en-US" sz="2200" smtClean="0"/>
              <a:t> = 9,8.</a:t>
            </a:r>
            <a:endParaRPr lang="en-GB" altLang="en-US" sz="2200" smtClean="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bwMode="auto">
          <a:xfrm>
            <a:off x="539750"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5 klausimas</a:t>
            </a:r>
            <a:endParaRPr lang="en-GB" altLang="en-US" dirty="0" smtClean="0"/>
          </a:p>
        </p:txBody>
      </p:sp>
      <p:sp>
        <p:nvSpPr>
          <p:cNvPr id="58371" name="Rectangle 3"/>
          <p:cNvSpPr>
            <a:spLocks noGrp="1"/>
          </p:cNvSpPr>
          <p:nvPr>
            <p:ph type="body" idx="1"/>
          </p:nvPr>
        </p:nvSpPr>
        <p:spPr>
          <a:xfrm>
            <a:off x="107950" y="1700213"/>
            <a:ext cx="8686800" cy="4608512"/>
          </a:xfrm>
        </p:spPr>
        <p:txBody>
          <a:bodyPr/>
          <a:lstStyle/>
          <a:p>
            <a:pPr algn="just">
              <a:buFont typeface="Arial" charset="0"/>
              <a:buNone/>
            </a:pPr>
            <a:r>
              <a:rPr lang="lt-LT" altLang="en-US" smtClean="0"/>
              <a:t>	</a:t>
            </a:r>
            <a:r>
              <a:rPr lang="lt-LT" altLang="en-US" sz="2200" smtClean="0"/>
              <a:t>	Dvi vienodo ilgio svyruoklės patrauktos skirtingų kampu nuo pusiausvyros padėties. Svyruoklės paleidžiamos svyruoti. Kuris teiginys teisingai apibūdina svyruoklių svyravimą? </a:t>
            </a:r>
          </a:p>
          <a:p>
            <a:pPr algn="just">
              <a:buFont typeface="Arial" charset="0"/>
              <a:buNone/>
            </a:pPr>
            <a:endParaRPr lang="lt-LT" altLang="en-US" sz="2200" smtClean="0"/>
          </a:p>
          <a:p>
            <a:pPr algn="just">
              <a:buFont typeface="Arial" charset="0"/>
              <a:buNone/>
            </a:pPr>
            <a:r>
              <a:rPr lang="lt-LT" altLang="en-US" sz="2200" smtClean="0"/>
              <a:t>		A. Skiriasi svyruoklių periodai.</a:t>
            </a:r>
          </a:p>
          <a:p>
            <a:pPr algn="just">
              <a:buFont typeface="Arial" charset="0"/>
              <a:buNone/>
            </a:pPr>
            <a:r>
              <a:rPr lang="lt-LT" altLang="en-US" sz="2200" smtClean="0"/>
              <a:t>		B. Skiriasi svyruoklių dažniai.</a:t>
            </a:r>
          </a:p>
          <a:p>
            <a:pPr algn="just">
              <a:buFont typeface="Arial" charset="0"/>
              <a:buNone/>
            </a:pPr>
            <a:r>
              <a:rPr lang="lt-LT" altLang="en-US" sz="2200" smtClean="0"/>
              <a:t>		C. Skiriasi svyruoklių amplitudės.</a:t>
            </a:r>
          </a:p>
          <a:p>
            <a:pPr algn="just">
              <a:buFont typeface="Arial" charset="0"/>
              <a:buNone/>
            </a:pPr>
            <a:r>
              <a:rPr lang="lt-LT" altLang="en-US" sz="2200" smtClean="0"/>
              <a:t>		D. Skiriasi svyruoklių dažniai ir amplitudės.</a:t>
            </a:r>
            <a:endParaRPr lang="en-GB" altLang="en-US" sz="220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bwMode="auto">
          <a:xfrm>
            <a:off x="684213"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6 klausimas</a:t>
            </a:r>
            <a:endParaRPr lang="en-GB" altLang="en-US" dirty="0" smtClean="0"/>
          </a:p>
        </p:txBody>
      </p:sp>
      <p:sp>
        <p:nvSpPr>
          <p:cNvPr id="59395" name="Rectangle 3"/>
          <p:cNvSpPr>
            <a:spLocks noGrp="1"/>
          </p:cNvSpPr>
          <p:nvPr>
            <p:ph type="body" idx="1"/>
          </p:nvPr>
        </p:nvSpPr>
        <p:spPr>
          <a:xfrm>
            <a:off x="250825" y="1700213"/>
            <a:ext cx="8440738" cy="4637087"/>
          </a:xfrm>
        </p:spPr>
        <p:txBody>
          <a:bodyPr/>
          <a:lstStyle/>
          <a:p>
            <a:pPr algn="just">
              <a:buFont typeface="Arial" charset="0"/>
              <a:buNone/>
            </a:pPr>
            <a:r>
              <a:rPr lang="lt-LT" altLang="en-US" smtClean="0"/>
              <a:t>		</a:t>
            </a:r>
            <a:r>
              <a:rPr lang="lt-LT" altLang="en-US" sz="2200" smtClean="0"/>
              <a:t>Ant siūlo pakabintas rutuliukas patraukiamas į šoną nuo pusiausvyros padėties. Lanką AB jis nueina per 0,5 s. Kam lygus rutuliuko  svyravimo periodas? </a:t>
            </a:r>
          </a:p>
          <a:p>
            <a:pPr algn="just">
              <a:buFont typeface="Arial" charset="0"/>
              <a:buNone/>
            </a:pPr>
            <a:endParaRPr lang="lt-LT" altLang="en-US" sz="2200" smtClean="0"/>
          </a:p>
          <a:p>
            <a:pPr>
              <a:buFont typeface="Arial" charset="0"/>
              <a:buNone/>
            </a:pPr>
            <a:r>
              <a:rPr lang="lt-LT" altLang="en-US" sz="2200" smtClean="0"/>
              <a:t>							A. 0,5 s. </a:t>
            </a:r>
          </a:p>
          <a:p>
            <a:pPr>
              <a:buFont typeface="Arial" charset="0"/>
              <a:buNone/>
            </a:pPr>
            <a:r>
              <a:rPr lang="lt-LT" altLang="en-US" sz="2200" smtClean="0"/>
              <a:t>							B. 1 s.</a:t>
            </a:r>
          </a:p>
          <a:p>
            <a:pPr>
              <a:buFont typeface="Arial" charset="0"/>
              <a:buNone/>
            </a:pPr>
            <a:r>
              <a:rPr lang="lt-LT" altLang="en-US" sz="2200" smtClean="0"/>
              <a:t>							C. 4 s.</a:t>
            </a:r>
          </a:p>
          <a:p>
            <a:pPr>
              <a:buFont typeface="Arial" charset="0"/>
              <a:buNone/>
            </a:pPr>
            <a:r>
              <a:rPr lang="lt-LT" altLang="en-US" sz="2200" smtClean="0"/>
              <a:t>							D. 2 s. </a:t>
            </a:r>
            <a:endParaRPr lang="en-GB" altLang="en-US" sz="2200" smtClean="0"/>
          </a:p>
        </p:txBody>
      </p:sp>
      <p:graphicFrame>
        <p:nvGraphicFramePr>
          <p:cNvPr id="108544" name="Object 4"/>
          <p:cNvGraphicFramePr>
            <a:graphicFrameLocks noChangeAspect="1"/>
          </p:cNvGraphicFramePr>
          <p:nvPr/>
        </p:nvGraphicFramePr>
        <p:xfrm>
          <a:off x="1295400" y="3581400"/>
          <a:ext cx="2554288" cy="2971800"/>
        </p:xfrm>
        <a:graphic>
          <a:graphicData uri="http://schemas.openxmlformats.org/presentationml/2006/ole">
            <p:oleObj spid="_x0000_s108544" name="Bitmap Image" r:id="rId3" imgW="4076190" imgH="4742857" progId="Paint.Picture">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684213"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7 klausimas</a:t>
            </a:r>
            <a:endParaRPr lang="en-GB" altLang="en-US" dirty="0" smtClean="0"/>
          </a:p>
        </p:txBody>
      </p:sp>
      <p:sp>
        <p:nvSpPr>
          <p:cNvPr id="60419" name="Rectangle 3"/>
          <p:cNvSpPr>
            <a:spLocks noGrp="1"/>
          </p:cNvSpPr>
          <p:nvPr>
            <p:ph type="body" idx="1"/>
          </p:nvPr>
        </p:nvSpPr>
        <p:spPr>
          <a:xfrm>
            <a:off x="395288" y="1700213"/>
            <a:ext cx="8382000" cy="4497387"/>
          </a:xfrm>
        </p:spPr>
        <p:txBody>
          <a:bodyPr/>
          <a:lstStyle/>
          <a:p>
            <a:pPr marL="342900" indent="-342900" algn="just">
              <a:buFont typeface="Arial" charset="0"/>
              <a:buNone/>
            </a:pPr>
            <a:r>
              <a:rPr lang="lt-LT" altLang="en-US" smtClean="0"/>
              <a:t>	</a:t>
            </a:r>
            <a:r>
              <a:rPr lang="lt-LT" altLang="en-US" sz="2200" smtClean="0"/>
              <a:t>	Ant siūlo pakabinto svyruojančio rutuliuko didžiausia potencinė energija – 2 J, didžiausia kinetinė energija – 2 J. Kaip, svyruojant rutuliukui kinta visa svyruojančio rutuliuko energija? Energijos nuostolių nepaisykite.  </a:t>
            </a:r>
          </a:p>
          <a:p>
            <a:pPr marL="342900" indent="-342900" algn="just">
              <a:buFont typeface="Arial" charset="0"/>
              <a:buNone/>
            </a:pPr>
            <a:r>
              <a:rPr lang="lt-LT" altLang="en-US" sz="2200" smtClean="0"/>
              <a:t>		</a:t>
            </a:r>
          </a:p>
          <a:p>
            <a:pPr marL="342900" indent="-342900" algn="just">
              <a:buFont typeface="Arial" charset="0"/>
              <a:buNone/>
            </a:pPr>
            <a:r>
              <a:rPr lang="lt-LT" altLang="en-US" sz="2200" smtClean="0"/>
              <a:t>		A. Kinta nuo 0 iki 4 J. </a:t>
            </a:r>
          </a:p>
          <a:p>
            <a:pPr marL="342900" indent="-342900" algn="just">
              <a:buFont typeface="Arial" charset="0"/>
              <a:buNone/>
            </a:pPr>
            <a:r>
              <a:rPr lang="lt-LT" altLang="en-US" sz="2200" smtClean="0"/>
              <a:t>		B. Kinta nuo 0 iki 2 J. </a:t>
            </a:r>
          </a:p>
          <a:p>
            <a:pPr marL="342900" indent="-342900" algn="just">
              <a:buFont typeface="Arial" charset="0"/>
              <a:buNone/>
            </a:pPr>
            <a:r>
              <a:rPr lang="lt-LT" altLang="en-US" sz="2200" smtClean="0"/>
              <a:t>		C. Nekinta ir yra 2 J. </a:t>
            </a:r>
          </a:p>
          <a:p>
            <a:pPr marL="342900" indent="-342900" algn="just">
              <a:buFont typeface="Arial" charset="0"/>
              <a:buNone/>
            </a:pPr>
            <a:r>
              <a:rPr lang="lt-LT" altLang="en-US" sz="2200" smtClean="0"/>
              <a:t>		D. Nekinta ir yra 4 J.</a:t>
            </a:r>
            <a:endParaRPr lang="en-GB" altLang="en-US" sz="220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bwMode="auto">
          <a:xfrm>
            <a:off x="684213"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8 klausimas</a:t>
            </a:r>
            <a:endParaRPr lang="en-GB" altLang="en-US" dirty="0" smtClean="0"/>
          </a:p>
        </p:txBody>
      </p:sp>
      <p:sp>
        <p:nvSpPr>
          <p:cNvPr id="61443" name="Rectangle 3"/>
          <p:cNvSpPr>
            <a:spLocks noGrp="1"/>
          </p:cNvSpPr>
          <p:nvPr>
            <p:ph type="body" idx="1"/>
          </p:nvPr>
        </p:nvSpPr>
        <p:spPr>
          <a:xfrm>
            <a:off x="250825" y="1700213"/>
            <a:ext cx="8713788" cy="4443412"/>
          </a:xfrm>
        </p:spPr>
        <p:txBody>
          <a:bodyPr/>
          <a:lstStyle/>
          <a:p>
            <a:pPr marL="342900" indent="-342900" algn="just">
              <a:buFont typeface="Arial" charset="0"/>
              <a:buNone/>
            </a:pPr>
            <a:r>
              <a:rPr lang="lt-LT" altLang="en-US" smtClean="0"/>
              <a:t>		</a:t>
            </a:r>
            <a:r>
              <a:rPr lang="lt-LT" altLang="en-US" sz="2200" smtClean="0"/>
              <a:t>Rutuliukas, pakabintas ant siūlo, svyruoja. Kurioje vietoje jį veikianti jėga, gražinanti rutuliuką į pusiausvyros padėtį, yra didžiausia? Kurioje vietoje didžiausia siūlo įtempimo jėga?</a:t>
            </a:r>
          </a:p>
          <a:p>
            <a:pPr marL="342900" indent="-342900" algn="just">
              <a:buFont typeface="Arial" charset="0"/>
              <a:buNone/>
            </a:pPr>
            <a:endParaRPr lang="lt-LT" altLang="en-US" sz="2200" smtClean="0"/>
          </a:p>
          <a:p>
            <a:pPr marL="342900" indent="-342900" algn="just">
              <a:buFont typeface="Arial" charset="0"/>
              <a:buNone/>
            </a:pPr>
            <a:r>
              <a:rPr lang="lt-LT" altLang="en-US" sz="2200" smtClean="0"/>
              <a:t>	A. Pusiausvyros padėties, toliausiai nutolus nuo</a:t>
            </a:r>
            <a:r>
              <a:rPr lang="lt-LT" altLang="en-US" sz="2200" smtClean="0">
                <a:latin typeface="Arial" charset="0"/>
              </a:rPr>
              <a:t> </a:t>
            </a:r>
            <a:r>
              <a:rPr lang="lt-LT" altLang="en-US" sz="2200" smtClean="0"/>
              <a:t>pusiausvyros padėties.</a:t>
            </a:r>
          </a:p>
          <a:p>
            <a:pPr marL="342900" indent="-342900" algn="just">
              <a:buFont typeface="Arial" charset="0"/>
              <a:buNone/>
            </a:pPr>
            <a:r>
              <a:rPr lang="lt-LT" altLang="en-US" sz="2200" smtClean="0"/>
              <a:t>	B. Toliausiai nutolus nuo pusiausvyros padėties,</a:t>
            </a:r>
            <a:r>
              <a:rPr lang="lt-LT" altLang="en-US" sz="2200" smtClean="0">
                <a:latin typeface="Arial" charset="0"/>
              </a:rPr>
              <a:t> </a:t>
            </a:r>
            <a:r>
              <a:rPr lang="lt-LT" altLang="en-US" sz="2200" smtClean="0"/>
              <a:t>pusiausvyros padėties.</a:t>
            </a:r>
          </a:p>
          <a:p>
            <a:pPr marL="342900" indent="-342900" algn="just">
              <a:buFont typeface="Arial" charset="0"/>
              <a:buNone/>
            </a:pPr>
            <a:r>
              <a:rPr lang="lt-LT" altLang="en-US" sz="2200" smtClean="0"/>
              <a:t>	C. Toliausiai nutolus nuo pusiausvyros padėties,</a:t>
            </a:r>
            <a:r>
              <a:rPr lang="lt-LT" altLang="en-US" sz="2200" smtClean="0">
                <a:latin typeface="Arial" charset="0"/>
              </a:rPr>
              <a:t> </a:t>
            </a:r>
            <a:r>
              <a:rPr lang="lt-LT" altLang="en-US" sz="2200" smtClean="0"/>
              <a:t>toliausiai nutolus nuo </a:t>
            </a:r>
            <a:r>
              <a:rPr lang="lt-LT" altLang="en-US" sz="2200" smtClean="0">
                <a:latin typeface="Arial" charset="0"/>
              </a:rPr>
              <a:t> </a:t>
            </a:r>
            <a:r>
              <a:rPr lang="lt-LT" altLang="en-US" sz="2200" smtClean="0"/>
              <a:t>pusiausvyros padėties.</a:t>
            </a:r>
          </a:p>
          <a:p>
            <a:pPr marL="342900" indent="-342900" algn="just">
              <a:buFont typeface="Arial" charset="0"/>
              <a:buNone/>
            </a:pPr>
            <a:r>
              <a:rPr lang="lt-LT" altLang="en-US" sz="2200" smtClean="0"/>
              <a:t>	D. Pusiausvyros padėties, pusiausvyros padėties.</a:t>
            </a:r>
            <a:endParaRPr lang="en-GB" altLang="en-US" sz="220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755650"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9 klausimas</a:t>
            </a:r>
            <a:endParaRPr lang="en-GB" altLang="en-US" dirty="0" smtClean="0"/>
          </a:p>
        </p:txBody>
      </p:sp>
      <p:sp>
        <p:nvSpPr>
          <p:cNvPr id="62467" name="Rectangle 3"/>
          <p:cNvSpPr>
            <a:spLocks noGrp="1"/>
          </p:cNvSpPr>
          <p:nvPr>
            <p:ph type="body" idx="1"/>
          </p:nvPr>
        </p:nvSpPr>
        <p:spPr>
          <a:xfrm>
            <a:off x="263525" y="1700213"/>
            <a:ext cx="8880475" cy="3087687"/>
          </a:xfrm>
        </p:spPr>
        <p:txBody>
          <a:bodyPr/>
          <a:lstStyle/>
          <a:p>
            <a:pPr marL="342900" indent="-342900" algn="just">
              <a:buFont typeface="Arial" charset="0"/>
              <a:buNone/>
            </a:pPr>
            <a:r>
              <a:rPr lang="lt-LT" altLang="en-US" sz="2200" smtClean="0"/>
              <a:t>		Mažas rutuliukas, pakabintas ant siūlo, harmoningai svyruoja. Svyravimo amplitudė 5 cm,   svyravimo periodas 0,5 s, pradinė fazė                      rad. Kuri svyravimo lygtis teisinga?</a:t>
            </a:r>
          </a:p>
          <a:p>
            <a:pPr marL="342900" indent="-342900" algn="just">
              <a:buFont typeface="Arial" charset="0"/>
              <a:buNone/>
            </a:pPr>
            <a:r>
              <a:rPr lang="lt-LT" altLang="en-US" sz="2200" smtClean="0"/>
              <a:t>		</a:t>
            </a:r>
          </a:p>
          <a:p>
            <a:pPr marL="342900" indent="-342900" algn="just">
              <a:buFont typeface="Arial" charset="0"/>
              <a:buNone/>
            </a:pPr>
            <a:r>
              <a:rPr lang="lt-LT" altLang="en-US" sz="2200" smtClean="0"/>
              <a:t>		</a:t>
            </a:r>
          </a:p>
          <a:p>
            <a:pPr marL="342900" indent="-342900" algn="just">
              <a:buFont typeface="Arial" charset="0"/>
              <a:buNone/>
            </a:pPr>
            <a:r>
              <a:rPr lang="lt-LT" altLang="en-US" sz="2200" smtClean="0"/>
              <a:t>		A.</a:t>
            </a:r>
          </a:p>
          <a:p>
            <a:pPr marL="342900" indent="-342900" algn="just">
              <a:buFont typeface="Arial" charset="0"/>
              <a:buNone/>
            </a:pPr>
            <a:endParaRPr lang="lt-LT" altLang="en-US" sz="2200" smtClean="0"/>
          </a:p>
          <a:p>
            <a:pPr marL="342900" indent="-342900" algn="just">
              <a:buFont typeface="Arial" charset="0"/>
              <a:buNone/>
            </a:pPr>
            <a:r>
              <a:rPr lang="lt-LT" altLang="en-US" sz="2200" smtClean="0"/>
              <a:t>		B.</a:t>
            </a:r>
          </a:p>
          <a:p>
            <a:pPr marL="342900" indent="-342900" algn="just">
              <a:buFont typeface="Arial" charset="0"/>
              <a:buNone/>
            </a:pPr>
            <a:endParaRPr lang="lt-LT" altLang="en-US" sz="2200" smtClean="0"/>
          </a:p>
          <a:p>
            <a:pPr marL="342900" indent="-342900" algn="just">
              <a:buFont typeface="Arial" charset="0"/>
              <a:buNone/>
            </a:pPr>
            <a:r>
              <a:rPr lang="lt-LT" altLang="en-US" sz="2200" smtClean="0"/>
              <a:t>		C.</a:t>
            </a:r>
          </a:p>
          <a:p>
            <a:pPr marL="342900" indent="-342900" algn="just">
              <a:buFont typeface="Arial" charset="0"/>
              <a:buNone/>
            </a:pPr>
            <a:endParaRPr lang="lt-LT" altLang="en-US" sz="2200" smtClean="0"/>
          </a:p>
          <a:p>
            <a:pPr marL="342900" indent="-342900" algn="just">
              <a:buFont typeface="Arial" charset="0"/>
              <a:buNone/>
            </a:pPr>
            <a:r>
              <a:rPr lang="lt-LT" altLang="en-US" sz="2200" smtClean="0"/>
              <a:t>		D.</a:t>
            </a:r>
          </a:p>
          <a:p>
            <a:pPr marL="342900" indent="-342900" algn="just">
              <a:buFont typeface="Arial" charset="0"/>
              <a:buNone/>
            </a:pPr>
            <a:endParaRPr lang="en-GB" altLang="en-US" sz="2600" smtClean="0"/>
          </a:p>
        </p:txBody>
      </p:sp>
      <p:graphicFrame>
        <p:nvGraphicFramePr>
          <p:cNvPr id="109568" name="Object 5"/>
          <p:cNvGraphicFramePr>
            <a:graphicFrameLocks noChangeAspect="1"/>
          </p:cNvGraphicFramePr>
          <p:nvPr/>
        </p:nvGraphicFramePr>
        <p:xfrm>
          <a:off x="395288" y="2276475"/>
          <a:ext cx="276225" cy="647700"/>
        </p:xfrm>
        <a:graphic>
          <a:graphicData uri="http://schemas.openxmlformats.org/presentationml/2006/ole">
            <p:oleObj spid="_x0000_s109568" r:id="rId3" imgW="164957" imgH="393359" progId="Equation.3">
              <p:embed/>
            </p:oleObj>
          </a:graphicData>
        </a:graphic>
      </p:graphicFrame>
      <p:graphicFrame>
        <p:nvGraphicFramePr>
          <p:cNvPr id="109569" name="Object 7"/>
          <p:cNvGraphicFramePr>
            <a:graphicFrameLocks noChangeAspect="1"/>
          </p:cNvGraphicFramePr>
          <p:nvPr/>
        </p:nvGraphicFramePr>
        <p:xfrm>
          <a:off x="1547813" y="3429000"/>
          <a:ext cx="2484437" cy="722313"/>
        </p:xfrm>
        <a:graphic>
          <a:graphicData uri="http://schemas.openxmlformats.org/presentationml/2006/ole">
            <p:oleObj spid="_x0000_s109569" name="Equation" r:id="rId4" imgW="1473200" imgH="431800" progId="Equation.3">
              <p:embed/>
            </p:oleObj>
          </a:graphicData>
        </a:graphic>
      </p:graphicFrame>
      <p:graphicFrame>
        <p:nvGraphicFramePr>
          <p:cNvPr id="109570" name="Object 9"/>
          <p:cNvGraphicFramePr>
            <a:graphicFrameLocks noChangeAspect="1"/>
          </p:cNvGraphicFramePr>
          <p:nvPr/>
        </p:nvGraphicFramePr>
        <p:xfrm>
          <a:off x="1547813" y="5876925"/>
          <a:ext cx="2303462" cy="715963"/>
        </p:xfrm>
        <a:graphic>
          <a:graphicData uri="http://schemas.openxmlformats.org/presentationml/2006/ole">
            <p:oleObj spid="_x0000_s109570" name="Equation" r:id="rId5" imgW="1384300" imgH="431800" progId="Equation.3">
              <p:embed/>
            </p:oleObj>
          </a:graphicData>
        </a:graphic>
      </p:graphicFrame>
      <p:graphicFrame>
        <p:nvGraphicFramePr>
          <p:cNvPr id="109571" name="Object 11"/>
          <p:cNvGraphicFramePr>
            <a:graphicFrameLocks noChangeAspect="1"/>
          </p:cNvGraphicFramePr>
          <p:nvPr/>
        </p:nvGraphicFramePr>
        <p:xfrm>
          <a:off x="1547813" y="5013325"/>
          <a:ext cx="2447925" cy="744538"/>
        </p:xfrm>
        <a:graphic>
          <a:graphicData uri="http://schemas.openxmlformats.org/presentationml/2006/ole">
            <p:oleObj spid="_x0000_s109571" r:id="rId6" imgW="1409088" imgH="431613" progId="Equation.3">
              <p:embed/>
            </p:oleObj>
          </a:graphicData>
        </a:graphic>
      </p:graphicFrame>
      <p:graphicFrame>
        <p:nvGraphicFramePr>
          <p:cNvPr id="109572" name="Object 13"/>
          <p:cNvGraphicFramePr>
            <a:graphicFrameLocks noChangeAspect="1"/>
          </p:cNvGraphicFramePr>
          <p:nvPr/>
        </p:nvGraphicFramePr>
        <p:xfrm>
          <a:off x="1547813" y="4221163"/>
          <a:ext cx="2351087" cy="720725"/>
        </p:xfrm>
        <a:graphic>
          <a:graphicData uri="http://schemas.openxmlformats.org/presentationml/2006/ole">
            <p:oleObj spid="_x0000_s109572" r:id="rId7" imgW="1397000" imgH="431800" progId="Equation.3">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bwMode="auto">
          <a:xfrm>
            <a:off x="755650"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10 klausimas</a:t>
            </a:r>
            <a:endParaRPr lang="en-GB" altLang="en-US" dirty="0" smtClean="0"/>
          </a:p>
        </p:txBody>
      </p:sp>
      <p:sp>
        <p:nvSpPr>
          <p:cNvPr id="63491" name="Rectangle 3"/>
          <p:cNvSpPr>
            <a:spLocks noGrp="1"/>
          </p:cNvSpPr>
          <p:nvPr>
            <p:ph type="body" idx="1"/>
          </p:nvPr>
        </p:nvSpPr>
        <p:spPr>
          <a:xfrm>
            <a:off x="250825" y="1628775"/>
            <a:ext cx="8588375" cy="4848225"/>
          </a:xfrm>
        </p:spPr>
        <p:txBody>
          <a:bodyPr/>
          <a:lstStyle/>
          <a:p>
            <a:pPr algn="just">
              <a:buFont typeface="Arial" charset="0"/>
              <a:buNone/>
            </a:pPr>
            <a:r>
              <a:rPr lang="lt-LT" altLang="en-US" smtClean="0"/>
              <a:t>	</a:t>
            </a:r>
            <a:r>
              <a:rPr lang="lt-LT" altLang="en-US" sz="2200" smtClean="0"/>
              <a:t>	Ant siūlo pakabinto rutuliuko svyravimai išreiškiami lygtimi:</a:t>
            </a:r>
          </a:p>
          <a:p>
            <a:pPr algn="just">
              <a:buFont typeface="Arial" charset="0"/>
              <a:buNone/>
            </a:pPr>
            <a:r>
              <a:rPr lang="lt-LT" altLang="en-US" sz="2200" smtClean="0"/>
              <a:t>                                 Kam lygus šių svyravimų dažnis?</a:t>
            </a:r>
          </a:p>
          <a:p>
            <a:pPr algn="just">
              <a:buFont typeface="Arial" charset="0"/>
              <a:buNone/>
            </a:pPr>
            <a:endParaRPr lang="lt-LT" altLang="en-US" smtClean="0"/>
          </a:p>
          <a:p>
            <a:pPr algn="just">
              <a:buFont typeface="Arial" charset="0"/>
              <a:buNone/>
            </a:pPr>
            <a:r>
              <a:rPr lang="lt-LT" altLang="en-US" smtClean="0"/>
              <a:t>		</a:t>
            </a:r>
          </a:p>
          <a:p>
            <a:pPr algn="just">
              <a:buFont typeface="Arial" charset="0"/>
              <a:buNone/>
            </a:pPr>
            <a:endParaRPr lang="lt-LT" altLang="en-US" sz="2100" smtClean="0"/>
          </a:p>
          <a:p>
            <a:pPr algn="just">
              <a:buFont typeface="Arial" charset="0"/>
              <a:buNone/>
            </a:pPr>
            <a:r>
              <a:rPr lang="lt-LT" altLang="en-US" sz="2100" smtClean="0"/>
              <a:t>		A.      Hz.			B.      Hz.</a:t>
            </a:r>
          </a:p>
          <a:p>
            <a:pPr algn="just">
              <a:buFont typeface="Arial" charset="0"/>
              <a:buNone/>
            </a:pPr>
            <a:endParaRPr lang="lt-LT" altLang="en-US" sz="2800" smtClean="0"/>
          </a:p>
          <a:p>
            <a:pPr algn="just">
              <a:buFont typeface="Arial" charset="0"/>
              <a:buNone/>
            </a:pPr>
            <a:r>
              <a:rPr lang="lt-LT" altLang="en-US" sz="2100" smtClean="0"/>
              <a:t>		C.       Hz.			D.      Hz.</a:t>
            </a:r>
            <a:endParaRPr lang="en-GB" altLang="en-US" sz="2100" smtClean="0"/>
          </a:p>
        </p:txBody>
      </p:sp>
      <p:graphicFrame>
        <p:nvGraphicFramePr>
          <p:cNvPr id="110592" name="Object 5"/>
          <p:cNvGraphicFramePr>
            <a:graphicFrameLocks noChangeAspect="1"/>
          </p:cNvGraphicFramePr>
          <p:nvPr/>
        </p:nvGraphicFramePr>
        <p:xfrm>
          <a:off x="827088" y="1989138"/>
          <a:ext cx="1582737" cy="676275"/>
        </p:xfrm>
        <a:graphic>
          <a:graphicData uri="http://schemas.openxmlformats.org/presentationml/2006/ole">
            <p:oleObj spid="_x0000_s110592" r:id="rId3" imgW="914400" imgH="393700" progId="Equation.3">
              <p:embed/>
            </p:oleObj>
          </a:graphicData>
        </a:graphic>
      </p:graphicFrame>
      <p:graphicFrame>
        <p:nvGraphicFramePr>
          <p:cNvPr id="110593" name="Object 7"/>
          <p:cNvGraphicFramePr>
            <a:graphicFrameLocks noChangeAspect="1"/>
          </p:cNvGraphicFramePr>
          <p:nvPr/>
        </p:nvGraphicFramePr>
        <p:xfrm>
          <a:off x="1476375" y="3500438"/>
          <a:ext cx="296863" cy="762000"/>
        </p:xfrm>
        <a:graphic>
          <a:graphicData uri="http://schemas.openxmlformats.org/presentationml/2006/ole">
            <p:oleObj spid="_x0000_s110593" r:id="rId4" imgW="152334" imgH="393529" progId="Equation.3">
              <p:embed/>
            </p:oleObj>
          </a:graphicData>
        </a:graphic>
      </p:graphicFrame>
      <p:graphicFrame>
        <p:nvGraphicFramePr>
          <p:cNvPr id="110594" name="Object 9"/>
          <p:cNvGraphicFramePr>
            <a:graphicFrameLocks noChangeAspect="1"/>
          </p:cNvGraphicFramePr>
          <p:nvPr/>
        </p:nvGraphicFramePr>
        <p:xfrm>
          <a:off x="5219700" y="3500438"/>
          <a:ext cx="279400" cy="774700"/>
        </p:xfrm>
        <a:graphic>
          <a:graphicData uri="http://schemas.openxmlformats.org/presentationml/2006/ole">
            <p:oleObj spid="_x0000_s110594" name="Equation" r:id="rId5" imgW="139639" imgH="393529" progId="Equation.3">
              <p:embed/>
            </p:oleObj>
          </a:graphicData>
        </a:graphic>
      </p:graphicFrame>
      <p:graphicFrame>
        <p:nvGraphicFramePr>
          <p:cNvPr id="110595" name="Object 11"/>
          <p:cNvGraphicFramePr>
            <a:graphicFrameLocks noChangeAspect="1"/>
          </p:cNvGraphicFramePr>
          <p:nvPr/>
        </p:nvGraphicFramePr>
        <p:xfrm>
          <a:off x="1547813" y="4437063"/>
          <a:ext cx="296862" cy="762000"/>
        </p:xfrm>
        <a:graphic>
          <a:graphicData uri="http://schemas.openxmlformats.org/presentationml/2006/ole">
            <p:oleObj spid="_x0000_s110595" name="Equation" r:id="rId6" imgW="152334" imgH="393529" progId="Equation.3">
              <p:embed/>
            </p:oleObj>
          </a:graphicData>
        </a:graphic>
      </p:graphicFrame>
      <p:graphicFrame>
        <p:nvGraphicFramePr>
          <p:cNvPr id="110596" name="Object 13"/>
          <p:cNvGraphicFramePr>
            <a:graphicFrameLocks noChangeAspect="1"/>
          </p:cNvGraphicFramePr>
          <p:nvPr/>
        </p:nvGraphicFramePr>
        <p:xfrm>
          <a:off x="5219700" y="4437063"/>
          <a:ext cx="280988" cy="720725"/>
        </p:xfrm>
        <a:graphic>
          <a:graphicData uri="http://schemas.openxmlformats.org/presentationml/2006/ole">
            <p:oleObj spid="_x0000_s110596" name="Equation" r:id="rId7" imgW="152334" imgH="393529" progId="Equation.3">
              <p:embed/>
            </p:oleObj>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bwMode="auto">
          <a:xfrm>
            <a:off x="611188"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11 klausimas</a:t>
            </a:r>
            <a:endParaRPr lang="en-GB" altLang="en-US" dirty="0" smtClean="0"/>
          </a:p>
        </p:txBody>
      </p:sp>
      <p:sp>
        <p:nvSpPr>
          <p:cNvPr id="64515" name="Rectangle 3"/>
          <p:cNvSpPr>
            <a:spLocks noGrp="1"/>
          </p:cNvSpPr>
          <p:nvPr>
            <p:ph type="body" idx="1"/>
          </p:nvPr>
        </p:nvSpPr>
        <p:spPr>
          <a:xfrm>
            <a:off x="250825" y="1773238"/>
            <a:ext cx="8512175" cy="4703762"/>
          </a:xfrm>
        </p:spPr>
        <p:txBody>
          <a:bodyPr/>
          <a:lstStyle/>
          <a:p>
            <a:pPr algn="just">
              <a:buFont typeface="Arial" charset="0"/>
              <a:buNone/>
            </a:pPr>
            <a:r>
              <a:rPr lang="lt-LT" altLang="en-US" sz="2200" smtClean="0"/>
              <a:t>		Ant siūlo pakabinto rutuliuko svyravimai išreiškiami lygtimi:               </a:t>
            </a:r>
          </a:p>
          <a:p>
            <a:pPr algn="just">
              <a:buFont typeface="Arial" charset="0"/>
              <a:buNone/>
            </a:pPr>
            <a:r>
              <a:rPr lang="lt-LT" altLang="en-US" sz="2200" smtClean="0"/>
              <a:t>                                Kam lygus šių svyravimų periodas?</a:t>
            </a:r>
          </a:p>
          <a:p>
            <a:pPr algn="just">
              <a:buFont typeface="Arial" charset="0"/>
              <a:buNone/>
            </a:pPr>
            <a:endParaRPr lang="lt-LT" altLang="en-US" sz="2200" smtClean="0"/>
          </a:p>
          <a:p>
            <a:pPr algn="just">
              <a:buFont typeface="Arial" charset="0"/>
              <a:buNone/>
            </a:pPr>
            <a:r>
              <a:rPr lang="lt-LT" altLang="en-US" sz="2200" smtClean="0"/>
              <a:t>		A. 3 s.</a:t>
            </a:r>
          </a:p>
          <a:p>
            <a:pPr algn="just">
              <a:buFont typeface="Arial" charset="0"/>
              <a:buNone/>
            </a:pPr>
            <a:r>
              <a:rPr lang="lt-LT" altLang="en-US" sz="2200" smtClean="0"/>
              <a:t>		B. 6 s. </a:t>
            </a:r>
          </a:p>
          <a:p>
            <a:pPr algn="just">
              <a:buFont typeface="Arial" charset="0"/>
              <a:buNone/>
            </a:pPr>
            <a:r>
              <a:rPr lang="lt-LT" altLang="en-US" sz="2200" smtClean="0"/>
              <a:t>		C. 9 s.</a:t>
            </a:r>
          </a:p>
          <a:p>
            <a:pPr algn="just">
              <a:buFont typeface="Arial" charset="0"/>
              <a:buNone/>
            </a:pPr>
            <a:r>
              <a:rPr lang="lt-LT" altLang="en-US" sz="2200" smtClean="0"/>
              <a:t>		D. 12 s.</a:t>
            </a:r>
          </a:p>
          <a:p>
            <a:pPr>
              <a:buFont typeface="Arial" charset="0"/>
              <a:buNone/>
            </a:pPr>
            <a:endParaRPr lang="en-GB" altLang="en-US" smtClean="0"/>
          </a:p>
        </p:txBody>
      </p:sp>
      <p:graphicFrame>
        <p:nvGraphicFramePr>
          <p:cNvPr id="111616" name="Object 5"/>
          <p:cNvGraphicFramePr>
            <a:graphicFrameLocks noChangeAspect="1"/>
          </p:cNvGraphicFramePr>
          <p:nvPr/>
        </p:nvGraphicFramePr>
        <p:xfrm>
          <a:off x="684213" y="2060575"/>
          <a:ext cx="1655762" cy="698500"/>
        </p:xfrm>
        <a:graphic>
          <a:graphicData uri="http://schemas.openxmlformats.org/presentationml/2006/ole">
            <p:oleObj spid="_x0000_s111616" r:id="rId3" imgW="926698" imgH="393529" progId="Equation.3">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bwMode="auto">
          <a:xfrm>
            <a:off x="827088"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12 klausimas</a:t>
            </a:r>
            <a:endParaRPr lang="en-GB" altLang="en-US" dirty="0" smtClean="0"/>
          </a:p>
        </p:txBody>
      </p:sp>
      <p:sp>
        <p:nvSpPr>
          <p:cNvPr id="65539" name="Rectangle 3"/>
          <p:cNvSpPr>
            <a:spLocks noGrp="1"/>
          </p:cNvSpPr>
          <p:nvPr>
            <p:ph type="body" idx="1"/>
          </p:nvPr>
        </p:nvSpPr>
        <p:spPr>
          <a:xfrm>
            <a:off x="179388" y="1773238"/>
            <a:ext cx="8659812" cy="4703762"/>
          </a:xfrm>
        </p:spPr>
        <p:txBody>
          <a:bodyPr/>
          <a:lstStyle/>
          <a:p>
            <a:pPr algn="just">
              <a:buFont typeface="Arial" charset="0"/>
              <a:buNone/>
            </a:pPr>
            <a:r>
              <a:rPr lang="lt-LT" altLang="en-US" sz="2200" smtClean="0"/>
              <a:t>		Ant siūlo pakabintas rutuliukas svyruoja, atsidurdamas taškuose A, B ir C. Kuriuose taškuose jo potencinės ir kinetinės energijos suma didžiausia?  </a:t>
            </a:r>
          </a:p>
          <a:p>
            <a:pPr algn="just">
              <a:buFont typeface="Arial" charset="0"/>
              <a:buNone/>
            </a:pPr>
            <a:endParaRPr lang="lt-LT" altLang="en-US" sz="2200" smtClean="0"/>
          </a:p>
          <a:p>
            <a:pPr algn="just">
              <a:buFont typeface="Arial" charset="0"/>
              <a:buNone/>
            </a:pPr>
            <a:r>
              <a:rPr lang="lt-LT" altLang="en-US" sz="2200" smtClean="0"/>
              <a:t>				       A. Taške A.</a:t>
            </a:r>
          </a:p>
          <a:p>
            <a:pPr algn="just">
              <a:buFont typeface="Arial" charset="0"/>
              <a:buNone/>
            </a:pPr>
            <a:r>
              <a:rPr lang="lt-LT" altLang="en-US" sz="2200" smtClean="0"/>
              <a:t>				       B. Taške B.</a:t>
            </a:r>
          </a:p>
          <a:p>
            <a:pPr algn="just">
              <a:buFont typeface="Arial" charset="0"/>
              <a:buNone/>
            </a:pPr>
            <a:r>
              <a:rPr lang="lt-LT" altLang="en-US" sz="2200" smtClean="0"/>
              <a:t>				       C. Taške C.</a:t>
            </a:r>
          </a:p>
          <a:p>
            <a:pPr algn="just">
              <a:buFont typeface="Arial" charset="0"/>
              <a:buNone/>
            </a:pPr>
            <a:r>
              <a:rPr lang="lt-LT" altLang="en-US" sz="2200" smtClean="0"/>
              <a:t>				       D. Visuose taškuose vienoda.</a:t>
            </a:r>
            <a:endParaRPr lang="en-GB" altLang="en-US" sz="2200" smtClean="0"/>
          </a:p>
        </p:txBody>
      </p:sp>
      <p:graphicFrame>
        <p:nvGraphicFramePr>
          <p:cNvPr id="112640" name="Object 4"/>
          <p:cNvGraphicFramePr>
            <a:graphicFrameLocks noChangeAspect="1"/>
          </p:cNvGraphicFramePr>
          <p:nvPr/>
        </p:nvGraphicFramePr>
        <p:xfrm>
          <a:off x="323850" y="2997200"/>
          <a:ext cx="2971800" cy="2435225"/>
        </p:xfrm>
        <a:graphic>
          <a:graphicData uri="http://schemas.openxmlformats.org/presentationml/2006/ole">
            <p:oleObj spid="_x0000_s112640" name="Bitmap Image" r:id="rId3" imgW="1952898" imgH="1600000" progId="Paint.Picture">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bwMode="auto">
          <a:xfrm>
            <a:off x="539750"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13 klausimas</a:t>
            </a:r>
            <a:endParaRPr lang="en-GB" altLang="en-US" dirty="0" smtClean="0"/>
          </a:p>
        </p:txBody>
      </p:sp>
      <p:sp>
        <p:nvSpPr>
          <p:cNvPr id="66563" name="Rectangle 3"/>
          <p:cNvSpPr>
            <a:spLocks noGrp="1"/>
          </p:cNvSpPr>
          <p:nvPr>
            <p:ph type="body" idx="1"/>
          </p:nvPr>
        </p:nvSpPr>
        <p:spPr>
          <a:xfrm>
            <a:off x="179388" y="1700213"/>
            <a:ext cx="8583612" cy="5157787"/>
          </a:xfrm>
        </p:spPr>
        <p:txBody>
          <a:bodyPr/>
          <a:lstStyle/>
          <a:p>
            <a:pPr marL="342900" indent="-342900" algn="just">
              <a:buFont typeface="Arial" charset="0"/>
              <a:buNone/>
            </a:pPr>
            <a:r>
              <a:rPr lang="lt-LT" altLang="en-US" sz="2800" smtClean="0"/>
              <a:t>	</a:t>
            </a:r>
            <a:r>
              <a:rPr lang="lt-LT" altLang="en-US" sz="2200" smtClean="0"/>
              <a:t>	Rutuliukas svyruoja tarp taškų A ir B. Kokie energijos virsmai vyksta svyruoklei pereinant iš taško A į tašką B?</a:t>
            </a:r>
          </a:p>
          <a:p>
            <a:pPr marL="342900" indent="-342900" algn="just">
              <a:buFont typeface="Arial" charset="0"/>
              <a:buNone/>
            </a:pPr>
            <a:endParaRPr lang="lt-LT" altLang="en-US" sz="2200" smtClean="0"/>
          </a:p>
          <a:p>
            <a:pPr marL="342900" indent="-342900" algn="just">
              <a:buFont typeface="Arial" charset="0"/>
              <a:buNone/>
            </a:pPr>
            <a:endParaRPr lang="lt-LT" altLang="en-US" sz="2200" smtClean="0"/>
          </a:p>
          <a:p>
            <a:pPr marL="342900" indent="-342900" algn="just">
              <a:buFont typeface="Arial" charset="0"/>
              <a:buNone/>
            </a:pPr>
            <a:endParaRPr lang="lt-LT" altLang="en-US" sz="2200" smtClean="0"/>
          </a:p>
          <a:p>
            <a:pPr marL="342900" indent="-342900" algn="just">
              <a:buFont typeface="Arial" charset="0"/>
              <a:buNone/>
            </a:pPr>
            <a:endParaRPr lang="lt-LT" altLang="en-US" sz="2200" smtClean="0"/>
          </a:p>
          <a:p>
            <a:pPr marL="342900" indent="-342900" algn="just">
              <a:buFont typeface="Arial" charset="0"/>
              <a:buNone/>
            </a:pPr>
            <a:r>
              <a:rPr lang="lt-LT" altLang="en-US" sz="2200" smtClean="0"/>
              <a:t>	A. Kinetinė energija virsta potencine.</a:t>
            </a:r>
          </a:p>
          <a:p>
            <a:pPr marL="342900" indent="-342900" algn="just">
              <a:buFont typeface="Arial" charset="0"/>
              <a:buNone/>
            </a:pPr>
            <a:r>
              <a:rPr lang="lt-LT" altLang="en-US" sz="2200" smtClean="0"/>
              <a:t>	B. Potencinė energija virsta kinetine.</a:t>
            </a:r>
          </a:p>
          <a:p>
            <a:pPr marL="342900" indent="-342900" algn="just">
              <a:buFont typeface="Arial" charset="0"/>
              <a:buNone/>
            </a:pPr>
            <a:r>
              <a:rPr lang="lt-LT" altLang="en-US" sz="2200" smtClean="0"/>
              <a:t>	C. Iš pradžių kinetinė energija virsta potencine, paskui </a:t>
            </a:r>
          </a:p>
          <a:p>
            <a:pPr marL="342900" indent="-342900" algn="just">
              <a:buFont typeface="Arial" charset="0"/>
              <a:buNone/>
            </a:pPr>
            <a:r>
              <a:rPr lang="lt-LT" altLang="en-US" sz="2200" smtClean="0"/>
              <a:t>         potencinė – kinetine.</a:t>
            </a:r>
          </a:p>
          <a:p>
            <a:pPr marL="342900" indent="-342900" algn="just">
              <a:buFont typeface="Arial" charset="0"/>
              <a:buNone/>
            </a:pPr>
            <a:r>
              <a:rPr lang="lt-LT" altLang="en-US" sz="2200" smtClean="0"/>
              <a:t>	D. Iš pradžių potencinė energija virsta kinetine, paskui</a:t>
            </a:r>
          </a:p>
          <a:p>
            <a:pPr marL="342900" indent="-342900" algn="just">
              <a:buFont typeface="Arial" charset="0"/>
              <a:buNone/>
            </a:pPr>
            <a:r>
              <a:rPr lang="lt-LT" altLang="en-US" sz="2200" smtClean="0"/>
              <a:t>        kinetine – potencine.</a:t>
            </a:r>
            <a:endParaRPr lang="en-GB" altLang="en-US" sz="2200" smtClean="0"/>
          </a:p>
        </p:txBody>
      </p:sp>
      <p:graphicFrame>
        <p:nvGraphicFramePr>
          <p:cNvPr id="113664" name="Object 5"/>
          <p:cNvGraphicFramePr>
            <a:graphicFrameLocks noChangeAspect="1"/>
          </p:cNvGraphicFramePr>
          <p:nvPr/>
        </p:nvGraphicFramePr>
        <p:xfrm>
          <a:off x="5435600" y="2781300"/>
          <a:ext cx="3352800" cy="1946275"/>
        </p:xfrm>
        <a:graphic>
          <a:graphicData uri="http://schemas.openxmlformats.org/presentationml/2006/ole">
            <p:oleObj spid="_x0000_s113664" r:id="rId3" imgW="4382112" imgH="2542857" progId="Paint.Picture">
              <p:embed/>
            </p:oleObj>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p:cNvSpPr>
          <p:nvPr>
            <p:ph type="title"/>
          </p:nvPr>
        </p:nvSpPr>
        <p:spPr bwMode="auto">
          <a:noFill/>
        </p:spPr>
        <p:txBody>
          <a:bodyPr wrap="square" numCol="1" anchorCtr="0" compatLnSpc="1">
            <a:prstTxWarp prst="textNoShape">
              <a:avLst/>
            </a:prstTxWarp>
          </a:bodyPr>
          <a:lstStyle/>
          <a:p>
            <a:pPr algn="ctr"/>
            <a:r>
              <a:rPr lang="lt-LT" smtClean="0">
                <a:latin typeface="Arial" charset="0"/>
              </a:rPr>
              <a:t>14 klausimas</a:t>
            </a:r>
          </a:p>
        </p:txBody>
      </p:sp>
      <p:sp>
        <p:nvSpPr>
          <p:cNvPr id="88067" name="Rectangle 3"/>
          <p:cNvSpPr>
            <a:spLocks noGrp="1"/>
          </p:cNvSpPr>
          <p:nvPr>
            <p:ph type="body" idx="1"/>
          </p:nvPr>
        </p:nvSpPr>
        <p:spPr/>
        <p:txBody>
          <a:bodyPr/>
          <a:lstStyle/>
          <a:p>
            <a:pPr algn="just">
              <a:buFont typeface="Arial" charset="0"/>
              <a:buNone/>
            </a:pPr>
            <a:r>
              <a:rPr lang="lt-LT" sz="2200" smtClean="0">
                <a:latin typeface="Arial" charset="0"/>
              </a:rPr>
              <a:t>		Ant siūlo pakabintas sunkus rutuliukas atitraukiamas į kairę ir paleidžiamas svyruoti. Po kokio mažiausio laiko tarpo, išreikšto periodo dalimis, rutuliuko kinetinė energija bus didžiausia?</a:t>
            </a:r>
          </a:p>
          <a:p>
            <a:pPr>
              <a:buFont typeface="Arial" charset="0"/>
              <a:buNone/>
            </a:pPr>
            <a:endParaRPr lang="lt-LT" sz="2200" smtClean="0">
              <a:latin typeface="Arial" charset="0"/>
            </a:endParaRPr>
          </a:p>
          <a:p>
            <a:pPr>
              <a:buFont typeface="Arial" charset="0"/>
              <a:buNone/>
            </a:pPr>
            <a:r>
              <a:rPr lang="lt-LT" sz="2200" smtClean="0">
                <a:latin typeface="Arial" charset="0"/>
              </a:rPr>
              <a:t>		A. T/8.</a:t>
            </a:r>
          </a:p>
          <a:p>
            <a:pPr>
              <a:buFont typeface="Arial" charset="0"/>
              <a:buNone/>
            </a:pPr>
            <a:r>
              <a:rPr lang="lt-LT" sz="2200" smtClean="0">
                <a:latin typeface="Arial" charset="0"/>
              </a:rPr>
              <a:t>		B. T/4.</a:t>
            </a:r>
          </a:p>
          <a:p>
            <a:pPr>
              <a:buFont typeface="Arial" charset="0"/>
              <a:buNone/>
            </a:pPr>
            <a:r>
              <a:rPr lang="lt-LT" sz="2200" smtClean="0">
                <a:latin typeface="Arial" charset="0"/>
              </a:rPr>
              <a:t>		C. T/2.</a:t>
            </a:r>
          </a:p>
          <a:p>
            <a:pPr>
              <a:buFont typeface="Arial" charset="0"/>
              <a:buNone/>
            </a:pPr>
            <a:r>
              <a:rPr lang="lt-LT" sz="2200" smtClean="0">
                <a:latin typeface="Arial" charset="0"/>
              </a:rPr>
              <a:t>		D. 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bwMode="auto">
          <a:noFill/>
        </p:spPr>
        <p:txBody>
          <a:bodyPr wrap="square" numCol="1" anchorCtr="0" compatLnSpc="1">
            <a:prstTxWarp prst="textNoShape">
              <a:avLst/>
            </a:prstTxWarp>
          </a:bodyPr>
          <a:lstStyle/>
          <a:p>
            <a:pPr algn="ctr"/>
            <a:r>
              <a:rPr lang="lt-LT" smtClean="0"/>
              <a:t>15 klausimas</a:t>
            </a:r>
          </a:p>
        </p:txBody>
      </p:sp>
      <p:sp>
        <p:nvSpPr>
          <p:cNvPr id="89091" name="Rectangle 3"/>
          <p:cNvSpPr>
            <a:spLocks noGrp="1"/>
          </p:cNvSpPr>
          <p:nvPr>
            <p:ph type="body" idx="1"/>
          </p:nvPr>
        </p:nvSpPr>
        <p:spPr/>
        <p:txBody>
          <a:bodyPr/>
          <a:lstStyle/>
          <a:p>
            <a:pPr algn="just">
              <a:buFont typeface="Arial" charset="0"/>
              <a:buNone/>
            </a:pPr>
            <a:r>
              <a:rPr lang="lt-LT" sz="2200" smtClean="0"/>
              <a:t>		Pajudinus iš pusiausvyros padėties baltą rutuliuką, kiti rutuliukai taip pat palaipsniui įsisiūbuoja. Kurio iš juodų rutuliukų svyravimų amplitudė didžiausia?</a:t>
            </a:r>
          </a:p>
          <a:p>
            <a:pPr algn="just">
              <a:buFont typeface="Arial" charset="0"/>
              <a:buNone/>
            </a:pPr>
            <a:endParaRPr lang="lt-LT" sz="2200" smtClean="0"/>
          </a:p>
          <a:p>
            <a:pPr algn="just">
              <a:buFont typeface="Arial" charset="0"/>
              <a:buNone/>
            </a:pPr>
            <a:r>
              <a:rPr lang="lt-LT" sz="2200" smtClean="0"/>
              <a:t>						A. 4.</a:t>
            </a:r>
          </a:p>
          <a:p>
            <a:pPr algn="just">
              <a:buFont typeface="Arial" charset="0"/>
              <a:buNone/>
            </a:pPr>
            <a:r>
              <a:rPr lang="lt-LT" sz="2200" smtClean="0"/>
              <a:t>						B. 3.</a:t>
            </a:r>
          </a:p>
          <a:p>
            <a:pPr algn="just">
              <a:buFont typeface="Arial" charset="0"/>
              <a:buNone/>
            </a:pPr>
            <a:r>
              <a:rPr lang="lt-LT" sz="2200" smtClean="0"/>
              <a:t>						C. 2.</a:t>
            </a:r>
          </a:p>
          <a:p>
            <a:pPr algn="just">
              <a:buFont typeface="Arial" charset="0"/>
              <a:buNone/>
            </a:pPr>
            <a:r>
              <a:rPr lang="lt-LT" sz="2200" smtClean="0"/>
              <a:t>						D. 1.</a:t>
            </a:r>
          </a:p>
        </p:txBody>
      </p:sp>
      <p:pic>
        <p:nvPicPr>
          <p:cNvPr id="89092" name="Picture 4"/>
          <p:cNvPicPr>
            <a:picLocks noChangeAspect="1" noChangeArrowheads="1"/>
          </p:cNvPicPr>
          <p:nvPr/>
        </p:nvPicPr>
        <p:blipFill>
          <a:blip r:embed="rId2">
            <a:lum contrast="18000"/>
          </a:blip>
          <a:srcRect/>
          <a:stretch>
            <a:fillRect/>
          </a:stretch>
        </p:blipFill>
        <p:spPr bwMode="auto">
          <a:xfrm>
            <a:off x="1042988" y="2997200"/>
            <a:ext cx="3302000" cy="2149475"/>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bwMode="auto">
          <a:xfrm>
            <a:off x="179388" y="333375"/>
            <a:ext cx="7700962" cy="998538"/>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r>
              <a:rPr lang="lt-LT" altLang="en-US" smtClean="0"/>
              <a:t>Atsakymai</a:t>
            </a:r>
            <a:endParaRPr lang="en-GB" altLang="en-US" smtClean="0"/>
          </a:p>
        </p:txBody>
      </p:sp>
      <p:sp>
        <p:nvSpPr>
          <p:cNvPr id="67587" name="Rectangle 3"/>
          <p:cNvSpPr>
            <a:spLocks noGrp="1"/>
          </p:cNvSpPr>
          <p:nvPr>
            <p:ph type="body" idx="1"/>
          </p:nvPr>
        </p:nvSpPr>
        <p:spPr>
          <a:xfrm>
            <a:off x="179388" y="1196975"/>
            <a:ext cx="8278812" cy="5472113"/>
          </a:xfrm>
        </p:spPr>
        <p:txBody>
          <a:bodyPr/>
          <a:lstStyle/>
          <a:p>
            <a:pPr marL="609600" indent="-609600">
              <a:lnSpc>
                <a:spcPct val="80000"/>
              </a:lnSpc>
              <a:buFontTx/>
              <a:buAutoNum type="arabicPeriod"/>
            </a:pPr>
            <a:r>
              <a:rPr lang="lt-LT" altLang="en-US" sz="2200" smtClean="0"/>
              <a:t>A.</a:t>
            </a:r>
          </a:p>
          <a:p>
            <a:pPr marL="609600" indent="-609600">
              <a:lnSpc>
                <a:spcPct val="80000"/>
              </a:lnSpc>
              <a:buFontTx/>
              <a:buAutoNum type="arabicPeriod"/>
            </a:pPr>
            <a:r>
              <a:rPr lang="lt-LT" altLang="en-US" sz="2200" smtClean="0"/>
              <a:t>B.</a:t>
            </a:r>
          </a:p>
          <a:p>
            <a:pPr marL="609600" indent="-609600">
              <a:lnSpc>
                <a:spcPct val="80000"/>
              </a:lnSpc>
              <a:buFontTx/>
              <a:buAutoNum type="arabicPeriod"/>
            </a:pPr>
            <a:r>
              <a:rPr lang="lt-LT" altLang="en-US" sz="2200" smtClean="0"/>
              <a:t>C.</a:t>
            </a:r>
          </a:p>
          <a:p>
            <a:pPr marL="609600" indent="-609600">
              <a:lnSpc>
                <a:spcPct val="80000"/>
              </a:lnSpc>
              <a:buFontTx/>
              <a:buAutoNum type="arabicPeriod"/>
            </a:pPr>
            <a:r>
              <a:rPr lang="lt-LT" altLang="en-US" sz="2200" smtClean="0"/>
              <a:t>A.</a:t>
            </a:r>
          </a:p>
          <a:p>
            <a:pPr marL="609600" indent="-609600">
              <a:lnSpc>
                <a:spcPct val="80000"/>
              </a:lnSpc>
              <a:buFontTx/>
              <a:buAutoNum type="arabicPeriod"/>
            </a:pPr>
            <a:r>
              <a:rPr lang="lt-LT" altLang="en-US" sz="2200" smtClean="0"/>
              <a:t>C. </a:t>
            </a:r>
          </a:p>
          <a:p>
            <a:pPr marL="609600" indent="-609600">
              <a:lnSpc>
                <a:spcPct val="80000"/>
              </a:lnSpc>
              <a:buFontTx/>
              <a:buAutoNum type="arabicPeriod"/>
            </a:pPr>
            <a:r>
              <a:rPr lang="lt-LT" altLang="en-US" sz="2200" smtClean="0"/>
              <a:t>D.</a:t>
            </a:r>
          </a:p>
          <a:p>
            <a:pPr marL="609600" indent="-609600">
              <a:lnSpc>
                <a:spcPct val="80000"/>
              </a:lnSpc>
              <a:buFontTx/>
              <a:buAutoNum type="arabicPeriod"/>
            </a:pPr>
            <a:r>
              <a:rPr lang="lt-LT" altLang="en-US" sz="2200" smtClean="0"/>
              <a:t>C.</a:t>
            </a:r>
          </a:p>
          <a:p>
            <a:pPr marL="609600" indent="-609600">
              <a:lnSpc>
                <a:spcPct val="80000"/>
              </a:lnSpc>
              <a:buFontTx/>
              <a:buAutoNum type="arabicPeriod"/>
            </a:pPr>
            <a:r>
              <a:rPr lang="lt-LT" altLang="en-US" sz="2200" smtClean="0"/>
              <a:t>B.</a:t>
            </a:r>
          </a:p>
          <a:p>
            <a:pPr marL="609600" indent="-609600">
              <a:lnSpc>
                <a:spcPct val="80000"/>
              </a:lnSpc>
              <a:buFontTx/>
              <a:buAutoNum type="arabicPeriod"/>
            </a:pPr>
            <a:r>
              <a:rPr lang="lt-LT" altLang="en-US" sz="2200" smtClean="0"/>
              <a:t>D.</a:t>
            </a:r>
          </a:p>
          <a:p>
            <a:pPr marL="609600" indent="-609600">
              <a:lnSpc>
                <a:spcPct val="80000"/>
              </a:lnSpc>
              <a:buFontTx/>
              <a:buAutoNum type="arabicPeriod"/>
            </a:pPr>
            <a:r>
              <a:rPr lang="lt-LT" altLang="en-US" sz="2200" smtClean="0"/>
              <a:t>A.</a:t>
            </a:r>
          </a:p>
          <a:p>
            <a:pPr marL="609600" indent="-609600">
              <a:lnSpc>
                <a:spcPct val="80000"/>
              </a:lnSpc>
              <a:buFontTx/>
              <a:buAutoNum type="arabicPeriod"/>
            </a:pPr>
            <a:r>
              <a:rPr lang="lt-LT" altLang="en-US" sz="2200" smtClean="0"/>
              <a:t>B. </a:t>
            </a:r>
          </a:p>
          <a:p>
            <a:pPr marL="609600" indent="-609600">
              <a:lnSpc>
                <a:spcPct val="80000"/>
              </a:lnSpc>
              <a:buFontTx/>
              <a:buAutoNum type="arabicPeriod"/>
            </a:pPr>
            <a:r>
              <a:rPr lang="lt-LT" altLang="en-US" sz="2200" smtClean="0"/>
              <a:t>D.</a:t>
            </a:r>
          </a:p>
          <a:p>
            <a:pPr marL="609600" indent="-609600">
              <a:lnSpc>
                <a:spcPct val="80000"/>
              </a:lnSpc>
              <a:buFontTx/>
              <a:buAutoNum type="arabicPeriod"/>
            </a:pPr>
            <a:r>
              <a:rPr lang="lt-LT" altLang="en-US" sz="2200" smtClean="0"/>
              <a:t>D.</a:t>
            </a:r>
          </a:p>
          <a:p>
            <a:pPr marL="609600" indent="-609600">
              <a:lnSpc>
                <a:spcPct val="80000"/>
              </a:lnSpc>
              <a:buFontTx/>
              <a:buAutoNum type="arabicPeriod"/>
            </a:pPr>
            <a:r>
              <a:rPr lang="lt-LT" altLang="en-US" sz="2200" smtClean="0"/>
              <a:t>B.</a:t>
            </a:r>
          </a:p>
          <a:p>
            <a:pPr marL="609600" indent="-609600">
              <a:lnSpc>
                <a:spcPct val="80000"/>
              </a:lnSpc>
              <a:buFontTx/>
              <a:buAutoNum type="arabicPeriod"/>
            </a:pPr>
            <a:r>
              <a:rPr lang="lt-LT" altLang="en-US" sz="2200" smtClean="0"/>
              <a:t>C.</a:t>
            </a:r>
          </a:p>
          <a:p>
            <a:pPr marL="609600" indent="-609600">
              <a:lnSpc>
                <a:spcPct val="80000"/>
              </a:lnSpc>
              <a:buFontTx/>
              <a:buAutoNum type="arabicPeriod"/>
            </a:pPr>
            <a:endParaRPr lang="lt-LT" altLang="en-US" sz="2200" smtClean="0"/>
          </a:p>
          <a:p>
            <a:pPr marL="609600" indent="-609600">
              <a:lnSpc>
                <a:spcPct val="80000"/>
              </a:lnSpc>
              <a:buFontTx/>
              <a:buAutoNum type="arabicPeriod"/>
            </a:pPr>
            <a:endParaRPr lang="lt-LT" altLang="en-US" smtClean="0"/>
          </a:p>
          <a:p>
            <a:pPr marL="609600" indent="-609600">
              <a:lnSpc>
                <a:spcPct val="80000"/>
              </a:lnSpc>
              <a:buFontTx/>
              <a:buAutoNum type="arabicPeriod"/>
            </a:pPr>
            <a:endParaRPr lang="lt-LT" altLang="en-US" smtClean="0"/>
          </a:p>
          <a:p>
            <a:pPr marL="609600" indent="-609600">
              <a:lnSpc>
                <a:spcPct val="80000"/>
              </a:lnSpc>
              <a:buFontTx/>
              <a:buAutoNum type="arabicPeriod"/>
            </a:pPr>
            <a:endParaRPr lang="en-GB" altLang="en-US"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26"/>
          <p:cNvSpPr>
            <a:spLocks noGrp="1" noChangeArrowheads="1"/>
          </p:cNvSpPr>
          <p:nvPr>
            <p:ph type="title"/>
          </p:nvPr>
        </p:nvSpPr>
        <p:spPr bwMode="auto">
          <a:xfrm>
            <a:off x="684213" y="404813"/>
            <a:ext cx="7772400" cy="114300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p>
            <a:pPr algn="ctr">
              <a:defRPr/>
            </a:pPr>
            <a:r>
              <a:rPr lang="lt-LT" altLang="en-US" dirty="0" smtClean="0"/>
              <a:t>Literatūra</a:t>
            </a:r>
            <a:endParaRPr lang="en-GB" altLang="en-US" dirty="0" smtClean="0"/>
          </a:p>
        </p:txBody>
      </p:sp>
      <p:sp>
        <p:nvSpPr>
          <p:cNvPr id="68611" name="Rectangle 1027"/>
          <p:cNvSpPr>
            <a:spLocks noGrp="1"/>
          </p:cNvSpPr>
          <p:nvPr>
            <p:ph type="body" idx="1"/>
          </p:nvPr>
        </p:nvSpPr>
        <p:spPr>
          <a:xfrm>
            <a:off x="395288" y="1557338"/>
            <a:ext cx="8458200" cy="5181600"/>
          </a:xfrm>
        </p:spPr>
        <p:txBody>
          <a:bodyPr/>
          <a:lstStyle/>
          <a:p>
            <a:pPr marL="609600" indent="-609600" algn="just">
              <a:lnSpc>
                <a:spcPct val="90000"/>
              </a:lnSpc>
              <a:buClr>
                <a:schemeClr val="tx1"/>
              </a:buClr>
              <a:buFontTx/>
              <a:buAutoNum type="arabicPeriod"/>
            </a:pPr>
            <a:r>
              <a:rPr lang="lt-LT" altLang="en-US" sz="2200" smtClean="0"/>
              <a:t>Stanislovas Vičas. Fizikos testai XI klasei. Išplėstinis kursas. Kaunas, Šviesa, 2008.</a:t>
            </a:r>
          </a:p>
          <a:p>
            <a:pPr marL="609600" indent="-609600" algn="just">
              <a:lnSpc>
                <a:spcPct val="90000"/>
              </a:lnSpc>
              <a:buClr>
                <a:schemeClr val="tx1"/>
              </a:buClr>
              <a:buFontTx/>
              <a:buAutoNum type="arabicPeriod"/>
            </a:pPr>
            <a:r>
              <a:rPr lang="lt-LT" altLang="en-US" sz="2200" smtClean="0"/>
              <a:t>Stanislovas Vičas. Fizikos testai XI klasei. Kaunas, Šviesa, 2006.</a:t>
            </a:r>
          </a:p>
          <a:p>
            <a:pPr marL="609600" indent="-609600" algn="just">
              <a:lnSpc>
                <a:spcPct val="90000"/>
              </a:lnSpc>
              <a:buClr>
                <a:schemeClr val="tx1"/>
              </a:buClr>
              <a:buFontTx/>
              <a:buAutoNum type="arabicPeriod"/>
            </a:pPr>
            <a:r>
              <a:rPr lang="lt-LT" altLang="en-US" sz="2200" smtClean="0"/>
              <a:t>Palmira Pečiuliauskienė, Vladas Valentinavičius. Fizikos testai VIII klasei. Kaunas, Šviesa, 2004.</a:t>
            </a:r>
          </a:p>
          <a:p>
            <a:pPr marL="609600" indent="-609600" algn="just">
              <a:lnSpc>
                <a:spcPct val="90000"/>
              </a:lnSpc>
              <a:buClr>
                <a:schemeClr val="tx1"/>
              </a:buClr>
              <a:buFontTx/>
              <a:buAutoNum type="arabicPeriod"/>
            </a:pPr>
            <a:r>
              <a:rPr lang="lt-LT" altLang="en-US" sz="2200" smtClean="0"/>
              <a:t>Stanislovas Vičas. Fizikos uždavinynas XI klasei. Išplėstinis kursas. Kaunas, Šviesa, 2008.</a:t>
            </a:r>
            <a:endParaRPr lang="en-US" altLang="en-US" sz="2200" smtClean="0"/>
          </a:p>
          <a:p>
            <a:pPr marL="609600" indent="-609600" algn="just">
              <a:lnSpc>
                <a:spcPct val="90000"/>
              </a:lnSpc>
              <a:buClr>
                <a:schemeClr val="tx1"/>
              </a:buClr>
              <a:buFontTx/>
              <a:buAutoNum type="arabicPeriod"/>
            </a:pPr>
            <a:r>
              <a:rPr lang="lt-LT" altLang="en-US" sz="2200" smtClean="0"/>
              <a:t>P. Pečiuliauskienė. Fizika vadovėlis XI-XII klasei. Svyravimai ir bangos. Kaunas, Šviesa, 2014.</a:t>
            </a:r>
          </a:p>
          <a:p>
            <a:pPr marL="609600" indent="-609600" algn="just">
              <a:lnSpc>
                <a:spcPct val="90000"/>
              </a:lnSpc>
              <a:buClr>
                <a:schemeClr val="tx1"/>
              </a:buClr>
              <a:buFontTx/>
              <a:buAutoNum type="arabicPeriod"/>
            </a:pPr>
            <a:r>
              <a:rPr lang="lt-LT" altLang="en-US" sz="2200" smtClean="0"/>
              <a:t>Muriel Mandell. Orų prognozės. Eksperimentai paprastomis priemonėmis. Kaunas, Smaltijos leidykla, 2002.</a:t>
            </a:r>
            <a:endParaRPr lang="en-US" altLang="en-US" sz="2200" smtClean="0"/>
          </a:p>
          <a:p>
            <a:pPr marL="609600" indent="-609600" algn="just">
              <a:lnSpc>
                <a:spcPct val="90000"/>
              </a:lnSpc>
              <a:buClr>
                <a:schemeClr val="tx1"/>
              </a:buClr>
              <a:buFontTx/>
              <a:buAutoNum type="arabicPeriod"/>
            </a:pPr>
            <a:r>
              <a:rPr lang="lt-LT" sz="2200" smtClean="0"/>
              <a:t>V. Valentinavičius. Fizika. Vadovėlis 8 klasei. Kaunas, Šviesa, 2004. </a:t>
            </a:r>
          </a:p>
          <a:p>
            <a:pPr marL="609600" indent="-609600" algn="just">
              <a:lnSpc>
                <a:spcPct val="90000"/>
              </a:lnSpc>
              <a:buClr>
                <a:schemeClr val="tx1"/>
              </a:buClr>
              <a:buFontTx/>
              <a:buAutoNum type="arabicPeriod"/>
            </a:pPr>
            <a:r>
              <a:rPr lang="lt-LT" sz="2200" smtClean="0"/>
              <a:t>Nacionalinis egzaminų centras. Į pagalbą abiturientui. Fizika.      2010 - 2013 metų Valstybinių brandos egzaminų medžiaga. Vilnius, TEV, 2013.</a:t>
            </a:r>
            <a:endParaRPr lang="en-GB" sz="2200" smtClean="0"/>
          </a:p>
          <a:p>
            <a:pPr marL="609600" indent="-609600" algn="just">
              <a:lnSpc>
                <a:spcPct val="90000"/>
              </a:lnSpc>
              <a:buClr>
                <a:schemeClr val="tx1"/>
              </a:buClr>
              <a:buFontTx/>
              <a:buNone/>
            </a:pPr>
            <a:endParaRPr lang="en-GB" altLang="en-US"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p:nvPr>
        </p:nvSpPr>
        <p:spPr bwMode="auto">
          <a:noFill/>
        </p:spPr>
        <p:txBody>
          <a:bodyPr wrap="square" numCol="1" anchorCtr="0" compatLnSpc="1">
            <a:prstTxWarp prst="textNoShape">
              <a:avLst/>
            </a:prstTxWarp>
          </a:bodyPr>
          <a:lstStyle/>
          <a:p>
            <a:pPr algn="ctr"/>
            <a:r>
              <a:rPr lang="lt-LT" altLang="en-US" smtClean="0"/>
              <a:t>Literatūra</a:t>
            </a:r>
            <a:endParaRPr lang="lt-LT" smtClean="0"/>
          </a:p>
        </p:txBody>
      </p:sp>
      <p:sp>
        <p:nvSpPr>
          <p:cNvPr id="90115" name="Rectangle 3"/>
          <p:cNvSpPr>
            <a:spLocks noGrp="1"/>
          </p:cNvSpPr>
          <p:nvPr>
            <p:ph type="body" idx="1"/>
          </p:nvPr>
        </p:nvSpPr>
        <p:spPr/>
        <p:txBody>
          <a:bodyPr/>
          <a:lstStyle/>
          <a:p>
            <a:pPr marL="457200" indent="-457200" algn="just">
              <a:buClr>
                <a:schemeClr val="tx1"/>
              </a:buClr>
              <a:buFontTx/>
              <a:buNone/>
            </a:pPr>
            <a:r>
              <a:rPr lang="lt-LT" sz="2600" smtClean="0"/>
              <a:t>9. Nacionalinis egzaminų centras. Į pagalbą abiturientui. Fizika. 2005 - 2009 metų brandos egzaminų medžiaga. Vilnius, TEV, 2010.</a:t>
            </a:r>
            <a:endParaRPr lang="en-GB" sz="2600" smtClean="0"/>
          </a:p>
          <a:p>
            <a:pPr marL="457200" indent="-457200"/>
            <a:endParaRPr lang="lt-LT"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55650" y="1412875"/>
            <a:ext cx="7772400" cy="2200275"/>
          </a:xfrm>
        </p:spPr>
        <p:txBody>
          <a:bodyPr wrap="square" numCol="1" anchor="b" anchorCtr="0" compatLnSpc="1">
            <a:prstTxWarp prst="textNoShape">
              <a:avLst/>
            </a:prstTxWarp>
          </a:bodyPr>
          <a:lstStyle/>
          <a:p>
            <a:pPr algn="ctr" eaLnBrk="1" hangingPunct="1">
              <a:defRPr/>
            </a:pPr>
            <a:r>
              <a:rPr lang="lt-LT" altLang="en-US" sz="4800" dirty="0" smtClean="0"/>
              <a:t>AČIŪ UŽ DĖMESĮ</a:t>
            </a:r>
            <a:endParaRPr lang="en-US" altLang="en-US" sz="4800"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2030</TotalTime>
  <Words>3027</Words>
  <Application>Microsoft Office PowerPoint</Application>
  <PresentationFormat>On-screen Show (4:3)</PresentationFormat>
  <Paragraphs>441</Paragraphs>
  <Slides>69</Slides>
  <Notes>0</Notes>
  <HiddenSlides>0</HiddenSlides>
  <MMClips>0</MMClips>
  <ScaleCrop>false</ScaleCrop>
  <HeadingPairs>
    <vt:vector size="8" baseType="variant">
      <vt:variant>
        <vt:lpstr>Naudojami šriftai</vt:lpstr>
      </vt:variant>
      <vt:variant>
        <vt:i4>3</vt:i4>
      </vt:variant>
      <vt:variant>
        <vt:lpstr>Dizaino šablonas</vt:lpstr>
      </vt:variant>
      <vt:variant>
        <vt:i4>2</vt:i4>
      </vt:variant>
      <vt:variant>
        <vt:lpstr>Įdėtosios OLE paslaugos</vt:lpstr>
      </vt:variant>
      <vt:variant>
        <vt:i4>3</vt:i4>
      </vt:variant>
      <vt:variant>
        <vt:lpstr>Skaidrių pavadinimai</vt:lpstr>
      </vt:variant>
      <vt:variant>
        <vt:i4>69</vt:i4>
      </vt:variant>
    </vt:vector>
  </HeadingPairs>
  <TitlesOfParts>
    <vt:vector size="77" baseType="lpstr">
      <vt:lpstr>Calibri</vt:lpstr>
      <vt:lpstr>Arial</vt:lpstr>
      <vt:lpstr>Times New Roman</vt:lpstr>
      <vt:lpstr>Clarity</vt:lpstr>
      <vt:lpstr>1_Clarity</vt:lpstr>
      <vt:lpstr>Bitmap Image</vt:lpstr>
      <vt:lpstr>Microsoft Equation 3.0</vt:lpstr>
      <vt:lpstr>PBrush</vt:lpstr>
      <vt:lpstr>MATEMATINĖ SVYRUOKLĖ</vt:lpstr>
      <vt:lpstr>Turinys</vt:lpstr>
      <vt:lpstr>Įvadas</vt:lpstr>
      <vt:lpstr>Įvadas</vt:lpstr>
      <vt:lpstr>Mechaninio svyravimo samprata</vt:lpstr>
      <vt:lpstr>Mechaninį svyravimą apibūdinantys dydžiai</vt:lpstr>
      <vt:lpstr>Mechaninį svyravimą apibūdinantys dydžiai</vt:lpstr>
      <vt:lpstr>Laisvieji svyravimai</vt:lpstr>
      <vt:lpstr>  Laisvieji svyravimai</vt:lpstr>
      <vt:lpstr>Matematinės svyruoklės svyravimo priežastis</vt:lpstr>
      <vt:lpstr>Skaidrė 11</vt:lpstr>
      <vt:lpstr>Skaidrė 12</vt:lpstr>
      <vt:lpstr>Laisvojo svyravimo sąlygos</vt:lpstr>
      <vt:lpstr>Laisvojo svyravimo energija</vt:lpstr>
      <vt:lpstr>Laisvojo svyravimo energija</vt:lpstr>
      <vt:lpstr>Matematinės svyruoklės svyravimo periodas</vt:lpstr>
      <vt:lpstr>Laisvojo kritimo pagreičio nustatymas matematine svyruokle</vt:lpstr>
      <vt:lpstr>Laisvojo kritimo pagreičio nustatymas matematine svyruokle</vt:lpstr>
      <vt:lpstr>Harmoninis svyravimas. Sinuso ir kosinuso funkcijos.</vt:lpstr>
      <vt:lpstr>Laboratorinis darbas. Laisvojo kritimo pagreičio nustatymas su svyruokle</vt:lpstr>
      <vt:lpstr>Laboratorinis darbas. Laisvojo kritimo pagreičio nustatymas su svyruokle</vt:lpstr>
      <vt:lpstr>Laisvojo kritimo pagreičio nustatymas su svyruokle</vt:lpstr>
      <vt:lpstr>Matavimo ir skaičiavimo rezultatai</vt:lpstr>
      <vt:lpstr>Laisvojo kritimo pagreičio nustatymas su svyruokle</vt:lpstr>
      <vt:lpstr>Rezultatai ir išvados</vt:lpstr>
      <vt:lpstr>Bandymas Nr. 1</vt:lpstr>
      <vt:lpstr>Bandymas Nr. 1</vt:lpstr>
      <vt:lpstr>Matavimo ir skaičiavimo rezultatai</vt:lpstr>
      <vt:lpstr>Rezultatai ir išvados</vt:lpstr>
      <vt:lpstr>Bandymas Nr.2</vt:lpstr>
      <vt:lpstr>Bandymas Nr.2</vt:lpstr>
      <vt:lpstr>Matavimo ir skaičiavimo rezultatai</vt:lpstr>
      <vt:lpstr>Rezultatai ir išvados</vt:lpstr>
      <vt:lpstr>Fuko švytuoklė</vt:lpstr>
      <vt:lpstr>Fuko švytuoklė Lietuvoje</vt:lpstr>
      <vt:lpstr>Eksperimentas. Fuko svyruoklė.</vt:lpstr>
      <vt:lpstr>Eksperimentas. Fuko svyruoklė.</vt:lpstr>
      <vt:lpstr>  Rezultatai ir išvados</vt:lpstr>
      <vt:lpstr>  Mechaninis rezonansas</vt:lpstr>
      <vt:lpstr>Mechaninis rezonansas. Bandymas Nr. 1</vt:lpstr>
      <vt:lpstr>Mechaninis rezonansas. Bandymas Nr. 1</vt:lpstr>
      <vt:lpstr>Mechaninis rezonansas. Bandymas Nr. 2</vt:lpstr>
      <vt:lpstr>Uždavinių sprendimas</vt:lpstr>
      <vt:lpstr>1 uždavinys</vt:lpstr>
      <vt:lpstr>2 uždavinys</vt:lpstr>
      <vt:lpstr>3 uždavinys</vt:lpstr>
      <vt:lpstr>4 uždavinys</vt:lpstr>
      <vt:lpstr>5 uždavinys</vt:lpstr>
      <vt:lpstr>6 uždavinys</vt:lpstr>
      <vt:lpstr>Testas</vt:lpstr>
      <vt:lpstr>1 klausimas</vt:lpstr>
      <vt:lpstr>2 klausimas</vt:lpstr>
      <vt:lpstr>3 klausimas</vt:lpstr>
      <vt:lpstr>4 klausimas</vt:lpstr>
      <vt:lpstr>5 klausimas</vt:lpstr>
      <vt:lpstr>6 klausimas</vt:lpstr>
      <vt:lpstr>7 klausimas</vt:lpstr>
      <vt:lpstr>8 klausimas</vt:lpstr>
      <vt:lpstr>9 klausimas</vt:lpstr>
      <vt:lpstr>10 klausimas</vt:lpstr>
      <vt:lpstr>11 klausimas</vt:lpstr>
      <vt:lpstr>12 klausimas</vt:lpstr>
      <vt:lpstr>13 klausimas</vt:lpstr>
      <vt:lpstr>14 klausimas</vt:lpstr>
      <vt:lpstr>15 klausimas</vt:lpstr>
      <vt:lpstr>Atsakymai</vt:lpstr>
      <vt:lpstr>Literatūra</vt:lpstr>
      <vt:lpstr>Literatūra</vt:lpstr>
      <vt:lpstr>AČIŪ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Migles</dc:creator>
  <cp:lastModifiedBy>Mokytoju k.  2</cp:lastModifiedBy>
  <cp:revision>219</cp:revision>
  <dcterms:created xsi:type="dcterms:W3CDTF">2015-02-10T15:11:12Z</dcterms:created>
  <dcterms:modified xsi:type="dcterms:W3CDTF">2015-04-03T08:52:05Z</dcterms:modified>
</cp:coreProperties>
</file>