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73" r:id="rId4"/>
    <p:sldId id="258" r:id="rId5"/>
    <p:sldId id="259" r:id="rId6"/>
    <p:sldId id="274" r:id="rId7"/>
    <p:sldId id="260" r:id="rId8"/>
    <p:sldId id="261" r:id="rId9"/>
    <p:sldId id="277" r:id="rId10"/>
    <p:sldId id="262" r:id="rId11"/>
    <p:sldId id="278" r:id="rId12"/>
    <p:sldId id="279" r:id="rId13"/>
    <p:sldId id="263" r:id="rId14"/>
    <p:sldId id="280" r:id="rId15"/>
    <p:sldId id="264" r:id="rId16"/>
    <p:sldId id="275" r:id="rId17"/>
    <p:sldId id="265" r:id="rId18"/>
    <p:sldId id="276" r:id="rId19"/>
    <p:sldId id="266" r:id="rId20"/>
    <p:sldId id="267" r:id="rId21"/>
    <p:sldId id="281" r:id="rId22"/>
    <p:sldId id="268" r:id="rId23"/>
    <p:sldId id="282" r:id="rId24"/>
    <p:sldId id="283" r:id="rId25"/>
    <p:sldId id="269" r:id="rId26"/>
    <p:sldId id="284" r:id="rId27"/>
    <p:sldId id="270" r:id="rId28"/>
    <p:sldId id="285" r:id="rId29"/>
    <p:sldId id="271" r:id="rId30"/>
    <p:sldId id="27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mpiuteris" initials="K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B4CF5-46F2-46EF-A02B-6AB92F017243}" type="datetimeFigureOut">
              <a:rPr lang="lt-LT" smtClean="0"/>
              <a:t>2015.03.17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410CB-815F-4D7A-82CE-BA3C4184C70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826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410CB-815F-4D7A-82CE-BA3C4184C700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2242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 smtClean="0"/>
              <a:t>Spustelėkite </a:t>
            </a:r>
            <a:r>
              <a:rPr lang="lt-LT" dirty="0" err="1" smtClean="0"/>
              <a:t>piktogr</a:t>
            </a:r>
            <a:r>
              <a:rPr lang="lt-LT" dirty="0" smtClean="0"/>
              <a:t>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 smtClean="0"/>
              <a:t>Spustelėkite </a:t>
            </a:r>
            <a:r>
              <a:rPr lang="lt-LT" dirty="0" err="1" smtClean="0"/>
              <a:t>piktogr</a:t>
            </a:r>
            <a:r>
              <a:rPr lang="lt-LT" dirty="0" smtClean="0"/>
              <a:t>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 smtClean="0"/>
              <a:t>Spustelėkite </a:t>
            </a:r>
            <a:r>
              <a:rPr lang="lt-LT" dirty="0" err="1" smtClean="0"/>
              <a:t>piktogr</a:t>
            </a:r>
            <a:r>
              <a:rPr lang="lt-LT" dirty="0" smtClean="0"/>
              <a:t>. norėdami įtraukti pav.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 smtClean="0"/>
              <a:t>Spustelėkite </a:t>
            </a:r>
            <a:r>
              <a:rPr lang="lt-LT" dirty="0" err="1" smtClean="0"/>
              <a:t>piktogr</a:t>
            </a:r>
            <a:r>
              <a:rPr lang="lt-LT" dirty="0" smtClean="0"/>
              <a:t>. norėdami įtraukti pav.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 smtClean="0"/>
              <a:t>Spustelėkite </a:t>
            </a:r>
            <a:r>
              <a:rPr lang="lt-LT" dirty="0" err="1" smtClean="0"/>
              <a:t>piktogr</a:t>
            </a:r>
            <a:r>
              <a:rPr lang="lt-LT" dirty="0" smtClean="0"/>
              <a:t>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org/" TargetMode="External"/><Relationship Id="rId2" Type="http://schemas.openxmlformats.org/officeDocument/2006/relationships/hyperlink" Target="http://www.google.com/image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683171" y="3302806"/>
            <a:ext cx="8825658" cy="2101215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lang="lt-LT" sz="2800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Darbą parengė:</a:t>
            </a:r>
          </a:p>
          <a:p>
            <a:pPr algn="ctr">
              <a:spcBef>
                <a:spcPts val="0"/>
              </a:spcBef>
            </a:pPr>
            <a:r>
              <a:rPr lang="lt-LT" sz="2800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Elektrėnų sav. Semeliškių gimnazijos</a:t>
            </a:r>
          </a:p>
          <a:p>
            <a:pPr algn="ctr">
              <a:spcBef>
                <a:spcPts val="0"/>
              </a:spcBef>
            </a:pPr>
            <a:r>
              <a:rPr lang="lt-LT" sz="2800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11 klasės mokinys </a:t>
            </a:r>
            <a:r>
              <a:rPr lang="lt-LT" sz="2800" u="sng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Martynas Arlauskas</a:t>
            </a:r>
          </a:p>
          <a:p>
            <a:pPr algn="ctr"/>
            <a:r>
              <a:rPr lang="lt-LT" sz="2800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Mokytoja </a:t>
            </a:r>
            <a:r>
              <a:rPr lang="lt-LT" sz="2800" u="sng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Snieguolė </a:t>
            </a:r>
            <a:r>
              <a:rPr lang="lt-LT" sz="2800" u="sng" dirty="0" err="1" smtClean="0">
                <a:solidFill>
                  <a:schemeClr val="tx1"/>
                </a:solidFill>
                <a:latin typeface="Bebas Neue" panose="020B0606020202050201" pitchFamily="34" charset="-70"/>
              </a:rPr>
              <a:t>Klimovičienė</a:t>
            </a:r>
            <a:endParaRPr lang="lt-LT" sz="2800" u="sng" dirty="0" smtClean="0">
              <a:solidFill>
                <a:schemeClr val="tx1"/>
              </a:solidFill>
              <a:latin typeface="Bebas Neue" panose="020B0606020202050201" pitchFamily="34" charset="-7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45211" y="6351373"/>
            <a:ext cx="1301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 smtClean="0">
                <a:latin typeface="Bebas Neue" panose="020B0606020202050201" pitchFamily="34" charset="-70"/>
              </a:rPr>
              <a:t>2015 m.</a:t>
            </a:r>
            <a:endParaRPr lang="lt-LT" dirty="0">
              <a:latin typeface="Bebas Neue" panose="020B0606020202050201" pitchFamily="34" charset="-70"/>
            </a:endParaRPr>
          </a:p>
        </p:txBody>
      </p:sp>
      <p:sp>
        <p:nvSpPr>
          <p:cNvPr id="5" name="Pavadinimas 1"/>
          <p:cNvSpPr txBox="1">
            <a:spLocks/>
          </p:cNvSpPr>
          <p:nvPr/>
        </p:nvSpPr>
        <p:spPr>
          <a:xfrm>
            <a:off x="869091" y="1064741"/>
            <a:ext cx="10453817" cy="1336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lt-LT" sz="8800" b="1" dirty="0" smtClean="0">
                <a:latin typeface="Bebas Neue" panose="020B0606020202050201" pitchFamily="34" charset="-70"/>
              </a:rPr>
              <a:t>MECHANINIS DARBAS</a:t>
            </a:r>
            <a:endParaRPr lang="lt-LT" sz="8800" b="1" dirty="0">
              <a:latin typeface="Bebas Neue" panose="020B0606020202050201" pitchFamily="34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7079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3639" y="452718"/>
            <a:ext cx="9404723" cy="857098"/>
          </a:xfrm>
        </p:spPr>
        <p:txBody>
          <a:bodyPr/>
          <a:lstStyle/>
          <a:p>
            <a:pPr algn="ctr"/>
            <a:r>
              <a:rPr lang="lt-LT" sz="4800" b="1" dirty="0" smtClean="0">
                <a:solidFill>
                  <a:schemeClr val="tx1"/>
                </a:solidFill>
                <a:latin typeface="Bebas Neue" panose="020B0606020202050201" pitchFamily="34" charset="-70"/>
              </a:rPr>
              <a:t>TURINYS</a:t>
            </a:r>
            <a:endParaRPr lang="lt-LT" sz="4800" b="1" dirty="0">
              <a:solidFill>
                <a:schemeClr val="tx1"/>
              </a:solidFill>
              <a:latin typeface="Bebas Neue" panose="020B0606020202050201" pitchFamily="34" charset="-7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7833" y="1309816"/>
            <a:ext cx="1045633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3. Tikslai</a:t>
            </a:r>
          </a:p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4 – 7. Bendroji mechaninio darbo išraiška</a:t>
            </a:r>
          </a:p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8 – 11. Sunkio jėgos darbas</a:t>
            </a:r>
          </a:p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12 – 16. Bandymai</a:t>
            </a:r>
          </a:p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	12 – 13. I bandymas</a:t>
            </a:r>
          </a:p>
          <a:p>
            <a:pPr defTabSz="179388"/>
            <a:r>
              <a:rPr lang="lt-LT" sz="2400" dirty="0">
                <a:latin typeface="Arial Narrow" panose="020B0606020202030204" pitchFamily="34" charset="0"/>
              </a:rPr>
              <a:t>	</a:t>
            </a:r>
            <a:r>
              <a:rPr lang="lt-LT" sz="2400" dirty="0" smtClean="0">
                <a:latin typeface="Arial Narrow" panose="020B0606020202030204" pitchFamily="34" charset="0"/>
              </a:rPr>
              <a:t>14 – 16. II bandymas</a:t>
            </a:r>
          </a:p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17 – 26. Uždavinių sprendimo pavyzdžiai</a:t>
            </a:r>
          </a:p>
          <a:p>
            <a:pPr defTabSz="179388"/>
            <a:r>
              <a:rPr lang="lt-LT" sz="2400" dirty="0">
                <a:latin typeface="Arial Narrow" panose="020B0606020202030204" pitchFamily="34" charset="0"/>
              </a:rPr>
              <a:t>	</a:t>
            </a:r>
            <a:r>
              <a:rPr lang="lt-LT" sz="2400" dirty="0" smtClean="0">
                <a:latin typeface="Arial Narrow" panose="020B0606020202030204" pitchFamily="34" charset="0"/>
              </a:rPr>
              <a:t>17 – 19. I uždavinys</a:t>
            </a:r>
          </a:p>
          <a:p>
            <a:pPr defTabSz="179388"/>
            <a:r>
              <a:rPr lang="lt-LT" sz="2400" dirty="0">
                <a:latin typeface="Arial Narrow" panose="020B0606020202030204" pitchFamily="34" charset="0"/>
              </a:rPr>
              <a:t>	</a:t>
            </a:r>
            <a:r>
              <a:rPr lang="lt-LT" sz="2400" dirty="0" smtClean="0">
                <a:latin typeface="Arial Narrow" panose="020B0606020202030204" pitchFamily="34" charset="0"/>
              </a:rPr>
              <a:t>20 – 21. II uždavinys</a:t>
            </a:r>
          </a:p>
          <a:p>
            <a:pPr defTabSz="179388"/>
            <a:r>
              <a:rPr lang="lt-LT" sz="2400" dirty="0">
                <a:latin typeface="Arial Narrow" panose="020B0606020202030204" pitchFamily="34" charset="0"/>
              </a:rPr>
              <a:t>	</a:t>
            </a:r>
            <a:r>
              <a:rPr lang="lt-LT" sz="2400" dirty="0" smtClean="0">
                <a:latin typeface="Arial Narrow" panose="020B0606020202030204" pitchFamily="34" charset="0"/>
              </a:rPr>
              <a:t>22 – 24. III uždavinys</a:t>
            </a:r>
          </a:p>
          <a:p>
            <a:pPr defTabSz="179388"/>
            <a:r>
              <a:rPr lang="lt-LT" sz="2400" dirty="0">
                <a:latin typeface="Arial Narrow" panose="020B0606020202030204" pitchFamily="34" charset="0"/>
              </a:rPr>
              <a:t>	</a:t>
            </a:r>
            <a:r>
              <a:rPr lang="lt-LT" sz="2400" dirty="0" smtClean="0">
                <a:latin typeface="Arial Narrow" panose="020B0606020202030204" pitchFamily="34" charset="0"/>
              </a:rPr>
              <a:t>25 – 26. IV uždavinys</a:t>
            </a:r>
          </a:p>
          <a:p>
            <a:pPr defTabSz="179388"/>
            <a:r>
              <a:rPr lang="lt-LT" sz="2400" dirty="0" smtClean="0">
                <a:latin typeface="Arial Narrow" panose="020B0606020202030204" pitchFamily="34" charset="0"/>
              </a:rPr>
              <a:t>27 – 28. Klausimynas</a:t>
            </a:r>
          </a:p>
          <a:p>
            <a:pPr defTabSz="223838"/>
            <a:r>
              <a:rPr lang="lt-LT" sz="2400" dirty="0" smtClean="0">
                <a:latin typeface="Arial Narrow" panose="020B0606020202030204" pitchFamily="34" charset="0"/>
              </a:rPr>
              <a:t>29. Klausimyno atsakymai</a:t>
            </a:r>
          </a:p>
          <a:p>
            <a:pPr defTabSz="223838"/>
            <a:r>
              <a:rPr lang="lt-LT" sz="2400" dirty="0" smtClean="0">
                <a:latin typeface="Arial Narrow" panose="020B0606020202030204" pitchFamily="34" charset="0"/>
              </a:rPr>
              <a:t>30. Literatūra</a:t>
            </a:r>
            <a:endParaRPr lang="lt-LT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0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31067" y="364067"/>
            <a:ext cx="6129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 smtClean="0">
                <a:latin typeface="Bebas Neue" panose="020B0606020202050201" pitchFamily="34" charset="-70"/>
              </a:rPr>
              <a:t>Tikslai</a:t>
            </a:r>
            <a:endParaRPr lang="lt-LT" sz="4800" dirty="0">
              <a:latin typeface="Bebas Neue" panose="020B0606020202050201" pitchFamily="34" charset="-7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0534" y="2040466"/>
            <a:ext cx="104309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 defTabSz="273050"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anose="020B0606020202030204" pitchFamily="34" charset="0"/>
              </a:rPr>
              <a:t>Supažindinti su mechaninio darbo sąvoka.</a:t>
            </a:r>
          </a:p>
          <a:p>
            <a:pPr marL="273050" indent="-273050" defTabSz="273050"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anose="020B0606020202030204" pitchFamily="34" charset="0"/>
              </a:rPr>
              <a:t>Paaiškinti, kaip apskaičiuojamas sunkio jėgos darbas.</a:t>
            </a:r>
            <a:endParaRPr lang="lt-L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28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3638" y="448733"/>
            <a:ext cx="9404723" cy="671613"/>
          </a:xfrm>
        </p:spPr>
        <p:txBody>
          <a:bodyPr/>
          <a:lstStyle/>
          <a:p>
            <a:pPr algn="ctr"/>
            <a:r>
              <a:rPr lang="lt-LT" sz="4800" b="1" dirty="0" smtClean="0">
                <a:latin typeface="Bebas Neue" panose="020B0606020202050201" pitchFamily="34" charset="-70"/>
              </a:rPr>
              <a:t>BENDROJI MECHANINIO DARBO IŠRAIŠKA</a:t>
            </a:r>
            <a:endParaRPr lang="lt-LT" sz="4800" b="1" dirty="0">
              <a:latin typeface="Bebas Neue" panose="020B0606020202050201" pitchFamily="34" charset="-7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876300" y="1565678"/>
                <a:ext cx="10439400" cy="2201334"/>
              </a:xfrm>
            </p:spPr>
            <p:txBody>
              <a:bodyPr>
                <a:noAutofit/>
              </a:bodyPr>
              <a:lstStyle/>
              <a:p>
                <a:pPr marL="0" indent="0" defTabSz="179388">
                  <a:buNone/>
                </a:pPr>
                <a:r>
                  <a:rPr lang="lt-LT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Fizikiniu požiūriu </a:t>
                </a:r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m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echaninis darbas atliekamas tada, kai jėgos veikiamas kūnas pasislenka. Jeigu kūną veikiančios jėgos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 smtClean="0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</m:acc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ir kūno poslinkio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 smtClean="0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𝑠</m:t>
                        </m:r>
                      </m:e>
                    </m:acc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kryptys sutampa (1 pav.), jėgos atliktas mechaninis darbas apskaičiuojamas pagal formulę:</a:t>
                </a:r>
              </a:p>
              <a:p>
                <a:pPr marL="0" indent="0" defTabSz="396875">
                  <a:buNone/>
                </a:pPr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							</a:t>
                </a:r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	</a:t>
                </a:r>
                <a14:m>
                  <m:oMath xmlns:m="http://schemas.openxmlformats.org/officeDocument/2006/math">
                    <m:r>
                      <a:rPr lang="lt-LT" sz="2800" b="1" i="1" u="sng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lt-LT" sz="2800" b="1" i="1" u="sng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2800" b="1" i="1" u="sng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𝑭𝒔</m:t>
                    </m:r>
                  </m:oMath>
                </a14:m>
                <a:endParaRPr lang="lt-LT" sz="2800" b="1" u="sng" dirty="0" smtClean="0">
                  <a:solidFill>
                    <a:srgbClr val="FFFF00"/>
                  </a:solidFill>
                  <a:latin typeface="Arial Narrow" panose="020B0606020202030204" pitchFamily="34" charset="0"/>
                  <a:ea typeface="MS Gothic" panose="020B0609070205080204" pitchFamily="49" charset="-128"/>
                </a:endParaRPr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6300" y="1565678"/>
                <a:ext cx="10439400" cy="2201334"/>
              </a:xfrm>
              <a:blipFill rotWithShape="0">
                <a:blip r:embed="rId3"/>
                <a:stretch>
                  <a:fillRect l="-1227" t="-3047" b="-554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aveikslėlis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50" y="4459664"/>
            <a:ext cx="4664299" cy="2103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5949" y="4459664"/>
            <a:ext cx="800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79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84767" y="365735"/>
                <a:ext cx="10422466" cy="395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/>
                <a:r>
                  <a:rPr lang="lt-LT" sz="20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Jeigu kūną veikiančios jėgos ir jo poslinkio kryptys </a:t>
                </a:r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nesutampa, kūną veikiančios jėgos atliekamą mechaninį darbą galima rasti remiantis 2 pav.</a:t>
                </a:r>
              </a:p>
              <a:p>
                <a:pPr defTabSz="179388"/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Jėga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accPr>
                      <m:e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</m:acc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, kuria berniukas traukia roges, yra jėgų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</m:ctrlPr>
                          </m:accPr>
                          <m:e>
                            <m: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</m:ctrlPr>
                          </m:accPr>
                          <m:e>
                            <m: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vektorinė suma. Vertikalia kryptimi kūnas nejuda, todėl jėga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</m:ctrlPr>
                          </m:accPr>
                          <m:e>
                            <m: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mechaninio darbo neatlieka. 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Jėgos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accPr>
                      <m:e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</m:acc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darbas lygus jėgos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</m:ctrlPr>
                          </m:accPr>
                          <m:e>
                            <m:r>
                              <a:rPr lang="lt-LT" sz="2800" i="1">
                                <a:latin typeface="Cambria Math" panose="02040503050406030204" pitchFamily="18" charset="0"/>
                                <a:ea typeface="MS Gothic" panose="020B0609070205080204" pitchFamily="49" charset="-128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darbui:</a:t>
                </a:r>
              </a:p>
              <a:p>
                <a:pPr defTabSz="184150">
                  <a:spcAft>
                    <a:spcPts val="1000"/>
                  </a:spcAft>
                </a:pPr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																							</a:t>
                </a:r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  <a:ea typeface="MS Gothic" panose="020B0609070205080204" pitchFamily="49" charset="-128"/>
                      </a:rPr>
                      <m:t>𝐴</m:t>
                    </m:r>
                    <m:r>
                      <a:rPr lang="en-US" sz="2800" i="1">
                        <a:latin typeface="Cambria Math" panose="02040503050406030204" pitchFamily="18" charset="0"/>
                        <a:ea typeface="MS Gothic" panose="020B0609070205080204" pitchFamily="49" charset="-128"/>
                      </a:rPr>
                      <m:t>=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MS Gothic" panose="020B0609070205080204" pitchFamily="49" charset="-128"/>
                      </a:rPr>
                      <m:t>𝑠</m:t>
                    </m:r>
                  </m:oMath>
                </a14:m>
                <a:endParaRPr lang="en-US" sz="2800" dirty="0">
                  <a:latin typeface="Arial Narrow" panose="020B0606020202030204" pitchFamily="34" charset="0"/>
                  <a:ea typeface="MS Gothic" panose="020B0609070205080204" pitchFamily="49" charset="-128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en-US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I</a:t>
                </a:r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š 2 pav. matyti, kad jėgą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  <m:sub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galima išreikšti jėga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  <a:ea typeface="MS Gothic" panose="020B0609070205080204" pitchFamily="49" charset="-128"/>
                      </a:rPr>
                      <m:t>𝐹</m:t>
                    </m:r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:</a:t>
                </a:r>
              </a:p>
              <a:p>
                <a:pPr defTabSz="179388"/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																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  <m:sub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MS Gothic" panose="020B0609070205080204" pitchFamily="49" charset="-128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ea typeface="MS Gothic" panose="020B0609070205080204" pitchFamily="49" charset="-128"/>
                      </a:rPr>
                      <m:t>𝐹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</m:func>
                  </m:oMath>
                </a14:m>
                <a:endParaRPr lang="lt-LT" sz="2800" dirty="0">
                  <a:latin typeface="Arial Narrow" panose="020B0606020202030204" pitchFamily="34" charset="0"/>
                  <a:ea typeface="MS Gothic" panose="020B0609070205080204" pitchFamily="49" charset="-128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67" y="365735"/>
                <a:ext cx="10422466" cy="3952685"/>
              </a:xfrm>
              <a:prstGeom prst="rect">
                <a:avLst/>
              </a:prstGeom>
              <a:blipFill rotWithShape="0">
                <a:blip r:embed="rId2"/>
                <a:stretch>
                  <a:fillRect l="-1170" t="-169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99" y="4411133"/>
            <a:ext cx="4832202" cy="22840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06533" y="4411133"/>
            <a:ext cx="778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73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67834" y="1158042"/>
                <a:ext cx="10456333" cy="5571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	Jėgos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</m:ctrlPr>
                      </m:accPr>
                      <m:e>
                        <m:r>
                          <a:rPr lang="lt-LT" sz="2800" i="1">
                            <a:latin typeface="Cambria Math" panose="02040503050406030204" pitchFamily="18" charset="0"/>
                            <a:ea typeface="MS Gothic" panose="020B0609070205080204" pitchFamily="49" charset="-128"/>
                          </a:rPr>
                          <m:t>𝐹</m:t>
                        </m:r>
                      </m:e>
                    </m:acc>
                  </m:oMath>
                </a14:m>
                <a:r>
                  <a:rPr lang="lt-LT" sz="2800" dirty="0">
                    <a:latin typeface="Arial Narrow" panose="020B0606020202030204" pitchFamily="34" charset="0"/>
                    <a:ea typeface="MS Gothic" panose="020B0609070205080204" pitchFamily="49" charset="-128"/>
                  </a:rPr>
                  <a:t> darbas:</a:t>
                </a:r>
                <a:endParaRPr lang="lt-LT" sz="2800" dirty="0" smtClean="0">
                  <a:latin typeface="Arial Narrow" panose="020B0606020202030204" pitchFamily="34" charset="0"/>
                  <a:ea typeface="MS Gothic" panose="020B0609070205080204" pitchFamily="49" charset="-128"/>
                </a:endParaRPr>
              </a:p>
              <a:p>
                <a:pPr defTabSz="179388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lt-LT" sz="2800" b="1" i="1" u="sng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MS Gothic" panose="020B0609070205080204" pitchFamily="49" charset="-128"/>
                        </a:rPr>
                        <m:t>𝑨</m:t>
                      </m:r>
                      <m:r>
                        <a:rPr lang="en-US" sz="2800" b="1" i="1" u="sng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MS Gothic" panose="020B0609070205080204" pitchFamily="49" charset="-128"/>
                        </a:rPr>
                        <m:t>=</m:t>
                      </m:r>
                      <m:r>
                        <a:rPr lang="en-US" sz="2800" b="1" i="1" u="sng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MS Gothic" panose="020B0609070205080204" pitchFamily="49" charset="-128"/>
                        </a:rPr>
                        <m:t>𝑭𝒔</m:t>
                      </m:r>
                      <m:func>
                        <m:funcPr>
                          <m:ctrlPr>
                            <a:rPr lang="en-US" sz="2800" b="1" i="1" u="sng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MS Gothic" panose="020B0609070205080204" pitchFamily="49" charset="-128"/>
                            </a:rPr>
                          </m:ctrlPr>
                        </m:funcPr>
                        <m:fName>
                          <m:r>
                            <a:rPr lang="en-US" sz="2800" b="1" i="1" u="sng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MS Gothic" panose="020B0609070205080204" pitchFamily="49" charset="-128"/>
                            </a:rPr>
                            <m:t>𝒄𝒐𝒔</m:t>
                          </m:r>
                        </m:fName>
                        <m:e>
                          <m:r>
                            <a:rPr lang="en-US" sz="2800" b="1" i="1" u="sng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</m:oMath>
                  </m:oMathPara>
                </a14:m>
                <a:endParaRPr lang="lt-LT" sz="2800" b="1" u="sng" dirty="0"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>
                    <a:latin typeface="Arial Narrow" panose="020B0606020202030204" pitchFamily="34" charset="0"/>
                  </a:rPr>
                  <a:t>	Tai yra bendroji mechaninio darbo formulė, iš kurios matyti, kad </a:t>
                </a:r>
                <a:r>
                  <a:rPr lang="lt-LT" sz="2800" b="1" i="1" dirty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darbas , kurį atlieka pastovi jėga, lygus jėgos ir poslinkio vektorių modulių sandaugai, padaugintai iš kampo tarp tų vektorių kosinuso</a:t>
                </a:r>
                <a:r>
                  <a:rPr lang="lt-LT" sz="2800" b="1" i="1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.</a:t>
                </a:r>
              </a:p>
              <a:p>
                <a:pPr defTabSz="179388"/>
                <a:endParaRPr lang="lt-LT" sz="2800" b="1" i="1" dirty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>
                    <a:latin typeface="Arial Narrow" panose="020B0606020202030204" pitchFamily="34" charset="0"/>
                  </a:rPr>
                  <a:t>Mechaninio darbo matavimo vienetas yra </a:t>
                </a:r>
                <a:r>
                  <a:rPr lang="lt-LT" sz="2800" i="1" dirty="0">
                    <a:latin typeface="Arial Narrow" panose="020B0606020202030204" pitchFamily="34" charset="0"/>
                  </a:rPr>
                  <a:t>džáulis</a:t>
                </a:r>
                <a:r>
                  <a:rPr lang="lt-LT" sz="2800" dirty="0">
                    <a:latin typeface="Arial Narrow" panose="020B0606020202030204" pitchFamily="34" charset="0"/>
                  </a:rPr>
                  <a:t>, žymimas raide – J.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>
                    <a:latin typeface="Arial Narrow" panose="020B0606020202030204" pitchFamily="34" charset="0"/>
                  </a:rPr>
                  <a:t>	SI sistemoje darbo vienetu – </a:t>
                </a:r>
                <a:r>
                  <a:rPr lang="lt-LT" sz="2800" i="1" dirty="0" err="1">
                    <a:latin typeface="Arial Narrow" panose="020B0606020202030204" pitchFamily="34" charset="0"/>
                  </a:rPr>
                  <a:t>džáuliu</a:t>
                </a:r>
                <a:r>
                  <a:rPr lang="lt-LT" sz="2800" dirty="0">
                    <a:latin typeface="Arial Narrow" panose="020B0606020202030204" pitchFamily="34" charset="0"/>
                  </a:rPr>
                  <a:t> – vadinamas darbas, kurį atlieka 1 N jėga, pasislenkant jos veikimo taškui tos jėgos kryptimi 1 m:</a:t>
                </a:r>
              </a:p>
              <a:p>
                <a:pPr algn="just" defTabSz="182563"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lt-LT" sz="2800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lt-LT" sz="2800" b="1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𝐉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𝐍</m:t>
                      </m:r>
                      <m:r>
                        <a:rPr lang="en-US" sz="2800" b="1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800" b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en-US" sz="2800" b="1" dirty="0">
                  <a:latin typeface="Arial Narrow" panose="020B0606020202030204" pitchFamily="34" charset="0"/>
                </a:endParaRPr>
              </a:p>
              <a:p>
                <a:pPr defTabSz="179388"/>
                <a:endParaRPr lang="lt-LT" sz="2800" dirty="0"/>
              </a:p>
              <a:p>
                <a:endParaRPr lang="lt-LT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834" y="1158042"/>
                <a:ext cx="10456333" cy="5571718"/>
              </a:xfrm>
              <a:prstGeom prst="rect">
                <a:avLst/>
              </a:prstGeom>
              <a:blipFill rotWithShape="0">
                <a:blip r:embed="rId2"/>
                <a:stretch>
                  <a:fillRect l="-1166" t="-328" r="-64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2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7467" y="1265145"/>
                <a:ext cx="8473624" cy="4581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82563"/>
                <a:r>
                  <a:rPr lang="lt-LT" sz="2400" dirty="0">
                    <a:latin typeface="Arial Narrow" panose="020B0606020202030204" pitchFamily="34" charset="0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Mechaninis darbas yra skaliarinis dydis. Jis neturi jokios krypties. Mechaninio darbo ženklą lemia jėgos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 ir poslinkio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 sudaromas kampas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lt-LT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 (3 pav.):</a:t>
                </a:r>
              </a:p>
              <a:p>
                <a:pPr marL="355600" indent="-177800" defTabSz="182563">
                  <a:buFont typeface="Arial" panose="020B0604020202020204" pitchFamily="34" charset="0"/>
                  <a:buChar char="•"/>
                </a:pPr>
                <a:r>
                  <a:rPr lang="lt-LT" sz="2800" dirty="0">
                    <a:latin typeface="Arial Narrow" panose="020B0606020202030204" pitchFamily="34" charset="0"/>
                  </a:rPr>
                  <a:t>k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ai </a:t>
                </a:r>
                <a14:m>
                  <m:oMath xmlns:m="http://schemas.openxmlformats.org/officeDocument/2006/math">
                    <m:r>
                      <a:rPr lang="lt-LT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lt-LT" sz="28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lt-LT" sz="28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lt-LT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90</m:t>
                    </m:r>
                    <m:r>
                      <m:rPr>
                        <m:nor/>
                      </m:rPr>
                      <a:rPr lang="lt-LT" sz="2800"/>
                      <m:t>°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, tai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lt-LT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 sz="28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lt-LT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</m:func>
                    <m:r>
                      <a:rPr lang="lt-LT" sz="28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lt-LT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 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;</a:t>
                </a:r>
              </a:p>
              <a:p>
                <a:pPr marL="355600" indent="-177800" defTabSz="182563">
                  <a:buFont typeface="Arial" panose="020B0604020202020204" pitchFamily="34" charset="0"/>
                  <a:buChar char="•"/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kai </a:t>
                </a:r>
                <a14:m>
                  <m:oMath xmlns:m="http://schemas.openxmlformats.org/officeDocument/2006/math">
                    <m:r>
                      <a:rPr lang="lt-LT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90</m:t>
                    </m:r>
                    <m:r>
                      <m:rPr>
                        <m:nor/>
                      </m:rPr>
                      <a:rPr lang="lt-LT" sz="2800" i="1"/>
                      <m:t>°</m:t>
                    </m:r>
                    <m:r>
                      <a:rPr lang="lt-LT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m:rPr>
                        <m:sty m:val="p"/>
                      </m:rPr>
                      <a:rPr lang="el-GR" sz="28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180°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, tai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l-GR" sz="2800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</m:func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 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;</a:t>
                </a:r>
              </a:p>
              <a:p>
                <a:pPr marL="355600" indent="-177800" defTabSz="182563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lt-LT" sz="2800" dirty="0">
                    <a:latin typeface="Arial Narrow" panose="020B0606020202030204" pitchFamily="34" charset="0"/>
                  </a:rPr>
                  <a:t>k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ai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, tai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l-GR" sz="2800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 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lt-LT" sz="2800" b="0" dirty="0" smtClean="0">
                  <a:latin typeface="Arial Narrow" panose="020B0606020202030204" pitchFamily="34" charset="0"/>
                </a:endParaRPr>
              </a:p>
              <a:p>
                <a:pPr defTabSz="182563"/>
                <a:r>
                  <a:rPr lang="lt-LT" sz="2800" dirty="0" smtClean="0">
                    <a:latin typeface="Arial Narrow" panose="020B0606020202030204" pitchFamily="34" charset="0"/>
                  </a:rPr>
                  <a:t>	Trinties jėgos darbas visada yra neigiamas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&lt;0</m:t>
                        </m:r>
                      </m:e>
                    </m:d>
                  </m:oMath>
                </a14:m>
                <a:r>
                  <a:rPr lang="lt-LT" sz="2800" b="0" dirty="0" smtClean="0">
                    <a:latin typeface="Arial Narrow" panose="020B0606020202030204" pitchFamily="34" charset="0"/>
                  </a:rPr>
                  <a:t>, nes šios jėgos ir poslinkio vektoriai priešpriešiniai. Centrinės jėgos darbas lygus nuliui, nes centrinė jėga kiekvienu laiko momentu statmena kūno judėjimo krypčiai.</a:t>
                </a:r>
                <a:endParaRPr lang="en-US" sz="2000" b="0" dirty="0" smtClean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467" y="1265145"/>
                <a:ext cx="8473624" cy="4581703"/>
              </a:xfrm>
              <a:prstGeom prst="rect">
                <a:avLst/>
              </a:prstGeom>
              <a:blipFill rotWithShape="0">
                <a:blip r:embed="rId2"/>
                <a:stretch>
                  <a:fillRect l="-1439" t="-1465" r="-1295" b="-279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091" y="829729"/>
            <a:ext cx="2566909" cy="54525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71091" y="1193800"/>
            <a:ext cx="1236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69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6300" y="397934"/>
            <a:ext cx="1043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200" b="1" dirty="0" smtClean="0">
                <a:latin typeface="Bebas Neue" panose="020B0606020202050201" pitchFamily="34" charset="-70"/>
              </a:rPr>
              <a:t>SUNKIO JĖGOS DARBAS</a:t>
            </a:r>
            <a:endParaRPr lang="lt-LT" sz="4200" b="1" dirty="0">
              <a:latin typeface="Bebas Neue" panose="020B0606020202050201" pitchFamily="34" charset="-7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76300" y="2243717"/>
                <a:ext cx="8479366" cy="3667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dirty="0" smtClean="0"/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Sunkio jėgos atliekamas darbas apskaičiuojamas pagal bendrąją mechaninio darbo formulę. Ją galime pritaikyti,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pavyzdžiui,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vertikaliai žemyn krintančiam rutuliukui, kurio masė </a:t>
                </a:r>
                <a:r>
                  <a:rPr lang="lt-LT" sz="2800" i="1" dirty="0" smtClean="0">
                    <a:latin typeface="Arial Narrow" panose="020B0606020202030204" pitchFamily="34" charset="0"/>
                  </a:rPr>
                  <a:t>m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 (4 pav.). Šiuo atveju sunkio jėgos kryptis sutampa su poslinkio kryptimi, o poslinkio modulis lygus aukščių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800" dirty="0" smtClean="0"/>
                  <a:t> 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skirtumui: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todėl sunkio jėgos darbas lygus jos modulio ir aukščių skirtumo sandaugai:</a:t>
                </a:r>
              </a:p>
              <a:p>
                <a:pPr defTabSz="184150"/>
                <a:r>
                  <a:rPr lang="lt-LT" sz="2800" dirty="0">
                    <a:latin typeface="Arial Narrow" panose="020B0606020202030204" pitchFamily="34" charset="0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																									</a:t>
                </a:r>
                <a14:m>
                  <m:oMath xmlns:m="http://schemas.openxmlformats.org/officeDocument/2006/math">
                    <m:r>
                      <a:rPr lang="lt-LT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endParaRPr lang="lt-LT" sz="2800" b="1" dirty="0" smtClean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2243717"/>
                <a:ext cx="8479366" cy="3667671"/>
              </a:xfrm>
              <a:prstGeom prst="rect">
                <a:avLst/>
              </a:prstGeom>
              <a:blipFill rotWithShape="0">
                <a:blip r:embed="rId2"/>
                <a:stretch>
                  <a:fillRect l="-1510" t="-166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aveikslėli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1922786"/>
            <a:ext cx="2810933" cy="43095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98616" y="1922786"/>
            <a:ext cx="774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4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97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2067" y="1607989"/>
                <a:ext cx="10447867" cy="3642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84150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	Jeigu </a:t>
                </a:r>
                <a:r>
                  <a:rPr lang="lt-LT" sz="2800" dirty="0">
                    <a:latin typeface="Arial Narrow" panose="020B0606020202030204" pitchFamily="34" charset="0"/>
                  </a:rPr>
                  <a:t>rutuliukas metamas vertikaliai aukštyn, tai sunkio jėga atlieka neigiamą darbą</a:t>
                </a:r>
              </a:p>
              <a:p>
                <a:pPr defTabSz="184150">
                  <a:spcAft>
                    <a:spcPts val="1000"/>
                  </a:spcAft>
                </a:pPr>
                <a:r>
                  <a:rPr lang="lt-LT" sz="2800" dirty="0"/>
                  <a:t>																										</a:t>
                </a:r>
                <a14:m>
                  <m:oMath xmlns:m="http://schemas.openxmlformats.org/officeDocument/2006/math">
                    <m:r>
                      <a:rPr lang="lt-LT" sz="2800" b="1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28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28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lt-LT" sz="2800" b="1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𝒎𝒈𝒉</m:t>
                    </m:r>
                  </m:oMath>
                </a14:m>
                <a:endParaRPr lang="lt-LT" sz="2800" b="1" dirty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  <a:p>
                <a:pPr defTabSz="184150"/>
                <a:r>
                  <a:rPr lang="lt-LT" sz="2800" dirty="0">
                    <a:latin typeface="Arial Narrow" panose="020B0606020202030204" pitchFamily="34" charset="0"/>
                  </a:rPr>
                  <a:t>nes jėgos ir poslinkio kryptys yra priešingos. Jei, pasiekęs aukščiausią tašką, kūnas grįžta į pradinę padėtį, darbas tokiu uždaru keliu lygus nuliui. Tai – vienas iš sunkio jėgos ypatumų. </a:t>
                </a:r>
                <a:r>
                  <a:rPr lang="lt-LT" sz="2800" b="1" i="1" dirty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Sunkio jėgos darbas uždara trajektorija lygus nuliui.</a:t>
                </a:r>
                <a:endParaRPr lang="lt-LT" sz="2800" b="1" dirty="0">
                  <a:latin typeface="Arial Narrow" panose="020B0606020202030204" pitchFamily="34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7" y="1607989"/>
                <a:ext cx="10447867" cy="3642023"/>
              </a:xfrm>
              <a:prstGeom prst="rect">
                <a:avLst/>
              </a:prstGeom>
              <a:blipFill rotWithShape="0">
                <a:blip r:embed="rId2"/>
                <a:stretch>
                  <a:fillRect l="-1167" t="-1843" r="-29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22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2067" y="1659285"/>
                <a:ext cx="817880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93663" defTabSz="179388"/>
                <a:r>
                  <a:rPr lang="lt-LT" sz="2800" dirty="0" smtClean="0">
                    <a:latin typeface="Arial Narrow" panose="020B0606020202030204" pitchFamily="34" charset="0"/>
                  </a:rPr>
                  <a:t>Galime apskaičiuoti darbą, kurį atlieka sunkio jėga, veikdama nuožulniąja plokštuma žemyn riedantį rutuliuką (5 pav.). Paleistas iš aukščio </a:t>
                </a:r>
                <a:r>
                  <a:rPr lang="lt-LT" sz="2800" i="1" dirty="0" smtClean="0">
                    <a:latin typeface="Arial Narrow" panose="020B0606020202030204" pitchFamily="34" charset="0"/>
                  </a:rPr>
                  <a:t>h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, jis pasislenka atstumu </a:t>
                </a:r>
                <a:r>
                  <a:rPr lang="lt-LT" sz="2800" i="1" dirty="0" smtClean="0">
                    <a:latin typeface="Arial Narrow" panose="020B0606020202030204" pitchFamily="34" charset="0"/>
                  </a:rPr>
                  <a:t>s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, lygiu nuožulniosios plokštumos ilgiui. Iš paveikslėlio matome, kad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l-GR" sz="2800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lt-LT" sz="2800" dirty="0" smtClean="0"/>
                  <a:t>.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Šią išraišką įrašę į bendrąją mechaninio darbo formulę, gauname sunkio jėgos darbo formulę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𝑚𝑔h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kuri yra tokia pati kaip ir krentančio rutuliuko sunkio jėgos atliekamo darbo.</a:t>
                </a:r>
                <a:endParaRPr lang="lt-LT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7" y="1659285"/>
                <a:ext cx="8178800" cy="3539430"/>
              </a:xfrm>
              <a:prstGeom prst="rect">
                <a:avLst/>
              </a:prstGeom>
              <a:blipFill rotWithShape="0">
                <a:blip r:embed="rId2"/>
                <a:stretch>
                  <a:fillRect l="-1490" t="-1721" r="-2161" b="-378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528" y="2254134"/>
            <a:ext cx="2988734" cy="28238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91195" y="2254134"/>
            <a:ext cx="78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5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2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7833" y="925792"/>
            <a:ext cx="10456334" cy="308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spcAft>
                <a:spcPts val="1000"/>
              </a:spcAft>
            </a:pPr>
            <a:r>
              <a:rPr lang="lt-LT" dirty="0" smtClean="0">
                <a:latin typeface="Arial Narrow" panose="020B0606020202030204" pitchFamily="34" charset="0"/>
              </a:rPr>
              <a:t>	</a:t>
            </a:r>
            <a:r>
              <a:rPr lang="lt-LT" sz="2800" dirty="0" smtClean="0">
                <a:latin typeface="Arial Narrow" panose="020B0606020202030204" pitchFamily="34" charset="0"/>
              </a:rPr>
              <a:t>Taigi, </a:t>
            </a:r>
            <a:r>
              <a:rPr lang="lt-LT" sz="2800" dirty="0">
                <a:latin typeface="Arial Narrow" panose="020B0606020202030204" pitchFamily="34" charset="0"/>
              </a:rPr>
              <a:t>sunkio jėgos darbas nepriklauso nuo to, ar kūnas juda vertikaliai, ar nueina ilgesnį kelią nuožulniąja plokštuma. 6 paveikslėlyje pavaizduotais atvejais sunkio jėga, veikianti riedantį rutuliuką, atliks tokį pat darbą.</a:t>
            </a:r>
          </a:p>
          <a:p>
            <a:pPr defTabSz="179388"/>
            <a:r>
              <a:rPr lang="lt-LT" sz="2800" dirty="0">
                <a:latin typeface="Arial Narrow" panose="020B0606020202030204" pitchFamily="34" charset="0"/>
              </a:rPr>
              <a:t>	Taigi </a:t>
            </a:r>
            <a:r>
              <a:rPr lang="lt-LT" sz="2800" i="1" dirty="0">
                <a:solidFill>
                  <a:srgbClr val="FFFF00"/>
                </a:solidFill>
                <a:latin typeface="Arial Narrow" panose="020B0606020202030204" pitchFamily="34" charset="0"/>
              </a:rPr>
              <a:t>sunkio jėgos darbas nepriklauso nuo kūno judėjimo trajektorijos. Jis visada lygus sunkio jėgos modulio ir aukščių pradinėje bei galutinėje padėtyje skirtumo sandaugai.</a:t>
            </a:r>
            <a:endParaRPr lang="lt-LT" sz="2800" dirty="0"/>
          </a:p>
          <a:p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26" y="4128428"/>
            <a:ext cx="6174548" cy="24433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02300" y="4128428"/>
            <a:ext cx="78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6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9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5833" y="397933"/>
            <a:ext cx="6900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latin typeface="Bebas Neue" panose="020B0606020202050201" pitchFamily="34" charset="-70"/>
              </a:rPr>
              <a:t>BANDYMAI</a:t>
            </a:r>
            <a:endParaRPr lang="lt-LT" sz="4200" b="1" dirty="0">
              <a:latin typeface="Bebas Neue" panose="020B0606020202050201" pitchFamily="34" charset="-7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0" y="1009597"/>
            <a:ext cx="2133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latin typeface="Arial Narrow" panose="020B0606020202030204" pitchFamily="34" charset="0"/>
              </a:rPr>
              <a:t>I bandymas</a:t>
            </a:r>
            <a:endParaRPr lang="lt-LT" sz="3600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066" y="2267592"/>
            <a:ext cx="10447868" cy="1944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spcAft>
                <a:spcPts val="1000"/>
              </a:spcAft>
            </a:pPr>
            <a:r>
              <a:rPr lang="lt-LT" sz="2800" b="1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Pastatyk strypą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pPr defTabSz="179388"/>
            <a:r>
              <a:rPr lang="lt-LT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Bandymo priemonės:</a:t>
            </a:r>
            <a:r>
              <a:rPr lang="lt-LT" sz="2800" dirty="0" smtClean="0">
                <a:latin typeface="Arial Narrow" panose="020B0606020202030204" pitchFamily="34" charset="0"/>
              </a:rPr>
              <a:t> </a:t>
            </a:r>
            <a:r>
              <a:rPr lang="lt-LT" sz="2800" u="sng" dirty="0" smtClean="0">
                <a:latin typeface="Arial Narrow" panose="020B0606020202030204" pitchFamily="34" charset="0"/>
              </a:rPr>
              <a:t>stovo strypas</a:t>
            </a:r>
            <a:r>
              <a:rPr lang="lt-LT" sz="2800" dirty="0" smtClean="0">
                <a:latin typeface="Arial Narrow" panose="020B0606020202030204" pitchFamily="34" charset="0"/>
              </a:rPr>
              <a:t>, </a:t>
            </a:r>
            <a:r>
              <a:rPr lang="lt-LT" sz="2800" u="sng" dirty="0" smtClean="0">
                <a:latin typeface="Arial Narrow" panose="020B0606020202030204" pitchFamily="34" charset="0"/>
              </a:rPr>
              <a:t>dinamometras</a:t>
            </a:r>
            <a:r>
              <a:rPr lang="lt-LT" sz="2800" dirty="0" smtClean="0">
                <a:latin typeface="Arial Narrow" panose="020B0606020202030204" pitchFamily="34" charset="0"/>
              </a:rPr>
              <a:t>, </a:t>
            </a:r>
            <a:r>
              <a:rPr lang="lt-LT" sz="2800" u="sng" dirty="0" smtClean="0">
                <a:latin typeface="Arial Narrow" panose="020B0606020202030204" pitchFamily="34" charset="0"/>
              </a:rPr>
              <a:t>liniuotė</a:t>
            </a:r>
            <a:r>
              <a:rPr lang="lt-LT" sz="2800" dirty="0" smtClean="0">
                <a:latin typeface="Arial Narrow" panose="020B0606020202030204" pitchFamily="34" charset="0"/>
              </a:rPr>
              <a:t>.</a:t>
            </a:r>
          </a:p>
          <a:p>
            <a:pPr defTabSz="179388"/>
            <a:r>
              <a:rPr lang="lt-LT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Tikslas:</a:t>
            </a:r>
            <a:r>
              <a:rPr lang="lt-LT" sz="2800" dirty="0" smtClean="0">
                <a:latin typeface="Arial Narrow" panose="020B0606020202030204" pitchFamily="34" charset="0"/>
              </a:rPr>
              <a:t> apskaičiuoti darbą, kurį reikia atlikti norint pastatyti strypą, kuris guli ant stalo.</a:t>
            </a:r>
          </a:p>
        </p:txBody>
      </p:sp>
    </p:spTree>
    <p:extLst>
      <p:ext uri="{BB962C8B-B14F-4D97-AF65-F5344CB8AC3E}">
        <p14:creationId xmlns:p14="http://schemas.microsoft.com/office/powerpoint/2010/main" val="41046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72066" y="414881"/>
                <a:ext cx="9576442" cy="4111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Bandymo eiga</a:t>
                </a: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Iš pradžių išmatuojame strypo ilgį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(1 pav.) ir sunkį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lt-LT" sz="2800" i="1" dirty="0" smtClean="0">
                    <a:latin typeface="Arial Narrow" panose="020B0606020202030204" pitchFamily="34" charset="0"/>
                  </a:rPr>
                  <a:t>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(2 pav.).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>
                    <a:latin typeface="Arial Narrow" panose="020B0606020202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lt-LT" sz="2800" b="0" i="1" smtClean="0">
                        <a:latin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i="1" dirty="0" smtClean="0">
                    <a:latin typeface="Arial Narrow" panose="020B0606020202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=1,2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sz="2800" i="1" dirty="0" smtClean="0"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Darbas atliktas statant strypą, lygus darbui, kurį reikia atlikti pakeliant strypo sunkio centrą į aukštį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t.y</a:t>
                </a:r>
                <a:r>
                  <a:rPr lang="lt-LT" sz="2800" dirty="0">
                    <a:latin typeface="Arial Narrow" panose="020B0606020202030204" pitchFamily="34" charset="0"/>
                  </a:rPr>
                  <a:t>.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0,16 m. Taigi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>
                    <a:latin typeface="Arial Narrow" panose="020B0606020202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𝐹𝑙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0,3</m:t>
                        </m:r>
                        <m:r>
                          <a:rPr lang="lt-LT" sz="2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=0,19</m:t>
                    </m:r>
                    <m: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.</a:t>
                </a: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Keliant už galo dinamometro parodymai mažėja. Jais remiantis būtų sunku rasti darbą.</a:t>
                </a:r>
                <a:endParaRPr lang="lt-LT" sz="28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6" y="414881"/>
                <a:ext cx="9576442" cy="4111510"/>
              </a:xfrm>
              <a:prstGeom prst="rect">
                <a:avLst/>
              </a:prstGeom>
              <a:blipFill rotWithShape="0">
                <a:blip r:embed="rId2"/>
                <a:stretch>
                  <a:fillRect l="-1273" t="-1481" b="-311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86785" y="2001937"/>
            <a:ext cx="1018432" cy="755492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133" y="414881"/>
            <a:ext cx="843211" cy="6073787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6" y="414881"/>
            <a:ext cx="1075267" cy="38132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1409" y="6288613"/>
            <a:ext cx="769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latin typeface="Arial Narrow" panose="020B0606020202030204" pitchFamily="34" charset="0"/>
              </a:rPr>
              <a:t>1 pav.</a:t>
            </a:r>
            <a:endParaRPr lang="lt-LT" sz="2000" b="1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21382" y="4228094"/>
            <a:ext cx="766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latin typeface="Arial Narrow" panose="020B0606020202030204" pitchFamily="34" charset="0"/>
              </a:rPr>
              <a:t>2 pav.</a:t>
            </a:r>
            <a:endParaRPr lang="lt-LT" sz="2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5500" y="228599"/>
            <a:ext cx="292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latin typeface="Arial Narrow" panose="020B0606020202030204" pitchFamily="34" charset="0"/>
              </a:rPr>
              <a:t>II bandymas</a:t>
            </a:r>
            <a:endParaRPr lang="lt-LT" sz="3600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7834" y="874930"/>
            <a:ext cx="10456333" cy="151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spcAft>
                <a:spcPts val="1000"/>
              </a:spcAft>
            </a:pPr>
            <a:r>
              <a:rPr lang="lt-LT" sz="2800" b="1" u="sng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Apversk plytą</a:t>
            </a:r>
          </a:p>
          <a:p>
            <a:pPr defTabSz="179388"/>
            <a:r>
              <a:rPr lang="lt-LT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Bandymo priemonės:</a:t>
            </a:r>
            <a:r>
              <a:rPr lang="lt-LT" sz="2800" dirty="0" smtClean="0">
                <a:latin typeface="Arial Narrow" panose="020B0606020202030204" pitchFamily="34" charset="0"/>
              </a:rPr>
              <a:t> </a:t>
            </a:r>
            <a:r>
              <a:rPr lang="lt-LT" sz="2800" u="sng" dirty="0" smtClean="0">
                <a:latin typeface="Arial Narrow" panose="020B0606020202030204" pitchFamily="34" charset="0"/>
              </a:rPr>
              <a:t>techninės svarstyklės</a:t>
            </a:r>
            <a:r>
              <a:rPr lang="lt-LT" sz="2800" dirty="0" smtClean="0">
                <a:latin typeface="Arial Narrow" panose="020B0606020202030204" pitchFamily="34" charset="0"/>
              </a:rPr>
              <a:t>, </a:t>
            </a:r>
            <a:r>
              <a:rPr lang="lt-LT" sz="2800" u="sng" dirty="0" smtClean="0">
                <a:latin typeface="Arial Narrow" panose="020B0606020202030204" pitchFamily="34" charset="0"/>
              </a:rPr>
              <a:t>plyta</a:t>
            </a:r>
            <a:r>
              <a:rPr lang="lt-LT" sz="2800" dirty="0" smtClean="0">
                <a:latin typeface="Arial Narrow" panose="020B0606020202030204" pitchFamily="34" charset="0"/>
              </a:rPr>
              <a:t>, </a:t>
            </a:r>
            <a:r>
              <a:rPr lang="lt-LT" sz="2800" u="sng" dirty="0" smtClean="0">
                <a:latin typeface="Arial Narrow" panose="020B0606020202030204" pitchFamily="34" charset="0"/>
              </a:rPr>
              <a:t>liniuotė</a:t>
            </a:r>
            <a:r>
              <a:rPr lang="lt-LT" sz="2800" dirty="0" smtClean="0">
                <a:latin typeface="Arial Narrow" panose="020B0606020202030204" pitchFamily="34" charset="0"/>
              </a:rPr>
              <a:t>.</a:t>
            </a:r>
          </a:p>
          <a:p>
            <a:pPr defTabSz="179388"/>
            <a:r>
              <a:rPr lang="lt-LT" sz="2800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Tikslas: </a:t>
            </a:r>
            <a:r>
              <a:rPr lang="lt-LT" sz="2800" dirty="0" smtClean="0">
                <a:latin typeface="Arial Narrow" panose="020B0606020202030204" pitchFamily="34" charset="0"/>
              </a:rPr>
              <a:t>rasti darbą, kurį reikia atlikti norint apversti plytą.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026" y="875381"/>
            <a:ext cx="3185308" cy="151278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67" y="3034496"/>
            <a:ext cx="4095301" cy="255635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668" y="3034496"/>
            <a:ext cx="4149578" cy="255635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46" y="3034496"/>
            <a:ext cx="3257088" cy="25563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79680" y="87493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8018" y="3034496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0457" y="3034496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9035" y="3034496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4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72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74299" y="1531045"/>
                <a:ext cx="10443402" cy="379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Bandymo eiga</a:t>
                </a:r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Iš pradžių randame plytos masę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storį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(2 pav.), plotį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(3 pav.) ir galo įstrižainę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(4 pav.), pagal 1 paveikslėlį.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4,9 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		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=8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.=0,08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12 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.=0,12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14 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.=0,14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 smtClean="0">
                  <a:latin typeface="Arial Narrow" panose="020B0606020202030204" pitchFamily="34" charset="0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Padedame plytą ant stalo plačiuoju šonu, siauruoju šonu atsukame į save. Norėdami apversti plytą, turime ją pastatyti siauruoju šonu, o paskui versti ant antrojo plačiojo šono.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9" y="1531045"/>
                <a:ext cx="10443402" cy="3795911"/>
              </a:xfrm>
              <a:prstGeom prst="rect">
                <a:avLst/>
              </a:prstGeom>
              <a:blipFill rotWithShape="0">
                <a:blip r:embed="rId2"/>
                <a:stretch>
                  <a:fillRect l="-1167" t="-1605" b="-353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1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4299" y="1986971"/>
                <a:ext cx="10443402" cy="2884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Pirmiausia plytą pakeliame iki nepastovios pusiausvyros. Jos masės centrą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pakeliame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atlikdami darbą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𝑚𝑔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. Versdami toliau, masės centrą pakeliame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ir atliekame darbą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𝑚𝑔</m:t>
                        </m:r>
                      </m:num>
                      <m:den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Visas darbas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𝑚𝑔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4,9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∙10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∙0,14−0,08−0,12</m:t>
                        </m:r>
                      </m:e>
                    </m:d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=24,5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∙0,08=1,96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lt-LT" sz="2800" dirty="0" smtClean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9" y="1986971"/>
                <a:ext cx="10443402" cy="2884059"/>
              </a:xfrm>
              <a:prstGeom prst="rect">
                <a:avLst/>
              </a:prstGeom>
              <a:blipFill rotWithShape="0">
                <a:blip r:embed="rId2"/>
                <a:stretch>
                  <a:fillRect l="-1167" t="-232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64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2399" y="381000"/>
            <a:ext cx="104672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 smtClean="0">
                <a:latin typeface="Bebas Neue" panose="020B0606020202050201" pitchFamily="34" charset="-70"/>
              </a:rPr>
              <a:t>UŽDAVINIŲ SPRENDIMO PAVYZDŽIAI</a:t>
            </a:r>
            <a:endParaRPr lang="lt-LT" sz="4400" b="1" dirty="0">
              <a:latin typeface="Bebas Neue" panose="020B0606020202050201" pitchFamily="34" charset="-7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9900" y="1119664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latin typeface="Arial Narrow" panose="020B0606020202030204" pitchFamily="34" charset="0"/>
              </a:rPr>
              <a:t>I uždavinys</a:t>
            </a:r>
            <a:endParaRPr lang="lt-LT" sz="3600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2399" y="2396417"/>
            <a:ext cx="104672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388">
              <a:spcAft>
                <a:spcPts val="1000"/>
              </a:spcAft>
            </a:pPr>
            <a:r>
              <a:rPr lang="lt-LT" sz="2000" dirty="0" smtClean="0">
                <a:latin typeface="Arial Narrow" panose="020B0606020202030204" pitchFamily="34" charset="0"/>
              </a:rPr>
              <a:t>	</a:t>
            </a:r>
            <a:r>
              <a:rPr lang="lt-LT" sz="2800" dirty="0" smtClean="0">
                <a:latin typeface="Arial Narrow" panose="020B0606020202030204" pitchFamily="34" charset="0"/>
              </a:rPr>
              <a:t>Du darbininkai tolygiai grindimis tempia dėžę, kurios sunkis 900 N. Vienas darbininkas stumia dėžę 300 N jėga, sudarančia 30</a:t>
            </a:r>
            <a:r>
              <a:rPr lang="lt-LT" sz="2800" dirty="0" smtClean="0"/>
              <a:t>° </a:t>
            </a:r>
            <a:r>
              <a:rPr lang="lt-LT" sz="2800" dirty="0" smtClean="0">
                <a:latin typeface="Arial Narrow" panose="020B0606020202030204" pitchFamily="34" charset="0"/>
              </a:rPr>
              <a:t>kampą su grindimis, kitas tokio pat modulio jėga traukia dėžę, prisirišęs virvutė, kuri su grindimis sudaro 45</a:t>
            </a:r>
            <a:r>
              <a:rPr lang="lt-LT" sz="2800" dirty="0" smtClean="0"/>
              <a:t>° </a:t>
            </a:r>
            <a:r>
              <a:rPr lang="lt-LT" sz="2800" dirty="0" smtClean="0">
                <a:latin typeface="Arial Narrow" panose="020B0606020202030204" pitchFamily="34" charset="0"/>
              </a:rPr>
              <a:t>kampą. Kokį darbą atlieka darbininkai, perkėlę dėžę 20 m? Koks dėžės trinties į grindis koeficientas?</a:t>
            </a:r>
          </a:p>
        </p:txBody>
      </p:sp>
    </p:spTree>
    <p:extLst>
      <p:ext uri="{BB962C8B-B14F-4D97-AF65-F5344CB8AC3E}">
        <p14:creationId xmlns:p14="http://schemas.microsoft.com/office/powerpoint/2010/main" val="301096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2069" y="672028"/>
                <a:ext cx="8752048" cy="5513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Duota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=900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=300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8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=30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800" b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=45°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lt-LT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lt-LT" sz="2800" i="1" dirty="0" smtClean="0">
                  <a:latin typeface="Arial Narrow" panose="020B0606020202030204" pitchFamily="34" charset="0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Rasti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=?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</m:t>
                    </m:r>
                  </m:oMath>
                </a14:m>
                <a:endParaRPr lang="lt-LT" sz="2800" i="1" dirty="0" smtClean="0">
                  <a:latin typeface="Arial Narrow" panose="020B0606020202030204" pitchFamily="34" charset="0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Sprendimas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Braižome judėjimo schemą, kurioje pažymime dėžę veikiančias jėgas: sunkio jėgą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grindų reakcijos jėgą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trinties jėgą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jėgas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sz="2800" b="0" i="0" smtClean="0">
                        <a:latin typeface="Cambria Math" panose="02040503050406030204" pitchFamily="18" charset="0"/>
                      </a:rPr>
                      <m:t>ir</m:t>
                    </m:r>
                    <m:r>
                      <a:rPr lang="lt-LT" sz="28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kuriomis dėžę veikia darbininkai. Darbą </a:t>
                </a:r>
                <a:r>
                  <a:rPr lang="lt-LT" sz="2800" i="1" dirty="0" smtClean="0">
                    <a:latin typeface="Arial Narrow" panose="020B0606020202030204" pitchFamily="34" charset="0"/>
                  </a:rPr>
                  <a:t>A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 randame pritaikę darbo formulę: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b="0" dirty="0" smtClean="0"/>
                  <a:t>	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𝐹𝑠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α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800" b="0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α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func>
                          </m:e>
                        </m:func>
                      </m:e>
                    </m:d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=9400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=9,4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kJ</m:t>
                    </m:r>
                    <m: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b="0" dirty="0" smtClean="0">
                  <a:solidFill>
                    <a:srgbClr val="FFFF00"/>
                  </a:solidFill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>
                    <a:latin typeface="Arial Narrow" panose="020B0606020202030204" pitchFamily="34" charset="0"/>
                  </a:rPr>
                  <a:t>Dėžės trinties į grindis koeficientą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lt-LT" sz="2800" dirty="0">
                    <a:latin typeface="Arial Narrow" panose="020B0606020202030204" pitchFamily="34" charset="0"/>
                  </a:rPr>
                  <a:t> randame pritaikę formulę: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tr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en-US" sz="2800" dirty="0">
                    <a:latin typeface="Arial Narrow" panose="020B0606020202030204" pitchFamily="34" charset="0"/>
                  </a:rPr>
                  <a:t>; </a:t>
                </a:r>
                <a:r>
                  <a:rPr lang="lt-LT" sz="2800" dirty="0">
                    <a:latin typeface="Arial Narrow" panose="020B0606020202030204" pitchFamily="34" charset="0"/>
                  </a:rPr>
                  <a:t>čia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lt-LT" sz="280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lt-LT" sz="2800" dirty="0">
                    <a:latin typeface="Arial Narrow" panose="020B0606020202030204" pitchFamily="34" charset="0"/>
                  </a:rPr>
                  <a:t> - jėga, kuria dėžė veikia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grindis.</a:t>
                </a:r>
                <a:endParaRPr lang="lt-LT" sz="28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9" y="672028"/>
                <a:ext cx="8752048" cy="5513945"/>
              </a:xfrm>
              <a:prstGeom prst="rect">
                <a:avLst/>
              </a:prstGeom>
              <a:blipFill rotWithShape="0">
                <a:blip r:embed="rId2"/>
                <a:stretch>
                  <a:fillRect l="-1393" t="-1105" b="-121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0" y="2036233"/>
            <a:ext cx="2621016" cy="347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72067" y="992179"/>
                <a:ext cx="10447866" cy="487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Ši jėga greičiausiai nesutaps su sunkio jėga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, nes pirmasis darbininkas stumdamas dėžę šiek tiek spaudžia ją prie grindų, o antrasis darbininkas, atvirkščiai, tempdamas dėžę šiek tiek ją kelia. Suprojektavę dėžę vertikaliai veikiančias jėgas gauname, kad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8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α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b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α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Kadangi dėžė juda tolygiai, trinties jėga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</a:rPr>
                          <m:t>tr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sSub>
                      <m:sSubPr>
                        <m:ctrlPr>
                          <a:rPr lang="lt-LT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atsveria jėgą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b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α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800" b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α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func>
                          </m:e>
                        </m:func>
                      </m:e>
                    </m:d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,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kuria darbininkai veikia dėžę gulsčia kryptimi.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Įrašę į šį sąryšį atitinkamas jėgų išraiškas, gauname: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/>
                  <a:t>	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lt-LT" sz="280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tr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80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α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280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α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func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280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α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func>
                                  <m:funcPr>
                                    <m:ctrlPr>
                                      <a:rPr lang="en-US" sz="2800" i="1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280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α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func>
                              </m:e>
                            </m:func>
                          </m:e>
                        </m:d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=0,56</m:t>
                    </m:r>
                  </m:oMath>
                </a14:m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b="1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Atsakymas:</a:t>
                </a:r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=9,4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lang="lt-LT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lt-LT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lt-LT" sz="28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1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0,56</m:t>
                    </m:r>
                    <m:r>
                      <a:rPr lang="en-US" sz="2800" b="1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lt-LT" sz="2800" b="1" dirty="0" smtClean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7" y="992179"/>
                <a:ext cx="10447866" cy="4873642"/>
              </a:xfrm>
              <a:prstGeom prst="rect">
                <a:avLst/>
              </a:prstGeom>
              <a:blipFill rotWithShape="0">
                <a:blip r:embed="rId2"/>
                <a:stretch>
                  <a:fillRect l="-1167" t="-1377" b="-262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54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7134" y="372534"/>
            <a:ext cx="3877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latin typeface="Arial Narrow" panose="020B0606020202030204" pitchFamily="34" charset="0"/>
              </a:rPr>
              <a:t>II uždavinys</a:t>
            </a:r>
            <a:endParaRPr lang="lt-LT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80533" y="1625600"/>
                <a:ext cx="1043093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kg masės kūnas kyla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=10</m:t>
                    </m:r>
                    <m:r>
                      <a:rPr lang="lt-LT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lt-LT" sz="2800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8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pagreičiu vertikaliai į viršų veikiamas pastovios jėgos. Kokiame aukštyje bus kūnas, kai jėga atliks      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kJ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darbą?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33" y="1625600"/>
                <a:ext cx="10430934" cy="1384995"/>
              </a:xfrm>
              <a:prstGeom prst="rect">
                <a:avLst/>
              </a:prstGeom>
              <a:blipFill rotWithShape="0">
                <a:blip r:embed="rId2"/>
                <a:stretch>
                  <a:fillRect l="-1168" t="-4846" b="-114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00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80534" y="456616"/>
                <a:ext cx="10430933" cy="5944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7938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Duota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kg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=10</m:t>
                    </m:r>
                    <m:r>
                      <a:rPr lang="lt-LT" sz="28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sz="2800">
                        <a:latin typeface="Cambria Math" panose="02040503050406030204" pitchFamily="18" charset="0"/>
                      </a:rPr>
                      <m:t>m</m:t>
                    </m:r>
                    <m:r>
                      <a:rPr lang="lt-LT" sz="28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lt-LT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80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lt-LT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=6 </m:t>
                    </m:r>
                    <m:r>
                      <m:rPr>
                        <m:sty m:val="p"/>
                      </m:rPr>
                      <a:rPr lang="en-US" sz="2800">
                        <a:latin typeface="Cambria Math" panose="02040503050406030204" pitchFamily="18" charset="0"/>
                      </a:rPr>
                      <m:t>kJ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=6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Rasti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Sprendimas</a:t>
                </a:r>
                <a:endParaRPr lang="en-US" sz="2800" i="1" dirty="0" smtClean="0"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Jėgos atliktas darbas:</a:t>
                </a:r>
                <a:r>
                  <a:rPr lang="lt-LT" sz="2800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𝐹h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Kylantį kūną veikia jėga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ir sunkio jėga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 (1pav.).</a:t>
                </a:r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79388"/>
                <a:r>
                  <a:rPr lang="lt-LT" sz="2800" dirty="0" smtClean="0">
                    <a:latin typeface="Arial Narrow" panose="020B0606020202030204" pitchFamily="34" charset="0"/>
                  </a:rPr>
                  <a:t>Pagal II Niutono dėsnį galime parašyti:</a:t>
                </a:r>
                <a:r>
                  <a:rPr lang="lt-LT" sz="2800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lt-LT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Suprojektuojame jėgas į pasirinktą ašį: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lt-LT" sz="28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lt-LT" sz="28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𝑚𝑔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𝑚𝑎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79388"/>
                <a:r>
                  <a:rPr lang="lt-LT" sz="2800" dirty="0">
                    <a:latin typeface="Arial Narrow" panose="020B0606020202030204" pitchFamily="34" charset="0"/>
                  </a:rPr>
                  <a:t>	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																					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Šią lygtį įrašę į jėgos atlikto darbo formulę, gauname: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Iš čia: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,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 b="0" i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 smtClean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  <a:p>
                <a:pPr defTabSz="179388">
                  <a:spcAft>
                    <a:spcPts val="1000"/>
                  </a:spcAft>
                </a:pPr>
                <a:r>
                  <a:rPr lang="lt-LT" sz="2800" b="1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Atsakymas:</a:t>
                </a:r>
                <a:r>
                  <a:rPr lang="lt-LT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lt-LT" sz="2800" dirty="0" smtClean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34" y="456616"/>
                <a:ext cx="10430933" cy="5944769"/>
              </a:xfrm>
              <a:prstGeom prst="rect">
                <a:avLst/>
              </a:prstGeom>
              <a:blipFill rotWithShape="0">
                <a:blip r:embed="rId2"/>
                <a:stretch>
                  <a:fillRect l="-1168" t="-1128" b="-194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267" y="1331126"/>
            <a:ext cx="3039533" cy="29128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48333" y="1331126"/>
            <a:ext cx="78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4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8265" y="358346"/>
            <a:ext cx="10095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5738"/>
            <a:r>
              <a:rPr lang="lt-LT" sz="3600" dirty="0">
                <a:latin typeface="Arial Narrow" panose="020B0606020202030204" pitchFamily="34" charset="0"/>
              </a:rPr>
              <a:t>	</a:t>
            </a:r>
            <a:r>
              <a:rPr lang="lt-LT" sz="3600" dirty="0" smtClean="0">
                <a:latin typeface="Arial Narrow" panose="020B0606020202030204" pitchFamily="34" charset="0"/>
              </a:rPr>
              <a:t>III uždavinys</a:t>
            </a:r>
            <a:endParaRPr lang="lt-LT" sz="3600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2043" y="1025611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874355" y="1623543"/>
            <a:ext cx="104432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5738">
              <a:spcAft>
                <a:spcPts val="1000"/>
              </a:spcAft>
            </a:pPr>
            <a:r>
              <a:rPr lang="lt-LT" sz="2800" dirty="0" smtClean="0">
                <a:latin typeface="Arial Narrow" panose="020B0606020202030204" pitchFamily="34" charset="0"/>
              </a:rPr>
              <a:t>	Palyginkite darbus, kuriuos atlieka automobilio variklis – tolygiai greitėjant iš rimties būsenos iki 36 km/h ir greitėjant nuo 36 km/h iki 72 km/h. Pasipriešinimo jėga visą judėjimo laiką išlieka pastovi.</a:t>
            </a:r>
          </a:p>
        </p:txBody>
      </p:sp>
    </p:spTree>
    <p:extLst>
      <p:ext uri="{BB962C8B-B14F-4D97-AF65-F5344CB8AC3E}">
        <p14:creationId xmlns:p14="http://schemas.microsoft.com/office/powerpoint/2010/main" val="8398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84768" y="1996140"/>
                <a:ext cx="10422465" cy="3424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8573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Duota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lt-LT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km</m:t>
                    </m:r>
                    <m:r>
                      <a:rPr lang="en-US" sz="2800" b="0" i="0" smtClean="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=36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km</m:t>
                    </m:r>
                    <m:r>
                      <a:rPr lang="en-US" sz="2800" b="0" i="0" smtClean="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=72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km</m:t>
                    </m:r>
                    <m:r>
                      <a:rPr lang="en-US" sz="2800" b="0" i="0" smtClean="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Rasti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lt-LT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=?;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=?</m:t>
                    </m:r>
                  </m:oMath>
                </a14:m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Sprendimas</a:t>
                </a: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Žinome, kad darbas lygus: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𝐴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𝐹𝑠</m:t>
                    </m:r>
                    <m:r>
                      <a:rPr lang="en-US" sz="2800" b="0" i="1" smtClean="0">
                        <a:latin typeface="Cambria Math"/>
                      </a:rPr>
                      <m:t>.</m:t>
                    </m:r>
                  </m:oMath>
                </a14:m>
                <a:endParaRPr lang="lt-LT" sz="2800" b="0" dirty="0" smtClean="0"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Kadangi pagal sąlygą veikianti automobilio jėga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pastovi (pasipriešinimo jėga pastovi, o automobilis greitėja tolygiai), tai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lt-LT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lt-LT" sz="2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800" dirty="0" smtClean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68" y="1996140"/>
                <a:ext cx="10422465" cy="3424848"/>
              </a:xfrm>
              <a:prstGeom prst="rect">
                <a:avLst/>
              </a:prstGeom>
              <a:blipFill rotWithShape="0">
                <a:blip r:embed="rId2"/>
                <a:stretch>
                  <a:fillRect l="-1170" t="-1779" r="-81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03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84768" y="1448137"/>
                <a:ext cx="7876003" cy="3961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Kelių santykį galime rasti iš grafiko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𝑣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𝑣</m:t>
                    </m:r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a:rPr lang="en-US" sz="2800" b="0" i="1" smtClean="0">
                        <a:latin typeface="Cambria Math"/>
                      </a:rPr>
                      <m:t>𝑡</m:t>
                    </m:r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 Žinome, kad tokios kreivės apribotas plotas </a:t>
                </a:r>
                <a:r>
                  <a:rPr lang="lt-LT" sz="2800" dirty="0" err="1" smtClean="0">
                    <a:latin typeface="Arial Narrow" panose="020B0606020202030204" pitchFamily="34" charset="0"/>
                  </a:rPr>
                  <a:t>skaitmeniškai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 lygus nueitam keliui.</a:t>
                </a: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Iš grafiko (1 pav.) matyti, kad apribotų plotų santykis    lygus 3. Todėl: </a:t>
                </a:r>
                <a:r>
                  <a:rPr lang="lt-LT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800" dirty="0" smtClean="0"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b="1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Atsakymas:</a:t>
                </a:r>
                <a:r>
                  <a:rPr lang="lt-LT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lt-LT" sz="2800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i="1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2800" i="1">
                        <a:solidFill>
                          <a:srgbClr val="FFFF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800" dirty="0"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endParaRPr lang="lt-LT" sz="2800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68" y="1448137"/>
                <a:ext cx="7876003" cy="3961726"/>
              </a:xfrm>
              <a:prstGeom prst="rect">
                <a:avLst/>
              </a:prstGeom>
              <a:blipFill rotWithShape="0">
                <a:blip r:embed="rId2"/>
                <a:stretch>
                  <a:fillRect l="-1548" t="-1695" r="-170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771" y="2075936"/>
            <a:ext cx="3092562" cy="27061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86922" y="2075936"/>
            <a:ext cx="84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9363" y="383059"/>
            <a:ext cx="489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latin typeface="Arial Narrow" panose="020B0606020202030204" pitchFamily="34" charset="0"/>
              </a:rPr>
              <a:t>IV uždavinys</a:t>
            </a:r>
            <a:endParaRPr lang="lt-LT" sz="36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80533" y="1642326"/>
                <a:ext cx="1043093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	Kūną veikianti jėga tolygiai pakinta nuo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=10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N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iki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=20 </m:t>
                    </m:r>
                    <m:r>
                      <m:rPr>
                        <m:sty m:val="p"/>
                      </m:rPr>
                      <a:rPr lang="lt-LT" sz="2800" b="0" i="0" smtClean="0">
                        <a:latin typeface="Cambria Math"/>
                      </a:rPr>
                      <m:t>N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. Kokį darbą atlieka ši jėga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𝑠</m:t>
                    </m:r>
                    <m:r>
                      <a:rPr lang="en-US" sz="2800" b="0" i="1" smtClean="0">
                        <a:latin typeface="Cambria Math"/>
                      </a:rPr>
                      <m:t>=8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m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kelyje?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33" y="1642326"/>
                <a:ext cx="10430933" cy="954107"/>
              </a:xfrm>
              <a:prstGeom prst="rect">
                <a:avLst/>
              </a:prstGeom>
              <a:blipFill rotWithShape="0">
                <a:blip r:embed="rId2"/>
                <a:stretch>
                  <a:fillRect l="-1168" t="-6369" b="-1656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50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72068" y="822091"/>
                <a:ext cx="8176555" cy="5780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8573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Duota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=10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N</m:t>
                    </m:r>
                    <m:r>
                      <a:rPr lang="lt-LT" sz="2800" b="0" i="0" smtClean="0">
                        <a:latin typeface="Cambria Math"/>
                      </a:rPr>
                      <m:t>;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b="0" i="1" dirty="0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lt-LT" sz="2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b="0" i="1" dirty="0" smtClean="0">
                        <a:latin typeface="Cambria Math"/>
                      </a:rPr>
                      <m:t>=20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/>
                      </a:rPr>
                      <m:t>N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;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𝑠</m:t>
                    </m:r>
                    <m:r>
                      <a:rPr lang="en-US" sz="2800" b="0" i="1" smtClean="0">
                        <a:latin typeface="Cambria Math"/>
                      </a:rPr>
                      <m:t>=8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</a:rPr>
                      <m:t>m</m:t>
                    </m:r>
                  </m:oMath>
                </a14:m>
                <a:r>
                  <a:rPr lang="en-US" sz="2800" dirty="0" smtClean="0">
                    <a:latin typeface="Arial Narrow" panose="020B0606020202030204" pitchFamily="34" charset="0"/>
                  </a:rPr>
                  <a:t>.</a:t>
                </a:r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Rasti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𝐴</m:t>
                    </m:r>
                    <m:r>
                      <a:rPr lang="en-US" sz="2800" b="0" i="1" smtClean="0">
                        <a:latin typeface="Cambria Math"/>
                      </a:rPr>
                      <m:t>=?</m:t>
                    </m:r>
                  </m:oMath>
                </a14:m>
                <a:endParaRPr lang="lt-LT" sz="2800" dirty="0" smtClean="0"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i="1" dirty="0" smtClean="0">
                    <a:latin typeface="Arial Narrow" panose="020B0606020202030204" pitchFamily="34" charset="0"/>
                  </a:rPr>
                  <a:t>Sprendimas</a:t>
                </a: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Šį uždavinį paprasčiausia išspręsti pasinaudojus jėgos priklausomybe nuo laiko grafiku. Žinome, kad kreivės</a:t>
                </a:r>
                <a:r>
                  <a:rPr lang="lt-LT" sz="2800" dirty="0">
                    <a:latin typeface="Arial Narrow" panose="020B0606020202030204" pitchFamily="34" charset="0"/>
                  </a:rPr>
                  <a:t>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latin typeface="Cambria Math"/>
                      </a:rPr>
                      <m:t>𝐹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𝐹</m:t>
                    </m:r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a:rPr lang="en-US" sz="2800" b="0" i="1" smtClean="0">
                        <a:latin typeface="Cambria Math"/>
                      </a:rPr>
                      <m:t>𝑠</m:t>
                    </m:r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lt-LT" sz="2800" dirty="0" smtClean="0">
                    <a:latin typeface="Arial Narrow" panose="020B0606020202030204" pitchFamily="34" charset="0"/>
                  </a:rPr>
                  <a:t> apribotas plotas skaitine verte lygus atliktam darbui. Šiame uždavinyje kreivė </a:t>
                </a:r>
                <a14:m>
                  <m:oMath xmlns:m="http://schemas.openxmlformats.org/officeDocument/2006/math">
                    <m:r>
                      <a:rPr lang="lt-LT" sz="2800" i="1">
                        <a:latin typeface="Cambria Math"/>
                      </a:rPr>
                      <m:t>𝐹</m:t>
                    </m:r>
                    <m:r>
                      <a:rPr lang="en-US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𝐹</m:t>
                    </m:r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𝑠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lt-LT" sz="2800" dirty="0">
                    <a:latin typeface="Arial Narrow" panose="020B0606020202030204" pitchFamily="34" charset="0"/>
                  </a:rPr>
                  <a:t> </a:t>
                </a:r>
                <a:r>
                  <a:rPr lang="lt-LT" sz="2800" dirty="0" smtClean="0">
                    <a:latin typeface="Arial Narrow" panose="020B0606020202030204" pitchFamily="34" charset="0"/>
                  </a:rPr>
                  <a:t>apriboja trapeciją (1 pav.)</a:t>
                </a: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dirty="0" smtClean="0">
                    <a:latin typeface="Arial Narrow" panose="020B0606020202030204" pitchFamily="34" charset="0"/>
                  </a:rPr>
                  <a:t>Todėl:  </a:t>
                </a:r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,</a:t>
                </a:r>
                <a:r>
                  <a:rPr lang="en-US" sz="2800" dirty="0" smtClean="0">
                    <a:latin typeface="Arial Narrow" panose="020B0606020202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/>
                      </a:rPr>
                      <m:t>=120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FFFF00"/>
                        </a:solidFill>
                        <a:latin typeface="Cambria Math"/>
                      </a:rPr>
                      <m:t>J</m:t>
                    </m:r>
                  </m:oMath>
                </a14:m>
                <a:r>
                  <a:rPr lang="en-US" sz="2800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.</a:t>
                </a:r>
                <a:endParaRPr lang="en-US" sz="2800" dirty="0" smtClean="0">
                  <a:latin typeface="Arial Narrow" panose="020B0606020202030204" pitchFamily="34" charset="0"/>
                </a:endParaRPr>
              </a:p>
              <a:p>
                <a:pPr defTabSz="185738">
                  <a:spcAft>
                    <a:spcPts val="1000"/>
                  </a:spcAft>
                </a:pPr>
                <a:r>
                  <a:rPr lang="lt-LT" sz="2800" b="1" dirty="0" smtClean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Atsakymas: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FF00"/>
                        </a:solidFill>
                        <a:latin typeface="Cambria Math"/>
                      </a:rPr>
                      <m:t>𝐴</m:t>
                    </m:r>
                    <m:r>
                      <a:rPr lang="en-US" sz="2800" i="1">
                        <a:solidFill>
                          <a:srgbClr val="FFFF00"/>
                        </a:solidFill>
                        <a:latin typeface="Cambria Math"/>
                      </a:rPr>
                      <m:t>=120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FFFF00"/>
                        </a:solidFill>
                        <a:latin typeface="Cambria Math"/>
                      </a:rPr>
                      <m:t>J</m:t>
                    </m:r>
                  </m:oMath>
                </a14:m>
                <a:r>
                  <a:rPr lang="en-US" sz="2800" dirty="0"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.</a:t>
                </a:r>
              </a:p>
              <a:p>
                <a:pPr defTabSz="185738">
                  <a:spcAft>
                    <a:spcPts val="1000"/>
                  </a:spcAft>
                </a:pPr>
                <a:endParaRPr lang="lt-LT" sz="2800" dirty="0" smtClean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8" y="822091"/>
                <a:ext cx="8176555" cy="5780172"/>
              </a:xfrm>
              <a:prstGeom prst="rect">
                <a:avLst/>
              </a:prstGeom>
              <a:blipFill rotWithShape="0">
                <a:blip r:embed="rId2"/>
                <a:stretch>
                  <a:fillRect l="-1491" t="-1160" r="-126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623" y="2218320"/>
            <a:ext cx="2815693" cy="33596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62428" y="2218320"/>
            <a:ext cx="852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pav.</a:t>
            </a:r>
            <a:endParaRPr lang="lt-LT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31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5854" y="148281"/>
            <a:ext cx="6660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latin typeface="Bebas Neue"/>
              </a:rPr>
              <a:t>KLAUSIMYNAS</a:t>
            </a:r>
            <a:endParaRPr lang="lt-LT" sz="4200" b="1" dirty="0">
              <a:latin typeface="Bebas Neu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667" y="979278"/>
            <a:ext cx="11023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1. Traukiant virvę, viena komanda pralaimi kitai. Kokį darbą atlieka kiekviena komanda?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2. Traktorius traukia sėjamąją horizontaliu lauko ruožu. Kokią jėgą nugalėdamas traktorius atlieka darbą?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3. Kurio iš toliau išvardytų atvejų atliekamas darbas: a) sunkio veikiamas lynas įtemptas; b) stalą veikia svarsčio sunkis; c) dujos slegia baliono sieneles; d) dujų slėgio jėgos veikiamas stūmoklis išstumiamas iš cilindro; e) berniukas tempia virvutę, pririštą prie tvirtos sienos.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4. Kuriam iš toliau išvardytų  reiškinių vykstant, sunkis atlieka darbą: a) balionas rieda horizontaliu paviršiumi; b) dirbtinis Žemės palydovas skrieja apskritimo formos orbita; c) dirbtinis Žemės palydovas juda elipse; d) lėktuvas leidžiasi.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5. Horizontaliame kelio ruože stovėjęs automobilis pajuda iš vietos ir pradeda važiuoti greičiau. Ar tuo metu atliekamas darbas?</a:t>
            </a:r>
          </a:p>
        </p:txBody>
      </p:sp>
    </p:spTree>
    <p:extLst>
      <p:ext uri="{BB962C8B-B14F-4D97-AF65-F5344CB8AC3E}">
        <p14:creationId xmlns:p14="http://schemas.microsoft.com/office/powerpoint/2010/main" val="328990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5854" y="148281"/>
            <a:ext cx="6660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latin typeface="Bebas Neue"/>
              </a:rPr>
              <a:t>KLAUSIMYNAS</a:t>
            </a:r>
            <a:endParaRPr lang="lt-LT" sz="4200" b="1" dirty="0">
              <a:latin typeface="Bebas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367" y="979278"/>
            <a:ext cx="109812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6. Kosmonautas tolygiai kelia kosminiame laive esančius daiktus. Ar jis atlieka darbą, jei a) laivas juda iš inercijos, t.y. laive yra nesvarumo būsena? </a:t>
            </a:r>
            <a:r>
              <a:rPr lang="lt-LT" sz="2800" dirty="0">
                <a:latin typeface="Arial Narrow" panose="020B0606020202030204" pitchFamily="34" charset="0"/>
              </a:rPr>
              <a:t> b</a:t>
            </a:r>
            <a:r>
              <a:rPr lang="lt-LT" sz="2800" dirty="0" smtClean="0">
                <a:latin typeface="Arial Narrow" panose="020B0606020202030204" pitchFamily="34" charset="0"/>
              </a:rPr>
              <a:t>) laivo greitis didėja?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7. Statinė pilna vandens. Pusę vandens iš statinės kibiru išsėmė mergaitė, likusią dalį – berniukas. Ar vienodą darbą atliko mergaitė ir berniukas?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8. Kūnas laisvai krinta iš tam tikro aukščio. Ar vienodą darbą per vienodus laiko tarpus atlieka sunkio jėga?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9. Kamuolys metamas aukštyn. Kada oro pasipriešinimo jėga atlieka didesnį  darbą – kamuoliui kylant ar krintant?</a:t>
            </a:r>
          </a:p>
          <a:p>
            <a:pPr defTabSz="185738"/>
            <a:r>
              <a:rPr lang="lt-LT" sz="2800" dirty="0" smtClean="0">
                <a:latin typeface="Arial Narrow" panose="020B0606020202030204" pitchFamily="34" charset="0"/>
              </a:rPr>
              <a:t>10. Keturi berniukai dviem rogutėmis veža tuo pačiu keliu metalo laužą. Virvutę jie tempė vienoda jėga, tačiau pirmoji berniukų pora ėjo greta vienas kito, antroji – toliau vienas nuo kito. Kuri pora atliko didesnį darbą?</a:t>
            </a:r>
            <a:endParaRPr lang="lt-L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62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2351" y="375279"/>
            <a:ext cx="6487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latin typeface="Bebas Neue"/>
              </a:rPr>
              <a:t>KLAUSIMYNO ATSAKYMAI</a:t>
            </a:r>
            <a:endParaRPr lang="lt-LT" sz="4800" b="1" dirty="0">
              <a:latin typeface="Bebas Neu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5270" y="1482126"/>
            <a:ext cx="104414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 defTabSz="185738">
              <a:buAutoNum type="arabicPeriod"/>
            </a:pPr>
            <a:r>
              <a:rPr lang="lt-LT" sz="2800" dirty="0" smtClean="0">
                <a:latin typeface="Arial Narrow" panose="020B0606020202030204" pitchFamily="34" charset="0"/>
              </a:rPr>
              <a:t> Viena komanda – teigiamą, kita – neigiamą.</a:t>
            </a:r>
          </a:p>
          <a:p>
            <a:pPr marL="185738" indent="-185738" defTabSz="185738">
              <a:buAutoNum type="arabicPeriod"/>
            </a:pPr>
            <a:r>
              <a:rPr lang="lt-LT" sz="2800" dirty="0" smtClean="0">
                <a:latin typeface="Arial Narrow" panose="020B0606020202030204" pitchFamily="34" charset="0"/>
              </a:rPr>
              <a:t> Nugalėdamas dirvos pasipriešinimo jėgą.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d atveju.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c ir d atveju, nes kūnas slenka ir sunkio veikimo kryptimi.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Atliekamas. Kad pakistų greitis, automobilį turi veikti darbą atliekanti jėga.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a) neatlieka, nes kosminiame laive esantys kūnai nesvarūs; b) kai laivo greitis didėja, darbas atliekamas.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Berniukas atliko didesnį darbą, nes jo keliamo kibiro kelias ilgesnis.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Nevienodą, nes kritimo kelių ilgiai nevienodi.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Abiem </a:t>
            </a:r>
            <a:r>
              <a:rPr lang="lt-LT" sz="2800" dirty="0" smtClean="0">
                <a:latin typeface="Arial Narrow" panose="020B0606020202030204" pitchFamily="34" charset="0"/>
              </a:rPr>
              <a:t>atvejais </a:t>
            </a:r>
            <a:r>
              <a:rPr lang="lt-LT" sz="2800" dirty="0" smtClean="0">
                <a:latin typeface="Arial Narrow" panose="020B0606020202030204" pitchFamily="34" charset="0"/>
              </a:rPr>
              <a:t>vienodą.</a:t>
            </a:r>
          </a:p>
          <a:p>
            <a:pPr marL="185738" indent="-185738" defTabSz="185738">
              <a:buAutoNum type="arabicPeriod"/>
            </a:pPr>
            <a:r>
              <a:rPr lang="lt-LT" sz="2800" dirty="0">
                <a:latin typeface="Arial Narrow" panose="020B0606020202030204" pitchFamily="34" charset="0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</a:rPr>
              <a:t>Pirmoji pora (jeigu atstojamoji didesnė).</a:t>
            </a:r>
          </a:p>
        </p:txBody>
      </p:sp>
    </p:spTree>
    <p:extLst>
      <p:ext uri="{BB962C8B-B14F-4D97-AF65-F5344CB8AC3E}">
        <p14:creationId xmlns:p14="http://schemas.microsoft.com/office/powerpoint/2010/main" val="373180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0124" y="370703"/>
            <a:ext cx="5671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 smtClean="0">
                <a:latin typeface="Bebas Neue"/>
              </a:rPr>
              <a:t>LITERATŪRA</a:t>
            </a:r>
            <a:endParaRPr lang="lt-LT" sz="4800" b="1" dirty="0">
              <a:latin typeface="Bebas Neu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3991" y="1542992"/>
            <a:ext cx="106840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Arial Narrow" panose="020B0606020202030204" pitchFamily="34" charset="0"/>
              </a:rPr>
              <a:t>P. </a:t>
            </a:r>
            <a:r>
              <a:rPr lang="lt-LT" sz="2800" dirty="0" err="1" smtClean="0">
                <a:latin typeface="Arial Narrow" panose="020B0606020202030204" pitchFamily="34" charset="0"/>
              </a:rPr>
              <a:t>Pečiuliauskienė</a:t>
            </a:r>
            <a:r>
              <a:rPr lang="lt-LT" sz="2800" dirty="0" smtClean="0">
                <a:latin typeface="Arial Narrow" panose="020B0606020202030204" pitchFamily="34" charset="0"/>
              </a:rPr>
              <a:t>, Fizika 11 </a:t>
            </a:r>
            <a:r>
              <a:rPr lang="lt-LT" sz="2800" dirty="0" err="1" smtClean="0">
                <a:latin typeface="Arial Narrow" panose="020B0606020202030204" pitchFamily="34" charset="0"/>
              </a:rPr>
              <a:t>kl</a:t>
            </a:r>
            <a:r>
              <a:rPr lang="lt-LT" sz="2800" dirty="0" smtClean="0">
                <a:latin typeface="Arial Narrow" panose="020B0606020202030204" pitchFamily="34" charset="0"/>
              </a:rPr>
              <a:t>., išplėstinis kursas, antroji knyga, Šviesa, 2008 m.</a:t>
            </a:r>
          </a:p>
          <a:p>
            <a:r>
              <a:rPr lang="lt-LT" sz="2800" dirty="0" smtClean="0">
                <a:latin typeface="Arial Narrow" panose="020B0606020202030204" pitchFamily="34" charset="0"/>
              </a:rPr>
              <a:t>„Fizikos įdomieji eksperimentai uždaviniai“, Šiauliai, 1998 m.</a:t>
            </a:r>
          </a:p>
          <a:p>
            <a:r>
              <a:rPr lang="lt-LT" sz="2800" dirty="0" smtClean="0">
                <a:latin typeface="Arial Narrow" panose="020B0606020202030204" pitchFamily="34" charset="0"/>
              </a:rPr>
              <a:t>„Kokybiniai mechanikos uždaviniai“, Vilnius, 1999 m.</a:t>
            </a:r>
          </a:p>
          <a:p>
            <a:r>
              <a:rPr lang="lt-LT" sz="2800" dirty="0" smtClean="0">
                <a:latin typeface="Arial Narrow" panose="020B0606020202030204" pitchFamily="34" charset="0"/>
              </a:rPr>
              <a:t>S. </a:t>
            </a:r>
            <a:r>
              <a:rPr lang="lt-LT" sz="2800" dirty="0" err="1" smtClean="0">
                <a:latin typeface="Arial Narrow" panose="020B0606020202030204" pitchFamily="34" charset="0"/>
              </a:rPr>
              <a:t>Vičas</a:t>
            </a:r>
            <a:r>
              <a:rPr lang="lt-LT" sz="2800" dirty="0" smtClean="0">
                <a:latin typeface="Arial Narrow" panose="020B0606020202030204" pitchFamily="34" charset="0"/>
              </a:rPr>
              <a:t>, „Fizikos uždavinynas“ 11 – 12 kl., Šviesa, 1998 m.</a:t>
            </a:r>
          </a:p>
          <a:p>
            <a:r>
              <a:rPr lang="lt-LT" sz="2800" dirty="0" err="1" smtClean="0">
                <a:latin typeface="Arial Narrow" panose="020B0606020202030204" pitchFamily="34" charset="0"/>
                <a:hlinkClick r:id="rId2"/>
              </a:rPr>
              <a:t>www.google.com</a:t>
            </a:r>
            <a:r>
              <a:rPr lang="lt-LT" sz="2800" dirty="0" smtClean="0">
                <a:latin typeface="Arial Narrow" panose="020B0606020202030204" pitchFamily="34" charset="0"/>
                <a:hlinkClick r:id="rId2"/>
              </a:rPr>
              <a:t>/</a:t>
            </a:r>
            <a:r>
              <a:rPr lang="lt-LT" sz="2800" dirty="0" err="1" smtClean="0">
                <a:latin typeface="Arial Narrow" panose="020B0606020202030204" pitchFamily="34" charset="0"/>
                <a:hlinkClick r:id="rId2"/>
              </a:rPr>
              <a:t>images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r>
              <a:rPr lang="lt-LT" sz="2800" dirty="0" err="1" smtClean="0">
                <a:latin typeface="Arial Narrow" panose="020B0606020202030204" pitchFamily="34" charset="0"/>
                <a:hlinkClick r:id="rId3"/>
              </a:rPr>
              <a:t>www.wikipedia.org</a:t>
            </a:r>
            <a:r>
              <a:rPr lang="lt-LT" sz="2800" dirty="0" smtClean="0">
                <a:latin typeface="Arial Narrow" panose="020B0606020202030204" pitchFamily="34" charset="0"/>
                <a:hlinkClick r:id="rId3"/>
              </a:rPr>
              <a:t>/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endParaRPr lang="lt-L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6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as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682</TotalTime>
  <Words>858</Words>
  <Application>Microsoft Office PowerPoint</Application>
  <PresentationFormat>Plačiaekranė</PresentationFormat>
  <Paragraphs>165</Paragraphs>
  <Slides>30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30</vt:i4>
      </vt:variant>
    </vt:vector>
  </HeadingPairs>
  <TitlesOfParts>
    <vt:vector size="39" baseType="lpstr">
      <vt:lpstr>MS Gothic</vt:lpstr>
      <vt:lpstr>Arial</vt:lpstr>
      <vt:lpstr>Arial Narrow</vt:lpstr>
      <vt:lpstr>Bebas Neue</vt:lpstr>
      <vt:lpstr>Calibri</vt:lpstr>
      <vt:lpstr>Cambria Math</vt:lpstr>
      <vt:lpstr>Century Gothic</vt:lpstr>
      <vt:lpstr>Wingdings 3</vt:lpstr>
      <vt:lpstr>Jonas</vt:lpstr>
      <vt:lpstr>„PowerPoint“ pateiktis</vt:lpstr>
      <vt:lpstr>TURINYS</vt:lpstr>
      <vt:lpstr>„PowerPoint“ pateiktis</vt:lpstr>
      <vt:lpstr>BENDROJI MECHANINIO DARBO IŠRAIŠKA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Kompiuteris</dc:creator>
  <cp:lastModifiedBy>Kompiuteris</cp:lastModifiedBy>
  <cp:revision>73</cp:revision>
  <dcterms:created xsi:type="dcterms:W3CDTF">2015-03-08T19:06:53Z</dcterms:created>
  <dcterms:modified xsi:type="dcterms:W3CDTF">2015-03-17T15:26:21Z</dcterms:modified>
</cp:coreProperties>
</file>