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4" r:id="rId1"/>
  </p:sldMasterIdLst>
  <p:notesMasterIdLst>
    <p:notesMasterId r:id="rId39"/>
  </p:notesMasterIdLst>
  <p:sldIdLst>
    <p:sldId id="256" r:id="rId2"/>
    <p:sldId id="295" r:id="rId3"/>
    <p:sldId id="263" r:id="rId4"/>
    <p:sldId id="264" r:id="rId5"/>
    <p:sldId id="281" r:id="rId6"/>
    <p:sldId id="267" r:id="rId7"/>
    <p:sldId id="269" r:id="rId8"/>
    <p:sldId id="268" r:id="rId9"/>
    <p:sldId id="261" r:id="rId10"/>
    <p:sldId id="270" r:id="rId11"/>
    <p:sldId id="258" r:id="rId12"/>
    <p:sldId id="282" r:id="rId13"/>
    <p:sldId id="266" r:id="rId14"/>
    <p:sldId id="273" r:id="rId15"/>
    <p:sldId id="294" r:id="rId16"/>
    <p:sldId id="272" r:id="rId17"/>
    <p:sldId id="278" r:id="rId18"/>
    <p:sldId id="279" r:id="rId19"/>
    <p:sldId id="275" r:id="rId20"/>
    <p:sldId id="274" r:id="rId21"/>
    <p:sldId id="296" r:id="rId22"/>
    <p:sldId id="297" r:id="rId23"/>
    <p:sldId id="298" r:id="rId24"/>
    <p:sldId id="299" r:id="rId25"/>
    <p:sldId id="300" r:id="rId26"/>
    <p:sldId id="280" r:id="rId27"/>
    <p:sldId id="283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62" r:id="rId3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94" y="-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Kokius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žinai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pagrindinius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triukšmo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šaltinius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3.2580941371409024E-2"/>
          <c:y val="0.12180366685399838"/>
          <c:w val="0.95763549666239278"/>
          <c:h val="0.783693488173071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Kokius žinai pagrindinius triukšmo šaltinius?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Automobiliai</c:v>
                </c:pt>
                <c:pt idx="1">
                  <c:v>Muzika</c:v>
                </c:pt>
                <c:pt idx="2">
                  <c:v>Šūkavimas</c:v>
                </c:pt>
                <c:pt idx="3">
                  <c:v>Kalbėjimas</c:v>
                </c:pt>
                <c:pt idx="4">
                  <c:v>kaimynai</c:v>
                </c:pt>
                <c:pt idx="5">
                  <c:v>Lėktuvai, traukiniai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50</c:v>
                </c:pt>
                <c:pt idx="1">
                  <c:v>53</c:v>
                </c:pt>
                <c:pt idx="2">
                  <c:v>31</c:v>
                </c:pt>
                <c:pt idx="3">
                  <c:v>17</c:v>
                </c:pt>
                <c:pt idx="4">
                  <c:v>14</c:v>
                </c:pt>
                <c:pt idx="5">
                  <c:v>9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43506944"/>
        <c:axId val="85105984"/>
      </c:barChart>
      <c:catAx>
        <c:axId val="143506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t-LT"/>
          </a:p>
        </c:txPr>
        <c:crossAx val="85105984"/>
        <c:crosses val="autoZero"/>
        <c:auto val="1"/>
        <c:lblAlgn val="ctr"/>
        <c:lblOffset val="100"/>
        <c:noMultiLvlLbl val="0"/>
      </c:catAx>
      <c:valAx>
        <c:axId val="85105984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3506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garsi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muzika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kenkia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sveikatai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lt-LT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22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4279506505537076"/>
          <c:y val="1.3422774485846471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5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Ar garsi muzika kenkia sveikatai?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</c:dPt>
          <c:dPt>
            <c:idx val="1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</c:dPt>
          <c:dPt>
            <c:idx val="2"/>
            <c:bubble3D val="0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</c:dPt>
          <c:dPt>
            <c:idx val="3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3"/>
                <c:pt idx="0">
                  <c:v>Taip</c:v>
                </c:pt>
                <c:pt idx="1">
                  <c:v>Ne</c:v>
                </c:pt>
                <c:pt idx="2">
                  <c:v>Nežinau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63</c:v>
                </c:pt>
                <c:pt idx="1">
                  <c:v>18</c:v>
                </c:pt>
                <c:pt idx="2">
                  <c:v>9</c:v>
                </c:pt>
              </c:numCache>
            </c:numRef>
          </c:val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pagarsinate muziką, kai jos klausote?</a:t>
            </a:r>
          </a:p>
        </c:rich>
      </c:tx>
      <c:layout>
        <c:manualLayout>
          <c:xMode val="edge"/>
          <c:yMode val="edge"/>
          <c:x val="0.24403390515807896"/>
          <c:y val="1.1387623597378055E-3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5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1671622012561009"/>
          <c:w val="0.97634940225273481"/>
          <c:h val="0.8328377987438994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Ar pagarsinate muziką, kai jos klausote?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</c:dPt>
          <c:dPt>
            <c:idx val="1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</c:dPt>
          <c:dPt>
            <c:idx val="2"/>
            <c:bubble3D val="0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</c:dPt>
          <c:dPt>
            <c:idx val="3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3"/>
                <c:pt idx="0">
                  <c:v>Visada pagarsinu</c:v>
                </c:pt>
                <c:pt idx="1">
                  <c:v>Kartais pagarsinu </c:v>
                </c:pt>
                <c:pt idx="2">
                  <c:v>Patildau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65</c:v>
                </c:pt>
                <c:pt idx="1">
                  <c:v>10</c:v>
                </c:pt>
                <c:pt idx="2">
                  <c:v>15</c:v>
                </c:pt>
              </c:numCache>
            </c:numRef>
          </c:val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prie jūsų namų yra triukšmą sukeliančių šaltinių?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5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Ar prie jūsų namų yra triukšmą sukeliančių šaltinių?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</c:dPt>
          <c:dPt>
            <c:idx val="1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</c:dPt>
          <c:dPt>
            <c:idx val="2"/>
            <c:bubble3D val="0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</c:dPt>
          <c:dPt>
            <c:idx val="3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3"/>
                <c:pt idx="0">
                  <c:v>Taip</c:v>
                </c:pt>
                <c:pt idx="1">
                  <c:v>Ne</c:v>
                </c:pt>
                <c:pt idx="2">
                  <c:v>Nežinau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56</c:v>
                </c:pt>
                <c:pt idx="1">
                  <c:v>30</c:v>
                </c:pt>
                <c:pt idx="2">
                  <c:v>4</c:v>
                </c:pt>
              </c:numCache>
            </c:numRef>
          </c:val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sz="2000" dirty="0"/>
              <a:t>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triukšmas trukdo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mokytis, susikaupti pamokų metu?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5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"/>
          <c:y val="0.34022440944881888"/>
          <c:w val="0.8291666666666665"/>
          <c:h val="0.63745743110236219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Ar trukdo triukšmas mokytis, susikaupti pamokų metu?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</c:dPt>
          <c:dPt>
            <c:idx val="1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</c:dPt>
          <c:dPt>
            <c:idx val="2"/>
            <c:bubble3D val="0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</c:dPt>
          <c:dPt>
            <c:idx val="3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3"/>
                <c:pt idx="0">
                  <c:v>Trukdo</c:v>
                </c:pt>
                <c:pt idx="1">
                  <c:v>Netrukdo</c:v>
                </c:pt>
                <c:pt idx="2">
                  <c:v>Nežinau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17</c:v>
                </c:pt>
                <c:pt idx="2">
                  <c:v>3</c:v>
                </c:pt>
              </c:numCache>
            </c:numRef>
          </c:val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Kaip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apsisaugoti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triukšmo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Kaip apsisaugoti nuo triukšmo?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Ausų kamštukai</c:v>
                </c:pt>
                <c:pt idx="1">
                  <c:v>Plastikiniai langai</c:v>
                </c:pt>
                <c:pt idx="2">
                  <c:v>Sudrausminti triukšmaujančius</c:v>
                </c:pt>
                <c:pt idx="3">
                  <c:v>Garsiai neklausyti muzikos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31</c:v>
                </c:pt>
                <c:pt idx="1">
                  <c:v>15</c:v>
                </c:pt>
                <c:pt idx="2">
                  <c:v>26</c:v>
                </c:pt>
                <c:pt idx="3">
                  <c:v>36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43722496"/>
        <c:axId val="144312576"/>
      </c:barChart>
      <c:catAx>
        <c:axId val="14372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t-LT"/>
          </a:p>
        </c:txPr>
        <c:crossAx val="144312576"/>
        <c:crosses val="autoZero"/>
        <c:auto val="1"/>
        <c:lblAlgn val="ctr"/>
        <c:lblOffset val="100"/>
        <c:noMultiLvlLbl val="0"/>
      </c:catAx>
      <c:valAx>
        <c:axId val="14431257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3722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798677-1673-4A99-BE28-B3672DAF983F}" type="datetimeFigureOut">
              <a:rPr lang="en-US" smtClean="0"/>
              <a:t>4/5/2015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C539E0-1B36-40F0-BD00-8D9168F349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25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539E0-1B36-40F0-BD00-8D9168F3491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995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539E0-1B36-40F0-BD00-8D9168F3491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38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3C5A529C-A26A-4DBD-BB70-D568DEEDD7D8}" type="datetimeFigureOut">
              <a:rPr lang="lt-LT" smtClean="0"/>
              <a:t>2015.04.05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D9C021FA-4894-4E04-9A7F-FBBD420C610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72308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529C-A26A-4DBD-BB70-D568DEEDD7D8}" type="datetimeFigureOut">
              <a:rPr lang="lt-LT" smtClean="0"/>
              <a:t>2015.04.05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21FA-4894-4E04-9A7F-FBBD420C610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27585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3C5A529C-A26A-4DBD-BB70-D568DEEDD7D8}" type="datetimeFigureOut">
              <a:rPr lang="lt-LT" smtClean="0"/>
              <a:t>2015.04.05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D9C021FA-4894-4E04-9A7F-FBBD420C610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3383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529C-A26A-4DBD-BB70-D568DEEDD7D8}" type="datetimeFigureOut">
              <a:rPr lang="lt-LT" smtClean="0"/>
              <a:t>2015.04.05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21FA-4894-4E04-9A7F-FBBD420C610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8942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529C-A26A-4DBD-BB70-D568DEEDD7D8}" type="datetimeFigureOut">
              <a:rPr lang="lt-LT" smtClean="0"/>
              <a:t>2015.04.05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21FA-4894-4E04-9A7F-FBBD420C610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1256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529C-A26A-4DBD-BB70-D568DEEDD7D8}" type="datetimeFigureOut">
              <a:rPr lang="lt-LT" smtClean="0"/>
              <a:t>2015.04.05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21FA-4894-4E04-9A7F-FBBD420C610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7866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529C-A26A-4DBD-BB70-D568DEEDD7D8}" type="datetimeFigureOut">
              <a:rPr lang="lt-LT" smtClean="0"/>
              <a:t>2015.04.05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21FA-4894-4E04-9A7F-FBBD420C610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85120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529C-A26A-4DBD-BB70-D568DEEDD7D8}" type="datetimeFigureOut">
              <a:rPr lang="lt-LT" smtClean="0"/>
              <a:t>2015.04.05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21FA-4894-4E04-9A7F-FBBD420C610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64558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529C-A26A-4DBD-BB70-D568DEEDD7D8}" type="datetimeFigureOut">
              <a:rPr lang="lt-LT" smtClean="0"/>
              <a:t>2015.04.05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21FA-4894-4E04-9A7F-FBBD420C610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9535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529C-A26A-4DBD-BB70-D568DEEDD7D8}" type="datetimeFigureOut">
              <a:rPr lang="lt-LT" smtClean="0"/>
              <a:t>2015.04.05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21FA-4894-4E04-9A7F-FBBD420C610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3852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3C5A529C-A26A-4DBD-BB70-D568DEEDD7D8}" type="datetimeFigureOut">
              <a:rPr lang="lt-LT" smtClean="0"/>
              <a:t>2015.04.05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D9C021FA-4894-4E04-9A7F-FBBD420C610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0285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3C5A529C-A26A-4DBD-BB70-D568DEEDD7D8}" type="datetimeFigureOut">
              <a:rPr lang="lt-LT" smtClean="0"/>
              <a:t>2015.04.05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D9C021FA-4894-4E04-9A7F-FBBD420C610C}" type="slidenum">
              <a:rPr lang="lt-LT" smtClean="0"/>
              <a:t>‹#›</a:t>
            </a:fld>
            <a:endParaRPr lang="lt-LT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3546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3C5A529C-A26A-4DBD-BB70-D568DEEDD7D8}" type="datetimeFigureOut">
              <a:rPr lang="lt-LT" smtClean="0"/>
              <a:t>2015.04.05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D9C021FA-4894-4E04-9A7F-FBBD420C610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709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529C-A26A-4DBD-BB70-D568DEEDD7D8}" type="datetimeFigureOut">
              <a:rPr lang="lt-LT" smtClean="0"/>
              <a:t>2015.04.05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21FA-4894-4E04-9A7F-FBBD420C610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6623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529C-A26A-4DBD-BB70-D568DEEDD7D8}" type="datetimeFigureOut">
              <a:rPr lang="lt-LT" smtClean="0"/>
              <a:t>2015.04.05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21FA-4894-4E04-9A7F-FBBD420C610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5885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529C-A26A-4DBD-BB70-D568DEEDD7D8}" type="datetimeFigureOut">
              <a:rPr lang="lt-LT" smtClean="0"/>
              <a:t>2015.04.05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021FA-4894-4E04-9A7F-FBBD420C610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6853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3C5A529C-A26A-4DBD-BB70-D568DEEDD7D8}" type="datetimeFigureOut">
              <a:rPr lang="lt-LT" smtClean="0"/>
              <a:t>2015.04.05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D9C021FA-4894-4E04-9A7F-FBBD420C610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0860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A529C-A26A-4DBD-BB70-D568DEEDD7D8}" type="datetimeFigureOut">
              <a:rPr lang="lt-LT" smtClean="0"/>
              <a:t>2015.04.05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021FA-4894-4E04-9A7F-FBBD420C610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48227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  <p:sldLayoutId id="2147483811" r:id="rId17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slide" Target="slide19.xml"/><Relationship Id="rId3" Type="http://schemas.openxmlformats.org/officeDocument/2006/relationships/slide" Target="slide5.xml"/><Relationship Id="rId7" Type="http://schemas.openxmlformats.org/officeDocument/2006/relationships/slide" Target="slide9.xml"/><Relationship Id="rId12" Type="http://schemas.openxmlformats.org/officeDocument/2006/relationships/slide" Target="slide16.xml"/><Relationship Id="rId17" Type="http://schemas.openxmlformats.org/officeDocument/2006/relationships/slide" Target="slide22.xml"/><Relationship Id="rId2" Type="http://schemas.openxmlformats.org/officeDocument/2006/relationships/slide" Target="slide6.xml"/><Relationship Id="rId16" Type="http://schemas.openxmlformats.org/officeDocument/2006/relationships/slide" Target="slide2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11" Type="http://schemas.openxmlformats.org/officeDocument/2006/relationships/slide" Target="slide15.xml"/><Relationship Id="rId5" Type="http://schemas.openxmlformats.org/officeDocument/2006/relationships/slide" Target="slide8.xml"/><Relationship Id="rId15" Type="http://schemas.openxmlformats.org/officeDocument/2006/relationships/slide" Target="slide37.xml"/><Relationship Id="rId10" Type="http://schemas.openxmlformats.org/officeDocument/2006/relationships/slide" Target="slide14.xml"/><Relationship Id="rId4" Type="http://schemas.openxmlformats.org/officeDocument/2006/relationships/slide" Target="slide26.xml"/><Relationship Id="rId9" Type="http://schemas.openxmlformats.org/officeDocument/2006/relationships/slide" Target="slide13.xml"/><Relationship Id="rId14" Type="http://schemas.openxmlformats.org/officeDocument/2006/relationships/slide" Target="slide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11" Type="http://schemas.openxmlformats.org/officeDocument/2006/relationships/slide" Target="slide2.xml"/><Relationship Id="rId5" Type="http://schemas.openxmlformats.org/officeDocument/2006/relationships/oleObject" Target="../embeddings/oleObject2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Bi5wo0scAE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image" Target="../media/image26.png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24.wmf"/><Relationship Id="rId10" Type="http://schemas.openxmlformats.org/officeDocument/2006/relationships/slide" Target="slide2.xml"/><Relationship Id="rId4" Type="http://schemas.openxmlformats.org/officeDocument/2006/relationships/oleObject" Target="../embeddings/oleObject5.bin"/><Relationship Id="rId9" Type="http://schemas.openxmlformats.org/officeDocument/2006/relationships/image" Target="../media/image6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8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hyperlink" Target="http://lt.wikipedia.org/wiki/Ultragarsas" TargetMode="External"/><Relationship Id="rId7" Type="http://schemas.openxmlformats.org/officeDocument/2006/relationships/hyperlink" Target="http://www.silalesvsb.lt/?p=521" TargetMode="External"/><Relationship Id="rId2" Type="http://schemas.openxmlformats.org/officeDocument/2006/relationships/hyperlink" Target="http://protas.pypt.lt/fizika/fizikos_teorijos_konspektas/mechanines_bango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lt.wikipedia.org/wiki/Garsas" TargetMode="External"/><Relationship Id="rId5" Type="http://schemas.openxmlformats.org/officeDocument/2006/relationships/hyperlink" Target="http://lt.wikipedia.org/wiki/Triuk%C5%A1mas" TargetMode="External"/><Relationship Id="rId4" Type="http://schemas.openxmlformats.org/officeDocument/2006/relationships/hyperlink" Target="http://lt.wikipedia.org/wiki/Triuk%C5%A1mo_tar%C5%A1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08520" y="2405485"/>
            <a:ext cx="9433048" cy="655774"/>
          </a:xfrm>
        </p:spPr>
        <p:txBody>
          <a:bodyPr>
            <a:normAutofit fontScale="90000"/>
          </a:bodyPr>
          <a:lstStyle/>
          <a:p>
            <a:pPr algn="ctr"/>
            <a:r>
              <a:rPr lang="lt-LT" cap="none" dirty="0" smtClean="0">
                <a:ln w="0">
                  <a:solidFill>
                    <a:schemeClr val="tx2">
                      <a:lumMod val="75000"/>
                    </a:schemeClr>
                  </a:solidFill>
                </a:ln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Triukšmas</a:t>
            </a:r>
            <a:br>
              <a:rPr lang="lt-LT" cap="none" dirty="0" smtClean="0">
                <a:ln w="0">
                  <a:solidFill>
                    <a:schemeClr val="tx2">
                      <a:lumMod val="75000"/>
                    </a:schemeClr>
                  </a:solidFill>
                </a:ln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cs typeface="Arial" panose="020B0604020202020204" pitchFamily="34" charset="0"/>
              </a:rPr>
            </a:br>
            <a:r>
              <a:rPr lang="lt-LT" cap="none" dirty="0" smtClean="0">
                <a:ln w="0">
                  <a:solidFill>
                    <a:schemeClr val="tx2">
                      <a:lumMod val="75000"/>
                    </a:schemeClr>
                  </a:solidFill>
                </a:ln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Jo poveikis ir mažinimo būdai</a:t>
            </a:r>
            <a:endParaRPr lang="lt-LT" cap="none" dirty="0">
              <a:ln w="0">
                <a:solidFill>
                  <a:schemeClr val="tx2">
                    <a:lumMod val="75000"/>
                  </a:schemeClr>
                </a:solidFill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08104" y="3501008"/>
            <a:ext cx="6249888" cy="528961"/>
          </a:xfrm>
        </p:spPr>
        <p:txBody>
          <a:bodyPr>
            <a:noAutofit/>
          </a:bodyPr>
          <a:lstStyle/>
          <a:p>
            <a:r>
              <a:rPr lang="lt-LT" dirty="0" smtClean="0"/>
              <a:t>Kauno r. Babtų gimnazija</a:t>
            </a:r>
          </a:p>
          <a:p>
            <a:r>
              <a:rPr lang="lt-LT" dirty="0" smtClean="0"/>
              <a:t>Joana Čižinauskaitė  IIIg.kl.</a:t>
            </a:r>
          </a:p>
          <a:p>
            <a:r>
              <a:rPr lang="lt-LT" dirty="0" smtClean="0"/>
              <a:t>Simona Jakaitė  IIIg.kl.</a:t>
            </a:r>
          </a:p>
          <a:p>
            <a:r>
              <a:rPr lang="lt-LT" dirty="0" smtClean="0"/>
              <a:t>Mokytoja: Vanda Svirskienė</a:t>
            </a:r>
          </a:p>
          <a:p>
            <a:r>
              <a:rPr lang="lt-LT" dirty="0" smtClean="0"/>
              <a:t>2015m.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57235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TURINYS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8652" y="1736812"/>
            <a:ext cx="7488832" cy="4896544"/>
          </a:xfrm>
        </p:spPr>
        <p:txBody>
          <a:bodyPr>
            <a:normAutofit fontScale="70000" lnSpcReduction="20000"/>
          </a:bodyPr>
          <a:lstStyle/>
          <a:p>
            <a:r>
              <a:rPr lang="lt-LT" dirty="0" smtClean="0"/>
              <a:t>Mechaninės bangos</a:t>
            </a:r>
          </a:p>
          <a:p>
            <a:r>
              <a:rPr lang="lt-LT" dirty="0" smtClean="0"/>
              <a:t>Mechaninių bangų greitis</a:t>
            </a:r>
          </a:p>
          <a:p>
            <a:r>
              <a:rPr lang="lt-LT" dirty="0" smtClean="0"/>
              <a:t>Uždavinys</a:t>
            </a:r>
          </a:p>
          <a:p>
            <a:r>
              <a:rPr lang="lt-LT" dirty="0" smtClean="0"/>
              <a:t>Garsas</a:t>
            </a:r>
          </a:p>
          <a:p>
            <a:r>
              <a:rPr lang="lt-LT" dirty="0" smtClean="0"/>
              <a:t>Garso greitis</a:t>
            </a:r>
          </a:p>
          <a:p>
            <a:r>
              <a:rPr lang="lt-LT" dirty="0" smtClean="0"/>
              <a:t>Garso charakteristikos</a:t>
            </a:r>
          </a:p>
          <a:p>
            <a:r>
              <a:rPr lang="lt-LT" dirty="0" smtClean="0"/>
              <a:t>Garso skirstymas</a:t>
            </a:r>
          </a:p>
          <a:p>
            <a:r>
              <a:rPr lang="lt-LT" dirty="0" smtClean="0"/>
              <a:t>Triukšmas</a:t>
            </a:r>
          </a:p>
          <a:p>
            <a:r>
              <a:rPr lang="lt-LT" dirty="0" smtClean="0"/>
              <a:t>Triukšmo poveikis organizmui, pagal jo intensyvumą</a:t>
            </a:r>
          </a:p>
          <a:p>
            <a:r>
              <a:rPr lang="lt-LT" dirty="0" smtClean="0"/>
              <a:t>Apklausa</a:t>
            </a:r>
            <a:endParaRPr lang="lt-LT" dirty="0"/>
          </a:p>
          <a:p>
            <a:r>
              <a:rPr lang="lt-LT" dirty="0" smtClean="0"/>
              <a:t>Apklausos rezultatai</a:t>
            </a:r>
          </a:p>
          <a:p>
            <a:r>
              <a:rPr lang="lt-LT" dirty="0" smtClean="0"/>
              <a:t>Bandymas</a:t>
            </a:r>
          </a:p>
          <a:p>
            <a:r>
              <a:rPr lang="lt-LT" dirty="0" smtClean="0"/>
              <a:t>Triukšmo poveikis</a:t>
            </a:r>
          </a:p>
          <a:p>
            <a:r>
              <a:rPr lang="lt-LT" dirty="0" smtClean="0"/>
              <a:t>Triukšmo mažinimo būdai</a:t>
            </a:r>
          </a:p>
          <a:p>
            <a:r>
              <a:rPr lang="lt-LT" dirty="0" smtClean="0"/>
              <a:t>Testas</a:t>
            </a:r>
          </a:p>
          <a:p>
            <a:r>
              <a:rPr lang="lt-LT" dirty="0" smtClean="0"/>
              <a:t>Šaltiniai</a:t>
            </a:r>
            <a:endParaRPr lang="lt-LT" dirty="0"/>
          </a:p>
        </p:txBody>
      </p:sp>
      <p:sp>
        <p:nvSpPr>
          <p:cNvPr id="4" name="Action Button: Forward or Next 3">
            <a:hlinkClick r:id="rId2" action="ppaction://hlinksldjump" highlightClick="1"/>
          </p:cNvPr>
          <p:cNvSpPr/>
          <p:nvPr/>
        </p:nvSpPr>
        <p:spPr>
          <a:xfrm>
            <a:off x="827584" y="2582614"/>
            <a:ext cx="576064" cy="216024"/>
          </a:xfrm>
          <a:prstGeom prst="actionButtonForwardNex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Action Button: Forward or Next 4">
            <a:hlinkClick r:id="rId3" action="ppaction://hlinksldjump" highlightClick="1"/>
          </p:cNvPr>
          <p:cNvSpPr/>
          <p:nvPr/>
        </p:nvSpPr>
        <p:spPr>
          <a:xfrm>
            <a:off x="827584" y="1954439"/>
            <a:ext cx="576064" cy="216024"/>
          </a:xfrm>
          <a:prstGeom prst="actionButtonForwardNex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Action Button: Forward or Next 5">
            <a:hlinkClick r:id="rId4" action="ppaction://hlinksldjump" highlightClick="1"/>
          </p:cNvPr>
          <p:cNvSpPr/>
          <p:nvPr/>
        </p:nvSpPr>
        <p:spPr>
          <a:xfrm>
            <a:off x="827584" y="2294582"/>
            <a:ext cx="576064" cy="288032"/>
          </a:xfrm>
          <a:prstGeom prst="actionButtonForwardNex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Action Button: Forward or Next 6">
            <a:hlinkClick r:id="rId5" action="ppaction://hlinksldjump" highlightClick="1"/>
          </p:cNvPr>
          <p:cNvSpPr/>
          <p:nvPr/>
        </p:nvSpPr>
        <p:spPr>
          <a:xfrm>
            <a:off x="827584" y="2798638"/>
            <a:ext cx="576064" cy="288032"/>
          </a:xfrm>
          <a:prstGeom prst="actionButtonForwardNex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Action Button: Forward or Next 7">
            <a:hlinkClick r:id="rId6" action="ppaction://hlinksldjump" highlightClick="1"/>
          </p:cNvPr>
          <p:cNvSpPr/>
          <p:nvPr/>
        </p:nvSpPr>
        <p:spPr>
          <a:xfrm>
            <a:off x="827584" y="1697596"/>
            <a:ext cx="576064" cy="216024"/>
          </a:xfrm>
          <a:prstGeom prst="actionButtonForwardNex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" name="Action Button: Forward or Next 8">
            <a:hlinkClick r:id="rId7" action="ppaction://hlinksldjump" highlightClick="1"/>
          </p:cNvPr>
          <p:cNvSpPr/>
          <p:nvPr/>
        </p:nvSpPr>
        <p:spPr>
          <a:xfrm>
            <a:off x="834447" y="3140125"/>
            <a:ext cx="576064" cy="216024"/>
          </a:xfrm>
          <a:prstGeom prst="actionButtonForwardNex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0" name="Action Button: Forward or Next 9">
            <a:hlinkClick r:id="rId8" action="ppaction://hlinksldjump" highlightClick="1"/>
          </p:cNvPr>
          <p:cNvSpPr/>
          <p:nvPr/>
        </p:nvSpPr>
        <p:spPr>
          <a:xfrm>
            <a:off x="834447" y="3429000"/>
            <a:ext cx="576064" cy="216024"/>
          </a:xfrm>
          <a:prstGeom prst="actionButtonForwardNex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1" name="Action Button: Forward or Next 10">
            <a:hlinkClick r:id="rId9" action="ppaction://hlinksldjump" highlightClick="1"/>
          </p:cNvPr>
          <p:cNvSpPr/>
          <p:nvPr/>
        </p:nvSpPr>
        <p:spPr>
          <a:xfrm>
            <a:off x="834447" y="3787899"/>
            <a:ext cx="576064" cy="216024"/>
          </a:xfrm>
          <a:prstGeom prst="actionButtonForwardNex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Action Button: Forward or Next 11">
            <a:hlinkClick r:id="rId10" action="ppaction://hlinksldjump" highlightClick="1"/>
          </p:cNvPr>
          <p:cNvSpPr/>
          <p:nvPr/>
        </p:nvSpPr>
        <p:spPr>
          <a:xfrm>
            <a:off x="814309" y="4077072"/>
            <a:ext cx="576064" cy="216024"/>
          </a:xfrm>
          <a:prstGeom prst="actionButtonForwardNex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3" name="Action Button: Forward or Next 12">
            <a:hlinkClick r:id="rId11" action="ppaction://hlinksldjump" highlightClick="1"/>
          </p:cNvPr>
          <p:cNvSpPr/>
          <p:nvPr/>
        </p:nvSpPr>
        <p:spPr>
          <a:xfrm>
            <a:off x="814309" y="4942132"/>
            <a:ext cx="576064" cy="216024"/>
          </a:xfrm>
          <a:prstGeom prst="actionButtonForwardNex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Action Button: Forward or Next 13">
            <a:hlinkClick r:id="rId12" action="ppaction://hlinksldjump" highlightClick="1"/>
          </p:cNvPr>
          <p:cNvSpPr/>
          <p:nvPr/>
        </p:nvSpPr>
        <p:spPr>
          <a:xfrm>
            <a:off x="814309" y="5197190"/>
            <a:ext cx="576064" cy="216024"/>
          </a:xfrm>
          <a:prstGeom prst="actionButtonForwardNex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5" name="Action Button: Forward or Next 14">
            <a:hlinkClick r:id="rId13" action="ppaction://hlinksldjump" highlightClick="1"/>
          </p:cNvPr>
          <p:cNvSpPr/>
          <p:nvPr/>
        </p:nvSpPr>
        <p:spPr>
          <a:xfrm>
            <a:off x="834447" y="5442178"/>
            <a:ext cx="576064" cy="216024"/>
          </a:xfrm>
          <a:prstGeom prst="actionButtonForwardNex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6" name="Action Button: Forward or Next 15">
            <a:hlinkClick r:id="rId14" action="ppaction://hlinksldjump" highlightClick="1"/>
          </p:cNvPr>
          <p:cNvSpPr/>
          <p:nvPr/>
        </p:nvSpPr>
        <p:spPr>
          <a:xfrm>
            <a:off x="834447" y="5696333"/>
            <a:ext cx="576064" cy="216024"/>
          </a:xfrm>
          <a:prstGeom prst="actionButtonForwardNex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7" name="Action Button: Forward or Next 16">
            <a:hlinkClick r:id="rId15" action="ppaction://hlinksldjump" highlightClick="1"/>
          </p:cNvPr>
          <p:cNvSpPr/>
          <p:nvPr/>
        </p:nvSpPr>
        <p:spPr>
          <a:xfrm>
            <a:off x="814309" y="5985284"/>
            <a:ext cx="576064" cy="216024"/>
          </a:xfrm>
          <a:prstGeom prst="actionButtonForwardNex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9" name="Action Button: Forward or Next 11">
            <a:hlinkClick r:id="rId16" action="ppaction://hlinksldjump" highlightClick="1"/>
          </p:cNvPr>
          <p:cNvSpPr/>
          <p:nvPr/>
        </p:nvSpPr>
        <p:spPr>
          <a:xfrm>
            <a:off x="814309" y="4339451"/>
            <a:ext cx="576064" cy="216024"/>
          </a:xfrm>
          <a:prstGeom prst="actionButtonForwardNex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0" name="Action Button: Forward or Next 11">
            <a:hlinkClick r:id="rId17" action="ppaction://hlinksldjump" highlightClick="1"/>
          </p:cNvPr>
          <p:cNvSpPr/>
          <p:nvPr/>
        </p:nvSpPr>
        <p:spPr>
          <a:xfrm>
            <a:off x="834447" y="4648549"/>
            <a:ext cx="576064" cy="216024"/>
          </a:xfrm>
          <a:prstGeom prst="actionButtonForwardNex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4674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7784" y="476672"/>
            <a:ext cx="6377940" cy="1293028"/>
          </a:xfrm>
        </p:spPr>
        <p:txBody>
          <a:bodyPr>
            <a:normAutofit/>
          </a:bodyPr>
          <a:lstStyle/>
          <a:p>
            <a:r>
              <a:rPr lang="lt-LT" sz="5400" dirty="0" smtClean="0">
                <a:latin typeface="Arabic Typesetting" panose="03020402040406030203" pitchFamily="66" charset="-78"/>
                <a:ea typeface="BatangChe" panose="02030609000101010101" pitchFamily="49" charset="-127"/>
                <a:cs typeface="Arabic Typesetting" panose="03020402040406030203" pitchFamily="66" charset="-78"/>
              </a:rPr>
              <a:t>Mechaninės bangos</a:t>
            </a:r>
            <a:endParaRPr lang="lt-LT" sz="5400" dirty="0">
              <a:latin typeface="Arabic Typesetting" panose="03020402040406030203" pitchFamily="66" charset="-78"/>
              <a:ea typeface="BatangChe" panose="02030609000101010101" pitchFamily="49" charset="-127"/>
              <a:cs typeface="Arabic Typesetting" panose="03020402040406030203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767127"/>
            <a:ext cx="8208912" cy="2814001"/>
          </a:xfrm>
        </p:spPr>
        <p:txBody>
          <a:bodyPr>
            <a:normAutofit/>
          </a:bodyPr>
          <a:lstStyle/>
          <a:p>
            <a:pPr algn="just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Banga – svyravimo sklidimas į aplinką.</a:t>
            </a:r>
          </a:p>
          <a:p>
            <a:pPr algn="just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Garso bangos būna dviejų rūšių: skersinės ir išilginės.</a:t>
            </a:r>
          </a:p>
          <a:p>
            <a:pPr marL="0" indent="0" algn="just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lt-LT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Išilginės </a:t>
            </a:r>
            <a:r>
              <a:rPr lang="lt-LT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bangos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kai dalelių svyravimai vyksta išilgai tos krypties, kuria plinta bangos. </a:t>
            </a:r>
          </a:p>
          <a:p>
            <a:pPr marL="0" indent="0" algn="just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lt-LT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Skersinės </a:t>
            </a:r>
            <a:r>
              <a:rPr lang="lt-LT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bangos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dalelės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svyruoja kryptimi, statmena į bangos plitimo kryptį, pavyzdžiui, bangos, sklindančios vandens paviršiumi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00" r="1411" b="4401"/>
          <a:stretch/>
        </p:blipFill>
        <p:spPr>
          <a:xfrm>
            <a:off x="62412" y="5013176"/>
            <a:ext cx="5444775" cy="15784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22" b="48969"/>
          <a:stretch/>
        </p:blipFill>
        <p:spPr>
          <a:xfrm>
            <a:off x="3744126" y="4077072"/>
            <a:ext cx="5261598" cy="1608813"/>
          </a:xfrm>
          <a:prstGeom prst="rect">
            <a:avLst/>
          </a:prstGeom>
        </p:spPr>
      </p:pic>
      <p:sp>
        <p:nvSpPr>
          <p:cNvPr id="4" name="Action Button: Custom 3">
            <a:hlinkClick r:id="" action="ppaction://hlinkshowjump?jump=nextslide" highlightClick="1"/>
          </p:cNvPr>
          <p:cNvSpPr/>
          <p:nvPr/>
        </p:nvSpPr>
        <p:spPr>
          <a:xfrm>
            <a:off x="7380312" y="6093296"/>
            <a:ext cx="1296144" cy="360040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36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1142" y="490758"/>
            <a:ext cx="6377940" cy="1293028"/>
          </a:xfrm>
        </p:spPr>
        <p:txBody>
          <a:bodyPr>
            <a:normAutofit/>
          </a:bodyPr>
          <a:lstStyle/>
          <a:p>
            <a:r>
              <a:rPr lang="lt-LT" sz="5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Mechaninės bangos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916832"/>
            <a:ext cx="7955280" cy="4069080"/>
          </a:xfrm>
        </p:spPr>
        <p:txBody>
          <a:bodyPr/>
          <a:lstStyle/>
          <a:p>
            <a:pPr algn="just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Tiek išilginių, tiek skersinių bangų atveju </a:t>
            </a:r>
            <a:r>
              <a:rPr lang="lt-LT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bangos ilgis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yra atstumas, kurį svyravimai nueina aplinka per laiką, lygų vienam svyravimo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periodui.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82422" y="4138986"/>
                <a:ext cx="261744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4400" i="1" smtClean="0">
                          <a:latin typeface="Cambria Math"/>
                          <a:ea typeface="Cambria Math"/>
                        </a:rPr>
                        <m:t>𝜆</m:t>
                      </m:r>
                      <m:r>
                        <a:rPr lang="lt-LT" sz="4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lt-LT" sz="4400" b="0" i="1" smtClean="0">
                          <a:latin typeface="Cambria Math"/>
                          <a:ea typeface="Cambria Math"/>
                        </a:rPr>
                        <m:t>𝑣</m:t>
                      </m:r>
                      <m:r>
                        <a:rPr lang="lt-LT" sz="4400" b="0" i="1" smtClean="0">
                          <a:latin typeface="Cambria Math"/>
                          <a:ea typeface="Cambria Math"/>
                        </a:rPr>
                        <m:t>∗</m:t>
                      </m:r>
                      <m:r>
                        <a:rPr lang="lt-LT" sz="4400" b="0" i="1" smtClean="0">
                          <a:latin typeface="Cambria Math"/>
                          <a:ea typeface="Cambria Math"/>
                        </a:rPr>
                        <m:t>𝑡</m:t>
                      </m:r>
                    </m:oMath>
                  </m:oMathPara>
                </a14:m>
                <a:endParaRPr lang="lt-LT" sz="4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422" y="4138986"/>
                <a:ext cx="2617440" cy="76944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580112" y="4138986"/>
                <a:ext cx="1555682" cy="11475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4000" i="1" smtClean="0">
                          <a:latin typeface="Cambria Math"/>
                          <a:ea typeface="Cambria Math"/>
                        </a:rPr>
                        <m:t>𝜆</m:t>
                      </m:r>
                      <m:r>
                        <a:rPr lang="lt-LT" sz="4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lt-LT" sz="4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lt-LT" sz="4000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num>
                        <m:den>
                          <m:r>
                            <a:rPr lang="lt-LT" sz="4000" b="0" i="1" smtClean="0">
                              <a:latin typeface="Cambria Math"/>
                              <a:ea typeface="Cambria Math"/>
                            </a:rPr>
                            <m:t>𝜗</m:t>
                          </m:r>
                        </m:den>
                      </m:f>
                    </m:oMath>
                  </m:oMathPara>
                </a14:m>
                <a:endParaRPr lang="lt-LT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4138986"/>
                <a:ext cx="1555682" cy="114755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Action Button: Custom 5">
            <a:hlinkClick r:id="rId4" action="ppaction://hlinksldjump" highlightClick="1"/>
          </p:cNvPr>
          <p:cNvSpPr/>
          <p:nvPr/>
        </p:nvSpPr>
        <p:spPr>
          <a:xfrm>
            <a:off x="7020272" y="5805264"/>
            <a:ext cx="1224136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Turinys</a:t>
            </a:r>
            <a:endParaRPr lang="lt-LT" dirty="0">
              <a:solidFill>
                <a:sysClr val="windowText" lastClr="000000"/>
              </a:solidFill>
            </a:endParaRPr>
          </a:p>
        </p:txBody>
      </p:sp>
      <p:sp>
        <p:nvSpPr>
          <p:cNvPr id="7" name="Action Button: Custom 6">
            <a:hlinkClick r:id="" action="ppaction://hlinkshowjump?jump=nextslide" highlightClick="1"/>
          </p:cNvPr>
          <p:cNvSpPr/>
          <p:nvPr/>
        </p:nvSpPr>
        <p:spPr>
          <a:xfrm>
            <a:off x="5553769" y="5805264"/>
            <a:ext cx="1296144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49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4430" y="464606"/>
            <a:ext cx="6377940" cy="1293028"/>
          </a:xfrm>
        </p:spPr>
        <p:txBody>
          <a:bodyPr>
            <a:normAutofit/>
          </a:bodyPr>
          <a:lstStyle/>
          <a:p>
            <a:r>
              <a:rPr lang="lt-LT" sz="44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Mechaninių bangų greitis</a:t>
            </a:r>
            <a:endParaRPr lang="lt-LT" sz="44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762403"/>
            <a:ext cx="7955280" cy="406908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Tai gūburio arba įdubos slinkimo greitis skersinės bangos atveju ir sutankėjimo arba praretėjimo greitis išilginės bangos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atveju.</a:t>
            </a:r>
          </a:p>
          <a:p>
            <a:pPr marL="0" indent="0">
              <a:buNone/>
            </a:pPr>
            <a:r>
              <a:rPr lang="lt-LT" dirty="0" smtClean="0"/>
              <a:t> </a:t>
            </a:r>
            <a:endParaRPr lang="lt-LT" dirty="0"/>
          </a:p>
          <a:p>
            <a:pPr marL="0" indent="0">
              <a:buNone/>
            </a:pPr>
            <a:endParaRPr lang="lt-LT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7602539"/>
              </p:ext>
            </p:extLst>
          </p:nvPr>
        </p:nvGraphicFramePr>
        <p:xfrm>
          <a:off x="1404335" y="3105299"/>
          <a:ext cx="1871521" cy="1784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" name="Equation" r:id="rId3" imgW="393480" imgH="393480" progId="Equation.3">
                  <p:embed/>
                </p:oleObj>
              </mc:Choice>
              <mc:Fallback>
                <p:oleObj name="Equation" r:id="rId3" imgW="393480" imgH="3934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4335" y="3105299"/>
                        <a:ext cx="1871521" cy="17844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7621507"/>
              </p:ext>
            </p:extLst>
          </p:nvPr>
        </p:nvGraphicFramePr>
        <p:xfrm>
          <a:off x="5403850" y="3630613"/>
          <a:ext cx="419100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2" name="Equation" r:id="rId5" imgW="139680" imgH="164880" progId="Equation.3">
                  <p:embed/>
                </p:oleObj>
              </mc:Choice>
              <mc:Fallback>
                <p:oleObj name="Equation" r:id="rId5" imgW="139680" imgH="16488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3850" y="3630613"/>
                        <a:ext cx="419100" cy="496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5901936"/>
              </p:ext>
            </p:extLst>
          </p:nvPr>
        </p:nvGraphicFramePr>
        <p:xfrm>
          <a:off x="5364088" y="4351903"/>
          <a:ext cx="42862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3" name="Equation" r:id="rId7" imgW="139680" imgH="177480" progId="Equation.3">
                  <p:embed/>
                </p:oleObj>
              </mc:Choice>
              <mc:Fallback>
                <p:oleObj name="Equation" r:id="rId7" imgW="139680" imgH="17748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088" y="4351903"/>
                        <a:ext cx="428625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7666549"/>
              </p:ext>
            </p:extLst>
          </p:nvPr>
        </p:nvGraphicFramePr>
        <p:xfrm>
          <a:off x="6946900" y="4273550"/>
          <a:ext cx="339725" cy="66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4" name="Equation" r:id="rId9" imgW="114120" imgH="215640" progId="Equation.3">
                  <p:embed/>
                </p:oleObj>
              </mc:Choice>
              <mc:Fallback>
                <p:oleObj name="Equation" r:id="rId9" imgW="114120" imgH="21564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6900" y="4273550"/>
                        <a:ext cx="339725" cy="668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868144" y="3714133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- periodas</a:t>
            </a:r>
            <a:endParaRPr lang="lt-LT" dirty="0"/>
          </a:p>
        </p:txBody>
      </p:sp>
      <p:sp>
        <p:nvSpPr>
          <p:cNvPr id="9" name="TextBox 8"/>
          <p:cNvSpPr txBox="1"/>
          <p:nvPr/>
        </p:nvSpPr>
        <p:spPr>
          <a:xfrm>
            <a:off x="5868601" y="443711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- bangos ilgis</a:t>
            </a:r>
            <a:endParaRPr lang="lt-LT" dirty="0"/>
          </a:p>
        </p:txBody>
      </p:sp>
      <p:sp>
        <p:nvSpPr>
          <p:cNvPr id="10" name="Action Button: Custom 9">
            <a:hlinkClick r:id="rId11" action="ppaction://hlinksldjump" highlightClick="1"/>
          </p:cNvPr>
          <p:cNvSpPr/>
          <p:nvPr/>
        </p:nvSpPr>
        <p:spPr>
          <a:xfrm>
            <a:off x="7020272" y="5805264"/>
            <a:ext cx="1224136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Turinys</a:t>
            </a:r>
            <a:endParaRPr lang="lt-LT" dirty="0">
              <a:solidFill>
                <a:sysClr val="windowText" lastClr="000000"/>
              </a:solidFill>
            </a:endParaRPr>
          </a:p>
        </p:txBody>
      </p:sp>
      <p:sp>
        <p:nvSpPr>
          <p:cNvPr id="11" name="Action Button: Custom 10">
            <a:hlinkClick r:id="" action="ppaction://hlinkshowjump?jump=nextslide" highlightClick="1"/>
          </p:cNvPr>
          <p:cNvSpPr/>
          <p:nvPr/>
        </p:nvSpPr>
        <p:spPr>
          <a:xfrm>
            <a:off x="5553769" y="5805264"/>
            <a:ext cx="1296144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89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476672"/>
            <a:ext cx="6377940" cy="1293028"/>
          </a:xfrm>
        </p:spPr>
        <p:txBody>
          <a:bodyPr/>
          <a:lstStyle/>
          <a:p>
            <a:r>
              <a:rPr lang="lt-LT" sz="60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Garsas</a:t>
            </a:r>
            <a:endParaRPr lang="lt-LT" sz="60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700808"/>
            <a:ext cx="4547438" cy="4968552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Garsas – tai išilginės mechaninės bangos.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pojūtį sukelia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Hz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Hz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intervale svyruojantys kūnai.</a:t>
            </a:r>
          </a:p>
          <a:p>
            <a:pPr algn="just">
              <a:lnSpc>
                <a:spcPct val="100000"/>
              </a:lnSpc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Tarp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įvairių gamtoje ir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technikoje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pasitaikamčių svyravimų ir bangavimų ypač didelę reikšmę žmogaus gyvenime turi garsiniai svyravimai ir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bangos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Kad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garsas sklistų reikalinga </a:t>
            </a:r>
            <a:r>
              <a:rPr lang="lt-LT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tampri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aplinka (Tai tokia aplinka, kurioje yra dalelių ir jos tarpusavyje sąveikauja).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94" r="8334" b="-1"/>
          <a:stretch/>
        </p:blipFill>
        <p:spPr bwMode="auto">
          <a:xfrm>
            <a:off x="4823520" y="2060848"/>
            <a:ext cx="4320480" cy="267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ction Button: Custom 5">
            <a:hlinkClick r:id="" action="ppaction://hlinkshowjump?jump=nextslide" highlightClick="1"/>
          </p:cNvPr>
          <p:cNvSpPr/>
          <p:nvPr/>
        </p:nvSpPr>
        <p:spPr>
          <a:xfrm>
            <a:off x="5553769" y="5805264"/>
            <a:ext cx="1296144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95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440847"/>
            <a:ext cx="6377940" cy="1293028"/>
          </a:xfrm>
        </p:spPr>
        <p:txBody>
          <a:bodyPr>
            <a:normAutofit/>
          </a:bodyPr>
          <a:lstStyle/>
          <a:p>
            <a:r>
              <a:rPr lang="lt-LT" sz="60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Garsas</a:t>
            </a:r>
            <a:endParaRPr lang="lt-LT" sz="60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360" y="1741449"/>
            <a:ext cx="7955280" cy="406908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Garso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bangos,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kurių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dažnis mažesnis už 16 Hz, vadinamos infragarsais. 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Garso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bangos, kurių dažnis didesnis už 20 000 Hz, vadinamos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ultragarsais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5064"/>
            <a:ext cx="7894637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Action Button: Custom 4">
            <a:hlinkClick r:id="rId3" action="ppaction://hlinksldjump" highlightClick="1"/>
          </p:cNvPr>
          <p:cNvSpPr/>
          <p:nvPr/>
        </p:nvSpPr>
        <p:spPr>
          <a:xfrm>
            <a:off x="7020272" y="5805264"/>
            <a:ext cx="1224136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Turinys</a:t>
            </a:r>
            <a:endParaRPr lang="lt-LT" dirty="0">
              <a:solidFill>
                <a:sysClr val="windowText" lastClr="000000"/>
              </a:solidFill>
            </a:endParaRPr>
          </a:p>
        </p:txBody>
      </p:sp>
      <p:sp>
        <p:nvSpPr>
          <p:cNvPr id="6" name="Action Button: Custom 5">
            <a:hlinkClick r:id="" action="ppaction://hlinkshowjump?jump=nextslide" highlightClick="1"/>
          </p:cNvPr>
          <p:cNvSpPr/>
          <p:nvPr/>
        </p:nvSpPr>
        <p:spPr>
          <a:xfrm>
            <a:off x="5553769" y="5805264"/>
            <a:ext cx="1296144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780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4147" y="407780"/>
            <a:ext cx="6377940" cy="1293028"/>
          </a:xfrm>
        </p:spPr>
        <p:txBody>
          <a:bodyPr>
            <a:normAutofit/>
          </a:bodyPr>
          <a:lstStyle/>
          <a:p>
            <a:r>
              <a:rPr lang="lt-LT" sz="54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Garso greitis</a:t>
            </a:r>
            <a:endParaRPr lang="lt-LT" sz="54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3849" y="1484784"/>
            <a:ext cx="5940152" cy="4772753"/>
          </a:xfrm>
        </p:spPr>
        <p:txBody>
          <a:bodyPr/>
          <a:lstStyle/>
          <a:p>
            <a:pPr algn="just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Garso bangos plinta kietais, skystais ir dujiniais kūnais, bet negali plisti beore erdve. 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Kiekviena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aplinka garsas plinta tam tikru greičiu. 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Išmatavus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laiko tarpą</a:t>
            </a:r>
            <a:r>
              <a:rPr lang="lt-LT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tarp garso kilimo momento ir momento, kai garsas pasiekia ausį, ir žinant atstumą </a:t>
            </a:r>
            <a:r>
              <a:rPr lang="lt-LT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nuo mūsų iki garso šaltinio, galima rasti garso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greitį: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819066" y="4725144"/>
                <a:ext cx="2791048" cy="10409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3600" b="0" i="1" smtClean="0">
                          <a:latin typeface="Cambria Math"/>
                        </a:rPr>
                        <m:t>𝑣</m:t>
                      </m:r>
                      <m:r>
                        <a:rPr lang="lt-LT" sz="36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lt-LT" sz="36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lt-LT" sz="3600" b="0" i="1" smtClean="0">
                              <a:latin typeface="Cambria Math"/>
                            </a:rPr>
                            <m:t>𝑠</m:t>
                          </m:r>
                        </m:num>
                        <m:den>
                          <m:r>
                            <a:rPr lang="lt-LT" sz="3600" b="0" i="1" smtClean="0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lt-LT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9066" y="4725144"/>
                <a:ext cx="2791048" cy="104092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66" t="493" r="20402" b="1"/>
          <a:stretch/>
        </p:blipFill>
        <p:spPr>
          <a:xfrm>
            <a:off x="107504" y="99755"/>
            <a:ext cx="2952328" cy="6758245"/>
          </a:xfrm>
          <a:prstGeom prst="rect">
            <a:avLst/>
          </a:prstGeom>
        </p:spPr>
      </p:pic>
      <p:sp>
        <p:nvSpPr>
          <p:cNvPr id="6" name="Action Button: Custom 5">
            <a:hlinkClick r:id="rId4" action="ppaction://hlinksldjump" highlightClick="1"/>
          </p:cNvPr>
          <p:cNvSpPr/>
          <p:nvPr/>
        </p:nvSpPr>
        <p:spPr>
          <a:xfrm>
            <a:off x="7020272" y="5805264"/>
            <a:ext cx="1224136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Turinys</a:t>
            </a:r>
            <a:endParaRPr lang="lt-LT" dirty="0">
              <a:solidFill>
                <a:sysClr val="windowText" lastClr="000000"/>
              </a:solidFill>
            </a:endParaRPr>
          </a:p>
        </p:txBody>
      </p:sp>
      <p:sp>
        <p:nvSpPr>
          <p:cNvPr id="7" name="Action Button: Custom 6">
            <a:hlinkClick r:id="" action="ppaction://hlinkshowjump?jump=nextslide" highlightClick="1"/>
          </p:cNvPr>
          <p:cNvSpPr/>
          <p:nvPr/>
        </p:nvSpPr>
        <p:spPr>
          <a:xfrm>
            <a:off x="5553769" y="5805264"/>
            <a:ext cx="1296144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54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7784" y="476672"/>
            <a:ext cx="6377940" cy="1293028"/>
          </a:xfrm>
        </p:spPr>
        <p:txBody>
          <a:bodyPr>
            <a:normAutofit/>
          </a:bodyPr>
          <a:lstStyle/>
          <a:p>
            <a:r>
              <a:rPr lang="lt-LT" sz="48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Garso charakteristikos</a:t>
            </a:r>
            <a:endParaRPr lang="lt-LT" sz="48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69700"/>
            <a:ext cx="8280920" cy="2736304"/>
          </a:xfrm>
        </p:spPr>
        <p:txBody>
          <a:bodyPr/>
          <a:lstStyle/>
          <a:p>
            <a:pPr marL="0" indent="0" algn="just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Garso stiprumas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</a:p>
          <a:p>
            <a:pPr algn="just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Garso stiprumas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priklauso nuo </a:t>
            </a:r>
            <a:r>
              <a:rPr lang="lt-LT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amplitudės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Kuo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didesnė virpesių amplitudė, tuo stipresnis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garsas,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kuo mažesnė amplitudė, tuo silpnesnis garsas. 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(Amplitudė - svyruojančio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kūno didžiausias nukrypimas nuo pusiausvyros padėties, virpėjimo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plotis) 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6" t="13958" r="2975" b="1944"/>
          <a:stretch/>
        </p:blipFill>
        <p:spPr>
          <a:xfrm>
            <a:off x="4325204" y="4149080"/>
            <a:ext cx="4680520" cy="2520280"/>
          </a:xfrm>
          <a:prstGeom prst="rect">
            <a:avLst/>
          </a:prstGeom>
        </p:spPr>
      </p:pic>
      <p:sp>
        <p:nvSpPr>
          <p:cNvPr id="5" name="Action Button: Custom 4">
            <a:hlinkClick r:id="" action="ppaction://hlinkshowjump?jump=nextslide" highlightClick="1"/>
          </p:cNvPr>
          <p:cNvSpPr/>
          <p:nvPr/>
        </p:nvSpPr>
        <p:spPr>
          <a:xfrm>
            <a:off x="2771800" y="5877272"/>
            <a:ext cx="1296144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85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476672"/>
            <a:ext cx="6377940" cy="1293028"/>
          </a:xfrm>
        </p:spPr>
        <p:txBody>
          <a:bodyPr>
            <a:normAutofit/>
          </a:bodyPr>
          <a:lstStyle/>
          <a:p>
            <a:r>
              <a:rPr lang="lt-LT" sz="48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Garso charakteristikos</a:t>
            </a:r>
            <a:endParaRPr lang="lt-LT" sz="48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69700"/>
            <a:ext cx="4277590" cy="4611628"/>
          </a:xfrm>
        </p:spPr>
        <p:txBody>
          <a:bodyPr/>
          <a:lstStyle/>
          <a:p>
            <a:pPr marL="0" indent="0">
              <a:buNone/>
            </a:pP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Garso aukštumas (tonas):</a:t>
            </a:r>
          </a:p>
          <a:p>
            <a:pPr algn="just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Priklauso nuo garso šaltinio </a:t>
            </a:r>
            <a:r>
              <a:rPr lang="lt-LT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virpesių dažnio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Kuo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didesnis virpesių dažnis, tuo aukštesnis tonas, ir atvirkščiai, kuo mažesnis virpesių dažnis, tuo žemesnis tonas. 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(Dažnis (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ν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„niu“) – svyravimų skaičius per sekundę)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8" r="5983"/>
          <a:stretch/>
        </p:blipFill>
        <p:spPr>
          <a:xfrm>
            <a:off x="4457102" y="1406024"/>
            <a:ext cx="4680520" cy="54162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37865" y="5157192"/>
                <a:ext cx="1587549" cy="12448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4000" i="1" smtClean="0">
                          <a:latin typeface="Cambria Math"/>
                          <a:ea typeface="Cambria Math"/>
                        </a:rPr>
                        <m:t>𝜈</m:t>
                      </m:r>
                      <m:r>
                        <a:rPr lang="lt-LT" sz="4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lt-LT" sz="4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lt-LT" sz="4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lt-LT" sz="4000" b="0" i="1" smtClean="0">
                              <a:latin typeface="Cambria Math"/>
                              <a:ea typeface="Cambria Math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lt-LT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865" y="5157192"/>
                <a:ext cx="1587549" cy="124482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11760" y="5043145"/>
                <a:ext cx="60362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4000" i="1" smtClean="0">
                          <a:latin typeface="Cambria Math"/>
                          <a:ea typeface="Cambria Math"/>
                        </a:rPr>
                        <m:t>𝜈</m:t>
                      </m:r>
                    </m:oMath>
                  </m:oMathPara>
                </a14:m>
                <a:endParaRPr lang="lt-LT" sz="4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760" y="5043145"/>
                <a:ext cx="603627" cy="70788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2933353" y="530120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- dažnis</a:t>
            </a:r>
            <a:endParaRPr lang="lt-L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418237" y="5877272"/>
                <a:ext cx="59715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3600" b="0" i="1" smtClean="0">
                          <a:latin typeface="Cambria Math"/>
                        </a:rPr>
                        <m:t>𝑇</m:t>
                      </m:r>
                    </m:oMath>
                  </m:oMathPara>
                </a14:m>
                <a:endParaRPr lang="lt-LT" sz="3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8237" y="5877272"/>
                <a:ext cx="597150" cy="6463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933352" y="6015771"/>
            <a:ext cx="1422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- periodas</a:t>
            </a:r>
            <a:endParaRPr lang="lt-LT" dirty="0"/>
          </a:p>
        </p:txBody>
      </p:sp>
      <p:sp>
        <p:nvSpPr>
          <p:cNvPr id="10" name="Action Button: Custom 9">
            <a:hlinkClick r:id="rId6" action="ppaction://hlinksldjump" highlightClick="1"/>
          </p:cNvPr>
          <p:cNvSpPr/>
          <p:nvPr/>
        </p:nvSpPr>
        <p:spPr>
          <a:xfrm>
            <a:off x="7524328" y="6077044"/>
            <a:ext cx="1224136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Turinys</a:t>
            </a:r>
            <a:endParaRPr lang="lt-LT" dirty="0">
              <a:solidFill>
                <a:sysClr val="windowText" lastClr="000000"/>
              </a:solidFill>
            </a:endParaRPr>
          </a:p>
        </p:txBody>
      </p:sp>
      <p:sp>
        <p:nvSpPr>
          <p:cNvPr id="11" name="Action Button: Custom 10">
            <a:hlinkClick r:id="" action="ppaction://hlinkshowjump?jump=nextslide" highlightClick="1"/>
          </p:cNvPr>
          <p:cNvSpPr/>
          <p:nvPr/>
        </p:nvSpPr>
        <p:spPr>
          <a:xfrm>
            <a:off x="7524328" y="5644996"/>
            <a:ext cx="1224136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713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/>
      <p:bldP spid="7" grpId="0"/>
      <p:bldP spid="8" grpId="0" build="allAtOnce"/>
      <p:bldP spid="9" grpId="0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548680"/>
            <a:ext cx="6377940" cy="1293028"/>
          </a:xfrm>
        </p:spPr>
        <p:txBody>
          <a:bodyPr>
            <a:normAutofit/>
          </a:bodyPr>
          <a:lstStyle/>
          <a:p>
            <a:r>
              <a:rPr lang="lt-LT" sz="60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Garso skirstymas</a:t>
            </a:r>
            <a:endParaRPr lang="lt-LT" sz="60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772816"/>
            <a:ext cx="7955280" cy="4069080"/>
          </a:xfrm>
        </p:spPr>
        <p:txBody>
          <a:bodyPr/>
          <a:lstStyle/>
          <a:p>
            <a:pPr algn="just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Pagal bangos formą ir pobūdį garsai skirstomi į muzikinius garsus ir triukšmus. 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Triukšmus sudaro vienas paskui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kitą neperiodiškai einantys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smūgiai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šaunant, 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sprogstant, lūžtant ir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t. t., arba žmogaus ausiai nepageidaujami garsai.</a:t>
            </a:r>
          </a:p>
          <a:p>
            <a:pPr algn="just"/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7" t="-2438"/>
          <a:stretch/>
        </p:blipFill>
        <p:spPr>
          <a:xfrm>
            <a:off x="2267744" y="3354462"/>
            <a:ext cx="5374114" cy="3339357"/>
          </a:xfrm>
          <a:prstGeom prst="rect">
            <a:avLst/>
          </a:prstGeom>
        </p:spPr>
      </p:pic>
      <p:sp>
        <p:nvSpPr>
          <p:cNvPr id="5" name="Action Button: Custom 4">
            <a:hlinkClick r:id="rId3" action="ppaction://hlinksldjump" highlightClick="1"/>
          </p:cNvPr>
          <p:cNvSpPr/>
          <p:nvPr/>
        </p:nvSpPr>
        <p:spPr>
          <a:xfrm>
            <a:off x="7740352" y="6232326"/>
            <a:ext cx="1224136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Turinys</a:t>
            </a:r>
            <a:endParaRPr lang="lt-LT" dirty="0">
              <a:solidFill>
                <a:sysClr val="windowText" lastClr="000000"/>
              </a:solidFill>
            </a:endParaRPr>
          </a:p>
        </p:txBody>
      </p:sp>
      <p:sp>
        <p:nvSpPr>
          <p:cNvPr id="6" name="Action Button: Custom 5">
            <a:hlinkClick r:id="" action="ppaction://hlinkshowjump?jump=nextslide" highlightClick="1"/>
          </p:cNvPr>
          <p:cNvSpPr/>
          <p:nvPr/>
        </p:nvSpPr>
        <p:spPr>
          <a:xfrm>
            <a:off x="7740352" y="5644996"/>
            <a:ext cx="1224136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12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293096"/>
            <a:ext cx="9433048" cy="655774"/>
          </a:xfrm>
        </p:spPr>
        <p:txBody>
          <a:bodyPr>
            <a:noAutofit/>
          </a:bodyPr>
          <a:lstStyle/>
          <a:p>
            <a:pPr algn="ctr"/>
            <a:r>
              <a:rPr lang="lt-LT" sz="6600" b="1" u="sng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Triukšmas</a:t>
            </a:r>
            <a:r>
              <a:rPr lang="lt-LT" sz="66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– </a:t>
            </a:r>
            <a:r>
              <a:rPr lang="lt-LT" altLang="en-US" sz="66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tai technogeninis reiškinys, kurį sukelia sklindančios </a:t>
            </a:r>
            <a:r>
              <a:rPr lang="lt-LT" altLang="en-US" sz="6600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garso bangos</a:t>
            </a:r>
            <a:endParaRPr lang="lt-LT" sz="66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8831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171720"/>
            <a:ext cx="6377940" cy="1293028"/>
          </a:xfrm>
        </p:spPr>
        <p:txBody>
          <a:bodyPr>
            <a:normAutofit/>
          </a:bodyPr>
          <a:lstStyle/>
          <a:p>
            <a:r>
              <a:rPr lang="lt-LT" sz="54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Triukšmas</a:t>
            </a:r>
            <a:endParaRPr lang="lt-LT" sz="54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360" y="1480320"/>
            <a:ext cx="7955280" cy="406908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lt-LT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Triukšmas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tai dirbtinai sukelti įvairaus stiprumo ir dažnio garsai, kurie trukdo dirbti, poilsiauti bei kenkia sveikatai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Trumpalaikis intensyvus triukšmas greitai sukelia klausos netekimą, o nuolatinis mažesnio intensyvumo triukšmas klausą veikia taip pat neigiamai, tik paslėptai ir lėtai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Statistiškai nustatyta, kad su klausos problemomis susiduria apie 10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žmonių, iš kurių maždaug penktadaliui diagnozuojamas sunkus, 30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– vidutinis, kitiems – lengvas klausos sutrikimas.</a:t>
            </a:r>
          </a:p>
          <a:p>
            <a:pPr algn="just">
              <a:lnSpc>
                <a:spcPct val="100000"/>
              </a:lnSpc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s://drhurd.com/wp-content/uploads/2014/03/too_much_noi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805" y="4642312"/>
            <a:ext cx="3200437" cy="2215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lhueagleeye.files.wordpress.com/2015/02/huffingtonpost-com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924" b="2737"/>
          <a:stretch/>
        </p:blipFill>
        <p:spPr bwMode="auto">
          <a:xfrm>
            <a:off x="5755234" y="4642312"/>
            <a:ext cx="3388766" cy="2215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cdn.nltecpseudocumyl.savviihq.com/wp-content/uploads/800_geluidsoverlast-Isignstock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54" t="-2762"/>
          <a:stretch/>
        </p:blipFill>
        <p:spPr bwMode="auto">
          <a:xfrm>
            <a:off x="-36512" y="4581129"/>
            <a:ext cx="2743317" cy="227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ction Button: Custom 6">
            <a:hlinkClick r:id="rId5" action="ppaction://hlinksldjump" highlightClick="1"/>
          </p:cNvPr>
          <p:cNvSpPr/>
          <p:nvPr/>
        </p:nvSpPr>
        <p:spPr>
          <a:xfrm>
            <a:off x="7919864" y="4869160"/>
            <a:ext cx="1224136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Turinys</a:t>
            </a:r>
            <a:endParaRPr lang="lt-LT" dirty="0">
              <a:solidFill>
                <a:sysClr val="windowText" lastClr="000000"/>
              </a:solidFill>
            </a:endParaRPr>
          </a:p>
        </p:txBody>
      </p:sp>
      <p:sp>
        <p:nvSpPr>
          <p:cNvPr id="8" name="Action Button: Custom 7">
            <a:hlinkClick r:id="" action="ppaction://hlinkshowjump?jump=nextslide" highlightClick="1"/>
          </p:cNvPr>
          <p:cNvSpPr/>
          <p:nvPr/>
        </p:nvSpPr>
        <p:spPr>
          <a:xfrm>
            <a:off x="7919864" y="4437112"/>
            <a:ext cx="1224136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427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7456" y="404664"/>
            <a:ext cx="4896544" cy="1715419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lt-LT" sz="93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TIUKŠMO, PAGAL JO INTENSYVUMĄ, POVEIKIS ORGANIZMUI</a:t>
            </a:r>
          </a:p>
          <a:p>
            <a:pPr marL="0" indent="0" algn="ctr">
              <a:buNone/>
            </a:pP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0870" y="3501008"/>
            <a:ext cx="46085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lt-LT" sz="2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lt-LT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laipsnis</a:t>
            </a:r>
            <a:r>
              <a:rPr lang="lt-L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(90-110 dB) – išsivysto klausos netektis</a:t>
            </a:r>
            <a:r>
              <a:rPr lang="lt-L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lt-LT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 laipsnis</a:t>
            </a:r>
            <a:r>
              <a:rPr lang="lt-L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(daugiau negu 120 dB) – išsivysto klausos organo pakenkimas.</a:t>
            </a:r>
          </a:p>
          <a:p>
            <a:endParaRPr lang="en-US" sz="22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1" r="7572" b="3952"/>
          <a:stretch/>
        </p:blipFill>
        <p:spPr bwMode="auto">
          <a:xfrm>
            <a:off x="5175430" y="1844824"/>
            <a:ext cx="3968570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0870" y="1844824"/>
            <a:ext cx="464895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laipsnis </a:t>
            </a:r>
            <a:r>
              <a:rPr lang="lt-L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(40-50 dB) – atsiranda psichinės </a:t>
            </a:r>
            <a:r>
              <a:rPr lang="lt-L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reakcijos;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lt-LT" sz="2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lt-LT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laipsnis</a:t>
            </a:r>
            <a:r>
              <a:rPr lang="lt-L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(60-80 dB) – atsiranda vegetacinės nervų sistemos pakitimų;</a:t>
            </a:r>
            <a:endParaRPr lang="en-US" sz="2200" dirty="0"/>
          </a:p>
        </p:txBody>
      </p:sp>
      <p:sp>
        <p:nvSpPr>
          <p:cNvPr id="7" name="Action Button: Custom 6">
            <a:hlinkClick r:id="rId4" action="ppaction://hlinksldjump" highlightClick="1"/>
          </p:cNvPr>
          <p:cNvSpPr/>
          <p:nvPr/>
        </p:nvSpPr>
        <p:spPr>
          <a:xfrm>
            <a:off x="3800396" y="6021288"/>
            <a:ext cx="1224136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Turinys</a:t>
            </a:r>
            <a:endParaRPr lang="lt-LT" dirty="0">
              <a:solidFill>
                <a:sysClr val="windowText" lastClr="000000"/>
              </a:solidFill>
            </a:endParaRPr>
          </a:p>
        </p:txBody>
      </p:sp>
      <p:sp>
        <p:nvSpPr>
          <p:cNvPr id="8" name="Action Button: Custom 7">
            <a:hlinkClick r:id="" action="ppaction://hlinkshowjump?jump=nextslide" highlightClick="1"/>
          </p:cNvPr>
          <p:cNvSpPr/>
          <p:nvPr/>
        </p:nvSpPr>
        <p:spPr>
          <a:xfrm>
            <a:off x="2411760" y="6021288"/>
            <a:ext cx="1296144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56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BANDYMAS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Tikslas: </a:t>
            </a:r>
          </a:p>
          <a:p>
            <a:r>
              <a:rPr lang="lt-LT" dirty="0"/>
              <a:t> išmatuoti garso dydį decibelais įvairioje aplinkoje (gatvėje, mokykloje ir pan.);</a:t>
            </a:r>
          </a:p>
          <a:p>
            <a:r>
              <a:rPr lang="lt-LT" dirty="0"/>
              <a:t> rezultatus bandymo atlikto vienoje aplinkoje palyginti su bandymu atliktu kitoje ir nustatyti koks triukšmas sklinda ir kaip jis mus paveikia.</a:t>
            </a:r>
          </a:p>
          <a:p>
            <a:pPr marL="0" indent="0">
              <a:buNone/>
            </a:pPr>
            <a:r>
              <a:rPr lang="lt-LT" dirty="0"/>
              <a:t>Hipotezė:</a:t>
            </a:r>
          </a:p>
          <a:p>
            <a:r>
              <a:rPr lang="lt-LT" dirty="0"/>
              <a:t> tarp atliktų bandymų gali būti nedidelis </a:t>
            </a:r>
            <a:r>
              <a:rPr lang="lt-LT" dirty="0" smtClean="0"/>
              <a:t>skirtumas</a:t>
            </a:r>
            <a:r>
              <a:rPr lang="lt-LT" dirty="0"/>
              <a:t>.</a:t>
            </a:r>
          </a:p>
        </p:txBody>
      </p:sp>
      <p:sp>
        <p:nvSpPr>
          <p:cNvPr id="4" name="Action Button: Custom 3">
            <a:hlinkClick r:id="rId2" action="ppaction://hlinksldjump" highlightClick="1"/>
          </p:cNvPr>
          <p:cNvSpPr/>
          <p:nvPr/>
        </p:nvSpPr>
        <p:spPr>
          <a:xfrm>
            <a:off x="7298593" y="6093296"/>
            <a:ext cx="1224136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Turinys</a:t>
            </a:r>
            <a:endParaRPr lang="lt-LT" dirty="0">
              <a:solidFill>
                <a:sysClr val="windowText" lastClr="000000"/>
              </a:solidFill>
            </a:endParaRPr>
          </a:p>
        </p:txBody>
      </p:sp>
      <p:sp>
        <p:nvSpPr>
          <p:cNvPr id="5" name="Action Button: Custom 4">
            <a:hlinkClick r:id="" action="ppaction://hlinkshowjump?jump=nextslide" highlightClick="1"/>
          </p:cNvPr>
          <p:cNvSpPr/>
          <p:nvPr/>
        </p:nvSpPr>
        <p:spPr>
          <a:xfrm>
            <a:off x="5796136" y="6093296"/>
            <a:ext cx="1296144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  <p:sp>
        <p:nvSpPr>
          <p:cNvPr id="6" name="Veiksmo mygtukas: pasirinktinis 5">
            <a:hlinkClick r:id="rId3" highlightClick="1"/>
          </p:cNvPr>
          <p:cNvSpPr/>
          <p:nvPr/>
        </p:nvSpPr>
        <p:spPr>
          <a:xfrm>
            <a:off x="727934" y="6129300"/>
            <a:ext cx="2088232" cy="360040"/>
          </a:xfrm>
          <a:prstGeom prst="actionButtonBlank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Bandymas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38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476672"/>
            <a:ext cx="6377940" cy="1293028"/>
          </a:xfrm>
        </p:spPr>
        <p:txBody>
          <a:bodyPr>
            <a:normAutofit/>
          </a:bodyPr>
          <a:lstStyle/>
          <a:p>
            <a:r>
              <a:rPr lang="lt-LT" sz="48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Triukšmo poveikis</a:t>
            </a:r>
            <a:endParaRPr lang="lt-LT" sz="48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496" y="1700808"/>
            <a:ext cx="8115959" cy="48965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Triukšmo poveikį žmogaus organizmui galime suskirstyti į </a:t>
            </a:r>
            <a:r>
              <a:rPr lang="lt-LT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specifinį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ir </a:t>
            </a:r>
            <a:r>
              <a:rPr lang="lt-LT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nespecifinį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lt-LT" sz="24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SPECIFINIO </a:t>
            </a:r>
            <a:r>
              <a:rPr lang="lt-LT" sz="24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TRIUKŠMO </a:t>
            </a:r>
            <a:r>
              <a:rPr lang="lt-LT" sz="24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POVEIKIS</a:t>
            </a:r>
          </a:p>
          <a:p>
            <a:pPr algn="just"/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Akustinę traumą sukelia labai didelio stiprumo (130 decibelų ir daugiau) trumpalaikis triukšmo poveikis, pvz., artimas šūvis, sprogimas, reaktyvinio lėktuvo garsas. </a:t>
            </a:r>
            <a:endParaRPr lang="lt-LT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Akustinės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traumos metu žmogus staigiai apkursta, smarkiai skauda ausyse, svaigsta galva, dažnai praranda sąmonę.</a:t>
            </a:r>
          </a:p>
          <a:p>
            <a:pPr algn="just"/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Klausos nuovargis – tai laikinas klausos jautrumo sumažėjimas, kuris išsivysto ilgesnį laiką (kelias valandas ar dienas) veikiant intensyviam triukšmui.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Pailsėjus tyloje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klausos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nuovargis praeina ir klausa atsistato.</a:t>
            </a:r>
          </a:p>
          <a:p>
            <a:pPr marL="0" indent="0" algn="just">
              <a:buNone/>
            </a:pPr>
            <a:endParaRPr lang="lt-LT" sz="2400" b="1" dirty="0" smtClean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just"/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ction Button: Custom 3">
            <a:hlinkClick r:id="" action="ppaction://hlinkshowjump?jump=nextslide" highlightClick="1"/>
          </p:cNvPr>
          <p:cNvSpPr/>
          <p:nvPr/>
        </p:nvSpPr>
        <p:spPr>
          <a:xfrm>
            <a:off x="7092280" y="6006777"/>
            <a:ext cx="1296144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57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52736"/>
            <a:ext cx="8363272" cy="54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6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NESPECIFINIO </a:t>
            </a:r>
            <a:r>
              <a:rPr lang="lt-LT" sz="26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TRIUKŠMO POVEIKIS</a:t>
            </a: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Ilgai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veikiant intensyviam triukšmui, vystosi centrinės ir vegetacinės nervų sistemos funkciniai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sutrikimai.</a:t>
            </a: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lt-LT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alyginti</a:t>
            </a: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nestiprus 60-70 decibelų triukšmas </a:t>
            </a:r>
            <a:r>
              <a:rPr lang="lt-LT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sukelia:</a:t>
            </a:r>
          </a:p>
          <a:p>
            <a:r>
              <a:rPr lang="lt-LT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galvos skausmus;</a:t>
            </a:r>
          </a:p>
          <a:p>
            <a:r>
              <a:rPr lang="lt-LT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svaigimą;</a:t>
            </a:r>
          </a:p>
          <a:p>
            <a:r>
              <a:rPr lang="lt-LT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nemigą;</a:t>
            </a:r>
          </a:p>
          <a:p>
            <a:r>
              <a:rPr lang="lt-LT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pablogėja </a:t>
            </a: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atmintis, dėmesys, </a:t>
            </a:r>
            <a:r>
              <a:rPr lang="lt-LT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orientacija;</a:t>
            </a:r>
          </a:p>
          <a:p>
            <a:r>
              <a:rPr lang="lt-LT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sumažėja </a:t>
            </a: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fizinis bei protinis </a:t>
            </a:r>
            <a:r>
              <a:rPr lang="lt-LT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darbingumas;</a:t>
            </a:r>
          </a:p>
          <a:p>
            <a:r>
              <a:rPr lang="lt-LT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pablogėja </a:t>
            </a: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žmogaus klausos ir regos sensomotorinių reakcijų </a:t>
            </a:r>
            <a:r>
              <a:rPr lang="lt-LT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greitis;</a:t>
            </a:r>
          </a:p>
          <a:p>
            <a:r>
              <a:rPr lang="lt-LT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judesių koordinacija;</a:t>
            </a:r>
          </a:p>
          <a:p>
            <a:r>
              <a:rPr lang="lt-LT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didėja </a:t>
            </a:r>
            <a:r>
              <a:rPr lang="lt-L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gamybinių traumų rizika.</a:t>
            </a:r>
          </a:p>
          <a:p>
            <a:pPr marL="514350" indent="-514350">
              <a:buFont typeface="+mj-lt"/>
              <a:buAutoNum type="arabicParenR"/>
            </a:pPr>
            <a:endParaRPr lang="lt-LT" sz="1800" dirty="0"/>
          </a:p>
        </p:txBody>
      </p:sp>
      <p:sp>
        <p:nvSpPr>
          <p:cNvPr id="4" name="Action Button: Custom 3">
            <a:hlinkClick r:id="" action="ppaction://hlinkshowjump?jump=nextslide" highlightClick="1"/>
          </p:cNvPr>
          <p:cNvSpPr/>
          <p:nvPr/>
        </p:nvSpPr>
        <p:spPr>
          <a:xfrm>
            <a:off x="7092280" y="6006777"/>
            <a:ext cx="1296144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86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silalesvsb.lt/wp-content/uploads/2011/02/triuksm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284134"/>
            <a:ext cx="3674343" cy="3593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85313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lt-LT" sz="26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NESPECIFINIO TRIUKŠMO </a:t>
            </a:r>
            <a:r>
              <a:rPr lang="lt-LT" sz="26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POVEIKIS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lt-L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Tyrimais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nustatyta, kad triukšmas, kaip ilgai veikiantis lėtinis stresas, veikdamas per centrinę nervų sistemą, sukelia organizme įvairius sutrikimus, kurie gali sąlygoti įvairių susirgimų – hipertoninės ir išeminės širdies ligos, aterosklerozės, skrandžio ir dvylikapirštės žarnos lėtinių uždegimų, opaligės bei įvairių neurozių išsivystymą.</a:t>
            </a:r>
          </a:p>
        </p:txBody>
      </p:sp>
      <p:pic>
        <p:nvPicPr>
          <p:cNvPr id="5" name="Picture 6" descr="http://vsb.kelme.lt/wp-content/uploads/aplinos-triuk%C5%A1ma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535" y="3915268"/>
            <a:ext cx="3580402" cy="276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ction Button: Custom 5">
            <a:hlinkClick r:id="rId4" action="ppaction://hlinksldjump" highlightClick="1"/>
          </p:cNvPr>
          <p:cNvSpPr/>
          <p:nvPr/>
        </p:nvSpPr>
        <p:spPr>
          <a:xfrm>
            <a:off x="3995936" y="6246261"/>
            <a:ext cx="1224136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Turinys</a:t>
            </a:r>
            <a:endParaRPr lang="lt-LT" dirty="0">
              <a:solidFill>
                <a:sysClr val="windowText" lastClr="000000"/>
              </a:solidFill>
            </a:endParaRPr>
          </a:p>
        </p:txBody>
      </p:sp>
      <p:sp>
        <p:nvSpPr>
          <p:cNvPr id="7" name="Action Button: Custom 6">
            <a:hlinkClick r:id="" action="ppaction://hlinkshowjump?jump=nextslide" highlightClick="1"/>
          </p:cNvPr>
          <p:cNvSpPr/>
          <p:nvPr/>
        </p:nvSpPr>
        <p:spPr>
          <a:xfrm>
            <a:off x="5436096" y="6246261"/>
            <a:ext cx="1296144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52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548680"/>
            <a:ext cx="6377940" cy="1293028"/>
          </a:xfrm>
        </p:spPr>
        <p:txBody>
          <a:bodyPr>
            <a:normAutofit/>
          </a:bodyPr>
          <a:lstStyle/>
          <a:p>
            <a:r>
              <a:rPr lang="lt-LT" sz="4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TRIUKŠMO MAŽINIMO BŪDAI</a:t>
            </a:r>
          </a:p>
        </p:txBody>
      </p:sp>
      <p:pic>
        <p:nvPicPr>
          <p:cNvPr id="7170" name="Picture 2" descr="http://www.vsbprienai.lt/saugykla/naujienos/dideles/triuksm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140968"/>
            <a:ext cx="3463652" cy="346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360" y="1988840"/>
            <a:ext cx="7955280" cy="4069080"/>
          </a:xfrm>
        </p:spPr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Garso sugertis, absorbcija;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ktyvus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garso mažinimas;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arso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izoliacija;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rganizacinės–administracinės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priemonės;</a:t>
            </a:r>
          </a:p>
          <a:p>
            <a:pPr marL="0" indent="0">
              <a:buNone/>
            </a:pPr>
            <a:endParaRPr lang="lt-LT" dirty="0"/>
          </a:p>
        </p:txBody>
      </p:sp>
      <p:sp>
        <p:nvSpPr>
          <p:cNvPr id="5" name="Action Button: Custom 4">
            <a:hlinkClick r:id="" action="ppaction://hlinkshowjump?jump=nextslide" highlightClick="1"/>
          </p:cNvPr>
          <p:cNvSpPr/>
          <p:nvPr/>
        </p:nvSpPr>
        <p:spPr>
          <a:xfrm>
            <a:off x="3995936" y="6022329"/>
            <a:ext cx="1296144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8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0373" y="476672"/>
            <a:ext cx="6377940" cy="1293028"/>
          </a:xfrm>
        </p:spPr>
        <p:txBody>
          <a:bodyPr>
            <a:normAutofit/>
          </a:bodyPr>
          <a:lstStyle/>
          <a:p>
            <a:r>
              <a:rPr lang="lt-LT" sz="4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TRIUKŠMO MAŽINIMO BŪDAI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033" y="1796140"/>
            <a:ext cx="7955280" cy="4069080"/>
          </a:xfrm>
        </p:spPr>
        <p:txBody>
          <a:bodyPr>
            <a:normAutofit/>
          </a:bodyPr>
          <a:lstStyle/>
          <a:p>
            <a:pPr algn="just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Triukšmingos patalpos turi būti įrengiamos apatiniuose pastato aukštuose, rūsiuose, pusrūsiuose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Įrengimai, sukeliantys triukšmą, statomi ant specialių paaukštinimų (gumos, oro pagalvių), kad sumažintų triukšmą ir vibraciją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Patalpų sienos išklojamos medžiagomis, sugeriančiomis triukšmą (natūralus veltinis, kiliminės dangos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Taip pat triukšmą gerai sugeria oro tarpai sienose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Asmeninei apsaugai nuo triukšmo naudojamos ausinės ir ausų kamšteliai.</a:t>
            </a:r>
          </a:p>
        </p:txBody>
      </p:sp>
      <p:sp>
        <p:nvSpPr>
          <p:cNvPr id="4" name="Action Button: Custom 3">
            <a:hlinkClick r:id="rId2" action="ppaction://hlinksldjump" highlightClick="1"/>
          </p:cNvPr>
          <p:cNvSpPr/>
          <p:nvPr/>
        </p:nvSpPr>
        <p:spPr>
          <a:xfrm>
            <a:off x="7524328" y="6093296"/>
            <a:ext cx="1224136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Turinys</a:t>
            </a:r>
            <a:endParaRPr lang="lt-LT" dirty="0">
              <a:solidFill>
                <a:sysClr val="windowText" lastClr="000000"/>
              </a:solidFill>
            </a:endParaRPr>
          </a:p>
        </p:txBody>
      </p:sp>
      <p:sp>
        <p:nvSpPr>
          <p:cNvPr id="5" name="Action Button: Custom 4">
            <a:hlinkClick r:id="" action="ppaction://hlinkshowjump?jump=nextslide" highlightClick="1"/>
          </p:cNvPr>
          <p:cNvSpPr/>
          <p:nvPr/>
        </p:nvSpPr>
        <p:spPr>
          <a:xfrm>
            <a:off x="6084168" y="6089798"/>
            <a:ext cx="1296144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50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836712"/>
            <a:ext cx="7776864" cy="504056"/>
          </a:xfrm>
        </p:spPr>
        <p:txBody>
          <a:bodyPr>
            <a:normAutofit fontScale="90000"/>
          </a:bodyPr>
          <a:lstStyle/>
          <a:p>
            <a:r>
              <a:rPr lang="lt-LT" sz="48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Apklausa </a:t>
            </a:r>
            <a:br>
              <a:rPr lang="lt-LT" sz="48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lt-LT" sz="48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lt-LT" sz="48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  </a:t>
            </a:r>
            <a:r>
              <a:rPr lang="lt-LT" altLang="en-US" sz="4800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Ką </a:t>
            </a:r>
            <a:r>
              <a:rPr lang="lt-LT" altLang="en-US" sz="4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žinai apie triukšmą?</a:t>
            </a:r>
            <a:r>
              <a:rPr lang="lt-LT" altLang="en-US" sz="48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/>
            </a:r>
            <a:br>
              <a:rPr lang="lt-LT" altLang="en-US" sz="48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lt-LT" altLang="en-US" sz="4800" dirty="0"/>
              <a:t> </a:t>
            </a:r>
            <a:endParaRPr lang="en-US" sz="48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28800"/>
            <a:ext cx="8099296" cy="428872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  <a:defRPr/>
            </a:pPr>
            <a:r>
              <a:rPr lang="lt-LT" sz="6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lt-LT" sz="6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lt-LT" sz="6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Kokius žinai pagrindinius triukšmo šaltinius?</a:t>
            </a:r>
          </a:p>
          <a:p>
            <a:pPr marL="0" indent="0">
              <a:buNone/>
              <a:defRPr/>
            </a:pPr>
            <a:endParaRPr lang="lt-LT" sz="6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lt-LT" sz="6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lt-LT" sz="6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Ar garsi  muzika kenkia sveikatai?</a:t>
            </a:r>
          </a:p>
          <a:p>
            <a:pPr marL="0" indent="0">
              <a:buNone/>
              <a:defRPr/>
            </a:pPr>
            <a:r>
              <a:rPr lang="lt-LT" sz="6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  </a:t>
            </a:r>
            <a:r>
              <a:rPr lang="lt-LT" sz="6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Taip                 B ne                 C  nežinau</a:t>
            </a:r>
          </a:p>
          <a:p>
            <a:pPr>
              <a:defRPr/>
            </a:pPr>
            <a:endParaRPr lang="lt-LT" sz="6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lt-LT" sz="6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Ar pagarsinate muziką, kai jos klausote?</a:t>
            </a:r>
          </a:p>
          <a:p>
            <a:pPr marL="0" indent="0">
              <a:buNone/>
              <a:defRPr/>
            </a:pPr>
            <a:r>
              <a:rPr lang="lt-LT" sz="6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 Visada pagarsinu        B  Kartais pagarsinu         </a:t>
            </a:r>
            <a:r>
              <a:rPr lang="lt-LT" sz="6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lt-LT" sz="6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 Patildau</a:t>
            </a:r>
          </a:p>
          <a:p>
            <a:pPr marL="0" indent="0">
              <a:buNone/>
              <a:defRPr/>
            </a:pPr>
            <a:r>
              <a:rPr lang="lt-LT" sz="6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lt-LT" sz="6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lt-LT" sz="6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Ar prie jūsų namų yra triukšmą sukeliančių šaltinių?</a:t>
            </a:r>
          </a:p>
          <a:p>
            <a:pPr marL="0" indent="0">
              <a:buNone/>
              <a:defRPr/>
            </a:pPr>
            <a:r>
              <a:rPr lang="lt-LT" sz="6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   Taip          B  Ne       C    Nežinau</a:t>
            </a:r>
          </a:p>
          <a:p>
            <a:pPr>
              <a:defRPr/>
            </a:pPr>
            <a:endParaRPr lang="lt-LT" sz="6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lt-LT" sz="6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Kaip apsisaugoti nuo triukšmo?</a:t>
            </a:r>
          </a:p>
          <a:p>
            <a:pPr>
              <a:defRPr/>
            </a:pPr>
            <a:endParaRPr lang="lt-LT" sz="6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lt-LT" sz="6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Ar triukšmas trukdo  mokytis, susikaupti pamokų metu?</a:t>
            </a:r>
          </a:p>
          <a:p>
            <a:pPr marL="0" indent="0">
              <a:buNone/>
              <a:defRPr/>
            </a:pPr>
            <a:r>
              <a:rPr lang="lt-LT" sz="6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   trukdo        B netrukdo           C  nežinau</a:t>
            </a:r>
            <a:endParaRPr lang="lt-LT" sz="6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lt-LT" sz="6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lt-LT" sz="6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lt-LT" sz="6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P.S. </a:t>
            </a:r>
            <a:r>
              <a:rPr lang="lt-LT" sz="6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Apklausta 90  7 -  10 klasių </a:t>
            </a:r>
            <a:r>
              <a:rPr lang="lt-LT" sz="6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6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lt-LT" sz="6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ksleivių</a:t>
            </a:r>
            <a:r>
              <a:rPr lang="lt-LT" sz="6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6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ction Button: Custom 7">
            <a:hlinkClick r:id="" action="ppaction://hlinkshowjump?jump=nextslide" highlightClick="1"/>
          </p:cNvPr>
          <p:cNvSpPr/>
          <p:nvPr/>
        </p:nvSpPr>
        <p:spPr>
          <a:xfrm>
            <a:off x="5436096" y="6204641"/>
            <a:ext cx="1296144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  <p:sp>
        <p:nvSpPr>
          <p:cNvPr id="5" name="Action Button: Custom 6">
            <a:hlinkClick r:id="rId2" action="ppaction://hlinksldjump" highlightClick="1"/>
          </p:cNvPr>
          <p:cNvSpPr/>
          <p:nvPr/>
        </p:nvSpPr>
        <p:spPr>
          <a:xfrm>
            <a:off x="7092280" y="6204641"/>
            <a:ext cx="1224136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Turinys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09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332656"/>
            <a:ext cx="6377940" cy="1293028"/>
          </a:xfrm>
        </p:spPr>
        <p:txBody>
          <a:bodyPr>
            <a:normAutofit/>
          </a:bodyPr>
          <a:lstStyle/>
          <a:p>
            <a:r>
              <a:rPr lang="lt-LT" sz="44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Apklausos rezultatai</a:t>
            </a:r>
            <a:endParaRPr lang="en-US" sz="44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graphicFrame>
        <p:nvGraphicFramePr>
          <p:cNvPr id="5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4584359"/>
              </p:ext>
            </p:extLst>
          </p:nvPr>
        </p:nvGraphicFramePr>
        <p:xfrm>
          <a:off x="1331640" y="1772816"/>
          <a:ext cx="7128792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Action Button: Custom 7">
            <a:hlinkClick r:id="" action="ppaction://hlinkshowjump?jump=nextslide" highlightClick="1"/>
          </p:cNvPr>
          <p:cNvSpPr/>
          <p:nvPr/>
        </p:nvSpPr>
        <p:spPr>
          <a:xfrm>
            <a:off x="7841994" y="6409047"/>
            <a:ext cx="1296144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79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2631320"/>
              </p:ext>
            </p:extLst>
          </p:nvPr>
        </p:nvGraphicFramePr>
        <p:xfrm>
          <a:off x="0" y="1018849"/>
          <a:ext cx="4968552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0555524"/>
              </p:ext>
            </p:extLst>
          </p:nvPr>
        </p:nvGraphicFramePr>
        <p:xfrm>
          <a:off x="4644008" y="620688"/>
          <a:ext cx="3888432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187624" y="4941168"/>
            <a:ext cx="244827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alt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Dauguma moksleivių mano,jog garsi muzika kenkia </a:t>
            </a:r>
            <a:r>
              <a:rPr lang="lt-LT" alt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sveikatai</a:t>
            </a:r>
            <a:endParaRPr lang="lt-LT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652120" y="4725144"/>
            <a:ext cx="23042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alt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Dauguma moksleivių linkę pagarsinti muziką, kai jos </a:t>
            </a:r>
            <a:r>
              <a:rPr lang="lt-LT" alt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klauso</a:t>
            </a:r>
            <a:endParaRPr lang="lt-LT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ction Button: Custom 7">
            <a:hlinkClick r:id="" action="ppaction://hlinkshowjump?jump=nextslide" highlightClick="1"/>
          </p:cNvPr>
          <p:cNvSpPr/>
          <p:nvPr/>
        </p:nvSpPr>
        <p:spPr>
          <a:xfrm>
            <a:off x="6372200" y="6237312"/>
            <a:ext cx="1296144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10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9" grpId="0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074361"/>
              </p:ext>
            </p:extLst>
          </p:nvPr>
        </p:nvGraphicFramePr>
        <p:xfrm>
          <a:off x="4067944" y="692696"/>
          <a:ext cx="4889797" cy="4038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796136" y="5013176"/>
            <a:ext cx="25922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alt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Dauguma moksleivių linkę manyti, jog namų aplinka yra </a:t>
            </a:r>
            <a:r>
              <a:rPr lang="lt-LT" alt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triukšminga</a:t>
            </a:r>
            <a:endParaRPr lang="lt-LT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2383850"/>
              </p:ext>
            </p:extLst>
          </p:nvPr>
        </p:nvGraphicFramePr>
        <p:xfrm>
          <a:off x="-540568" y="908720"/>
          <a:ext cx="576064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115616" y="5517232"/>
            <a:ext cx="259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alt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Dauguma moksleivių linkę manyti, jog triukšmas trukdo </a:t>
            </a:r>
            <a:r>
              <a:rPr lang="lt-LT" alt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mokytis</a:t>
            </a:r>
            <a:endParaRPr lang="lt-LT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7" name="Action Button: Custom 7">
            <a:hlinkClick r:id="" action="ppaction://hlinkshowjump?jump=nextslide" highlightClick="1"/>
          </p:cNvPr>
          <p:cNvSpPr/>
          <p:nvPr/>
        </p:nvSpPr>
        <p:spPr>
          <a:xfrm>
            <a:off x="5436096" y="6268608"/>
            <a:ext cx="1296144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46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8807260"/>
              </p:ext>
            </p:extLst>
          </p:nvPr>
        </p:nvGraphicFramePr>
        <p:xfrm>
          <a:off x="1187624" y="1340768"/>
          <a:ext cx="6904880" cy="4680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Action Button: Custom 7">
            <a:hlinkClick r:id="" action="ppaction://hlinkshowjump?jump=nextslide" highlightClick="1"/>
          </p:cNvPr>
          <p:cNvSpPr/>
          <p:nvPr/>
        </p:nvSpPr>
        <p:spPr>
          <a:xfrm>
            <a:off x="5148064" y="6220407"/>
            <a:ext cx="1296144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  <p:sp>
        <p:nvSpPr>
          <p:cNvPr id="4" name="Action Button: Custom 6">
            <a:hlinkClick r:id="rId3" action="ppaction://hlinksldjump" highlightClick="1"/>
          </p:cNvPr>
          <p:cNvSpPr/>
          <p:nvPr/>
        </p:nvSpPr>
        <p:spPr>
          <a:xfrm>
            <a:off x="7020272" y="6237312"/>
            <a:ext cx="1224136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Turinys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99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2367" y="422697"/>
            <a:ext cx="6377940" cy="1293028"/>
          </a:xfrm>
        </p:spPr>
        <p:txBody>
          <a:bodyPr>
            <a:normAutofit/>
          </a:bodyPr>
          <a:lstStyle/>
          <a:p>
            <a:r>
              <a:rPr lang="lt-LT" sz="54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Uždavinys</a:t>
            </a:r>
            <a:endParaRPr lang="lt-LT" sz="54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027" y="1538476"/>
            <a:ext cx="7955280" cy="4842852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Vandenyje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bangos ilgis 270 m, o periodas 13,5 s. Apskaičiuokite tokios bangos sklidimo greitį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Duota: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270 m;  T = 13,5 s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Rasti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v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Sprendimas: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27" y="4361457"/>
            <a:ext cx="1638300" cy="156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3030718"/>
              </p:ext>
            </p:extLst>
          </p:nvPr>
        </p:nvGraphicFramePr>
        <p:xfrm>
          <a:off x="2815030" y="4358282"/>
          <a:ext cx="2649537" cy="156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Equation" r:id="rId4" imgW="634680" imgH="393480" progId="Equation.3">
                  <p:embed/>
                </p:oleObj>
              </mc:Choice>
              <mc:Fallback>
                <p:oleObj name="Equation" r:id="rId4" imgW="634680" imgH="393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5030" y="4358282"/>
                        <a:ext cx="2649537" cy="156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7211377"/>
              </p:ext>
            </p:extLst>
          </p:nvPr>
        </p:nvGraphicFramePr>
        <p:xfrm>
          <a:off x="5796768" y="4787700"/>
          <a:ext cx="2914650" cy="70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Equation" r:id="rId6" imgW="698400" imgH="177480" progId="Equation.3">
                  <p:embed/>
                </p:oleObj>
              </mc:Choice>
              <mc:Fallback>
                <p:oleObj name="Equation" r:id="rId6" imgW="698400" imgH="177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768" y="4787700"/>
                        <a:ext cx="2914650" cy="706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63961"/>
              </p:ext>
            </p:extLst>
          </p:nvPr>
        </p:nvGraphicFramePr>
        <p:xfrm>
          <a:off x="1519493" y="2721662"/>
          <a:ext cx="332978" cy="4193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Equation" r:id="rId8" imgW="139680" imgH="177480" progId="Equation.3">
                  <p:embed/>
                </p:oleObj>
              </mc:Choice>
              <mc:Fallback>
                <p:oleObj name="Equation" r:id="rId8" imgW="1396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9493" y="2721662"/>
                        <a:ext cx="332978" cy="4193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Action Button: Custom 7">
            <a:hlinkClick r:id="rId10" action="ppaction://hlinksldjump" highlightClick="1"/>
          </p:cNvPr>
          <p:cNvSpPr/>
          <p:nvPr/>
        </p:nvSpPr>
        <p:spPr>
          <a:xfrm>
            <a:off x="7020272" y="5805264"/>
            <a:ext cx="1224136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Turinys</a:t>
            </a:r>
            <a:endParaRPr lang="lt-LT" dirty="0">
              <a:solidFill>
                <a:sysClr val="windowText" lastClr="000000"/>
              </a:solidFill>
            </a:endParaRPr>
          </a:p>
        </p:txBody>
      </p:sp>
      <p:sp>
        <p:nvSpPr>
          <p:cNvPr id="9" name="Action Button: Custom 8">
            <a:hlinkClick r:id="" action="ppaction://hlinkshowjump?jump=nextslide" highlightClick="1"/>
          </p:cNvPr>
          <p:cNvSpPr/>
          <p:nvPr/>
        </p:nvSpPr>
        <p:spPr>
          <a:xfrm>
            <a:off x="5553769" y="5805264"/>
            <a:ext cx="1296144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67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5776" y="404664"/>
            <a:ext cx="6377940" cy="1293028"/>
          </a:xfrm>
        </p:spPr>
        <p:txBody>
          <a:bodyPr>
            <a:normAutofit/>
          </a:bodyPr>
          <a:lstStyle/>
          <a:p>
            <a:r>
              <a:rPr lang="lt-LT" sz="72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TESTAS</a:t>
            </a:r>
            <a:endParaRPr lang="en-US" sz="72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988840"/>
            <a:ext cx="7955280" cy="4069080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Kas yra išilginės bangos?</a:t>
            </a:r>
          </a:p>
          <a:p>
            <a:pPr marL="0" indent="0">
              <a:buNone/>
            </a:pPr>
            <a:endPara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lphaUcPeriod"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Dalelių svyravimai, vykstantys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išilgai tos krypties, kuria plinta bangos. </a:t>
            </a:r>
            <a:endParaRPr lang="lt-LT" sz="2400" dirty="0" smtClean="0"/>
          </a:p>
          <a:p>
            <a:pPr marL="457200" indent="-457200">
              <a:buFont typeface="Arial" panose="020B0604020202020204" pitchFamily="34" charset="0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alelių svyravimai, vykstantys skersai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tos krypties, kuria plinta bangos. </a:t>
            </a:r>
            <a:endPara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AutoNum type="alphaUcPeriod"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Dalelių svyravimai, vykstantys tik beorėje erdvėje.</a:t>
            </a:r>
          </a:p>
          <a:p>
            <a:pPr marL="457200" indent="-457200">
              <a:buFont typeface="Arial" panose="020B0604020202020204" pitchFamily="34" charset="0"/>
              <a:buAutoNum type="alphaUcPeriod"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Dalelių svyravimai, vykstantys nepriklausomai nuo krypties, kuria pilnta bangos.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AutoNum type="alphaUcPeriod"/>
            </a:pP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AutoNum type="alphaUcPeriod"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467544" y="2878088"/>
            <a:ext cx="504056" cy="504056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Action Button: Custom 4">
            <a:hlinkClick r:id="" action="ppaction://hlinkshowjump?jump=nextslide" highlightClick="1"/>
          </p:cNvPr>
          <p:cNvSpPr/>
          <p:nvPr/>
        </p:nvSpPr>
        <p:spPr>
          <a:xfrm>
            <a:off x="7092280" y="6006777"/>
            <a:ext cx="1296144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839" y="1844824"/>
            <a:ext cx="7955280" cy="40690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Kas yra garsas?</a:t>
            </a:r>
          </a:p>
          <a:p>
            <a:pPr marL="0" indent="0">
              <a:buNone/>
            </a:pP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A. Tai bangos panašios į bangas sklindančias vandens paviršiumi.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B. Tai skersinės mechaninės bangos.</a:t>
            </a:r>
          </a:p>
          <a:p>
            <a:pPr marL="0" indent="0">
              <a:buNone/>
            </a:pP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Tai išilginės mechaninės bangos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D. Tai skersinės ir išilginės mechaninės bangos.</a:t>
            </a:r>
          </a:p>
        </p:txBody>
      </p:sp>
      <p:sp>
        <p:nvSpPr>
          <p:cNvPr id="5" name="Oval 4"/>
          <p:cNvSpPr/>
          <p:nvPr/>
        </p:nvSpPr>
        <p:spPr>
          <a:xfrm>
            <a:off x="573510" y="4293096"/>
            <a:ext cx="504056" cy="504056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Action Button: Custom 5">
            <a:hlinkClick r:id="" action="ppaction://hlinkshowjump?jump=nextslide" highlightClick="1"/>
          </p:cNvPr>
          <p:cNvSpPr/>
          <p:nvPr/>
        </p:nvSpPr>
        <p:spPr>
          <a:xfrm>
            <a:off x="7092280" y="6006777"/>
            <a:ext cx="1296144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217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628800"/>
            <a:ext cx="7955280" cy="40690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Kur negali plisti garsas?</a:t>
            </a:r>
          </a:p>
          <a:p>
            <a:pPr marL="0" indent="0">
              <a:buNone/>
            </a:pP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lphaUcPeriod"/>
            </a:pP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Kietais kūnais</a:t>
            </a:r>
          </a:p>
          <a:p>
            <a:pPr marL="457200" indent="-457200">
              <a:buAutoNum type="alphaUcPeriod"/>
            </a:pP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Skystais kūnais</a:t>
            </a:r>
          </a:p>
          <a:p>
            <a:pPr marL="457200" indent="-457200">
              <a:buAutoNum type="alphaUcPeriod"/>
            </a:pP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Dujiniais kūnais</a:t>
            </a:r>
          </a:p>
          <a:p>
            <a:pPr marL="457200" indent="-457200">
              <a:buAutoNum type="alphaUcPeriod"/>
            </a:pP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Beorėje erdvėje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755576" y="4151362"/>
            <a:ext cx="504056" cy="504056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Action Button: Custom 4">
            <a:hlinkClick r:id="" action="ppaction://hlinkshowjump?jump=nextslide" highlightClick="1"/>
          </p:cNvPr>
          <p:cNvSpPr/>
          <p:nvPr/>
        </p:nvSpPr>
        <p:spPr>
          <a:xfrm>
            <a:off x="7092280" y="6006777"/>
            <a:ext cx="1296144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92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700808"/>
            <a:ext cx="8010088" cy="43307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sz="2400" dirty="0" smtClean="0"/>
              <a:t>4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Kas yra bangos ilgis?</a:t>
            </a:r>
          </a:p>
          <a:p>
            <a:pPr marL="0" indent="0">
              <a:buNone/>
            </a:pPr>
            <a:endPara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lphaUcPeriod"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Atstumas,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kurį svyravimai nueina aplinka per laiką, lygų vienam svyravimo periodui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tstumas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kurį svyravimai nueina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 dažnį.</a:t>
            </a:r>
          </a:p>
          <a:p>
            <a:pPr marL="457200" indent="-457200">
              <a:buFont typeface="Arial" panose="020B0604020202020204" pitchFamily="34" charset="0"/>
              <a:buAutoNum type="alphaUcPeriod"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Atstumas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kurį svyravimai nueina aplinka per laiką, lygų vienam svyravimo periodui.</a:t>
            </a:r>
          </a:p>
          <a:p>
            <a:pPr marL="457200" indent="-457200">
              <a:buFont typeface="Arial" panose="020B0604020202020204" pitchFamily="34" charset="0"/>
              <a:buAutoNum type="alphaUcPeriod"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Tai greičio ir laiko santykis.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AutoNum type="alphaUcPeriod"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lphaUcPeriod"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dirty="0" smtClean="0"/>
              <a:t> 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67544" y="2492896"/>
            <a:ext cx="504056" cy="504056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Action Button: Custom 4">
            <a:hlinkClick r:id="" action="ppaction://hlinkshowjump?jump=nextslide" highlightClick="1"/>
          </p:cNvPr>
          <p:cNvSpPr/>
          <p:nvPr/>
        </p:nvSpPr>
        <p:spPr>
          <a:xfrm>
            <a:off x="7092280" y="6006777"/>
            <a:ext cx="1296144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14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700808"/>
            <a:ext cx="7955280" cy="40690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Kas yra triukšmas?</a:t>
            </a:r>
          </a:p>
          <a:p>
            <a:pPr marL="0" indent="0">
              <a:buNone/>
            </a:pPr>
            <a:endPara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lphaUcPeriod"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Dirbtinai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sukelti įvairaus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stiprumo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 dažnio garsai, kurie trukdo dirbti, poilsiauti bei kenkia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sveikatai.</a:t>
            </a:r>
          </a:p>
          <a:p>
            <a:pPr marL="457200" indent="-457200"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irbtinai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sukelti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labai mažo stiprumo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 dažnio garsai, kurie trukdo dirbti, poilsiauti bei kenkia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sveikatai.</a:t>
            </a:r>
          </a:p>
          <a:p>
            <a:pPr marL="457200" indent="-457200"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irbtinai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sukelti įvairaus stiprumo ir dažnio garsai, kurie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padeda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dirbti, poilsiauti bei kenkia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sveikatai.</a:t>
            </a:r>
          </a:p>
          <a:p>
            <a:pPr marL="457200" indent="-457200"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tai dirbtinai sukelti įvairaus stiprumo ir dažnio garsai, kurie trukdo dirbti, poilsiauti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tačiau nekenkia sveikatai.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83035" y="2600908"/>
            <a:ext cx="504056" cy="504056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Action Button: Custom 4">
            <a:hlinkClick r:id="" action="ppaction://hlinkshowjump?jump=nextslide" highlightClick="1"/>
          </p:cNvPr>
          <p:cNvSpPr/>
          <p:nvPr/>
        </p:nvSpPr>
        <p:spPr>
          <a:xfrm>
            <a:off x="7092280" y="6006777"/>
            <a:ext cx="1296144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99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844824"/>
            <a:ext cx="7955280" cy="4069080"/>
          </a:xfrm>
        </p:spPr>
        <p:txBody>
          <a:bodyPr/>
          <a:lstStyle/>
          <a:p>
            <a:pPr marL="0" indent="0">
              <a:buNone/>
            </a:pP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Kas yra infragarsas?</a:t>
            </a:r>
          </a:p>
          <a:p>
            <a:pPr marL="0" indent="0">
              <a:buNone/>
            </a:pPr>
            <a:endParaRPr lang="lt-LT" sz="2400" dirty="0" smtClean="0"/>
          </a:p>
          <a:p>
            <a:pPr marL="457200" indent="-457200">
              <a:buAutoNum type="alphaUcPeriod"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Garso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bangos, kurių dažnis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didesnis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už 16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Hz</a:t>
            </a:r>
          </a:p>
          <a:p>
            <a:pPr marL="457200" indent="-457200">
              <a:buAutoNum type="alphaUcPeriod"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Garso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bangos, kurių dažnis mažesnis už 16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Hz</a:t>
            </a:r>
          </a:p>
          <a:p>
            <a:pPr marL="457200" indent="-457200">
              <a:buFont typeface="Arial" panose="020B0604020202020204" pitchFamily="34" charset="0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Garso bangos, kurių dažnis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didesnis už 20 Hz</a:t>
            </a:r>
          </a:p>
          <a:p>
            <a:pPr marL="457200" indent="-457200">
              <a:buFont typeface="Arial" panose="020B0604020202020204" pitchFamily="34" charset="0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Garso bangos, kurių dažnis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didesnis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už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 Hz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dirty="0" smtClean="0"/>
              <a:t> 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583035" y="3212976"/>
            <a:ext cx="504056" cy="504056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Action Button: Custom 4">
            <a:hlinkClick r:id="" action="ppaction://hlinkshowjump?jump=nextslide" highlightClick="1"/>
          </p:cNvPr>
          <p:cNvSpPr/>
          <p:nvPr/>
        </p:nvSpPr>
        <p:spPr>
          <a:xfrm>
            <a:off x="7092280" y="6006777"/>
            <a:ext cx="1296144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13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628800"/>
            <a:ext cx="7955280" cy="40690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Kuris teiginys teisingas?</a:t>
            </a:r>
          </a:p>
          <a:p>
            <a:pPr marL="0" indent="0">
              <a:buNone/>
            </a:pPr>
            <a:endParaRPr lang="lt-LT" sz="2400" dirty="0"/>
          </a:p>
          <a:p>
            <a:pPr marL="0" indent="0">
              <a:buNone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Kuo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mažesnis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virpesių dažnis, tuo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žemesnis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tonas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2400" dirty="0" smtClean="0"/>
          </a:p>
          <a:p>
            <a:pPr marL="0" indent="0">
              <a:buNone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Kuo didesnis virpesių dažnis, tuo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žemesnis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tonas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Kuo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mažesnis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virpesių dažnis, tuo aukštesnis tonas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D. Kuo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didesnis virpesių dažnis, tuo aukštesnis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tonas.</a:t>
            </a:r>
            <a:endParaRPr lang="en-US" sz="2400" dirty="0"/>
          </a:p>
        </p:txBody>
      </p:sp>
      <p:sp>
        <p:nvSpPr>
          <p:cNvPr id="4" name="Oval 3"/>
          <p:cNvSpPr/>
          <p:nvPr/>
        </p:nvSpPr>
        <p:spPr>
          <a:xfrm>
            <a:off x="602085" y="3933056"/>
            <a:ext cx="504056" cy="504056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Action Button: Custom 4">
            <a:hlinkClick r:id="" action="ppaction://hlinkshowjump?jump=nextslide" highlightClick="1"/>
          </p:cNvPr>
          <p:cNvSpPr/>
          <p:nvPr/>
        </p:nvSpPr>
        <p:spPr>
          <a:xfrm>
            <a:off x="7092280" y="6006777"/>
            <a:ext cx="1296144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66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700808"/>
            <a:ext cx="7955280" cy="4069080"/>
          </a:xfrm>
        </p:spPr>
        <p:txBody>
          <a:bodyPr/>
          <a:lstStyle/>
          <a:p>
            <a:pPr marL="0" indent="0">
              <a:buNone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Kas yra amplitudė?</a:t>
            </a:r>
          </a:p>
          <a:p>
            <a:pPr marL="0" indent="0">
              <a:buNone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A. Bangos nueito kelio ir greičio santykis.</a:t>
            </a:r>
          </a:p>
          <a:p>
            <a:pPr marL="0" indent="0">
              <a:buNone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Svyruojančio kūno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mažiausias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nukrypimas nuo pusiausvyros padėties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C. Svyruojančio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kūno didžiausias nukrypimas nuo pusiausvyros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padėties.</a:t>
            </a:r>
          </a:p>
          <a:p>
            <a:pPr marL="0" indent="0">
              <a:buNone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D. Svyruojančio kūno poslinkis per periodą.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467544" y="3789040"/>
            <a:ext cx="504056" cy="504056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Action Button: Custom 4">
            <a:hlinkClick r:id="" action="ppaction://hlinkshowjump?jump=nextslide" highlightClick="1"/>
          </p:cNvPr>
          <p:cNvSpPr/>
          <p:nvPr/>
        </p:nvSpPr>
        <p:spPr>
          <a:xfrm>
            <a:off x="7092280" y="6006777"/>
            <a:ext cx="1296144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5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1628800"/>
                <a:ext cx="7955280" cy="406908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lt-LT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</a:t>
                </a:r>
                <a:r>
                  <a:rPr lang="lt-LT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Kokia mechaninių bangų greičio formulė?</a:t>
                </a:r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lt-LT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buAutoNum type="alphaUcPeriod"/>
                </a:pPr>
                <a:r>
                  <a:rPr lang="lt-LT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t/s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buAutoNum type="alphaUcPeriod"/>
                </a:pP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v=s/T</a:t>
                </a:r>
              </a:p>
              <a:p>
                <a:pPr marL="457200" indent="-457200">
                  <a:buAutoNum type="alphaUcPeriod"/>
                </a:pP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v=s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/</m:t>
                    </m:r>
                  </m:oMath>
                </a14:m>
                <a:endPara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buAutoNum type="alphaUcPeriod"/>
                </a:pP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v=</a:t>
                </a:r>
                <a:r>
                  <a:rPr lang="lt-LT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/T</a:t>
                </a:r>
              </a:p>
              <a:p>
                <a:pPr marL="0" indent="0">
                  <a:buNone/>
                </a:pPr>
                <a:endParaRPr lang="lt-LT" dirty="0" smtClean="0"/>
              </a:p>
              <a:p>
                <a:pPr marL="0" indent="0">
                  <a:buNone/>
                </a:pPr>
                <a:endParaRPr lang="lt-LT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1628800"/>
                <a:ext cx="7955280" cy="4069080"/>
              </a:xfrm>
              <a:blipFill rotWithShape="1">
                <a:blip r:embed="rId3"/>
                <a:stretch>
                  <a:fillRect l="-1379" t="-254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9894821"/>
              </p:ext>
            </p:extLst>
          </p:nvPr>
        </p:nvGraphicFramePr>
        <p:xfrm>
          <a:off x="1603044" y="3789040"/>
          <a:ext cx="288032" cy="3627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" name="Equation" r:id="rId4" imgW="139680" imgH="177480" progId="Equation.3">
                  <p:embed/>
                </p:oleObj>
              </mc:Choice>
              <mc:Fallback>
                <p:oleObj name="Equation" r:id="rId4" imgW="1396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3044" y="3789040"/>
                        <a:ext cx="288032" cy="3627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1980310"/>
              </p:ext>
            </p:extLst>
          </p:nvPr>
        </p:nvGraphicFramePr>
        <p:xfrm>
          <a:off x="1331640" y="4219754"/>
          <a:ext cx="288032" cy="3627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9" name="Equation" r:id="rId6" imgW="139680" imgH="177480" progId="Equation.3">
                  <p:embed/>
                </p:oleObj>
              </mc:Choice>
              <mc:Fallback>
                <p:oleObj name="Equation" r:id="rId6" imgW="1396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4219754"/>
                        <a:ext cx="288032" cy="3627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Oval 5"/>
          <p:cNvSpPr/>
          <p:nvPr/>
        </p:nvSpPr>
        <p:spPr>
          <a:xfrm>
            <a:off x="395536" y="4149080"/>
            <a:ext cx="504056" cy="504056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Action Button: Custom 6">
            <a:hlinkClick r:id="" action="ppaction://hlinkshowjump?jump=nextslide" highlightClick="1"/>
          </p:cNvPr>
          <p:cNvSpPr/>
          <p:nvPr/>
        </p:nvSpPr>
        <p:spPr>
          <a:xfrm>
            <a:off x="7092280" y="6006777"/>
            <a:ext cx="1296144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7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9552" y="1700808"/>
                <a:ext cx="7955280" cy="4069080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10.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lt-LT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angos </a:t>
                </a:r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ilgis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35000</a:t>
                </a:r>
                <a:r>
                  <a:rPr lang="lt-LT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lt-LT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o periodas </a:t>
                </a:r>
                <a:r>
                  <a:rPr lang="lt-LT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5,5</a:t>
                </a:r>
                <a:r>
                  <a:rPr lang="lt-LT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s. </a:t>
                </a:r>
                <a:r>
                  <a:rPr lang="en-US" sz="24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Koks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bangos </a:t>
                </a:r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sklidimo </a:t>
                </a:r>
                <a:r>
                  <a:rPr lang="lt-LT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greit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is?</a:t>
                </a:r>
              </a:p>
              <a:p>
                <a:pPr marL="457200" indent="-457200">
                  <a:buAutoNum type="alphaUcPeriod"/>
                </a:pPr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buAutoNum type="alphaUcPeriod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225,8 m/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buAutoNum type="alphaUcPeriod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22,58 m/s</a:t>
                </a:r>
              </a:p>
              <a:p>
                <a:pPr marL="457200" indent="-457200">
                  <a:buAutoNum type="alphaUcPeriod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2,258 km/h</a:t>
                </a:r>
              </a:p>
              <a:p>
                <a:pPr marL="457200" indent="-457200">
                  <a:buAutoNum type="alphaUcPeriod"/>
                </a:pP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2258,06 cm/s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buAutoNum type="alphaUcPeriod"/>
                </a:pPr>
                <a:endPara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552" y="1700808"/>
                <a:ext cx="7955280" cy="4069080"/>
              </a:xfrm>
              <a:blipFill rotWithShape="0">
                <a:blip r:embed="rId2"/>
                <a:stretch>
                  <a:fillRect l="-1226" t="-20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/>
          <p:cNvSpPr/>
          <p:nvPr/>
        </p:nvSpPr>
        <p:spPr>
          <a:xfrm>
            <a:off x="467544" y="3304803"/>
            <a:ext cx="504056" cy="504056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Action Button: Custom 4">
            <a:hlinkClick r:id="rId3" action="ppaction://hlinksldjump" highlightClick="1"/>
          </p:cNvPr>
          <p:cNvSpPr/>
          <p:nvPr/>
        </p:nvSpPr>
        <p:spPr>
          <a:xfrm>
            <a:off x="7524328" y="5877272"/>
            <a:ext cx="1224136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Turinys</a:t>
            </a:r>
            <a:endParaRPr lang="lt-LT" dirty="0">
              <a:solidFill>
                <a:sysClr val="windowText" lastClr="000000"/>
              </a:solidFill>
            </a:endParaRPr>
          </a:p>
        </p:txBody>
      </p:sp>
      <p:sp>
        <p:nvSpPr>
          <p:cNvPr id="6" name="Action Button: Custom 5">
            <a:hlinkClick r:id="" action="ppaction://hlinkshowjump?jump=nextslide" highlightClick="1"/>
          </p:cNvPr>
          <p:cNvSpPr/>
          <p:nvPr/>
        </p:nvSpPr>
        <p:spPr>
          <a:xfrm>
            <a:off x="6012160" y="5877272"/>
            <a:ext cx="1296144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Toliau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77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5400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Šaltiniai</a:t>
            </a:r>
            <a:endParaRPr lang="lt-LT" sz="54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http://protas.pypt.lt/fizika/fizikos_teorijos_konspektas/mechanines_bangos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http://lt.wikipedia.org/wiki/Ultragarsas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http://lt.wikipedia.org/wiki/Triuk%C5%A1mo_tar%C5%A1a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http://lt.wikipedia.org/wiki/Triuk%C5%A1mas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http://lt.wikipedia.org/wiki/Garsas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http://www.silalesvsb.lt/?p=521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  <p:sp>
        <p:nvSpPr>
          <p:cNvPr id="4" name="Action Button: Custom 3">
            <a:hlinkClick r:id="rId8" action="ppaction://hlinksldjump" highlightClick="1"/>
          </p:cNvPr>
          <p:cNvSpPr/>
          <p:nvPr/>
        </p:nvSpPr>
        <p:spPr>
          <a:xfrm>
            <a:off x="7452320" y="6093296"/>
            <a:ext cx="1224136" cy="432048"/>
          </a:xfrm>
          <a:prstGeom prst="actionButtonBlank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ysClr val="windowText" lastClr="000000"/>
                </a:solidFill>
              </a:rPr>
              <a:t>Turinys</a:t>
            </a:r>
            <a:endParaRPr lang="lt-LT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7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6DB8EB18-3657-4051-A897-2ED38832359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335</TotalTime>
  <Words>1672</Words>
  <Application>Microsoft Office PowerPoint</Application>
  <PresentationFormat>On-screen Show (4:3)</PresentationFormat>
  <Paragraphs>288</Paragraphs>
  <Slides>37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Vapor Trail</vt:lpstr>
      <vt:lpstr>Equation</vt:lpstr>
      <vt:lpstr>Triukšmas Jo poveikis ir mažinimo būdai</vt:lpstr>
      <vt:lpstr>TURINYS</vt:lpstr>
      <vt:lpstr>Mechaninės bangos</vt:lpstr>
      <vt:lpstr>Mechaninės bangos</vt:lpstr>
      <vt:lpstr>Mechaninių bangų greitis</vt:lpstr>
      <vt:lpstr>Garsas</vt:lpstr>
      <vt:lpstr>Garsas</vt:lpstr>
      <vt:lpstr>Garso greitis</vt:lpstr>
      <vt:lpstr>Garso charakteristikos</vt:lpstr>
      <vt:lpstr>Garso charakteristikos</vt:lpstr>
      <vt:lpstr>Garso skirstymas</vt:lpstr>
      <vt:lpstr>Triukšmas – tai technogeninis reiškinys, kurį sukelia sklindančios garso bangos</vt:lpstr>
      <vt:lpstr>Triukšmas</vt:lpstr>
      <vt:lpstr>PowerPoint Presentation</vt:lpstr>
      <vt:lpstr>BANDYMAS</vt:lpstr>
      <vt:lpstr>Triukšmo poveikis</vt:lpstr>
      <vt:lpstr>PowerPoint Presentation</vt:lpstr>
      <vt:lpstr>PowerPoint Presentation</vt:lpstr>
      <vt:lpstr>TRIUKŠMO MAŽINIMO BŪDAI</vt:lpstr>
      <vt:lpstr>TRIUKŠMO MAŽINIMO BŪDAI</vt:lpstr>
      <vt:lpstr>Apklausa      Ką žinai apie triukšmą?  </vt:lpstr>
      <vt:lpstr>Apklausos rezultatai</vt:lpstr>
      <vt:lpstr>PowerPoint Presentation</vt:lpstr>
      <vt:lpstr>PowerPoint Presentation</vt:lpstr>
      <vt:lpstr>PowerPoint Presentation</vt:lpstr>
      <vt:lpstr>Uždavinys</vt:lpstr>
      <vt:lpstr>TESTAS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Šaltiniai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Triukšmas. Jo poveikis ir mažinimo būdai.</dc:title>
  <dc:creator>Joana</dc:creator>
  <cp:lastModifiedBy>Joana</cp:lastModifiedBy>
  <cp:revision>39</cp:revision>
  <dcterms:created xsi:type="dcterms:W3CDTF">2015-03-16T19:25:47Z</dcterms:created>
  <dcterms:modified xsi:type="dcterms:W3CDTF">2015-04-05T11:22:36Z</dcterms:modified>
</cp:coreProperties>
</file>