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56" r:id="rId2"/>
    <p:sldId id="313"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14" r:id="rId54"/>
    <p:sldId id="308" r:id="rId55"/>
    <p:sldId id="309" r:id="rId56"/>
    <p:sldId id="310" r:id="rId57"/>
    <p:sldId id="311" r:id="rId58"/>
    <p:sldId id="312" r:id="rId59"/>
  </p:sldIdLst>
  <p:sldSz cx="9144000" cy="6858000" type="screen4x3"/>
  <p:notesSz cx="6858000" cy="9144000"/>
  <p:custShowLst>
    <p:custShow name="Turinys" id="0">
      <p:sldLst>
        <p:sld r:id="rId4"/>
        <p:sld r:id="rId5"/>
        <p:sld r:id="rId6"/>
        <p:sld r:id="rId7"/>
        <p:sld r:id="rId8"/>
        <p:sld r:id="rId9"/>
        <p:sld r:id="rId10"/>
        <p:sld r:id="rId11"/>
        <p:sld r:id="rId12"/>
        <p:sld r:id="rId13"/>
        <p:sld r:id="rId14"/>
        <p:sld r:id="rId16"/>
        <p:sld r:id="rId17"/>
        <p:sld r:id="rId18"/>
        <p:sld r:id="rId19"/>
        <p:sld r:id="rId21"/>
        <p:sld r:id="rId22"/>
        <p:sld r:id="rId23"/>
        <p:sld r:id="rId24"/>
        <p:sld r:id="rId25"/>
        <p:sld r:id="rId26"/>
        <p:sld r:id="rId27"/>
        <p:sld r:id="rId28"/>
        <p:sld r:id="rId29"/>
        <p:sld r:id="rId30"/>
        <p:sld r:id="rId31"/>
        <p:sld r:id="rId32"/>
        <p:sld r:id="rId33"/>
        <p:sld r:id="rId34"/>
        <p:sld r:id="rId35"/>
        <p:sld r:id="rId38"/>
        <p:sld r:id="rId59"/>
      </p:sldLst>
    </p:custShow>
  </p:custShowLst>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42" autoAdjust="0"/>
    <p:restoredTop sz="94660"/>
  </p:normalViewPr>
  <p:slideViewPr>
    <p:cSldViewPr>
      <p:cViewPr varScale="1">
        <p:scale>
          <a:sx n="104" d="100"/>
          <a:sy n="104" d="100"/>
        </p:scale>
        <p:origin x="-18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6088D5-6414-4E93-80A7-61B22F91FB3B}" type="datetimeFigureOut">
              <a:rPr lang="lt-LT" smtClean="0"/>
              <a:t>2015.03.20</a:t>
            </a:fld>
            <a:endParaRPr lang="lt-LT"/>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9B4B3D-3494-4C83-BC21-B6F32FC2BAD0}" type="slidenum">
              <a:rPr lang="lt-LT" smtClean="0"/>
              <a:t>‹#›</a:t>
            </a:fld>
            <a:endParaRPr lang="lt-LT"/>
          </a:p>
        </p:txBody>
      </p:sp>
    </p:spTree>
    <p:extLst>
      <p:ext uri="{BB962C8B-B14F-4D97-AF65-F5344CB8AC3E}">
        <p14:creationId xmlns:p14="http://schemas.microsoft.com/office/powerpoint/2010/main" val="42566879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lt-LT"/>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lt-LT"/>
          </a:p>
        </p:txBody>
      </p:sp>
      <p:sp>
        <p:nvSpPr>
          <p:cNvPr id="4" name="Date Placeholder 3"/>
          <p:cNvSpPr>
            <a:spLocks noGrp="1"/>
          </p:cNvSpPr>
          <p:nvPr>
            <p:ph type="dt" sz="half" idx="10"/>
          </p:nvPr>
        </p:nvSpPr>
        <p:spPr/>
        <p:txBody>
          <a:bodyPr/>
          <a:lstStyle/>
          <a:p>
            <a:fld id="{86FC6B8B-76B7-4938-AA41-04568ECC6D72}" type="datetime1">
              <a:rPr lang="lt-LT" smtClean="0"/>
              <a:t>2015.03.20</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243898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Date Placeholder 3"/>
          <p:cNvSpPr>
            <a:spLocks noGrp="1"/>
          </p:cNvSpPr>
          <p:nvPr>
            <p:ph type="dt" sz="half" idx="10"/>
          </p:nvPr>
        </p:nvSpPr>
        <p:spPr/>
        <p:txBody>
          <a:bodyPr/>
          <a:lstStyle/>
          <a:p>
            <a:fld id="{458D6CFC-0D29-4F55-A49E-1D1FDDD6CBE4}" type="datetime1">
              <a:rPr lang="lt-LT" smtClean="0"/>
              <a:t>2015.03.20</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2754772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lt-L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EA2302-8F36-402A-8BEE-B58B06237829}" type="datetime1">
              <a:rPr lang="lt-LT" smtClean="0"/>
              <a:t>2015.03.20</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647633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Date Placeholder 4"/>
          <p:cNvSpPr>
            <a:spLocks noGrp="1"/>
          </p:cNvSpPr>
          <p:nvPr>
            <p:ph type="dt" sz="half" idx="10"/>
          </p:nvPr>
        </p:nvSpPr>
        <p:spPr/>
        <p:txBody>
          <a:bodyPr/>
          <a:lstStyle/>
          <a:p>
            <a:fld id="{0EA268DC-4388-46FF-846F-048D574BD376}" type="datetime1">
              <a:rPr lang="lt-LT" smtClean="0"/>
              <a:t>2015.03.20</a:t>
            </a:fld>
            <a:endParaRPr lang="lt-LT"/>
          </a:p>
        </p:txBody>
      </p:sp>
      <p:sp>
        <p:nvSpPr>
          <p:cNvPr id="6" name="Footer Placeholder 5"/>
          <p:cNvSpPr>
            <a:spLocks noGrp="1"/>
          </p:cNvSpPr>
          <p:nvPr>
            <p:ph type="ftr" sz="quarter" idx="11"/>
          </p:nvPr>
        </p:nvSpPr>
        <p:spPr/>
        <p:txBody>
          <a:bodyPr/>
          <a:lstStyle/>
          <a:p>
            <a:endParaRPr lang="lt-LT"/>
          </a:p>
        </p:txBody>
      </p:sp>
      <p:sp>
        <p:nvSpPr>
          <p:cNvPr id="7" name="Slide Number Placeholder 6"/>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493638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lt-L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7" name="Date Placeholder 6"/>
          <p:cNvSpPr>
            <a:spLocks noGrp="1"/>
          </p:cNvSpPr>
          <p:nvPr>
            <p:ph type="dt" sz="half" idx="10"/>
          </p:nvPr>
        </p:nvSpPr>
        <p:spPr/>
        <p:txBody>
          <a:bodyPr/>
          <a:lstStyle/>
          <a:p>
            <a:fld id="{EB01671E-C569-4097-9D24-55540A1537D7}" type="datetime1">
              <a:rPr lang="lt-LT" smtClean="0"/>
              <a:t>2015.03.20</a:t>
            </a:fld>
            <a:endParaRPr lang="lt-LT"/>
          </a:p>
        </p:txBody>
      </p:sp>
      <p:sp>
        <p:nvSpPr>
          <p:cNvPr id="8" name="Footer Placeholder 7"/>
          <p:cNvSpPr>
            <a:spLocks noGrp="1"/>
          </p:cNvSpPr>
          <p:nvPr>
            <p:ph type="ftr" sz="quarter" idx="11"/>
          </p:nvPr>
        </p:nvSpPr>
        <p:spPr/>
        <p:txBody>
          <a:bodyPr/>
          <a:lstStyle/>
          <a:p>
            <a:endParaRPr lang="lt-LT"/>
          </a:p>
        </p:txBody>
      </p:sp>
      <p:sp>
        <p:nvSpPr>
          <p:cNvPr id="9" name="Slide Number Placeholder 8"/>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232219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Date Placeholder 2"/>
          <p:cNvSpPr>
            <a:spLocks noGrp="1"/>
          </p:cNvSpPr>
          <p:nvPr>
            <p:ph type="dt" sz="half" idx="10"/>
          </p:nvPr>
        </p:nvSpPr>
        <p:spPr/>
        <p:txBody>
          <a:bodyPr/>
          <a:lstStyle/>
          <a:p>
            <a:fld id="{CDFDFF26-FACD-46A7-B43B-0229C60E66AA}" type="datetime1">
              <a:rPr lang="lt-LT" smtClean="0"/>
              <a:t>2015.03.20</a:t>
            </a:fld>
            <a:endParaRPr lang="lt-LT"/>
          </a:p>
        </p:txBody>
      </p:sp>
      <p:sp>
        <p:nvSpPr>
          <p:cNvPr id="4" name="Footer Placeholder 3"/>
          <p:cNvSpPr>
            <a:spLocks noGrp="1"/>
          </p:cNvSpPr>
          <p:nvPr>
            <p:ph type="ftr" sz="quarter" idx="11"/>
          </p:nvPr>
        </p:nvSpPr>
        <p:spPr/>
        <p:txBody>
          <a:bodyPr/>
          <a:lstStyle/>
          <a:p>
            <a:endParaRPr lang="lt-LT"/>
          </a:p>
        </p:txBody>
      </p:sp>
      <p:sp>
        <p:nvSpPr>
          <p:cNvPr id="5" name="Slide Number Placeholder 4"/>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2309900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3978DA-13F8-4265-843D-B3ECB2E57139}" type="datetime1">
              <a:rPr lang="lt-LT" smtClean="0"/>
              <a:t>2015.03.20</a:t>
            </a:fld>
            <a:endParaRPr lang="lt-LT"/>
          </a:p>
        </p:txBody>
      </p:sp>
      <p:sp>
        <p:nvSpPr>
          <p:cNvPr id="3" name="Footer Placeholder 2"/>
          <p:cNvSpPr>
            <a:spLocks noGrp="1"/>
          </p:cNvSpPr>
          <p:nvPr>
            <p:ph type="ftr" sz="quarter" idx="11"/>
          </p:nvPr>
        </p:nvSpPr>
        <p:spPr/>
        <p:txBody>
          <a:bodyPr/>
          <a:lstStyle/>
          <a:p>
            <a:endParaRPr lang="lt-LT"/>
          </a:p>
        </p:txBody>
      </p:sp>
      <p:sp>
        <p:nvSpPr>
          <p:cNvPr id="4" name="Slide Number Placeholder 3"/>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3616019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lt-L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B0640F-1157-43C8-A33E-FDB783C5356D}" type="datetime1">
              <a:rPr lang="lt-LT" smtClean="0"/>
              <a:t>2015.03.20</a:t>
            </a:fld>
            <a:endParaRPr lang="lt-LT"/>
          </a:p>
        </p:txBody>
      </p:sp>
      <p:sp>
        <p:nvSpPr>
          <p:cNvPr id="6" name="Footer Placeholder 5"/>
          <p:cNvSpPr>
            <a:spLocks noGrp="1"/>
          </p:cNvSpPr>
          <p:nvPr>
            <p:ph type="ftr" sz="quarter" idx="11"/>
          </p:nvPr>
        </p:nvSpPr>
        <p:spPr/>
        <p:txBody>
          <a:bodyPr/>
          <a:lstStyle/>
          <a:p>
            <a:endParaRPr lang="lt-LT"/>
          </a:p>
        </p:txBody>
      </p:sp>
      <p:sp>
        <p:nvSpPr>
          <p:cNvPr id="7" name="Slide Number Placeholder 6"/>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1665511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lt-L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DC986D-2FA8-4549-B918-E3EB079D733C}" type="datetime1">
              <a:rPr lang="lt-LT" smtClean="0"/>
              <a:t>2015.03.20</a:t>
            </a:fld>
            <a:endParaRPr lang="lt-LT"/>
          </a:p>
        </p:txBody>
      </p:sp>
      <p:sp>
        <p:nvSpPr>
          <p:cNvPr id="6" name="Footer Placeholder 5"/>
          <p:cNvSpPr>
            <a:spLocks noGrp="1"/>
          </p:cNvSpPr>
          <p:nvPr>
            <p:ph type="ftr" sz="quarter" idx="11"/>
          </p:nvPr>
        </p:nvSpPr>
        <p:spPr/>
        <p:txBody>
          <a:bodyPr/>
          <a:lstStyle/>
          <a:p>
            <a:endParaRPr lang="lt-LT"/>
          </a:p>
        </p:txBody>
      </p:sp>
      <p:sp>
        <p:nvSpPr>
          <p:cNvPr id="7" name="Slide Number Placeholder 6"/>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2197533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Date Placeholder 3"/>
          <p:cNvSpPr>
            <a:spLocks noGrp="1"/>
          </p:cNvSpPr>
          <p:nvPr>
            <p:ph type="dt" sz="half" idx="10"/>
          </p:nvPr>
        </p:nvSpPr>
        <p:spPr/>
        <p:txBody>
          <a:bodyPr/>
          <a:lstStyle/>
          <a:p>
            <a:fld id="{4254D686-4BC6-4DF4-93CE-4B36C45A49D5}" type="datetime1">
              <a:rPr lang="lt-LT" smtClean="0"/>
              <a:t>2015.03.20</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22008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lt-LT"/>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Date Placeholder 3"/>
          <p:cNvSpPr>
            <a:spLocks noGrp="1"/>
          </p:cNvSpPr>
          <p:nvPr>
            <p:ph type="dt" sz="half" idx="10"/>
          </p:nvPr>
        </p:nvSpPr>
        <p:spPr/>
        <p:txBody>
          <a:bodyPr/>
          <a:lstStyle/>
          <a:p>
            <a:fld id="{6667AD4C-480A-4D2B-93AA-6E395FC34BFD}" type="datetime1">
              <a:rPr lang="lt-LT" smtClean="0"/>
              <a:t>2015.03.20</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C97C9FBA-1891-40ED-B4A1-E2A8CE21298F}" type="slidenum">
              <a:rPr lang="lt-LT" smtClean="0"/>
              <a:t>‹#›</a:t>
            </a:fld>
            <a:endParaRPr lang="lt-LT"/>
          </a:p>
        </p:txBody>
      </p:sp>
    </p:spTree>
    <p:extLst>
      <p:ext uri="{BB962C8B-B14F-4D97-AF65-F5344CB8AC3E}">
        <p14:creationId xmlns:p14="http://schemas.microsoft.com/office/powerpoint/2010/main" val="1738983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lt-LT"/>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4CFEA7-168D-4FF2-857D-AF2D2E8E77F4}" type="datetime1">
              <a:rPr lang="lt-LT" smtClean="0"/>
              <a:t>2015.03.20</a:t>
            </a:fld>
            <a:endParaRPr lang="lt-LT"/>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7C9FBA-1891-40ED-B4A1-E2A8CE21298F}" type="slidenum">
              <a:rPr lang="lt-LT" smtClean="0"/>
              <a:t>‹#›</a:t>
            </a:fld>
            <a:endParaRPr lang="lt-LT"/>
          </a:p>
        </p:txBody>
      </p:sp>
    </p:spTree>
    <p:extLst>
      <p:ext uri="{BB962C8B-B14F-4D97-AF65-F5344CB8AC3E}">
        <p14:creationId xmlns:p14="http://schemas.microsoft.com/office/powerpoint/2010/main" val="1022752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gif"/><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80.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Elementariosios</a:t>
            </a:r>
            <a:r>
              <a:rPr lang="en-US" dirty="0" smtClean="0"/>
              <a:t> </a:t>
            </a:r>
            <a:r>
              <a:rPr lang="en-US" dirty="0" err="1" smtClean="0"/>
              <a:t>dalel</a:t>
            </a:r>
            <a:r>
              <a:rPr lang="lt-LT" dirty="0" smtClean="0"/>
              <a:t>ės</a:t>
            </a:r>
            <a:endParaRPr lang="lt-LT" dirty="0"/>
          </a:p>
        </p:txBody>
      </p:sp>
      <p:sp>
        <p:nvSpPr>
          <p:cNvPr id="3" name="Subtitle 2"/>
          <p:cNvSpPr>
            <a:spLocks noGrp="1"/>
          </p:cNvSpPr>
          <p:nvPr>
            <p:ph type="subTitle" idx="1"/>
          </p:nvPr>
        </p:nvSpPr>
        <p:spPr/>
        <p:txBody>
          <a:bodyPr>
            <a:normAutofit fontScale="70000" lnSpcReduction="20000"/>
          </a:bodyPr>
          <a:lstStyle/>
          <a:p>
            <a:pPr algn="l">
              <a:defRPr/>
            </a:pPr>
            <a:r>
              <a:rPr lang="lt-LT" dirty="0"/>
              <a:t>Kauno Simono Daukanto vidurinė mokykla</a:t>
            </a:r>
          </a:p>
          <a:p>
            <a:pPr algn="l">
              <a:defRPr/>
            </a:pPr>
            <a:r>
              <a:rPr lang="lt-LT" b="1" dirty="0" smtClean="0"/>
              <a:t>Gytis </a:t>
            </a:r>
            <a:r>
              <a:rPr lang="lt-LT" b="1" dirty="0"/>
              <a:t>Liutkevičius</a:t>
            </a:r>
          </a:p>
          <a:p>
            <a:pPr algn="l">
              <a:defRPr/>
            </a:pPr>
            <a:r>
              <a:rPr lang="lt-LT" dirty="0" smtClean="0"/>
              <a:t>12a </a:t>
            </a:r>
            <a:r>
              <a:rPr lang="lt-LT" dirty="0"/>
              <a:t>klasė</a:t>
            </a:r>
          </a:p>
          <a:p>
            <a:pPr algn="l">
              <a:defRPr/>
            </a:pPr>
            <a:r>
              <a:rPr lang="lt-LT" dirty="0"/>
              <a:t>Fizikos mokytoja ekspertė </a:t>
            </a:r>
            <a:r>
              <a:rPr lang="lt-LT" b="1" dirty="0"/>
              <a:t>Laimutė Leonavičienė</a:t>
            </a:r>
          </a:p>
          <a:p>
            <a:pPr algn="l">
              <a:defRPr/>
            </a:pPr>
            <a:r>
              <a:rPr lang="lt-LT" dirty="0" smtClean="0"/>
              <a:t>2015 </a:t>
            </a:r>
            <a:r>
              <a:rPr lang="lt-LT" dirty="0"/>
              <a:t>metai</a:t>
            </a:r>
          </a:p>
          <a:p>
            <a:endParaRPr lang="lt-LT" dirty="0"/>
          </a:p>
        </p:txBody>
      </p:sp>
      <p:sp>
        <p:nvSpPr>
          <p:cNvPr id="4" name="Slide Number Placeholder 3"/>
          <p:cNvSpPr>
            <a:spLocks noGrp="1"/>
          </p:cNvSpPr>
          <p:nvPr>
            <p:ph type="sldNum" sz="quarter" idx="12"/>
          </p:nvPr>
        </p:nvSpPr>
        <p:spPr/>
        <p:txBody>
          <a:bodyPr/>
          <a:lstStyle/>
          <a:p>
            <a:endParaRPr lang="lt-LT" dirty="0"/>
          </a:p>
        </p:txBody>
      </p:sp>
    </p:spTree>
    <p:extLst>
      <p:ext uri="{BB962C8B-B14F-4D97-AF65-F5344CB8AC3E}">
        <p14:creationId xmlns:p14="http://schemas.microsoft.com/office/powerpoint/2010/main" val="30784328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Turinys</a:t>
            </a:r>
            <a:endParaRPr lang="lt-LT" dirty="0"/>
          </a:p>
        </p:txBody>
      </p:sp>
      <p:sp>
        <p:nvSpPr>
          <p:cNvPr id="3" name="Content Placeholder 2"/>
          <p:cNvSpPr>
            <a:spLocks noGrp="1"/>
          </p:cNvSpPr>
          <p:nvPr>
            <p:ph idx="1"/>
          </p:nvPr>
        </p:nvSpPr>
        <p:spPr/>
        <p:txBody>
          <a:bodyPr>
            <a:normAutofit fontScale="25000" lnSpcReduction="20000"/>
          </a:bodyPr>
          <a:lstStyle/>
          <a:p>
            <a:r>
              <a:rPr lang="lt-LT" dirty="0" smtClean="0"/>
              <a:t>Kelionė į subatominę Visatą................................................................................................................................................................................................................................................................3</a:t>
            </a:r>
          </a:p>
          <a:p>
            <a:r>
              <a:rPr lang="lt-LT" dirty="0" smtClean="0"/>
              <a:t>Atomas – pirmoji elementarioji dalelė............</a:t>
            </a:r>
            <a:r>
              <a:rPr lang="lt-LT" dirty="0"/>
              <a:t> </a:t>
            </a:r>
            <a:r>
              <a:rPr lang="lt-LT" dirty="0" smtClean="0"/>
              <a:t>...................................................................................................................................................................................................................................4</a:t>
            </a:r>
          </a:p>
          <a:p>
            <a:r>
              <a:rPr lang="lt-LT" dirty="0" smtClean="0"/>
              <a:t>Subatominės dalelės.......................................</a:t>
            </a:r>
            <a:r>
              <a:rPr lang="lt-LT" dirty="0"/>
              <a:t> </a:t>
            </a:r>
            <a:r>
              <a:rPr lang="lt-LT" dirty="0" smtClean="0"/>
              <a:t>...................................................................................................................................................................................................................................5</a:t>
            </a:r>
          </a:p>
          <a:p>
            <a:r>
              <a:rPr lang="lt-LT" dirty="0" smtClean="0"/>
              <a:t>Pozitronas.......................................................</a:t>
            </a:r>
            <a:r>
              <a:rPr lang="lt-LT" dirty="0"/>
              <a:t> </a:t>
            </a:r>
            <a:r>
              <a:rPr lang="lt-LT" dirty="0" smtClean="0"/>
              <a:t>....................................................................................................................................................................................................................................6</a:t>
            </a:r>
          </a:p>
          <a:p>
            <a:r>
              <a:rPr lang="lt-LT" dirty="0" smtClean="0"/>
              <a:t>Mezonai..........................................................</a:t>
            </a:r>
            <a:r>
              <a:rPr lang="lt-LT" dirty="0"/>
              <a:t> </a:t>
            </a:r>
            <a:r>
              <a:rPr lang="lt-LT" dirty="0" smtClean="0"/>
              <a:t>....................................................................................................................................................................................................................................7</a:t>
            </a:r>
          </a:p>
          <a:p>
            <a:r>
              <a:rPr lang="lt-LT" dirty="0" smtClean="0"/>
              <a:t>Elementariųjų dalelių greitintuvai...................</a:t>
            </a:r>
            <a:r>
              <a:rPr lang="lt-LT" dirty="0"/>
              <a:t> </a:t>
            </a:r>
            <a:r>
              <a:rPr lang="lt-LT" dirty="0" smtClean="0"/>
              <a:t>...................................................................................................................................................................................................................................8</a:t>
            </a:r>
          </a:p>
          <a:p>
            <a:r>
              <a:rPr lang="lt-LT" dirty="0" smtClean="0"/>
              <a:t>Tiesinis greitintuvas.........................................</a:t>
            </a:r>
            <a:r>
              <a:rPr lang="lt-LT" dirty="0"/>
              <a:t> </a:t>
            </a:r>
            <a:r>
              <a:rPr lang="lt-LT" dirty="0" smtClean="0"/>
              <a:t>...................................................................................................................................................................................................................................9</a:t>
            </a:r>
          </a:p>
          <a:p>
            <a:r>
              <a:rPr lang="lt-LT" dirty="0" smtClean="0"/>
              <a:t>Ciklotronas.........................................................</a:t>
            </a:r>
            <a:r>
              <a:rPr lang="lt-LT" dirty="0"/>
              <a:t> </a:t>
            </a:r>
            <a:r>
              <a:rPr lang="lt-LT" dirty="0" smtClean="0"/>
              <a:t>...............................................................................................................................................................................................................................10</a:t>
            </a:r>
          </a:p>
          <a:p>
            <a:r>
              <a:rPr lang="lt-LT" dirty="0" smtClean="0"/>
              <a:t>Sinchrotronas.</a:t>
            </a:r>
            <a:r>
              <a:rPr lang="lt-LT" dirty="0"/>
              <a:t> </a:t>
            </a:r>
            <a:r>
              <a:rPr lang="lt-LT" dirty="0" smtClean="0"/>
              <a:t>..................................................................................................................................................................................................................................................................................11</a:t>
            </a:r>
          </a:p>
          <a:p>
            <a:r>
              <a:rPr lang="lt-LT" dirty="0" smtClean="0"/>
              <a:t>LHC.</a:t>
            </a:r>
            <a:r>
              <a:rPr lang="lt-LT" dirty="0"/>
              <a:t> </a:t>
            </a:r>
            <a:r>
              <a:rPr lang="lt-LT" dirty="0" smtClean="0"/>
              <a:t>..................................................................................................................................................................................................................</a:t>
            </a:r>
            <a:r>
              <a:rPr lang="lt-LT" dirty="0"/>
              <a:t> </a:t>
            </a:r>
            <a:r>
              <a:rPr lang="lt-LT" dirty="0" smtClean="0"/>
              <a:t>.....................</a:t>
            </a:r>
            <a:r>
              <a:rPr lang="lt-LT" dirty="0"/>
              <a:t> </a:t>
            </a:r>
            <a:r>
              <a:rPr lang="lt-LT" dirty="0" smtClean="0"/>
              <a:t>.....................</a:t>
            </a:r>
            <a:r>
              <a:rPr lang="lt-LT" dirty="0"/>
              <a:t> </a:t>
            </a:r>
            <a:r>
              <a:rPr lang="lt-LT" dirty="0" smtClean="0"/>
              <a:t>....................................12</a:t>
            </a:r>
          </a:p>
          <a:p>
            <a:r>
              <a:rPr lang="lt-LT" dirty="0" smtClean="0"/>
              <a:t>LHC veikimas.</a:t>
            </a:r>
            <a:r>
              <a:rPr lang="lt-LT" dirty="0"/>
              <a:t> </a:t>
            </a:r>
            <a:r>
              <a:rPr lang="lt-LT" dirty="0" smtClean="0"/>
              <a:t>..................................................................................................................................................................................................................</a:t>
            </a:r>
            <a:r>
              <a:rPr lang="lt-LT" dirty="0"/>
              <a:t> </a:t>
            </a:r>
            <a:r>
              <a:rPr lang="lt-LT" dirty="0" smtClean="0"/>
              <a:t>.....................</a:t>
            </a:r>
            <a:r>
              <a:rPr lang="lt-LT" dirty="0"/>
              <a:t> </a:t>
            </a:r>
            <a:r>
              <a:rPr lang="lt-LT" dirty="0" smtClean="0"/>
              <a:t>.....................</a:t>
            </a:r>
            <a:r>
              <a:rPr lang="lt-LT" dirty="0"/>
              <a:t> </a:t>
            </a:r>
            <a:r>
              <a:rPr lang="lt-LT" dirty="0" smtClean="0"/>
              <a:t>.....................13</a:t>
            </a:r>
          </a:p>
          <a:p>
            <a:r>
              <a:rPr lang="lt-LT" dirty="0" smtClean="0"/>
              <a:t>LHC reiškmė.</a:t>
            </a:r>
            <a:r>
              <a:rPr lang="lt-LT" dirty="0"/>
              <a:t> </a:t>
            </a:r>
            <a:r>
              <a:rPr lang="lt-LT" dirty="0" smtClean="0"/>
              <a:t>..................................................................................................................................................................................................................</a:t>
            </a:r>
            <a:r>
              <a:rPr lang="lt-LT" dirty="0"/>
              <a:t> </a:t>
            </a:r>
            <a:r>
              <a:rPr lang="lt-LT" dirty="0" smtClean="0"/>
              <a:t>.....................</a:t>
            </a:r>
            <a:r>
              <a:rPr lang="lt-LT" dirty="0"/>
              <a:t> </a:t>
            </a:r>
            <a:r>
              <a:rPr lang="lt-LT" dirty="0" smtClean="0"/>
              <a:t>.....................</a:t>
            </a:r>
            <a:r>
              <a:rPr lang="lt-LT" dirty="0"/>
              <a:t> </a:t>
            </a:r>
            <a:r>
              <a:rPr lang="lt-LT" dirty="0" smtClean="0"/>
              <a:t>......................15</a:t>
            </a:r>
          </a:p>
          <a:p>
            <a:r>
              <a:rPr lang="lt-LT" dirty="0" smtClean="0"/>
              <a:t>Higso bozonas.</a:t>
            </a:r>
            <a:r>
              <a:rPr lang="lt-LT" dirty="0"/>
              <a:t> </a:t>
            </a:r>
            <a:r>
              <a:rPr lang="lt-LT" dirty="0" smtClean="0"/>
              <a:t>..................................................................................................................................................................................................................</a:t>
            </a:r>
            <a:r>
              <a:rPr lang="lt-LT" dirty="0"/>
              <a:t> </a:t>
            </a:r>
            <a:r>
              <a:rPr lang="lt-LT" dirty="0" smtClean="0"/>
              <a:t>.....................</a:t>
            </a:r>
            <a:r>
              <a:rPr lang="lt-LT" dirty="0"/>
              <a:t> </a:t>
            </a:r>
            <a:r>
              <a:rPr lang="lt-LT" dirty="0" smtClean="0"/>
              <a:t>.....................</a:t>
            </a:r>
            <a:r>
              <a:rPr lang="lt-LT" dirty="0"/>
              <a:t> </a:t>
            </a:r>
            <a:r>
              <a:rPr lang="lt-LT" dirty="0" smtClean="0"/>
              <a:t>...................16</a:t>
            </a:r>
          </a:p>
          <a:p>
            <a:r>
              <a:rPr lang="lt-LT" dirty="0" smtClean="0"/>
              <a:t>Higso bozono paaiškinimas.</a:t>
            </a:r>
            <a:r>
              <a:rPr lang="lt-LT" dirty="0"/>
              <a:t> </a:t>
            </a:r>
            <a:r>
              <a:rPr lang="lt-LT" dirty="0" smtClean="0"/>
              <a:t>..................................................................................................................................................................................................................</a:t>
            </a:r>
            <a:r>
              <a:rPr lang="lt-LT" dirty="0"/>
              <a:t> </a:t>
            </a:r>
            <a:r>
              <a:rPr lang="lt-LT" dirty="0" smtClean="0"/>
              <a:t>.....................</a:t>
            </a:r>
            <a:r>
              <a:rPr lang="lt-LT" dirty="0"/>
              <a:t> </a:t>
            </a:r>
            <a:r>
              <a:rPr lang="lt-LT" dirty="0" smtClean="0"/>
              <a:t>....................17</a:t>
            </a:r>
          </a:p>
          <a:p>
            <a:r>
              <a:rPr lang="lt-LT" dirty="0" smtClean="0"/>
              <a:t>Dalelių savybės.</a:t>
            </a:r>
            <a:r>
              <a:rPr lang="lt-LT" dirty="0"/>
              <a:t> </a:t>
            </a:r>
            <a:r>
              <a:rPr lang="lt-LT" dirty="0" smtClean="0"/>
              <a:t>..................................................................................................................................................................................................................</a:t>
            </a:r>
            <a:r>
              <a:rPr lang="lt-LT" dirty="0"/>
              <a:t> </a:t>
            </a:r>
            <a:r>
              <a:rPr lang="lt-LT" dirty="0" smtClean="0"/>
              <a:t>.....................</a:t>
            </a:r>
            <a:r>
              <a:rPr lang="lt-LT" dirty="0"/>
              <a:t> </a:t>
            </a:r>
            <a:r>
              <a:rPr lang="lt-LT" dirty="0" smtClean="0"/>
              <a:t>.....................</a:t>
            </a:r>
            <a:r>
              <a:rPr lang="lt-LT" dirty="0"/>
              <a:t> </a:t>
            </a:r>
            <a:r>
              <a:rPr lang="lt-LT" dirty="0" smtClean="0"/>
              <a:t>.................18</a:t>
            </a:r>
          </a:p>
          <a:p>
            <a:r>
              <a:rPr lang="lt-LT" dirty="0" smtClean="0"/>
              <a:t>Antimedžiaga.</a:t>
            </a:r>
            <a:r>
              <a:rPr lang="lt-LT" dirty="0"/>
              <a:t> </a:t>
            </a:r>
            <a:r>
              <a:rPr lang="lt-LT" dirty="0" smtClean="0"/>
              <a:t>..................................................................................................................................................................................................................</a:t>
            </a:r>
            <a:r>
              <a:rPr lang="lt-LT" dirty="0"/>
              <a:t> </a:t>
            </a:r>
            <a:r>
              <a:rPr lang="lt-LT" dirty="0" smtClean="0"/>
              <a:t>.....................</a:t>
            </a:r>
            <a:r>
              <a:rPr lang="lt-LT" dirty="0"/>
              <a:t> </a:t>
            </a:r>
            <a:r>
              <a:rPr lang="lt-LT" dirty="0" smtClean="0"/>
              <a:t>.....................</a:t>
            </a:r>
            <a:r>
              <a:rPr lang="lt-LT" dirty="0"/>
              <a:t> </a:t>
            </a:r>
            <a:r>
              <a:rPr lang="lt-LT" dirty="0" smtClean="0"/>
              <a:t>....................20</a:t>
            </a:r>
          </a:p>
          <a:p>
            <a:r>
              <a:rPr lang="lt-LT" dirty="0" smtClean="0"/>
              <a:t>Antidalelė.</a:t>
            </a:r>
            <a:r>
              <a:rPr lang="lt-LT" dirty="0"/>
              <a:t> </a:t>
            </a:r>
            <a:r>
              <a:rPr lang="lt-LT" dirty="0" smtClean="0"/>
              <a:t>..................................................................................................................................................................................................................</a:t>
            </a:r>
            <a:r>
              <a:rPr lang="lt-LT" dirty="0"/>
              <a:t> </a:t>
            </a:r>
            <a:r>
              <a:rPr lang="lt-LT" dirty="0" smtClean="0"/>
              <a:t>.....................</a:t>
            </a:r>
            <a:r>
              <a:rPr lang="lt-LT" dirty="0"/>
              <a:t> </a:t>
            </a:r>
            <a:r>
              <a:rPr lang="lt-LT" dirty="0" smtClean="0"/>
              <a:t>.....................</a:t>
            </a:r>
            <a:r>
              <a:rPr lang="lt-LT" dirty="0"/>
              <a:t> </a:t>
            </a:r>
            <a:r>
              <a:rPr lang="lt-LT" dirty="0" smtClean="0"/>
              <a:t>.....................</a:t>
            </a:r>
            <a:r>
              <a:rPr lang="lt-LT" dirty="0"/>
              <a:t> </a:t>
            </a:r>
            <a:r>
              <a:rPr lang="lt-LT" dirty="0" smtClean="0"/>
              <a:t>....21</a:t>
            </a:r>
          </a:p>
          <a:p>
            <a:r>
              <a:rPr lang="lt-LT" dirty="0" smtClean="0"/>
              <a:t>Anihiliacija.</a:t>
            </a:r>
            <a:r>
              <a:rPr lang="lt-LT" dirty="0"/>
              <a:t> </a:t>
            </a:r>
            <a:r>
              <a:rPr lang="lt-LT" dirty="0" smtClean="0"/>
              <a:t>..................................................................................................................................................................................................................</a:t>
            </a:r>
            <a:r>
              <a:rPr lang="lt-LT" dirty="0"/>
              <a:t> </a:t>
            </a:r>
            <a:r>
              <a:rPr lang="lt-LT" dirty="0" smtClean="0"/>
              <a:t>.....................</a:t>
            </a:r>
            <a:r>
              <a:rPr lang="lt-LT" dirty="0"/>
              <a:t> </a:t>
            </a:r>
            <a:r>
              <a:rPr lang="lt-LT" dirty="0" smtClean="0"/>
              <a:t>.....................</a:t>
            </a:r>
            <a:r>
              <a:rPr lang="lt-LT" dirty="0"/>
              <a:t> </a:t>
            </a:r>
            <a:r>
              <a:rPr lang="lt-LT" dirty="0" smtClean="0"/>
              <a:t>.........................22</a:t>
            </a:r>
          </a:p>
          <a:p>
            <a:r>
              <a:rPr lang="lt-LT" dirty="0" smtClean="0"/>
              <a:t>Keturios fundamentinės sąveikos.</a:t>
            </a:r>
            <a:r>
              <a:rPr lang="lt-LT" dirty="0"/>
              <a:t> </a:t>
            </a:r>
            <a:r>
              <a:rPr lang="lt-LT" dirty="0" smtClean="0"/>
              <a:t>.................................................................................................................................................................................................................</a:t>
            </a:r>
            <a:r>
              <a:rPr lang="lt-LT" dirty="0"/>
              <a:t> </a:t>
            </a:r>
            <a:r>
              <a:rPr lang="lt-LT" dirty="0" smtClean="0"/>
              <a:t>.....................</a:t>
            </a:r>
            <a:r>
              <a:rPr lang="lt-LT" dirty="0"/>
              <a:t> </a:t>
            </a:r>
            <a:r>
              <a:rPr lang="lt-LT" dirty="0" smtClean="0"/>
              <a:t>...........23</a:t>
            </a:r>
          </a:p>
          <a:p>
            <a:r>
              <a:rPr lang="lt-LT" dirty="0" smtClean="0"/>
              <a:t>Gravitacinė sąveika.</a:t>
            </a:r>
            <a:r>
              <a:rPr lang="lt-LT" dirty="0"/>
              <a:t> </a:t>
            </a:r>
            <a:r>
              <a:rPr lang="lt-LT" dirty="0" smtClean="0"/>
              <a:t>..................................................................................................................................................................................................................</a:t>
            </a:r>
            <a:r>
              <a:rPr lang="lt-LT" dirty="0"/>
              <a:t> </a:t>
            </a:r>
            <a:r>
              <a:rPr lang="lt-LT" dirty="0" smtClean="0"/>
              <a:t>.....................</a:t>
            </a:r>
            <a:r>
              <a:rPr lang="lt-LT" dirty="0"/>
              <a:t> </a:t>
            </a:r>
            <a:r>
              <a:rPr lang="lt-LT" dirty="0" smtClean="0"/>
              <a:t>.................................24</a:t>
            </a:r>
          </a:p>
          <a:p>
            <a:r>
              <a:rPr lang="lt-LT" dirty="0" smtClean="0"/>
              <a:t>Elektromagnetinė sąveika.</a:t>
            </a:r>
            <a:r>
              <a:rPr lang="lt-LT" dirty="0"/>
              <a:t> </a:t>
            </a:r>
            <a:r>
              <a:rPr lang="lt-LT" dirty="0" smtClean="0"/>
              <a:t>..................................................................................................................................................................................................................</a:t>
            </a:r>
            <a:r>
              <a:rPr lang="lt-LT" dirty="0"/>
              <a:t> ...... </a:t>
            </a:r>
            <a:r>
              <a:rPr lang="lt-LT" dirty="0" smtClean="0"/>
              <a:t>.....................................25</a:t>
            </a:r>
          </a:p>
          <a:p>
            <a:r>
              <a:rPr lang="lt-LT" dirty="0" smtClean="0"/>
              <a:t>Stiprioji sąveika.</a:t>
            </a:r>
            <a:r>
              <a:rPr lang="lt-LT" dirty="0"/>
              <a:t> </a:t>
            </a:r>
            <a:r>
              <a:rPr lang="lt-LT" dirty="0" smtClean="0"/>
              <a:t>..................................................................................................................................................................................................................</a:t>
            </a:r>
            <a:r>
              <a:rPr lang="lt-LT" dirty="0"/>
              <a:t> ...... </a:t>
            </a:r>
            <a:r>
              <a:rPr lang="lt-LT" dirty="0" smtClean="0"/>
              <a:t>......................................................26</a:t>
            </a:r>
          </a:p>
          <a:p>
            <a:r>
              <a:rPr lang="lt-LT" dirty="0" smtClean="0"/>
              <a:t>Silpnoji sąveika.</a:t>
            </a:r>
            <a:r>
              <a:rPr lang="lt-LT" dirty="0"/>
              <a:t> </a:t>
            </a:r>
            <a:r>
              <a:rPr lang="lt-LT" dirty="0" smtClean="0"/>
              <a:t>..................................................................................................................................................................................................................</a:t>
            </a:r>
            <a:r>
              <a:rPr lang="lt-LT" dirty="0"/>
              <a:t> ...... </a:t>
            </a:r>
            <a:r>
              <a:rPr lang="lt-LT" dirty="0" smtClean="0"/>
              <a:t>......................................................27</a:t>
            </a:r>
          </a:p>
          <a:p>
            <a:r>
              <a:rPr lang="lt-LT" dirty="0" smtClean="0"/>
              <a:t>Dalelių klasifikacija.</a:t>
            </a:r>
            <a:r>
              <a:rPr lang="lt-LT" dirty="0"/>
              <a:t> </a:t>
            </a:r>
            <a:r>
              <a:rPr lang="lt-LT" dirty="0" smtClean="0"/>
              <a:t>.................................................................................................................................................................................................................</a:t>
            </a:r>
            <a:r>
              <a:rPr lang="lt-LT" dirty="0"/>
              <a:t> ...... </a:t>
            </a:r>
            <a:r>
              <a:rPr lang="lt-LT" dirty="0" smtClean="0"/>
              <a:t>.................................</a:t>
            </a:r>
            <a:r>
              <a:rPr lang="lt-LT" dirty="0"/>
              <a:t> ...... </a:t>
            </a:r>
            <a:r>
              <a:rPr lang="lt-LT" dirty="0" smtClean="0"/>
              <a:t>.........28</a:t>
            </a:r>
          </a:p>
          <a:p>
            <a:r>
              <a:rPr lang="lt-LT" dirty="0" smtClean="0"/>
              <a:t>Fotonai.</a:t>
            </a:r>
            <a:r>
              <a:rPr lang="lt-LT" dirty="0"/>
              <a:t> </a:t>
            </a:r>
            <a:r>
              <a:rPr lang="lt-LT" dirty="0" smtClean="0"/>
              <a:t>..................................................................................................................................................................................................................</a:t>
            </a:r>
            <a:r>
              <a:rPr lang="lt-LT" dirty="0"/>
              <a:t> ...... </a:t>
            </a:r>
            <a:r>
              <a:rPr lang="lt-LT" dirty="0" smtClean="0"/>
              <a:t>.................................</a:t>
            </a:r>
            <a:r>
              <a:rPr lang="lt-LT" dirty="0"/>
              <a:t> ...... </a:t>
            </a:r>
            <a:r>
              <a:rPr lang="lt-LT" dirty="0" smtClean="0"/>
              <a:t>..........................29</a:t>
            </a:r>
          </a:p>
          <a:p>
            <a:r>
              <a:rPr lang="lt-LT" dirty="0" smtClean="0"/>
              <a:t>Leptonai.</a:t>
            </a:r>
            <a:r>
              <a:rPr lang="lt-LT" dirty="0"/>
              <a:t> </a:t>
            </a:r>
            <a:r>
              <a:rPr lang="lt-LT" dirty="0" smtClean="0"/>
              <a:t>..................................................................................................................................................................................................................</a:t>
            </a:r>
            <a:r>
              <a:rPr lang="lt-LT" dirty="0"/>
              <a:t> ...... </a:t>
            </a:r>
            <a:r>
              <a:rPr lang="lt-LT" dirty="0" smtClean="0"/>
              <a:t>.................................</a:t>
            </a:r>
            <a:r>
              <a:rPr lang="lt-LT" dirty="0"/>
              <a:t> ...... </a:t>
            </a:r>
            <a:r>
              <a:rPr lang="lt-LT" dirty="0" smtClean="0"/>
              <a:t>........................30</a:t>
            </a:r>
          </a:p>
          <a:p>
            <a:r>
              <a:rPr lang="lt-LT" dirty="0" smtClean="0"/>
              <a:t>Hadronai.</a:t>
            </a:r>
            <a:r>
              <a:rPr lang="lt-LT" dirty="0"/>
              <a:t> </a:t>
            </a:r>
            <a:r>
              <a:rPr lang="lt-LT" dirty="0" smtClean="0"/>
              <a:t>..................................................................................................................................................................................................................</a:t>
            </a:r>
            <a:r>
              <a:rPr lang="lt-LT" dirty="0"/>
              <a:t> ...... </a:t>
            </a:r>
            <a:r>
              <a:rPr lang="lt-LT" dirty="0" smtClean="0"/>
              <a:t>.................................</a:t>
            </a:r>
            <a:r>
              <a:rPr lang="lt-LT" dirty="0"/>
              <a:t> ...... </a:t>
            </a:r>
            <a:r>
              <a:rPr lang="lt-LT" dirty="0" smtClean="0"/>
              <a:t>.......................31</a:t>
            </a:r>
          </a:p>
          <a:p>
            <a:r>
              <a:rPr lang="lt-LT" dirty="0" smtClean="0"/>
              <a:t>Kvarkai.</a:t>
            </a:r>
            <a:r>
              <a:rPr lang="lt-LT" dirty="0"/>
              <a:t> </a:t>
            </a:r>
            <a:r>
              <a:rPr lang="lt-LT" dirty="0" smtClean="0"/>
              <a:t>..................................................................................................................................................................................................................</a:t>
            </a:r>
            <a:r>
              <a:rPr lang="lt-LT" dirty="0"/>
              <a:t> ...... </a:t>
            </a:r>
            <a:r>
              <a:rPr lang="lt-LT" dirty="0" smtClean="0"/>
              <a:t>.................................</a:t>
            </a:r>
            <a:r>
              <a:rPr lang="lt-LT" dirty="0"/>
              <a:t> ...... </a:t>
            </a:r>
            <a:r>
              <a:rPr lang="lt-LT" dirty="0" smtClean="0"/>
              <a:t>...........................32</a:t>
            </a:r>
          </a:p>
          <a:p>
            <a:r>
              <a:rPr lang="lt-LT" dirty="0" smtClean="0"/>
              <a:t>Bozonai.</a:t>
            </a:r>
            <a:r>
              <a:rPr lang="lt-LT" dirty="0"/>
              <a:t> </a:t>
            </a:r>
            <a:r>
              <a:rPr lang="lt-LT" dirty="0" smtClean="0"/>
              <a:t>..................................................................................................................................................................................................................</a:t>
            </a:r>
            <a:r>
              <a:rPr lang="lt-LT" dirty="0"/>
              <a:t> ...... </a:t>
            </a:r>
            <a:r>
              <a:rPr lang="lt-LT" dirty="0" smtClean="0"/>
              <a:t>.................................</a:t>
            </a:r>
            <a:r>
              <a:rPr lang="lt-LT" dirty="0"/>
              <a:t> ...... </a:t>
            </a:r>
            <a:r>
              <a:rPr lang="lt-LT" dirty="0" smtClean="0"/>
              <a:t>.........................33</a:t>
            </a:r>
          </a:p>
          <a:p>
            <a:r>
              <a:rPr lang="lt-LT" dirty="0" smtClean="0"/>
              <a:t>Bandymai.</a:t>
            </a:r>
            <a:r>
              <a:rPr lang="lt-LT" dirty="0"/>
              <a:t> </a:t>
            </a:r>
            <a:r>
              <a:rPr lang="lt-LT" dirty="0" smtClean="0"/>
              <a:t>..................................................................................................................................................................................................................</a:t>
            </a:r>
            <a:r>
              <a:rPr lang="lt-LT" dirty="0"/>
              <a:t> ...... </a:t>
            </a:r>
            <a:r>
              <a:rPr lang="lt-LT" dirty="0" smtClean="0"/>
              <a:t>.................................</a:t>
            </a:r>
            <a:r>
              <a:rPr lang="lt-LT" dirty="0"/>
              <a:t> ...... </a:t>
            </a:r>
            <a:r>
              <a:rPr lang="lt-LT" dirty="0" smtClean="0"/>
              <a:t>......................34</a:t>
            </a:r>
          </a:p>
          <a:p>
            <a:r>
              <a:rPr lang="lt-LT" dirty="0" smtClean="0"/>
              <a:t>Testas. .............................................................................................................................................................................................................</a:t>
            </a:r>
            <a:r>
              <a:rPr lang="lt-LT" dirty="0"/>
              <a:t> ...... </a:t>
            </a:r>
            <a:r>
              <a:rPr lang="lt-LT" dirty="0" smtClean="0"/>
              <a:t>.................................</a:t>
            </a:r>
            <a:r>
              <a:rPr lang="lt-LT" dirty="0"/>
              <a:t> ...... </a:t>
            </a:r>
            <a:r>
              <a:rPr lang="lt-LT" dirty="0" smtClean="0"/>
              <a:t>.................................37</a:t>
            </a:r>
          </a:p>
          <a:p>
            <a:r>
              <a:rPr lang="lt-LT" dirty="0" smtClean="0"/>
              <a:t>Naudota literatūra.</a:t>
            </a:r>
            <a:r>
              <a:rPr lang="lt-LT" dirty="0"/>
              <a:t> </a:t>
            </a:r>
            <a:r>
              <a:rPr lang="lt-LT" dirty="0" smtClean="0"/>
              <a:t>.............................................................................................................................................................................................................</a:t>
            </a:r>
            <a:r>
              <a:rPr lang="lt-LT" dirty="0"/>
              <a:t> ...... </a:t>
            </a:r>
            <a:r>
              <a:rPr lang="lt-LT" dirty="0" smtClean="0"/>
              <a:t>.................................</a:t>
            </a:r>
            <a:r>
              <a:rPr lang="lt-LT" dirty="0"/>
              <a:t> ...... </a:t>
            </a:r>
            <a:r>
              <a:rPr lang="lt-LT" dirty="0" smtClean="0"/>
              <a:t>.............57</a:t>
            </a:r>
          </a:p>
          <a:p>
            <a:endParaRPr lang="lt-LT" dirty="0" smtClean="0"/>
          </a:p>
          <a:p>
            <a:endParaRPr lang="lt-LT" dirty="0" smtClean="0"/>
          </a:p>
          <a:p>
            <a:endParaRPr lang="lt-LT" dirty="0" smtClean="0"/>
          </a:p>
          <a:p>
            <a:endParaRPr lang="lt-LT" dirty="0" smtClean="0"/>
          </a:p>
          <a:p>
            <a:endParaRPr lang="lt-LT" dirty="0" smtClean="0"/>
          </a:p>
          <a:p>
            <a:endParaRPr lang="lt-LT" dirty="0" smtClean="0"/>
          </a:p>
          <a:p>
            <a:endParaRPr lang="lt-LT" dirty="0" smtClean="0"/>
          </a:p>
          <a:p>
            <a:endParaRPr lang="lt-LT" dirty="0" smtClean="0"/>
          </a:p>
          <a:p>
            <a:endParaRPr lang="lt-LT" dirty="0"/>
          </a:p>
        </p:txBody>
      </p:sp>
      <p:sp>
        <p:nvSpPr>
          <p:cNvPr id="4" name="Slide Number Placeholder 3"/>
          <p:cNvSpPr>
            <a:spLocks noGrp="1"/>
          </p:cNvSpPr>
          <p:nvPr>
            <p:ph type="sldNum" sz="quarter" idx="12"/>
          </p:nvPr>
        </p:nvSpPr>
        <p:spPr/>
        <p:txBody>
          <a:bodyPr/>
          <a:lstStyle/>
          <a:p>
            <a:fld id="{C97C9FBA-1891-40ED-B4A1-E2A8CE21298F}" type="slidenum">
              <a:rPr lang="lt-LT" smtClean="0"/>
              <a:t>2</a:t>
            </a:fld>
            <a:endParaRPr lang="lt-LT"/>
          </a:p>
        </p:txBody>
      </p:sp>
    </p:spTree>
    <p:extLst>
      <p:ext uri="{BB962C8B-B14F-4D97-AF65-F5344CB8AC3E}">
        <p14:creationId xmlns:p14="http://schemas.microsoft.com/office/powerpoint/2010/main" val="23182967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Kelionė į subatominę Visatą</a:t>
            </a:r>
            <a:endParaRPr lang="lt-LT" dirty="0"/>
          </a:p>
        </p:txBody>
      </p:sp>
      <p:sp>
        <p:nvSpPr>
          <p:cNvPr id="3" name="Content Placeholder 2"/>
          <p:cNvSpPr>
            <a:spLocks noGrp="1"/>
          </p:cNvSpPr>
          <p:nvPr>
            <p:ph idx="1"/>
          </p:nvPr>
        </p:nvSpPr>
        <p:spPr/>
        <p:txBody>
          <a:bodyPr>
            <a:normAutofit/>
          </a:bodyPr>
          <a:lstStyle/>
          <a:p>
            <a:r>
              <a:rPr lang="lt-LT" dirty="0" smtClean="0"/>
              <a:t>XX a. gabiausi pasaulio fizikai pradėjo kelionę, turinčią padėti suvokti medžiagos prigimtį ir viso pasaulio fizinę būtį. Ši iki šių dienų tebesitęsianti kelionė į subatominę Visatą gali apversti supratimą apie gamtą ir atskleisti, kas yra žmogus ir iš ko jis sudarytas.</a:t>
            </a:r>
            <a:endParaRPr lang="lt-LT" dirty="0"/>
          </a:p>
        </p:txBody>
      </p:sp>
      <p:pic>
        <p:nvPicPr>
          <p:cNvPr id="1026" name="Picture 2" descr="http://upload.wikimedia.org/wikipedia/commons/9/9e/Carl_anderson.19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678256"/>
            <a:ext cx="1250689" cy="207114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nobelprize.org/nobel_prizes/physics/laureates/1950/powe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3798" y="4678256"/>
            <a:ext cx="1478082" cy="207114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personalityspirituality.net/wp-content/uploads/2012/11/129187-professor-peter-higgs-at-cer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2854" y="4678256"/>
            <a:ext cx="3696282" cy="20711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upload.wikimedia.org/wikipedia/commons/c/cf/Dirac_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0312" y="4678256"/>
            <a:ext cx="1402359" cy="207114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C97C9FBA-1891-40ED-B4A1-E2A8CE21298F}" type="slidenum">
              <a:rPr lang="lt-LT" smtClean="0"/>
              <a:t>3</a:t>
            </a:fld>
            <a:endParaRPr lang="lt-LT"/>
          </a:p>
        </p:txBody>
      </p:sp>
    </p:spTree>
    <p:extLst>
      <p:ext uri="{BB962C8B-B14F-4D97-AF65-F5344CB8AC3E}">
        <p14:creationId xmlns:p14="http://schemas.microsoft.com/office/powerpoint/2010/main" val="8135830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lt-LT" dirty="0" smtClean="0"/>
              <a:t>Atomas – pirmoji elementarioji dalelė</a:t>
            </a:r>
            <a:endParaRPr lang="lt-LT" dirty="0"/>
          </a:p>
        </p:txBody>
      </p:sp>
      <p:sp>
        <p:nvSpPr>
          <p:cNvPr id="3" name="Content Placeholder 2"/>
          <p:cNvSpPr>
            <a:spLocks noGrp="1"/>
          </p:cNvSpPr>
          <p:nvPr>
            <p:ph sz="half" idx="1"/>
          </p:nvPr>
        </p:nvSpPr>
        <p:spPr/>
        <p:txBody>
          <a:bodyPr>
            <a:normAutofit/>
          </a:bodyPr>
          <a:lstStyle/>
          <a:p>
            <a:r>
              <a:rPr lang="lt-LT" dirty="0" smtClean="0"/>
              <a:t>Vos prieš šimtmetį atomai tebuvo teorinė idėja. XX a. pradžioje manyta, kad atomai yra rutuliukai, neturintys vidinės struktūros. Tokios dalelės vadinamos elementariosiomis dalelėmis.</a:t>
            </a:r>
            <a:endParaRPr lang="lt-LT" dirty="0"/>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348706"/>
            <a:ext cx="4038600" cy="3028950"/>
          </a:xfrm>
        </p:spPr>
      </p:pic>
      <p:sp>
        <p:nvSpPr>
          <p:cNvPr id="2" name="Slide Number Placeholder 1"/>
          <p:cNvSpPr>
            <a:spLocks noGrp="1"/>
          </p:cNvSpPr>
          <p:nvPr>
            <p:ph type="sldNum" sz="quarter" idx="12"/>
          </p:nvPr>
        </p:nvSpPr>
        <p:spPr/>
        <p:txBody>
          <a:bodyPr/>
          <a:lstStyle/>
          <a:p>
            <a:fld id="{C97C9FBA-1891-40ED-B4A1-E2A8CE21298F}" type="slidenum">
              <a:rPr lang="lt-LT" smtClean="0"/>
              <a:t>4</a:t>
            </a:fld>
            <a:endParaRPr lang="lt-LT"/>
          </a:p>
        </p:txBody>
      </p:sp>
    </p:spTree>
    <p:extLst>
      <p:ext uri="{BB962C8B-B14F-4D97-AF65-F5344CB8AC3E}">
        <p14:creationId xmlns:p14="http://schemas.microsoft.com/office/powerpoint/2010/main" val="10429367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Subatominės dalelės</a:t>
            </a:r>
            <a:endParaRPr lang="lt-LT" dirty="0"/>
          </a:p>
        </p:txBody>
      </p:sp>
      <p:sp>
        <p:nvSpPr>
          <p:cNvPr id="3" name="Content Placeholder 2"/>
          <p:cNvSpPr>
            <a:spLocks noGrp="1"/>
          </p:cNvSpPr>
          <p:nvPr>
            <p:ph sz="half" idx="1"/>
          </p:nvPr>
        </p:nvSpPr>
        <p:spPr/>
        <p:txBody>
          <a:bodyPr>
            <a:normAutofit fontScale="92500"/>
          </a:bodyPr>
          <a:lstStyle/>
          <a:p>
            <a:r>
              <a:rPr lang="lt-LT" dirty="0" smtClean="0"/>
              <a:t>Ernesto Rezenfordo bandymai ir radioaktyvumo atradimas parodė, kad atomas nėra nedalomas. Jis sudarytas iš elektronų, protonų ir neutronų. Dalelės, iš kurių sudaryti atomai, vadinami subatominėmis dalelėmis. </a:t>
            </a:r>
          </a:p>
          <a:p>
            <a:endParaRPr lang="lt-LT"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1843881"/>
            <a:ext cx="4038600" cy="4038600"/>
          </a:xfrm>
        </p:spPr>
      </p:pic>
      <p:sp>
        <p:nvSpPr>
          <p:cNvPr id="4" name="Slide Number Placeholder 3"/>
          <p:cNvSpPr>
            <a:spLocks noGrp="1"/>
          </p:cNvSpPr>
          <p:nvPr>
            <p:ph type="sldNum" sz="quarter" idx="12"/>
          </p:nvPr>
        </p:nvSpPr>
        <p:spPr/>
        <p:txBody>
          <a:bodyPr/>
          <a:lstStyle/>
          <a:p>
            <a:fld id="{C97C9FBA-1891-40ED-B4A1-E2A8CE21298F}" type="slidenum">
              <a:rPr lang="lt-LT" smtClean="0"/>
              <a:t>5</a:t>
            </a:fld>
            <a:endParaRPr lang="lt-LT"/>
          </a:p>
        </p:txBody>
      </p:sp>
    </p:spTree>
    <p:extLst>
      <p:ext uri="{BB962C8B-B14F-4D97-AF65-F5344CB8AC3E}">
        <p14:creationId xmlns:p14="http://schemas.microsoft.com/office/powerpoint/2010/main" val="6886316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Pozitronas</a:t>
            </a:r>
            <a:endParaRPr lang="lt-LT" dirty="0"/>
          </a:p>
        </p:txBody>
      </p:sp>
      <p:sp>
        <p:nvSpPr>
          <p:cNvPr id="3" name="Content Placeholder 2"/>
          <p:cNvSpPr>
            <a:spLocks noGrp="1"/>
          </p:cNvSpPr>
          <p:nvPr>
            <p:ph idx="1"/>
          </p:nvPr>
        </p:nvSpPr>
        <p:spPr/>
        <p:txBody>
          <a:bodyPr>
            <a:normAutofit/>
          </a:bodyPr>
          <a:lstStyle/>
          <a:p>
            <a:r>
              <a:rPr lang="lt-LT" dirty="0" smtClean="0"/>
              <a:t>Pradėjus plačiai tirti kosminę spinduliuotę buvo surastos naujos elementariosios dalelės. 1932 m. Karlas Andersonas aptiko dalelę, kurios masė ir elektros krūvis buvo kaip elektrono, tačiau krūvio ženklas – teigiamas. Ši dalelė buvo pavadinta pozitronu. </a:t>
            </a:r>
            <a:endParaRPr lang="lt-LT"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540" y="4581128"/>
            <a:ext cx="8280920" cy="2152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ide Number Placeholder 3"/>
          <p:cNvSpPr>
            <a:spLocks noGrp="1"/>
          </p:cNvSpPr>
          <p:nvPr>
            <p:ph type="sldNum" sz="quarter" idx="12"/>
          </p:nvPr>
        </p:nvSpPr>
        <p:spPr/>
        <p:txBody>
          <a:bodyPr/>
          <a:lstStyle/>
          <a:p>
            <a:fld id="{C97C9FBA-1891-40ED-B4A1-E2A8CE21298F}" type="slidenum">
              <a:rPr lang="lt-LT" smtClean="0"/>
              <a:t>6</a:t>
            </a:fld>
            <a:endParaRPr lang="lt-LT"/>
          </a:p>
        </p:txBody>
      </p:sp>
    </p:spTree>
    <p:extLst>
      <p:ext uri="{BB962C8B-B14F-4D97-AF65-F5344CB8AC3E}">
        <p14:creationId xmlns:p14="http://schemas.microsoft.com/office/powerpoint/2010/main" val="34042037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Mezonai</a:t>
            </a:r>
            <a:endParaRPr lang="lt-LT"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lt-LT" dirty="0" smtClean="0"/>
                  <a:t>1936 m. aptikta dar viena dalelė, panaši į elektroną, tačiau jos masė buvo 207 kartus didesnė. Ši nestabili dalelė buvo pavadinta mezonu, o vėliau pavadinimas pakeistas į miuoną. 1947 m. Sesilis Pauelas aptiko net kelis elekringuosius mezonus – </a:t>
                </a:r>
                <a14:m>
                  <m:oMath xmlns:m="http://schemas.openxmlformats.org/officeDocument/2006/math">
                    <m:sSup>
                      <m:sSupPr>
                        <m:ctrlPr>
                          <a:rPr lang="lt-LT" i="1" smtClean="0">
                            <a:latin typeface="Cambria Math"/>
                            <a:ea typeface="Cambria Math"/>
                          </a:rPr>
                        </m:ctrlPr>
                      </m:sSupPr>
                      <m:e>
                        <m:r>
                          <a:rPr lang="lt-LT" i="1" smtClean="0">
                            <a:latin typeface="Cambria Math"/>
                            <a:ea typeface="Cambria Math"/>
                          </a:rPr>
                          <m:t>𝜋</m:t>
                        </m:r>
                      </m:e>
                      <m:sup>
                        <m:r>
                          <a:rPr lang="lt-LT" b="0" i="1" smtClean="0">
                            <a:latin typeface="Cambria Math"/>
                            <a:ea typeface="Cambria Math"/>
                          </a:rPr>
                          <m:t>+</m:t>
                        </m:r>
                      </m:sup>
                    </m:sSup>
                  </m:oMath>
                </a14:m>
                <a:r>
                  <a:rPr lang="lt-LT" dirty="0" smtClean="0"/>
                  <a:t>, </a:t>
                </a:r>
                <a14:m>
                  <m:oMath xmlns:m="http://schemas.openxmlformats.org/officeDocument/2006/math">
                    <m:sSup>
                      <m:sSupPr>
                        <m:ctrlPr>
                          <a:rPr lang="lt-LT" i="1" smtClean="0">
                            <a:latin typeface="Cambria Math"/>
                            <a:ea typeface="Cambria Math"/>
                          </a:rPr>
                        </m:ctrlPr>
                      </m:sSupPr>
                      <m:e>
                        <m:r>
                          <a:rPr lang="lt-LT" i="1" smtClean="0">
                            <a:latin typeface="Cambria Math"/>
                            <a:ea typeface="Cambria Math"/>
                          </a:rPr>
                          <m:t>𝜋</m:t>
                        </m:r>
                      </m:e>
                      <m:sup>
                        <m:r>
                          <a:rPr lang="lt-LT" b="0" i="1" smtClean="0">
                            <a:latin typeface="Cambria Math"/>
                            <a:ea typeface="Cambria Math"/>
                          </a:rPr>
                          <m:t>−</m:t>
                        </m:r>
                      </m:sup>
                    </m:sSup>
                  </m:oMath>
                </a14:m>
                <a:r>
                  <a:rPr lang="lt-LT" dirty="0" smtClean="0"/>
                  <a:t>, vėliau – K, </a:t>
                </a:r>
                <a14:m>
                  <m:oMath xmlns:m="http://schemas.openxmlformats.org/officeDocument/2006/math">
                    <m:r>
                      <a:rPr lang="lt-LT" i="1" smtClean="0">
                        <a:latin typeface="Cambria Math"/>
                        <a:ea typeface="Cambria Math"/>
                      </a:rPr>
                      <m:t>𝜏</m:t>
                    </m:r>
                  </m:oMath>
                </a14:m>
                <a:r>
                  <a:rPr lang="lt-LT" dirty="0" smtClean="0"/>
                  <a:t>.</a:t>
                </a:r>
                <a:endParaRPr lang="lt-LT"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630" t="-1752" r="-444"/>
                </a:stretch>
              </a:blipFill>
            </p:spPr>
            <p:txBody>
              <a:bodyPr/>
              <a:lstStyle/>
              <a:p>
                <a:r>
                  <a:rPr lang="lt-LT">
                    <a:noFill/>
                  </a:rPr>
                  <a:t> </a:t>
                </a:r>
              </a:p>
            </p:txBody>
          </p:sp>
        </mc:Fallback>
      </mc:AlternateContent>
      <p:sp>
        <p:nvSpPr>
          <p:cNvPr id="4" name="Slide Number Placeholder 3"/>
          <p:cNvSpPr>
            <a:spLocks noGrp="1"/>
          </p:cNvSpPr>
          <p:nvPr>
            <p:ph type="sldNum" sz="quarter" idx="12"/>
          </p:nvPr>
        </p:nvSpPr>
        <p:spPr/>
        <p:txBody>
          <a:bodyPr/>
          <a:lstStyle/>
          <a:p>
            <a:fld id="{C97C9FBA-1891-40ED-B4A1-E2A8CE21298F}" type="slidenum">
              <a:rPr lang="lt-LT" smtClean="0"/>
              <a:t>7</a:t>
            </a:fld>
            <a:endParaRPr lang="lt-LT"/>
          </a:p>
        </p:txBody>
      </p:sp>
    </p:spTree>
    <p:extLst>
      <p:ext uri="{BB962C8B-B14F-4D97-AF65-F5344CB8AC3E}">
        <p14:creationId xmlns:p14="http://schemas.microsoft.com/office/powerpoint/2010/main" val="625970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Elementariųjų dalelių greitintuvai</a:t>
            </a:r>
            <a:endParaRPr lang="lt-LT" dirty="0"/>
          </a:p>
        </p:txBody>
      </p:sp>
      <p:sp>
        <p:nvSpPr>
          <p:cNvPr id="3" name="Content Placeholder 2"/>
          <p:cNvSpPr>
            <a:spLocks noGrp="1"/>
          </p:cNvSpPr>
          <p:nvPr>
            <p:ph idx="1"/>
          </p:nvPr>
        </p:nvSpPr>
        <p:spPr/>
        <p:txBody>
          <a:bodyPr/>
          <a:lstStyle/>
          <a:p>
            <a:r>
              <a:rPr lang="lt-LT" dirty="0" smtClean="0"/>
              <a:t>Toliau tiriant kosminę spinduliuotę naujų dalelių aptikimas jų registravimo prietaisais tapo neefektyvus. Dėl to pradėti kurti elementariųjų dalelių greitintuvai, kurie galėtų suteikti dalelėms kuo daugiau energijos.</a:t>
            </a:r>
            <a:endParaRPr lang="lt-LT"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2334" y="4149080"/>
            <a:ext cx="3759333" cy="2544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ide Number Placeholder 3"/>
          <p:cNvSpPr>
            <a:spLocks noGrp="1"/>
          </p:cNvSpPr>
          <p:nvPr>
            <p:ph type="sldNum" sz="quarter" idx="12"/>
          </p:nvPr>
        </p:nvSpPr>
        <p:spPr/>
        <p:txBody>
          <a:bodyPr/>
          <a:lstStyle/>
          <a:p>
            <a:fld id="{C97C9FBA-1891-40ED-B4A1-E2A8CE21298F}" type="slidenum">
              <a:rPr lang="lt-LT" smtClean="0"/>
              <a:t>8</a:t>
            </a:fld>
            <a:endParaRPr lang="lt-LT"/>
          </a:p>
        </p:txBody>
      </p:sp>
    </p:spTree>
    <p:extLst>
      <p:ext uri="{BB962C8B-B14F-4D97-AF65-F5344CB8AC3E}">
        <p14:creationId xmlns:p14="http://schemas.microsoft.com/office/powerpoint/2010/main" val="21687384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Tiesinis</a:t>
            </a:r>
            <a:r>
              <a:rPr lang="en-US" dirty="0" smtClean="0"/>
              <a:t> </a:t>
            </a:r>
            <a:r>
              <a:rPr lang="en-US" dirty="0" err="1" smtClean="0"/>
              <a:t>greitintuvas</a:t>
            </a:r>
            <a:endParaRPr lang="lt-LT" dirty="0"/>
          </a:p>
        </p:txBody>
      </p:sp>
      <p:sp>
        <p:nvSpPr>
          <p:cNvPr id="4" name="Text Placeholder 3"/>
          <p:cNvSpPr>
            <a:spLocks noGrp="1"/>
          </p:cNvSpPr>
          <p:nvPr>
            <p:ph type="body" idx="1"/>
          </p:nvPr>
        </p:nvSpPr>
        <p:spPr/>
        <p:txBody>
          <a:bodyPr/>
          <a:lstStyle/>
          <a:p>
            <a:r>
              <a:rPr lang="en-US" dirty="0" err="1" smtClean="0"/>
              <a:t>Greitintuv</a:t>
            </a:r>
            <a:r>
              <a:rPr lang="lt-LT" dirty="0" smtClean="0"/>
              <a:t>ų rūšys</a:t>
            </a:r>
            <a:endParaRPr lang="lt-LT" dirty="0"/>
          </a:p>
        </p:txBody>
      </p:sp>
      <p:sp>
        <p:nvSpPr>
          <p:cNvPr id="5" name="Content Placeholder 4"/>
          <p:cNvSpPr>
            <a:spLocks noGrp="1"/>
          </p:cNvSpPr>
          <p:nvPr>
            <p:ph sz="half" idx="2"/>
          </p:nvPr>
        </p:nvSpPr>
        <p:spPr/>
        <p:txBody>
          <a:bodyPr/>
          <a:lstStyle/>
          <a:p>
            <a:r>
              <a:rPr lang="lt-LT" dirty="0" smtClean="0"/>
              <a:t>Šiuolaikiniai dalelių greitintuvai skirstomi į tiesinius ir žiedinius.</a:t>
            </a:r>
            <a:endParaRPr lang="lt-LT" dirty="0"/>
          </a:p>
        </p:txBody>
      </p:sp>
      <p:sp>
        <p:nvSpPr>
          <p:cNvPr id="6" name="Text Placeholder 5"/>
          <p:cNvSpPr>
            <a:spLocks noGrp="1"/>
          </p:cNvSpPr>
          <p:nvPr>
            <p:ph type="body" sz="quarter" idx="3"/>
          </p:nvPr>
        </p:nvSpPr>
        <p:spPr/>
        <p:txBody>
          <a:bodyPr/>
          <a:lstStyle/>
          <a:p>
            <a:r>
              <a:rPr lang="lt-LT" dirty="0" smtClean="0"/>
              <a:t>Tiesinis greitintuvas</a:t>
            </a:r>
            <a:endParaRPr lang="lt-LT" dirty="0"/>
          </a:p>
        </p:txBody>
      </p:sp>
      <p:sp>
        <p:nvSpPr>
          <p:cNvPr id="7" name="Content Placeholder 6"/>
          <p:cNvSpPr>
            <a:spLocks noGrp="1"/>
          </p:cNvSpPr>
          <p:nvPr>
            <p:ph sz="quarter" idx="4"/>
          </p:nvPr>
        </p:nvSpPr>
        <p:spPr/>
        <p:txBody>
          <a:bodyPr/>
          <a:lstStyle/>
          <a:p>
            <a:r>
              <a:rPr lang="lt-LT" dirty="0" smtClean="0"/>
              <a:t>Tiesiniuose greitintuvuose dalelės greitinamos, kai juda tiesiu vakuuminiu tuneliu.</a:t>
            </a:r>
            <a:endParaRPr lang="lt-LT" dirty="0"/>
          </a:p>
        </p:txBody>
      </p:sp>
      <p:pic>
        <p:nvPicPr>
          <p:cNvPr id="2050" name="Picture 2" descr="http://www.mathworks.com/cmsimages/65041_wl_91415v00_ilc_fig1_w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125" y="3501008"/>
            <a:ext cx="7143750" cy="3228975"/>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C97C9FBA-1891-40ED-B4A1-E2A8CE21298F}" type="slidenum">
              <a:rPr lang="lt-LT" smtClean="0"/>
              <a:t>9</a:t>
            </a:fld>
            <a:endParaRPr lang="lt-LT"/>
          </a:p>
        </p:txBody>
      </p:sp>
    </p:spTree>
    <p:extLst>
      <p:ext uri="{BB962C8B-B14F-4D97-AF65-F5344CB8AC3E}">
        <p14:creationId xmlns:p14="http://schemas.microsoft.com/office/powerpoint/2010/main" val="254662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lt-LT" dirty="0" smtClean="0"/>
              <a:t>Ciklotronas</a:t>
            </a:r>
            <a:endParaRPr lang="lt-LT" dirty="0"/>
          </a:p>
        </p:txBody>
      </p:sp>
      <p:sp>
        <p:nvSpPr>
          <p:cNvPr id="8" name="Content Placeholder 7"/>
          <p:cNvSpPr>
            <a:spLocks noGrp="1"/>
          </p:cNvSpPr>
          <p:nvPr>
            <p:ph idx="1"/>
          </p:nvPr>
        </p:nvSpPr>
        <p:spPr/>
        <p:txBody>
          <a:bodyPr/>
          <a:lstStyle/>
          <a:p>
            <a:r>
              <a:rPr lang="lt-LT" dirty="0" smtClean="0"/>
              <a:t>Žiediniuose greitintuvuose, arba ciklotronuose, daleles judėti kreivomis trajektorijomis verčia magnetinis laukas, kurį sukuria dvi tuščiavidurės D pavidalo kameros dalys, įelektrintos įvairiaženkliais krūviais. Greitėdama dalelė juda didėjančia spirale ir yra nukreipiama į taikinį. Kamerą pakeitus tuščiaviduriu žiedu gaunamas šiuolaikinis greitintuvas – sinchrotronas.</a:t>
            </a: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10</a:t>
            </a:fld>
            <a:endParaRPr lang="lt-LT"/>
          </a:p>
        </p:txBody>
      </p:sp>
    </p:spTree>
    <p:extLst>
      <p:ext uri="{BB962C8B-B14F-4D97-AF65-F5344CB8AC3E}">
        <p14:creationId xmlns:p14="http://schemas.microsoft.com/office/powerpoint/2010/main" val="27940079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lt-LT" dirty="0" smtClean="0"/>
              <a:t>Sinchrotronas</a:t>
            </a:r>
            <a:endParaRPr lang="lt-LT" dirty="0"/>
          </a:p>
        </p:txBody>
      </p:sp>
      <p:sp>
        <p:nvSpPr>
          <p:cNvPr id="8" name="Content Placeholder 7"/>
          <p:cNvSpPr>
            <a:spLocks noGrp="1"/>
          </p:cNvSpPr>
          <p:nvPr>
            <p:ph idx="1"/>
          </p:nvPr>
        </p:nvSpPr>
        <p:spPr/>
        <p:txBody>
          <a:bodyPr/>
          <a:lstStyle/>
          <a:p>
            <a:r>
              <a:rPr lang="lt-LT" dirty="0" smtClean="0"/>
              <a:t>Sinchrotronas veikimas panašus į ciklotrono, tik jame taikinys pakeičiamas į priešingomis kryptimis judančių dalelių srautus. Toks įrenginys veikė 1989–2000 m. Šveicarijoje. Jis vadinamas didžiuoju elektronų–pozitronų priešpriešinių srautų greitintuvu (LEP).</a:t>
            </a:r>
            <a:endParaRPr lang="lt-LT" dirty="0"/>
          </a:p>
        </p:txBody>
      </p:sp>
      <p:pic>
        <p:nvPicPr>
          <p:cNvPr id="3074" name="Picture 2" descr="https://www.icepp.s.u-tokyo.ac.jp/history/lep-cavity.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0838" y="4653136"/>
            <a:ext cx="3362325" cy="2019301"/>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C97C9FBA-1891-40ED-B4A1-E2A8CE21298F}" type="slidenum">
              <a:rPr lang="lt-LT" smtClean="0"/>
              <a:t>11</a:t>
            </a:fld>
            <a:endParaRPr lang="lt-LT"/>
          </a:p>
        </p:txBody>
      </p:sp>
    </p:spTree>
    <p:extLst>
      <p:ext uri="{BB962C8B-B14F-4D97-AF65-F5344CB8AC3E}">
        <p14:creationId xmlns:p14="http://schemas.microsoft.com/office/powerpoint/2010/main" val="26857111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LHC</a:t>
            </a:r>
            <a:endParaRPr lang="lt-LT" dirty="0"/>
          </a:p>
        </p:txBody>
      </p:sp>
      <p:sp>
        <p:nvSpPr>
          <p:cNvPr id="3" name="Content Placeholder 2"/>
          <p:cNvSpPr>
            <a:spLocks noGrp="1"/>
          </p:cNvSpPr>
          <p:nvPr>
            <p:ph sz="half" idx="1"/>
          </p:nvPr>
        </p:nvSpPr>
        <p:spPr/>
        <p:txBody>
          <a:bodyPr/>
          <a:lstStyle/>
          <a:p>
            <a:r>
              <a:rPr lang="lt-LT" dirty="0" smtClean="0"/>
              <a:t>2008 m. Šveicarijoje buvo išbandytas vienas unikaliausių ir brangiausių įrenginių – didysis hadronų priešpriešinių srautų greitintuvas (LHC).</a:t>
            </a:r>
            <a:endParaRPr lang="lt-LT" dirty="0"/>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4786312" y="2610644"/>
            <a:ext cx="3762375" cy="2505075"/>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C97C9FBA-1891-40ED-B4A1-E2A8CE21298F}" type="slidenum">
              <a:rPr lang="lt-LT" smtClean="0"/>
              <a:t>12</a:t>
            </a:fld>
            <a:endParaRPr lang="lt-LT"/>
          </a:p>
        </p:txBody>
      </p:sp>
    </p:spTree>
    <p:extLst>
      <p:ext uri="{BB962C8B-B14F-4D97-AF65-F5344CB8AC3E}">
        <p14:creationId xmlns:p14="http://schemas.microsoft.com/office/powerpoint/2010/main" val="23829337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lt-LT" dirty="0" smtClean="0"/>
              <a:t>LHC veikimas</a:t>
            </a:r>
            <a:endParaRPr lang="lt-LT" dirty="0"/>
          </a:p>
        </p:txBody>
      </p:sp>
      <p:sp>
        <p:nvSpPr>
          <p:cNvPr id="6" name="Content Placeholder 5"/>
          <p:cNvSpPr>
            <a:spLocks noGrp="1"/>
          </p:cNvSpPr>
          <p:nvPr>
            <p:ph idx="1"/>
          </p:nvPr>
        </p:nvSpPr>
        <p:spPr/>
        <p:txBody>
          <a:bodyPr>
            <a:normAutofit/>
          </a:bodyPr>
          <a:lstStyle/>
          <a:p>
            <a:r>
              <a:rPr lang="lt-LT" dirty="0" smtClean="0"/>
              <a:t>LHC stiprūs magnetai verčia protonų pluoštus judėti 27 km ilgio apskritimine trajektorija. Įgiję reikiamą energiją pluoštai suglaudžiami, kad protonai susidurtų. Detektoriai fiksuoja, kas atsitiks.</a:t>
            </a:r>
          </a:p>
        </p:txBody>
      </p:sp>
      <p:sp>
        <p:nvSpPr>
          <p:cNvPr id="2" name="Slide Number Placeholder 1"/>
          <p:cNvSpPr>
            <a:spLocks noGrp="1"/>
          </p:cNvSpPr>
          <p:nvPr>
            <p:ph type="sldNum" sz="quarter" idx="12"/>
          </p:nvPr>
        </p:nvSpPr>
        <p:spPr/>
        <p:txBody>
          <a:bodyPr/>
          <a:lstStyle/>
          <a:p>
            <a:fld id="{C97C9FBA-1891-40ED-B4A1-E2A8CE21298F}" type="slidenum">
              <a:rPr lang="lt-LT" smtClean="0"/>
              <a:t>13</a:t>
            </a:fld>
            <a:endParaRPr lang="lt-LT"/>
          </a:p>
        </p:txBody>
      </p:sp>
    </p:spTree>
    <p:extLst>
      <p:ext uri="{BB962C8B-B14F-4D97-AF65-F5344CB8AC3E}">
        <p14:creationId xmlns:p14="http://schemas.microsoft.com/office/powerpoint/2010/main" val="32397335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lt-LT" dirty="0"/>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0375" y="620688"/>
            <a:ext cx="3901440" cy="2542032"/>
          </a:xfrm>
        </p:spPr>
      </p:pic>
      <p:sp>
        <p:nvSpPr>
          <p:cNvPr id="4" name="AutoShape 2" descr="https://40.media.tumblr.com/7b1cee5e80205b402e1ceb308390bce2/tumblr_mkurs6fc5Y1r0veuxo7_1280.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lt-LT"/>
          </a:p>
        </p:txBody>
      </p:sp>
      <p:sp>
        <p:nvSpPr>
          <p:cNvPr id="7" name="AutoShape 4" descr="https://40.media.tumblr.com/896cfee9eebed87a7f27dea4fe624686/tumblr_nhpz5jCdz21qibnz5o1_1280.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lt-LT"/>
          </a:p>
        </p:txBody>
      </p:sp>
      <p:sp>
        <p:nvSpPr>
          <p:cNvPr id="9" name="AutoShape 6" descr="https://40.media.tumblr.com/896cfee9eebed87a7f27dea4fe624686/tumblr_nhpz5jCdz21qibnz5o1_1280.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lt-LT"/>
          </a:p>
        </p:txBody>
      </p:sp>
      <p:pic>
        <p:nvPicPr>
          <p:cNvPr id="512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1" y="620688"/>
            <a:ext cx="4233665" cy="2540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7668" y="3284984"/>
            <a:ext cx="8648663" cy="3020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p:cNvSpPr>
            <a:spLocks noGrp="1"/>
          </p:cNvSpPr>
          <p:nvPr>
            <p:ph type="sldNum" sz="quarter" idx="12"/>
          </p:nvPr>
        </p:nvSpPr>
        <p:spPr/>
        <p:txBody>
          <a:bodyPr/>
          <a:lstStyle/>
          <a:p>
            <a:fld id="{C97C9FBA-1891-40ED-B4A1-E2A8CE21298F}" type="slidenum">
              <a:rPr lang="lt-LT" smtClean="0"/>
              <a:t>14</a:t>
            </a:fld>
            <a:endParaRPr lang="lt-LT"/>
          </a:p>
        </p:txBody>
      </p:sp>
    </p:spTree>
    <p:extLst>
      <p:ext uri="{BB962C8B-B14F-4D97-AF65-F5344CB8AC3E}">
        <p14:creationId xmlns:p14="http://schemas.microsoft.com/office/powerpoint/2010/main" val="20903159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LHC reikšmė</a:t>
            </a:r>
            <a:endParaRPr lang="lt-LT" dirty="0"/>
          </a:p>
        </p:txBody>
      </p:sp>
      <p:sp>
        <p:nvSpPr>
          <p:cNvPr id="3" name="Content Placeholder 2"/>
          <p:cNvSpPr>
            <a:spLocks noGrp="1"/>
          </p:cNvSpPr>
          <p:nvPr>
            <p:ph idx="1"/>
          </p:nvPr>
        </p:nvSpPr>
        <p:spPr/>
        <p:txBody>
          <a:bodyPr/>
          <a:lstStyle/>
          <a:p>
            <a:r>
              <a:rPr lang="lt-LT" dirty="0"/>
              <a:t>Sukūrus LHC vienas pagrindinių fizikų uždavinių buvo surasti Higso bozoną – hipotetinę dalelę, </a:t>
            </a:r>
            <a:r>
              <a:rPr lang="lt-LT" dirty="0" smtClean="0"/>
              <a:t>turinčią paaiškinti </a:t>
            </a:r>
            <a:r>
              <a:rPr lang="lt-LT" dirty="0"/>
              <a:t>daugelį elementariųjų dalelių paslapčių.</a:t>
            </a:r>
          </a:p>
          <a:p>
            <a:endParaRPr lang="lt-LT" dirty="0"/>
          </a:p>
        </p:txBody>
      </p:sp>
      <p:pic>
        <p:nvPicPr>
          <p:cNvPr id="1026" name="Picture 2" descr="http://media.giphy.com/media/obT4MfCI9FLuU/giph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190750" y="4005064"/>
            <a:ext cx="4762500" cy="2676525"/>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C97C9FBA-1891-40ED-B4A1-E2A8CE21298F}" type="slidenum">
              <a:rPr lang="lt-LT" smtClean="0"/>
              <a:t>15</a:t>
            </a:fld>
            <a:endParaRPr lang="lt-LT"/>
          </a:p>
        </p:txBody>
      </p:sp>
    </p:spTree>
    <p:extLst>
      <p:ext uri="{BB962C8B-B14F-4D97-AF65-F5344CB8AC3E}">
        <p14:creationId xmlns:p14="http://schemas.microsoft.com/office/powerpoint/2010/main" val="35271108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Higso bozonas</a:t>
            </a:r>
            <a:endParaRPr lang="lt-LT" dirty="0"/>
          </a:p>
        </p:txBody>
      </p:sp>
      <p:sp>
        <p:nvSpPr>
          <p:cNvPr id="3" name="Content Placeholder 2"/>
          <p:cNvSpPr>
            <a:spLocks noGrp="1"/>
          </p:cNvSpPr>
          <p:nvPr>
            <p:ph idx="1"/>
          </p:nvPr>
        </p:nvSpPr>
        <p:spPr/>
        <p:txBody>
          <a:bodyPr/>
          <a:lstStyle/>
          <a:p>
            <a:r>
              <a:rPr lang="lt-LT" dirty="0" smtClean="0"/>
              <a:t>Tai dalelė</a:t>
            </a:r>
            <a:r>
              <a:rPr lang="en-US" dirty="0" smtClean="0"/>
              <a:t>,</a:t>
            </a:r>
            <a:r>
              <a:rPr lang="lt-LT" dirty="0" smtClean="0"/>
              <a:t> kuri, kaip manoma, atsakinga už elementariųjų dalelių masę. 1964 m. Peteris Higsas iškėlė idėją, kad visa tuščia erdvė yra užpildyta tam tikro lauko. Sąveikaudamos su Higso lauku elementariosios dalelės įgyja masę, kurią perneša tam tikra dalelė – Higso bozonas.</a:t>
            </a:r>
            <a:endParaRPr lang="lt-LT" dirty="0"/>
          </a:p>
        </p:txBody>
      </p:sp>
      <p:sp>
        <p:nvSpPr>
          <p:cNvPr id="4" name="AutoShape 2" descr="https://31.media.tumblr.com/f62076be864ad199f00eadc632ad9a3c/tumblr_inline_mueu09MAEf1sndsvm.gi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lt-LT"/>
          </a:p>
        </p:txBody>
      </p:sp>
      <p:sp>
        <p:nvSpPr>
          <p:cNvPr id="5" name="Slide Number Placeholder 4"/>
          <p:cNvSpPr>
            <a:spLocks noGrp="1"/>
          </p:cNvSpPr>
          <p:nvPr>
            <p:ph type="sldNum" sz="quarter" idx="12"/>
          </p:nvPr>
        </p:nvSpPr>
        <p:spPr/>
        <p:txBody>
          <a:bodyPr/>
          <a:lstStyle/>
          <a:p>
            <a:fld id="{C97C9FBA-1891-40ED-B4A1-E2A8CE21298F}" type="slidenum">
              <a:rPr lang="lt-LT" smtClean="0"/>
              <a:t>16</a:t>
            </a:fld>
            <a:endParaRPr lang="lt-LT"/>
          </a:p>
        </p:txBody>
      </p:sp>
    </p:spTree>
    <p:extLst>
      <p:ext uri="{BB962C8B-B14F-4D97-AF65-F5344CB8AC3E}">
        <p14:creationId xmlns:p14="http://schemas.microsoft.com/office/powerpoint/2010/main" val="20150562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lt-LT" dirty="0" smtClean="0"/>
              <a:t>Higso bozono paaiškinimas</a:t>
            </a:r>
            <a:endParaRPr lang="lt-LT" dirty="0"/>
          </a:p>
        </p:txBody>
      </p:sp>
      <p:sp>
        <p:nvSpPr>
          <p:cNvPr id="12" name="Text Placeholder 11"/>
          <p:cNvSpPr>
            <a:spLocks noGrp="1"/>
          </p:cNvSpPr>
          <p:nvPr>
            <p:ph type="body" idx="1"/>
          </p:nvPr>
        </p:nvSpPr>
        <p:spPr/>
        <p:txBody>
          <a:bodyPr>
            <a:normAutofit fontScale="55000" lnSpcReduction="20000"/>
          </a:bodyPr>
          <a:lstStyle/>
          <a:p>
            <a:r>
              <a:rPr lang="lt-LT" dirty="0"/>
              <a:t>Į</a:t>
            </a:r>
            <a:r>
              <a:rPr lang="lt-LT" dirty="0" smtClean="0"/>
              <a:t>sivaizduokime vakarėlį, pilną fizikų. Staiga į kambarį įžengia buhalteris.  Nė vienas iš fizikų nenori su juo kalbėtis, todėl buhalteris nesunkiai nueina iki baro.</a:t>
            </a:r>
            <a:endParaRPr lang="lt-LT"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57200" y="3015226"/>
            <a:ext cx="4040188" cy="2270585"/>
          </a:xfrm>
        </p:spPr>
      </p:pic>
      <p:sp>
        <p:nvSpPr>
          <p:cNvPr id="13" name="Text Placeholder 12"/>
          <p:cNvSpPr>
            <a:spLocks noGrp="1"/>
          </p:cNvSpPr>
          <p:nvPr>
            <p:ph type="body" sz="quarter" idx="3"/>
          </p:nvPr>
        </p:nvSpPr>
        <p:spPr/>
        <p:txBody>
          <a:bodyPr>
            <a:normAutofit fontScale="47500" lnSpcReduction="20000"/>
          </a:bodyPr>
          <a:lstStyle/>
          <a:p>
            <a:r>
              <a:rPr lang="lt-LT" dirty="0" smtClean="0"/>
              <a:t>Dabar įsivaizduokime, kad vietoje buhalterio į kambarį įžengia Peteris Higsas. Jis kaipmat būtų apspistas fizikų, trokštančių su juo pasikalbėti, todėl turėti skinte prasiskinti kelią iki baro.</a:t>
            </a:r>
            <a:endParaRPr lang="lt-LT" dirty="0"/>
          </a:p>
        </p:txBody>
      </p:sp>
      <p:pic>
        <p:nvPicPr>
          <p:cNvPr id="8" name="Content Placeholder 7"/>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4645025" y="3014780"/>
            <a:ext cx="4041775" cy="2271477"/>
          </a:xfrm>
        </p:spPr>
      </p:pic>
      <p:sp>
        <p:nvSpPr>
          <p:cNvPr id="2" name="Slide Number Placeholder 1"/>
          <p:cNvSpPr>
            <a:spLocks noGrp="1"/>
          </p:cNvSpPr>
          <p:nvPr>
            <p:ph type="sldNum" sz="quarter" idx="12"/>
          </p:nvPr>
        </p:nvSpPr>
        <p:spPr/>
        <p:txBody>
          <a:bodyPr/>
          <a:lstStyle/>
          <a:p>
            <a:fld id="{C97C9FBA-1891-40ED-B4A1-E2A8CE21298F}" type="slidenum">
              <a:rPr lang="lt-LT" smtClean="0"/>
              <a:t>17</a:t>
            </a:fld>
            <a:endParaRPr lang="lt-LT"/>
          </a:p>
        </p:txBody>
      </p:sp>
    </p:spTree>
    <p:extLst>
      <p:ext uri="{BB962C8B-B14F-4D97-AF65-F5344CB8AC3E}">
        <p14:creationId xmlns:p14="http://schemas.microsoft.com/office/powerpoint/2010/main" val="39984523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lt-LT" dirty="0" smtClean="0"/>
              <a:t>Dalelių savybės</a:t>
            </a:r>
            <a:endParaRPr lang="lt-LT" dirty="0"/>
          </a:p>
        </p:txBody>
      </p:sp>
      <p:sp>
        <p:nvSpPr>
          <p:cNvPr id="8" name="Content Placeholder 7"/>
          <p:cNvSpPr>
            <a:spLocks noGrp="1"/>
          </p:cNvSpPr>
          <p:nvPr>
            <p:ph sz="half" idx="1"/>
          </p:nvPr>
        </p:nvSpPr>
        <p:spPr/>
        <p:txBody>
          <a:bodyPr/>
          <a:lstStyle/>
          <a:p>
            <a:r>
              <a:rPr lang="lt-LT" dirty="0" smtClean="0"/>
              <a:t>Tęsiant elementariųjų dalelių tyrimus naudojant galingus greitintuvus atsirado būtinybė suklasifikuoti aptiktas daleles pagal tam tikras jų savybes.</a:t>
            </a:r>
            <a:endParaRPr lang="lt-LT" dirty="0"/>
          </a:p>
        </p:txBody>
      </p:sp>
      <p:pic>
        <p:nvPicPr>
          <p:cNvPr id="3" name="Content Placeholder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62500" y="1958181"/>
            <a:ext cx="3810000" cy="3810000"/>
          </a:xfrm>
        </p:spPr>
      </p:pic>
      <p:sp>
        <p:nvSpPr>
          <p:cNvPr id="2" name="Slide Number Placeholder 1"/>
          <p:cNvSpPr>
            <a:spLocks noGrp="1"/>
          </p:cNvSpPr>
          <p:nvPr>
            <p:ph type="sldNum" sz="quarter" idx="12"/>
          </p:nvPr>
        </p:nvSpPr>
        <p:spPr/>
        <p:txBody>
          <a:bodyPr/>
          <a:lstStyle/>
          <a:p>
            <a:fld id="{C97C9FBA-1891-40ED-B4A1-E2A8CE21298F}" type="slidenum">
              <a:rPr lang="lt-LT" smtClean="0"/>
              <a:t>18</a:t>
            </a:fld>
            <a:endParaRPr lang="lt-LT"/>
          </a:p>
        </p:txBody>
      </p:sp>
    </p:spTree>
    <p:extLst>
      <p:ext uri="{BB962C8B-B14F-4D97-AF65-F5344CB8AC3E}">
        <p14:creationId xmlns:p14="http://schemas.microsoft.com/office/powerpoint/2010/main" val="28932098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Dalelių savybės</a:t>
            </a:r>
            <a:endParaRPr lang="lt-LT"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a:bodyPr>
              <a:lstStyle/>
              <a:p>
                <a:r>
                  <a:rPr lang="lt-LT" dirty="0" smtClean="0"/>
                  <a:t>Svarbiausios dalelės savybės yra jų masė, elektros krūvis, vidutinė gyvavimo trukmė ir sukinys:</a:t>
                </a:r>
              </a:p>
              <a:p>
                <a:pPr lvl="1">
                  <a:buFont typeface="Arial" pitchFamily="34" charset="0"/>
                  <a:buChar char="•"/>
                </a:pPr>
                <a:r>
                  <a:rPr lang="lt-LT" dirty="0" smtClean="0"/>
                  <a:t>dalelės masė – reiškiama energijos vienetais (nes </a:t>
                </a:r>
                <a14:m>
                  <m:oMath xmlns:m="http://schemas.openxmlformats.org/officeDocument/2006/math">
                    <m:r>
                      <a:rPr lang="el-GR" i="1" smtClean="0">
                        <a:latin typeface="Cambria Math"/>
                        <a:ea typeface="Cambria Math"/>
                      </a:rPr>
                      <m:t>𝛦</m:t>
                    </m:r>
                    <m:r>
                      <a:rPr lang="el-GR" i="1" smtClean="0">
                        <a:latin typeface="Cambria Math"/>
                        <a:ea typeface="Cambria Math"/>
                      </a:rPr>
                      <m:t>=</m:t>
                    </m:r>
                    <m:r>
                      <a:rPr lang="lt-LT" b="0" i="1" smtClean="0">
                        <a:latin typeface="Cambria Math"/>
                        <a:ea typeface="Cambria Math"/>
                      </a:rPr>
                      <m:t>𝑚</m:t>
                    </m:r>
                    <m:sSup>
                      <m:sSupPr>
                        <m:ctrlPr>
                          <a:rPr lang="lt-LT" b="0" i="1" smtClean="0">
                            <a:latin typeface="Cambria Math"/>
                            <a:ea typeface="Cambria Math"/>
                          </a:rPr>
                        </m:ctrlPr>
                      </m:sSupPr>
                      <m:e>
                        <m:r>
                          <a:rPr lang="lt-LT" b="0" i="1" smtClean="0">
                            <a:latin typeface="Cambria Math"/>
                            <a:ea typeface="Cambria Math"/>
                          </a:rPr>
                          <m:t>𝑐</m:t>
                        </m:r>
                      </m:e>
                      <m:sup>
                        <m:r>
                          <a:rPr lang="lt-LT" b="0" i="1" smtClean="0">
                            <a:latin typeface="Cambria Math"/>
                            <a:ea typeface="Cambria Math"/>
                          </a:rPr>
                          <m:t>2</m:t>
                        </m:r>
                      </m:sup>
                    </m:sSup>
                  </m:oMath>
                </a14:m>
                <a:r>
                  <a:rPr lang="lt-LT" dirty="0" smtClean="0"/>
                  <a:t>);</a:t>
                </a:r>
              </a:p>
              <a:p>
                <a:pPr lvl="1">
                  <a:buFont typeface="Arial" pitchFamily="34" charset="0"/>
                  <a:buChar char="•"/>
                </a:pPr>
                <a:r>
                  <a:rPr lang="lt-LT" dirty="0" smtClean="0"/>
                  <a:t>elektros krūvis  – reiškiamas elementariojo elektros krūvio </a:t>
                </a:r>
                <a:r>
                  <a:rPr lang="lt-LT" i="1" dirty="0" smtClean="0"/>
                  <a:t>e</a:t>
                </a:r>
                <a:r>
                  <a:rPr lang="lt-LT" dirty="0" smtClean="0"/>
                  <a:t> vienetais;</a:t>
                </a:r>
              </a:p>
              <a:p>
                <a:pPr lvl="1">
                  <a:buFont typeface="Arial" pitchFamily="34" charset="0"/>
                  <a:buChar char="•"/>
                </a:pPr>
                <a:r>
                  <a:rPr lang="lt-LT" dirty="0"/>
                  <a:t>v</a:t>
                </a:r>
                <a:r>
                  <a:rPr lang="lt-LT" dirty="0" smtClean="0"/>
                  <a:t>idutinė gyvavimo trukmė – kai kurios dalelės gyvuoja nuo </a:t>
                </a:r>
                <a14:m>
                  <m:oMath xmlns:m="http://schemas.openxmlformats.org/officeDocument/2006/math">
                    <m:sSup>
                      <m:sSupPr>
                        <m:ctrlPr>
                          <a:rPr lang="lt-LT" i="1" smtClean="0">
                            <a:latin typeface="Cambria Math"/>
                          </a:rPr>
                        </m:ctrlPr>
                      </m:sSupPr>
                      <m:e>
                        <m:r>
                          <a:rPr lang="lt-LT" b="0" i="1" smtClean="0">
                            <a:latin typeface="Cambria Math"/>
                          </a:rPr>
                          <m:t>10</m:t>
                        </m:r>
                      </m:e>
                      <m:sup>
                        <m:r>
                          <a:rPr lang="lt-LT" b="0" i="1" smtClean="0">
                            <a:latin typeface="Cambria Math"/>
                          </a:rPr>
                          <m:t>−6 </m:t>
                        </m:r>
                      </m:sup>
                    </m:sSup>
                  </m:oMath>
                </a14:m>
                <a:r>
                  <a:rPr lang="lt-LT" dirty="0" smtClean="0"/>
                  <a:t> s iki </a:t>
                </a:r>
                <a14:m>
                  <m:oMath xmlns:m="http://schemas.openxmlformats.org/officeDocument/2006/math">
                    <m:sSup>
                      <m:sSupPr>
                        <m:ctrlPr>
                          <a:rPr lang="lt-LT" i="1" smtClean="0">
                            <a:latin typeface="Cambria Math"/>
                          </a:rPr>
                        </m:ctrlPr>
                      </m:sSupPr>
                      <m:e>
                        <m:r>
                          <a:rPr lang="lt-LT" b="0" i="1" smtClean="0">
                            <a:latin typeface="Cambria Math"/>
                          </a:rPr>
                          <m:t>10</m:t>
                        </m:r>
                      </m:e>
                      <m:sup>
                        <m:r>
                          <a:rPr lang="lt-LT" b="0" i="1" smtClean="0">
                            <a:latin typeface="Cambria Math"/>
                          </a:rPr>
                          <m:t>−25</m:t>
                        </m:r>
                      </m:sup>
                    </m:sSup>
                  </m:oMath>
                </a14:m>
                <a:r>
                  <a:rPr lang="lt-LT" dirty="0" smtClean="0"/>
                  <a:t> s;</a:t>
                </a:r>
              </a:p>
              <a:p>
                <a:pPr lvl="1">
                  <a:buFont typeface="Arial" pitchFamily="34" charset="0"/>
                  <a:buChar char="•"/>
                </a:pPr>
                <a:r>
                  <a:rPr lang="lt-LT" dirty="0" smtClean="0"/>
                  <a:t>Sukinys – dydis, kokybiškai apibūdinantis dalelės sukimąsi.</a:t>
                </a:r>
                <a:endParaRPr lang="lt-LT"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481" t="-1617" r="-2074" b="-2695"/>
                </a:stretch>
              </a:blipFill>
            </p:spPr>
            <p:txBody>
              <a:bodyPr/>
              <a:lstStyle/>
              <a:p>
                <a:r>
                  <a:rPr lang="lt-LT">
                    <a:noFill/>
                  </a:rPr>
                  <a:t> </a:t>
                </a:r>
              </a:p>
            </p:txBody>
          </p:sp>
        </mc:Fallback>
      </mc:AlternateContent>
      <p:sp>
        <p:nvSpPr>
          <p:cNvPr id="4" name="Slide Number Placeholder 3"/>
          <p:cNvSpPr>
            <a:spLocks noGrp="1"/>
          </p:cNvSpPr>
          <p:nvPr>
            <p:ph type="sldNum" sz="quarter" idx="12"/>
          </p:nvPr>
        </p:nvSpPr>
        <p:spPr/>
        <p:txBody>
          <a:bodyPr/>
          <a:lstStyle/>
          <a:p>
            <a:fld id="{C97C9FBA-1891-40ED-B4A1-E2A8CE21298F}" type="slidenum">
              <a:rPr lang="lt-LT" smtClean="0"/>
              <a:t>19</a:t>
            </a:fld>
            <a:endParaRPr lang="lt-LT"/>
          </a:p>
        </p:txBody>
      </p:sp>
    </p:spTree>
    <p:extLst>
      <p:ext uri="{BB962C8B-B14F-4D97-AF65-F5344CB8AC3E}">
        <p14:creationId xmlns:p14="http://schemas.microsoft.com/office/powerpoint/2010/main" val="28335288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Antimed</a:t>
            </a:r>
            <a:r>
              <a:rPr lang="lt-LT" dirty="0" smtClean="0"/>
              <a:t>žiaga</a:t>
            </a:r>
            <a:endParaRPr lang="lt-LT" dirty="0"/>
          </a:p>
        </p:txBody>
      </p:sp>
      <p:sp>
        <p:nvSpPr>
          <p:cNvPr id="3" name="Content Placeholder 2"/>
          <p:cNvSpPr>
            <a:spLocks noGrp="1"/>
          </p:cNvSpPr>
          <p:nvPr>
            <p:ph sz="half" idx="1"/>
          </p:nvPr>
        </p:nvSpPr>
        <p:spPr/>
        <p:txBody>
          <a:bodyPr/>
          <a:lstStyle/>
          <a:p>
            <a:r>
              <a:rPr lang="lt-LT" dirty="0" smtClean="0"/>
              <a:t>Pradėję skaldyti atomus fizikai atrado virtinę mįslingų naujų dalelių, smarkiai sujaukusių jų teorijas. Baugiausia iš jų atrodė antimedžiaga. Jos egzistavimą dar 1931 m. numatė Polis Dirakas. </a:t>
            </a:r>
            <a:endParaRPr lang="lt-LT" dirty="0"/>
          </a:p>
        </p:txBody>
      </p:sp>
      <p:pic>
        <p:nvPicPr>
          <p:cNvPr id="12" name="Content Placeholder 11"/>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486386"/>
            <a:ext cx="4038600" cy="2753590"/>
          </a:xfrm>
        </p:spPr>
      </p:pic>
      <p:sp>
        <p:nvSpPr>
          <p:cNvPr id="4" name="Slide Number Placeholder 3"/>
          <p:cNvSpPr>
            <a:spLocks noGrp="1"/>
          </p:cNvSpPr>
          <p:nvPr>
            <p:ph type="sldNum" sz="quarter" idx="12"/>
          </p:nvPr>
        </p:nvSpPr>
        <p:spPr/>
        <p:txBody>
          <a:bodyPr/>
          <a:lstStyle/>
          <a:p>
            <a:fld id="{C97C9FBA-1891-40ED-B4A1-E2A8CE21298F}" type="slidenum">
              <a:rPr lang="lt-LT" smtClean="0"/>
              <a:t>20</a:t>
            </a:fld>
            <a:endParaRPr lang="lt-LT"/>
          </a:p>
        </p:txBody>
      </p:sp>
    </p:spTree>
    <p:extLst>
      <p:ext uri="{BB962C8B-B14F-4D97-AF65-F5344CB8AC3E}">
        <p14:creationId xmlns:p14="http://schemas.microsoft.com/office/powerpoint/2010/main" val="5061393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Antidalelė</a:t>
            </a:r>
            <a:endParaRPr lang="lt-LT" dirty="0"/>
          </a:p>
        </p:txBody>
      </p:sp>
      <p:sp>
        <p:nvSpPr>
          <p:cNvPr id="3" name="Content Placeholder 2"/>
          <p:cNvSpPr>
            <a:spLocks noGrp="1"/>
          </p:cNvSpPr>
          <p:nvPr>
            <p:ph sz="half" idx="1"/>
          </p:nvPr>
        </p:nvSpPr>
        <p:spPr/>
        <p:txBody>
          <a:bodyPr/>
          <a:lstStyle/>
          <a:p>
            <a:r>
              <a:rPr lang="lt-LT" dirty="0" smtClean="0"/>
              <a:t>Antidalelės savybės sutampa dalelės, kurią ji atitinka, savybėmis, tik šių dalelių krūvio ženklai yra priešingi. </a:t>
            </a:r>
            <a:endParaRPr lang="lt-LT" dirty="0"/>
          </a:p>
        </p:txBody>
      </p:sp>
      <p:sp>
        <p:nvSpPr>
          <p:cNvPr id="4" name="Content Placeholder 3"/>
          <p:cNvSpPr>
            <a:spLocks noGrp="1"/>
          </p:cNvSpPr>
          <p:nvPr>
            <p:ph sz="half" idx="2"/>
          </p:nvPr>
        </p:nvSpPr>
        <p:spPr/>
        <p:txBody>
          <a:bodyPr/>
          <a:lstStyle/>
          <a:p>
            <a:endParaRPr lang="lt-LT" dirty="0"/>
          </a:p>
        </p:txBody>
      </p:sp>
      <p:pic>
        <p:nvPicPr>
          <p:cNvPr id="5" name="Content Placeholder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8200" y="2570053"/>
            <a:ext cx="4038600" cy="2586257"/>
          </a:xfrm>
          <a:prstGeom prst="rect">
            <a:avLst/>
          </a:prstGeom>
        </p:spPr>
      </p:pic>
      <p:sp>
        <p:nvSpPr>
          <p:cNvPr id="6" name="TextBox 5"/>
          <p:cNvSpPr txBox="1"/>
          <p:nvPr/>
        </p:nvSpPr>
        <p:spPr>
          <a:xfrm>
            <a:off x="5364088" y="2930460"/>
            <a:ext cx="720080" cy="276999"/>
          </a:xfrm>
          <a:prstGeom prst="rect">
            <a:avLst/>
          </a:prstGeom>
          <a:noFill/>
        </p:spPr>
        <p:txBody>
          <a:bodyPr wrap="square" rtlCol="0">
            <a:spAutoFit/>
          </a:bodyPr>
          <a:lstStyle/>
          <a:p>
            <a:r>
              <a:rPr lang="lt-LT" sz="1200" dirty="0" smtClean="0">
                <a:solidFill>
                  <a:schemeClr val="bg1"/>
                </a:solidFill>
                <a:latin typeface="Times New Roman" pitchFamily="18" charset="0"/>
                <a:cs typeface="Times New Roman" pitchFamily="18" charset="0"/>
              </a:rPr>
              <a:t>Protonas</a:t>
            </a:r>
            <a:endParaRPr lang="lt-LT" sz="1200" dirty="0">
              <a:solidFill>
                <a:schemeClr val="bg1"/>
              </a:solidFill>
              <a:latin typeface="Times New Roman" pitchFamily="18" charset="0"/>
              <a:cs typeface="Times New Roman" pitchFamily="18" charset="0"/>
            </a:endParaRPr>
          </a:p>
        </p:txBody>
      </p:sp>
      <p:sp>
        <p:nvSpPr>
          <p:cNvPr id="7" name="Rectangle 6"/>
          <p:cNvSpPr/>
          <p:nvPr/>
        </p:nvSpPr>
        <p:spPr>
          <a:xfrm>
            <a:off x="5436096" y="2996952"/>
            <a:ext cx="576064" cy="14401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lt-LT">
              <a:solidFill>
                <a:schemeClr val="bg1"/>
              </a:solidFill>
            </a:endParaRPr>
          </a:p>
        </p:txBody>
      </p:sp>
      <p:sp>
        <p:nvSpPr>
          <p:cNvPr id="9" name="Rectangle 8"/>
          <p:cNvSpPr/>
          <p:nvPr/>
        </p:nvSpPr>
        <p:spPr>
          <a:xfrm>
            <a:off x="7380312" y="2996952"/>
            <a:ext cx="648072" cy="1440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0" name="Rectangle 9"/>
          <p:cNvSpPr/>
          <p:nvPr/>
        </p:nvSpPr>
        <p:spPr>
          <a:xfrm>
            <a:off x="7380312" y="2996952"/>
            <a:ext cx="648072" cy="14401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lt-LT"/>
          </a:p>
        </p:txBody>
      </p:sp>
      <p:sp>
        <p:nvSpPr>
          <p:cNvPr id="12" name="Rectangle 11"/>
          <p:cNvSpPr/>
          <p:nvPr/>
        </p:nvSpPr>
        <p:spPr>
          <a:xfrm>
            <a:off x="5148064" y="4581128"/>
            <a:ext cx="3240360"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lt-LT"/>
          </a:p>
        </p:txBody>
      </p:sp>
      <p:sp>
        <p:nvSpPr>
          <p:cNvPr id="13" name="Rectangle 12"/>
          <p:cNvSpPr/>
          <p:nvPr/>
        </p:nvSpPr>
        <p:spPr>
          <a:xfrm>
            <a:off x="7380312" y="4581128"/>
            <a:ext cx="864096" cy="14401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lt-LT"/>
          </a:p>
        </p:txBody>
      </p:sp>
      <p:sp>
        <p:nvSpPr>
          <p:cNvPr id="14" name="Rectangle 13"/>
          <p:cNvSpPr/>
          <p:nvPr/>
        </p:nvSpPr>
        <p:spPr>
          <a:xfrm>
            <a:off x="8100392" y="4581128"/>
            <a:ext cx="72008" cy="4571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lt-LT"/>
          </a:p>
        </p:txBody>
      </p:sp>
      <p:sp>
        <p:nvSpPr>
          <p:cNvPr id="15" name="Rectangle 14"/>
          <p:cNvSpPr/>
          <p:nvPr/>
        </p:nvSpPr>
        <p:spPr>
          <a:xfrm>
            <a:off x="7164288" y="4509120"/>
            <a:ext cx="1080120" cy="21602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lt-LT"/>
          </a:p>
        </p:txBody>
      </p:sp>
      <p:sp>
        <p:nvSpPr>
          <p:cNvPr id="16" name="TextBox 15"/>
          <p:cNvSpPr txBox="1"/>
          <p:nvPr/>
        </p:nvSpPr>
        <p:spPr>
          <a:xfrm>
            <a:off x="5273824" y="2930460"/>
            <a:ext cx="792088" cy="276999"/>
          </a:xfrm>
          <a:prstGeom prst="rect">
            <a:avLst/>
          </a:prstGeom>
          <a:noFill/>
        </p:spPr>
        <p:txBody>
          <a:bodyPr wrap="square" rtlCol="0">
            <a:spAutoFit/>
          </a:bodyPr>
          <a:lstStyle/>
          <a:p>
            <a:r>
              <a:rPr lang="lt-LT" sz="1200" dirty="0" smtClean="0">
                <a:solidFill>
                  <a:schemeClr val="bg1"/>
                </a:solidFill>
                <a:latin typeface="Times New Roman" pitchFamily="18" charset="0"/>
                <a:cs typeface="Times New Roman" pitchFamily="18" charset="0"/>
              </a:rPr>
              <a:t>Protonas</a:t>
            </a:r>
            <a:endParaRPr lang="lt-LT" sz="1200" dirty="0">
              <a:solidFill>
                <a:schemeClr val="bg1"/>
              </a:solidFill>
              <a:latin typeface="Times New Roman" pitchFamily="18" charset="0"/>
              <a:cs typeface="Times New Roman" pitchFamily="18" charset="0"/>
            </a:endParaRPr>
          </a:p>
        </p:txBody>
      </p:sp>
      <p:sp>
        <p:nvSpPr>
          <p:cNvPr id="17" name="TextBox 16"/>
          <p:cNvSpPr txBox="1"/>
          <p:nvPr/>
        </p:nvSpPr>
        <p:spPr>
          <a:xfrm>
            <a:off x="7200292" y="2930459"/>
            <a:ext cx="1008112" cy="276999"/>
          </a:xfrm>
          <a:prstGeom prst="rect">
            <a:avLst/>
          </a:prstGeom>
          <a:noFill/>
        </p:spPr>
        <p:txBody>
          <a:bodyPr wrap="square" rtlCol="0">
            <a:spAutoFit/>
          </a:bodyPr>
          <a:lstStyle/>
          <a:p>
            <a:r>
              <a:rPr lang="lt-LT" sz="1200" dirty="0" smtClean="0">
                <a:solidFill>
                  <a:schemeClr val="bg1"/>
                </a:solidFill>
                <a:latin typeface="Times New Roman" pitchFamily="18" charset="0"/>
                <a:cs typeface="Times New Roman" pitchFamily="18" charset="0"/>
              </a:rPr>
              <a:t>Antiprotonas</a:t>
            </a:r>
            <a:endParaRPr lang="lt-LT" sz="1200" dirty="0">
              <a:solidFill>
                <a:schemeClr val="bg1"/>
              </a:solidFill>
              <a:latin typeface="Times New Roman" pitchFamily="18" charset="0"/>
              <a:cs typeface="Times New Roman" pitchFamily="18" charset="0"/>
            </a:endParaRPr>
          </a:p>
        </p:txBody>
      </p:sp>
      <p:sp>
        <p:nvSpPr>
          <p:cNvPr id="18" name="TextBox 17"/>
          <p:cNvSpPr txBox="1"/>
          <p:nvPr/>
        </p:nvSpPr>
        <p:spPr>
          <a:xfrm>
            <a:off x="5292080" y="4509120"/>
            <a:ext cx="864096" cy="276999"/>
          </a:xfrm>
          <a:prstGeom prst="rect">
            <a:avLst/>
          </a:prstGeom>
          <a:noFill/>
        </p:spPr>
        <p:txBody>
          <a:bodyPr wrap="square" rtlCol="0">
            <a:spAutoFit/>
          </a:bodyPr>
          <a:lstStyle/>
          <a:p>
            <a:r>
              <a:rPr lang="lt-LT" sz="1200" dirty="0" smtClean="0">
                <a:solidFill>
                  <a:schemeClr val="bg1"/>
                </a:solidFill>
                <a:latin typeface="Times New Roman" pitchFamily="18" charset="0"/>
                <a:cs typeface="Times New Roman" pitchFamily="18" charset="0"/>
              </a:rPr>
              <a:t>Elektronas</a:t>
            </a:r>
            <a:endParaRPr lang="lt-LT" sz="1200" dirty="0">
              <a:solidFill>
                <a:schemeClr val="bg1"/>
              </a:solidFill>
              <a:latin typeface="Times New Roman" pitchFamily="18" charset="0"/>
              <a:cs typeface="Times New Roman" pitchFamily="18" charset="0"/>
            </a:endParaRPr>
          </a:p>
        </p:txBody>
      </p:sp>
      <p:sp>
        <p:nvSpPr>
          <p:cNvPr id="19" name="TextBox 18"/>
          <p:cNvSpPr txBox="1"/>
          <p:nvPr/>
        </p:nvSpPr>
        <p:spPr>
          <a:xfrm>
            <a:off x="7272300" y="4488347"/>
            <a:ext cx="864096" cy="276999"/>
          </a:xfrm>
          <a:prstGeom prst="rect">
            <a:avLst/>
          </a:prstGeom>
          <a:noFill/>
        </p:spPr>
        <p:txBody>
          <a:bodyPr wrap="square" rtlCol="0">
            <a:spAutoFit/>
          </a:bodyPr>
          <a:lstStyle/>
          <a:p>
            <a:r>
              <a:rPr lang="lt-LT" sz="1200" dirty="0" smtClean="0">
                <a:solidFill>
                  <a:schemeClr val="bg1"/>
                </a:solidFill>
                <a:latin typeface="Times New Roman" pitchFamily="18" charset="0"/>
                <a:cs typeface="Times New Roman" pitchFamily="18" charset="0"/>
              </a:rPr>
              <a:t>Pozitronas</a:t>
            </a:r>
            <a:endParaRPr lang="lt-LT" sz="1200" dirty="0">
              <a:solidFill>
                <a:schemeClr val="bg1"/>
              </a:solidFill>
              <a:latin typeface="Times New Roman" pitchFamily="18" charset="0"/>
              <a:cs typeface="Times New Roman" pitchFamily="18" charset="0"/>
            </a:endParaRPr>
          </a:p>
        </p:txBody>
      </p:sp>
      <p:sp>
        <p:nvSpPr>
          <p:cNvPr id="20" name="TextBox 19"/>
          <p:cNvSpPr txBox="1"/>
          <p:nvPr/>
        </p:nvSpPr>
        <p:spPr>
          <a:xfrm>
            <a:off x="5273824" y="4765346"/>
            <a:ext cx="1026368" cy="307777"/>
          </a:xfrm>
          <a:prstGeom prst="rect">
            <a:avLst/>
          </a:prstGeom>
          <a:noFill/>
        </p:spPr>
        <p:txBody>
          <a:bodyPr wrap="square" rtlCol="0">
            <a:spAutoFit/>
          </a:bodyPr>
          <a:lstStyle/>
          <a:p>
            <a:r>
              <a:rPr lang="lt-LT" sz="1400" b="1" dirty="0" smtClean="0">
                <a:solidFill>
                  <a:schemeClr val="bg1"/>
                </a:solidFill>
                <a:latin typeface="Times New Roman" pitchFamily="18" charset="0"/>
                <a:cs typeface="Times New Roman" pitchFamily="18" charset="0"/>
              </a:rPr>
              <a:t>Vandenilis</a:t>
            </a:r>
            <a:endParaRPr lang="lt-LT" sz="1400" b="1" dirty="0">
              <a:solidFill>
                <a:schemeClr val="bg1"/>
              </a:solidFill>
              <a:latin typeface="Times New Roman" pitchFamily="18" charset="0"/>
              <a:cs typeface="Times New Roman" pitchFamily="18" charset="0"/>
            </a:endParaRPr>
          </a:p>
        </p:txBody>
      </p:sp>
      <p:sp>
        <p:nvSpPr>
          <p:cNvPr id="21" name="TextBox 20"/>
          <p:cNvSpPr txBox="1"/>
          <p:nvPr/>
        </p:nvSpPr>
        <p:spPr>
          <a:xfrm>
            <a:off x="7056276" y="4765345"/>
            <a:ext cx="1296144" cy="307777"/>
          </a:xfrm>
          <a:prstGeom prst="rect">
            <a:avLst/>
          </a:prstGeom>
          <a:noFill/>
        </p:spPr>
        <p:txBody>
          <a:bodyPr wrap="square" rtlCol="0">
            <a:spAutoFit/>
          </a:bodyPr>
          <a:lstStyle/>
          <a:p>
            <a:r>
              <a:rPr lang="lt-LT" sz="1400" b="1" dirty="0" smtClean="0">
                <a:solidFill>
                  <a:schemeClr val="bg1"/>
                </a:solidFill>
                <a:latin typeface="Times New Roman" pitchFamily="18" charset="0"/>
                <a:cs typeface="Times New Roman" pitchFamily="18" charset="0"/>
              </a:rPr>
              <a:t>Antivandenilis</a:t>
            </a:r>
            <a:endParaRPr lang="lt-LT" sz="1400" b="1" dirty="0">
              <a:solidFill>
                <a:schemeClr val="bg1"/>
              </a:solidFill>
              <a:latin typeface="Times New Roman" pitchFamily="18" charset="0"/>
              <a:cs typeface="Times New Roman" pitchFamily="18" charset="0"/>
            </a:endParaRPr>
          </a:p>
        </p:txBody>
      </p:sp>
      <p:sp>
        <p:nvSpPr>
          <p:cNvPr id="8" name="Slide Number Placeholder 7"/>
          <p:cNvSpPr>
            <a:spLocks noGrp="1"/>
          </p:cNvSpPr>
          <p:nvPr>
            <p:ph type="sldNum" sz="quarter" idx="12"/>
          </p:nvPr>
        </p:nvSpPr>
        <p:spPr/>
        <p:txBody>
          <a:bodyPr/>
          <a:lstStyle/>
          <a:p>
            <a:fld id="{C97C9FBA-1891-40ED-B4A1-E2A8CE21298F}" type="slidenum">
              <a:rPr lang="lt-LT" smtClean="0"/>
              <a:t>21</a:t>
            </a:fld>
            <a:endParaRPr lang="lt-LT"/>
          </a:p>
        </p:txBody>
      </p:sp>
    </p:spTree>
    <p:extLst>
      <p:ext uri="{BB962C8B-B14F-4D97-AF65-F5344CB8AC3E}">
        <p14:creationId xmlns:p14="http://schemas.microsoft.com/office/powerpoint/2010/main" val="3570979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Anihiliacija</a:t>
            </a:r>
            <a:endParaRPr lang="lt-LT" dirty="0"/>
          </a:p>
        </p:txBody>
      </p:sp>
      <p:sp>
        <p:nvSpPr>
          <p:cNvPr id="3" name="Content Placeholder 2"/>
          <p:cNvSpPr>
            <a:spLocks noGrp="1"/>
          </p:cNvSpPr>
          <p:nvPr>
            <p:ph idx="1"/>
          </p:nvPr>
        </p:nvSpPr>
        <p:spPr/>
        <p:txBody>
          <a:bodyPr>
            <a:normAutofit/>
          </a:bodyPr>
          <a:lstStyle/>
          <a:p>
            <a:r>
              <a:rPr lang="lt-LT" dirty="0" smtClean="0"/>
              <a:t>Tai dalelės susidūrimas su ją atitinkančia antidalele. Dalelėms anihiliuojant išsiskiria milžiniški energijos kiekiai. Pusei gramo antimedžiagos susidūrus su įprasta medžiaga įvyktų sprogimas, prilygstantis atominės bombos sprogimui.</a:t>
            </a:r>
            <a:endParaRPr lang="lt-LT" dirty="0"/>
          </a:p>
        </p:txBody>
      </p:sp>
      <p:pic>
        <p:nvPicPr>
          <p:cNvPr id="3074" name="Picture 2" descr="http://i.livescience.com/images/i/000/049/805/original/matter-antimatter-annihila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4149080"/>
            <a:ext cx="3668408" cy="2446828"/>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C97C9FBA-1891-40ED-B4A1-E2A8CE21298F}" type="slidenum">
              <a:rPr lang="lt-LT" smtClean="0"/>
              <a:t>22</a:t>
            </a:fld>
            <a:endParaRPr lang="lt-LT"/>
          </a:p>
        </p:txBody>
      </p:sp>
    </p:spTree>
    <p:extLst>
      <p:ext uri="{BB962C8B-B14F-4D97-AF65-F5344CB8AC3E}">
        <p14:creationId xmlns:p14="http://schemas.microsoft.com/office/powerpoint/2010/main" val="27610876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Keturios fundamentinės sąveikos</a:t>
            </a:r>
            <a:endParaRPr lang="lt-LT" dirty="0"/>
          </a:p>
        </p:txBody>
      </p:sp>
      <p:sp>
        <p:nvSpPr>
          <p:cNvPr id="3" name="Content Placeholder 2"/>
          <p:cNvSpPr>
            <a:spLocks noGrp="1"/>
          </p:cNvSpPr>
          <p:nvPr>
            <p:ph idx="1"/>
          </p:nvPr>
        </p:nvSpPr>
        <p:spPr/>
        <p:txBody>
          <a:bodyPr>
            <a:normAutofit fontScale="92500" lnSpcReduction="20000"/>
          </a:bodyPr>
          <a:lstStyle/>
          <a:p>
            <a:r>
              <a:rPr lang="lt-LT" dirty="0" smtClean="0"/>
              <a:t>Atomo branduolio skersmuo yra dešimtis tukstančių kartų mažesnis už atomo skersmenį. Tad atomą, o taip pat ir visą egzistuojančią medžiagą, daugiausiai sudaro tuščia erdvė. Medžiagos vientisumą ir elementariųjų dalelių tarpusavio virsmus lemia keturios fundamentinės sąveikos:</a:t>
            </a:r>
          </a:p>
          <a:p>
            <a:pPr lvl="1">
              <a:buFont typeface="Arial" pitchFamily="34" charset="0"/>
              <a:buChar char="•"/>
            </a:pPr>
            <a:r>
              <a:rPr lang="lt-LT" dirty="0"/>
              <a:t>g</a:t>
            </a:r>
            <a:r>
              <a:rPr lang="lt-LT" dirty="0" smtClean="0"/>
              <a:t>ravitacinė;</a:t>
            </a:r>
          </a:p>
          <a:p>
            <a:pPr lvl="1">
              <a:buFont typeface="Arial" pitchFamily="34" charset="0"/>
              <a:buChar char="•"/>
            </a:pPr>
            <a:r>
              <a:rPr lang="lt-LT" dirty="0"/>
              <a:t>e</a:t>
            </a:r>
            <a:r>
              <a:rPr lang="lt-LT" dirty="0" smtClean="0"/>
              <a:t>lektromagnetinė;</a:t>
            </a:r>
          </a:p>
          <a:p>
            <a:pPr lvl="1">
              <a:buFont typeface="Arial" pitchFamily="34" charset="0"/>
              <a:buChar char="•"/>
            </a:pPr>
            <a:r>
              <a:rPr lang="lt-LT" dirty="0"/>
              <a:t>s</a:t>
            </a:r>
            <a:r>
              <a:rPr lang="lt-LT" dirty="0" smtClean="0"/>
              <a:t>tiprioji;</a:t>
            </a:r>
          </a:p>
          <a:p>
            <a:pPr lvl="1">
              <a:buFont typeface="Arial" pitchFamily="34" charset="0"/>
              <a:buChar char="•"/>
            </a:pPr>
            <a:r>
              <a:rPr lang="lt-LT" dirty="0"/>
              <a:t>s</a:t>
            </a:r>
            <a:r>
              <a:rPr lang="lt-LT" dirty="0" smtClean="0"/>
              <a:t>ilpnoji.</a:t>
            </a:r>
            <a:endParaRPr lang="lt-LT" dirty="0"/>
          </a:p>
        </p:txBody>
      </p:sp>
      <p:sp>
        <p:nvSpPr>
          <p:cNvPr id="17" name="Rectangle 16"/>
          <p:cNvSpPr/>
          <p:nvPr/>
        </p:nvSpPr>
        <p:spPr>
          <a:xfrm>
            <a:off x="5436096" y="4509120"/>
            <a:ext cx="583968" cy="144016"/>
          </a:xfrm>
          <a:prstGeom prst="rect">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lt-LT"/>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933056"/>
            <a:ext cx="2615658" cy="2770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4445" y="4133073"/>
            <a:ext cx="1011237"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TextBox 21"/>
          <p:cNvSpPr txBox="1"/>
          <p:nvPr/>
        </p:nvSpPr>
        <p:spPr>
          <a:xfrm>
            <a:off x="6095852" y="4902583"/>
            <a:ext cx="1428476" cy="276999"/>
          </a:xfrm>
          <a:prstGeom prst="rect">
            <a:avLst/>
          </a:prstGeom>
          <a:noFill/>
        </p:spPr>
        <p:txBody>
          <a:bodyPr wrap="square" rtlCol="0">
            <a:spAutoFit/>
          </a:bodyPr>
          <a:lstStyle/>
          <a:p>
            <a:r>
              <a:rPr lang="lt-LT" sz="1200" b="1" dirty="0" smtClean="0">
                <a:solidFill>
                  <a:schemeClr val="accent6">
                    <a:lumMod val="75000"/>
                  </a:schemeClr>
                </a:solidFill>
                <a:latin typeface="Times New Roman" pitchFamily="18" charset="0"/>
                <a:cs typeface="Times New Roman" pitchFamily="18" charset="0"/>
              </a:rPr>
              <a:t>Elektromagnetinė</a:t>
            </a:r>
            <a:endParaRPr lang="lt-LT" sz="1200" b="1" dirty="0">
              <a:solidFill>
                <a:schemeClr val="accent6">
                  <a:lumMod val="75000"/>
                </a:schemeClr>
              </a:solidFill>
              <a:latin typeface="Times New Roman" pitchFamily="18" charset="0"/>
              <a:cs typeface="Times New Roman" pitchFamily="18" charset="0"/>
            </a:endParaRPr>
          </a:p>
        </p:txBody>
      </p:sp>
      <p:sp>
        <p:nvSpPr>
          <p:cNvPr id="23" name="TextBox 22"/>
          <p:cNvSpPr txBox="1"/>
          <p:nvPr/>
        </p:nvSpPr>
        <p:spPr>
          <a:xfrm>
            <a:off x="4692528" y="5910767"/>
            <a:ext cx="1008112" cy="276999"/>
          </a:xfrm>
          <a:prstGeom prst="rect">
            <a:avLst/>
          </a:prstGeom>
          <a:noFill/>
        </p:spPr>
        <p:txBody>
          <a:bodyPr wrap="square" rtlCol="0">
            <a:spAutoFit/>
          </a:bodyPr>
          <a:lstStyle/>
          <a:p>
            <a:r>
              <a:rPr lang="lt-LT" sz="1200" b="1" dirty="0" smtClean="0">
                <a:solidFill>
                  <a:schemeClr val="accent6">
                    <a:lumMod val="75000"/>
                  </a:schemeClr>
                </a:solidFill>
                <a:latin typeface="Times New Roman" pitchFamily="18" charset="0"/>
                <a:cs typeface="Times New Roman" pitchFamily="18" charset="0"/>
              </a:rPr>
              <a:t>Stiprioji</a:t>
            </a:r>
            <a:endParaRPr lang="lt-LT" sz="1200" b="1" dirty="0">
              <a:solidFill>
                <a:schemeClr val="accent6">
                  <a:lumMod val="75000"/>
                </a:schemeClr>
              </a:solidFill>
              <a:latin typeface="Times New Roman" pitchFamily="18" charset="0"/>
              <a:cs typeface="Times New Roman" pitchFamily="18" charset="0"/>
            </a:endParaRPr>
          </a:p>
        </p:txBody>
      </p:sp>
      <p:sp>
        <p:nvSpPr>
          <p:cNvPr id="24" name="TextBox 23"/>
          <p:cNvSpPr txBox="1"/>
          <p:nvPr/>
        </p:nvSpPr>
        <p:spPr>
          <a:xfrm>
            <a:off x="6095852" y="5600609"/>
            <a:ext cx="797602" cy="276999"/>
          </a:xfrm>
          <a:prstGeom prst="rect">
            <a:avLst/>
          </a:prstGeom>
          <a:noFill/>
        </p:spPr>
        <p:txBody>
          <a:bodyPr wrap="square" rtlCol="0">
            <a:spAutoFit/>
          </a:bodyPr>
          <a:lstStyle/>
          <a:p>
            <a:r>
              <a:rPr lang="lt-LT" sz="1200" b="1" dirty="0" smtClean="0">
                <a:solidFill>
                  <a:schemeClr val="accent6">
                    <a:lumMod val="75000"/>
                  </a:schemeClr>
                </a:solidFill>
                <a:latin typeface="Times New Roman" pitchFamily="18" charset="0"/>
                <a:cs typeface="Times New Roman" pitchFamily="18" charset="0"/>
              </a:rPr>
              <a:t>Silpnoji</a:t>
            </a:r>
            <a:endParaRPr lang="lt-LT" sz="1200" b="1" dirty="0">
              <a:solidFill>
                <a:schemeClr val="accent6">
                  <a:lumMod val="75000"/>
                </a:schemeClr>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C97C9FBA-1891-40ED-B4A1-E2A8CE21298F}" type="slidenum">
              <a:rPr lang="lt-LT" smtClean="0"/>
              <a:t>23</a:t>
            </a:fld>
            <a:endParaRPr lang="lt-LT"/>
          </a:p>
        </p:txBody>
      </p:sp>
    </p:spTree>
    <p:extLst>
      <p:ext uri="{BB962C8B-B14F-4D97-AF65-F5344CB8AC3E}">
        <p14:creationId xmlns:p14="http://schemas.microsoft.com/office/powerpoint/2010/main" val="33884873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Gravitacinė sąveika</a:t>
            </a:r>
            <a:endParaRPr lang="lt-LT" dirty="0"/>
          </a:p>
        </p:txBody>
      </p:sp>
      <p:sp>
        <p:nvSpPr>
          <p:cNvPr id="4" name="Content Placeholder 3"/>
          <p:cNvSpPr>
            <a:spLocks noGrp="1"/>
          </p:cNvSpPr>
          <p:nvPr>
            <p:ph sz="half" idx="1"/>
          </p:nvPr>
        </p:nvSpPr>
        <p:spPr/>
        <p:txBody>
          <a:bodyPr/>
          <a:lstStyle/>
          <a:p>
            <a:r>
              <a:rPr lang="lt-LT" dirty="0" smtClean="0"/>
              <a:t>Gravitacinė sąveika, arba visuotinė trauka, būdinga visiems kūnams, turintiems masę. Masyvių kūnų ši sąveika yra nepaprastai stipri, o elementariųjų dalelių – labai silpna.</a:t>
            </a:r>
            <a:endParaRPr lang="lt-LT" dirty="0"/>
          </a:p>
        </p:txBody>
      </p:sp>
      <p:pic>
        <p:nvPicPr>
          <p:cNvPr id="3" name="Content Placeholder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402681"/>
            <a:ext cx="4038600" cy="2921000"/>
          </a:xfrm>
        </p:spPr>
      </p:pic>
      <p:sp>
        <p:nvSpPr>
          <p:cNvPr id="6" name="Slide Number Placeholder 5"/>
          <p:cNvSpPr>
            <a:spLocks noGrp="1"/>
          </p:cNvSpPr>
          <p:nvPr>
            <p:ph type="sldNum" sz="quarter" idx="12"/>
          </p:nvPr>
        </p:nvSpPr>
        <p:spPr/>
        <p:txBody>
          <a:bodyPr/>
          <a:lstStyle/>
          <a:p>
            <a:fld id="{C97C9FBA-1891-40ED-B4A1-E2A8CE21298F}" type="slidenum">
              <a:rPr lang="lt-LT" smtClean="0"/>
              <a:t>24</a:t>
            </a:fld>
            <a:endParaRPr lang="lt-LT"/>
          </a:p>
        </p:txBody>
      </p:sp>
    </p:spTree>
    <p:extLst>
      <p:ext uri="{BB962C8B-B14F-4D97-AF65-F5344CB8AC3E}">
        <p14:creationId xmlns:p14="http://schemas.microsoft.com/office/powerpoint/2010/main" val="31150601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Elektromagnetinė sąveika</a:t>
            </a:r>
            <a:endParaRPr lang="lt-LT" dirty="0"/>
          </a:p>
        </p:txBody>
      </p:sp>
      <p:sp>
        <p:nvSpPr>
          <p:cNvPr id="3" name="Content Placeholder 2"/>
          <p:cNvSpPr>
            <a:spLocks noGrp="1"/>
          </p:cNvSpPr>
          <p:nvPr>
            <p:ph sz="half" idx="1"/>
          </p:nvPr>
        </p:nvSpPr>
        <p:spPr/>
        <p:txBody>
          <a:bodyPr/>
          <a:lstStyle/>
          <a:p>
            <a:r>
              <a:rPr lang="lt-LT" dirty="0" smtClean="0"/>
              <a:t>Ji būdinga kūnams, turintiems elektros krūvį. Tai geriausiai ištirta sąveika. Elektromagnetinė sąveika yra 36 kartus stipresnė už gravitacinę sąveiką.</a:t>
            </a:r>
            <a:endParaRPr lang="lt-LT"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409879"/>
            <a:ext cx="4038600" cy="2906605"/>
          </a:xfrm>
        </p:spPr>
      </p:pic>
      <p:pic>
        <p:nvPicPr>
          <p:cNvPr id="1026" name="Picture 2" descr="http://www.animatedimages.org/data/media/565/animated-magnet-image-000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5373216"/>
            <a:ext cx="552450" cy="781051"/>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p:txBody>
          <a:bodyPr/>
          <a:lstStyle/>
          <a:p>
            <a:fld id="{C97C9FBA-1891-40ED-B4A1-E2A8CE21298F}" type="slidenum">
              <a:rPr lang="lt-LT" smtClean="0"/>
              <a:t>25</a:t>
            </a:fld>
            <a:endParaRPr lang="lt-LT"/>
          </a:p>
        </p:txBody>
      </p:sp>
    </p:spTree>
    <p:extLst>
      <p:ext uri="{BB962C8B-B14F-4D97-AF65-F5344CB8AC3E}">
        <p14:creationId xmlns:p14="http://schemas.microsoft.com/office/powerpoint/2010/main" val="25784761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Stiprioji sąveika</a:t>
            </a:r>
            <a:endParaRPr lang="lt-LT" dirty="0"/>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p:txBody>
              <a:bodyPr>
                <a:normAutofit fontScale="92500" lnSpcReduction="20000"/>
              </a:bodyPr>
              <a:lstStyle/>
              <a:p>
                <a:r>
                  <a:rPr lang="lt-LT" dirty="0" smtClean="0"/>
                  <a:t>Ji reiškiasi labai mažais atstumais (apie </a:t>
                </a:r>
                <a14:m>
                  <m:oMath xmlns:m="http://schemas.openxmlformats.org/officeDocument/2006/math">
                    <m:sSup>
                      <m:sSupPr>
                        <m:ctrlPr>
                          <a:rPr lang="lt-LT" i="1" smtClean="0">
                            <a:latin typeface="Cambria Math"/>
                          </a:rPr>
                        </m:ctrlPr>
                      </m:sSupPr>
                      <m:e>
                        <m:r>
                          <a:rPr lang="lt-LT" b="0" i="1" smtClean="0">
                            <a:latin typeface="Cambria Math"/>
                          </a:rPr>
                          <m:t>10</m:t>
                        </m:r>
                      </m:e>
                      <m:sup>
                        <m:r>
                          <a:rPr lang="lt-LT" b="0" i="1" smtClean="0">
                            <a:latin typeface="Cambria Math"/>
                          </a:rPr>
                          <m:t>15</m:t>
                        </m:r>
                      </m:sup>
                    </m:sSup>
                  </m:oMath>
                </a14:m>
                <a:r>
                  <a:rPr lang="lt-LT" dirty="0" smtClean="0"/>
                  <a:t> m). Stiprioji sąveika laiko nukleonus atomų branduoliuose ir laiduoja jų stabilumą. Vykstant branduolinėms reakcijoms, dėl šios sąveikos išsiskiria dideli energijos kiekiai. Stiprioji sąveika yra 38 kartus stipresnė už gravitacinę sąveiką.</a:t>
                </a:r>
                <a:endParaRPr lang="lt-LT" dirty="0"/>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blipFill rotWithShape="1">
                <a:blip r:embed="rId2"/>
                <a:stretch>
                  <a:fillRect l="-2262" t="-2695" r="-302"/>
                </a:stretch>
              </a:blipFill>
            </p:spPr>
            <p:txBody>
              <a:bodyPr/>
              <a:lstStyle/>
              <a:p>
                <a:r>
                  <a:rPr lang="lt-LT">
                    <a:noFill/>
                  </a:rPr>
                  <a:t> </a:t>
                </a:r>
              </a:p>
            </p:txBody>
          </p:sp>
        </mc:Fallback>
      </mc:AlternateContent>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48200" y="2076878"/>
            <a:ext cx="4038600" cy="3572607"/>
          </a:xfrm>
        </p:spPr>
      </p:pic>
      <p:sp>
        <p:nvSpPr>
          <p:cNvPr id="6" name="Slide Number Placeholder 5"/>
          <p:cNvSpPr>
            <a:spLocks noGrp="1"/>
          </p:cNvSpPr>
          <p:nvPr>
            <p:ph type="sldNum" sz="quarter" idx="12"/>
          </p:nvPr>
        </p:nvSpPr>
        <p:spPr/>
        <p:txBody>
          <a:bodyPr/>
          <a:lstStyle/>
          <a:p>
            <a:fld id="{C97C9FBA-1891-40ED-B4A1-E2A8CE21298F}" type="slidenum">
              <a:rPr lang="lt-LT" smtClean="0"/>
              <a:t>26</a:t>
            </a:fld>
            <a:endParaRPr lang="lt-LT"/>
          </a:p>
        </p:txBody>
      </p:sp>
    </p:spTree>
    <p:extLst>
      <p:ext uri="{BB962C8B-B14F-4D97-AF65-F5344CB8AC3E}">
        <p14:creationId xmlns:p14="http://schemas.microsoft.com/office/powerpoint/2010/main" val="22881825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Silpnoji sąveika</a:t>
            </a:r>
            <a:endParaRPr lang="lt-LT" dirty="0"/>
          </a:p>
        </p:txBody>
      </p:sp>
      <p:sp>
        <p:nvSpPr>
          <p:cNvPr id="3" name="Content Placeholder 2"/>
          <p:cNvSpPr>
            <a:spLocks noGrp="1"/>
          </p:cNvSpPr>
          <p:nvPr>
            <p:ph sz="half" idx="1"/>
          </p:nvPr>
        </p:nvSpPr>
        <p:spPr/>
        <p:txBody>
          <a:bodyPr>
            <a:normAutofit/>
          </a:bodyPr>
          <a:lstStyle/>
          <a:p>
            <a:r>
              <a:rPr lang="lt-LT" dirty="0" smtClean="0"/>
              <a:t>Ji būdina daugeliui elementariųjų dalelių. Silpnoji sąveika reiškiasi dar mažesniais atstumais negu stiprioji sąveika ir sukelia nestabiliųjų dalelių skilimą. Silpnoji </a:t>
            </a:r>
            <a:r>
              <a:rPr lang="lt-LT" dirty="0"/>
              <a:t>sąveika yra </a:t>
            </a:r>
            <a:r>
              <a:rPr lang="lt-LT" dirty="0" smtClean="0"/>
              <a:t>24 </a:t>
            </a:r>
            <a:r>
              <a:rPr lang="lt-LT" dirty="0"/>
              <a:t>kartus stipresnė už gravitacinę sąveiką.</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128827"/>
            <a:ext cx="4038600" cy="3468708"/>
          </a:xfrm>
        </p:spPr>
      </p:pic>
      <p:sp>
        <p:nvSpPr>
          <p:cNvPr id="6" name="Slide Number Placeholder 5"/>
          <p:cNvSpPr>
            <a:spLocks noGrp="1"/>
          </p:cNvSpPr>
          <p:nvPr>
            <p:ph type="sldNum" sz="quarter" idx="12"/>
          </p:nvPr>
        </p:nvSpPr>
        <p:spPr/>
        <p:txBody>
          <a:bodyPr/>
          <a:lstStyle/>
          <a:p>
            <a:fld id="{C97C9FBA-1891-40ED-B4A1-E2A8CE21298F}" type="slidenum">
              <a:rPr lang="lt-LT" smtClean="0"/>
              <a:t>27</a:t>
            </a:fld>
            <a:endParaRPr lang="lt-LT"/>
          </a:p>
        </p:txBody>
      </p:sp>
    </p:spTree>
    <p:extLst>
      <p:ext uri="{BB962C8B-B14F-4D97-AF65-F5344CB8AC3E}">
        <p14:creationId xmlns:p14="http://schemas.microsoft.com/office/powerpoint/2010/main" val="11925301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Dalelių klasifikacija</a:t>
            </a:r>
            <a:endParaRPr lang="lt-LT" dirty="0"/>
          </a:p>
        </p:txBody>
      </p:sp>
      <p:sp>
        <p:nvSpPr>
          <p:cNvPr id="3" name="Content Placeholder 2"/>
          <p:cNvSpPr>
            <a:spLocks noGrp="1"/>
          </p:cNvSpPr>
          <p:nvPr>
            <p:ph idx="1"/>
          </p:nvPr>
        </p:nvSpPr>
        <p:spPr/>
        <p:txBody>
          <a:bodyPr/>
          <a:lstStyle/>
          <a:p>
            <a:r>
              <a:rPr lang="lt-LT" dirty="0" smtClean="0"/>
              <a:t>Fotonai;</a:t>
            </a:r>
          </a:p>
          <a:p>
            <a:r>
              <a:rPr lang="lt-LT" dirty="0"/>
              <a:t>l</a:t>
            </a:r>
            <a:r>
              <a:rPr lang="lt-LT" dirty="0" smtClean="0"/>
              <a:t>eptonai;</a:t>
            </a:r>
          </a:p>
          <a:p>
            <a:r>
              <a:rPr lang="lt-LT" dirty="0"/>
              <a:t>m</a:t>
            </a:r>
            <a:r>
              <a:rPr lang="lt-LT" dirty="0" smtClean="0"/>
              <a:t>ezonai;</a:t>
            </a:r>
          </a:p>
          <a:p>
            <a:r>
              <a:rPr lang="lt-LT" dirty="0"/>
              <a:t>b</a:t>
            </a:r>
            <a:r>
              <a:rPr lang="lt-LT" dirty="0" smtClean="0"/>
              <a:t>arionai.</a:t>
            </a:r>
            <a:endParaRPr lang="lt-LT" dirty="0"/>
          </a:p>
        </p:txBody>
      </p:sp>
      <p:pic>
        <p:nvPicPr>
          <p:cNvPr id="2050" name="Picture 2" descr="http://www.cornel1801.com/bbc/THROUGH-WORMHOLE/107-what-are-we-really-mad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1700808"/>
            <a:ext cx="3962400" cy="2133601"/>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C97C9FBA-1891-40ED-B4A1-E2A8CE21298F}" type="slidenum">
              <a:rPr lang="lt-LT" smtClean="0"/>
              <a:t>28</a:t>
            </a:fld>
            <a:endParaRPr lang="lt-LT"/>
          </a:p>
        </p:txBody>
      </p:sp>
    </p:spTree>
    <p:extLst>
      <p:ext uri="{BB962C8B-B14F-4D97-AF65-F5344CB8AC3E}">
        <p14:creationId xmlns:p14="http://schemas.microsoft.com/office/powerpoint/2010/main" val="25837187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Fotonai</a:t>
            </a:r>
            <a:endParaRPr lang="lt-LT" dirty="0"/>
          </a:p>
        </p:txBody>
      </p:sp>
      <p:sp>
        <p:nvSpPr>
          <p:cNvPr id="3" name="Content Placeholder 2"/>
          <p:cNvSpPr>
            <a:spLocks noGrp="1"/>
          </p:cNvSpPr>
          <p:nvPr>
            <p:ph sz="half" idx="1"/>
          </p:nvPr>
        </p:nvSpPr>
        <p:spPr/>
        <p:txBody>
          <a:bodyPr/>
          <a:lstStyle/>
          <a:p>
            <a:r>
              <a:rPr lang="lt-LT" dirty="0" smtClean="0"/>
              <a:t>Tai dalelės, kurių krūvis ir rimties masė lygi nuliui. Atsiradęs fotonas iš karto įgyja greitį, lygų šviesos greičiui, ir masę. Fotonai perneša šviesą ir perduoda stipriąją sąveiką.</a:t>
            </a:r>
            <a:endParaRPr lang="lt-LT"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62500" y="1958181"/>
            <a:ext cx="3810000" cy="3810000"/>
          </a:xfrm>
        </p:spPr>
      </p:pic>
      <p:sp>
        <p:nvSpPr>
          <p:cNvPr id="6" name="Slide Number Placeholder 5"/>
          <p:cNvSpPr>
            <a:spLocks noGrp="1"/>
          </p:cNvSpPr>
          <p:nvPr>
            <p:ph type="sldNum" sz="quarter" idx="12"/>
          </p:nvPr>
        </p:nvSpPr>
        <p:spPr/>
        <p:txBody>
          <a:bodyPr/>
          <a:lstStyle/>
          <a:p>
            <a:fld id="{C97C9FBA-1891-40ED-B4A1-E2A8CE21298F}" type="slidenum">
              <a:rPr lang="lt-LT" smtClean="0"/>
              <a:t>29</a:t>
            </a:fld>
            <a:endParaRPr lang="lt-LT"/>
          </a:p>
        </p:txBody>
      </p:sp>
    </p:spTree>
    <p:extLst>
      <p:ext uri="{BB962C8B-B14F-4D97-AF65-F5344CB8AC3E}">
        <p14:creationId xmlns:p14="http://schemas.microsoft.com/office/powerpoint/2010/main" val="20203515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Leptonai</a:t>
            </a:r>
            <a:endParaRPr lang="lt-LT" dirty="0"/>
          </a:p>
        </p:txBody>
      </p:sp>
      <p:sp>
        <p:nvSpPr>
          <p:cNvPr id="3" name="Content Placeholder 2"/>
          <p:cNvSpPr>
            <a:spLocks noGrp="1"/>
          </p:cNvSpPr>
          <p:nvPr>
            <p:ph sz="half" idx="1"/>
          </p:nvPr>
        </p:nvSpPr>
        <p:spPr/>
        <p:txBody>
          <a:bodyPr>
            <a:normAutofit fontScale="85000" lnSpcReduction="20000"/>
          </a:bodyPr>
          <a:lstStyle/>
          <a:p>
            <a:r>
              <a:rPr lang="lt-LT" dirty="0" smtClean="0"/>
              <a:t>Mažos masės dalelės, kurioms būdinga tik silpnoji sąveika. Leptonų šeimą sudaro:</a:t>
            </a:r>
          </a:p>
          <a:p>
            <a:pPr lvl="1">
              <a:buFont typeface="Arial" pitchFamily="34" charset="0"/>
              <a:buChar char="•"/>
            </a:pPr>
            <a:r>
              <a:rPr lang="lt-LT" dirty="0"/>
              <a:t>e</a:t>
            </a:r>
            <a:r>
              <a:rPr lang="lt-LT" dirty="0" smtClean="0"/>
              <a:t>lektronas;</a:t>
            </a:r>
          </a:p>
          <a:p>
            <a:pPr lvl="1">
              <a:buFont typeface="Arial" pitchFamily="34" charset="0"/>
              <a:buChar char="•"/>
            </a:pPr>
            <a:r>
              <a:rPr lang="lt-LT" dirty="0"/>
              <a:t>p</a:t>
            </a:r>
            <a:r>
              <a:rPr lang="lt-LT" dirty="0" smtClean="0"/>
              <a:t>ozitronas;</a:t>
            </a:r>
          </a:p>
          <a:p>
            <a:pPr lvl="1">
              <a:buFont typeface="Arial" pitchFamily="34" charset="0"/>
              <a:buChar char="•"/>
            </a:pPr>
            <a:r>
              <a:rPr lang="lt-LT" dirty="0"/>
              <a:t>e</a:t>
            </a:r>
            <a:r>
              <a:rPr lang="lt-LT" dirty="0" smtClean="0"/>
              <a:t>lektroninis neutrinas;</a:t>
            </a:r>
          </a:p>
          <a:p>
            <a:pPr lvl="1">
              <a:buFont typeface="Arial" pitchFamily="34" charset="0"/>
              <a:buChar char="•"/>
            </a:pPr>
            <a:r>
              <a:rPr lang="lt-LT" dirty="0"/>
              <a:t>a</a:t>
            </a:r>
            <a:r>
              <a:rPr lang="lt-LT" dirty="0" smtClean="0"/>
              <a:t>ntineutrinas;</a:t>
            </a:r>
          </a:p>
          <a:p>
            <a:pPr lvl="1">
              <a:buFont typeface="Arial" pitchFamily="34" charset="0"/>
              <a:buChar char="•"/>
            </a:pPr>
            <a:r>
              <a:rPr lang="lt-LT" dirty="0"/>
              <a:t>m</a:t>
            </a:r>
            <a:r>
              <a:rPr lang="lt-LT" dirty="0" smtClean="0"/>
              <a:t>iuonai;</a:t>
            </a:r>
          </a:p>
          <a:p>
            <a:pPr lvl="1">
              <a:buFont typeface="Arial" pitchFamily="34" charset="0"/>
              <a:buChar char="•"/>
            </a:pPr>
            <a:r>
              <a:rPr lang="lt-LT" dirty="0"/>
              <a:t>s</a:t>
            </a:r>
            <a:r>
              <a:rPr lang="lt-LT" dirty="0" smtClean="0"/>
              <a:t>unkieji tau leptonai;</a:t>
            </a:r>
          </a:p>
          <a:p>
            <a:pPr lvl="1">
              <a:buFont typeface="Arial" pitchFamily="34" charset="0"/>
              <a:buChar char="•"/>
            </a:pPr>
            <a:r>
              <a:rPr lang="lt-LT" dirty="0"/>
              <a:t>m</a:t>
            </a:r>
            <a:r>
              <a:rPr lang="lt-LT" dirty="0" smtClean="0"/>
              <a:t>iuoninis neutrinas;</a:t>
            </a:r>
          </a:p>
          <a:p>
            <a:pPr lvl="1">
              <a:buFont typeface="Arial" pitchFamily="34" charset="0"/>
              <a:buChar char="•"/>
            </a:pPr>
            <a:r>
              <a:rPr lang="lt-LT" dirty="0"/>
              <a:t>m</a:t>
            </a:r>
            <a:r>
              <a:rPr lang="lt-LT" dirty="0" smtClean="0"/>
              <a:t>iuoninis Antineutrinas;</a:t>
            </a:r>
          </a:p>
          <a:p>
            <a:pPr lvl="1">
              <a:buFont typeface="Arial" pitchFamily="34" charset="0"/>
              <a:buChar char="•"/>
            </a:pPr>
            <a:r>
              <a:rPr lang="lt-LT" dirty="0"/>
              <a:t>t</a:t>
            </a:r>
            <a:r>
              <a:rPr lang="lt-LT" dirty="0" smtClean="0"/>
              <a:t>au neutrinas;</a:t>
            </a:r>
          </a:p>
          <a:p>
            <a:pPr lvl="1">
              <a:buFont typeface="Arial" pitchFamily="34" charset="0"/>
              <a:buChar char="•"/>
            </a:pPr>
            <a:r>
              <a:rPr lang="lt-LT" dirty="0"/>
              <a:t>t</a:t>
            </a:r>
            <a:r>
              <a:rPr lang="lt-LT" dirty="0" smtClean="0"/>
              <a:t>au antineutrinas.</a:t>
            </a:r>
          </a:p>
          <a:p>
            <a:pPr lvl="1"/>
            <a:endParaRPr lang="lt-LT"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124450" y="2991644"/>
            <a:ext cx="3086100" cy="1743075"/>
          </a:xfrm>
        </p:spPr>
      </p:pic>
      <p:sp>
        <p:nvSpPr>
          <p:cNvPr id="6" name="Slide Number Placeholder 5"/>
          <p:cNvSpPr>
            <a:spLocks noGrp="1"/>
          </p:cNvSpPr>
          <p:nvPr>
            <p:ph type="sldNum" sz="quarter" idx="12"/>
          </p:nvPr>
        </p:nvSpPr>
        <p:spPr/>
        <p:txBody>
          <a:bodyPr/>
          <a:lstStyle/>
          <a:p>
            <a:fld id="{C97C9FBA-1891-40ED-B4A1-E2A8CE21298F}" type="slidenum">
              <a:rPr lang="lt-LT" smtClean="0"/>
              <a:t>30</a:t>
            </a:fld>
            <a:endParaRPr lang="lt-LT"/>
          </a:p>
        </p:txBody>
      </p:sp>
    </p:spTree>
    <p:extLst>
      <p:ext uri="{BB962C8B-B14F-4D97-AF65-F5344CB8AC3E}">
        <p14:creationId xmlns:p14="http://schemas.microsoft.com/office/powerpoint/2010/main" val="80133911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Hadronai</a:t>
            </a:r>
            <a:endParaRPr lang="lt-LT" dirty="0"/>
          </a:p>
        </p:txBody>
      </p:sp>
      <p:sp>
        <p:nvSpPr>
          <p:cNvPr id="3" name="Content Placeholder 2"/>
          <p:cNvSpPr>
            <a:spLocks noGrp="1"/>
          </p:cNvSpPr>
          <p:nvPr>
            <p:ph sz="half" idx="1"/>
          </p:nvPr>
        </p:nvSpPr>
        <p:spPr/>
        <p:txBody>
          <a:bodyPr>
            <a:normAutofit lnSpcReduction="10000"/>
          </a:bodyPr>
          <a:lstStyle/>
          <a:p>
            <a:r>
              <a:rPr lang="lt-LT" dirty="0" smtClean="0"/>
              <a:t>Mezonų ir barionų šeimos vadinamos hadronais. Jiems būdinga stiprioji sąveika. Tai gausiausia dalelių grupė, apimanti daugiau kaip 300 dalelių. Fizikams gerai žinomi protonas ir neutronas priklauso barionų šeimai.</a:t>
            </a:r>
            <a:endParaRPr lang="lt-LT"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599491"/>
            <a:ext cx="4038600" cy="2527381"/>
          </a:xfrm>
        </p:spPr>
      </p:pic>
      <p:sp>
        <p:nvSpPr>
          <p:cNvPr id="6" name="Slide Number Placeholder 5"/>
          <p:cNvSpPr>
            <a:spLocks noGrp="1"/>
          </p:cNvSpPr>
          <p:nvPr>
            <p:ph type="sldNum" sz="quarter" idx="12"/>
          </p:nvPr>
        </p:nvSpPr>
        <p:spPr/>
        <p:txBody>
          <a:bodyPr/>
          <a:lstStyle/>
          <a:p>
            <a:fld id="{C97C9FBA-1891-40ED-B4A1-E2A8CE21298F}" type="slidenum">
              <a:rPr lang="lt-LT" smtClean="0"/>
              <a:t>31</a:t>
            </a:fld>
            <a:endParaRPr lang="lt-LT"/>
          </a:p>
        </p:txBody>
      </p:sp>
    </p:spTree>
    <p:extLst>
      <p:ext uri="{BB962C8B-B14F-4D97-AF65-F5344CB8AC3E}">
        <p14:creationId xmlns:p14="http://schemas.microsoft.com/office/powerpoint/2010/main" val="312990269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Kvarkai</a:t>
            </a:r>
            <a:endParaRPr lang="lt-LT" dirty="0"/>
          </a:p>
        </p:txBody>
      </p:sp>
      <p:sp>
        <p:nvSpPr>
          <p:cNvPr id="3" name="Content Placeholder 2"/>
          <p:cNvSpPr>
            <a:spLocks noGrp="1"/>
          </p:cNvSpPr>
          <p:nvPr>
            <p:ph sz="half" idx="1"/>
          </p:nvPr>
        </p:nvSpPr>
        <p:spPr/>
        <p:txBody>
          <a:bodyPr>
            <a:normAutofit lnSpcReduction="10000"/>
          </a:bodyPr>
          <a:lstStyle/>
          <a:p>
            <a:r>
              <a:rPr lang="lt-LT" dirty="0" smtClean="0"/>
              <a:t>Atradus hadronus paaiškėjo, kad elementariosios dalelės yra tik fotonai ir leptonai. Hadronai turi stuktūrinių dalelių, kurios vadinamos kvarkais. Kvarkų egzistavimo hipotezę 1964 m. iškelė Maris Gelis–Manas. </a:t>
            </a:r>
            <a:endParaRPr lang="lt-LT"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1843881"/>
            <a:ext cx="4038600" cy="4038600"/>
          </a:xfrm>
        </p:spPr>
      </p:pic>
      <p:sp>
        <p:nvSpPr>
          <p:cNvPr id="6" name="Slide Number Placeholder 5"/>
          <p:cNvSpPr>
            <a:spLocks noGrp="1"/>
          </p:cNvSpPr>
          <p:nvPr>
            <p:ph type="sldNum" sz="quarter" idx="12"/>
          </p:nvPr>
        </p:nvSpPr>
        <p:spPr/>
        <p:txBody>
          <a:bodyPr/>
          <a:lstStyle/>
          <a:p>
            <a:fld id="{C97C9FBA-1891-40ED-B4A1-E2A8CE21298F}" type="slidenum">
              <a:rPr lang="lt-LT" smtClean="0"/>
              <a:t>32</a:t>
            </a:fld>
            <a:endParaRPr lang="lt-LT"/>
          </a:p>
        </p:txBody>
      </p:sp>
    </p:spTree>
    <p:extLst>
      <p:ext uri="{BB962C8B-B14F-4D97-AF65-F5344CB8AC3E}">
        <p14:creationId xmlns:p14="http://schemas.microsoft.com/office/powerpoint/2010/main" val="568982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Bozonai</a:t>
            </a:r>
            <a:endParaRPr lang="lt-LT" dirty="0"/>
          </a:p>
        </p:txBody>
      </p:sp>
      <p:sp>
        <p:nvSpPr>
          <p:cNvPr id="3" name="Content Placeholder 2"/>
          <p:cNvSpPr>
            <a:spLocks noGrp="1"/>
          </p:cNvSpPr>
          <p:nvPr>
            <p:ph sz="half" idx="1"/>
          </p:nvPr>
        </p:nvSpPr>
        <p:spPr/>
        <p:txBody>
          <a:bodyPr/>
          <a:lstStyle/>
          <a:p>
            <a:r>
              <a:rPr lang="lt-LT" dirty="0" smtClean="0"/>
              <a:t>Be Higso bozono, galimai suteikiančio dalelėms masę, egzistuoja ir kitos pakaitinės dalelės – bozonai, kurie perduoda fundamentines sąveikas. </a:t>
            </a:r>
            <a:endParaRPr lang="lt-LT" dirty="0"/>
          </a:p>
        </p:txBody>
      </p:sp>
      <p:graphicFrame>
        <p:nvGraphicFramePr>
          <p:cNvPr id="7" name="Content Placeholder 6"/>
          <p:cNvGraphicFramePr>
            <a:graphicFrameLocks noGrp="1"/>
          </p:cNvGraphicFramePr>
          <p:nvPr>
            <p:ph sz="half" idx="2"/>
            <p:extLst>
              <p:ext uri="{D42A27DB-BD31-4B8C-83A1-F6EECF244321}">
                <p14:modId xmlns:p14="http://schemas.microsoft.com/office/powerpoint/2010/main" val="2757484518"/>
              </p:ext>
            </p:extLst>
          </p:nvPr>
        </p:nvGraphicFramePr>
        <p:xfrm>
          <a:off x="4648200" y="1600200"/>
          <a:ext cx="4038600" cy="2392680"/>
        </p:xfrm>
        <a:graphic>
          <a:graphicData uri="http://schemas.openxmlformats.org/drawingml/2006/table">
            <a:tbl>
              <a:tblPr firstRow="1" bandRow="1">
                <a:tableStyleId>{073A0DAA-6AF3-43AB-8588-CEC1D06C72B9}</a:tableStyleId>
              </a:tblPr>
              <a:tblGrid>
                <a:gridCol w="2019300"/>
                <a:gridCol w="2019300"/>
              </a:tblGrid>
              <a:tr h="370840">
                <a:tc>
                  <a:txBody>
                    <a:bodyPr/>
                    <a:lstStyle/>
                    <a:p>
                      <a:r>
                        <a:rPr lang="lt-LT" dirty="0" smtClean="0"/>
                        <a:t>Sąveika</a:t>
                      </a:r>
                      <a:endParaRPr lang="lt-LT" dirty="0"/>
                    </a:p>
                  </a:txBody>
                  <a:tcPr/>
                </a:tc>
                <a:tc>
                  <a:txBody>
                    <a:bodyPr/>
                    <a:lstStyle/>
                    <a:p>
                      <a:r>
                        <a:rPr lang="lt-LT" dirty="0" smtClean="0"/>
                        <a:t>Sąveiką</a:t>
                      </a:r>
                      <a:r>
                        <a:rPr lang="lt-LT" baseline="0" dirty="0" smtClean="0"/>
                        <a:t> perduodanti dalelė</a:t>
                      </a:r>
                      <a:endParaRPr lang="lt-LT" dirty="0"/>
                    </a:p>
                  </a:txBody>
                  <a:tcPr/>
                </a:tc>
              </a:tr>
              <a:tr h="370840">
                <a:tc>
                  <a:txBody>
                    <a:bodyPr/>
                    <a:lstStyle/>
                    <a:p>
                      <a:r>
                        <a:rPr lang="lt-LT" dirty="0" smtClean="0"/>
                        <a:t>Gravitacinė</a:t>
                      </a:r>
                      <a:endParaRPr lang="lt-LT" dirty="0"/>
                    </a:p>
                  </a:txBody>
                  <a:tcPr/>
                </a:tc>
                <a:tc>
                  <a:txBody>
                    <a:bodyPr/>
                    <a:lstStyle/>
                    <a:p>
                      <a:r>
                        <a:rPr lang="lt-LT" dirty="0" smtClean="0"/>
                        <a:t>Gravitonai (dar</a:t>
                      </a:r>
                      <a:r>
                        <a:rPr lang="lt-LT" baseline="0" dirty="0" smtClean="0"/>
                        <a:t> neaptikti)</a:t>
                      </a:r>
                      <a:endParaRPr lang="lt-LT" dirty="0"/>
                    </a:p>
                  </a:txBody>
                  <a:tcPr/>
                </a:tc>
              </a:tr>
              <a:tr h="370840">
                <a:tc>
                  <a:txBody>
                    <a:bodyPr/>
                    <a:lstStyle/>
                    <a:p>
                      <a:r>
                        <a:rPr lang="lt-LT" dirty="0" smtClean="0"/>
                        <a:t>Elektromagnetinė</a:t>
                      </a:r>
                      <a:endParaRPr lang="lt-LT" dirty="0"/>
                    </a:p>
                  </a:txBody>
                  <a:tcPr/>
                </a:tc>
                <a:tc>
                  <a:txBody>
                    <a:bodyPr/>
                    <a:lstStyle/>
                    <a:p>
                      <a:r>
                        <a:rPr lang="lt-LT" dirty="0" smtClean="0"/>
                        <a:t>Fotonai</a:t>
                      </a:r>
                      <a:endParaRPr lang="lt-LT" dirty="0"/>
                    </a:p>
                  </a:txBody>
                  <a:tcPr/>
                </a:tc>
              </a:tr>
              <a:tr h="370840">
                <a:tc>
                  <a:txBody>
                    <a:bodyPr/>
                    <a:lstStyle/>
                    <a:p>
                      <a:r>
                        <a:rPr lang="lt-LT" dirty="0" smtClean="0"/>
                        <a:t>Stiprioji</a:t>
                      </a:r>
                    </a:p>
                  </a:txBody>
                  <a:tcPr/>
                </a:tc>
                <a:tc>
                  <a:txBody>
                    <a:bodyPr/>
                    <a:lstStyle/>
                    <a:p>
                      <a:r>
                        <a:rPr lang="lt-LT" dirty="0" smtClean="0"/>
                        <a:t>Gliuonai</a:t>
                      </a:r>
                      <a:endParaRPr lang="lt-LT" dirty="0"/>
                    </a:p>
                  </a:txBody>
                  <a:tcPr/>
                </a:tc>
              </a:tr>
              <a:tr h="370840">
                <a:tc>
                  <a:txBody>
                    <a:bodyPr/>
                    <a:lstStyle/>
                    <a:p>
                      <a:r>
                        <a:rPr lang="lt-LT" dirty="0" smtClean="0"/>
                        <a:t>Silpnoji</a:t>
                      </a:r>
                      <a:endParaRPr lang="lt-LT" dirty="0"/>
                    </a:p>
                  </a:txBody>
                  <a:tcPr/>
                </a:tc>
                <a:tc>
                  <a:txBody>
                    <a:bodyPr/>
                    <a:lstStyle/>
                    <a:p>
                      <a:r>
                        <a:rPr lang="lt-LT" dirty="0" smtClean="0"/>
                        <a:t>Tarpiniai bozonai</a:t>
                      </a:r>
                      <a:endParaRPr lang="lt-LT" dirty="0"/>
                    </a:p>
                  </a:txBody>
                  <a:tcPr/>
                </a:tc>
              </a:tr>
            </a:tbl>
          </a:graphicData>
        </a:graphic>
      </p:graphicFrame>
      <p:sp>
        <p:nvSpPr>
          <p:cNvPr id="4" name="Slide Number Placeholder 3"/>
          <p:cNvSpPr>
            <a:spLocks noGrp="1"/>
          </p:cNvSpPr>
          <p:nvPr>
            <p:ph type="sldNum" sz="quarter" idx="12"/>
          </p:nvPr>
        </p:nvSpPr>
        <p:spPr/>
        <p:txBody>
          <a:bodyPr/>
          <a:lstStyle/>
          <a:p>
            <a:fld id="{C97C9FBA-1891-40ED-B4A1-E2A8CE21298F}" type="slidenum">
              <a:rPr lang="lt-LT" smtClean="0"/>
              <a:t>33</a:t>
            </a:fld>
            <a:endParaRPr lang="lt-LT"/>
          </a:p>
        </p:txBody>
      </p:sp>
    </p:spTree>
    <p:extLst>
      <p:ext uri="{BB962C8B-B14F-4D97-AF65-F5344CB8AC3E}">
        <p14:creationId xmlns:p14="http://schemas.microsoft.com/office/powerpoint/2010/main" val="382776023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lt-LT" dirty="0" smtClean="0"/>
              <a:t>Bandymas</a:t>
            </a:r>
            <a:endParaRPr lang="lt-LT" dirty="0"/>
          </a:p>
        </p:txBody>
      </p:sp>
      <p:sp>
        <p:nvSpPr>
          <p:cNvPr id="6" name="Content Placeholder 5"/>
          <p:cNvSpPr>
            <a:spLocks noGrp="1"/>
          </p:cNvSpPr>
          <p:nvPr>
            <p:ph idx="1"/>
          </p:nvPr>
        </p:nvSpPr>
        <p:spPr/>
        <p:txBody>
          <a:bodyPr/>
          <a:lstStyle/>
          <a:p>
            <a:r>
              <a:rPr lang="lt-LT" dirty="0" smtClean="0"/>
              <a:t>Tai, kad atomas nėra elementarioji dalelė, galima įrodyti bandymu.</a:t>
            </a:r>
          </a:p>
          <a:p>
            <a:endParaRPr lang="lt-LT" dirty="0" smtClean="0"/>
          </a:p>
          <a:p>
            <a:r>
              <a:rPr lang="lt-LT" dirty="0" smtClean="0"/>
              <a:t>Bandymo priemonės:</a:t>
            </a:r>
          </a:p>
          <a:p>
            <a:pPr lvl="1">
              <a:buFont typeface="Arial" pitchFamily="34" charset="0"/>
              <a:buChar char="•"/>
            </a:pPr>
            <a:r>
              <a:rPr lang="lt-LT" dirty="0"/>
              <a:t>a</a:t>
            </a:r>
            <a:r>
              <a:rPr lang="lt-LT" dirty="0" smtClean="0"/>
              <a:t>ukso lakštelis;</a:t>
            </a:r>
          </a:p>
          <a:p>
            <a:pPr lvl="1">
              <a:buFont typeface="Arial" pitchFamily="34" charset="0"/>
              <a:buChar char="•"/>
            </a:pPr>
            <a:r>
              <a:rPr lang="lt-LT" dirty="0"/>
              <a:t>d</a:t>
            </a:r>
            <a:r>
              <a:rPr lang="lt-LT" dirty="0" smtClean="0"/>
              <a:t>alelių patranka;</a:t>
            </a:r>
          </a:p>
          <a:p>
            <a:pPr lvl="1">
              <a:buFont typeface="Arial" pitchFamily="34" charset="0"/>
              <a:buChar char="•"/>
            </a:pPr>
            <a:r>
              <a:rPr lang="lt-LT" dirty="0"/>
              <a:t>d</a:t>
            </a:r>
            <a:r>
              <a:rPr lang="lt-LT" dirty="0" smtClean="0"/>
              <a:t>etektoriai.</a:t>
            </a:r>
          </a:p>
        </p:txBody>
      </p:sp>
      <p:pic>
        <p:nvPicPr>
          <p:cNvPr id="5122" name="Picture 2" descr="http://www.rbac.ac.th/academic/wp-content/uploads/2014/09/gold-foil-texture-wallpaper-1920x1080-5371d62f13b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2780928"/>
            <a:ext cx="4208467" cy="23672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Slide Number Placeholder 1"/>
          <p:cNvSpPr>
            <a:spLocks noGrp="1"/>
          </p:cNvSpPr>
          <p:nvPr>
            <p:ph type="sldNum" sz="quarter" idx="12"/>
          </p:nvPr>
        </p:nvSpPr>
        <p:spPr/>
        <p:txBody>
          <a:bodyPr/>
          <a:lstStyle/>
          <a:p>
            <a:fld id="{C97C9FBA-1891-40ED-B4A1-E2A8CE21298F}" type="slidenum">
              <a:rPr lang="lt-LT" smtClean="0"/>
              <a:t>34</a:t>
            </a:fld>
            <a:endParaRPr lang="lt-LT"/>
          </a:p>
        </p:txBody>
      </p:sp>
    </p:spTree>
    <p:extLst>
      <p:ext uri="{BB962C8B-B14F-4D97-AF65-F5344CB8AC3E}">
        <p14:creationId xmlns:p14="http://schemas.microsoft.com/office/powerpoint/2010/main" val="113294941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lt-LT" dirty="0" smtClean="0"/>
              <a:t>Bandymas</a:t>
            </a:r>
            <a:endParaRPr lang="lt-LT" dirty="0"/>
          </a:p>
        </p:txBody>
      </p:sp>
      <p:sp>
        <p:nvSpPr>
          <p:cNvPr id="5" name="Content Placeholder 4"/>
          <p:cNvSpPr>
            <a:spLocks noGrp="1"/>
          </p:cNvSpPr>
          <p:nvPr>
            <p:ph sz="half" idx="1"/>
          </p:nvPr>
        </p:nvSpPr>
        <p:spPr/>
        <p:txBody>
          <a:bodyPr/>
          <a:lstStyle/>
          <a:p>
            <a:r>
              <a:rPr lang="lt-LT" dirty="0" smtClean="0"/>
              <a:t>Pro aukso lakštelį dalelių patranka reikia paleisti milijonus dalelių ir stebėti detekroriaus duomenis.</a:t>
            </a:r>
            <a:endParaRPr lang="lt-LT" dirty="0"/>
          </a:p>
        </p:txBody>
      </p:sp>
      <p:sp>
        <p:nvSpPr>
          <p:cNvPr id="6" name="Content Placeholder 5"/>
          <p:cNvSpPr>
            <a:spLocks noGrp="1"/>
          </p:cNvSpPr>
          <p:nvPr>
            <p:ph sz="half" idx="2"/>
          </p:nvPr>
        </p:nvSpPr>
        <p:spPr/>
        <p:txBody>
          <a:bodyPr/>
          <a:lstStyle/>
          <a:p>
            <a:endParaRPr lang="lt-LT"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6830" y="2096852"/>
            <a:ext cx="409114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C97C9FBA-1891-40ED-B4A1-E2A8CE21298F}" type="slidenum">
              <a:rPr lang="lt-LT" smtClean="0"/>
              <a:t>35</a:t>
            </a:fld>
            <a:endParaRPr lang="lt-LT"/>
          </a:p>
        </p:txBody>
      </p:sp>
    </p:spTree>
    <p:extLst>
      <p:ext uri="{BB962C8B-B14F-4D97-AF65-F5344CB8AC3E}">
        <p14:creationId xmlns:p14="http://schemas.microsoft.com/office/powerpoint/2010/main" val="104183632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Bandymas</a:t>
            </a:r>
            <a:endParaRPr lang="lt-LT" dirty="0"/>
          </a:p>
        </p:txBody>
      </p:sp>
      <p:sp>
        <p:nvSpPr>
          <p:cNvPr id="3" name="Content Placeholder 2"/>
          <p:cNvSpPr>
            <a:spLocks noGrp="1"/>
          </p:cNvSpPr>
          <p:nvPr>
            <p:ph sz="half" idx="1"/>
          </p:nvPr>
        </p:nvSpPr>
        <p:spPr/>
        <p:txBody>
          <a:bodyPr>
            <a:normAutofit/>
          </a:bodyPr>
          <a:lstStyle/>
          <a:p>
            <a:r>
              <a:rPr lang="lt-LT" dirty="0" smtClean="0"/>
              <a:t>Dauguma dalelių aukso lakštelį perskrieja kiaurai, tačiau kai kurios smarkiai atšoka nuo taikinio centro. Tai įrodo, kad giliai atomo viduje yra branduolys, tad atomo negalima vadinti elementariąja dalele.</a:t>
            </a:r>
            <a:endParaRPr lang="lt-LT" dirty="0"/>
          </a:p>
        </p:txBody>
      </p:sp>
      <p:sp>
        <p:nvSpPr>
          <p:cNvPr id="4" name="Content Placeholder 3"/>
          <p:cNvSpPr>
            <a:spLocks noGrp="1"/>
          </p:cNvSpPr>
          <p:nvPr>
            <p:ph sz="half" idx="2"/>
          </p:nvPr>
        </p:nvSpPr>
        <p:spPr/>
        <p:txBody>
          <a:bodyPr>
            <a:normAutofit/>
          </a:bodyPr>
          <a:lstStyle/>
          <a:p>
            <a:endParaRPr lang="lt-LT"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0484" y="2060849"/>
            <a:ext cx="4057492" cy="2736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lide Number Placeholder 4"/>
          <p:cNvSpPr>
            <a:spLocks noGrp="1"/>
          </p:cNvSpPr>
          <p:nvPr>
            <p:ph type="sldNum" sz="quarter" idx="12"/>
          </p:nvPr>
        </p:nvSpPr>
        <p:spPr/>
        <p:txBody>
          <a:bodyPr/>
          <a:lstStyle/>
          <a:p>
            <a:fld id="{C97C9FBA-1891-40ED-B4A1-E2A8CE21298F}" type="slidenum">
              <a:rPr lang="lt-LT" smtClean="0"/>
              <a:t>36</a:t>
            </a:fld>
            <a:endParaRPr lang="lt-LT"/>
          </a:p>
        </p:txBody>
      </p:sp>
    </p:spTree>
    <p:extLst>
      <p:ext uri="{BB962C8B-B14F-4D97-AF65-F5344CB8AC3E}">
        <p14:creationId xmlns:p14="http://schemas.microsoft.com/office/powerpoint/2010/main" val="22171176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lt-LT" dirty="0" smtClean="0"/>
              <a:t>Testas</a:t>
            </a:r>
            <a:endParaRPr lang="lt-LT" dirty="0"/>
          </a:p>
        </p:txBody>
      </p:sp>
      <p:sp>
        <p:nvSpPr>
          <p:cNvPr id="6" name="Text Placeholder 5"/>
          <p:cNvSpPr>
            <a:spLocks noGrp="1"/>
          </p:cNvSpPr>
          <p:nvPr>
            <p:ph type="body" idx="1"/>
          </p:nvPr>
        </p:nvSpPr>
        <p:spPr/>
        <p:txBody>
          <a:bodyPr/>
          <a:lstStyle/>
          <a:p>
            <a:r>
              <a:rPr lang="lt-LT" dirty="0" smtClean="0"/>
              <a:t>Elementariosios dalelės</a:t>
            </a: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37</a:t>
            </a:fld>
            <a:endParaRPr lang="lt-LT"/>
          </a:p>
        </p:txBody>
      </p:sp>
    </p:spTree>
    <p:extLst>
      <p:ext uri="{BB962C8B-B14F-4D97-AF65-F5344CB8AC3E}">
        <p14:creationId xmlns:p14="http://schemas.microsoft.com/office/powerpoint/2010/main" val="411199898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pPr algn="l"/>
            <a:r>
              <a:rPr lang="lt-LT" dirty="0" smtClean="0"/>
              <a:t>1. Kuri iš šių dalelių nėra elementarioji?</a:t>
            </a:r>
            <a:endParaRPr lang="lt-LT" dirty="0"/>
          </a:p>
        </p:txBody>
      </p:sp>
      <p:sp>
        <p:nvSpPr>
          <p:cNvPr id="7" name="Subtitle 6"/>
          <p:cNvSpPr>
            <a:spLocks noGrp="1"/>
          </p:cNvSpPr>
          <p:nvPr>
            <p:ph type="subTitle" idx="1"/>
          </p:nvPr>
        </p:nvSpPr>
        <p:spPr/>
        <p:txBody>
          <a:bodyPr>
            <a:normAutofit fontScale="85000" lnSpcReduction="20000"/>
          </a:bodyPr>
          <a:lstStyle/>
          <a:p>
            <a:pPr marL="514350" indent="-514350" algn="l">
              <a:buAutoNum type="alphaUcPeriod"/>
            </a:pPr>
            <a:r>
              <a:rPr lang="lt-LT" dirty="0" smtClean="0"/>
              <a:t>Fotonas;</a:t>
            </a:r>
          </a:p>
          <a:p>
            <a:pPr marL="514350" indent="-514350" algn="l">
              <a:buAutoNum type="alphaUcPeriod"/>
            </a:pPr>
            <a:r>
              <a:rPr lang="lt-LT" dirty="0" smtClean="0"/>
              <a:t>Elektronas;</a:t>
            </a:r>
          </a:p>
          <a:p>
            <a:pPr marL="514350" indent="-514350" algn="l">
              <a:buAutoNum type="alphaUcPeriod"/>
            </a:pPr>
            <a:r>
              <a:rPr lang="lt-LT" dirty="0" smtClean="0"/>
              <a:t>Neutronas;</a:t>
            </a:r>
          </a:p>
          <a:p>
            <a:pPr marL="514350" indent="-514350" algn="l">
              <a:buAutoNum type="alphaUcPeriod"/>
            </a:pPr>
            <a:r>
              <a:rPr lang="lt-LT" dirty="0" smtClean="0"/>
              <a:t>Kvarkas. </a:t>
            </a: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38</a:t>
            </a:fld>
            <a:endParaRPr lang="lt-LT"/>
          </a:p>
        </p:txBody>
      </p:sp>
    </p:spTree>
    <p:extLst>
      <p:ext uri="{BB962C8B-B14F-4D97-AF65-F5344CB8AC3E}">
        <p14:creationId xmlns:p14="http://schemas.microsoft.com/office/powerpoint/2010/main" val="39694687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pPr algn="l"/>
            <a:r>
              <a:rPr lang="lt-LT" dirty="0" smtClean="0"/>
              <a:t>1. Kuri iš šių dalelių nėra elementarioji?</a:t>
            </a:r>
            <a:endParaRPr lang="lt-LT" dirty="0"/>
          </a:p>
        </p:txBody>
      </p:sp>
      <p:sp>
        <p:nvSpPr>
          <p:cNvPr id="7" name="Subtitle 6"/>
          <p:cNvSpPr>
            <a:spLocks noGrp="1"/>
          </p:cNvSpPr>
          <p:nvPr>
            <p:ph type="subTitle" idx="1"/>
          </p:nvPr>
        </p:nvSpPr>
        <p:spPr/>
        <p:txBody>
          <a:bodyPr>
            <a:normAutofit fontScale="85000" lnSpcReduction="20000"/>
          </a:bodyPr>
          <a:lstStyle/>
          <a:p>
            <a:pPr marL="514350" indent="-514350" algn="l">
              <a:buAutoNum type="alphaUcPeriod"/>
            </a:pPr>
            <a:r>
              <a:rPr lang="lt-LT" dirty="0" smtClean="0"/>
              <a:t>Fotonas;</a:t>
            </a:r>
          </a:p>
          <a:p>
            <a:pPr marL="514350" indent="-514350" algn="l">
              <a:buAutoNum type="alphaUcPeriod"/>
            </a:pPr>
            <a:r>
              <a:rPr lang="lt-LT" dirty="0" smtClean="0"/>
              <a:t>Elektronas;</a:t>
            </a:r>
          </a:p>
          <a:p>
            <a:pPr marL="514350" indent="-514350" algn="l">
              <a:buAutoNum type="alphaUcPeriod"/>
            </a:pPr>
            <a:r>
              <a:rPr lang="lt-LT" dirty="0" smtClean="0">
                <a:solidFill>
                  <a:srgbClr val="00B050"/>
                </a:solidFill>
              </a:rPr>
              <a:t>Neutronas;</a:t>
            </a:r>
          </a:p>
          <a:p>
            <a:pPr marL="514350" indent="-514350" algn="l">
              <a:buAutoNum type="alphaUcPeriod"/>
            </a:pPr>
            <a:r>
              <a:rPr lang="lt-LT" dirty="0" smtClean="0"/>
              <a:t>Kvarkas. </a:t>
            </a: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39</a:t>
            </a:fld>
            <a:endParaRPr lang="lt-LT"/>
          </a:p>
        </p:txBody>
      </p:sp>
    </p:spTree>
    <p:extLst>
      <p:ext uri="{BB962C8B-B14F-4D97-AF65-F5344CB8AC3E}">
        <p14:creationId xmlns:p14="http://schemas.microsoft.com/office/powerpoint/2010/main" val="2025889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algn="l"/>
            <a:r>
              <a:rPr lang="lt-LT" dirty="0"/>
              <a:t>2</a:t>
            </a:r>
            <a:r>
              <a:rPr lang="lt-LT" dirty="0" smtClean="0"/>
              <a:t>. Kokios rūšies greitintuvas yra </a:t>
            </a:r>
            <a:r>
              <a:rPr lang="lt-LT" dirty="0"/>
              <a:t>didysis hadronų priešpriešinių srautų greitintuvas (LHC</a:t>
            </a:r>
            <a:r>
              <a:rPr lang="lt-LT" dirty="0" smtClean="0"/>
              <a:t>)? </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Tiesinis;</a:t>
            </a:r>
          </a:p>
          <a:p>
            <a:pPr marL="514350" indent="-514350" algn="l">
              <a:buFont typeface="Arial" pitchFamily="34" charset="0"/>
              <a:buAutoNum type="alphaUcPeriod"/>
            </a:pPr>
            <a:r>
              <a:rPr lang="lt-LT" dirty="0"/>
              <a:t>Spiralinis</a:t>
            </a:r>
            <a:r>
              <a:rPr lang="lt-LT" dirty="0" smtClean="0"/>
              <a:t>.</a:t>
            </a:r>
          </a:p>
          <a:p>
            <a:pPr marL="514350" indent="-514350" algn="l">
              <a:buAutoNum type="alphaUcPeriod"/>
            </a:pPr>
            <a:r>
              <a:rPr lang="lt-LT" dirty="0" smtClean="0"/>
              <a:t>Ciklotronas;</a:t>
            </a:r>
          </a:p>
          <a:p>
            <a:pPr marL="514350" indent="-514350" algn="l">
              <a:buAutoNum type="alphaUcPeriod"/>
            </a:pPr>
            <a:r>
              <a:rPr lang="lt-LT" dirty="0" smtClean="0"/>
              <a:t>Sinchrotronas.</a:t>
            </a:r>
          </a:p>
          <a:p>
            <a:pPr marL="514350" indent="-514350">
              <a:buAutoNum type="alphaUcPeriod"/>
            </a:pP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40</a:t>
            </a:fld>
            <a:endParaRPr lang="lt-LT"/>
          </a:p>
        </p:txBody>
      </p:sp>
    </p:spTree>
    <p:extLst>
      <p:ext uri="{BB962C8B-B14F-4D97-AF65-F5344CB8AC3E}">
        <p14:creationId xmlns:p14="http://schemas.microsoft.com/office/powerpoint/2010/main" val="214884687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algn="l"/>
            <a:r>
              <a:rPr lang="lt-LT" dirty="0"/>
              <a:t>2</a:t>
            </a:r>
            <a:r>
              <a:rPr lang="lt-LT" dirty="0" smtClean="0"/>
              <a:t>. Kokios rūšies greitintuvas yra </a:t>
            </a:r>
            <a:r>
              <a:rPr lang="lt-LT" dirty="0"/>
              <a:t>didysis hadronų priešpriešinių srautų greitintuvas (LHC</a:t>
            </a:r>
            <a:r>
              <a:rPr lang="lt-LT" dirty="0" smtClean="0"/>
              <a:t>)? </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Tiesinis;</a:t>
            </a:r>
          </a:p>
          <a:p>
            <a:pPr marL="514350" indent="-514350" algn="l">
              <a:buFont typeface="Arial" pitchFamily="34" charset="0"/>
              <a:buAutoNum type="alphaUcPeriod"/>
            </a:pPr>
            <a:r>
              <a:rPr lang="lt-LT" dirty="0"/>
              <a:t>Spiralinis</a:t>
            </a:r>
            <a:r>
              <a:rPr lang="lt-LT" dirty="0" smtClean="0"/>
              <a:t>.</a:t>
            </a:r>
          </a:p>
          <a:p>
            <a:pPr marL="514350" indent="-514350" algn="l">
              <a:buAutoNum type="alphaUcPeriod"/>
            </a:pPr>
            <a:r>
              <a:rPr lang="lt-LT" dirty="0" smtClean="0"/>
              <a:t>Ciklotronas;</a:t>
            </a:r>
          </a:p>
          <a:p>
            <a:pPr marL="514350" indent="-514350" algn="l">
              <a:buAutoNum type="alphaUcPeriod"/>
            </a:pPr>
            <a:r>
              <a:rPr lang="lt-LT" dirty="0" smtClean="0">
                <a:solidFill>
                  <a:srgbClr val="00B050"/>
                </a:solidFill>
              </a:rPr>
              <a:t>Sinchrotronas.</a:t>
            </a:r>
          </a:p>
          <a:p>
            <a:pPr marL="514350" indent="-514350">
              <a:buAutoNum type="alphaUcPeriod"/>
            </a:pP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41</a:t>
            </a:fld>
            <a:endParaRPr lang="lt-LT"/>
          </a:p>
        </p:txBody>
      </p:sp>
    </p:spTree>
    <p:extLst>
      <p:ext uri="{BB962C8B-B14F-4D97-AF65-F5344CB8AC3E}">
        <p14:creationId xmlns:p14="http://schemas.microsoft.com/office/powerpoint/2010/main" val="174179861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algn="l"/>
            <a:r>
              <a:rPr lang="lt-LT" dirty="0" smtClean="0"/>
              <a:t>3. Kaip moderniojoje fizikoje aiškinami santykinai dideli dalelių masių skirtumai? </a:t>
            </a:r>
            <a:endParaRPr lang="lt-LT" dirty="0"/>
          </a:p>
        </p:txBody>
      </p:sp>
      <p:sp>
        <p:nvSpPr>
          <p:cNvPr id="5" name="Subtitle 4"/>
          <p:cNvSpPr>
            <a:spLocks noGrp="1"/>
          </p:cNvSpPr>
          <p:nvPr>
            <p:ph type="subTitle" idx="1"/>
          </p:nvPr>
        </p:nvSpPr>
        <p:spPr/>
        <p:txBody>
          <a:bodyPr>
            <a:normAutofit fontScale="77500" lnSpcReduction="20000"/>
          </a:bodyPr>
          <a:lstStyle/>
          <a:p>
            <a:pPr marL="514350" indent="-514350" algn="l">
              <a:buAutoNum type="alphaUcPeriod"/>
            </a:pPr>
            <a:r>
              <a:rPr lang="lt-LT" dirty="0" smtClean="0"/>
              <a:t>Skirtinga dalelių sąveika su Higso lauku;</a:t>
            </a:r>
          </a:p>
          <a:p>
            <a:pPr marL="514350" indent="-514350" algn="l">
              <a:buAutoNum type="alphaUcPeriod"/>
            </a:pPr>
            <a:r>
              <a:rPr lang="lt-LT" dirty="0" smtClean="0"/>
              <a:t>Skirtingomis sąveikomis tarp dalelių;</a:t>
            </a:r>
          </a:p>
          <a:p>
            <a:pPr marL="514350" indent="-514350" algn="l">
              <a:buAutoNum type="alphaUcPeriod"/>
            </a:pPr>
            <a:r>
              <a:rPr lang="lt-LT" dirty="0" smtClean="0"/>
              <a:t>Skirtinga dalelių energija;</a:t>
            </a:r>
          </a:p>
          <a:p>
            <a:pPr marL="514350" indent="-514350" algn="l">
              <a:buAutoNum type="alphaUcPeriod"/>
            </a:pPr>
            <a:r>
              <a:rPr lang="lt-LT" dirty="0" smtClean="0"/>
              <a:t>Masių skirtumai nereikalauja paaiškinimo.</a:t>
            </a: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42</a:t>
            </a:fld>
            <a:endParaRPr lang="lt-LT"/>
          </a:p>
        </p:txBody>
      </p:sp>
    </p:spTree>
    <p:extLst>
      <p:ext uri="{BB962C8B-B14F-4D97-AF65-F5344CB8AC3E}">
        <p14:creationId xmlns:p14="http://schemas.microsoft.com/office/powerpoint/2010/main" val="425053978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algn="l"/>
            <a:r>
              <a:rPr lang="lt-LT" dirty="0" smtClean="0"/>
              <a:t>3. Kaip moderniojoje fizikoje aiškinami santykinai dideli dalelių masių skirtumai? </a:t>
            </a:r>
            <a:endParaRPr lang="lt-LT" dirty="0"/>
          </a:p>
        </p:txBody>
      </p:sp>
      <p:sp>
        <p:nvSpPr>
          <p:cNvPr id="5" name="Subtitle 4"/>
          <p:cNvSpPr>
            <a:spLocks noGrp="1"/>
          </p:cNvSpPr>
          <p:nvPr>
            <p:ph type="subTitle" idx="1"/>
          </p:nvPr>
        </p:nvSpPr>
        <p:spPr/>
        <p:txBody>
          <a:bodyPr>
            <a:normAutofit fontScale="77500" lnSpcReduction="20000"/>
          </a:bodyPr>
          <a:lstStyle/>
          <a:p>
            <a:pPr marL="514350" indent="-514350" algn="l">
              <a:buAutoNum type="alphaUcPeriod"/>
            </a:pPr>
            <a:r>
              <a:rPr lang="lt-LT" dirty="0" smtClean="0">
                <a:solidFill>
                  <a:srgbClr val="00B050"/>
                </a:solidFill>
              </a:rPr>
              <a:t>Skirtinga dalelių sąveika su Higso lauku;</a:t>
            </a:r>
          </a:p>
          <a:p>
            <a:pPr marL="514350" indent="-514350" algn="l">
              <a:buAutoNum type="alphaUcPeriod"/>
            </a:pPr>
            <a:r>
              <a:rPr lang="lt-LT" dirty="0" smtClean="0"/>
              <a:t>Skirtingomis sąveikomis tarp dalelių;</a:t>
            </a:r>
          </a:p>
          <a:p>
            <a:pPr marL="514350" indent="-514350" algn="l">
              <a:buAutoNum type="alphaUcPeriod"/>
            </a:pPr>
            <a:r>
              <a:rPr lang="lt-LT" dirty="0" smtClean="0"/>
              <a:t>Skirtinga dalelių energija;</a:t>
            </a:r>
          </a:p>
          <a:p>
            <a:pPr marL="514350" indent="-514350" algn="l">
              <a:buAutoNum type="alphaUcPeriod"/>
            </a:pPr>
            <a:r>
              <a:rPr lang="lt-LT" dirty="0"/>
              <a:t>Masių skirtumai nereikalauja paaiškinimo.</a:t>
            </a: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43</a:t>
            </a:fld>
            <a:endParaRPr lang="lt-LT"/>
          </a:p>
        </p:txBody>
      </p:sp>
    </p:spTree>
    <p:extLst>
      <p:ext uri="{BB962C8B-B14F-4D97-AF65-F5344CB8AC3E}">
        <p14:creationId xmlns:p14="http://schemas.microsoft.com/office/powerpoint/2010/main" val="142598754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l"/>
            <a:r>
              <a:rPr lang="lt-LT" dirty="0" smtClean="0"/>
              <a:t>4. Kuo antidalelė skiriasi nuo dalelės, kurią ji atitinka?</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Mase;</a:t>
            </a:r>
          </a:p>
          <a:p>
            <a:pPr marL="514350" indent="-514350" algn="l">
              <a:buAutoNum type="alphaUcPeriod"/>
            </a:pPr>
            <a:r>
              <a:rPr lang="lt-LT" dirty="0" smtClean="0"/>
              <a:t>Elektros krūvio ženklu;</a:t>
            </a:r>
          </a:p>
          <a:p>
            <a:pPr marL="514350" indent="-514350" algn="l">
              <a:buAutoNum type="alphaUcPeriod"/>
            </a:pPr>
            <a:r>
              <a:rPr lang="lt-LT" dirty="0" smtClean="0"/>
              <a:t>Vidutine gyvavimo trukme;</a:t>
            </a:r>
          </a:p>
          <a:p>
            <a:pPr marL="514350" indent="-514350" algn="l">
              <a:buAutoNum type="alphaUcPeriod"/>
            </a:pPr>
            <a:r>
              <a:rPr lang="lt-LT" dirty="0" smtClean="0"/>
              <a:t>Sukiniu.</a:t>
            </a:r>
          </a:p>
          <a:p>
            <a:pPr marL="514350" indent="-514350">
              <a:buAutoNum type="alphaUcPeriod"/>
            </a:pPr>
            <a:endParaRPr lang="lt-LT" dirty="0" smtClean="0"/>
          </a:p>
          <a:p>
            <a:pPr marL="514350" indent="-514350">
              <a:buAutoNum type="alphaUcPeriod"/>
            </a:pP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44</a:t>
            </a:fld>
            <a:endParaRPr lang="lt-LT"/>
          </a:p>
        </p:txBody>
      </p:sp>
    </p:spTree>
    <p:extLst>
      <p:ext uri="{BB962C8B-B14F-4D97-AF65-F5344CB8AC3E}">
        <p14:creationId xmlns:p14="http://schemas.microsoft.com/office/powerpoint/2010/main" val="74927305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l"/>
            <a:r>
              <a:rPr lang="lt-LT" dirty="0" smtClean="0"/>
              <a:t>4. Kuo antidalelė skiriasi nuo dalelės, kurią ji atitinka?</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Mase;</a:t>
            </a:r>
          </a:p>
          <a:p>
            <a:pPr marL="514350" indent="-514350" algn="l">
              <a:buAutoNum type="alphaUcPeriod"/>
            </a:pPr>
            <a:r>
              <a:rPr lang="lt-LT" dirty="0" smtClean="0">
                <a:solidFill>
                  <a:srgbClr val="00B050"/>
                </a:solidFill>
              </a:rPr>
              <a:t>Elektros krūvio ženklu</a:t>
            </a:r>
            <a:r>
              <a:rPr lang="lt-LT" dirty="0" smtClean="0"/>
              <a:t>;</a:t>
            </a:r>
          </a:p>
          <a:p>
            <a:pPr marL="514350" indent="-514350" algn="l">
              <a:buAutoNum type="alphaUcPeriod"/>
            </a:pPr>
            <a:r>
              <a:rPr lang="lt-LT" dirty="0" smtClean="0"/>
              <a:t>Vidutine gyvavimo trukme;</a:t>
            </a:r>
          </a:p>
          <a:p>
            <a:pPr marL="514350" indent="-514350" algn="l">
              <a:buAutoNum type="alphaUcPeriod"/>
            </a:pPr>
            <a:r>
              <a:rPr lang="lt-LT" dirty="0" smtClean="0"/>
              <a:t>Sukiniu.</a:t>
            </a:r>
          </a:p>
          <a:p>
            <a:pPr marL="514350" indent="-514350">
              <a:buAutoNum type="alphaUcPeriod"/>
            </a:pPr>
            <a:endParaRPr lang="lt-LT" dirty="0" smtClean="0"/>
          </a:p>
          <a:p>
            <a:pPr marL="514350" indent="-514350">
              <a:buAutoNum type="alphaUcPeriod"/>
            </a:pP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45</a:t>
            </a:fld>
            <a:endParaRPr lang="lt-LT"/>
          </a:p>
        </p:txBody>
      </p:sp>
    </p:spTree>
    <p:extLst>
      <p:ext uri="{BB962C8B-B14F-4D97-AF65-F5344CB8AC3E}">
        <p14:creationId xmlns:p14="http://schemas.microsoft.com/office/powerpoint/2010/main" val="93396528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algn="l"/>
            <a:r>
              <a:rPr lang="lt-LT" dirty="0" smtClean="0"/>
              <a:t>5. Kuri fundamentinė sąveika tarp elementariųjų dalelių yra silpniausia?</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Gravitacinė;</a:t>
            </a:r>
          </a:p>
          <a:p>
            <a:pPr marL="514350" indent="-514350" algn="l">
              <a:buAutoNum type="alphaUcPeriod"/>
            </a:pPr>
            <a:r>
              <a:rPr lang="lt-LT" dirty="0" smtClean="0"/>
              <a:t>Elektromagnetinė;</a:t>
            </a:r>
          </a:p>
          <a:p>
            <a:pPr marL="514350" indent="-514350" algn="l">
              <a:buAutoNum type="alphaUcPeriod"/>
            </a:pPr>
            <a:r>
              <a:rPr lang="lt-LT" dirty="0" smtClean="0"/>
              <a:t>Stiprioji;</a:t>
            </a:r>
          </a:p>
          <a:p>
            <a:pPr marL="514350" indent="-514350" algn="l">
              <a:buAutoNum type="alphaUcPeriod"/>
            </a:pPr>
            <a:r>
              <a:rPr lang="lt-LT" dirty="0" smtClean="0"/>
              <a:t>Silpnoji.</a:t>
            </a: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46</a:t>
            </a:fld>
            <a:endParaRPr lang="lt-LT"/>
          </a:p>
        </p:txBody>
      </p:sp>
    </p:spTree>
    <p:extLst>
      <p:ext uri="{BB962C8B-B14F-4D97-AF65-F5344CB8AC3E}">
        <p14:creationId xmlns:p14="http://schemas.microsoft.com/office/powerpoint/2010/main" val="80851655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algn="l"/>
            <a:r>
              <a:rPr lang="lt-LT" dirty="0" smtClean="0"/>
              <a:t>5. Kuri fundamentinė sąveika tarp elementariųjų dalelių yra silpniausia?</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solidFill>
                  <a:srgbClr val="00B050"/>
                </a:solidFill>
              </a:rPr>
              <a:t>Gravitacinė;</a:t>
            </a:r>
          </a:p>
          <a:p>
            <a:pPr marL="514350" indent="-514350" algn="l">
              <a:buAutoNum type="alphaUcPeriod"/>
            </a:pPr>
            <a:r>
              <a:rPr lang="lt-LT" dirty="0" smtClean="0"/>
              <a:t>Elektromagnetinė;</a:t>
            </a:r>
          </a:p>
          <a:p>
            <a:pPr marL="514350" indent="-514350" algn="l">
              <a:buAutoNum type="alphaUcPeriod"/>
            </a:pPr>
            <a:r>
              <a:rPr lang="lt-LT" dirty="0" smtClean="0"/>
              <a:t>Stiprioji;</a:t>
            </a:r>
          </a:p>
          <a:p>
            <a:pPr marL="514350" indent="-514350" algn="l">
              <a:buAutoNum type="alphaUcPeriod"/>
            </a:pPr>
            <a:r>
              <a:rPr lang="lt-LT" dirty="0" smtClean="0"/>
              <a:t>Silpnoji.</a:t>
            </a: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47</a:t>
            </a:fld>
            <a:endParaRPr lang="lt-LT"/>
          </a:p>
        </p:txBody>
      </p:sp>
    </p:spTree>
    <p:extLst>
      <p:ext uri="{BB962C8B-B14F-4D97-AF65-F5344CB8AC3E}">
        <p14:creationId xmlns:p14="http://schemas.microsoft.com/office/powerpoint/2010/main" val="274738283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l"/>
            <a:r>
              <a:rPr lang="lt-LT" dirty="0" smtClean="0"/>
              <a:t>6. Fotono rimties masė lygi:</a:t>
            </a:r>
            <a:endParaRPr lang="lt-LT" dirty="0"/>
          </a:p>
        </p:txBody>
      </p:sp>
      <mc:AlternateContent xmlns:mc="http://schemas.openxmlformats.org/markup-compatibility/2006" xmlns:a14="http://schemas.microsoft.com/office/drawing/2010/main">
        <mc:Choice Requires="a14">
          <p:sp>
            <p:nvSpPr>
              <p:cNvPr id="5" name="Subtitle 4"/>
              <p:cNvSpPr>
                <a:spLocks noGrp="1"/>
              </p:cNvSpPr>
              <p:nvPr>
                <p:ph type="subTitle" idx="1"/>
              </p:nvPr>
            </p:nvSpPr>
            <p:spPr/>
            <p:txBody>
              <a:bodyPr>
                <a:normAutofit fontScale="85000" lnSpcReduction="20000"/>
              </a:bodyPr>
              <a:lstStyle/>
              <a:p>
                <a:pPr algn="l"/>
                <a:r>
                  <a:rPr lang="lt-LT" dirty="0" smtClean="0"/>
                  <a:t>A. </a:t>
                </a:r>
                <a14:m>
                  <m:oMath xmlns:m="http://schemas.openxmlformats.org/officeDocument/2006/math">
                    <m:r>
                      <a:rPr lang="lt-LT" b="0" i="1" smtClean="0">
                        <a:latin typeface="Cambria Math"/>
                      </a:rPr>
                      <m:t>3</m:t>
                    </m:r>
                    <m:r>
                      <a:rPr lang="lt-LT" b="0" i="1" smtClean="0">
                        <a:latin typeface="Cambria Math"/>
                        <a:ea typeface="Cambria Math"/>
                      </a:rPr>
                      <m:t>∙</m:t>
                    </m:r>
                    <m:sSup>
                      <m:sSupPr>
                        <m:ctrlPr>
                          <a:rPr lang="lt-LT" b="0" i="1" smtClean="0">
                            <a:latin typeface="Cambria Math"/>
                            <a:ea typeface="Cambria Math"/>
                          </a:rPr>
                        </m:ctrlPr>
                      </m:sSupPr>
                      <m:e>
                        <m:r>
                          <a:rPr lang="lt-LT" b="0" i="1" smtClean="0">
                            <a:latin typeface="Cambria Math"/>
                            <a:ea typeface="Cambria Math"/>
                          </a:rPr>
                          <m:t>10</m:t>
                        </m:r>
                      </m:e>
                      <m:sup>
                        <m:r>
                          <a:rPr lang="lt-LT" b="0" i="1" smtClean="0">
                            <a:latin typeface="Cambria Math"/>
                            <a:ea typeface="Cambria Math"/>
                          </a:rPr>
                          <m:t>8</m:t>
                        </m:r>
                      </m:sup>
                    </m:sSup>
                  </m:oMath>
                </a14:m>
                <a:r>
                  <a:rPr lang="lt-LT" dirty="0" smtClean="0"/>
                  <a:t> kg;</a:t>
                </a:r>
              </a:p>
              <a:p>
                <a:pPr algn="l"/>
                <a:r>
                  <a:rPr lang="lt-LT" dirty="0" smtClean="0"/>
                  <a:t>B. </a:t>
                </a:r>
                <a14:m>
                  <m:oMath xmlns:m="http://schemas.openxmlformats.org/officeDocument/2006/math">
                    <m:r>
                      <a:rPr lang="lt-LT" b="0" i="1" smtClean="0">
                        <a:latin typeface="Cambria Math"/>
                      </a:rPr>
                      <m:t>6,62</m:t>
                    </m:r>
                    <m:r>
                      <a:rPr lang="lt-LT" b="0" i="1" smtClean="0">
                        <a:latin typeface="Cambria Math"/>
                        <a:ea typeface="Cambria Math"/>
                      </a:rPr>
                      <m:t>∙</m:t>
                    </m:r>
                    <m:sSup>
                      <m:sSupPr>
                        <m:ctrlPr>
                          <a:rPr lang="lt-LT" b="0" i="1" smtClean="0">
                            <a:latin typeface="Cambria Math"/>
                            <a:ea typeface="Cambria Math"/>
                          </a:rPr>
                        </m:ctrlPr>
                      </m:sSupPr>
                      <m:e>
                        <m:r>
                          <a:rPr lang="lt-LT" b="0" i="1" smtClean="0">
                            <a:latin typeface="Cambria Math"/>
                            <a:ea typeface="Cambria Math"/>
                          </a:rPr>
                          <m:t>10</m:t>
                        </m:r>
                      </m:e>
                      <m:sup>
                        <m:r>
                          <a:rPr lang="lt-LT" b="0" i="1" smtClean="0">
                            <a:latin typeface="Cambria Math"/>
                            <a:ea typeface="Cambria Math"/>
                          </a:rPr>
                          <m:t>−34</m:t>
                        </m:r>
                      </m:sup>
                    </m:sSup>
                  </m:oMath>
                </a14:m>
                <a:r>
                  <a:rPr lang="lt-LT" dirty="0" smtClean="0"/>
                  <a:t> kg;</a:t>
                </a:r>
              </a:p>
              <a:p>
                <a:pPr algn="l"/>
                <a:r>
                  <a:rPr lang="lt-LT" dirty="0" smtClean="0"/>
                  <a:t>C. 0 kg;</a:t>
                </a:r>
              </a:p>
              <a:p>
                <a:pPr algn="l"/>
                <a:r>
                  <a:rPr lang="lt-LT" dirty="0" smtClean="0"/>
                  <a:t>D. Masė begalinė.</a:t>
                </a:r>
                <a:endParaRPr lang="lt-LT" dirty="0"/>
              </a:p>
            </p:txBody>
          </p:sp>
        </mc:Choice>
        <mc:Fallback xmlns="">
          <p:sp>
            <p:nvSpPr>
              <p:cNvPr id="5" name="Subtitle 4"/>
              <p:cNvSpPr>
                <a:spLocks noGrp="1" noRot="1" noChangeAspect="1" noMove="1" noResize="1" noEditPoints="1" noAdjustHandles="1" noChangeArrowheads="1" noChangeShapeType="1" noTextEdit="1"/>
              </p:cNvSpPr>
              <p:nvPr>
                <p:ph type="subTitle" idx="1"/>
              </p:nvPr>
            </p:nvSpPr>
            <p:spPr>
              <a:blipFill rotWithShape="1">
                <a:blip r:embed="rId2"/>
                <a:stretch>
                  <a:fillRect l="-1714" t="-6969" b="-3833"/>
                </a:stretch>
              </a:blipFill>
            </p:spPr>
            <p:txBody>
              <a:bodyPr/>
              <a:lstStyle/>
              <a:p>
                <a:r>
                  <a:rPr lang="lt-LT">
                    <a:noFill/>
                  </a:rPr>
                  <a:t> </a:t>
                </a:r>
              </a:p>
            </p:txBody>
          </p:sp>
        </mc:Fallback>
      </mc:AlternateContent>
      <p:sp>
        <p:nvSpPr>
          <p:cNvPr id="2" name="Slide Number Placeholder 1"/>
          <p:cNvSpPr>
            <a:spLocks noGrp="1"/>
          </p:cNvSpPr>
          <p:nvPr>
            <p:ph type="sldNum" sz="quarter" idx="12"/>
          </p:nvPr>
        </p:nvSpPr>
        <p:spPr/>
        <p:txBody>
          <a:bodyPr/>
          <a:lstStyle/>
          <a:p>
            <a:fld id="{C97C9FBA-1891-40ED-B4A1-E2A8CE21298F}" type="slidenum">
              <a:rPr lang="lt-LT" smtClean="0"/>
              <a:t>48</a:t>
            </a:fld>
            <a:endParaRPr lang="lt-LT"/>
          </a:p>
        </p:txBody>
      </p:sp>
    </p:spTree>
    <p:extLst>
      <p:ext uri="{BB962C8B-B14F-4D97-AF65-F5344CB8AC3E}">
        <p14:creationId xmlns:p14="http://schemas.microsoft.com/office/powerpoint/2010/main" val="29993302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l"/>
            <a:r>
              <a:rPr lang="lt-LT" dirty="0" smtClean="0"/>
              <a:t>6. Fotono rimties masė lygi:</a:t>
            </a:r>
            <a:endParaRPr lang="lt-LT" dirty="0"/>
          </a:p>
        </p:txBody>
      </p:sp>
      <mc:AlternateContent xmlns:mc="http://schemas.openxmlformats.org/markup-compatibility/2006" xmlns:a14="http://schemas.microsoft.com/office/drawing/2010/main">
        <mc:Choice Requires="a14">
          <p:sp>
            <p:nvSpPr>
              <p:cNvPr id="5" name="Subtitle 4"/>
              <p:cNvSpPr>
                <a:spLocks noGrp="1"/>
              </p:cNvSpPr>
              <p:nvPr>
                <p:ph type="subTitle" idx="1"/>
              </p:nvPr>
            </p:nvSpPr>
            <p:spPr/>
            <p:txBody>
              <a:bodyPr>
                <a:normAutofit fontScale="85000" lnSpcReduction="20000"/>
              </a:bodyPr>
              <a:lstStyle/>
              <a:p>
                <a:pPr algn="l"/>
                <a:r>
                  <a:rPr lang="lt-LT" dirty="0" smtClean="0"/>
                  <a:t>A. </a:t>
                </a:r>
                <a14:m>
                  <m:oMath xmlns:m="http://schemas.openxmlformats.org/officeDocument/2006/math">
                    <m:r>
                      <a:rPr lang="lt-LT" b="0" i="1" smtClean="0">
                        <a:latin typeface="Cambria Math"/>
                      </a:rPr>
                      <m:t>3</m:t>
                    </m:r>
                    <m:r>
                      <a:rPr lang="lt-LT" b="0" i="1" smtClean="0">
                        <a:latin typeface="Cambria Math"/>
                        <a:ea typeface="Cambria Math"/>
                      </a:rPr>
                      <m:t>∙</m:t>
                    </m:r>
                    <m:sSup>
                      <m:sSupPr>
                        <m:ctrlPr>
                          <a:rPr lang="lt-LT" b="0" i="1" smtClean="0">
                            <a:latin typeface="Cambria Math"/>
                            <a:ea typeface="Cambria Math"/>
                          </a:rPr>
                        </m:ctrlPr>
                      </m:sSupPr>
                      <m:e>
                        <m:r>
                          <a:rPr lang="lt-LT" b="0" i="1" smtClean="0">
                            <a:latin typeface="Cambria Math"/>
                            <a:ea typeface="Cambria Math"/>
                          </a:rPr>
                          <m:t>10</m:t>
                        </m:r>
                      </m:e>
                      <m:sup>
                        <m:r>
                          <a:rPr lang="lt-LT" b="0" i="1" smtClean="0">
                            <a:latin typeface="Cambria Math"/>
                            <a:ea typeface="Cambria Math"/>
                          </a:rPr>
                          <m:t>8</m:t>
                        </m:r>
                      </m:sup>
                    </m:sSup>
                  </m:oMath>
                </a14:m>
                <a:r>
                  <a:rPr lang="lt-LT" dirty="0" smtClean="0"/>
                  <a:t> kg;</a:t>
                </a:r>
              </a:p>
              <a:p>
                <a:pPr algn="l"/>
                <a:r>
                  <a:rPr lang="lt-LT" dirty="0" smtClean="0"/>
                  <a:t>B. </a:t>
                </a:r>
                <a14:m>
                  <m:oMath xmlns:m="http://schemas.openxmlformats.org/officeDocument/2006/math">
                    <m:r>
                      <a:rPr lang="lt-LT" b="0" i="1" smtClean="0">
                        <a:latin typeface="Cambria Math"/>
                      </a:rPr>
                      <m:t>6,62</m:t>
                    </m:r>
                    <m:r>
                      <a:rPr lang="lt-LT" b="0" i="1" smtClean="0">
                        <a:latin typeface="Cambria Math"/>
                        <a:ea typeface="Cambria Math"/>
                      </a:rPr>
                      <m:t>∙</m:t>
                    </m:r>
                    <m:sSup>
                      <m:sSupPr>
                        <m:ctrlPr>
                          <a:rPr lang="lt-LT" b="0" i="1" smtClean="0">
                            <a:latin typeface="Cambria Math"/>
                            <a:ea typeface="Cambria Math"/>
                          </a:rPr>
                        </m:ctrlPr>
                      </m:sSupPr>
                      <m:e>
                        <m:r>
                          <a:rPr lang="lt-LT" b="0" i="1" smtClean="0">
                            <a:latin typeface="Cambria Math"/>
                            <a:ea typeface="Cambria Math"/>
                          </a:rPr>
                          <m:t>10</m:t>
                        </m:r>
                      </m:e>
                      <m:sup>
                        <m:r>
                          <a:rPr lang="lt-LT" b="0" i="1" smtClean="0">
                            <a:latin typeface="Cambria Math"/>
                            <a:ea typeface="Cambria Math"/>
                          </a:rPr>
                          <m:t>−34</m:t>
                        </m:r>
                      </m:sup>
                    </m:sSup>
                  </m:oMath>
                </a14:m>
                <a:r>
                  <a:rPr lang="lt-LT" dirty="0" smtClean="0"/>
                  <a:t> kg;</a:t>
                </a:r>
              </a:p>
              <a:p>
                <a:pPr algn="l"/>
                <a:r>
                  <a:rPr lang="lt-LT" dirty="0" smtClean="0">
                    <a:solidFill>
                      <a:srgbClr val="00B050"/>
                    </a:solidFill>
                  </a:rPr>
                  <a:t>C. 0 kg;</a:t>
                </a:r>
              </a:p>
              <a:p>
                <a:pPr algn="l"/>
                <a:r>
                  <a:rPr lang="lt-LT" dirty="0" smtClean="0"/>
                  <a:t>D. Masė begalinė.</a:t>
                </a:r>
                <a:endParaRPr lang="lt-LT" dirty="0"/>
              </a:p>
            </p:txBody>
          </p:sp>
        </mc:Choice>
        <mc:Fallback xmlns="">
          <p:sp>
            <p:nvSpPr>
              <p:cNvPr id="5" name="Subtitle 4"/>
              <p:cNvSpPr>
                <a:spLocks noGrp="1" noRot="1" noChangeAspect="1" noMove="1" noResize="1" noEditPoints="1" noAdjustHandles="1" noChangeArrowheads="1" noChangeShapeType="1" noTextEdit="1"/>
              </p:cNvSpPr>
              <p:nvPr>
                <p:ph type="subTitle" idx="1"/>
              </p:nvPr>
            </p:nvSpPr>
            <p:spPr>
              <a:blipFill rotWithShape="1">
                <a:blip r:embed="rId2"/>
                <a:stretch>
                  <a:fillRect l="-1714" t="-6969" b="-3833"/>
                </a:stretch>
              </a:blipFill>
            </p:spPr>
            <p:txBody>
              <a:bodyPr/>
              <a:lstStyle/>
              <a:p>
                <a:r>
                  <a:rPr lang="lt-LT">
                    <a:noFill/>
                  </a:rPr>
                  <a:t> </a:t>
                </a:r>
              </a:p>
            </p:txBody>
          </p:sp>
        </mc:Fallback>
      </mc:AlternateContent>
      <p:sp>
        <p:nvSpPr>
          <p:cNvPr id="2" name="Slide Number Placeholder 1"/>
          <p:cNvSpPr>
            <a:spLocks noGrp="1"/>
          </p:cNvSpPr>
          <p:nvPr>
            <p:ph type="sldNum" sz="quarter" idx="12"/>
          </p:nvPr>
        </p:nvSpPr>
        <p:spPr/>
        <p:txBody>
          <a:bodyPr/>
          <a:lstStyle/>
          <a:p>
            <a:fld id="{C97C9FBA-1891-40ED-B4A1-E2A8CE21298F}" type="slidenum">
              <a:rPr lang="lt-LT" smtClean="0"/>
              <a:t>49</a:t>
            </a:fld>
            <a:endParaRPr lang="lt-LT"/>
          </a:p>
        </p:txBody>
      </p:sp>
    </p:spTree>
    <p:extLst>
      <p:ext uri="{BB962C8B-B14F-4D97-AF65-F5344CB8AC3E}">
        <p14:creationId xmlns:p14="http://schemas.microsoft.com/office/powerpoint/2010/main" val="80902244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pPr algn="l"/>
            <a:r>
              <a:rPr lang="lt-LT" dirty="0" smtClean="0"/>
              <a:t>7. Hadronams priskiriami:</a:t>
            </a:r>
            <a:endParaRPr lang="lt-LT" dirty="0"/>
          </a:p>
        </p:txBody>
      </p:sp>
      <p:sp>
        <p:nvSpPr>
          <p:cNvPr id="8" name="Subtitle 7"/>
          <p:cNvSpPr>
            <a:spLocks noGrp="1"/>
          </p:cNvSpPr>
          <p:nvPr>
            <p:ph type="subTitle" idx="1"/>
          </p:nvPr>
        </p:nvSpPr>
        <p:spPr/>
        <p:txBody>
          <a:bodyPr>
            <a:normAutofit fontScale="85000" lnSpcReduction="20000"/>
          </a:bodyPr>
          <a:lstStyle/>
          <a:p>
            <a:pPr marL="514350" indent="-514350" algn="l">
              <a:buAutoNum type="alphaUcPeriod"/>
            </a:pPr>
            <a:r>
              <a:rPr lang="lt-LT" dirty="0" smtClean="0"/>
              <a:t>Mezonai ir kvarkai;</a:t>
            </a:r>
          </a:p>
          <a:p>
            <a:pPr marL="514350" indent="-514350" algn="l">
              <a:buAutoNum type="alphaUcPeriod"/>
            </a:pPr>
            <a:r>
              <a:rPr lang="lt-LT" dirty="0" smtClean="0"/>
              <a:t>Barionai ir kvarkai;</a:t>
            </a:r>
          </a:p>
          <a:p>
            <a:pPr marL="514350" indent="-514350" algn="l">
              <a:buAutoNum type="alphaUcPeriod"/>
            </a:pPr>
            <a:r>
              <a:rPr lang="lt-LT" dirty="0" smtClean="0"/>
              <a:t>Mezonai ir barionai;</a:t>
            </a:r>
          </a:p>
          <a:p>
            <a:pPr marL="514350" indent="-514350" algn="l">
              <a:buAutoNum type="alphaUcPeriod"/>
            </a:pPr>
            <a:r>
              <a:rPr lang="lt-LT" dirty="0" smtClean="0"/>
              <a:t>Mezonai, barionai ir kvarkai.</a:t>
            </a: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50</a:t>
            </a:fld>
            <a:endParaRPr lang="lt-LT"/>
          </a:p>
        </p:txBody>
      </p:sp>
    </p:spTree>
    <p:extLst>
      <p:ext uri="{BB962C8B-B14F-4D97-AF65-F5344CB8AC3E}">
        <p14:creationId xmlns:p14="http://schemas.microsoft.com/office/powerpoint/2010/main" val="265840620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pPr algn="l"/>
            <a:r>
              <a:rPr lang="lt-LT" dirty="0" smtClean="0"/>
              <a:t>7. Hadronams priskiriami:</a:t>
            </a:r>
            <a:endParaRPr lang="lt-LT" dirty="0"/>
          </a:p>
        </p:txBody>
      </p:sp>
      <p:sp>
        <p:nvSpPr>
          <p:cNvPr id="8" name="Subtitle 7"/>
          <p:cNvSpPr>
            <a:spLocks noGrp="1"/>
          </p:cNvSpPr>
          <p:nvPr>
            <p:ph type="subTitle" idx="1"/>
          </p:nvPr>
        </p:nvSpPr>
        <p:spPr/>
        <p:txBody>
          <a:bodyPr>
            <a:normAutofit fontScale="85000" lnSpcReduction="20000"/>
          </a:bodyPr>
          <a:lstStyle/>
          <a:p>
            <a:pPr marL="514350" indent="-514350" algn="l">
              <a:buAutoNum type="alphaUcPeriod"/>
            </a:pPr>
            <a:r>
              <a:rPr lang="lt-LT" dirty="0" smtClean="0"/>
              <a:t>Mezonai ir kvarkai;</a:t>
            </a:r>
          </a:p>
          <a:p>
            <a:pPr marL="514350" indent="-514350" algn="l">
              <a:buAutoNum type="alphaUcPeriod"/>
            </a:pPr>
            <a:r>
              <a:rPr lang="lt-LT" dirty="0" smtClean="0"/>
              <a:t>Barionai ir kvarkai;</a:t>
            </a:r>
          </a:p>
          <a:p>
            <a:pPr marL="514350" indent="-514350" algn="l">
              <a:buAutoNum type="alphaUcPeriod"/>
            </a:pPr>
            <a:r>
              <a:rPr lang="lt-LT" dirty="0" smtClean="0">
                <a:solidFill>
                  <a:srgbClr val="00B050"/>
                </a:solidFill>
              </a:rPr>
              <a:t>Mezonai ir barionai;</a:t>
            </a:r>
          </a:p>
          <a:p>
            <a:pPr marL="514350" indent="-514350" algn="l">
              <a:buAutoNum type="alphaUcPeriod"/>
            </a:pPr>
            <a:r>
              <a:rPr lang="lt-LT" dirty="0" smtClean="0"/>
              <a:t>Mezonai, barionai ir kvarkai.</a:t>
            </a: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51</a:t>
            </a:fld>
            <a:endParaRPr lang="lt-LT"/>
          </a:p>
        </p:txBody>
      </p:sp>
    </p:spTree>
    <p:extLst>
      <p:ext uri="{BB962C8B-B14F-4D97-AF65-F5344CB8AC3E}">
        <p14:creationId xmlns:p14="http://schemas.microsoft.com/office/powerpoint/2010/main" val="85077188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l"/>
            <a:r>
              <a:rPr lang="lt-LT" dirty="0" smtClean="0"/>
              <a:t>8. Koks mokslininkas iškėlė kvarkų egzistavimo hipotezę?</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Karlas Andersonas;</a:t>
            </a:r>
          </a:p>
          <a:p>
            <a:pPr marL="514350" indent="-514350" algn="l">
              <a:buAutoNum type="alphaUcPeriod"/>
            </a:pPr>
            <a:r>
              <a:rPr lang="lt-LT" dirty="0" smtClean="0"/>
              <a:t>Sesilis Pauelas;</a:t>
            </a:r>
          </a:p>
          <a:p>
            <a:pPr marL="514350" indent="-514350" algn="l">
              <a:buAutoNum type="alphaUcPeriod"/>
            </a:pPr>
            <a:r>
              <a:rPr lang="lt-LT" dirty="0" smtClean="0"/>
              <a:t>Polis Dirakas;</a:t>
            </a:r>
            <a:endParaRPr lang="en-US" dirty="0" smtClean="0"/>
          </a:p>
          <a:p>
            <a:pPr marL="514350" indent="-514350" algn="l">
              <a:buAutoNum type="alphaUcPeriod"/>
            </a:pPr>
            <a:r>
              <a:rPr lang="en-US" dirty="0" smtClean="0"/>
              <a:t>Maris </a:t>
            </a:r>
            <a:r>
              <a:rPr lang="en-US" dirty="0" err="1" smtClean="0"/>
              <a:t>Gelis</a:t>
            </a:r>
            <a:r>
              <a:rPr lang="en-US" dirty="0" smtClean="0"/>
              <a:t>–</a:t>
            </a:r>
            <a:r>
              <a:rPr lang="en-US" dirty="0" err="1" smtClean="0"/>
              <a:t>Manas</a:t>
            </a:r>
            <a:r>
              <a:rPr lang="en-US" dirty="0" smtClean="0"/>
              <a:t>.</a:t>
            </a:r>
            <a:endParaRPr lang="lt-LT" dirty="0" smtClean="0"/>
          </a:p>
          <a:p>
            <a:pPr marL="514350" indent="-514350">
              <a:buAutoNum type="alphaUcPeriod"/>
            </a:pP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52</a:t>
            </a:fld>
            <a:endParaRPr lang="lt-LT"/>
          </a:p>
        </p:txBody>
      </p:sp>
    </p:spTree>
    <p:extLst>
      <p:ext uri="{BB962C8B-B14F-4D97-AF65-F5344CB8AC3E}">
        <p14:creationId xmlns:p14="http://schemas.microsoft.com/office/powerpoint/2010/main" val="367059497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l"/>
            <a:r>
              <a:rPr lang="lt-LT" dirty="0" smtClean="0"/>
              <a:t>8. Koks mokslininkas iškėlė kvarkų egzistavimo hipotezę?</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Karlas Andersonas;</a:t>
            </a:r>
          </a:p>
          <a:p>
            <a:pPr marL="514350" indent="-514350" algn="l">
              <a:buAutoNum type="alphaUcPeriod"/>
            </a:pPr>
            <a:r>
              <a:rPr lang="lt-LT" dirty="0" smtClean="0"/>
              <a:t>Sesilis Pauelas;</a:t>
            </a:r>
          </a:p>
          <a:p>
            <a:pPr marL="514350" indent="-514350" algn="l">
              <a:buAutoNum type="alphaUcPeriod"/>
            </a:pPr>
            <a:r>
              <a:rPr lang="lt-LT" dirty="0" smtClean="0"/>
              <a:t>Polis Dirakas;</a:t>
            </a:r>
          </a:p>
          <a:p>
            <a:pPr marL="514350" indent="-514350" algn="l">
              <a:buAutoNum type="alphaUcPeriod"/>
            </a:pPr>
            <a:r>
              <a:rPr lang="lt-LT" dirty="0" smtClean="0">
                <a:solidFill>
                  <a:srgbClr val="00B050"/>
                </a:solidFill>
              </a:rPr>
              <a:t>Maris Gelis–Manas.</a:t>
            </a:r>
          </a:p>
          <a:p>
            <a:pPr marL="514350" indent="-514350">
              <a:buAutoNum type="alphaUcPeriod"/>
            </a:pPr>
            <a:endParaRPr lang="lt-LT" dirty="0"/>
          </a:p>
        </p:txBody>
      </p:sp>
      <p:sp>
        <p:nvSpPr>
          <p:cNvPr id="2" name="Slide Number Placeholder 1"/>
          <p:cNvSpPr>
            <a:spLocks noGrp="1"/>
          </p:cNvSpPr>
          <p:nvPr>
            <p:ph type="sldNum" sz="quarter" idx="12"/>
          </p:nvPr>
        </p:nvSpPr>
        <p:spPr/>
        <p:txBody>
          <a:bodyPr/>
          <a:lstStyle/>
          <a:p>
            <a:fld id="{C97C9FBA-1891-40ED-B4A1-E2A8CE21298F}" type="slidenum">
              <a:rPr lang="lt-LT" smtClean="0"/>
              <a:t>53</a:t>
            </a:fld>
            <a:endParaRPr lang="lt-LT"/>
          </a:p>
        </p:txBody>
      </p:sp>
    </p:spTree>
    <p:extLst>
      <p:ext uri="{BB962C8B-B14F-4D97-AF65-F5344CB8AC3E}">
        <p14:creationId xmlns:p14="http://schemas.microsoft.com/office/powerpoint/2010/main" val="184956622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algn="l"/>
            <a:r>
              <a:rPr lang="lt-LT" dirty="0" smtClean="0"/>
              <a:t>9. Kaip vadinamos dalelės, perduodančios fundamentines sąveikas?</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Higso bozonais;</a:t>
            </a:r>
          </a:p>
          <a:p>
            <a:pPr marL="514350" indent="-514350" algn="l">
              <a:buAutoNum type="alphaUcPeriod"/>
            </a:pPr>
            <a:r>
              <a:rPr lang="lt-LT" dirty="0" smtClean="0"/>
              <a:t>Bozonais;</a:t>
            </a:r>
          </a:p>
          <a:p>
            <a:pPr marL="514350" indent="-514350" algn="l">
              <a:buAutoNum type="alphaUcPeriod"/>
            </a:pPr>
            <a:r>
              <a:rPr lang="lt-LT" dirty="0" smtClean="0"/>
              <a:t>Leptonais;</a:t>
            </a:r>
          </a:p>
          <a:p>
            <a:pPr marL="514350" indent="-514350" algn="l">
              <a:buAutoNum type="alphaUcPeriod"/>
            </a:pPr>
            <a:r>
              <a:rPr lang="lt-LT" dirty="0" smtClean="0"/>
              <a:t>Miuonais.</a:t>
            </a:r>
          </a:p>
          <a:p>
            <a:pPr marL="514350" indent="-514350">
              <a:buAutoNum type="alphaUcPeriod"/>
            </a:pPr>
            <a:endParaRPr lang="lt-LT" dirty="0" smtClean="0"/>
          </a:p>
        </p:txBody>
      </p:sp>
      <p:sp>
        <p:nvSpPr>
          <p:cNvPr id="2" name="Slide Number Placeholder 1"/>
          <p:cNvSpPr>
            <a:spLocks noGrp="1"/>
          </p:cNvSpPr>
          <p:nvPr>
            <p:ph type="sldNum" sz="quarter" idx="12"/>
          </p:nvPr>
        </p:nvSpPr>
        <p:spPr/>
        <p:txBody>
          <a:bodyPr/>
          <a:lstStyle/>
          <a:p>
            <a:fld id="{C97C9FBA-1891-40ED-B4A1-E2A8CE21298F}" type="slidenum">
              <a:rPr lang="lt-LT" smtClean="0"/>
              <a:t>54</a:t>
            </a:fld>
            <a:endParaRPr lang="lt-LT"/>
          </a:p>
        </p:txBody>
      </p:sp>
    </p:spTree>
    <p:extLst>
      <p:ext uri="{BB962C8B-B14F-4D97-AF65-F5344CB8AC3E}">
        <p14:creationId xmlns:p14="http://schemas.microsoft.com/office/powerpoint/2010/main" val="261362201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algn="l"/>
            <a:r>
              <a:rPr lang="lt-LT" dirty="0" smtClean="0"/>
              <a:t>9. Kaip vadinamos dalelės, perduodančios fundamentines sąveikas?</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Higso bozonais;</a:t>
            </a:r>
          </a:p>
          <a:p>
            <a:pPr marL="514350" indent="-514350" algn="l">
              <a:buAutoNum type="alphaUcPeriod"/>
            </a:pPr>
            <a:r>
              <a:rPr lang="lt-LT" dirty="0" smtClean="0">
                <a:solidFill>
                  <a:srgbClr val="00B050"/>
                </a:solidFill>
              </a:rPr>
              <a:t>Bozonais;</a:t>
            </a:r>
          </a:p>
          <a:p>
            <a:pPr marL="514350" indent="-514350" algn="l">
              <a:buAutoNum type="alphaUcPeriod"/>
            </a:pPr>
            <a:r>
              <a:rPr lang="lt-LT" dirty="0" smtClean="0"/>
              <a:t>Leptonais;</a:t>
            </a:r>
          </a:p>
          <a:p>
            <a:pPr marL="514350" indent="-514350" algn="l">
              <a:buAutoNum type="alphaUcPeriod"/>
            </a:pPr>
            <a:r>
              <a:rPr lang="lt-LT" dirty="0" smtClean="0"/>
              <a:t>Miuonais.</a:t>
            </a:r>
          </a:p>
          <a:p>
            <a:pPr marL="514350" indent="-514350">
              <a:buAutoNum type="alphaUcPeriod"/>
            </a:pPr>
            <a:endParaRPr lang="lt-LT" dirty="0" smtClean="0"/>
          </a:p>
        </p:txBody>
      </p:sp>
      <p:sp>
        <p:nvSpPr>
          <p:cNvPr id="2" name="Slide Number Placeholder 1"/>
          <p:cNvSpPr>
            <a:spLocks noGrp="1"/>
          </p:cNvSpPr>
          <p:nvPr>
            <p:ph type="sldNum" sz="quarter" idx="12"/>
          </p:nvPr>
        </p:nvSpPr>
        <p:spPr/>
        <p:txBody>
          <a:bodyPr/>
          <a:lstStyle/>
          <a:p>
            <a:fld id="{C97C9FBA-1891-40ED-B4A1-E2A8CE21298F}" type="slidenum">
              <a:rPr lang="lt-LT" smtClean="0"/>
              <a:t>55</a:t>
            </a:fld>
            <a:endParaRPr lang="lt-LT"/>
          </a:p>
        </p:txBody>
      </p:sp>
    </p:spTree>
    <p:extLst>
      <p:ext uri="{BB962C8B-B14F-4D97-AF65-F5344CB8AC3E}">
        <p14:creationId xmlns:p14="http://schemas.microsoft.com/office/powerpoint/2010/main" val="368454722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algn="l"/>
            <a:r>
              <a:rPr lang="lt-LT" dirty="0" smtClean="0"/>
              <a:t>10. Kokiai vienai kategorijai galima prikirti protoną, elektroną ir neutroną? </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Elementariosioms dalelėms;</a:t>
            </a:r>
          </a:p>
          <a:p>
            <a:pPr marL="514350" indent="-514350" algn="l">
              <a:buAutoNum type="alphaUcPeriod"/>
            </a:pPr>
            <a:r>
              <a:rPr lang="lt-LT" dirty="0" smtClean="0"/>
              <a:t>Subatominėms dalelėms;</a:t>
            </a:r>
          </a:p>
          <a:p>
            <a:pPr marL="514350" indent="-514350" algn="l">
              <a:buAutoNum type="alphaUcPeriod"/>
            </a:pPr>
            <a:r>
              <a:rPr lang="lt-LT" dirty="0" smtClean="0"/>
              <a:t>Antidalelėms;</a:t>
            </a:r>
          </a:p>
          <a:p>
            <a:pPr marL="514350" indent="-514350" algn="l">
              <a:buAutoNum type="alphaUcPeriod"/>
            </a:pPr>
            <a:r>
              <a:rPr lang="lt-LT" dirty="0" smtClean="0"/>
              <a:t>Hadronams.</a:t>
            </a:r>
          </a:p>
          <a:p>
            <a:pPr marL="514350" indent="-514350">
              <a:buAutoNum type="alphaUcPeriod"/>
            </a:pPr>
            <a:endParaRPr lang="lt-LT" dirty="0" smtClean="0"/>
          </a:p>
          <a:p>
            <a:pPr marL="514350" indent="-514350">
              <a:buAutoNum type="alphaUcPeriod"/>
            </a:pPr>
            <a:endParaRPr lang="lt-LT" dirty="0" smtClean="0"/>
          </a:p>
        </p:txBody>
      </p:sp>
      <p:sp>
        <p:nvSpPr>
          <p:cNvPr id="2" name="Slide Number Placeholder 1"/>
          <p:cNvSpPr>
            <a:spLocks noGrp="1"/>
          </p:cNvSpPr>
          <p:nvPr>
            <p:ph type="sldNum" sz="quarter" idx="12"/>
          </p:nvPr>
        </p:nvSpPr>
        <p:spPr/>
        <p:txBody>
          <a:bodyPr/>
          <a:lstStyle/>
          <a:p>
            <a:fld id="{C97C9FBA-1891-40ED-B4A1-E2A8CE21298F}" type="slidenum">
              <a:rPr lang="lt-LT" smtClean="0"/>
              <a:t>56</a:t>
            </a:fld>
            <a:endParaRPr lang="lt-LT"/>
          </a:p>
        </p:txBody>
      </p:sp>
    </p:spTree>
    <p:extLst>
      <p:ext uri="{BB962C8B-B14F-4D97-AF65-F5344CB8AC3E}">
        <p14:creationId xmlns:p14="http://schemas.microsoft.com/office/powerpoint/2010/main" val="362694889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algn="l"/>
            <a:r>
              <a:rPr lang="lt-LT" dirty="0" smtClean="0"/>
              <a:t>10. Kokiai vienai kategorijai galima prikirti protoną, elektroną ir neutroną? </a:t>
            </a:r>
            <a:endParaRPr lang="lt-LT" dirty="0"/>
          </a:p>
        </p:txBody>
      </p:sp>
      <p:sp>
        <p:nvSpPr>
          <p:cNvPr id="5" name="Subtitle 4"/>
          <p:cNvSpPr>
            <a:spLocks noGrp="1"/>
          </p:cNvSpPr>
          <p:nvPr>
            <p:ph type="subTitle" idx="1"/>
          </p:nvPr>
        </p:nvSpPr>
        <p:spPr/>
        <p:txBody>
          <a:bodyPr>
            <a:normAutofit fontScale="85000" lnSpcReduction="20000"/>
          </a:bodyPr>
          <a:lstStyle/>
          <a:p>
            <a:pPr marL="514350" indent="-514350" algn="l">
              <a:buAutoNum type="alphaUcPeriod"/>
            </a:pPr>
            <a:r>
              <a:rPr lang="lt-LT" dirty="0" smtClean="0"/>
              <a:t>Elementariosioms dalelėms;</a:t>
            </a:r>
          </a:p>
          <a:p>
            <a:pPr marL="514350" indent="-514350" algn="l">
              <a:buAutoNum type="alphaUcPeriod"/>
            </a:pPr>
            <a:r>
              <a:rPr lang="lt-LT" dirty="0" smtClean="0">
                <a:solidFill>
                  <a:srgbClr val="00B050"/>
                </a:solidFill>
              </a:rPr>
              <a:t>Subatominėms dalelėms;</a:t>
            </a:r>
          </a:p>
          <a:p>
            <a:pPr marL="514350" indent="-514350" algn="l">
              <a:buAutoNum type="alphaUcPeriod"/>
            </a:pPr>
            <a:r>
              <a:rPr lang="lt-LT" dirty="0" smtClean="0"/>
              <a:t>Antidalelėms;</a:t>
            </a:r>
          </a:p>
          <a:p>
            <a:pPr marL="514350" indent="-514350" algn="l">
              <a:buAutoNum type="alphaUcPeriod"/>
            </a:pPr>
            <a:r>
              <a:rPr lang="lt-LT" dirty="0" smtClean="0"/>
              <a:t>Hadronams.</a:t>
            </a:r>
          </a:p>
          <a:p>
            <a:pPr marL="514350" indent="-514350">
              <a:buAutoNum type="alphaUcPeriod"/>
            </a:pPr>
            <a:endParaRPr lang="lt-LT" dirty="0" smtClean="0"/>
          </a:p>
          <a:p>
            <a:pPr marL="514350" indent="-514350">
              <a:buAutoNum type="alphaUcPeriod"/>
            </a:pPr>
            <a:endParaRPr lang="lt-LT" dirty="0" smtClean="0"/>
          </a:p>
        </p:txBody>
      </p:sp>
      <p:sp>
        <p:nvSpPr>
          <p:cNvPr id="2" name="Slide Number Placeholder 1"/>
          <p:cNvSpPr>
            <a:spLocks noGrp="1"/>
          </p:cNvSpPr>
          <p:nvPr>
            <p:ph type="sldNum" sz="quarter" idx="12"/>
          </p:nvPr>
        </p:nvSpPr>
        <p:spPr/>
        <p:txBody>
          <a:bodyPr/>
          <a:lstStyle/>
          <a:p>
            <a:fld id="{C97C9FBA-1891-40ED-B4A1-E2A8CE21298F}" type="slidenum">
              <a:rPr lang="lt-LT" smtClean="0"/>
              <a:t>57</a:t>
            </a:fld>
            <a:endParaRPr lang="lt-LT"/>
          </a:p>
        </p:txBody>
      </p:sp>
    </p:spTree>
    <p:extLst>
      <p:ext uri="{BB962C8B-B14F-4D97-AF65-F5344CB8AC3E}">
        <p14:creationId xmlns:p14="http://schemas.microsoft.com/office/powerpoint/2010/main" val="2301255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dirty="0" smtClean="0"/>
              <a:t>Naudota literatūra</a:t>
            </a:r>
            <a:endParaRPr lang="lt-LT" dirty="0"/>
          </a:p>
        </p:txBody>
      </p:sp>
      <p:sp>
        <p:nvSpPr>
          <p:cNvPr id="3" name="Content Placeholder 2"/>
          <p:cNvSpPr>
            <a:spLocks noGrp="1"/>
          </p:cNvSpPr>
          <p:nvPr>
            <p:ph idx="1"/>
          </p:nvPr>
        </p:nvSpPr>
        <p:spPr/>
        <p:txBody>
          <a:bodyPr>
            <a:normAutofit fontScale="25000" lnSpcReduction="20000"/>
          </a:bodyPr>
          <a:lstStyle/>
          <a:p>
            <a:pPr marL="514350" indent="-514350">
              <a:buFont typeface="+mj-lt"/>
              <a:buAutoNum type="arabicPeriod"/>
            </a:pPr>
            <a:r>
              <a:rPr lang="lt-LT" i="1" dirty="0"/>
              <a:t>Didžiosios Visatos paslaptys su Morganu Frymanu</a:t>
            </a:r>
            <a:r>
              <a:rPr lang="lt-LT" dirty="0"/>
              <a:t>, 1 sez., 7 ser., JAV, 2010.</a:t>
            </a:r>
          </a:p>
          <a:p>
            <a:pPr marL="514350" indent="-514350">
              <a:buFont typeface="+mj-lt"/>
              <a:buAutoNum type="arabicPeriod"/>
            </a:pPr>
            <a:r>
              <a:rPr lang="lt-LT" dirty="0"/>
              <a:t>http://astronomy.swin.edu.au/cms/cpg15x/albums/scaled_cache/A-m08a01-i03-338x300.jpg</a:t>
            </a:r>
          </a:p>
          <a:p>
            <a:pPr marL="514350" indent="-514350">
              <a:buFont typeface="+mj-lt"/>
              <a:buAutoNum type="arabicPeriod"/>
            </a:pPr>
            <a:r>
              <a:rPr lang="lt-LT" dirty="0"/>
              <a:t>http://bryanmbrandenburg.com/wp-content/uploads/2013/01/3d-quark-particle-simulation.jpg</a:t>
            </a:r>
          </a:p>
          <a:p>
            <a:pPr marL="514350" indent="-514350">
              <a:buFont typeface="+mj-lt"/>
              <a:buAutoNum type="arabicPeriod"/>
            </a:pPr>
            <a:r>
              <a:rPr lang="lt-LT" dirty="0"/>
              <a:t>http://gs.delfi.lt/images/pix/urano-skilimo-i-bari-ir-kriptona-modelis-64924445.jpg</a:t>
            </a:r>
          </a:p>
          <a:p>
            <a:pPr marL="514350" indent="-514350">
              <a:buFont typeface="+mj-lt"/>
              <a:buAutoNum type="arabicPeriod"/>
            </a:pPr>
            <a:r>
              <a:rPr lang="lt-LT" dirty="0"/>
              <a:t>http://i.telegraph.co.uk/multimedia/archive/02184/hadron-pics3_2184217b.jpg</a:t>
            </a:r>
          </a:p>
          <a:p>
            <a:pPr marL="514350" indent="-514350">
              <a:buFont typeface="+mj-lt"/>
              <a:buAutoNum type="arabicPeriod"/>
            </a:pPr>
            <a:r>
              <a:rPr lang="lt-LT" dirty="0"/>
              <a:t>http://media.giphy.com/media/obT4MfCI9FLuU/giphy.gif</a:t>
            </a:r>
          </a:p>
          <a:p>
            <a:pPr marL="514350" indent="-514350">
              <a:buFont typeface="+mj-lt"/>
              <a:buAutoNum type="arabicPeriod"/>
            </a:pPr>
            <a:r>
              <a:rPr lang="lt-LT" dirty="0"/>
              <a:t>http://media.giphy.com/media/Vvi7eMx7IKcSc/giphy.gif</a:t>
            </a:r>
          </a:p>
          <a:p>
            <a:pPr marL="514350" indent="-514350">
              <a:buFont typeface="+mj-lt"/>
              <a:buAutoNum type="arabicPeriod"/>
            </a:pPr>
            <a:r>
              <a:rPr lang="lt-LT" dirty="0"/>
              <a:t>http://milesmathis.com/photon5.jpg</a:t>
            </a:r>
          </a:p>
          <a:p>
            <a:pPr marL="514350" indent="-514350">
              <a:buFont typeface="+mj-lt"/>
              <a:buAutoNum type="arabicPeriod"/>
            </a:pPr>
            <a:r>
              <a:rPr lang="lt-LT" dirty="0"/>
              <a:t>http://personalityspirituality.net/wp-content/uploads/2012/11/129187-professor-peter-higgs-at-cern.jpg</a:t>
            </a:r>
          </a:p>
          <a:p>
            <a:pPr marL="514350" indent="-514350">
              <a:buFont typeface="+mj-lt"/>
              <a:buAutoNum type="arabicPeriod"/>
            </a:pPr>
            <a:r>
              <a:rPr lang="lt-LT" dirty="0"/>
              <a:t>http://scienceblogs.com/startswithabang/files/2010/11/idrogeno-anti.gif</a:t>
            </a:r>
          </a:p>
          <a:p>
            <a:pPr marL="514350" indent="-514350">
              <a:buFont typeface="+mj-lt"/>
              <a:buAutoNum type="arabicPeriod"/>
            </a:pPr>
            <a:r>
              <a:rPr lang="lt-LT" dirty="0"/>
              <a:t>http://scienceblogs.com/startswithabang/files/2011/05/lhc-sim.jpeg</a:t>
            </a:r>
          </a:p>
          <a:p>
            <a:pPr marL="514350" indent="-514350">
              <a:buFont typeface="+mj-lt"/>
              <a:buAutoNum type="arabicPeriod"/>
            </a:pPr>
            <a:r>
              <a:rPr lang="lt-LT" dirty="0"/>
              <a:t>http://upload.wikimedia.org/wikipedia/commons/9/9e/Carl_anderson.1937.jpg</a:t>
            </a:r>
          </a:p>
          <a:p>
            <a:pPr marL="514350" indent="-514350">
              <a:buFont typeface="+mj-lt"/>
              <a:buAutoNum type="arabicPeriod"/>
            </a:pPr>
            <a:r>
              <a:rPr lang="lt-LT" dirty="0"/>
              <a:t>http://upload.wikimedia.org/wikipedia/commons/c/cf/Dirac_4.jpg</a:t>
            </a:r>
          </a:p>
          <a:p>
            <a:pPr marL="514350" indent="-514350">
              <a:buFont typeface="+mj-lt"/>
              <a:buAutoNum type="arabicPeriod"/>
            </a:pPr>
            <a:r>
              <a:rPr lang="lt-LT" dirty="0"/>
              <a:t>http://www.animatedimages.org/data/media/565/animated-magnet-image-0002.gif</a:t>
            </a:r>
          </a:p>
          <a:p>
            <a:pPr marL="514350" indent="-514350">
              <a:buFont typeface="+mj-lt"/>
              <a:buAutoNum type="arabicPeriod"/>
            </a:pPr>
            <a:r>
              <a:rPr lang="lt-LT" dirty="0"/>
              <a:t>http://www.cornel1801.com/bbc/THROUGH-WORMHOLE/107-what-are-we-really-made/2.jpg</a:t>
            </a:r>
          </a:p>
          <a:p>
            <a:pPr marL="514350" indent="-514350">
              <a:buFont typeface="+mj-lt"/>
              <a:buAutoNum type="arabicPeriod"/>
            </a:pPr>
            <a:r>
              <a:rPr lang="lt-LT" dirty="0"/>
              <a:t>http://www.lnl.infn.it/~newweb/images/CMS_EventDisplay/gg-run177878-evt188723900-3d.jpg</a:t>
            </a:r>
          </a:p>
          <a:p>
            <a:pPr marL="514350" indent="-514350">
              <a:buFont typeface="+mj-lt"/>
              <a:buAutoNum type="arabicPeriod"/>
            </a:pPr>
            <a:r>
              <a:rPr lang="lt-LT" dirty="0"/>
              <a:t>http://www.mathworks.com/cmsimages/65041_wl_91415v00_ilc_fig1_wl.jpg</a:t>
            </a:r>
          </a:p>
          <a:p>
            <a:pPr marL="514350" indent="-514350">
              <a:buFont typeface="+mj-lt"/>
              <a:buAutoNum type="arabicPeriod"/>
            </a:pPr>
            <a:r>
              <a:rPr lang="lt-LT" dirty="0"/>
              <a:t>http://www.nobelprize.org/nobel_prizes/physics/laureates/1950/powell.jpg</a:t>
            </a:r>
          </a:p>
          <a:p>
            <a:pPr marL="514350" indent="-514350">
              <a:buFont typeface="+mj-lt"/>
              <a:buAutoNum type="arabicPeriod"/>
            </a:pPr>
            <a:r>
              <a:rPr lang="lt-LT" dirty="0"/>
              <a:t>http://www.particleadventure.org/images/page-elements/4inter.jpg</a:t>
            </a:r>
          </a:p>
          <a:p>
            <a:pPr marL="514350" indent="-514350">
              <a:buFont typeface="+mj-lt"/>
              <a:buAutoNum type="arabicPeriod"/>
            </a:pPr>
            <a:r>
              <a:rPr lang="lt-LT" dirty="0"/>
              <a:t>http://www.usnews.com/cmsmedia/e1/0d/6382e0324d3791a433890600b8a0/140516-magnets1-editorial.jpg</a:t>
            </a:r>
          </a:p>
          <a:p>
            <a:pPr marL="514350" indent="-514350">
              <a:buFont typeface="+mj-lt"/>
              <a:buAutoNum type="arabicPeriod"/>
            </a:pPr>
            <a:r>
              <a:rPr lang="lt-LT" dirty="0"/>
              <a:t>https://31.media.tumblr.com/59986fd2c36af16714cfd26115b95fb4/tumblr_nbtf1cLaZJ1tzs5dao1_r1_500.gif</a:t>
            </a:r>
          </a:p>
          <a:p>
            <a:pPr marL="514350" indent="-514350">
              <a:buFont typeface="+mj-lt"/>
              <a:buAutoNum type="arabicPeriod"/>
            </a:pPr>
            <a:r>
              <a:rPr lang="lt-LT" dirty="0"/>
              <a:t>https://31.media.tumblr.com/ce6e44db57a8da436ab0a4b358268f13/tumblr_inline_mueu14uLdF1sndsvm.gif</a:t>
            </a:r>
          </a:p>
          <a:p>
            <a:pPr marL="514350" indent="-514350">
              <a:buFont typeface="+mj-lt"/>
              <a:buAutoNum type="arabicPeriod"/>
            </a:pPr>
            <a:r>
              <a:rPr lang="lt-LT" dirty="0"/>
              <a:t>https://31.media.tumblr.com/f62076be864ad199f00eadc632ad9a3c/tumblr_inline_mueu09MAEf1sndsvm.gif</a:t>
            </a:r>
          </a:p>
          <a:p>
            <a:pPr marL="514350" indent="-514350">
              <a:buFont typeface="+mj-lt"/>
              <a:buAutoNum type="arabicPeriod"/>
            </a:pPr>
            <a:r>
              <a:rPr lang="lt-LT" dirty="0"/>
              <a:t>https://36.media.tumblr.com/937f2cc29cc8aedda7d2ce31e89ec18f/tumblr_mruljdPm9F1rjdnouo1_1280.jpg</a:t>
            </a:r>
          </a:p>
          <a:p>
            <a:pPr marL="514350" indent="-514350">
              <a:buFont typeface="+mj-lt"/>
              <a:buAutoNum type="arabicPeriod"/>
            </a:pPr>
            <a:r>
              <a:rPr lang="lt-LT" dirty="0"/>
              <a:t>https://38.media.tumblr.com/615e60ba26664ae66c13736d370cf689/tumblr_n66tiwoi8q1shpedgo1_400.gif</a:t>
            </a:r>
          </a:p>
          <a:p>
            <a:pPr marL="514350" indent="-514350">
              <a:buFont typeface="+mj-lt"/>
              <a:buAutoNum type="arabicPeriod"/>
            </a:pPr>
            <a:r>
              <a:rPr lang="lt-LT" dirty="0"/>
              <a:t>https://40.media.tumblr.com/7b1cee5e80205b402e1ceb308390bce2/tumblr_mkurs6fc5Y1r0veuxo7_1280.jpg</a:t>
            </a:r>
          </a:p>
          <a:p>
            <a:pPr marL="514350" indent="-514350">
              <a:buFont typeface="+mj-lt"/>
              <a:buAutoNum type="arabicPeriod"/>
            </a:pPr>
            <a:r>
              <a:rPr lang="lt-LT" dirty="0"/>
              <a:t>https://40.media.tumblr.com/896cfee9eebed87a7f27dea4fe624686/tumblr_nhpz5jCdz21qibnz5o1_1280.jpg</a:t>
            </a:r>
          </a:p>
          <a:p>
            <a:pPr marL="514350" indent="-514350">
              <a:buFont typeface="+mj-lt"/>
              <a:buAutoNum type="arabicPeriod"/>
            </a:pPr>
            <a:r>
              <a:rPr lang="lt-LT" dirty="0"/>
              <a:t>https://41.media.tumblr.com/b006daee9ecc0ab5ccdb15a3f4f43ea6/tumblr_mkurs6fc5Y1r0veuxo1_400.jpg</a:t>
            </a:r>
          </a:p>
          <a:p>
            <a:pPr marL="514350" indent="-514350">
              <a:buFont typeface="+mj-lt"/>
              <a:buAutoNum type="arabicPeriod"/>
            </a:pPr>
            <a:r>
              <a:rPr lang="lt-LT" dirty="0"/>
              <a:t>https://www.icepp.s.u-tokyo.ac.jp/history/lep-cavity.gif</a:t>
            </a:r>
          </a:p>
          <a:p>
            <a:pPr marL="514350" indent="-514350">
              <a:buFont typeface="+mj-lt"/>
              <a:buAutoNum type="arabicPeriod"/>
            </a:pPr>
            <a:r>
              <a:rPr lang="lt-LT" dirty="0"/>
              <a:t>Pečiuliauskienė, P., Rimeika, A., </a:t>
            </a:r>
            <a:r>
              <a:rPr lang="lt-LT" i="1" dirty="0"/>
              <a:t>Fizika. Išplėstinis kursas. Vadovėlis XII klasei</a:t>
            </a:r>
            <a:r>
              <a:rPr lang="lt-LT" dirty="0"/>
              <a:t>, Kaunas, 2009.</a:t>
            </a:r>
          </a:p>
          <a:p>
            <a:pPr marL="514350" indent="-514350">
              <a:buFont typeface="+mj-lt"/>
              <a:buAutoNum type="arabicPeriod"/>
            </a:pPr>
            <a:endParaRPr lang="lt-LT" dirty="0" smtClean="0"/>
          </a:p>
        </p:txBody>
      </p:sp>
      <p:sp>
        <p:nvSpPr>
          <p:cNvPr id="4" name="Slide Number Placeholder 3"/>
          <p:cNvSpPr>
            <a:spLocks noGrp="1"/>
          </p:cNvSpPr>
          <p:nvPr>
            <p:ph type="sldNum" sz="quarter" idx="12"/>
          </p:nvPr>
        </p:nvSpPr>
        <p:spPr/>
        <p:txBody>
          <a:bodyPr/>
          <a:lstStyle/>
          <a:p>
            <a:fld id="{C97C9FBA-1891-40ED-B4A1-E2A8CE21298F}" type="slidenum">
              <a:rPr lang="lt-LT" smtClean="0"/>
              <a:t>58</a:t>
            </a:fld>
            <a:endParaRPr lang="lt-LT"/>
          </a:p>
        </p:txBody>
      </p:sp>
    </p:spTree>
    <p:extLst>
      <p:ext uri="{BB962C8B-B14F-4D97-AF65-F5344CB8AC3E}">
        <p14:creationId xmlns:p14="http://schemas.microsoft.com/office/powerpoint/2010/main" val="407295707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2">
          <a:schemeClr val="dk1">
            <a:shade val="50000"/>
          </a:schemeClr>
        </a:lnRef>
        <a:fillRef idx="1">
          <a:schemeClr val="dk1"/>
        </a:fillRef>
        <a:effectRef idx="0">
          <a:schemeClr val="dk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648</TotalTime>
  <Words>2113</Words>
  <Application>Microsoft Office PowerPoint</Application>
  <PresentationFormat>On-screen Show (4:3)</PresentationFormat>
  <Paragraphs>352</Paragraphs>
  <Slides>58</Slides>
  <Notes>0</Notes>
  <HiddenSlides>0</HiddenSlides>
  <MMClips>0</MMClips>
  <ScaleCrop>false</ScaleCrop>
  <HeadingPairs>
    <vt:vector size="6" baseType="variant">
      <vt:variant>
        <vt:lpstr>Theme</vt:lpstr>
      </vt:variant>
      <vt:variant>
        <vt:i4>1</vt:i4>
      </vt:variant>
      <vt:variant>
        <vt:lpstr>Slide Titles</vt:lpstr>
      </vt:variant>
      <vt:variant>
        <vt:i4>58</vt:i4>
      </vt:variant>
      <vt:variant>
        <vt:lpstr>Custom Shows</vt:lpstr>
      </vt:variant>
      <vt:variant>
        <vt:i4>1</vt:i4>
      </vt:variant>
    </vt:vector>
  </HeadingPairs>
  <TitlesOfParts>
    <vt:vector size="60" baseType="lpstr">
      <vt:lpstr>Office Theme</vt:lpstr>
      <vt:lpstr>Elementariosios dalelės</vt:lpstr>
      <vt:lpstr>Turinys</vt:lpstr>
      <vt:lpstr>Kelionė į subatominę Visatą</vt:lpstr>
      <vt:lpstr>Atomas – pirmoji elementarioji dalelė</vt:lpstr>
      <vt:lpstr>Subatominės dalelės</vt:lpstr>
      <vt:lpstr>Pozitronas</vt:lpstr>
      <vt:lpstr>Mezonai</vt:lpstr>
      <vt:lpstr>Elementariųjų dalelių greitintuvai</vt:lpstr>
      <vt:lpstr>Tiesinis greitintuvas</vt:lpstr>
      <vt:lpstr>Ciklotronas</vt:lpstr>
      <vt:lpstr>Sinchrotronas</vt:lpstr>
      <vt:lpstr>LHC</vt:lpstr>
      <vt:lpstr>LHC veikimas</vt:lpstr>
      <vt:lpstr>PowerPoint Presentation</vt:lpstr>
      <vt:lpstr>LHC reikšmė</vt:lpstr>
      <vt:lpstr>Higso bozonas</vt:lpstr>
      <vt:lpstr>Higso bozono paaiškinimas</vt:lpstr>
      <vt:lpstr>Dalelių savybės</vt:lpstr>
      <vt:lpstr>Dalelių savybės</vt:lpstr>
      <vt:lpstr>Antimedžiaga</vt:lpstr>
      <vt:lpstr>Antidalelė</vt:lpstr>
      <vt:lpstr>Anihiliacija</vt:lpstr>
      <vt:lpstr>Keturios fundamentinės sąveikos</vt:lpstr>
      <vt:lpstr>Gravitacinė sąveika</vt:lpstr>
      <vt:lpstr>Elektromagnetinė sąveika</vt:lpstr>
      <vt:lpstr>Stiprioji sąveika</vt:lpstr>
      <vt:lpstr>Silpnoji sąveika</vt:lpstr>
      <vt:lpstr>Dalelių klasifikacija</vt:lpstr>
      <vt:lpstr>Fotonai</vt:lpstr>
      <vt:lpstr>Leptonai</vt:lpstr>
      <vt:lpstr>Hadronai</vt:lpstr>
      <vt:lpstr>Kvarkai</vt:lpstr>
      <vt:lpstr>Bozonai</vt:lpstr>
      <vt:lpstr>Bandymas</vt:lpstr>
      <vt:lpstr>Bandymas</vt:lpstr>
      <vt:lpstr>Bandymas</vt:lpstr>
      <vt:lpstr>Testas</vt:lpstr>
      <vt:lpstr>1. Kuri iš šių dalelių nėra elementarioji?</vt:lpstr>
      <vt:lpstr>1. Kuri iš šių dalelių nėra elementarioji?</vt:lpstr>
      <vt:lpstr>2. Kokios rūšies greitintuvas yra didysis hadronų priešpriešinių srautų greitintuvas (LHC)? </vt:lpstr>
      <vt:lpstr>2. Kokios rūšies greitintuvas yra didysis hadronų priešpriešinių srautų greitintuvas (LHC)? </vt:lpstr>
      <vt:lpstr>3. Kaip moderniojoje fizikoje aiškinami santykinai dideli dalelių masių skirtumai? </vt:lpstr>
      <vt:lpstr>3. Kaip moderniojoje fizikoje aiškinami santykinai dideli dalelių masių skirtumai? </vt:lpstr>
      <vt:lpstr>4. Kuo antidalelė skiriasi nuo dalelės, kurią ji atitinka?</vt:lpstr>
      <vt:lpstr>4. Kuo antidalelė skiriasi nuo dalelės, kurią ji atitinka?</vt:lpstr>
      <vt:lpstr>5. Kuri fundamentinė sąveika tarp elementariųjų dalelių yra silpniausia?</vt:lpstr>
      <vt:lpstr>5. Kuri fundamentinė sąveika tarp elementariųjų dalelių yra silpniausia?</vt:lpstr>
      <vt:lpstr>6. Fotono rimties masė lygi:</vt:lpstr>
      <vt:lpstr>6. Fotono rimties masė lygi:</vt:lpstr>
      <vt:lpstr>7. Hadronams priskiriami:</vt:lpstr>
      <vt:lpstr>7. Hadronams priskiriami:</vt:lpstr>
      <vt:lpstr>8. Koks mokslininkas iškėlė kvarkų egzistavimo hipotezę?</vt:lpstr>
      <vt:lpstr>8. Koks mokslininkas iškėlė kvarkų egzistavimo hipotezę?</vt:lpstr>
      <vt:lpstr>9. Kaip vadinamos dalelės, perduodančios fundamentines sąveikas?</vt:lpstr>
      <vt:lpstr>9. Kaip vadinamos dalelės, perduodančios fundamentines sąveikas?</vt:lpstr>
      <vt:lpstr>10. Kokiai vienai kategorijai galima prikirti protoną, elektroną ir neutroną? </vt:lpstr>
      <vt:lpstr>10. Kokiai vienai kategorijai galima prikirti protoną, elektroną ir neutroną? </vt:lpstr>
      <vt:lpstr>Naudota literatūra</vt:lpstr>
      <vt:lpstr>Turinys</vt:lpstr>
    </vt:vector>
  </TitlesOfParts>
  <Company>Petrasiunai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Elementariosios dalelės</dc:title>
  <dc:creator>Domas</dc:creator>
  <cp:lastModifiedBy>Domas</cp:lastModifiedBy>
  <cp:revision>50</cp:revision>
  <dcterms:created xsi:type="dcterms:W3CDTF">2015-01-18T15:36:36Z</dcterms:created>
  <dcterms:modified xsi:type="dcterms:W3CDTF">2015-03-20T19:46:32Z</dcterms:modified>
</cp:coreProperties>
</file>