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70" r:id="rId8"/>
    <p:sldId id="263" r:id="rId9"/>
    <p:sldId id="265" r:id="rId10"/>
    <p:sldId id="266" r:id="rId11"/>
    <p:sldId id="273" r:id="rId12"/>
    <p:sldId id="312" r:id="rId13"/>
    <p:sldId id="271" r:id="rId14"/>
    <p:sldId id="272" r:id="rId15"/>
    <p:sldId id="313" r:id="rId16"/>
    <p:sldId id="291" r:id="rId17"/>
    <p:sldId id="267" r:id="rId18"/>
    <p:sldId id="293" r:id="rId19"/>
    <p:sldId id="292" r:id="rId20"/>
    <p:sldId id="294" r:id="rId21"/>
    <p:sldId id="300" r:id="rId22"/>
    <p:sldId id="295" r:id="rId23"/>
    <p:sldId id="301" r:id="rId24"/>
    <p:sldId id="296" r:id="rId25"/>
    <p:sldId id="302" r:id="rId26"/>
    <p:sldId id="297" r:id="rId27"/>
    <p:sldId id="303" r:id="rId28"/>
    <p:sldId id="298" r:id="rId29"/>
    <p:sldId id="304" r:id="rId30"/>
    <p:sldId id="299" r:id="rId31"/>
    <p:sldId id="305" r:id="rId32"/>
    <p:sldId id="309" r:id="rId33"/>
    <p:sldId id="306" r:id="rId34"/>
    <p:sldId id="310" r:id="rId35"/>
    <p:sldId id="307" r:id="rId36"/>
    <p:sldId id="311" r:id="rId37"/>
    <p:sldId id="308" r:id="rId38"/>
    <p:sldId id="26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0"/>
  </p:normalViewPr>
  <p:slideViewPr>
    <p:cSldViewPr>
      <p:cViewPr>
        <p:scale>
          <a:sx n="70" d="100"/>
          <a:sy n="70" d="100"/>
        </p:scale>
        <p:origin x="-1374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2A639EB-3EE1-4D1D-917F-DDA4127CB1E8}" type="datetimeFigureOut">
              <a:rPr lang="en-US" smtClean="0"/>
              <a:pPr/>
              <a:t>4/2/2015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0740AFF-5F9E-4709-911B-CAD5EB0F0B0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lt.wikipedia.org/wiki/Laisvasis_kritimas" TargetMode="External"/><Relationship Id="rId2" Type="http://schemas.openxmlformats.org/officeDocument/2006/relationships/hyperlink" Target="http://www.physicsclassroom.com/class/newtlaws/Lesson-3/Free-Fall-and-Air-Resistanc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t.wikipedia.org/wiki/Laisvojo_kritimo_pagreiti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1142984"/>
            <a:ext cx="7772400" cy="1470025"/>
          </a:xfrm>
        </p:spPr>
        <p:txBody>
          <a:bodyPr/>
          <a:lstStyle/>
          <a:p>
            <a:r>
              <a:rPr lang="en-US" dirty="0" smtClean="0"/>
              <a:t>Laisvasis</a:t>
            </a:r>
            <a:r>
              <a:rPr lang="lt-LT" dirty="0" smtClean="0"/>
              <a:t> kūnų kritimas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3571876"/>
            <a:ext cx="8501122" cy="2928958"/>
          </a:xfrm>
        </p:spPr>
        <p:txBody>
          <a:bodyPr>
            <a:normAutofit/>
          </a:bodyPr>
          <a:lstStyle/>
          <a:p>
            <a:pPr algn="l"/>
            <a:r>
              <a:rPr lang="lt-LT" dirty="0" smtClean="0"/>
              <a:t>Darbą atliko:</a:t>
            </a:r>
          </a:p>
          <a:p>
            <a:pPr algn="l"/>
            <a:r>
              <a:rPr lang="lt-LT" dirty="0" smtClean="0"/>
              <a:t>Kauno „Vyturio“ katalikiškos vidurinės mokyklos 11b klasės mokinės Ugnė Peldžiūtė ir Kamilė Mušinskytė </a:t>
            </a:r>
          </a:p>
          <a:p>
            <a:pPr algn="l"/>
            <a:r>
              <a:rPr lang="lt-LT" dirty="0" smtClean="0"/>
              <a:t>Mokytojas Vytautas Baršauskas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428736"/>
            <a:ext cx="8715436" cy="5214974"/>
          </a:xfrm>
        </p:spPr>
        <p:txBody>
          <a:bodyPr/>
          <a:lstStyle/>
          <a:p>
            <a:r>
              <a:rPr lang="lt-LT" dirty="0" smtClean="0"/>
              <a:t>Kas yra laisvasis kritimas?</a:t>
            </a:r>
          </a:p>
          <a:p>
            <a:r>
              <a:rPr lang="lt-LT" dirty="0" smtClean="0"/>
              <a:t>Atradimo istorija</a:t>
            </a:r>
          </a:p>
          <a:p>
            <a:r>
              <a:rPr lang="lt-LT" dirty="0" smtClean="0"/>
              <a:t>Laisvojo kritimo pagreitis</a:t>
            </a:r>
          </a:p>
          <a:p>
            <a:r>
              <a:rPr lang="en-US" dirty="0" err="1" smtClean="0"/>
              <a:t>Laisvojo</a:t>
            </a:r>
            <a:r>
              <a:rPr lang="en-US" dirty="0" smtClean="0"/>
              <a:t> </a:t>
            </a:r>
            <a:r>
              <a:rPr lang="en-US" dirty="0" err="1" smtClean="0"/>
              <a:t>kritimo</a:t>
            </a:r>
            <a:r>
              <a:rPr lang="en-US" dirty="0" smtClean="0"/>
              <a:t> </a:t>
            </a:r>
            <a:r>
              <a:rPr lang="en-US" dirty="0" err="1" smtClean="0"/>
              <a:t>pagrei</a:t>
            </a:r>
            <a:r>
              <a:rPr lang="lt-LT" dirty="0" smtClean="0"/>
              <a:t>tis pasaulyje</a:t>
            </a:r>
          </a:p>
          <a:p>
            <a:r>
              <a:rPr lang="lt-LT" dirty="0" smtClean="0"/>
              <a:t>Kūno kilimas aukštyn</a:t>
            </a:r>
          </a:p>
          <a:p>
            <a:r>
              <a:rPr lang="lt-LT" dirty="0" smtClean="0"/>
              <a:t>Įrodymas</a:t>
            </a:r>
          </a:p>
          <a:p>
            <a:r>
              <a:rPr lang="lt-LT" dirty="0" smtClean="0"/>
              <a:t>Uždaviniai</a:t>
            </a:r>
          </a:p>
          <a:p>
            <a:r>
              <a:rPr lang="lt-LT" dirty="0" smtClean="0"/>
              <a:t>Įdomūs faktai</a:t>
            </a:r>
          </a:p>
          <a:p>
            <a:r>
              <a:rPr lang="lt-LT" dirty="0" smtClean="0"/>
              <a:t>Testas</a:t>
            </a:r>
          </a:p>
          <a:p>
            <a:r>
              <a:rPr lang="lt-LT" dirty="0" smtClean="0"/>
              <a:t>Šaltiniai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Kas yra laisvasis kritimas?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714488"/>
            <a:ext cx="8572560" cy="4714908"/>
          </a:xfrm>
        </p:spPr>
        <p:txBody>
          <a:bodyPr>
            <a:normAutofit/>
          </a:bodyPr>
          <a:lstStyle/>
          <a:p>
            <a:r>
              <a:rPr lang="lt-LT" dirty="0" smtClean="0"/>
              <a:t>Laisvasis kritimas tai kūno judėjimas, kai jį veikia</a:t>
            </a:r>
          </a:p>
          <a:p>
            <a:pPr>
              <a:buNone/>
            </a:pPr>
            <a:r>
              <a:rPr lang="lt-LT" dirty="0" smtClean="0"/>
              <a:t>tik gravitacija.</a:t>
            </a:r>
          </a:p>
          <a:p>
            <a:r>
              <a:rPr lang="lt-LT" dirty="0" smtClean="0"/>
              <a:t>Dabar laisvojo kritimo dėsningumai tyrinėjami</a:t>
            </a:r>
          </a:p>
          <a:p>
            <a:pPr>
              <a:buNone/>
            </a:pPr>
            <a:r>
              <a:rPr lang="lt-LT" dirty="0" smtClean="0"/>
              <a:t>taikant stroboskopinį metodą. </a:t>
            </a:r>
          </a:p>
          <a:p>
            <a:r>
              <a:rPr lang="lt-LT" dirty="0" smtClean="0"/>
              <a:t>Taikant šį metodą, nesunku įsitikinti, </a:t>
            </a:r>
          </a:p>
          <a:p>
            <a:pPr>
              <a:buNone/>
            </a:pPr>
            <a:r>
              <a:rPr lang="lt-LT" dirty="0" smtClean="0"/>
              <a:t>kadvakuume kūnai krinta ta pačia </a:t>
            </a:r>
          </a:p>
          <a:p>
            <a:pPr>
              <a:buNone/>
            </a:pPr>
            <a:r>
              <a:rPr lang="lt-LT" dirty="0" smtClean="0"/>
              <a:t>sparta.</a:t>
            </a:r>
            <a:endParaRPr lang="en-US" dirty="0" smtClean="0"/>
          </a:p>
        </p:txBody>
      </p:sp>
      <p:pic>
        <p:nvPicPr>
          <p:cNvPr id="37892" name="Picture 4" descr="http://idahoptv.org/dialogue4kids/images/season12/gravity/tree_and_apple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00892" y="3857628"/>
            <a:ext cx="1983121" cy="22425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Atradimo istorija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Graikų filosofas Aristotelis teigė, kad kūnas </a:t>
            </a:r>
          </a:p>
          <a:p>
            <a:pPr>
              <a:buNone/>
            </a:pPr>
            <a:r>
              <a:rPr lang="lt-LT" dirty="0" smtClean="0"/>
              <a:t>krinta tuo greičiau, kuo didesnė jo masė. </a:t>
            </a:r>
          </a:p>
          <a:p>
            <a:pPr>
              <a:buNone/>
            </a:pPr>
            <a:r>
              <a:rPr lang="lt-LT" dirty="0" smtClean="0"/>
              <a:t>Tik 1583 m. jį paneigė italų mokslininkas </a:t>
            </a:r>
          </a:p>
          <a:p>
            <a:pPr>
              <a:buNone/>
            </a:pPr>
            <a:r>
              <a:rPr lang="lt-LT" dirty="0" smtClean="0"/>
              <a:t>G. Galilėjus</a:t>
            </a:r>
            <a:endParaRPr lang="en-US" dirty="0"/>
          </a:p>
        </p:txBody>
      </p:sp>
      <p:pic>
        <p:nvPicPr>
          <p:cNvPr id="1026" name="Picture 2" descr="C:\Users\HP\Desktop\ss (2015-04-02 at 07.33.5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573016"/>
            <a:ext cx="3714501" cy="311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Atradimo istorija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Galilėjus nuo Pizos bokšto metė vienodos</a:t>
            </a:r>
          </a:p>
          <a:p>
            <a:pPr>
              <a:buNone/>
            </a:pPr>
            <a:r>
              <a:rPr lang="lt-LT" dirty="0" smtClean="0"/>
              <a:t>formos, bet skirtingos masės rutulius ir įsitikino,</a:t>
            </a:r>
          </a:p>
          <a:p>
            <a:pPr>
              <a:buNone/>
            </a:pPr>
            <a:r>
              <a:rPr lang="lt-LT" dirty="0" smtClean="0"/>
              <a:t>jog tiek sunkūs, tiek lengvi </a:t>
            </a:r>
          </a:p>
          <a:p>
            <a:pPr>
              <a:buNone/>
            </a:pPr>
            <a:r>
              <a:rPr lang="lt-LT" dirty="0" smtClean="0"/>
              <a:t>rutuliai pasiekia žemę beveik</a:t>
            </a:r>
          </a:p>
          <a:p>
            <a:pPr>
              <a:buNone/>
            </a:pPr>
            <a:r>
              <a:rPr lang="lt-LT" dirty="0" smtClean="0"/>
              <a:t>tuo pat metu. </a:t>
            </a:r>
          </a:p>
          <a:p>
            <a:r>
              <a:rPr lang="lt-LT" dirty="0" smtClean="0"/>
              <a:t>Vadinasi rutulių pagreitis </a:t>
            </a:r>
          </a:p>
          <a:p>
            <a:pPr>
              <a:buNone/>
            </a:pPr>
            <a:r>
              <a:rPr lang="lt-LT" dirty="0" smtClean="0"/>
              <a:t>nepriklauso nuo</a:t>
            </a:r>
          </a:p>
          <a:p>
            <a:pPr>
              <a:buNone/>
            </a:pPr>
            <a:r>
              <a:rPr lang="lt-LT" dirty="0" smtClean="0"/>
              <a:t> jų masės.</a:t>
            </a:r>
            <a:endParaRPr lang="en-US" dirty="0"/>
          </a:p>
        </p:txBody>
      </p:sp>
      <p:pic>
        <p:nvPicPr>
          <p:cNvPr id="7170" name="Picture 2" descr="http://2.bp.blogspot.com/-MZx1A_wYErY/Tw50eFi1obI/AAAAAAAAAlE/uSJP2nIgMxQ/s1600/Galile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2643182"/>
            <a:ext cx="2428892" cy="40481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Laisvojo kritimo pagreitis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85926"/>
            <a:ext cx="8715436" cy="4857784"/>
          </a:xfrm>
        </p:spPr>
        <p:txBody>
          <a:bodyPr/>
          <a:lstStyle/>
          <a:p>
            <a:r>
              <a:rPr lang="lt-LT" dirty="0" smtClean="0"/>
              <a:t>Tai yra kūno pagreitis, kuris juda veikiamas vien</a:t>
            </a:r>
          </a:p>
          <a:p>
            <a:pPr>
              <a:buNone/>
            </a:pPr>
            <a:r>
              <a:rPr lang="lt-LT" dirty="0" smtClean="0"/>
              <a:t>Žemės (ar kito dangaus kūno) traukos jėgos.</a:t>
            </a:r>
          </a:p>
          <a:p>
            <a:r>
              <a:rPr lang="lt-LT" dirty="0" smtClean="0"/>
              <a:t>Visų laisvai krintančių kūnų pagreitis yra</a:t>
            </a:r>
          </a:p>
          <a:p>
            <a:pPr>
              <a:buNone/>
            </a:pPr>
            <a:r>
              <a:rPr lang="lt-LT" dirty="0" smtClean="0"/>
              <a:t>vienodas.</a:t>
            </a:r>
          </a:p>
          <a:p>
            <a:r>
              <a:rPr lang="lt-LT" dirty="0" smtClean="0"/>
              <a:t>Įvairiose Žemės paviršiaus</a:t>
            </a:r>
          </a:p>
          <a:p>
            <a:pPr>
              <a:buNone/>
            </a:pPr>
            <a:r>
              <a:rPr lang="lt-LT" dirty="0" smtClean="0"/>
              <a:t>vietose gravitacijos pagreitis yra </a:t>
            </a:r>
          </a:p>
          <a:p>
            <a:pPr>
              <a:buNone/>
            </a:pPr>
            <a:r>
              <a:rPr lang="lt-LT" dirty="0" smtClean="0"/>
              <a:t>tarp 9.78 ir 9.82 m/s</a:t>
            </a:r>
            <a:r>
              <a:rPr lang="lt-LT" baseline="30000" dirty="0" smtClean="0"/>
              <a:t>2</a:t>
            </a:r>
            <a:r>
              <a:rPr lang="lt-LT" dirty="0" smtClean="0"/>
              <a:t>, o vidutinė </a:t>
            </a:r>
          </a:p>
          <a:p>
            <a:pPr>
              <a:buNone/>
            </a:pPr>
            <a:r>
              <a:rPr lang="lt-LT" dirty="0" smtClean="0"/>
              <a:t>Vertė yra 9.80665 m/s</a:t>
            </a:r>
            <a:r>
              <a:rPr lang="lt-LT" baseline="30000" dirty="0" smtClean="0"/>
              <a:t>2</a:t>
            </a:r>
            <a:r>
              <a:rPr lang="lt-LT" dirty="0" smtClean="0"/>
              <a:t>.</a:t>
            </a:r>
          </a:p>
        </p:txBody>
      </p:sp>
      <p:pic>
        <p:nvPicPr>
          <p:cNvPr id="34818" name="Picture 2" descr="http://www.scientificamerican.com/sciam/cache/file/540D8913-1B7F-465B-A2FD503B087C475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643314"/>
            <a:ext cx="2638425" cy="26384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58204" cy="1417638"/>
          </a:xfrm>
        </p:spPr>
        <p:txBody>
          <a:bodyPr>
            <a:normAutofit/>
          </a:bodyPr>
          <a:lstStyle/>
          <a:p>
            <a:r>
              <a:rPr lang="en-US" dirty="0" smtClean="0"/>
              <a:t>Laisvojo kritimo pagrei</a:t>
            </a:r>
            <a:r>
              <a:rPr lang="lt-LT" dirty="0" smtClean="0"/>
              <a:t>tis pasaulyje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500034" y="1785928"/>
          <a:ext cx="8229600" cy="4572027"/>
        </p:xfrm>
        <a:graphic>
          <a:graphicData uri="http://schemas.openxmlformats.org/drawingml/2006/table">
            <a:tbl>
              <a:tblPr firstRow="1" bandRow="1">
                <a:solidFill>
                  <a:schemeClr val="tx1">
                    <a:lumMod val="65000"/>
                  </a:schemeClr>
                </a:solidFill>
                <a:tableStyleId>{5C22544A-7EE6-4342-B048-85BDC9FD1C3A}</a:tableStyleId>
              </a:tblPr>
              <a:tblGrid>
                <a:gridCol w="4114800"/>
                <a:gridCol w="4114800"/>
              </a:tblGrid>
              <a:tr h="5831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t-LT" sz="2800" b="1" u="none" dirty="0">
                          <a:solidFill>
                            <a:schemeClr val="tx1"/>
                          </a:solidFill>
                        </a:rPr>
                        <a:t>Vietovė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b="1" i="0" dirty="0" smtClean="0">
                          <a:solidFill>
                            <a:schemeClr val="tx1"/>
                          </a:solidFill>
                        </a:rPr>
                        <a:t>g </a:t>
                      </a:r>
                      <a:r>
                        <a:rPr lang="en-US" sz="2800" b="1" i="0" dirty="0">
                          <a:solidFill>
                            <a:schemeClr val="tx1"/>
                          </a:solidFill>
                        </a:rPr>
                        <a:t>(m/s²)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48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u="none" strike="noStrike" dirty="0">
                          <a:solidFill>
                            <a:schemeClr val="tx1"/>
                          </a:solidFill>
                        </a:rPr>
                        <a:t>Londonas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i="0" dirty="0">
                          <a:solidFill>
                            <a:schemeClr val="tx1"/>
                          </a:solidFill>
                        </a:rPr>
                        <a:t>9,812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48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u="none" strike="noStrike" dirty="0">
                          <a:solidFill>
                            <a:schemeClr val="tx1"/>
                          </a:solidFill>
                        </a:rPr>
                        <a:t>Kalkuta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i="0" dirty="0">
                          <a:solidFill>
                            <a:schemeClr val="tx1"/>
                          </a:solidFill>
                        </a:rPr>
                        <a:t>9,788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noFill/>
                  </a:tcPr>
                </a:tc>
              </a:tr>
              <a:tr h="6648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u="none" strike="noStrike" dirty="0" smtClean="0">
                          <a:solidFill>
                            <a:schemeClr val="tx1"/>
                          </a:solidFill>
                        </a:rPr>
                        <a:t>Tokij</a:t>
                      </a:r>
                      <a:r>
                        <a:rPr lang="lt-LT" b="1" u="none" strike="noStrike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b="1" u="none" strike="noStrike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i="0" dirty="0">
                          <a:solidFill>
                            <a:schemeClr val="tx1"/>
                          </a:solidFill>
                        </a:rPr>
                        <a:t>9,768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48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u="none" strike="noStrike" dirty="0" smtClean="0">
                          <a:solidFill>
                            <a:schemeClr val="tx1"/>
                          </a:solidFill>
                        </a:rPr>
                        <a:t>Sidn</a:t>
                      </a:r>
                      <a:r>
                        <a:rPr lang="lt-LT" b="1" u="none" strike="noStrike" dirty="0" smtClean="0">
                          <a:solidFill>
                            <a:schemeClr val="tx1"/>
                          </a:solidFill>
                        </a:rPr>
                        <a:t>ėju</a:t>
                      </a:r>
                      <a:r>
                        <a:rPr lang="en-US" b="1" u="none" strike="noStrike" dirty="0" smtClean="0">
                          <a:solidFill>
                            <a:schemeClr val="tx1"/>
                          </a:solidFill>
                        </a:rPr>
                        <a:t>s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i="0" dirty="0">
                          <a:solidFill>
                            <a:schemeClr val="tx1"/>
                          </a:solidFill>
                        </a:rPr>
                        <a:t>9,797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48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lt-LT" b="1" u="none" strike="noStrike" dirty="0">
                          <a:solidFill>
                            <a:schemeClr val="tx1"/>
                          </a:solidFill>
                        </a:rPr>
                        <a:t>Šiaurės ašigalis</a:t>
                      </a:r>
                      <a:endParaRPr lang="lt-LT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i="0" dirty="0">
                          <a:solidFill>
                            <a:schemeClr val="tx1"/>
                          </a:solidFill>
                        </a:rPr>
                        <a:t>9,832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648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u="none" strike="noStrike" dirty="0">
                          <a:solidFill>
                            <a:schemeClr val="tx1"/>
                          </a:solidFill>
                        </a:rPr>
                        <a:t>Lietuva</a:t>
                      </a:r>
                      <a:endParaRPr lang="en-US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i="0" dirty="0">
                          <a:solidFill>
                            <a:schemeClr val="tx1"/>
                          </a:solidFill>
                        </a:rPr>
                        <a:t>9,813–9,816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Kūno kilimas aukštyn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Vertikaliai mestas kūnas juda tolygiai</a:t>
            </a:r>
          </a:p>
          <a:p>
            <a:pPr>
              <a:buNone/>
            </a:pPr>
            <a:r>
              <a:rPr lang="lt-LT" dirty="0" smtClean="0"/>
              <a:t>lėtėdamas. Aukščiausiame trajektorijos </a:t>
            </a:r>
          </a:p>
          <a:p>
            <a:pPr>
              <a:buNone/>
            </a:pPr>
            <a:r>
              <a:rPr lang="lt-LT" dirty="0" smtClean="0"/>
              <a:t>taške jo greitis sumažėja iki nulio, </a:t>
            </a:r>
          </a:p>
          <a:p>
            <a:pPr>
              <a:buNone/>
            </a:pPr>
            <a:r>
              <a:rPr lang="lt-LT" dirty="0" smtClean="0"/>
              <a:t>paskui kūnas pradeda laisvai kristi </a:t>
            </a:r>
          </a:p>
          <a:p>
            <a:pPr>
              <a:buNone/>
            </a:pPr>
            <a:r>
              <a:rPr lang="lt-LT" dirty="0" smtClean="0"/>
              <a:t>žemyn ir Žemės paviršių pasiekia </a:t>
            </a:r>
          </a:p>
          <a:p>
            <a:pPr>
              <a:buNone/>
            </a:pPr>
            <a:r>
              <a:rPr lang="lt-LT" dirty="0" smtClean="0"/>
              <a:t>tokiu pat greičiu, kokiu buvo </a:t>
            </a:r>
          </a:p>
          <a:p>
            <a:pPr>
              <a:buNone/>
            </a:pPr>
            <a:r>
              <a:rPr lang="lt-LT" dirty="0" smtClean="0"/>
              <a:t>išmestas.</a:t>
            </a:r>
            <a:endParaRPr lang="en-US" dirty="0"/>
          </a:p>
        </p:txBody>
      </p:sp>
      <p:pic>
        <p:nvPicPr>
          <p:cNvPr id="4097" name="Picture 1" descr="C:\Users\Zero\Desktop\ball-thro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30" y="1714488"/>
            <a:ext cx="1857388" cy="47785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lt-LT" dirty="0" smtClean="0"/>
              <a:t>Įrodymas</a:t>
            </a:r>
            <a:endParaRPr lang="en-US" dirty="0"/>
          </a:p>
        </p:txBody>
      </p:sp>
      <p:pic>
        <p:nvPicPr>
          <p:cNvPr id="1026" name="Picture 2" descr="C:\Users\Zero\Downloads\11023026_908460459174564_1863208080_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451502"/>
            <a:ext cx="6143668" cy="5130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Įrodymas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/>
          <a:lstStyle/>
          <a:p>
            <a:r>
              <a:rPr lang="lt-LT" dirty="0" smtClean="0"/>
              <a:t>Laisvai krentantys kūnai nepatiria didelio oro</a:t>
            </a:r>
          </a:p>
          <a:p>
            <a:pPr>
              <a:buNone/>
            </a:pPr>
            <a:r>
              <a:rPr lang="lt-LT" dirty="0" smtClean="0"/>
              <a:t>pasipirešinimo, juos veikia Žemės trauka, todėl visi</a:t>
            </a:r>
          </a:p>
          <a:p>
            <a:pPr>
              <a:buNone/>
            </a:pPr>
            <a:r>
              <a:rPr lang="lt-LT" dirty="0" smtClean="0"/>
              <a:t>kūnai, nepaisant jų masės, kris tokiu pačiu pagreičiu.</a:t>
            </a:r>
          </a:p>
          <a:p>
            <a:r>
              <a:rPr lang="lt-LT" dirty="0" smtClean="0"/>
              <a:t>Šiuo atveju, jei pritaikytume Niutono dėsnį,</a:t>
            </a:r>
          </a:p>
          <a:p>
            <a:pPr>
              <a:buNone/>
            </a:pPr>
            <a:r>
              <a:rPr lang="lt-LT" dirty="0" smtClean="0"/>
              <a:t>dramblys patirtų daug didesnę Žemės trauką ir tai</a:t>
            </a:r>
          </a:p>
          <a:p>
            <a:pPr>
              <a:buNone/>
            </a:pPr>
            <a:r>
              <a:rPr lang="lt-LT" dirty="0" smtClean="0"/>
              <a:t>padidintų jo pagreitį. Kadangi pagreitis priklauso</a:t>
            </a:r>
          </a:p>
          <a:p>
            <a:pPr>
              <a:buNone/>
            </a:pPr>
            <a:r>
              <a:rPr lang="lt-LT" dirty="0" smtClean="0"/>
              <a:t>nuo jėgos ir masės, didesnės masės ir Žemės traukos</a:t>
            </a:r>
          </a:p>
          <a:p>
            <a:pPr>
              <a:buNone/>
            </a:pPr>
            <a:r>
              <a:rPr lang="lt-LT" dirty="0" smtClean="0"/>
              <a:t>poveikis dramblio pagreitį sumažino ir sulygino su</a:t>
            </a:r>
          </a:p>
          <a:p>
            <a:pPr>
              <a:buNone/>
            </a:pPr>
            <a:r>
              <a:rPr lang="lt-LT" dirty="0" smtClean="0"/>
              <a:t>pėlės, kurios masė 1kg.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lt-LT" sz="4400" dirty="0" smtClean="0"/>
              <a:t>Uždavinys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214422"/>
            <a:ext cx="8786874" cy="5429288"/>
          </a:xfrm>
        </p:spPr>
        <p:txBody>
          <a:bodyPr/>
          <a:lstStyle/>
          <a:p>
            <a:r>
              <a:rPr lang="lt-LT" dirty="0" smtClean="0"/>
              <a:t>Iš namo antrojo aukšto balkono, esančio 7m</a:t>
            </a:r>
          </a:p>
          <a:p>
            <a:pPr>
              <a:buNone/>
            </a:pPr>
            <a:r>
              <a:rPr lang="lt-LT" dirty="0" smtClean="0"/>
              <a:t>aukštyje, Martyna paleido kamuoliuką.</a:t>
            </a:r>
          </a:p>
          <a:p>
            <a:r>
              <a:rPr lang="lt-LT" dirty="0" smtClean="0"/>
              <a:t>Apskaičiuoti : kamuolio kritimo trukmę; greitį,</a:t>
            </a:r>
          </a:p>
          <a:p>
            <a:pPr>
              <a:buNone/>
            </a:pPr>
            <a:r>
              <a:rPr lang="lt-LT" dirty="0" smtClean="0"/>
              <a:t>kuriuo kamuoliukas atsitrenkė į žemę.</a:t>
            </a:r>
            <a:endParaRPr lang="en-US" dirty="0" smtClean="0"/>
          </a:p>
          <a:p>
            <a:pPr>
              <a:buNone/>
            </a:pPr>
            <a:r>
              <a:rPr lang="en-US" dirty="0" err="1" smtClean="0"/>
              <a:t>Formul</a:t>
            </a:r>
            <a:r>
              <a:rPr lang="lt-LT" dirty="0" smtClean="0"/>
              <a:t>ės:				Sprendimas:</a:t>
            </a:r>
            <a:endParaRPr lang="en-US" dirty="0"/>
          </a:p>
        </p:txBody>
      </p:sp>
      <p:pic>
        <p:nvPicPr>
          <p:cNvPr id="30721" name="Picture 1" descr="C:\Users\Zero\Desktop\Pictur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4429132"/>
            <a:ext cx="4214842" cy="1368455"/>
          </a:xfrm>
          <a:prstGeom prst="rect">
            <a:avLst/>
          </a:prstGeom>
          <a:noFill/>
        </p:spPr>
      </p:pic>
      <p:pic>
        <p:nvPicPr>
          <p:cNvPr id="2052" name="Picture 4" descr="C:\Users\HP\Desktop\ss (2015-04-02 at 08.06.5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37548"/>
            <a:ext cx="720080" cy="36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HP\Desktop\ss (2015-04-02 at 08.08.20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21" y="4429132"/>
            <a:ext cx="993453" cy="754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/>
          </a:bodyPr>
          <a:lstStyle/>
          <a:p>
            <a:r>
              <a:rPr lang="lt-LT" sz="4400" dirty="0" smtClean="0"/>
              <a:t>Uždavinys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786874" cy="5500726"/>
          </a:xfrm>
        </p:spPr>
        <p:txBody>
          <a:bodyPr/>
          <a:lstStyle/>
          <a:p>
            <a:r>
              <a:rPr lang="lt-LT" dirty="0" smtClean="0"/>
              <a:t>Kieme Domantas patebėjo iš balkono iškritusį</a:t>
            </a:r>
          </a:p>
          <a:p>
            <a:pPr>
              <a:buNone/>
            </a:pPr>
            <a:r>
              <a:rPr lang="lt-LT" dirty="0" smtClean="0"/>
              <a:t>kamuoliuką ir metė jį vertikaliai aukštyn 11,8 m/s</a:t>
            </a:r>
          </a:p>
          <a:p>
            <a:pPr>
              <a:buNone/>
            </a:pPr>
            <a:r>
              <a:rPr lang="lt-LT" dirty="0" smtClean="0"/>
              <a:t>greičiu. </a:t>
            </a:r>
          </a:p>
          <a:p>
            <a:r>
              <a:rPr lang="lt-LT" dirty="0" smtClean="0"/>
              <a:t>Nustatyti: kiek laiko kamuoliukas k</a:t>
            </a:r>
            <a:r>
              <a:rPr lang="en-US" dirty="0" err="1" smtClean="0"/>
              <a:t>ilo</a:t>
            </a:r>
            <a:endParaRPr lang="lt-LT" dirty="0" smtClean="0"/>
          </a:p>
          <a:p>
            <a:pPr>
              <a:buNone/>
            </a:pPr>
            <a:r>
              <a:rPr lang="lt-LT" dirty="0" smtClean="0"/>
              <a:t>aukštyn; į kokį didžiausią aukštį kamuoliukas</a:t>
            </a:r>
          </a:p>
          <a:p>
            <a:pPr>
              <a:buNone/>
            </a:pPr>
            <a:r>
              <a:rPr lang="lt-LT" dirty="0" smtClean="0"/>
              <a:t>pakilo. Ar pasieke jis 7m aukštyje esantį balkoną?</a:t>
            </a:r>
          </a:p>
          <a:p>
            <a:pPr>
              <a:buNone/>
            </a:pPr>
            <a:r>
              <a:rPr lang="en-US" dirty="0" err="1" smtClean="0"/>
              <a:t>Formul</a:t>
            </a:r>
            <a:r>
              <a:rPr lang="lt-LT" dirty="0" smtClean="0"/>
              <a:t>ės:				Sprendimas:</a:t>
            </a:r>
            <a:endParaRPr lang="en-US" dirty="0"/>
          </a:p>
        </p:txBody>
      </p:sp>
      <p:pic>
        <p:nvPicPr>
          <p:cNvPr id="53250" name="Picture 2" descr="C:\Users\Zero\Desktop\Picture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4714884"/>
            <a:ext cx="3429024" cy="1908767"/>
          </a:xfrm>
          <a:prstGeom prst="rect">
            <a:avLst/>
          </a:prstGeom>
          <a:noFill/>
        </p:spPr>
      </p:pic>
      <p:pic>
        <p:nvPicPr>
          <p:cNvPr id="3076" name="Picture 4" descr="C:\Users\HP\Desktop\ss (2015-04-02 at 08.01.44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71" y="6017840"/>
            <a:ext cx="919162" cy="60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P\Desktop\ss (2015-04-02 at 08.02.37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08" y="4971525"/>
            <a:ext cx="1000125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3116"/>
            <a:ext cx="8229600" cy="2011354"/>
          </a:xfrm>
        </p:spPr>
        <p:txBody>
          <a:bodyPr>
            <a:normAutofit/>
          </a:bodyPr>
          <a:lstStyle/>
          <a:p>
            <a:r>
              <a:rPr lang="lt-LT" sz="6000" dirty="0" smtClean="0"/>
              <a:t>Įdomūs faktai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225536"/>
          </a:xfrm>
        </p:spPr>
        <p:txBody>
          <a:bodyPr>
            <a:normAutofit/>
          </a:bodyPr>
          <a:lstStyle/>
          <a:p>
            <a:r>
              <a:rPr lang="lt-LT" dirty="0" smtClean="0"/>
              <a:t>Laisvojo kritimo greičio rekordas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/>
          <a:lstStyle/>
          <a:p>
            <a:r>
              <a:rPr lang="en-US" dirty="0" smtClean="0"/>
              <a:t>F</a:t>
            </a:r>
            <a:r>
              <a:rPr lang="lt-LT" dirty="0" smtClean="0"/>
              <a:t>eliksas</a:t>
            </a:r>
            <a:r>
              <a:rPr lang="en-US" dirty="0" smtClean="0"/>
              <a:t> Baumgartneris 2012 m. spalio 14 d.</a:t>
            </a:r>
            <a:endParaRPr lang="lt-LT" dirty="0" smtClean="0"/>
          </a:p>
          <a:p>
            <a:pPr>
              <a:buNone/>
            </a:pPr>
            <a:r>
              <a:rPr lang="en-US" dirty="0" smtClean="0"/>
              <a:t>tapo pirmuoju žmogumi pasiekusiu garso</a:t>
            </a:r>
            <a:r>
              <a:rPr lang="lt-LT" dirty="0" smtClean="0"/>
              <a:t> </a:t>
            </a:r>
            <a:r>
              <a:rPr lang="en-US" dirty="0" smtClean="0"/>
              <a:t>greitį be </a:t>
            </a:r>
            <a:endParaRPr lang="lt-LT" dirty="0" smtClean="0"/>
          </a:p>
          <a:p>
            <a:pPr>
              <a:buNone/>
            </a:pPr>
            <a:r>
              <a:rPr lang="en-US" dirty="0" smtClean="0"/>
              <a:t>motorinio variklio pagalbos. </a:t>
            </a:r>
            <a:endParaRPr lang="lt-LT" dirty="0" smtClean="0"/>
          </a:p>
          <a:p>
            <a:r>
              <a:rPr lang="en-US" dirty="0" smtClean="0"/>
              <a:t>Šiuo </a:t>
            </a:r>
            <a:r>
              <a:rPr lang="lt-LT" dirty="0" smtClean="0"/>
              <a:t>šuoliu </a:t>
            </a:r>
            <a:r>
              <a:rPr lang="en-US" dirty="0" smtClean="0"/>
              <a:t>jis pagerino laisvo</a:t>
            </a:r>
            <a:r>
              <a:rPr lang="lt-LT" dirty="0" smtClean="0"/>
              <a:t> </a:t>
            </a:r>
            <a:r>
              <a:rPr lang="en-US" dirty="0" smtClean="0"/>
              <a:t>kritimo greičio</a:t>
            </a:r>
            <a:endParaRPr lang="lt-LT" dirty="0" smtClean="0"/>
          </a:p>
          <a:p>
            <a:pPr>
              <a:buNone/>
            </a:pPr>
            <a:r>
              <a:rPr lang="en-US" dirty="0" smtClean="0"/>
              <a:t>rekordą – 1357.64 km/h.</a:t>
            </a:r>
            <a:endParaRPr lang="en-US" dirty="0"/>
          </a:p>
        </p:txBody>
      </p:sp>
      <p:pic>
        <p:nvPicPr>
          <p:cNvPr id="1026" name="Picture 2" descr="Felix-Baumgartner-x-Red-Bull-Stratos-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4143380"/>
            <a:ext cx="445351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Vėjo greitis krentant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900634"/>
          </a:xfrm>
        </p:spPr>
        <p:txBody>
          <a:bodyPr/>
          <a:lstStyle/>
          <a:p>
            <a:r>
              <a:rPr lang="lt-LT" dirty="0" smtClean="0"/>
              <a:t>Laisvai krentant, vėjas pro ausis keliauja</a:t>
            </a:r>
          </a:p>
          <a:p>
            <a:pPr>
              <a:buNone/>
            </a:pPr>
            <a:r>
              <a:rPr lang="lt-LT" dirty="0" smtClean="0"/>
              <a:t>daugiau nei 160 kilometrų per valandą greičiu.</a:t>
            </a:r>
          </a:p>
          <a:p>
            <a:r>
              <a:rPr lang="lt-LT" dirty="0" smtClean="0"/>
              <a:t>Per tokį vėjo greitį žmogui yra sunku išgirsti</a:t>
            </a:r>
          </a:p>
          <a:p>
            <a:pPr>
              <a:buNone/>
            </a:pPr>
            <a:r>
              <a:rPr lang="lt-LT" dirty="0" smtClean="0"/>
              <a:t>aplinkinius garsus, todėl, net ir labai garsiai</a:t>
            </a:r>
          </a:p>
          <a:p>
            <a:pPr>
              <a:buNone/>
            </a:pPr>
            <a:r>
              <a:rPr lang="lt-LT" dirty="0" smtClean="0"/>
              <a:t>rėkiant, parašiutininkai nevisada išgirsta savo</a:t>
            </a:r>
          </a:p>
          <a:p>
            <a:pPr>
              <a:buNone/>
            </a:pPr>
            <a:r>
              <a:rPr lang="lt-LT" dirty="0" smtClean="0"/>
              <a:t>draugus.</a:t>
            </a:r>
          </a:p>
        </p:txBody>
      </p:sp>
      <p:pic>
        <p:nvPicPr>
          <p:cNvPr id="54276" name="Picture 4" descr="http://p1.pichost.me/i/1/1236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214818"/>
            <a:ext cx="4286280" cy="2411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Laisvojo kritimo pagrei</a:t>
            </a:r>
            <a:r>
              <a:rPr lang="lt-LT" dirty="0" smtClean="0"/>
              <a:t>tis planetose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57158" y="1571613"/>
          <a:ext cx="8429684" cy="5052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4842"/>
                <a:gridCol w="4214842"/>
              </a:tblGrid>
              <a:tr h="57150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t-LT" sz="2800" dirty="0" smtClean="0">
                          <a:solidFill>
                            <a:schemeClr val="tx1"/>
                          </a:solidFill>
                        </a:rPr>
                        <a:t>Planeta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lt-LT" sz="2800" dirty="0" smtClean="0">
                          <a:solidFill>
                            <a:schemeClr val="tx1"/>
                          </a:solidFill>
                        </a:rPr>
                        <a:t>Pagreitis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b="1" dirty="0" smtClean="0">
                          <a:solidFill>
                            <a:schemeClr val="tx1"/>
                          </a:solidFill>
                        </a:rPr>
                        <a:t>Venera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8,87 m/s²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lt-LT" b="1" dirty="0" smtClean="0">
                          <a:solidFill>
                            <a:schemeClr val="tx1"/>
                          </a:solidFill>
                        </a:rPr>
                        <a:t>Marsas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3,69 m/s²</a:t>
                      </a:r>
                      <a:endParaRPr lang="lt-L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lt-LT" b="1" dirty="0" smtClean="0">
                          <a:solidFill>
                            <a:schemeClr val="tx1"/>
                          </a:solidFill>
                        </a:rPr>
                        <a:t>Merkurijus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3,701 m/s²</a:t>
                      </a:r>
                      <a:endParaRPr lang="lt-L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lt-LT" b="1" dirty="0" smtClean="0">
                          <a:solidFill>
                            <a:schemeClr val="tx1"/>
                          </a:solidFill>
                        </a:rPr>
                        <a:t>Jupiteris 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23,12 m/s²</a:t>
                      </a:r>
                      <a:endParaRPr lang="lt-L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lt-LT" b="1" dirty="0" smtClean="0">
                          <a:solidFill>
                            <a:schemeClr val="tx1"/>
                          </a:solidFill>
                        </a:rPr>
                        <a:t>Saturnas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8,96 m/s²</a:t>
                      </a:r>
                      <a:endParaRPr lang="lt-L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lt-LT" b="1" dirty="0" smtClean="0">
                          <a:solidFill>
                            <a:schemeClr val="tx1"/>
                          </a:solidFill>
                        </a:rPr>
                        <a:t>Uranas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8,69 m/s²</a:t>
                      </a:r>
                      <a:endParaRPr lang="lt-LT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  <a:tr h="6400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lt-LT" b="1" dirty="0" smtClean="0">
                          <a:solidFill>
                            <a:schemeClr val="tx1"/>
                          </a:solidFill>
                        </a:rPr>
                        <a:t>Neptūnas</a:t>
                      </a:r>
                      <a:endParaRPr lang="en-US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11,15 m/s²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285992"/>
            <a:ext cx="8229600" cy="1143000"/>
          </a:xfrm>
        </p:spPr>
        <p:txBody>
          <a:bodyPr>
            <a:normAutofit/>
          </a:bodyPr>
          <a:lstStyle/>
          <a:p>
            <a:r>
              <a:rPr lang="lt-LT" sz="6000" dirty="0" smtClean="0"/>
              <a:t>Testas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1. Ką vadiname laisvuoju kritimu?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1. Ką vadiname laisvuoju kritimu?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Kūno judėjimą, kai jį veikia tik gravitacija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2. Kas teigė, jog krentančių kūnų masė nulemia jų pagreitį?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2. Kas teigė, jog krentančių kūnų masė nulemia jų pagreitį?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Aristotelis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3. Kas ir kada paneigė šį teiginį?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3. Kas ir kada paneigė šį teiginį?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G. Galilėjus 1583 m.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4. Ką vadiname laisvojo kritimo pagreičiu?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4. Ką vadiname laisvojo kritimo pagreičiu?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Kūno pagreitį, kuris juda veikiamas vien Žemės traukos jėgos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 fontScale="90000"/>
          </a:bodyPr>
          <a:lstStyle/>
          <a:p>
            <a:r>
              <a:rPr lang="lt-LT" sz="5400" dirty="0" smtClean="0"/>
              <a:t>5. Ar visose Žemės paviršiaus vietose laisvojo kritimo pagreitis yra vienodas?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 fontScale="90000"/>
          </a:bodyPr>
          <a:lstStyle/>
          <a:p>
            <a:r>
              <a:rPr lang="lt-LT" sz="5400" dirty="0" smtClean="0"/>
              <a:t>5. Ar visose Žemės paviršiaus vietose laisvojo kritimo pagreitis yra vienodas?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Ne, skirtingose Žemės paviršiaus vietose skiriasi ir pagreitis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6. Ar skiriasi slyvos ir slyvos lapo kritimo pagreitis?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6. Ar skiriasi slyvos ir slyvos lapo kritimo pagreitis?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Ne,  kūno pagreitis nepriklauso nuo jo masės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7. Kaip užrašomas laisvojo kritimo pagreičio modulis?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7. Kaip užrašomas laisvojo kritimo pagreičio modulis?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g=9,8m/s</a:t>
            </a:r>
            <a:r>
              <a:rPr lang="lt-LT" baseline="30000" dirty="0" smtClean="0"/>
              <a:t>2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8. Kodėl laisvojo kritimo pagreitis skiriasi įvairiose Žemės vietose?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8. Kodėl laisvojo kritimo pagreitis skiriasi įvairiose Žemės vietose?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>
            <a:normAutofit fontScale="92500"/>
          </a:bodyPr>
          <a:lstStyle/>
          <a:p>
            <a:pPr algn="r">
              <a:buNone/>
            </a:pPr>
            <a:r>
              <a:rPr lang="lt-LT" dirty="0" smtClean="0"/>
              <a:t>Nes nevienodas Žemės plutos tankis ir netaisyklinga Žemės forma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9. Koks judėjimas yra laisvasis kūnų kritimas?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9. Koks judėjimas yra laisvasis kūnų kritimas?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lt-LT" dirty="0" smtClean="0"/>
              <a:t>Tolygiai greitėjantis judėjimas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400052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10. Kas ir kada pagerino laisvojo </a:t>
            </a:r>
            <a:r>
              <a:rPr lang="en-US" sz="5400" dirty="0" err="1" smtClean="0"/>
              <a:t>kritimo</a:t>
            </a:r>
            <a:r>
              <a:rPr lang="en-US" sz="5400" dirty="0" smtClean="0"/>
              <a:t> </a:t>
            </a:r>
            <a:r>
              <a:rPr lang="en-US" sz="5400" dirty="0" err="1" smtClean="0"/>
              <a:t>greičio</a:t>
            </a:r>
            <a:r>
              <a:rPr lang="en-US" sz="5400" dirty="0" smtClean="0"/>
              <a:t> </a:t>
            </a:r>
            <a:r>
              <a:rPr lang="en-US" sz="5400" dirty="0" err="1" smtClean="0"/>
              <a:t>rekordą</a:t>
            </a:r>
            <a:r>
              <a:rPr lang="lt-LT" sz="5400" dirty="0" smtClean="0"/>
              <a:t>?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29642" cy="4011618"/>
          </a:xfrm>
        </p:spPr>
        <p:txBody>
          <a:bodyPr>
            <a:normAutofit/>
          </a:bodyPr>
          <a:lstStyle/>
          <a:p>
            <a:r>
              <a:rPr lang="lt-LT" sz="5400" dirty="0" smtClean="0"/>
              <a:t>10. Kas ir kada pagerino laisvojo </a:t>
            </a:r>
            <a:r>
              <a:rPr lang="en-US" sz="5400" dirty="0" err="1" smtClean="0"/>
              <a:t>kritimo</a:t>
            </a:r>
            <a:r>
              <a:rPr lang="en-US" sz="5400" dirty="0" smtClean="0"/>
              <a:t> </a:t>
            </a:r>
            <a:r>
              <a:rPr lang="en-US" sz="5400" dirty="0" err="1" smtClean="0"/>
              <a:t>greičio</a:t>
            </a:r>
            <a:r>
              <a:rPr lang="en-US" sz="5400" dirty="0" smtClean="0"/>
              <a:t> </a:t>
            </a:r>
            <a:r>
              <a:rPr lang="en-US" sz="5400" dirty="0" err="1" smtClean="0"/>
              <a:t>rekordą</a:t>
            </a:r>
            <a:r>
              <a:rPr lang="lt-LT" sz="5400" dirty="0" smtClean="0"/>
              <a:t>?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4612" y="5143512"/>
            <a:ext cx="5972188" cy="1165848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F</a:t>
            </a:r>
            <a:r>
              <a:rPr lang="lt-LT" dirty="0" smtClean="0"/>
              <a:t>eliksas</a:t>
            </a:r>
            <a:r>
              <a:rPr lang="en-US" dirty="0" smtClean="0"/>
              <a:t> </a:t>
            </a:r>
            <a:r>
              <a:rPr lang="en-US" dirty="0" err="1" smtClean="0"/>
              <a:t>Baumgartneris</a:t>
            </a:r>
            <a:endParaRPr lang="lt-LT" dirty="0" smtClean="0"/>
          </a:p>
          <a:p>
            <a:pPr algn="r">
              <a:buNone/>
            </a:pPr>
            <a:r>
              <a:rPr lang="lt-LT" dirty="0" smtClean="0"/>
              <a:t>2012m.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http://www.physicsclassroom.com/class/newtlaws/Lesson-3/Free-Fall-and-Air-Resistance</a:t>
            </a:r>
            <a:endParaRPr lang="lt-LT" dirty="0" smtClean="0"/>
          </a:p>
          <a:p>
            <a:r>
              <a:rPr lang="en-US" dirty="0" smtClean="0">
                <a:hlinkClick r:id="rId3"/>
              </a:rPr>
              <a:t>http://lt.wikipedia.org/wiki/Laisvasis_kritimas</a:t>
            </a:r>
            <a:endParaRPr lang="lt-LT" dirty="0" smtClean="0"/>
          </a:p>
          <a:p>
            <a:r>
              <a:rPr lang="en-US" dirty="0" smtClean="0">
                <a:hlinkClick r:id="rId4"/>
              </a:rPr>
              <a:t>http://lt.wikipedia.org/wiki/Laisvojo_kritimo_pagreitis</a:t>
            </a:r>
            <a:endParaRPr lang="lt-LT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478</TotalTime>
  <Words>696</Words>
  <Application>Microsoft Office PowerPoint</Application>
  <PresentationFormat>On-screen Show (4:3)</PresentationFormat>
  <Paragraphs>161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Apex</vt:lpstr>
      <vt:lpstr>Laisvasis kūnų kritimas</vt:lpstr>
      <vt:lpstr>Turinys</vt:lpstr>
      <vt:lpstr>Kas yra laisvasis kritimas?</vt:lpstr>
      <vt:lpstr>Atradimo istorija</vt:lpstr>
      <vt:lpstr>Atradimo istorija</vt:lpstr>
      <vt:lpstr>Laisvojo kritimo pagreitis</vt:lpstr>
      <vt:lpstr>Laisvojo kritimo pagreitis pasaulyje</vt:lpstr>
      <vt:lpstr>Kūno kilimas aukštyn</vt:lpstr>
      <vt:lpstr>Įrodymas</vt:lpstr>
      <vt:lpstr>Įrodymas</vt:lpstr>
      <vt:lpstr>Uždavinys</vt:lpstr>
      <vt:lpstr>Uždavinys</vt:lpstr>
      <vt:lpstr>Įdomūs faktai</vt:lpstr>
      <vt:lpstr>Laisvojo kritimo greičio rekordas</vt:lpstr>
      <vt:lpstr>Vėjo greitis krentant</vt:lpstr>
      <vt:lpstr>Laisvojo kritimo pagreitis planetose</vt:lpstr>
      <vt:lpstr>Testas</vt:lpstr>
      <vt:lpstr>1. Ką vadiname laisvuoju kritimu?</vt:lpstr>
      <vt:lpstr>1. Ką vadiname laisvuoju kritimu?</vt:lpstr>
      <vt:lpstr>2. Kas teigė, jog krentančių kūnų masė nulemia jų pagreitį?</vt:lpstr>
      <vt:lpstr>2. Kas teigė, jog krentančių kūnų masė nulemia jų pagreitį?</vt:lpstr>
      <vt:lpstr>3. Kas ir kada paneigė šį teiginį?</vt:lpstr>
      <vt:lpstr>3. Kas ir kada paneigė šį teiginį?</vt:lpstr>
      <vt:lpstr>4. Ką vadiname laisvojo kritimo pagreičiu?</vt:lpstr>
      <vt:lpstr>4. Ką vadiname laisvojo kritimo pagreičiu?</vt:lpstr>
      <vt:lpstr>5. Ar visose Žemės paviršiaus vietose laisvojo kritimo pagreitis yra vienodas?</vt:lpstr>
      <vt:lpstr>5. Ar visose Žemės paviršiaus vietose laisvojo kritimo pagreitis yra vienodas?</vt:lpstr>
      <vt:lpstr>6. Ar skiriasi slyvos ir slyvos lapo kritimo pagreitis?</vt:lpstr>
      <vt:lpstr>6. Ar skiriasi slyvos ir slyvos lapo kritimo pagreitis?</vt:lpstr>
      <vt:lpstr>7. Kaip užrašomas laisvojo kritimo pagreičio modulis?</vt:lpstr>
      <vt:lpstr>7. Kaip užrašomas laisvojo kritimo pagreičio modulis?</vt:lpstr>
      <vt:lpstr>8. Kodėl laisvojo kritimo pagreitis skiriasi įvairiose Žemės vietose?</vt:lpstr>
      <vt:lpstr>8. Kodėl laisvojo kritimo pagreitis skiriasi įvairiose Žemės vietose?</vt:lpstr>
      <vt:lpstr>9. Koks judėjimas yra laisvasis kūnų kritimas?</vt:lpstr>
      <vt:lpstr>9. Koks judėjimas yra laisvasis kūnų kritimas?</vt:lpstr>
      <vt:lpstr>10. Kas ir kada pagerino laisvojo kritimo greičio rekordą?</vt:lpstr>
      <vt:lpstr>10. Kas ir kada pagerino laisvojo kritimo greičio rekordą?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Laisvųjų kūnų kritimas</dc:title>
  <dc:creator>Zero</dc:creator>
  <cp:lastModifiedBy>HP</cp:lastModifiedBy>
  <cp:revision>54</cp:revision>
  <dcterms:created xsi:type="dcterms:W3CDTF">2015-03-15T17:39:00Z</dcterms:created>
  <dcterms:modified xsi:type="dcterms:W3CDTF">2015-04-02T17:08:38Z</dcterms:modified>
</cp:coreProperties>
</file>