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sldIdLst>
    <p:sldId id="263" r:id="rId2"/>
    <p:sldId id="318" r:id="rId3"/>
    <p:sldId id="323" r:id="rId4"/>
    <p:sldId id="319" r:id="rId5"/>
    <p:sldId id="273" r:id="rId6"/>
    <p:sldId id="377" r:id="rId7"/>
    <p:sldId id="331" r:id="rId8"/>
    <p:sldId id="375" r:id="rId9"/>
    <p:sldId id="365" r:id="rId10"/>
    <p:sldId id="360" r:id="rId11"/>
    <p:sldId id="363" r:id="rId12"/>
    <p:sldId id="329" r:id="rId13"/>
    <p:sldId id="364" r:id="rId14"/>
    <p:sldId id="291" r:id="rId15"/>
    <p:sldId id="294" r:id="rId16"/>
    <p:sldId id="270" r:id="rId17"/>
    <p:sldId id="290" r:id="rId18"/>
    <p:sldId id="295" r:id="rId19"/>
    <p:sldId id="302" r:id="rId20"/>
    <p:sldId id="321" r:id="rId21"/>
    <p:sldId id="320" r:id="rId22"/>
    <p:sldId id="264" r:id="rId23"/>
    <p:sldId id="296" r:id="rId24"/>
    <p:sldId id="312" r:id="rId25"/>
    <p:sldId id="313" r:id="rId26"/>
    <p:sldId id="366" r:id="rId27"/>
    <p:sldId id="303" r:id="rId28"/>
    <p:sldId id="345" r:id="rId29"/>
    <p:sldId id="286" r:id="rId30"/>
    <p:sldId id="287" r:id="rId31"/>
    <p:sldId id="288" r:id="rId32"/>
    <p:sldId id="289" r:id="rId33"/>
    <p:sldId id="317" r:id="rId34"/>
    <p:sldId id="346" r:id="rId35"/>
    <p:sldId id="322" r:id="rId36"/>
    <p:sldId id="316" r:id="rId37"/>
    <p:sldId id="358" r:id="rId38"/>
    <p:sldId id="335" r:id="rId39"/>
    <p:sldId id="368" r:id="rId40"/>
    <p:sldId id="339" r:id="rId41"/>
    <p:sldId id="337" r:id="rId42"/>
    <p:sldId id="336" r:id="rId43"/>
    <p:sldId id="338" r:id="rId44"/>
    <p:sldId id="347" r:id="rId45"/>
    <p:sldId id="348" r:id="rId46"/>
    <p:sldId id="367" r:id="rId47"/>
    <p:sldId id="325" r:id="rId48"/>
    <p:sldId id="376" r:id="rId49"/>
    <p:sldId id="332" r:id="rId50"/>
    <p:sldId id="333" r:id="rId51"/>
    <p:sldId id="341" r:id="rId52"/>
    <p:sldId id="342" r:id="rId53"/>
    <p:sldId id="340" r:id="rId54"/>
    <p:sldId id="350" r:id="rId55"/>
    <p:sldId id="351" r:id="rId56"/>
    <p:sldId id="352" r:id="rId57"/>
    <p:sldId id="354" r:id="rId58"/>
    <p:sldId id="355" r:id="rId59"/>
    <p:sldId id="356" r:id="rId60"/>
    <p:sldId id="357" r:id="rId61"/>
    <p:sldId id="369" r:id="rId62"/>
    <p:sldId id="304" r:id="rId6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Numatytoji sekcija" id="{CB9F864C-572E-462B-8F4A-08048C37810A}">
          <p14:sldIdLst>
            <p14:sldId id="263"/>
            <p14:sldId id="318"/>
            <p14:sldId id="323"/>
            <p14:sldId id="319"/>
            <p14:sldId id="273"/>
            <p14:sldId id="377"/>
            <p14:sldId id="331"/>
            <p14:sldId id="375"/>
            <p14:sldId id="365"/>
            <p14:sldId id="360"/>
            <p14:sldId id="363"/>
            <p14:sldId id="329"/>
            <p14:sldId id="364"/>
            <p14:sldId id="291"/>
            <p14:sldId id="294"/>
            <p14:sldId id="270"/>
            <p14:sldId id="290"/>
            <p14:sldId id="295"/>
            <p14:sldId id="302"/>
            <p14:sldId id="321"/>
            <p14:sldId id="320"/>
            <p14:sldId id="264"/>
            <p14:sldId id="296"/>
            <p14:sldId id="312"/>
            <p14:sldId id="313"/>
            <p14:sldId id="366"/>
            <p14:sldId id="303"/>
            <p14:sldId id="345"/>
            <p14:sldId id="286"/>
            <p14:sldId id="287"/>
            <p14:sldId id="288"/>
            <p14:sldId id="289"/>
            <p14:sldId id="317"/>
            <p14:sldId id="346"/>
            <p14:sldId id="322"/>
            <p14:sldId id="316"/>
            <p14:sldId id="358"/>
            <p14:sldId id="335"/>
            <p14:sldId id="368"/>
            <p14:sldId id="339"/>
            <p14:sldId id="337"/>
            <p14:sldId id="336"/>
            <p14:sldId id="338"/>
            <p14:sldId id="347"/>
            <p14:sldId id="348"/>
            <p14:sldId id="367"/>
            <p14:sldId id="325"/>
            <p14:sldId id="376"/>
            <p14:sldId id="332"/>
            <p14:sldId id="333"/>
            <p14:sldId id="341"/>
            <p14:sldId id="342"/>
            <p14:sldId id="340"/>
            <p14:sldId id="350"/>
            <p14:sldId id="351"/>
            <p14:sldId id="352"/>
            <p14:sldId id="354"/>
            <p14:sldId id="355"/>
            <p14:sldId id="356"/>
            <p14:sldId id="357"/>
            <p14:sldId id="369"/>
            <p14:sldId id="30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66"/>
    <a:srgbClr val="2D3A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755" autoAdjust="0"/>
    <p:restoredTop sz="94660"/>
  </p:normalViewPr>
  <p:slideViewPr>
    <p:cSldViewPr>
      <p:cViewPr>
        <p:scale>
          <a:sx n="50" d="100"/>
          <a:sy n="50" d="100"/>
        </p:scale>
        <p:origin x="-1464" y="-5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C89279-FC83-4B49-A973-DF02429110F8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14FCE2-440B-4BFA-9BC7-9DE2292D6A6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06061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9AC54-DAD5-46A0-83B1-013D9DF4C92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434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14FCE2-440B-4BFA-9BC7-9DE2292D6A62}" type="slidenum">
              <a:rPr lang="lt-LT" smtClean="0"/>
              <a:t>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84122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5C38D-631C-4A46-A1AE-9C2420AEB2CF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7D38E-FAB4-4454-AA33-3002AB2B477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85023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5C38D-631C-4A46-A1AE-9C2420AEB2CF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7D38E-FAB4-4454-AA33-3002AB2B477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35992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5C38D-631C-4A46-A1AE-9C2420AEB2CF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7D38E-FAB4-4454-AA33-3002AB2B477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69277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5C38D-631C-4A46-A1AE-9C2420AEB2CF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7D38E-FAB4-4454-AA33-3002AB2B477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41037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5C38D-631C-4A46-A1AE-9C2420AEB2CF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7D38E-FAB4-4454-AA33-3002AB2B477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16499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5C38D-631C-4A46-A1AE-9C2420AEB2CF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7D38E-FAB4-4454-AA33-3002AB2B477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1844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5C38D-631C-4A46-A1AE-9C2420AEB2CF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7D38E-FAB4-4454-AA33-3002AB2B477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64193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5C38D-631C-4A46-A1AE-9C2420AEB2CF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7D38E-FAB4-4454-AA33-3002AB2B477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49626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5C38D-631C-4A46-A1AE-9C2420AEB2CF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7D38E-FAB4-4454-AA33-3002AB2B477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01181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5C38D-631C-4A46-A1AE-9C2420AEB2CF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7D38E-FAB4-4454-AA33-3002AB2B477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47028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5C38D-631C-4A46-A1AE-9C2420AEB2CF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7D38E-FAB4-4454-AA33-3002AB2B477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5738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45C38D-631C-4A46-A1AE-9C2420AEB2CF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7D38E-FAB4-4454-AA33-3002AB2B477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17362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image" Target="../media/image3.emf"/><Relationship Id="rId7" Type="http://schemas.openxmlformats.org/officeDocument/2006/relationships/slide" Target="slide7.xml"/><Relationship Id="rId12" Type="http://schemas.openxmlformats.org/officeDocument/2006/relationships/slide" Target="slide2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11" Type="http://schemas.openxmlformats.org/officeDocument/2006/relationships/slide" Target="slide34.xml"/><Relationship Id="rId5" Type="http://schemas.openxmlformats.org/officeDocument/2006/relationships/image" Target="../media/image5.png"/><Relationship Id="rId10" Type="http://schemas.openxmlformats.org/officeDocument/2006/relationships/slide" Target="slide33.xml"/><Relationship Id="rId4" Type="http://schemas.openxmlformats.org/officeDocument/2006/relationships/image" Target="../media/image4.emf"/><Relationship Id="rId9" Type="http://schemas.openxmlformats.org/officeDocument/2006/relationships/slide" Target="slide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pt.wiktionary.org/wiki/Ficheiro:GrafitaEZ.jpg" TargetMode="External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5.jpeg"/><Relationship Id="rId5" Type="http://schemas.openxmlformats.org/officeDocument/2006/relationships/image" Target="../media/image11.png"/><Relationship Id="rId10" Type="http://schemas.openxmlformats.org/officeDocument/2006/relationships/hyperlink" Target="http://lt.wikipedia.org/wiki/Vaizdas:Quartz_oisan.jpg" TargetMode="External"/><Relationship Id="rId4" Type="http://schemas.openxmlformats.org/officeDocument/2006/relationships/image" Target="../media/image10.png"/><Relationship Id="rId9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19.png"/><Relationship Id="rId4" Type="http://schemas.openxmlformats.org/officeDocument/2006/relationships/image" Target="../media/image18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9.png"/><Relationship Id="rId4" Type="http://schemas.openxmlformats.org/officeDocument/2006/relationships/image" Target="../media/image23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hyperlink" Target="https://www.youtube.com/watch?v=BfwzCQ6tCNM#t=13 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3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oleObject" Target="../embeddings/oleObject3.bin"/><Relationship Id="rId7" Type="http://schemas.openxmlformats.org/officeDocument/2006/relationships/hyperlink" Target="https://www.youtube.com/watch?v=gmjLXrMaFTg&amp;list=PLC27CB88A0B184564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7.png"/><Relationship Id="rId5" Type="http://schemas.openxmlformats.org/officeDocument/2006/relationships/image" Target="../media/image25.png"/><Relationship Id="rId4" Type="http://schemas.openxmlformats.org/officeDocument/2006/relationships/image" Target="../media/image23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DQLUNyaX-4" TargetMode="Externa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hyperlink" Target="https://www.youtube.com/watch?v=PwmwIKg2JjY" TargetMode="Externa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0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XyTJeMvufw&amp;feature=youtu.be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lt.wikipedia.org/wiki/Vaizdas:Monocristal_dsc03676.jpg" TargetMode="Externa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11" Type="http://schemas.openxmlformats.org/officeDocument/2006/relationships/hyperlink" Target="https://www.youtube.com/watch?v=461jk7C4Ck8" TargetMode="External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6WyNbLymLs8" TargetMode="External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hyperlink" Target="http://ochepyatki.ru/view_video.php?viewkey=876e78e551367212ae73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hyperlink" Target="https://www.youtube.com/watch?v=pKeFgDqRzPo" TargetMode="External"/><Relationship Id="rId4" Type="http://schemas.openxmlformats.org/officeDocument/2006/relationships/image" Target="../media/image6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hyperlink" Target="https://www.youtube.com/watch?v=TnBA4qTB-as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8y3l06CwTc" TargetMode="External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video.php?v=4711681835473&amp;l=1010463079360837751" TargetMode="External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facebook.com/video.php?v=397341990373937&amp;l=1091204271043960581" TargetMode="External"/><Relationship Id="rId4" Type="http://schemas.openxmlformats.org/officeDocument/2006/relationships/image" Target="../media/image7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0.png"/><Relationship Id="rId5" Type="http://schemas.openxmlformats.org/officeDocument/2006/relationships/image" Target="../media/image810.png"/><Relationship Id="rId4" Type="http://schemas.openxmlformats.org/officeDocument/2006/relationships/image" Target="../media/image80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7" Type="http://schemas.openxmlformats.org/officeDocument/2006/relationships/image" Target="../media/image94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fwzCQ6tCNM#t=13" TargetMode="External"/><Relationship Id="rId2" Type="http://schemas.openxmlformats.org/officeDocument/2006/relationships/hyperlink" Target="http://www1.lsbu.ac.uk/water/water_anomalies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gzaminai.l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b="1" dirty="0" smtClean="0"/>
              <a:t>Lydymasis  ir kietėjimas</a:t>
            </a:r>
            <a:endParaRPr lang="lt-LT" b="1" dirty="0"/>
          </a:p>
        </p:txBody>
      </p:sp>
      <p:pic>
        <p:nvPicPr>
          <p:cNvPr id="1028" name="Picture 4" descr="http://img-fotki.yandex.ru/get/9307/981986.89/0_8fb5a_468e42ab_ori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685" y="2310236"/>
            <a:ext cx="7015315" cy="4547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вода решет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33056"/>
            <a:ext cx="2820158" cy="3035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tačiakampis 2"/>
          <p:cNvSpPr/>
          <p:nvPr/>
        </p:nvSpPr>
        <p:spPr>
          <a:xfrm>
            <a:off x="2286000" y="134076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lt-LT" b="1" dirty="0" smtClean="0">
                <a:latin typeface="Century Gothic" pitchFamily="34" charset="0"/>
              </a:rPr>
              <a:t>Gintarė </a:t>
            </a:r>
            <a:r>
              <a:rPr lang="lt-LT" b="1" dirty="0" err="1" smtClean="0">
                <a:latin typeface="Century Gothic" pitchFamily="34" charset="0"/>
              </a:rPr>
              <a:t>Jarulytė</a:t>
            </a:r>
            <a:r>
              <a:rPr lang="lt-LT" b="1" dirty="0" smtClean="0">
                <a:latin typeface="Century Gothic" pitchFamily="34" charset="0"/>
              </a:rPr>
              <a:t> IIIA</a:t>
            </a:r>
            <a:endParaRPr lang="lt-LT" b="1" dirty="0">
              <a:latin typeface="Century Gothic" pitchFamily="34" charset="0"/>
            </a:endParaRPr>
          </a:p>
          <a:p>
            <a:pPr algn="ctr"/>
            <a:r>
              <a:rPr lang="lt-LT" dirty="0" smtClean="0">
                <a:latin typeface="Century Gothic" pitchFamily="34" charset="0"/>
              </a:rPr>
              <a:t>Palangos senoji gimnazija</a:t>
            </a:r>
            <a:endParaRPr lang="lt-LT" dirty="0">
              <a:latin typeface="Century Gothic" pitchFamily="34" charset="0"/>
            </a:endParaRPr>
          </a:p>
          <a:p>
            <a:pPr algn="ctr"/>
            <a:r>
              <a:rPr lang="lt-LT" dirty="0">
                <a:latin typeface="Century Gothic" pitchFamily="34" charset="0"/>
              </a:rPr>
              <a:t>Mokytoja Liucija </a:t>
            </a:r>
            <a:r>
              <a:rPr lang="lt-LT" dirty="0" err="1">
                <a:latin typeface="Century Gothic" pitchFamily="34" charset="0"/>
              </a:rPr>
              <a:t>Mončienė</a:t>
            </a:r>
            <a:endParaRPr lang="lt-LT" dirty="0">
              <a:latin typeface="Century Gothic" pitchFamily="34" charset="0"/>
            </a:endParaRPr>
          </a:p>
          <a:p>
            <a:pPr algn="ctr"/>
            <a:r>
              <a:rPr lang="ru-RU" dirty="0" smtClean="0">
                <a:latin typeface="Century Gothic" pitchFamily="34" charset="0"/>
              </a:rPr>
              <a:t>201</a:t>
            </a:r>
            <a:r>
              <a:rPr lang="en-US" dirty="0">
                <a:latin typeface="Century Gothic" pitchFamily="34" charset="0"/>
              </a:rPr>
              <a:t>5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3570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54"/>
          <p:cNvSpPr>
            <a:spLocks noChangeArrowheads="1"/>
          </p:cNvSpPr>
          <p:nvPr/>
        </p:nvSpPr>
        <p:spPr bwMode="ltGray">
          <a:xfrm rot="5400000">
            <a:off x="-2223739" y="1007715"/>
            <a:ext cx="4824413" cy="4770438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401 w 21600"/>
              <a:gd name="T13" fmla="*/ 0 h 21600"/>
              <a:gd name="T14" fmla="*/ 21199 w 21600"/>
              <a:gd name="T15" fmla="*/ 1362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close/>
              </a:path>
            </a:pathLst>
          </a:custGeom>
          <a:gradFill rotWithShape="0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4" name="AutoShape 84"/>
          <p:cNvSpPr>
            <a:spLocks noChangeArrowheads="1"/>
          </p:cNvSpPr>
          <p:nvPr/>
        </p:nvSpPr>
        <p:spPr bwMode="gray">
          <a:xfrm>
            <a:off x="1835696" y="1664804"/>
            <a:ext cx="6768555" cy="58000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gamma/>
                  <a:tint val="0"/>
                  <a:invGamma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</a:gradFill>
          <a:ln w="28575" algn="ctr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1" dirty="0"/>
          </a:p>
        </p:txBody>
      </p:sp>
      <p:sp>
        <p:nvSpPr>
          <p:cNvPr id="7" name="AutoShape 53"/>
          <p:cNvSpPr>
            <a:spLocks noChangeArrowheads="1"/>
          </p:cNvSpPr>
          <p:nvPr/>
        </p:nvSpPr>
        <p:spPr bwMode="gray">
          <a:xfrm>
            <a:off x="1475655" y="5049180"/>
            <a:ext cx="7128595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gamma/>
                  <a:tint val="0"/>
                  <a:invGamma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</a:gradFill>
          <a:ln w="28575" algn="ctr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1" dirty="0"/>
          </a:p>
        </p:txBody>
      </p:sp>
      <p:sp>
        <p:nvSpPr>
          <p:cNvPr id="8" name="AutoShape 78"/>
          <p:cNvSpPr>
            <a:spLocks noChangeArrowheads="1"/>
          </p:cNvSpPr>
          <p:nvPr/>
        </p:nvSpPr>
        <p:spPr bwMode="gray">
          <a:xfrm>
            <a:off x="2267744" y="3753036"/>
            <a:ext cx="6336507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gamma/>
                  <a:tint val="0"/>
                  <a:invGamma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</a:gradFill>
          <a:ln w="28575" algn="ctr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1" dirty="0"/>
          </a:p>
        </p:txBody>
      </p:sp>
      <p:sp>
        <p:nvSpPr>
          <p:cNvPr id="9" name="AutoShape 81"/>
          <p:cNvSpPr>
            <a:spLocks noChangeArrowheads="1"/>
          </p:cNvSpPr>
          <p:nvPr/>
        </p:nvSpPr>
        <p:spPr bwMode="gray">
          <a:xfrm>
            <a:off x="1979711" y="4401108"/>
            <a:ext cx="6624539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gamma/>
                  <a:tint val="0"/>
                  <a:invGamma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</a:gradFill>
          <a:ln w="28575" algn="ctr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1" dirty="0"/>
          </a:p>
        </p:txBody>
      </p:sp>
      <p:sp>
        <p:nvSpPr>
          <p:cNvPr id="10" name="AutoShape 84"/>
          <p:cNvSpPr>
            <a:spLocks noChangeArrowheads="1"/>
          </p:cNvSpPr>
          <p:nvPr/>
        </p:nvSpPr>
        <p:spPr bwMode="gray">
          <a:xfrm>
            <a:off x="2159732" y="2384884"/>
            <a:ext cx="6408515" cy="576064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gamma/>
                  <a:tint val="0"/>
                  <a:invGamma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</a:gradFill>
          <a:ln w="28575" algn="ctr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1" dirty="0"/>
          </a:p>
        </p:txBody>
      </p:sp>
      <p:sp>
        <p:nvSpPr>
          <p:cNvPr id="11" name="AutoShape 87"/>
          <p:cNvSpPr>
            <a:spLocks noChangeArrowheads="1"/>
          </p:cNvSpPr>
          <p:nvPr/>
        </p:nvSpPr>
        <p:spPr bwMode="gray">
          <a:xfrm>
            <a:off x="2303748" y="3104964"/>
            <a:ext cx="6300502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gamma/>
                  <a:tint val="0"/>
                  <a:invGamma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</a:gradFill>
          <a:ln w="28575" algn="ctr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1" dirty="0"/>
          </a:p>
        </p:txBody>
      </p:sp>
      <p:grpSp>
        <p:nvGrpSpPr>
          <p:cNvPr id="55" name="Группа 54"/>
          <p:cNvGrpSpPr/>
          <p:nvPr/>
        </p:nvGrpSpPr>
        <p:grpSpPr>
          <a:xfrm>
            <a:off x="1943708" y="1772816"/>
            <a:ext cx="360040" cy="396044"/>
            <a:chOff x="611560" y="332656"/>
            <a:chExt cx="1544639" cy="1710035"/>
          </a:xfrm>
        </p:grpSpPr>
        <p:pic>
          <p:nvPicPr>
            <p:cNvPr id="56" name="Picture 6" descr="Picture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gray">
            <a:xfrm>
              <a:off x="719572" y="1772816"/>
              <a:ext cx="1300164" cy="269875"/>
            </a:xfrm>
            <a:prstGeom prst="rect">
              <a:avLst/>
            </a:prstGeom>
            <a:noFill/>
          </p:spPr>
        </p:pic>
        <p:grpSp>
          <p:nvGrpSpPr>
            <p:cNvPr id="57" name="Группа 56"/>
            <p:cNvGrpSpPr/>
            <p:nvPr/>
          </p:nvGrpSpPr>
          <p:grpSpPr>
            <a:xfrm>
              <a:off x="611560" y="332656"/>
              <a:ext cx="1544639" cy="1544638"/>
              <a:chOff x="611560" y="332656"/>
              <a:chExt cx="1544639" cy="1544638"/>
            </a:xfrm>
          </p:grpSpPr>
          <p:sp>
            <p:nvSpPr>
              <p:cNvPr id="58" name="Oval 7"/>
              <p:cNvSpPr>
                <a:spLocks noChangeArrowheads="1"/>
              </p:cNvSpPr>
              <p:nvPr/>
            </p:nvSpPr>
            <p:spPr bwMode="gray">
              <a:xfrm>
                <a:off x="611560" y="332656"/>
                <a:ext cx="1544639" cy="1544638"/>
              </a:xfrm>
              <a:prstGeom prst="ellipse">
                <a:avLst/>
              </a:prstGeom>
              <a:gradFill flip="none" rotWithShape="1">
                <a:gsLst>
                  <a:gs pos="0">
                    <a:srgbClr val="FF9900">
                      <a:shade val="30000"/>
                      <a:satMod val="115000"/>
                    </a:srgbClr>
                  </a:gs>
                  <a:gs pos="50000">
                    <a:srgbClr val="FF9900">
                      <a:shade val="67500"/>
                      <a:satMod val="115000"/>
                    </a:srgbClr>
                  </a:gs>
                  <a:gs pos="100000">
                    <a:srgbClr val="FF990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9" name="Oval 8"/>
              <p:cNvSpPr>
                <a:spLocks noChangeArrowheads="1"/>
              </p:cNvSpPr>
              <p:nvPr/>
            </p:nvSpPr>
            <p:spPr bwMode="gray">
              <a:xfrm>
                <a:off x="647564" y="368660"/>
                <a:ext cx="1473201" cy="1474788"/>
              </a:xfrm>
              <a:prstGeom prst="ellipse">
                <a:avLst/>
              </a:prstGeom>
              <a:gradFill flip="none" rotWithShape="1">
                <a:gsLst>
                  <a:gs pos="0">
                    <a:srgbClr val="FF9900">
                      <a:shade val="30000"/>
                      <a:satMod val="115000"/>
                    </a:srgbClr>
                  </a:gs>
                  <a:gs pos="50000">
                    <a:srgbClr val="FF9900">
                      <a:shade val="67500"/>
                      <a:satMod val="115000"/>
                    </a:srgbClr>
                  </a:gs>
                  <a:gs pos="100000">
                    <a:srgbClr val="FF9900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0" name="Oval 9"/>
              <p:cNvSpPr>
                <a:spLocks noChangeArrowheads="1"/>
              </p:cNvSpPr>
              <p:nvPr/>
            </p:nvSpPr>
            <p:spPr bwMode="gray">
              <a:xfrm>
                <a:off x="719572" y="440667"/>
                <a:ext cx="1331914" cy="1331913"/>
              </a:xfrm>
              <a:prstGeom prst="ellipse">
                <a:avLst/>
              </a:prstGeom>
              <a:gradFill flip="none" rotWithShape="1">
                <a:gsLst>
                  <a:gs pos="0">
                    <a:srgbClr val="FF9900">
                      <a:shade val="30000"/>
                      <a:satMod val="115000"/>
                    </a:srgbClr>
                  </a:gs>
                  <a:gs pos="50000">
                    <a:srgbClr val="FF9900">
                      <a:shade val="67500"/>
                      <a:satMod val="115000"/>
                    </a:srgbClr>
                  </a:gs>
                  <a:gs pos="100000">
                    <a:srgbClr val="FF9900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61" name="Picture 10" descr="Picture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gray">
              <a:xfrm>
                <a:off x="719572" y="404664"/>
                <a:ext cx="977901" cy="977900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62" name="Группа 61"/>
          <p:cNvGrpSpPr/>
          <p:nvPr/>
        </p:nvGrpSpPr>
        <p:grpSpPr>
          <a:xfrm>
            <a:off x="2267744" y="2492896"/>
            <a:ext cx="360040" cy="396044"/>
            <a:chOff x="2303748" y="440668"/>
            <a:chExt cx="1116124" cy="1194966"/>
          </a:xfrm>
        </p:grpSpPr>
        <p:pic>
          <p:nvPicPr>
            <p:cNvPr id="63" name="Picture 6" descr="Picture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gray">
            <a:xfrm>
              <a:off x="2381795" y="1447046"/>
              <a:ext cx="939471" cy="188588"/>
            </a:xfrm>
            <a:prstGeom prst="rect">
              <a:avLst/>
            </a:prstGeom>
            <a:noFill/>
          </p:spPr>
        </p:pic>
        <p:grpSp>
          <p:nvGrpSpPr>
            <p:cNvPr id="64" name="Группа 63"/>
            <p:cNvGrpSpPr/>
            <p:nvPr/>
          </p:nvGrpSpPr>
          <p:grpSpPr>
            <a:xfrm>
              <a:off x="2303748" y="440668"/>
              <a:ext cx="1116124" cy="1079387"/>
              <a:chOff x="611560" y="332656"/>
              <a:chExt cx="1544639" cy="1544638"/>
            </a:xfrm>
          </p:grpSpPr>
          <p:sp>
            <p:nvSpPr>
              <p:cNvPr id="65" name="Oval 7"/>
              <p:cNvSpPr>
                <a:spLocks noChangeArrowheads="1"/>
              </p:cNvSpPr>
              <p:nvPr/>
            </p:nvSpPr>
            <p:spPr bwMode="gray">
              <a:xfrm>
                <a:off x="611560" y="332656"/>
                <a:ext cx="1544639" cy="1544638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6" name="Oval 8"/>
              <p:cNvSpPr>
                <a:spLocks noChangeArrowheads="1"/>
              </p:cNvSpPr>
              <p:nvPr/>
            </p:nvSpPr>
            <p:spPr bwMode="gray">
              <a:xfrm>
                <a:off x="647564" y="368660"/>
                <a:ext cx="1473201" cy="1474788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7" name="Oval 9"/>
              <p:cNvSpPr>
                <a:spLocks noChangeArrowheads="1"/>
              </p:cNvSpPr>
              <p:nvPr/>
            </p:nvSpPr>
            <p:spPr bwMode="gray">
              <a:xfrm>
                <a:off x="719572" y="440668"/>
                <a:ext cx="1331914" cy="1331913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68" name="Picture 10" descr="Picture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gray">
              <a:xfrm>
                <a:off x="719572" y="404664"/>
                <a:ext cx="977901" cy="977900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69" name="Group 19"/>
          <p:cNvGrpSpPr>
            <a:grpSpLocks/>
          </p:cNvGrpSpPr>
          <p:nvPr/>
        </p:nvGrpSpPr>
        <p:grpSpPr bwMode="auto">
          <a:xfrm>
            <a:off x="2375756" y="3176972"/>
            <a:ext cx="360040" cy="396044"/>
            <a:chOff x="547" y="2823"/>
            <a:chExt cx="981" cy="1065"/>
          </a:xfrm>
        </p:grpSpPr>
        <p:pic>
          <p:nvPicPr>
            <p:cNvPr id="70" name="Picture 20" descr="Picture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36" y="3718"/>
              <a:ext cx="819" cy="170"/>
            </a:xfrm>
            <a:prstGeom prst="rect">
              <a:avLst/>
            </a:prstGeom>
            <a:noFill/>
          </p:spPr>
        </p:pic>
        <p:sp>
          <p:nvSpPr>
            <p:cNvPr id="71" name="Oval 21"/>
            <p:cNvSpPr>
              <a:spLocks noChangeArrowheads="1"/>
            </p:cNvSpPr>
            <p:nvPr/>
          </p:nvSpPr>
          <p:spPr bwMode="gray">
            <a:xfrm>
              <a:off x="555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rgbClr val="30C230"/>
                </a:gs>
                <a:gs pos="100000">
                  <a:srgbClr val="30C230">
                    <a:gamma/>
                    <a:shade val="57255"/>
                    <a:invGamma/>
                  </a:srgbClr>
                </a:gs>
              </a:gsLst>
              <a:path path="rect">
                <a:fillToRect l="100000" t="10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" name="Oval 22"/>
            <p:cNvSpPr>
              <a:spLocks noChangeArrowheads="1"/>
            </p:cNvSpPr>
            <p:nvPr/>
          </p:nvSpPr>
          <p:spPr bwMode="gray">
            <a:xfrm>
              <a:off x="576" y="2846"/>
              <a:ext cx="928" cy="929"/>
            </a:xfrm>
            <a:prstGeom prst="ellipse">
              <a:avLst/>
            </a:prstGeom>
            <a:gradFill rotWithShape="1">
              <a:gsLst>
                <a:gs pos="0">
                  <a:srgbClr val="30C230">
                    <a:alpha val="85001"/>
                  </a:srgbClr>
                </a:gs>
                <a:gs pos="100000">
                  <a:srgbClr val="30C230">
                    <a:gamma/>
                    <a:shade val="63529"/>
                    <a:invGamma/>
                  </a:srgb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3" name="Oval 23"/>
            <p:cNvSpPr>
              <a:spLocks noChangeArrowheads="1"/>
            </p:cNvSpPr>
            <p:nvPr/>
          </p:nvSpPr>
          <p:spPr bwMode="gray">
            <a:xfrm>
              <a:off x="612" y="2880"/>
              <a:ext cx="839" cy="839"/>
            </a:xfrm>
            <a:prstGeom prst="ellipse">
              <a:avLst/>
            </a:prstGeom>
            <a:gradFill rotWithShape="1">
              <a:gsLst>
                <a:gs pos="0">
                  <a:srgbClr val="30C230"/>
                </a:gs>
                <a:gs pos="100000">
                  <a:srgbClr val="30C230">
                    <a:gamma/>
                    <a:shade val="72549"/>
                    <a:invGamma/>
                  </a:srgb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74" name="Picture 24" descr="Picture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47" y="2858"/>
              <a:ext cx="750" cy="616"/>
            </a:xfrm>
            <a:prstGeom prst="rect">
              <a:avLst/>
            </a:prstGeom>
            <a:noFill/>
          </p:spPr>
        </p:pic>
      </p:grpSp>
      <p:grpSp>
        <p:nvGrpSpPr>
          <p:cNvPr id="75" name="Группа 74"/>
          <p:cNvGrpSpPr/>
          <p:nvPr/>
        </p:nvGrpSpPr>
        <p:grpSpPr>
          <a:xfrm>
            <a:off x="2339752" y="3825044"/>
            <a:ext cx="360040" cy="396044"/>
            <a:chOff x="1259632" y="4653136"/>
            <a:chExt cx="1544639" cy="1690266"/>
          </a:xfrm>
        </p:grpSpPr>
        <p:pic>
          <p:nvPicPr>
            <p:cNvPr id="76" name="Picture 6" descr="Picture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gray">
            <a:xfrm>
              <a:off x="1403648" y="6073527"/>
              <a:ext cx="1300164" cy="269875"/>
            </a:xfrm>
            <a:prstGeom prst="rect">
              <a:avLst/>
            </a:prstGeom>
            <a:noFill/>
          </p:spPr>
        </p:pic>
        <p:sp>
          <p:nvSpPr>
            <p:cNvPr id="77" name="Oval 7"/>
            <p:cNvSpPr>
              <a:spLocks noChangeArrowheads="1"/>
            </p:cNvSpPr>
            <p:nvPr/>
          </p:nvSpPr>
          <p:spPr bwMode="gray">
            <a:xfrm>
              <a:off x="1259632" y="4653136"/>
              <a:ext cx="1544639" cy="1544638"/>
            </a:xfrm>
            <a:prstGeom prst="ellipse">
              <a:avLst/>
            </a:prstGeom>
            <a:gradFill flip="none" rotWithShape="1">
              <a:gsLst>
                <a:gs pos="0">
                  <a:srgbClr val="34BCDC">
                    <a:shade val="30000"/>
                    <a:satMod val="115000"/>
                  </a:srgbClr>
                </a:gs>
                <a:gs pos="50000">
                  <a:srgbClr val="34BCDC">
                    <a:shade val="67500"/>
                    <a:satMod val="115000"/>
                  </a:srgbClr>
                </a:gs>
                <a:gs pos="100000">
                  <a:srgbClr val="34BCDC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9525" algn="ctr">
              <a:solidFill>
                <a:srgbClr val="0070C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8" name="Oval 8"/>
            <p:cNvSpPr>
              <a:spLocks noChangeArrowheads="1"/>
            </p:cNvSpPr>
            <p:nvPr/>
          </p:nvSpPr>
          <p:spPr bwMode="gray">
            <a:xfrm>
              <a:off x="1295636" y="4689140"/>
              <a:ext cx="1473201" cy="1474788"/>
            </a:xfrm>
            <a:prstGeom prst="ellipse">
              <a:avLst/>
            </a:prstGeom>
            <a:gradFill flip="none" rotWithShape="1">
              <a:gsLst>
                <a:gs pos="0">
                  <a:srgbClr val="34BCDC">
                    <a:shade val="30000"/>
                    <a:satMod val="115000"/>
                  </a:srgbClr>
                </a:gs>
                <a:gs pos="50000">
                  <a:srgbClr val="34BCDC">
                    <a:shade val="67500"/>
                    <a:satMod val="115000"/>
                  </a:srgbClr>
                </a:gs>
                <a:gs pos="100000">
                  <a:srgbClr val="34BCDC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 w="9525" algn="ctr">
              <a:solidFill>
                <a:schemeClr val="tx2">
                  <a:lumMod val="60000"/>
                  <a:lumOff val="4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9" name="Oval 9"/>
            <p:cNvSpPr>
              <a:spLocks noChangeArrowheads="1"/>
            </p:cNvSpPr>
            <p:nvPr/>
          </p:nvSpPr>
          <p:spPr bwMode="gray">
            <a:xfrm>
              <a:off x="1403648" y="4761148"/>
              <a:ext cx="1331914" cy="1331913"/>
            </a:xfrm>
            <a:prstGeom prst="ellipse">
              <a:avLst/>
            </a:pr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80" name="Picture 10" descr="Picture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gray">
            <a:xfrm>
              <a:off x="1295636" y="4726652"/>
              <a:ext cx="977901" cy="977900"/>
            </a:xfrm>
            <a:prstGeom prst="rect">
              <a:avLst/>
            </a:prstGeom>
            <a:noFill/>
          </p:spPr>
        </p:pic>
      </p:grpSp>
      <p:grpSp>
        <p:nvGrpSpPr>
          <p:cNvPr id="81" name="Group 19"/>
          <p:cNvGrpSpPr>
            <a:grpSpLocks/>
          </p:cNvGrpSpPr>
          <p:nvPr/>
        </p:nvGrpSpPr>
        <p:grpSpPr bwMode="auto">
          <a:xfrm>
            <a:off x="2051720" y="4473116"/>
            <a:ext cx="360040" cy="396044"/>
            <a:chOff x="555" y="2823"/>
            <a:chExt cx="973" cy="1065"/>
          </a:xfrm>
        </p:grpSpPr>
        <p:pic>
          <p:nvPicPr>
            <p:cNvPr id="82" name="Picture 20" descr="Picture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gray">
            <a:xfrm>
              <a:off x="636" y="3718"/>
              <a:ext cx="819" cy="170"/>
            </a:xfrm>
            <a:prstGeom prst="rect">
              <a:avLst/>
            </a:prstGeom>
            <a:noFill/>
          </p:spPr>
        </p:pic>
        <p:sp>
          <p:nvSpPr>
            <p:cNvPr id="83" name="Oval 21"/>
            <p:cNvSpPr>
              <a:spLocks noChangeArrowheads="1"/>
            </p:cNvSpPr>
            <p:nvPr/>
          </p:nvSpPr>
          <p:spPr bwMode="gray">
            <a:xfrm>
              <a:off x="555" y="2823"/>
              <a:ext cx="973" cy="973"/>
            </a:xfrm>
            <a:prstGeom prst="ellipse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4" name="Oval 22"/>
            <p:cNvSpPr>
              <a:spLocks noChangeArrowheads="1"/>
            </p:cNvSpPr>
            <p:nvPr/>
          </p:nvSpPr>
          <p:spPr bwMode="gray">
            <a:xfrm>
              <a:off x="576" y="2846"/>
              <a:ext cx="928" cy="929"/>
            </a:xfrm>
            <a:prstGeom prst="ellipse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5" name="Oval 23"/>
            <p:cNvSpPr>
              <a:spLocks noChangeArrowheads="1"/>
            </p:cNvSpPr>
            <p:nvPr/>
          </p:nvSpPr>
          <p:spPr bwMode="gray">
            <a:xfrm>
              <a:off x="612" y="2880"/>
              <a:ext cx="839" cy="839"/>
            </a:xfrm>
            <a:prstGeom prst="ellipse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86" name="Picture 24" descr="Picture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gray">
            <a:xfrm>
              <a:off x="576" y="2880"/>
              <a:ext cx="616" cy="616"/>
            </a:xfrm>
            <a:prstGeom prst="rect">
              <a:avLst/>
            </a:prstGeom>
            <a:noFill/>
          </p:spPr>
        </p:pic>
      </p:grpSp>
      <p:grpSp>
        <p:nvGrpSpPr>
          <p:cNvPr id="87" name="Группа 86"/>
          <p:cNvGrpSpPr/>
          <p:nvPr/>
        </p:nvGrpSpPr>
        <p:grpSpPr>
          <a:xfrm>
            <a:off x="1547664" y="5121188"/>
            <a:ext cx="360040" cy="396044"/>
            <a:chOff x="611560" y="332656"/>
            <a:chExt cx="1544639" cy="1710035"/>
          </a:xfrm>
        </p:grpSpPr>
        <p:pic>
          <p:nvPicPr>
            <p:cNvPr id="88" name="Picture 6" descr="Picture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gray">
            <a:xfrm>
              <a:off x="719572" y="1772816"/>
              <a:ext cx="1300164" cy="269875"/>
            </a:xfrm>
            <a:prstGeom prst="rect">
              <a:avLst/>
            </a:prstGeom>
            <a:noFill/>
          </p:spPr>
        </p:pic>
        <p:grpSp>
          <p:nvGrpSpPr>
            <p:cNvPr id="89" name="Группа 88"/>
            <p:cNvGrpSpPr/>
            <p:nvPr/>
          </p:nvGrpSpPr>
          <p:grpSpPr>
            <a:xfrm>
              <a:off x="611560" y="332656"/>
              <a:ext cx="1544639" cy="1544638"/>
              <a:chOff x="611560" y="332656"/>
              <a:chExt cx="1544639" cy="1544638"/>
            </a:xfrm>
          </p:grpSpPr>
          <p:sp>
            <p:nvSpPr>
              <p:cNvPr id="90" name="Oval 7"/>
              <p:cNvSpPr>
                <a:spLocks noChangeArrowheads="1"/>
              </p:cNvSpPr>
              <p:nvPr/>
            </p:nvSpPr>
            <p:spPr bwMode="gray">
              <a:xfrm>
                <a:off x="611560" y="332656"/>
                <a:ext cx="1544639" cy="1544638"/>
              </a:xfrm>
              <a:prstGeom prst="ellipse">
                <a:avLst/>
              </a:prstGeom>
              <a:gradFill flip="none" rotWithShape="1">
                <a:gsLst>
                  <a:gs pos="0">
                    <a:srgbClr val="9900CC">
                      <a:shade val="30000"/>
                      <a:satMod val="115000"/>
                    </a:srgbClr>
                  </a:gs>
                  <a:gs pos="50000">
                    <a:srgbClr val="9900CC">
                      <a:shade val="67500"/>
                      <a:satMod val="115000"/>
                    </a:srgbClr>
                  </a:gs>
                  <a:gs pos="100000">
                    <a:srgbClr val="9900CC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1" name="Oval 8"/>
              <p:cNvSpPr>
                <a:spLocks noChangeArrowheads="1"/>
              </p:cNvSpPr>
              <p:nvPr/>
            </p:nvSpPr>
            <p:spPr bwMode="gray">
              <a:xfrm>
                <a:off x="647564" y="368660"/>
                <a:ext cx="1473201" cy="1474788"/>
              </a:xfrm>
              <a:prstGeom prst="ellipse">
                <a:avLst/>
              </a:prstGeom>
              <a:gradFill flip="none" rotWithShape="1">
                <a:gsLst>
                  <a:gs pos="0">
                    <a:srgbClr val="9900CC">
                      <a:shade val="30000"/>
                      <a:satMod val="115000"/>
                    </a:srgbClr>
                  </a:gs>
                  <a:gs pos="50000">
                    <a:srgbClr val="9900CC">
                      <a:shade val="67500"/>
                      <a:satMod val="115000"/>
                    </a:srgbClr>
                  </a:gs>
                  <a:gs pos="100000">
                    <a:srgbClr val="9900CC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" name="Oval 9"/>
              <p:cNvSpPr>
                <a:spLocks noChangeArrowheads="1"/>
              </p:cNvSpPr>
              <p:nvPr/>
            </p:nvSpPr>
            <p:spPr bwMode="gray">
              <a:xfrm>
                <a:off x="719572" y="440668"/>
                <a:ext cx="1331914" cy="1331913"/>
              </a:xfrm>
              <a:prstGeom prst="ellipse">
                <a:avLst/>
              </a:prstGeom>
              <a:gradFill flip="none" rotWithShape="1">
                <a:gsLst>
                  <a:gs pos="0">
                    <a:srgbClr val="9900CC">
                      <a:shade val="30000"/>
                      <a:satMod val="115000"/>
                    </a:srgbClr>
                  </a:gs>
                  <a:gs pos="50000">
                    <a:srgbClr val="9900CC">
                      <a:shade val="67500"/>
                      <a:satMod val="115000"/>
                    </a:srgbClr>
                  </a:gs>
                  <a:gs pos="100000">
                    <a:srgbClr val="9900CC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93" name="Picture 10" descr="Picture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gray">
              <a:xfrm>
                <a:off x="719572" y="404664"/>
                <a:ext cx="977901" cy="977900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95" name="AutoShape 84"/>
          <p:cNvSpPr>
            <a:spLocks noChangeArrowheads="1"/>
          </p:cNvSpPr>
          <p:nvPr/>
        </p:nvSpPr>
        <p:spPr bwMode="gray">
          <a:xfrm>
            <a:off x="935595" y="980728"/>
            <a:ext cx="7705167" cy="576064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gamma/>
                  <a:tint val="0"/>
                  <a:invGamma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</a:gradFill>
          <a:ln w="28575" algn="ctr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1" dirty="0"/>
          </a:p>
        </p:txBody>
      </p:sp>
      <p:grpSp>
        <p:nvGrpSpPr>
          <p:cNvPr id="48" name="Группа 47"/>
          <p:cNvGrpSpPr/>
          <p:nvPr/>
        </p:nvGrpSpPr>
        <p:grpSpPr>
          <a:xfrm>
            <a:off x="1043608" y="1088740"/>
            <a:ext cx="360040" cy="396044"/>
            <a:chOff x="611560" y="332656"/>
            <a:chExt cx="1544639" cy="1710035"/>
          </a:xfrm>
        </p:grpSpPr>
        <p:pic>
          <p:nvPicPr>
            <p:cNvPr id="49" name="Picture 6" descr="Picture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gray">
            <a:xfrm>
              <a:off x="719572" y="1772816"/>
              <a:ext cx="1300164" cy="269875"/>
            </a:xfrm>
            <a:prstGeom prst="rect">
              <a:avLst/>
            </a:prstGeom>
            <a:noFill/>
          </p:spPr>
        </p:pic>
        <p:grpSp>
          <p:nvGrpSpPr>
            <p:cNvPr id="50" name="Группа 49"/>
            <p:cNvGrpSpPr/>
            <p:nvPr/>
          </p:nvGrpSpPr>
          <p:grpSpPr>
            <a:xfrm>
              <a:off x="611560" y="332656"/>
              <a:ext cx="1544639" cy="1544638"/>
              <a:chOff x="611560" y="332656"/>
              <a:chExt cx="1544639" cy="1544638"/>
            </a:xfrm>
          </p:grpSpPr>
          <p:sp>
            <p:nvSpPr>
              <p:cNvPr id="51" name="Oval 7"/>
              <p:cNvSpPr>
                <a:spLocks noChangeArrowheads="1"/>
              </p:cNvSpPr>
              <p:nvPr/>
            </p:nvSpPr>
            <p:spPr bwMode="gray">
              <a:xfrm>
                <a:off x="611560" y="332656"/>
                <a:ext cx="1544639" cy="1544638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2" name="Oval 8"/>
              <p:cNvSpPr>
                <a:spLocks noChangeArrowheads="1"/>
              </p:cNvSpPr>
              <p:nvPr/>
            </p:nvSpPr>
            <p:spPr bwMode="gray">
              <a:xfrm>
                <a:off x="647564" y="368660"/>
                <a:ext cx="1473201" cy="1474788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3" name="Oval 9"/>
              <p:cNvSpPr>
                <a:spLocks noChangeArrowheads="1"/>
              </p:cNvSpPr>
              <p:nvPr/>
            </p:nvSpPr>
            <p:spPr bwMode="gray">
              <a:xfrm>
                <a:off x="719572" y="440668"/>
                <a:ext cx="1331914" cy="1331913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54" name="Picture 10" descr="Picture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gray">
              <a:xfrm>
                <a:off x="719572" y="404664"/>
                <a:ext cx="977901" cy="977900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96" name="TextBox 95"/>
          <p:cNvSpPr txBox="1"/>
          <p:nvPr/>
        </p:nvSpPr>
        <p:spPr>
          <a:xfrm>
            <a:off x="1556056" y="1088740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Kietieji kūnai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771800" y="3825044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Monokristalai, </a:t>
            </a:r>
            <a:r>
              <a:rPr lang="lt-LT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polikristalai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2519772" y="4473116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Ledo ir sniego skleidžiami garsai</a:t>
            </a:r>
            <a:endParaRPr lang="ru-RU" b="1" dirty="0"/>
          </a:p>
        </p:txBody>
      </p:sp>
      <p:sp>
        <p:nvSpPr>
          <p:cNvPr id="101" name="TextBox 100"/>
          <p:cNvSpPr txBox="1"/>
          <p:nvPr/>
        </p:nvSpPr>
        <p:spPr>
          <a:xfrm>
            <a:off x="2595975" y="2496382"/>
            <a:ext cx="4644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Vandens molekulė,  vandens ir ledo tankiai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2051406" y="5121188"/>
            <a:ext cx="4716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Testas, uždaviniai, informacijos šaltiniai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5076056" y="296652"/>
            <a:ext cx="291632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lt-L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TURINYS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2383268" y="1752801"/>
            <a:ext cx="4428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Lydymosi ir kietėjimo procesų savybės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2807804" y="3176972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Ledo tirpimas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ir vandens kietėjimas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7" name="Picture 4" descr="http://img-fotki.yandex.ru/get/9307/981986.89/0_8fb5a_468e42ab_ori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51" t="7089"/>
          <a:stretch/>
        </p:blipFill>
        <p:spPr bwMode="auto">
          <a:xfrm>
            <a:off x="0" y="188640"/>
            <a:ext cx="2513386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apvalintas stačiakampis 2">
            <a:hlinkClick r:id="rId6" action="ppaction://hlinksldjump"/>
          </p:cNvPr>
          <p:cNvSpPr/>
          <p:nvPr/>
        </p:nvSpPr>
        <p:spPr>
          <a:xfrm>
            <a:off x="7025990" y="1140343"/>
            <a:ext cx="1380350" cy="26612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Toliau...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Suapvalintas stačiakampis 99">
            <a:hlinkClick r:id="rId7" action="ppaction://hlinksldjump"/>
          </p:cNvPr>
          <p:cNvSpPr/>
          <p:nvPr/>
        </p:nvSpPr>
        <p:spPr>
          <a:xfrm>
            <a:off x="7020272" y="1824436"/>
            <a:ext cx="1380350" cy="26612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Toliau...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Suapvalintas stačiakampis 102">
            <a:hlinkClick r:id="rId8" action="ppaction://hlinksldjump"/>
          </p:cNvPr>
          <p:cNvSpPr/>
          <p:nvPr/>
        </p:nvSpPr>
        <p:spPr>
          <a:xfrm>
            <a:off x="7025990" y="3237263"/>
            <a:ext cx="1380350" cy="266126"/>
          </a:xfrm>
          <a:prstGeom prst="round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Toliau...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Suapvalintas stačiakampis 103">
            <a:hlinkClick r:id="rId9" action="ppaction://hlinksldjump"/>
          </p:cNvPr>
          <p:cNvSpPr/>
          <p:nvPr/>
        </p:nvSpPr>
        <p:spPr>
          <a:xfrm>
            <a:off x="7035080" y="3868098"/>
            <a:ext cx="1380350" cy="266126"/>
          </a:xfrm>
          <a:prstGeom prst="round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Toliau...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Suapvalintas stačiakampis 105">
            <a:hlinkClick r:id="rId10" action="ppaction://hlinksldjump"/>
          </p:cNvPr>
          <p:cNvSpPr/>
          <p:nvPr/>
        </p:nvSpPr>
        <p:spPr>
          <a:xfrm>
            <a:off x="7035080" y="4514337"/>
            <a:ext cx="1380350" cy="266126"/>
          </a:xfrm>
          <a:prstGeom prst="round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Toliau...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Suapvalintas stačiakampis 111">
            <a:hlinkClick r:id="rId11" action="ppaction://hlinksldjump"/>
          </p:cNvPr>
          <p:cNvSpPr/>
          <p:nvPr/>
        </p:nvSpPr>
        <p:spPr>
          <a:xfrm>
            <a:off x="7018357" y="5146204"/>
            <a:ext cx="1380350" cy="266126"/>
          </a:xfrm>
          <a:prstGeom prst="round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Toliau...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" name="Suapvalintas stačiakampis 104">
            <a:hlinkClick r:id="rId12" action="ppaction://hlinksldjump"/>
          </p:cNvPr>
          <p:cNvSpPr/>
          <p:nvPr/>
        </p:nvSpPr>
        <p:spPr>
          <a:xfrm>
            <a:off x="7018357" y="2560311"/>
            <a:ext cx="1380350" cy="266126"/>
          </a:xfrm>
          <a:prstGeom prst="roundRect">
            <a:avLst/>
          </a:prstGeom>
          <a:solidFill>
            <a:srgbClr val="CCFF66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Toliau...</a:t>
            </a:r>
            <a:endParaRPr lang="lt-LT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51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6">
              <a:alpha val="15000"/>
            </a:schemeClr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lt-LT" altLang="lt-LT" sz="3200" b="1" dirty="0" smtClean="0">
                <a:solidFill>
                  <a:schemeClr val="tx1"/>
                </a:solidFill>
                <a:latin typeface="Times New Roman" pitchFamily="18" charset="0"/>
              </a:rPr>
              <a:t>Medžiagų agregatinės būsenos</a:t>
            </a:r>
            <a:endParaRPr lang="ru-RU" altLang="lt-LT" sz="3200" b="1" dirty="0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749653" y="1148363"/>
            <a:ext cx="2362200" cy="609600"/>
          </a:xfrm>
          <a:prstGeom prst="rect">
            <a:avLst/>
          </a:prstGeom>
          <a:solidFill>
            <a:schemeClr val="bg1"/>
          </a:solidFill>
          <a:ln w="34925">
            <a:solidFill>
              <a:srgbClr val="C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lt-LT" altLang="lt-LT" sz="2800" b="1" dirty="0" smtClean="0">
                <a:latin typeface="Times New Roman" pitchFamily="18" charset="0"/>
              </a:rPr>
              <a:t>Kieta</a:t>
            </a:r>
            <a:endParaRPr lang="ru-RU" altLang="lt-LT" sz="2800" b="1" dirty="0">
              <a:latin typeface="Times New Roman" pitchFamily="18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749653" y="1773546"/>
            <a:ext cx="2362200" cy="2895600"/>
          </a:xfrm>
          <a:prstGeom prst="rect">
            <a:avLst/>
          </a:prstGeom>
          <a:solidFill>
            <a:schemeClr val="accent6">
              <a:alpha val="15000"/>
            </a:schemeClr>
          </a:solidFill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ru-RU" altLang="lt-LT" sz="3200" b="1" dirty="0">
              <a:latin typeface="Times New Roman" pitchFamily="18" charset="0"/>
            </a:endParaRPr>
          </a:p>
          <a:p>
            <a:pPr algn="ctr" eaLnBrk="1" hangingPunct="1"/>
            <a:endParaRPr lang="ru-RU" altLang="lt-LT" sz="4000" b="1" dirty="0">
              <a:latin typeface="Times New Roman" pitchFamily="18" charset="0"/>
            </a:endParaRPr>
          </a:p>
          <a:p>
            <a:pPr algn="ctr" eaLnBrk="1" hangingPunct="1"/>
            <a:endParaRPr lang="ru-RU" altLang="lt-LT" sz="4000" b="1" dirty="0">
              <a:latin typeface="Times New Roman" pitchFamily="18" charset="0"/>
            </a:endParaRPr>
          </a:p>
          <a:p>
            <a:pPr algn="ctr" eaLnBrk="1" hangingPunct="1"/>
            <a:r>
              <a:rPr lang="ru-RU" altLang="lt-LT" sz="4000" b="1" dirty="0" smtClean="0">
                <a:latin typeface="Times New Roman" pitchFamily="18" charset="0"/>
              </a:rPr>
              <a:t>Е</a:t>
            </a:r>
            <a:r>
              <a:rPr lang="lt-LT" altLang="lt-LT" sz="4000" b="1" dirty="0" smtClean="0">
                <a:latin typeface="Times New Roman" pitchFamily="18" charset="0"/>
              </a:rPr>
              <a:t>p</a:t>
            </a:r>
            <a:r>
              <a:rPr lang="ru-RU" altLang="lt-LT" sz="4000" b="1" dirty="0" smtClean="0">
                <a:latin typeface="Times New Roman" pitchFamily="18" charset="0"/>
              </a:rPr>
              <a:t> </a:t>
            </a:r>
            <a:r>
              <a:rPr lang="en-US" altLang="lt-LT" sz="4000" b="1" dirty="0">
                <a:latin typeface="Times New Roman" pitchFamily="18" charset="0"/>
              </a:rPr>
              <a:t>»</a:t>
            </a:r>
            <a:r>
              <a:rPr lang="ru-RU" altLang="lt-LT" sz="4000" b="1" dirty="0">
                <a:latin typeface="Times New Roman" pitchFamily="18" charset="0"/>
              </a:rPr>
              <a:t> </a:t>
            </a:r>
            <a:r>
              <a:rPr lang="ru-RU" altLang="lt-LT" sz="4000" b="1" dirty="0" smtClean="0">
                <a:latin typeface="Times New Roman" pitchFamily="18" charset="0"/>
              </a:rPr>
              <a:t>Е</a:t>
            </a:r>
            <a:r>
              <a:rPr lang="lt-LT" altLang="lt-LT" sz="4000" b="1" dirty="0">
                <a:latin typeface="Times New Roman" pitchFamily="18" charset="0"/>
              </a:rPr>
              <a:t>k</a:t>
            </a:r>
            <a:endParaRPr lang="ru-RU" altLang="lt-LT" sz="4000" b="1" dirty="0">
              <a:latin typeface="Times New Roman" pitchFamily="18" charset="0"/>
            </a:endParaRPr>
          </a:p>
          <a:p>
            <a:pPr algn="ctr" eaLnBrk="1" hangingPunct="1"/>
            <a:r>
              <a:rPr lang="lt-LT" altLang="lt-LT" sz="2000" b="1" dirty="0" smtClean="0">
                <a:latin typeface="Times New Roman" pitchFamily="18" charset="0"/>
              </a:rPr>
              <a:t>molekulių</a:t>
            </a:r>
            <a:endParaRPr lang="en-US" altLang="lt-LT" sz="2000" b="1" dirty="0">
              <a:latin typeface="Times New Roman" pitchFamily="18" charset="0"/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3351595" y="1768142"/>
            <a:ext cx="2362200" cy="2895600"/>
          </a:xfrm>
          <a:prstGeom prst="rect">
            <a:avLst/>
          </a:prstGeom>
          <a:solidFill>
            <a:schemeClr val="accent6">
              <a:alpha val="15000"/>
            </a:schemeClr>
          </a:solidFill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ru-RU" altLang="lt-LT" b="1" dirty="0"/>
          </a:p>
          <a:p>
            <a:pPr algn="ctr" eaLnBrk="1" hangingPunct="1"/>
            <a:endParaRPr lang="ru-RU" altLang="lt-LT" b="1" dirty="0"/>
          </a:p>
          <a:p>
            <a:pPr algn="ctr" eaLnBrk="1" hangingPunct="1"/>
            <a:endParaRPr lang="ru-RU" altLang="lt-LT" sz="4000" b="1" dirty="0">
              <a:latin typeface="Times New Roman" pitchFamily="18" charset="0"/>
            </a:endParaRPr>
          </a:p>
          <a:p>
            <a:pPr algn="ctr" eaLnBrk="1" hangingPunct="1"/>
            <a:endParaRPr lang="ru-RU" altLang="lt-LT" sz="4000" b="1" dirty="0">
              <a:latin typeface="Times New Roman" pitchFamily="18" charset="0"/>
            </a:endParaRPr>
          </a:p>
          <a:p>
            <a:pPr algn="ctr" eaLnBrk="1" hangingPunct="1"/>
            <a:r>
              <a:rPr lang="ru-RU" altLang="lt-LT" sz="4000" b="1" dirty="0" smtClean="0">
                <a:latin typeface="Times New Roman" pitchFamily="18" charset="0"/>
              </a:rPr>
              <a:t>Е</a:t>
            </a:r>
            <a:r>
              <a:rPr lang="lt-LT" altLang="lt-LT" sz="4000" b="1" dirty="0" smtClean="0">
                <a:latin typeface="Times New Roman" pitchFamily="18" charset="0"/>
              </a:rPr>
              <a:t>p</a:t>
            </a:r>
            <a:r>
              <a:rPr lang="ru-RU" altLang="lt-LT" sz="4000" b="1" dirty="0" smtClean="0">
                <a:latin typeface="Times New Roman" pitchFamily="18" charset="0"/>
              </a:rPr>
              <a:t> </a:t>
            </a:r>
            <a:r>
              <a:rPr lang="en-US" altLang="lt-LT" sz="4000" b="1" dirty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altLang="lt-LT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lt-LT" sz="4000" b="1" dirty="0" smtClean="0">
                <a:latin typeface="Times New Roman" pitchFamily="18" charset="0"/>
              </a:rPr>
              <a:t>Е</a:t>
            </a:r>
            <a:r>
              <a:rPr lang="lt-LT" altLang="lt-LT" sz="4000" b="1" dirty="0" smtClean="0">
                <a:latin typeface="Times New Roman" pitchFamily="18" charset="0"/>
              </a:rPr>
              <a:t>k</a:t>
            </a:r>
            <a:endParaRPr lang="ru-RU" altLang="lt-LT" sz="4000" b="1" dirty="0">
              <a:latin typeface="Times New Roman" pitchFamily="18" charset="0"/>
            </a:endParaRPr>
          </a:p>
          <a:p>
            <a:pPr algn="ctr" eaLnBrk="1" hangingPunct="1"/>
            <a:r>
              <a:rPr lang="lt-LT" altLang="lt-LT" b="1" dirty="0" smtClean="0">
                <a:latin typeface="Times New Roman" pitchFamily="18" charset="0"/>
              </a:rPr>
              <a:t>molekulių</a:t>
            </a:r>
            <a:endParaRPr lang="ru-RU" altLang="lt-LT" b="1" dirty="0">
              <a:latin typeface="Times New Roman" pitchFamily="18" charset="0"/>
            </a:endParaRP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6025319" y="1743511"/>
            <a:ext cx="2362200" cy="2895600"/>
          </a:xfrm>
          <a:prstGeom prst="rect">
            <a:avLst/>
          </a:prstGeom>
          <a:solidFill>
            <a:schemeClr val="accent6">
              <a:alpha val="15000"/>
            </a:schemeClr>
          </a:solidFill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ru-RU" altLang="lt-LT" dirty="0"/>
          </a:p>
          <a:p>
            <a:pPr algn="ctr" eaLnBrk="1" hangingPunct="1"/>
            <a:endParaRPr lang="ru-RU" altLang="lt-LT" dirty="0"/>
          </a:p>
          <a:p>
            <a:pPr algn="ctr" eaLnBrk="1" hangingPunct="1"/>
            <a:endParaRPr lang="ru-RU" altLang="lt-LT" sz="3600" b="1" dirty="0">
              <a:latin typeface="Times New Roman" pitchFamily="18" charset="0"/>
            </a:endParaRPr>
          </a:p>
          <a:p>
            <a:pPr algn="ctr" eaLnBrk="1" hangingPunct="1"/>
            <a:endParaRPr lang="ru-RU" altLang="lt-LT" sz="3600" b="1" dirty="0">
              <a:latin typeface="Times New Roman" pitchFamily="18" charset="0"/>
            </a:endParaRPr>
          </a:p>
          <a:p>
            <a:pPr algn="ctr" eaLnBrk="1" hangingPunct="1"/>
            <a:r>
              <a:rPr lang="ru-RU" altLang="lt-LT" sz="3600" b="1" dirty="0" smtClean="0">
                <a:latin typeface="Times New Roman" pitchFamily="18" charset="0"/>
              </a:rPr>
              <a:t>Е</a:t>
            </a:r>
            <a:r>
              <a:rPr lang="lt-LT" altLang="lt-LT" sz="3600" b="1" dirty="0" smtClean="0">
                <a:latin typeface="Times New Roman" pitchFamily="18" charset="0"/>
              </a:rPr>
              <a:t>p</a:t>
            </a:r>
            <a:r>
              <a:rPr lang="ru-RU" altLang="lt-LT" sz="3600" b="1" dirty="0" smtClean="0">
                <a:latin typeface="Times New Roman" pitchFamily="18" charset="0"/>
              </a:rPr>
              <a:t> </a:t>
            </a:r>
            <a:r>
              <a:rPr lang="en-US" altLang="lt-LT" sz="3600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altLang="lt-LT" sz="3600" b="1" dirty="0">
                <a:latin typeface="Times New Roman" pitchFamily="18" charset="0"/>
              </a:rPr>
              <a:t> </a:t>
            </a:r>
            <a:r>
              <a:rPr lang="ru-RU" altLang="lt-LT" sz="3600" b="1" dirty="0" smtClean="0">
                <a:latin typeface="Times New Roman" pitchFamily="18" charset="0"/>
              </a:rPr>
              <a:t>Е</a:t>
            </a:r>
            <a:r>
              <a:rPr lang="lt-LT" altLang="lt-LT" sz="3600" b="1" dirty="0" smtClean="0">
                <a:latin typeface="Times New Roman" pitchFamily="18" charset="0"/>
              </a:rPr>
              <a:t>k</a:t>
            </a:r>
            <a:endParaRPr lang="ru-RU" altLang="lt-LT" sz="3600" b="1" dirty="0">
              <a:latin typeface="Times New Roman" pitchFamily="18" charset="0"/>
            </a:endParaRPr>
          </a:p>
          <a:p>
            <a:pPr algn="ctr" eaLnBrk="1" hangingPunct="1"/>
            <a:r>
              <a:rPr lang="lt-LT" altLang="lt-LT" b="1" dirty="0" smtClean="0">
                <a:latin typeface="Times New Roman" pitchFamily="18" charset="0"/>
              </a:rPr>
              <a:t>molekulių</a:t>
            </a:r>
            <a:endParaRPr lang="ru-RU" altLang="lt-LT" b="1" dirty="0">
              <a:latin typeface="Times New Roman" pitchFamily="18" charset="0"/>
            </a:endParaRP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3351595" y="1148363"/>
            <a:ext cx="2362200" cy="609600"/>
          </a:xfrm>
          <a:prstGeom prst="rect">
            <a:avLst/>
          </a:prstGeom>
          <a:solidFill>
            <a:srgbClr val="FFFFFF"/>
          </a:solidFill>
          <a:ln w="34925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lt-LT" altLang="lt-LT" sz="2800" b="1" dirty="0" smtClean="0">
                <a:latin typeface="Times New Roman" pitchFamily="18" charset="0"/>
              </a:rPr>
              <a:t>Skysta</a:t>
            </a:r>
            <a:endParaRPr lang="ru-RU" altLang="lt-LT" sz="2800" b="1" dirty="0">
              <a:latin typeface="Times New Roman" pitchFamily="18" charset="0"/>
            </a:endParaRP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6021362" y="1133911"/>
            <a:ext cx="2362200" cy="609600"/>
          </a:xfrm>
          <a:prstGeom prst="rect">
            <a:avLst/>
          </a:prstGeom>
          <a:solidFill>
            <a:srgbClr val="FFFFFF"/>
          </a:solidFill>
          <a:ln w="34925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lt-LT" altLang="lt-LT" sz="2800" b="1" dirty="0" smtClean="0">
                <a:latin typeface="Times New Roman" pitchFamily="18" charset="0"/>
              </a:rPr>
              <a:t>Dujinė</a:t>
            </a:r>
            <a:endParaRPr lang="ru-RU" altLang="lt-LT" sz="2800" b="1" dirty="0">
              <a:latin typeface="Times New Roman" pitchFamily="18" charset="0"/>
            </a:endParaRPr>
          </a:p>
        </p:txBody>
      </p:sp>
      <p:pic>
        <p:nvPicPr>
          <p:cNvPr id="4108" name="Picture 12" descr="img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31" r="30237" b="5292"/>
          <a:stretch>
            <a:fillRect/>
          </a:stretch>
        </p:blipFill>
        <p:spPr bwMode="auto">
          <a:xfrm>
            <a:off x="6372200" y="2015905"/>
            <a:ext cx="1660525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Picture 13" descr="img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37" t="30237" b="34016"/>
          <a:stretch>
            <a:fillRect/>
          </a:stretch>
        </p:blipFill>
        <p:spPr bwMode="auto">
          <a:xfrm>
            <a:off x="3836987" y="2008463"/>
            <a:ext cx="152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0" name="Picture 14" descr="img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4" r="21165" b="65009"/>
          <a:stretch>
            <a:fillRect/>
          </a:stretch>
        </p:blipFill>
        <p:spPr bwMode="auto">
          <a:xfrm>
            <a:off x="1180822" y="2125206"/>
            <a:ext cx="1376363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087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 descr="Image result for plėvelė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9" name="TextBox 8"/>
          <p:cNvSpPr txBox="1"/>
          <p:nvPr/>
        </p:nvSpPr>
        <p:spPr>
          <a:xfrm>
            <a:off x="363642" y="1539726"/>
            <a:ext cx="24432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Amorfinia</a:t>
            </a:r>
            <a:r>
              <a:rPr lang="lt-LT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lt-LT" sz="3200" b="1" dirty="0" smtClean="0">
                <a:solidFill>
                  <a:srgbClr val="002060"/>
                </a:solidFill>
              </a:rPr>
              <a:t> </a:t>
            </a:r>
            <a:endParaRPr lang="lt-LT" sz="3200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7651" y="1529049"/>
            <a:ext cx="24416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Kristaliniai</a:t>
            </a:r>
            <a:endParaRPr lang="lt-LT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tačiakampis 4"/>
          <p:cNvSpPr/>
          <p:nvPr/>
        </p:nvSpPr>
        <p:spPr>
          <a:xfrm>
            <a:off x="92852" y="2420888"/>
            <a:ext cx="41097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  <a:defRPr/>
            </a:pPr>
            <a:r>
              <a:rPr lang="lt-LT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Molekulės (atomai) išsidėsčiusios nelabai griežta tvarka</a:t>
            </a: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Tx/>
              <a:buChar char="-"/>
              <a:defRPr/>
            </a:pP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Būdinga </a:t>
            </a:r>
            <a:r>
              <a:rPr lang="lt-LT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izotropija</a:t>
            </a: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(fizinės savybės 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nepriklauso </a:t>
            </a: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 krypties);</a:t>
            </a:r>
          </a:p>
          <a:p>
            <a:pPr>
              <a:buFontTx/>
              <a:buChar char="-"/>
              <a:defRPr/>
            </a:pP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Neturi tamprumo, yra plastiški;</a:t>
            </a:r>
          </a:p>
          <a:p>
            <a:pPr>
              <a:buFontTx/>
              <a:buChar char="-"/>
              <a:defRPr/>
            </a:pP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Neturi tikslios lydymosi temperatūros.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tačiakampis 13"/>
          <p:cNvSpPr/>
          <p:nvPr/>
        </p:nvSpPr>
        <p:spPr>
          <a:xfrm>
            <a:off x="4644008" y="2652297"/>
            <a:ext cx="44999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  <a:defRPr/>
            </a:pP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Molekulės (atomai) išsidėsčiusios labai griežta </a:t>
            </a: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tvarka;</a:t>
            </a:r>
          </a:p>
          <a:p>
            <a:pPr>
              <a:buFontTx/>
              <a:buChar char="-"/>
              <a:defRPr/>
            </a:pP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Turi 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lydymosi temperatūrą</a:t>
            </a: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Tx/>
              <a:buChar char="-"/>
              <a:defRPr/>
            </a:pP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Būdinga </a:t>
            </a:r>
            <a:r>
              <a:rPr lang="lt-LT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anizotropija</a:t>
            </a: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(fizinės savybės priklauso nuo krypties)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61" t="45739" r="25000" b="24695"/>
          <a:stretch/>
        </p:blipFill>
        <p:spPr bwMode="auto">
          <a:xfrm>
            <a:off x="2806940" y="1534343"/>
            <a:ext cx="1030838" cy="838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tačiakampis 12"/>
          <p:cNvSpPr/>
          <p:nvPr/>
        </p:nvSpPr>
        <p:spPr>
          <a:xfrm>
            <a:off x="4202564" y="1313904"/>
            <a:ext cx="4932040" cy="5544096"/>
          </a:xfrm>
          <a:prstGeom prst="rect">
            <a:avLst/>
          </a:prstGeom>
          <a:solidFill>
            <a:schemeClr val="accent3">
              <a:alpha val="11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5" name="Antraštė 1"/>
          <p:cNvSpPr txBox="1">
            <a:spLocks/>
          </p:cNvSpPr>
          <p:nvPr/>
        </p:nvSpPr>
        <p:spPr>
          <a:xfrm>
            <a:off x="1745566" y="170904"/>
            <a:ext cx="45749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Kietieji kūnai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38" t="45333" r="53021" b="22834"/>
          <a:stretch/>
        </p:blipFill>
        <p:spPr bwMode="auto">
          <a:xfrm>
            <a:off x="7423705" y="1423283"/>
            <a:ext cx="1063236" cy="857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tačiakampis 5"/>
          <p:cNvSpPr/>
          <p:nvPr/>
        </p:nvSpPr>
        <p:spPr>
          <a:xfrm>
            <a:off x="0" y="1322668"/>
            <a:ext cx="9144000" cy="1106984"/>
          </a:xfrm>
          <a:prstGeom prst="rect">
            <a:avLst/>
          </a:prstGeom>
          <a:solidFill>
            <a:schemeClr val="accent3">
              <a:alpha val="1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7482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lenagold.ru/fon/clipart/s/sve/svech8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41" y="2584003"/>
            <a:ext cx="1343967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s008.radikal.ru/i304/1101/1a/d1ad24fa34f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747073"/>
            <a:ext cx="1800200" cy="1080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lenagold.narod.ru/fon/clipart/s/stak/stak15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953784"/>
            <a:ext cx="1339205" cy="1423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://s017.radikal.ru/i416/1212/a1/4ff340dae3a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641" y="2585066"/>
            <a:ext cx="1656388" cy="170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 descr="Image result for plėvelė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59302">
            <a:off x="1873493" y="3490669"/>
            <a:ext cx="1983690" cy="1205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5" name="Picture 11" descr="http://upload.wikimedia.org/wikipedia/commons/thumb/e/e9/GrafitaEZ.jpg/200px-GrafitaEZ.jpg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609649"/>
            <a:ext cx="190500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7" name="Picture 13" descr="http://upload.wikimedia.org/wikipedia/commons/thumb/4/4a/Quartz_oisan.jpg/200px-Quartz_oisan.jpg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15" y="3267914"/>
            <a:ext cx="1905000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55226" y="1563743"/>
            <a:ext cx="23086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3600" b="1" dirty="0" smtClean="0"/>
              <a:t>Amorfiniai</a:t>
            </a:r>
            <a:r>
              <a:rPr lang="lt-LT" sz="3200" b="1" dirty="0" smtClean="0"/>
              <a:t> </a:t>
            </a:r>
            <a:endParaRPr lang="lt-LT" sz="3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852098" y="1563742"/>
            <a:ext cx="22042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3600" b="1" dirty="0" smtClean="0"/>
              <a:t>Kristaliniai</a:t>
            </a:r>
            <a:endParaRPr lang="lt-LT" sz="3600" b="1" dirty="0"/>
          </a:p>
        </p:txBody>
      </p:sp>
      <p:sp>
        <p:nvSpPr>
          <p:cNvPr id="5" name="Stačiakampis 4"/>
          <p:cNvSpPr/>
          <p:nvPr/>
        </p:nvSpPr>
        <p:spPr>
          <a:xfrm>
            <a:off x="4164275" y="1313807"/>
            <a:ext cx="4932040" cy="5567895"/>
          </a:xfrm>
          <a:prstGeom prst="rect">
            <a:avLst/>
          </a:prstGeom>
          <a:solidFill>
            <a:schemeClr val="accent3">
              <a:alpha val="11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7" name="Antraštė 1"/>
          <p:cNvSpPr txBox="1">
            <a:spLocks/>
          </p:cNvSpPr>
          <p:nvPr/>
        </p:nvSpPr>
        <p:spPr>
          <a:xfrm>
            <a:off x="49475" y="4215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Kietieji kūnai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tačiakampis 18"/>
          <p:cNvSpPr/>
          <p:nvPr/>
        </p:nvSpPr>
        <p:spPr>
          <a:xfrm>
            <a:off x="0" y="1313808"/>
            <a:ext cx="9143999" cy="1106984"/>
          </a:xfrm>
          <a:prstGeom prst="rect">
            <a:avLst/>
          </a:prstGeom>
          <a:solidFill>
            <a:schemeClr val="accent3">
              <a:alpha val="1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1057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/>
          <p:cNvSpPr/>
          <p:nvPr/>
        </p:nvSpPr>
        <p:spPr>
          <a:xfrm>
            <a:off x="7020272" y="1647740"/>
            <a:ext cx="2123728" cy="3725478"/>
          </a:xfrm>
          <a:prstGeom prst="rect">
            <a:avLst/>
          </a:prstGeom>
          <a:solidFill>
            <a:schemeClr val="accent3">
              <a:alpha val="11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Stačiakampis 4"/>
          <p:cNvSpPr/>
          <p:nvPr/>
        </p:nvSpPr>
        <p:spPr>
          <a:xfrm>
            <a:off x="2502231" y="1647739"/>
            <a:ext cx="2321798" cy="3725477"/>
          </a:xfrm>
          <a:prstGeom prst="rect">
            <a:avLst/>
          </a:prstGeom>
          <a:solidFill>
            <a:schemeClr val="accent3">
              <a:alpha val="11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" name="Stačiakampis 5"/>
          <p:cNvSpPr/>
          <p:nvPr/>
        </p:nvSpPr>
        <p:spPr>
          <a:xfrm>
            <a:off x="1" y="1647739"/>
            <a:ext cx="2464800" cy="3725477"/>
          </a:xfrm>
          <a:prstGeom prst="rect">
            <a:avLst/>
          </a:prstGeom>
          <a:solidFill>
            <a:schemeClr val="accent3">
              <a:alpha val="11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TextBox 6"/>
          <p:cNvSpPr txBox="1"/>
          <p:nvPr/>
        </p:nvSpPr>
        <p:spPr>
          <a:xfrm>
            <a:off x="2482615" y="232586"/>
            <a:ext cx="419666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400" b="1" dirty="0" smtClean="0"/>
              <a:t>Kristaliniai kūnai </a:t>
            </a:r>
            <a:endParaRPr lang="lt-LT" sz="4400" b="1" dirty="0"/>
          </a:p>
        </p:txBody>
      </p:sp>
      <p:sp>
        <p:nvSpPr>
          <p:cNvPr id="8" name="Antraštė 1"/>
          <p:cNvSpPr>
            <a:spLocks noGrp="1"/>
          </p:cNvSpPr>
          <p:nvPr>
            <p:ph type="title"/>
          </p:nvPr>
        </p:nvSpPr>
        <p:spPr>
          <a:xfrm>
            <a:off x="-13286" y="0"/>
            <a:ext cx="2374786" cy="633941"/>
          </a:xfrm>
        </p:spPr>
        <p:txBody>
          <a:bodyPr>
            <a:normAutofit fontScale="90000"/>
          </a:bodyPr>
          <a:lstStyle/>
          <a:p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Kietieji kūnai</a:t>
            </a:r>
            <a:endParaRPr lang="lt-LT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tačiakampis 8"/>
          <p:cNvSpPr/>
          <p:nvPr/>
        </p:nvSpPr>
        <p:spPr>
          <a:xfrm>
            <a:off x="1475656" y="890284"/>
            <a:ext cx="6696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Skirstomi pagal tai iš kokių dalelių sudarytos erdvinės gardelės ir koks yra ryšys tarp šių dalelių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tačiakampis 9"/>
          <p:cNvSpPr/>
          <p:nvPr/>
        </p:nvSpPr>
        <p:spPr>
          <a:xfrm>
            <a:off x="4824028" y="1647739"/>
            <a:ext cx="2196243" cy="3725478"/>
          </a:xfrm>
          <a:prstGeom prst="rect">
            <a:avLst/>
          </a:prstGeom>
          <a:solidFill>
            <a:schemeClr val="accent3">
              <a:alpha val="11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1" name="TextBox 10"/>
          <p:cNvSpPr txBox="1"/>
          <p:nvPr/>
        </p:nvSpPr>
        <p:spPr>
          <a:xfrm>
            <a:off x="583785" y="1784147"/>
            <a:ext cx="145892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lt-LT" sz="2800" b="1" dirty="0" smtClean="0"/>
              <a:t>Atominė</a:t>
            </a:r>
            <a:endParaRPr lang="lt-LT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987824" y="1784147"/>
            <a:ext cx="114967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lt-LT" sz="2800" b="1" dirty="0" err="1" smtClean="0"/>
              <a:t>Joninė</a:t>
            </a:r>
            <a:endParaRPr lang="lt-LT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986412" y="1815539"/>
            <a:ext cx="1871474" cy="523220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lt-LT" sz="2800" b="1" dirty="0" smtClean="0"/>
              <a:t>Molekulinė</a:t>
            </a:r>
            <a:endParaRPr lang="lt-LT" sz="2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264970" y="1815539"/>
            <a:ext cx="152682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lt-LT" sz="2800" b="1" dirty="0" smtClean="0">
                <a:solidFill>
                  <a:schemeClr val="bg1"/>
                </a:solidFill>
              </a:rPr>
              <a:t>Metalinė</a:t>
            </a:r>
            <a:endParaRPr lang="lt-LT" sz="2800" b="1" dirty="0">
              <a:solidFill>
                <a:schemeClr val="bg1"/>
              </a:solidFill>
            </a:endParaRPr>
          </a:p>
        </p:txBody>
      </p:sp>
      <p:pic>
        <p:nvPicPr>
          <p:cNvPr id="15" name="Picture 9" descr="схем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07" r="23160" b="19622"/>
          <a:stretch/>
        </p:blipFill>
        <p:spPr bwMode="auto">
          <a:xfrm>
            <a:off x="395537" y="2755098"/>
            <a:ext cx="1655838" cy="1823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Diagram showing a three dimensional network of alternating positive sodium ions and negative chloride ions. The network is based on a cubic shape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900" y="3074691"/>
            <a:ext cx="1347319" cy="126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3039491" y="4578365"/>
            <a:ext cx="848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 dirty="0" smtClean="0"/>
              <a:t>Druska</a:t>
            </a:r>
            <a:endParaRPr lang="lt-LT" b="1" dirty="0"/>
          </a:p>
        </p:txBody>
      </p:sp>
      <p:pic>
        <p:nvPicPr>
          <p:cNvPr id="19" name="Picture 5" descr="кристаллическая решетка воды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713" y="3080971"/>
            <a:ext cx="1481427" cy="126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5539910" y="4459457"/>
            <a:ext cx="720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 dirty="0" smtClean="0"/>
              <a:t>Ledas</a:t>
            </a:r>
            <a:endParaRPr lang="lt-LT" b="1" dirty="0"/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52" t="60179" r="13806" b="11522"/>
          <a:stretch/>
        </p:blipFill>
        <p:spPr bwMode="auto">
          <a:xfrm>
            <a:off x="7264970" y="3080971"/>
            <a:ext cx="1602771" cy="1207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7686850" y="4459457"/>
            <a:ext cx="971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 dirty="0" smtClean="0"/>
              <a:t>Metalai </a:t>
            </a:r>
            <a:endParaRPr lang="lt-LT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83785" y="5629320"/>
            <a:ext cx="69767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b="1" dirty="0" smtClean="0"/>
              <a:t>Nuo kristalinės gardelės priklauso medžiagos savybės</a:t>
            </a:r>
            <a:endParaRPr lang="lt-LT" sz="2400" b="1" dirty="0"/>
          </a:p>
        </p:txBody>
      </p:sp>
      <p:sp>
        <p:nvSpPr>
          <p:cNvPr id="24" name="Veiksmo mygtukas: namai 23">
            <a:hlinkClick r:id="rId6" action="ppaction://hlinksldjump" highlightClick="1"/>
          </p:cNvPr>
          <p:cNvSpPr/>
          <p:nvPr/>
        </p:nvSpPr>
        <p:spPr>
          <a:xfrm>
            <a:off x="8066354" y="6090985"/>
            <a:ext cx="738586" cy="648073"/>
          </a:xfrm>
          <a:prstGeom prst="actionButtonHom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5" name="TextBox 24"/>
          <p:cNvSpPr txBox="1"/>
          <p:nvPr/>
        </p:nvSpPr>
        <p:spPr>
          <a:xfrm>
            <a:off x="735854" y="4578365"/>
            <a:ext cx="975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 dirty="0" err="1" smtClean="0"/>
              <a:t>Almazas</a:t>
            </a:r>
            <a:endParaRPr lang="lt-LT" b="1" dirty="0"/>
          </a:p>
        </p:txBody>
      </p:sp>
      <p:sp>
        <p:nvSpPr>
          <p:cNvPr id="26" name="Stačiakampis 25"/>
          <p:cNvSpPr/>
          <p:nvPr/>
        </p:nvSpPr>
        <p:spPr>
          <a:xfrm>
            <a:off x="0" y="1636468"/>
            <a:ext cx="9144000" cy="856428"/>
          </a:xfrm>
          <a:prstGeom prst="rect">
            <a:avLst/>
          </a:prstGeom>
          <a:solidFill>
            <a:schemeClr val="accent3">
              <a:alpha val="1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5384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ačiakampis 4"/>
          <p:cNvSpPr/>
          <p:nvPr/>
        </p:nvSpPr>
        <p:spPr>
          <a:xfrm>
            <a:off x="267195" y="692696"/>
            <a:ext cx="866070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lt-LT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Lydymasis</a:t>
            </a:r>
            <a:r>
              <a:rPr lang="lt-L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tai toks fazinis virsmas, kurio metu kietasis kūnas virsta skysčiu</a:t>
            </a:r>
            <a:r>
              <a:rPr lang="lt-L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lt-LT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Kietėjimas</a:t>
            </a:r>
            <a:r>
              <a:rPr lang="lt-L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atvirkščias virsmas lydymuisi. </a:t>
            </a:r>
          </a:p>
          <a:p>
            <a:endParaRPr lang="lt-LT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tačiakampis 2"/>
          <p:cNvSpPr/>
          <p:nvPr/>
        </p:nvSpPr>
        <p:spPr>
          <a:xfrm>
            <a:off x="92852" y="1322668"/>
            <a:ext cx="8871636" cy="1674284"/>
          </a:xfrm>
          <a:prstGeom prst="rect">
            <a:avLst/>
          </a:prstGeom>
          <a:solidFill>
            <a:schemeClr val="accent3">
              <a:alpha val="1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4" name="Stačiakampis 3"/>
          <p:cNvSpPr/>
          <p:nvPr/>
        </p:nvSpPr>
        <p:spPr>
          <a:xfrm>
            <a:off x="161729" y="3789040"/>
            <a:ext cx="8871636" cy="1512168"/>
          </a:xfrm>
          <a:prstGeom prst="rect">
            <a:avLst/>
          </a:prstGeom>
          <a:solidFill>
            <a:schemeClr val="accent3">
              <a:alpha val="1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6300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Liucija\Desktop\Paveikslėlis1 cop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98" y="735526"/>
            <a:ext cx="8523566" cy="4261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11503" y="0"/>
            <a:ext cx="61840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Lydymosi ir kietėjimo procesų savybės </a:t>
            </a: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19" descr="Тепловое движение атомов в твердых телах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512" y="4294624"/>
            <a:ext cx="251925" cy="25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6" descr="Тепловое движение молекул в жидкости.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6470" y="3173218"/>
            <a:ext cx="399798" cy="399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30"/>
          <p:cNvSpPr txBox="1">
            <a:spLocks noChangeArrowheads="1"/>
          </p:cNvSpPr>
          <p:nvPr/>
        </p:nvSpPr>
        <p:spPr bwMode="auto">
          <a:xfrm>
            <a:off x="45858" y="5157192"/>
            <a:ext cx="911079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lt-LT" alt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Abu procesai vyksta prie tos pačios temperatūros, kurią vadiname  </a:t>
            </a:r>
            <a:r>
              <a:rPr lang="lt-LT" altLang="lt-LT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lydymosi temperatūra</a:t>
            </a:r>
            <a:r>
              <a:rPr lang="lt-LT" alt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lt-LT" alt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      </a:t>
            </a:r>
            <a:r>
              <a:rPr lang="en-US" altLang="lt-LT" sz="2800" b="1" dirty="0" smtClean="0"/>
              <a:t>t</a:t>
            </a:r>
            <a:r>
              <a:rPr lang="ru-RU" altLang="lt-LT" sz="2800" b="1" dirty="0" smtClean="0"/>
              <a:t> </a:t>
            </a:r>
            <a:r>
              <a:rPr lang="lt-LT" altLang="lt-L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lydymosi</a:t>
            </a:r>
            <a:r>
              <a:rPr lang="ru-RU" altLang="lt-LT" sz="2800" b="1" dirty="0" smtClean="0"/>
              <a:t> = </a:t>
            </a:r>
            <a:r>
              <a:rPr lang="en-US" altLang="lt-LT" sz="2800" b="1" dirty="0" smtClean="0"/>
              <a:t>t </a:t>
            </a:r>
            <a:r>
              <a:rPr lang="lt-LT" altLang="lt-L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kietėjimo</a:t>
            </a: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altLang="lt-LT" sz="2000" dirty="0">
              <a:latin typeface="Times New Roman" pitchFamily="18" charset="0"/>
              <a:cs typeface="Times New Roman" panose="02020603050405020304" pitchFamily="18" charset="0"/>
              <a:sym typeface="Symbol" pitchFamily="18" charset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81437" y="2203927"/>
            <a:ext cx="11464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Medžiaga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lydosi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58144" y="2203926"/>
            <a:ext cx="1204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Medžiaga 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kiet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ėja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84117" y="3068960"/>
            <a:ext cx="76174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t, min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9" descr="Тепловое движение атомов в твердых телах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443" y="4105709"/>
            <a:ext cx="314877" cy="314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66641" y="2705557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lt-L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tačiakampis 13"/>
          <p:cNvSpPr/>
          <p:nvPr/>
        </p:nvSpPr>
        <p:spPr>
          <a:xfrm>
            <a:off x="112986" y="674744"/>
            <a:ext cx="8742190" cy="4061626"/>
          </a:xfrm>
          <a:prstGeom prst="rect">
            <a:avLst/>
          </a:prstGeom>
          <a:solidFill>
            <a:schemeClr val="accent3">
              <a:alpha val="1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84592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235609" y="1014644"/>
            <a:ext cx="849694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t-L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Lydymosi temperatūra priklauso nuo medžiagos ir  atmosferos   slėgio.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Juo atmosferos slėgis  didesnis, tuo aukštesnė lydymosi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temperatūra.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Juo kietesnė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medžiaga, tuo aukštesnė lydymosi temperatūra.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alt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Medžiagai lydantis arba kietėjant, visada būna ryški riba tarp kietosios ir skystosios būsenos</a:t>
            </a:r>
            <a:r>
              <a:rPr lang="lt-LT" alt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lt-LT" altLang="lt-L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alt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Lydosi ir kietėja tik kristaliniai kūnai.</a:t>
            </a:r>
            <a:endParaRPr lang="ru-RU" altLang="lt-L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2081" y="212306"/>
            <a:ext cx="61840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Lydymosi ir kietėjimo procesų savybės </a:t>
            </a: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tačiakampis 5"/>
          <p:cNvSpPr/>
          <p:nvPr/>
        </p:nvSpPr>
        <p:spPr>
          <a:xfrm>
            <a:off x="92852" y="1322668"/>
            <a:ext cx="8871636" cy="2250348"/>
          </a:xfrm>
          <a:prstGeom prst="rect">
            <a:avLst/>
          </a:prstGeom>
          <a:solidFill>
            <a:schemeClr val="accent3">
              <a:alpha val="1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Stačiakampis 6"/>
          <p:cNvSpPr/>
          <p:nvPr/>
        </p:nvSpPr>
        <p:spPr>
          <a:xfrm>
            <a:off x="112142" y="3861048"/>
            <a:ext cx="8871636" cy="1800200"/>
          </a:xfrm>
          <a:prstGeom prst="rect">
            <a:avLst/>
          </a:prstGeom>
          <a:solidFill>
            <a:schemeClr val="accent3">
              <a:alpha val="1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5158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Line 3"/>
          <p:cNvSpPr>
            <a:spLocks noChangeShapeType="1"/>
          </p:cNvSpPr>
          <p:nvPr/>
        </p:nvSpPr>
        <p:spPr bwMode="auto">
          <a:xfrm>
            <a:off x="377490" y="3503629"/>
            <a:ext cx="8226957" cy="51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t-LT"/>
          </a:p>
        </p:txBody>
      </p:sp>
      <p:sp>
        <p:nvSpPr>
          <p:cNvPr id="67" name="Line 4"/>
          <p:cNvSpPr>
            <a:spLocks noChangeShapeType="1"/>
          </p:cNvSpPr>
          <p:nvPr/>
        </p:nvSpPr>
        <p:spPr bwMode="auto">
          <a:xfrm flipV="1">
            <a:off x="377491" y="3524860"/>
            <a:ext cx="715023" cy="874445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t-LT"/>
          </a:p>
        </p:txBody>
      </p:sp>
      <p:sp>
        <p:nvSpPr>
          <p:cNvPr id="68" name="Line 5"/>
          <p:cNvSpPr>
            <a:spLocks noChangeShapeType="1"/>
          </p:cNvSpPr>
          <p:nvPr/>
        </p:nvSpPr>
        <p:spPr bwMode="auto">
          <a:xfrm>
            <a:off x="1092514" y="3521204"/>
            <a:ext cx="2016224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t-LT"/>
          </a:p>
        </p:txBody>
      </p:sp>
      <p:sp>
        <p:nvSpPr>
          <p:cNvPr id="69" name="Line 6"/>
          <p:cNvSpPr>
            <a:spLocks noChangeShapeType="1"/>
          </p:cNvSpPr>
          <p:nvPr/>
        </p:nvSpPr>
        <p:spPr bwMode="auto">
          <a:xfrm flipV="1">
            <a:off x="3110122" y="2063879"/>
            <a:ext cx="685800" cy="1457325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t-LT"/>
          </a:p>
        </p:txBody>
      </p:sp>
      <p:graphicFrame>
        <p:nvGraphicFramePr>
          <p:cNvPr id="7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4552129"/>
              </p:ext>
            </p:extLst>
          </p:nvPr>
        </p:nvGraphicFramePr>
        <p:xfrm>
          <a:off x="510374" y="731225"/>
          <a:ext cx="627063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6" name="Equation" r:id="rId3" imgW="368140" imgH="203112" progId="Equation.DSMT4">
                  <p:embed/>
                </p:oleObj>
              </mc:Choice>
              <mc:Fallback>
                <p:oleObj name="Equation" r:id="rId3" imgW="368140" imgH="20311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374" y="731225"/>
                        <a:ext cx="627063" cy="34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Line 23"/>
          <p:cNvSpPr>
            <a:spLocks noChangeShapeType="1"/>
          </p:cNvSpPr>
          <p:nvPr/>
        </p:nvSpPr>
        <p:spPr bwMode="auto">
          <a:xfrm>
            <a:off x="269541" y="4399307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t-LT"/>
          </a:p>
        </p:txBody>
      </p:sp>
      <p:sp>
        <p:nvSpPr>
          <p:cNvPr id="73" name="TextBox 72"/>
          <p:cNvSpPr txBox="1"/>
          <p:nvPr/>
        </p:nvSpPr>
        <p:spPr>
          <a:xfrm>
            <a:off x="8100392" y="3667370"/>
            <a:ext cx="744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 dirty="0" smtClean="0"/>
              <a:t>t, min</a:t>
            </a:r>
            <a:endParaRPr lang="lt-LT" b="1" dirty="0"/>
          </a:p>
        </p:txBody>
      </p:sp>
      <p:sp>
        <p:nvSpPr>
          <p:cNvPr id="74" name="Line 2"/>
          <p:cNvSpPr>
            <a:spLocks noChangeShapeType="1"/>
          </p:cNvSpPr>
          <p:nvPr/>
        </p:nvSpPr>
        <p:spPr bwMode="auto">
          <a:xfrm flipH="1" flipV="1">
            <a:off x="377491" y="728891"/>
            <a:ext cx="0" cy="424834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t-LT"/>
          </a:p>
        </p:txBody>
      </p:sp>
      <p:sp>
        <p:nvSpPr>
          <p:cNvPr id="75" name="TextBox 74"/>
          <p:cNvSpPr txBox="1"/>
          <p:nvPr/>
        </p:nvSpPr>
        <p:spPr>
          <a:xfrm>
            <a:off x="33201" y="3340195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b="1" dirty="0" smtClean="0"/>
              <a:t>0</a:t>
            </a:r>
            <a:endParaRPr lang="lt-LT" sz="2400" b="1" dirty="0"/>
          </a:p>
        </p:txBody>
      </p:sp>
      <p:sp>
        <p:nvSpPr>
          <p:cNvPr id="76" name="TextBox 75"/>
          <p:cNvSpPr txBox="1"/>
          <p:nvPr/>
        </p:nvSpPr>
        <p:spPr>
          <a:xfrm>
            <a:off x="-11065" y="4036702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b="1" dirty="0"/>
              <a:t>A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849055" y="3063195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b="1" dirty="0"/>
              <a:t>B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2915839" y="3555129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b="1" dirty="0" smtClean="0"/>
              <a:t>C</a:t>
            </a:r>
            <a:endParaRPr lang="lt-LT" sz="2400" b="1" dirty="0"/>
          </a:p>
        </p:txBody>
      </p:sp>
      <p:sp>
        <p:nvSpPr>
          <p:cNvPr id="79" name="TextBox 78"/>
          <p:cNvSpPr txBox="1"/>
          <p:nvPr/>
        </p:nvSpPr>
        <p:spPr>
          <a:xfrm>
            <a:off x="3267217" y="1796427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b="1" dirty="0" smtClean="0"/>
              <a:t>D</a:t>
            </a:r>
            <a:endParaRPr lang="lt-LT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269541" y="3059539"/>
                <a:ext cx="4795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lt-LT" sz="24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lt-LT" sz="2400" b="1" i="1" smtClean="0">
                              <a:latin typeface="Cambria Math"/>
                            </a:rPr>
                            <m:t>𝒕</m:t>
                          </m:r>
                        </m:e>
                        <m:sub>
                          <m:r>
                            <a:rPr lang="lt-LT" sz="2400" b="1" i="1" smtClean="0">
                              <a:latin typeface="Cambria Math"/>
                            </a:rPr>
                            <m:t>𝒍</m:t>
                          </m:r>
                        </m:sub>
                      </m:sSub>
                    </m:oMath>
                  </m:oMathPara>
                </a14:m>
                <a:endParaRPr lang="lt-LT" sz="2400" b="1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541" y="3059539"/>
                <a:ext cx="479555" cy="461665"/>
              </a:xfrm>
              <a:prstGeom prst="rect">
                <a:avLst/>
              </a:prstGeom>
              <a:blipFill rotWithShape="1">
                <a:blip r:embed="rId5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5" name="Text Box 30"/>
          <p:cNvSpPr txBox="1">
            <a:spLocks noChangeArrowheads="1"/>
          </p:cNvSpPr>
          <p:nvPr/>
        </p:nvSpPr>
        <p:spPr bwMode="auto">
          <a:xfrm>
            <a:off x="33201" y="5015306"/>
            <a:ext cx="915506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lt-LT" alt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 Lydymosi metu medžiaga iš aplinkos pasiima šilumą, o kietėjimo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lt-LT" alt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metu atiduoda šilumą.</a:t>
            </a: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lt-LT" altLang="lt-LT" sz="24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Gautas</a:t>
            </a:r>
            <a:r>
              <a:rPr lang="lt-LT" altLang="lt-LT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 ir </a:t>
            </a:r>
            <a:r>
              <a:rPr lang="lt-LT" altLang="lt-LT" sz="24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atiduotas</a:t>
            </a:r>
            <a:r>
              <a:rPr lang="lt-LT" altLang="lt-LT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 šilumos kiekis procesų  metu skaičiuojamas  pagal tą pačią formulę </a:t>
            </a:r>
          </a:p>
          <a:p>
            <a:pPr eaLnBrk="1" hangingPunct="1">
              <a:spcBef>
                <a:spcPct val="0"/>
              </a:spcBef>
              <a:buNone/>
            </a:pPr>
            <a:endParaRPr lang="lt-LT" altLang="lt-LT" sz="2400" b="1" dirty="0" smtClean="0">
              <a:latin typeface="Times New Roman" panose="02020603050405020304" pitchFamily="18" charset="0"/>
              <a:cs typeface="Times New Roman" panose="02020603050405020304" pitchFamily="18" charset="0"/>
              <a:sym typeface="Symbol" pitchFamily="18" charset="2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ru-RU" altLang="lt-LT" sz="2000" dirty="0">
              <a:latin typeface="Times New Roman" pitchFamily="18" charset="0"/>
              <a:cs typeface="Times New Roman" panose="02020603050405020304" pitchFamily="18" charset="0"/>
              <a:sym typeface="Symbol" pitchFamily="18" charset="2"/>
            </a:endParaRPr>
          </a:p>
        </p:txBody>
      </p:sp>
      <p:sp>
        <p:nvSpPr>
          <p:cNvPr id="21" name="Line 6"/>
          <p:cNvSpPr>
            <a:spLocks noChangeShapeType="1"/>
          </p:cNvSpPr>
          <p:nvPr/>
        </p:nvSpPr>
        <p:spPr bwMode="auto">
          <a:xfrm flipH="1" flipV="1">
            <a:off x="3786817" y="2068967"/>
            <a:ext cx="718953" cy="1434662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t-LT"/>
          </a:p>
        </p:txBody>
      </p:sp>
      <p:sp>
        <p:nvSpPr>
          <p:cNvPr id="22" name="Line 5"/>
          <p:cNvSpPr>
            <a:spLocks noChangeShapeType="1"/>
          </p:cNvSpPr>
          <p:nvPr/>
        </p:nvSpPr>
        <p:spPr bwMode="auto">
          <a:xfrm>
            <a:off x="4505770" y="3529379"/>
            <a:ext cx="2016224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t-LT"/>
          </a:p>
        </p:txBody>
      </p:sp>
      <p:sp>
        <p:nvSpPr>
          <p:cNvPr id="23" name="Line 4"/>
          <p:cNvSpPr>
            <a:spLocks noChangeShapeType="1"/>
          </p:cNvSpPr>
          <p:nvPr/>
        </p:nvSpPr>
        <p:spPr bwMode="auto">
          <a:xfrm flipH="1" flipV="1">
            <a:off x="6521994" y="3536651"/>
            <a:ext cx="930326" cy="874445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t-LT"/>
          </a:p>
        </p:txBody>
      </p:sp>
      <p:sp>
        <p:nvSpPr>
          <p:cNvPr id="25" name="TextBox 24"/>
          <p:cNvSpPr txBox="1"/>
          <p:nvPr/>
        </p:nvSpPr>
        <p:spPr>
          <a:xfrm>
            <a:off x="4330081" y="3546461"/>
            <a:ext cx="335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b="1" dirty="0"/>
              <a:t>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70616" y="3582134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b="1" dirty="0" smtClean="0"/>
              <a:t>F</a:t>
            </a:r>
            <a:endParaRPr lang="lt-LT" sz="24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7480082" y="4050896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b="1" dirty="0" smtClean="0"/>
              <a:t>G</a:t>
            </a:r>
            <a:endParaRPr lang="lt-LT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392081" y="212306"/>
            <a:ext cx="63234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Lydymosi ir kietėjimo procesų savybės </a:t>
            </a: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tačiakampis 19"/>
          <p:cNvSpPr/>
          <p:nvPr/>
        </p:nvSpPr>
        <p:spPr>
          <a:xfrm>
            <a:off x="1541782" y="2521699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altLang="lt-LT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Gautas</a:t>
            </a:r>
            <a:endParaRPr lang="lt-LT" dirty="0"/>
          </a:p>
        </p:txBody>
      </p:sp>
      <p:sp>
        <p:nvSpPr>
          <p:cNvPr id="28" name="Stačiakampis 27"/>
          <p:cNvSpPr/>
          <p:nvPr/>
        </p:nvSpPr>
        <p:spPr>
          <a:xfrm>
            <a:off x="5004169" y="2490661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altLang="lt-LT" b="1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Atiduotas</a:t>
            </a:r>
            <a:endParaRPr lang="lt-LT" dirty="0"/>
          </a:p>
        </p:txBody>
      </p:sp>
      <p:sp>
        <p:nvSpPr>
          <p:cNvPr id="52" name="Text Box 30"/>
          <p:cNvSpPr txBox="1">
            <a:spLocks noChangeArrowheads="1"/>
          </p:cNvSpPr>
          <p:nvPr/>
        </p:nvSpPr>
        <p:spPr bwMode="auto">
          <a:xfrm>
            <a:off x="4857786" y="767843"/>
            <a:ext cx="428621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l-GR" alt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λ</a:t>
            </a:r>
            <a:r>
              <a:rPr lang="lt-LT" alt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- medžiagos savitoji lydymosi šiluma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lt-LT" altLang="lt-LT" sz="2400" dirty="0">
                <a:latin typeface="Times New Roman" pitchFamily="18" charset="0"/>
                <a:cs typeface="Times New Roman" panose="02020603050405020304" pitchFamily="18" charset="0"/>
                <a:sym typeface="Symbol" pitchFamily="18" charset="2"/>
              </a:rPr>
              <a:t>m</a:t>
            </a:r>
            <a:r>
              <a:rPr lang="lt-LT" altLang="lt-LT" sz="2400" dirty="0" smtClean="0">
                <a:latin typeface="Times New Roman" pitchFamily="18" charset="0"/>
                <a:cs typeface="Times New Roman" panose="02020603050405020304" pitchFamily="18" charset="0"/>
                <a:sym typeface="Symbol" pitchFamily="18" charset="2"/>
              </a:rPr>
              <a:t> – medžiagos, kurią reikia išlydyti, masė</a:t>
            </a:r>
            <a:endParaRPr lang="ru-RU" altLang="lt-LT" sz="2400" dirty="0">
              <a:latin typeface="Times New Roman" pitchFamily="18" charset="0"/>
              <a:cs typeface="Times New Roman" panose="02020603050405020304" pitchFamily="18" charset="0"/>
              <a:sym typeface="Symbol" pitchFamily="18" charset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21224" y="2872397"/>
            <a:ext cx="1385316" cy="52322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=-</a:t>
            </a:r>
            <a:r>
              <a:rPr lang="el-G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λ·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41407" y="2875759"/>
            <a:ext cx="1265090" cy="52322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l-G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λ·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Stačiakampis 28"/>
          <p:cNvSpPr/>
          <p:nvPr/>
        </p:nvSpPr>
        <p:spPr>
          <a:xfrm>
            <a:off x="-11065" y="689442"/>
            <a:ext cx="9155065" cy="4325863"/>
          </a:xfrm>
          <a:prstGeom prst="rect">
            <a:avLst/>
          </a:prstGeom>
          <a:solidFill>
            <a:schemeClr val="accent3">
              <a:alpha val="1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3972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916832"/>
            <a:ext cx="84006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Savitoji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lydymosi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kiet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ėjimo) šiluma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tai šilumos kiekis, kuris reikalingas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1kg med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iagos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ersti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skys</a:t>
            </a:r>
            <a:r>
              <a:rPr lang="lt-LT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čiu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jos lydymosi temperatūroje.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Savitoji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lydymosi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iluma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priklauso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nuo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med</a:t>
            </a:r>
            <a:r>
              <a:rPr lang="lt-LT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žiagos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ir atmosferos slėgio.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lt-LT" altLang="lt-LT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[</a:t>
            </a:r>
            <a:r>
              <a:rPr lang="ru-RU" altLang="lt-LT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</a:t>
            </a:r>
            <a:r>
              <a:rPr lang="lt-LT" altLang="lt-LT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]</a:t>
            </a:r>
            <a:r>
              <a:rPr lang="en-US" altLang="lt-LT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= J/kg</a:t>
            </a:r>
            <a:endParaRPr lang="lt-LT" altLang="lt-LT" sz="2400" dirty="0">
              <a:latin typeface="Times New Roman" panose="02020603050405020304" pitchFamily="18" charset="0"/>
              <a:cs typeface="Times New Roman" panose="02020603050405020304" pitchFamily="18" charset="0"/>
              <a:sym typeface="Symbol" pitchFamily="18" charset="2"/>
            </a:endParaRPr>
          </a:p>
          <a:p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2081" y="212306"/>
            <a:ext cx="63234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Lydymosi ir kietėjimo procesų savybės </a:t>
            </a: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tačiakampis 3"/>
          <p:cNvSpPr/>
          <p:nvPr/>
        </p:nvSpPr>
        <p:spPr>
          <a:xfrm>
            <a:off x="160066" y="1297859"/>
            <a:ext cx="8871636" cy="3271820"/>
          </a:xfrm>
          <a:prstGeom prst="rect">
            <a:avLst/>
          </a:prstGeom>
          <a:solidFill>
            <a:schemeClr val="accent3">
              <a:alpha val="1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284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4578918" y="989366"/>
            <a:ext cx="456508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Kaitinant ledą didėja </a:t>
            </a:r>
          </a:p>
          <a:p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medžiagos temperatūra, didėja</a:t>
            </a:r>
          </a:p>
          <a:p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molekulinė potencinė ir kinetinė energija, nes didėja atstumai tarp dalelių kristalinėje gardelėje ir jų judėjimo greičiai.</a:t>
            </a:r>
          </a:p>
          <a:p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BC.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Medžiaga lydosi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Nutrūksta</a:t>
            </a:r>
          </a:p>
          <a:p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molekulių ryšiai. Yra kristalinė</a:t>
            </a:r>
          </a:p>
          <a:p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gardelė. Iš aplinkos gautas </a:t>
            </a:r>
          </a:p>
          <a:p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šilumos kiekis naudojamas gardelei  ardyti, molekulių sankabos jėgoms nugalėti.</a:t>
            </a:r>
          </a:p>
        </p:txBody>
      </p:sp>
      <p:sp>
        <p:nvSpPr>
          <p:cNvPr id="33" name="Line 3"/>
          <p:cNvSpPr>
            <a:spLocks noChangeShapeType="1"/>
          </p:cNvSpPr>
          <p:nvPr/>
        </p:nvSpPr>
        <p:spPr bwMode="auto">
          <a:xfrm>
            <a:off x="467544" y="3125774"/>
            <a:ext cx="3844434" cy="51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t-LT"/>
          </a:p>
        </p:txBody>
      </p:sp>
      <p:sp>
        <p:nvSpPr>
          <p:cNvPr id="34" name="Line 4"/>
          <p:cNvSpPr>
            <a:spLocks noChangeShapeType="1"/>
          </p:cNvSpPr>
          <p:nvPr/>
        </p:nvSpPr>
        <p:spPr bwMode="auto">
          <a:xfrm flipV="1">
            <a:off x="467544" y="3151523"/>
            <a:ext cx="720080" cy="869927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t-LT"/>
          </a:p>
        </p:txBody>
      </p:sp>
      <p:sp>
        <p:nvSpPr>
          <p:cNvPr id="35" name="Line 5"/>
          <p:cNvSpPr>
            <a:spLocks noChangeShapeType="1"/>
          </p:cNvSpPr>
          <p:nvPr/>
        </p:nvSpPr>
        <p:spPr bwMode="auto">
          <a:xfrm>
            <a:off x="1182567" y="3151524"/>
            <a:ext cx="2016224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t-LT"/>
          </a:p>
        </p:txBody>
      </p:sp>
      <p:sp>
        <p:nvSpPr>
          <p:cNvPr id="36" name="Line 6"/>
          <p:cNvSpPr>
            <a:spLocks noChangeShapeType="1"/>
          </p:cNvSpPr>
          <p:nvPr/>
        </p:nvSpPr>
        <p:spPr bwMode="auto">
          <a:xfrm flipV="1">
            <a:off x="3195408" y="1687099"/>
            <a:ext cx="685800" cy="1457325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t-LT"/>
          </a:p>
        </p:txBody>
      </p:sp>
      <p:graphicFrame>
        <p:nvGraphicFramePr>
          <p:cNvPr id="37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5644186"/>
              </p:ext>
            </p:extLst>
          </p:nvPr>
        </p:nvGraphicFramePr>
        <p:xfrm>
          <a:off x="575494" y="1508866"/>
          <a:ext cx="627063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9" name="Equation" r:id="rId3" imgW="368140" imgH="203112" progId="Equation.DSMT4">
                  <p:embed/>
                </p:oleObj>
              </mc:Choice>
              <mc:Fallback>
                <p:oleObj name="Equation" r:id="rId3" imgW="368140" imgH="20311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494" y="1508866"/>
                        <a:ext cx="627063" cy="34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Line 23"/>
          <p:cNvSpPr>
            <a:spLocks noChangeShapeType="1"/>
          </p:cNvSpPr>
          <p:nvPr/>
        </p:nvSpPr>
        <p:spPr bwMode="auto">
          <a:xfrm>
            <a:off x="359594" y="4021452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t-LT"/>
          </a:p>
        </p:txBody>
      </p:sp>
      <p:sp>
        <p:nvSpPr>
          <p:cNvPr id="49" name="TextBox 48"/>
          <p:cNvSpPr txBox="1"/>
          <p:nvPr/>
        </p:nvSpPr>
        <p:spPr>
          <a:xfrm>
            <a:off x="3810974" y="3289515"/>
            <a:ext cx="744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 dirty="0" smtClean="0"/>
              <a:t>t, min</a:t>
            </a:r>
            <a:endParaRPr lang="lt-LT" b="1" dirty="0"/>
          </a:p>
        </p:txBody>
      </p:sp>
      <p:sp>
        <p:nvSpPr>
          <p:cNvPr id="50" name="Line 2"/>
          <p:cNvSpPr>
            <a:spLocks noChangeShapeType="1"/>
          </p:cNvSpPr>
          <p:nvPr/>
        </p:nvSpPr>
        <p:spPr bwMode="auto">
          <a:xfrm flipH="1" flipV="1">
            <a:off x="467544" y="1556512"/>
            <a:ext cx="0" cy="304287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t-LT"/>
          </a:p>
        </p:txBody>
      </p:sp>
      <p:sp>
        <p:nvSpPr>
          <p:cNvPr id="9" name="TextBox 8"/>
          <p:cNvSpPr txBox="1"/>
          <p:nvPr/>
        </p:nvSpPr>
        <p:spPr>
          <a:xfrm>
            <a:off x="123254" y="296234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b="1" dirty="0" smtClean="0"/>
              <a:t>0</a:t>
            </a:r>
            <a:endParaRPr lang="lt-LT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8988" y="3658847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b="1" dirty="0"/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8247" y="2664109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b="1" dirty="0"/>
              <a:t>B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195408" y="2882192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b="1" dirty="0" smtClean="0"/>
              <a:t>C</a:t>
            </a:r>
            <a:endParaRPr lang="lt-LT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794437" y="1325681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b="1" dirty="0" smtClean="0"/>
              <a:t>D</a:t>
            </a:r>
            <a:endParaRPr lang="lt-LT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87337" y="2693410"/>
                <a:ext cx="4795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lt-LT" sz="24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lt-LT" sz="2400" b="1" i="1" smtClean="0">
                              <a:latin typeface="Cambria Math"/>
                            </a:rPr>
                            <m:t>𝒕</m:t>
                          </m:r>
                        </m:e>
                        <m:sub>
                          <m:r>
                            <a:rPr lang="lt-LT" sz="2400" b="1" i="1" smtClean="0">
                              <a:latin typeface="Cambria Math"/>
                            </a:rPr>
                            <m:t>𝒍</m:t>
                          </m:r>
                        </m:sub>
                      </m:sSub>
                    </m:oMath>
                  </m:oMathPara>
                </a14:m>
                <a:endParaRPr lang="lt-LT" sz="2400" b="1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337" y="2693410"/>
                <a:ext cx="479555" cy="461665"/>
              </a:xfrm>
              <a:prstGeom prst="rect">
                <a:avLst/>
              </a:prstGeom>
              <a:blipFill rotWithShape="1">
                <a:blip r:embed="rId5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182567" y="4103864"/>
                <a:ext cx="3150158" cy="4955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lt-LT" sz="24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lt-LT" sz="2400" b="1" i="1" smtClean="0">
                              <a:latin typeface="Cambria Math"/>
                            </a:rPr>
                            <m:t>𝒕</m:t>
                          </m:r>
                        </m:e>
                        <m:sub>
                          <m:r>
                            <a:rPr lang="lt-LT" sz="2400" b="1" i="1" smtClean="0">
                              <a:latin typeface="Cambria Math"/>
                            </a:rPr>
                            <m:t>𝒍</m:t>
                          </m:r>
                          <m:r>
                            <a:rPr lang="lt-LT" sz="2400" b="1" i="1" smtClean="0">
                              <a:latin typeface="Cambria Math"/>
                            </a:rPr>
                            <m:t>−</m:t>
                          </m:r>
                          <m:r>
                            <a:rPr lang="lt-LT" sz="2400" b="1" i="1" smtClean="0">
                              <a:latin typeface="Cambria Math"/>
                            </a:rPr>
                            <m:t>𝒍𝒚𝒅𝒚𝒎𝒐𝒔𝒊</m:t>
                          </m:r>
                          <m:r>
                            <a:rPr lang="lt-LT" sz="2400" b="1" i="1" smtClean="0">
                              <a:latin typeface="Cambria Math"/>
                            </a:rPr>
                            <m:t> </m:t>
                          </m:r>
                          <m:r>
                            <a:rPr lang="lt-LT" sz="2400" b="1" i="1" smtClean="0">
                              <a:latin typeface="Cambria Math"/>
                            </a:rPr>
                            <m:t>𝒕𝒆𝒎𝒑𝒆𝒓𝒂𝒕</m:t>
                          </m:r>
                          <m:r>
                            <a:rPr lang="lt-LT" sz="2400" b="1" i="1" smtClean="0">
                              <a:latin typeface="Cambria Math"/>
                            </a:rPr>
                            <m:t>ū</m:t>
                          </m:r>
                          <m:r>
                            <a:rPr lang="lt-LT" sz="2400" b="1" i="1" smtClean="0">
                              <a:latin typeface="Cambria Math"/>
                            </a:rPr>
                            <m:t>𝒓𝒂</m:t>
                          </m:r>
                        </m:sub>
                      </m:sSub>
                    </m:oMath>
                  </m:oMathPara>
                </a14:m>
                <a:endParaRPr lang="lt-LT" sz="2400" b="1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2567" y="4103864"/>
                <a:ext cx="3150158" cy="495520"/>
              </a:xfrm>
              <a:prstGeom prst="rect">
                <a:avLst/>
              </a:prstGeom>
              <a:blipFill rotWithShape="1">
                <a:blip r:embed="rId6"/>
                <a:stretch>
                  <a:fillRect b="-12346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1815097" y="2462571"/>
            <a:ext cx="1204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Medžiaga </a:t>
            </a:r>
          </a:p>
          <a:p>
            <a:pPr algn="ctr"/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lydosi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 rot="18541363">
            <a:off x="478564" y="3335680"/>
            <a:ext cx="11993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Medžiaga</a:t>
            </a:r>
            <a:r>
              <a:rPr lang="lt-LT" b="1" dirty="0" smtClean="0"/>
              <a:t> </a:t>
            </a:r>
          </a:p>
          <a:p>
            <a:r>
              <a:rPr lang="lt-LT" b="1" dirty="0" smtClean="0"/>
              <a:t>kaitinama</a:t>
            </a:r>
            <a:endParaRPr lang="lt-LT" b="1" dirty="0"/>
          </a:p>
        </p:txBody>
      </p:sp>
      <p:sp>
        <p:nvSpPr>
          <p:cNvPr id="23" name="Veiksmo mygtukas: filmas 22">
            <a:hlinkClick r:id="rId7" highlightClick="1"/>
          </p:cNvPr>
          <p:cNvSpPr/>
          <p:nvPr/>
        </p:nvSpPr>
        <p:spPr>
          <a:xfrm>
            <a:off x="1541384" y="3232284"/>
            <a:ext cx="1298589" cy="437056"/>
          </a:xfrm>
          <a:prstGeom prst="actionButtonMovi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1" name="TextBox 20"/>
          <p:cNvSpPr txBox="1"/>
          <p:nvPr/>
        </p:nvSpPr>
        <p:spPr>
          <a:xfrm>
            <a:off x="1392081" y="212306"/>
            <a:ext cx="63234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Lydymosi ir kietėjimo procesų savybės </a:t>
            </a: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3254" y="5513681"/>
            <a:ext cx="88412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CD.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Likus vien skystajai fazei, jeigu ir toliau tiekiama energija, medžiagos temperatūra auga. Didėja skysčio molekulių kinetinė energija.       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64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4311978" y="817449"/>
            <a:ext cx="483202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Vandeniui vėstant, jo molekulės vis labiau artėja viena prie kitos. Tvirtėja vandeniliniai ryšiai. </a:t>
            </a:r>
          </a:p>
          <a:p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EF.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Kad skystis pradėtų kristalizuotis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reikalingi </a:t>
            </a:r>
            <a:r>
              <a:rPr lang="lt-L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kristalizacijos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centrai.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To-</a:t>
            </a:r>
            <a:r>
              <a:rPr lang="lt-LT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kiais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centrais gali būti įvairios </a:t>
            </a:r>
            <a:r>
              <a:rPr lang="lt-LT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šalu-tinės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medžiagos - priemaišos,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dulke-lės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oro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burbuliukai. Medžiagai </a:t>
            </a:r>
            <a:r>
              <a:rPr lang="lt-LT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kie-</a:t>
            </a:r>
            <a:endParaRPr 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tėjant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mažėja ją sudarančių dalelių</a:t>
            </a:r>
          </a:p>
          <a:p>
            <a:r>
              <a:rPr lang="lt-LT" sz="2400" dirty="0"/>
              <a:t>greitis, jų kinetinė </a:t>
            </a:r>
            <a:r>
              <a:rPr lang="lt-LT" sz="2400" dirty="0" smtClean="0"/>
              <a:t>energija.</a:t>
            </a:r>
            <a:r>
              <a:rPr lang="lt-LT" sz="2400" dirty="0"/>
              <a:t> Traukos jėgų pakanka lėčiau judančioms dalelėms išlaikyti vieną prie kitos. Tuo metu išsiskirianti energija palaiko pastovią kūno temperatūrą.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lt-LT" sz="2400" dirty="0" smtClean="0"/>
              <a:t> 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Line 3"/>
          <p:cNvSpPr>
            <a:spLocks noChangeShapeType="1"/>
          </p:cNvSpPr>
          <p:nvPr/>
        </p:nvSpPr>
        <p:spPr bwMode="auto">
          <a:xfrm>
            <a:off x="467544" y="3125774"/>
            <a:ext cx="3844434" cy="51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t-LT"/>
          </a:p>
        </p:txBody>
      </p:sp>
      <p:sp>
        <p:nvSpPr>
          <p:cNvPr id="34" name="Line 4"/>
          <p:cNvSpPr>
            <a:spLocks noChangeShapeType="1"/>
          </p:cNvSpPr>
          <p:nvPr/>
        </p:nvSpPr>
        <p:spPr bwMode="auto">
          <a:xfrm>
            <a:off x="463412" y="1988841"/>
            <a:ext cx="724212" cy="1162682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t-LT"/>
          </a:p>
        </p:txBody>
      </p:sp>
      <p:sp>
        <p:nvSpPr>
          <p:cNvPr id="35" name="Line 5"/>
          <p:cNvSpPr>
            <a:spLocks noChangeShapeType="1"/>
          </p:cNvSpPr>
          <p:nvPr/>
        </p:nvSpPr>
        <p:spPr bwMode="auto">
          <a:xfrm>
            <a:off x="1182567" y="3151524"/>
            <a:ext cx="2016224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t-LT"/>
          </a:p>
        </p:txBody>
      </p:sp>
      <p:sp>
        <p:nvSpPr>
          <p:cNvPr id="36" name="Line 6"/>
          <p:cNvSpPr>
            <a:spLocks noChangeShapeType="1"/>
          </p:cNvSpPr>
          <p:nvPr/>
        </p:nvSpPr>
        <p:spPr bwMode="auto">
          <a:xfrm>
            <a:off x="3195408" y="3144423"/>
            <a:ext cx="685800" cy="976088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t-LT"/>
          </a:p>
        </p:txBody>
      </p:sp>
      <p:graphicFrame>
        <p:nvGraphicFramePr>
          <p:cNvPr id="37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2152159"/>
              </p:ext>
            </p:extLst>
          </p:nvPr>
        </p:nvGraphicFramePr>
        <p:xfrm>
          <a:off x="600427" y="353370"/>
          <a:ext cx="627063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67" name="Equation" r:id="rId3" imgW="368140" imgH="203112" progId="Equation.DSMT4">
                  <p:embed/>
                </p:oleObj>
              </mc:Choice>
              <mc:Fallback>
                <p:oleObj name="Equation" r:id="rId3" imgW="368140" imgH="20311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427" y="353370"/>
                        <a:ext cx="627063" cy="34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Line 23"/>
          <p:cNvSpPr>
            <a:spLocks noChangeShapeType="1"/>
          </p:cNvSpPr>
          <p:nvPr/>
        </p:nvSpPr>
        <p:spPr bwMode="auto">
          <a:xfrm>
            <a:off x="359594" y="4021452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t-LT"/>
          </a:p>
        </p:txBody>
      </p:sp>
      <p:sp>
        <p:nvSpPr>
          <p:cNvPr id="49" name="TextBox 48"/>
          <p:cNvSpPr txBox="1"/>
          <p:nvPr/>
        </p:nvSpPr>
        <p:spPr>
          <a:xfrm>
            <a:off x="3567864" y="3228079"/>
            <a:ext cx="744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 dirty="0" smtClean="0"/>
              <a:t>t, min</a:t>
            </a:r>
            <a:endParaRPr lang="lt-LT" b="1" dirty="0"/>
          </a:p>
        </p:txBody>
      </p:sp>
      <p:sp>
        <p:nvSpPr>
          <p:cNvPr id="50" name="Line 2"/>
          <p:cNvSpPr>
            <a:spLocks noChangeShapeType="1"/>
          </p:cNvSpPr>
          <p:nvPr/>
        </p:nvSpPr>
        <p:spPr bwMode="auto">
          <a:xfrm flipH="1" flipV="1">
            <a:off x="467544" y="351036"/>
            <a:ext cx="0" cy="424834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t-LT"/>
          </a:p>
        </p:txBody>
      </p:sp>
      <p:sp>
        <p:nvSpPr>
          <p:cNvPr id="9" name="TextBox 8"/>
          <p:cNvSpPr txBox="1"/>
          <p:nvPr/>
        </p:nvSpPr>
        <p:spPr>
          <a:xfrm>
            <a:off x="123254" y="296234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b="1" dirty="0" smtClean="0"/>
              <a:t>0</a:t>
            </a:r>
            <a:endParaRPr lang="lt-LT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96278" y="1546459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b="1" dirty="0"/>
              <a:t>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8247" y="2664109"/>
            <a:ext cx="335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b="1" dirty="0" smtClean="0"/>
              <a:t>E</a:t>
            </a:r>
            <a:endParaRPr lang="lt-LT" sz="2400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3195408" y="2882192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b="1" dirty="0" smtClean="0"/>
              <a:t>F</a:t>
            </a:r>
            <a:endParaRPr lang="lt-LT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87337" y="2693410"/>
                <a:ext cx="4795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lt-LT" sz="24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lt-LT" sz="2400" b="1" i="1" smtClean="0">
                              <a:latin typeface="Cambria Math"/>
                            </a:rPr>
                            <m:t>𝒕</m:t>
                          </m:r>
                        </m:e>
                        <m:sub>
                          <m:r>
                            <a:rPr lang="lt-LT" sz="2400" b="1" i="1" smtClean="0">
                              <a:latin typeface="Cambria Math"/>
                            </a:rPr>
                            <m:t>𝒍</m:t>
                          </m:r>
                        </m:sub>
                      </m:sSub>
                    </m:oMath>
                  </m:oMathPara>
                </a14:m>
                <a:endParaRPr lang="lt-LT" sz="2400" b="1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337" y="2693410"/>
                <a:ext cx="479555" cy="461665"/>
              </a:xfrm>
              <a:prstGeom prst="rect">
                <a:avLst/>
              </a:prstGeom>
              <a:blipFill rotWithShape="1">
                <a:blip r:embed="rId5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681585" y="4322648"/>
                <a:ext cx="3177408" cy="4966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lt-LT" sz="24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lt-LT" sz="2400" b="1" i="1" smtClean="0">
                              <a:latin typeface="Cambria Math"/>
                            </a:rPr>
                            <m:t>𝒕</m:t>
                          </m:r>
                        </m:e>
                        <m:sub>
                          <m:r>
                            <a:rPr lang="lt-LT" sz="2400" b="1" i="1" smtClean="0">
                              <a:latin typeface="Cambria Math"/>
                            </a:rPr>
                            <m:t>𝒍</m:t>
                          </m:r>
                          <m:r>
                            <a:rPr lang="lt-LT" sz="2400" b="1" i="1" smtClean="0">
                              <a:latin typeface="Cambria Math"/>
                            </a:rPr>
                            <m:t>−</m:t>
                          </m:r>
                          <m:r>
                            <a:rPr lang="lt-LT" sz="2400" b="1" i="1" smtClean="0">
                              <a:latin typeface="Cambria Math"/>
                            </a:rPr>
                            <m:t>𝒌𝒊𝒆𝒕</m:t>
                          </m:r>
                          <m:r>
                            <a:rPr lang="lt-LT" sz="2400" b="1" i="1" smtClean="0">
                              <a:latin typeface="Cambria Math"/>
                            </a:rPr>
                            <m:t>ė</m:t>
                          </m:r>
                          <m:r>
                            <a:rPr lang="lt-LT" sz="2400" b="1" i="1" smtClean="0">
                              <a:latin typeface="Cambria Math"/>
                            </a:rPr>
                            <m:t>𝒋𝒊𝒎𝒐</m:t>
                          </m:r>
                          <m:r>
                            <a:rPr lang="lt-LT" sz="2400" b="1" i="1" smtClean="0">
                              <a:latin typeface="Cambria Math"/>
                            </a:rPr>
                            <m:t> </m:t>
                          </m:r>
                          <m:r>
                            <a:rPr lang="lt-LT" sz="2400" b="1" i="1" smtClean="0">
                              <a:latin typeface="Cambria Math"/>
                            </a:rPr>
                            <m:t>𝒕𝒆𝒎𝒑𝒆𝒓𝒂𝒕</m:t>
                          </m:r>
                          <m:r>
                            <a:rPr lang="lt-LT" sz="2400" b="1" i="1" smtClean="0">
                              <a:latin typeface="Cambria Math"/>
                            </a:rPr>
                            <m:t>ū</m:t>
                          </m:r>
                          <m:r>
                            <a:rPr lang="lt-LT" sz="2400" b="1" i="1" smtClean="0">
                              <a:latin typeface="Cambria Math"/>
                            </a:rPr>
                            <m:t>𝒓𝒂</m:t>
                          </m:r>
                        </m:sub>
                      </m:sSub>
                    </m:oMath>
                  </m:oMathPara>
                </a14:m>
                <a:endParaRPr lang="lt-LT" sz="2400" b="1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585" y="4322648"/>
                <a:ext cx="3177408" cy="496674"/>
              </a:xfrm>
              <a:prstGeom prst="rect">
                <a:avLst/>
              </a:prstGeom>
              <a:blipFill rotWithShape="1">
                <a:blip r:embed="rId6"/>
                <a:stretch>
                  <a:fillRect b="-10976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1815097" y="2462571"/>
            <a:ext cx="1204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Medžiaga </a:t>
            </a:r>
          </a:p>
          <a:p>
            <a:pPr algn="ctr"/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kietėja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81208" y="3889678"/>
            <a:ext cx="38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b="1" dirty="0" smtClean="0"/>
              <a:t>G</a:t>
            </a:r>
            <a:endParaRPr lang="lt-LT" sz="2400" b="1" dirty="0"/>
          </a:p>
        </p:txBody>
      </p:sp>
      <p:sp>
        <p:nvSpPr>
          <p:cNvPr id="22" name="Veiksmo mygtukas: filmas 21">
            <a:hlinkClick r:id="rId7" highlightClick="1"/>
          </p:cNvPr>
          <p:cNvSpPr/>
          <p:nvPr/>
        </p:nvSpPr>
        <p:spPr>
          <a:xfrm>
            <a:off x="1446812" y="3228079"/>
            <a:ext cx="1296144" cy="432013"/>
          </a:xfrm>
          <a:prstGeom prst="actionButtonMovi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4" name="TextBox 23"/>
          <p:cNvSpPr txBox="1"/>
          <p:nvPr/>
        </p:nvSpPr>
        <p:spPr>
          <a:xfrm>
            <a:off x="1392081" y="212306"/>
            <a:ext cx="63234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Lydymosi ir kietėjimo procesų savybės </a:t>
            </a: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Veiksmo mygtukas: namai 24">
            <a:hlinkClick r:id="rId8" action="ppaction://hlinksldjump" highlightClick="1"/>
          </p:cNvPr>
          <p:cNvSpPr/>
          <p:nvPr/>
        </p:nvSpPr>
        <p:spPr>
          <a:xfrm>
            <a:off x="8100392" y="5801555"/>
            <a:ext cx="738586" cy="648073"/>
          </a:xfrm>
          <a:prstGeom prst="actionButtonHom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8791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7" y="6273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Ledo tirpimas verdančiame vandenyje</a:t>
            </a:r>
            <a:endParaRPr lang="lt-LT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6" t="7792" r="34643" b="13039"/>
          <a:stretch/>
        </p:blipFill>
        <p:spPr bwMode="auto">
          <a:xfrm>
            <a:off x="395537" y="1681279"/>
            <a:ext cx="3744415" cy="410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60" t="5000" r="20000" b="8158"/>
          <a:stretch/>
        </p:blipFill>
        <p:spPr bwMode="auto">
          <a:xfrm>
            <a:off x="4788024" y="1696712"/>
            <a:ext cx="3528392" cy="4074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90658" y="6205953"/>
            <a:ext cx="3031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Temperatūros jutiklis</a:t>
            </a:r>
            <a:endParaRPr lang="lt-L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Tiesioji rodyklės jungtis 5"/>
          <p:cNvCxnSpPr>
            <a:stCxn id="4" idx="0"/>
          </p:cNvCxnSpPr>
          <p:nvPr/>
        </p:nvCxnSpPr>
        <p:spPr>
          <a:xfrm flipV="1">
            <a:off x="4806362" y="2996953"/>
            <a:ext cx="1613115" cy="3209000"/>
          </a:xfrm>
          <a:prstGeom prst="straightConnector1">
            <a:avLst/>
          </a:prstGeom>
          <a:ln w="50800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372188" y="5836621"/>
            <a:ext cx="27943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Ledo gabaliukas su </a:t>
            </a:r>
          </a:p>
          <a:p>
            <a:pPr algn="ctr"/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rutuliuku </a:t>
            </a:r>
            <a:endParaRPr lang="lt-L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Tiesioji rodyklės jungtis 9"/>
          <p:cNvCxnSpPr>
            <a:stCxn id="8" idx="0"/>
          </p:cNvCxnSpPr>
          <p:nvPr/>
        </p:nvCxnSpPr>
        <p:spPr>
          <a:xfrm flipH="1" flipV="1">
            <a:off x="7524328" y="4765793"/>
            <a:ext cx="245038" cy="1070828"/>
          </a:xfrm>
          <a:prstGeom prst="straightConnector1">
            <a:avLst/>
          </a:prstGeom>
          <a:ln w="50800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0" y="5651954"/>
            <a:ext cx="20297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Kompiuterinė</a:t>
            </a:r>
          </a:p>
          <a:p>
            <a:pPr algn="ctr"/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laboratorija </a:t>
            </a:r>
          </a:p>
          <a:p>
            <a:pPr algn="ctr"/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Nova</a:t>
            </a:r>
            <a:endParaRPr lang="lt-L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Tiesioji rodyklės jungtis 13"/>
          <p:cNvCxnSpPr>
            <a:stCxn id="12" idx="0"/>
          </p:cNvCxnSpPr>
          <p:nvPr/>
        </p:nvCxnSpPr>
        <p:spPr>
          <a:xfrm flipV="1">
            <a:off x="1014862" y="2461916"/>
            <a:ext cx="353293" cy="3190038"/>
          </a:xfrm>
          <a:prstGeom prst="straightConnector1">
            <a:avLst/>
          </a:prstGeom>
          <a:ln w="50800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001716" y="5678578"/>
            <a:ext cx="2465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Spiritinė lemputė</a:t>
            </a:r>
            <a:endParaRPr lang="lt-L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Tiesioji rodyklės jungtis 16"/>
          <p:cNvCxnSpPr>
            <a:stCxn id="15" idx="0"/>
          </p:cNvCxnSpPr>
          <p:nvPr/>
        </p:nvCxnSpPr>
        <p:spPr>
          <a:xfrm flipH="1" flipV="1">
            <a:off x="2915816" y="4375948"/>
            <a:ext cx="318770" cy="1302630"/>
          </a:xfrm>
          <a:prstGeom prst="straightConnector1">
            <a:avLst/>
          </a:prstGeom>
          <a:ln w="50800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956620" y="2216999"/>
            <a:ext cx="1201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Vanduo</a:t>
            </a:r>
            <a:endParaRPr lang="lt-L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Tiesioji rodyklės jungtis 19"/>
          <p:cNvCxnSpPr>
            <a:stCxn id="18" idx="1"/>
          </p:cNvCxnSpPr>
          <p:nvPr/>
        </p:nvCxnSpPr>
        <p:spPr>
          <a:xfrm flipH="1">
            <a:off x="6419478" y="2447832"/>
            <a:ext cx="1537142" cy="333096"/>
          </a:xfrm>
          <a:prstGeom prst="straightConnector1">
            <a:avLst/>
          </a:prstGeom>
          <a:ln w="50800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0" y="824263"/>
            <a:ext cx="9036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Tikslas: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lt-LT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atyrinėti ledo tirpimą kaitinant vandens viršutinius sluoksnius</a:t>
            </a:r>
            <a:endParaRPr lang="lt-LT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27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18688" y="116632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Ledo tirpimo tyrimas</a:t>
            </a:r>
            <a:endParaRPr lang="lt-LT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60" t="5000" r="20000" b="8158"/>
          <a:stretch/>
        </p:blipFill>
        <p:spPr bwMode="auto">
          <a:xfrm>
            <a:off x="4355976" y="850271"/>
            <a:ext cx="4317913" cy="49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72188" y="5836621"/>
            <a:ext cx="27943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Ledo gabaliukas su </a:t>
            </a:r>
          </a:p>
          <a:p>
            <a:pPr algn="ctr"/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rutuliuku </a:t>
            </a:r>
            <a:endParaRPr lang="lt-L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Tiesioji rodyklės jungtis 9"/>
          <p:cNvCxnSpPr>
            <a:stCxn id="8" idx="0"/>
          </p:cNvCxnSpPr>
          <p:nvPr/>
        </p:nvCxnSpPr>
        <p:spPr>
          <a:xfrm flipH="1" flipV="1">
            <a:off x="7524328" y="4765793"/>
            <a:ext cx="245038" cy="1070828"/>
          </a:xfrm>
          <a:prstGeom prst="straightConnector1">
            <a:avLst/>
          </a:prstGeom>
          <a:ln w="50800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956620" y="2216999"/>
            <a:ext cx="1201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Vanduo</a:t>
            </a:r>
            <a:endParaRPr lang="lt-L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Tiesioji rodyklės jungtis 19"/>
          <p:cNvCxnSpPr>
            <a:stCxn id="18" idx="1"/>
          </p:cNvCxnSpPr>
          <p:nvPr/>
        </p:nvCxnSpPr>
        <p:spPr>
          <a:xfrm flipH="1">
            <a:off x="6732240" y="2447832"/>
            <a:ext cx="1224380" cy="61555"/>
          </a:xfrm>
          <a:prstGeom prst="straightConnector1">
            <a:avLst/>
          </a:prstGeom>
          <a:ln w="50800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36105" y="1515555"/>
            <a:ext cx="385983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Spiritine lempute kaitinome viršutinius vandens sluoksnius. Ledo gabaliuką (rutuliuko pagalba) panardinome į apatinius šalto vandens sluoksnius. Kompiuterine laboratorija Nova ir temperatūros jutikliu matavome apatinių ir viršutinių vandens sluoksnių temperatūrą.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2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DCIM\100OLYMP\P31900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05" t="18405" r="20669" b="21614"/>
          <a:stretch/>
        </p:blipFill>
        <p:spPr bwMode="auto">
          <a:xfrm>
            <a:off x="3837563" y="1435654"/>
            <a:ext cx="5054917" cy="39195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60" t="5000" r="20000" b="8158"/>
          <a:stretch/>
        </p:blipFill>
        <p:spPr bwMode="auto">
          <a:xfrm>
            <a:off x="141635" y="836712"/>
            <a:ext cx="3312184" cy="3824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Debesėlio formos paaiškinimas 29"/>
          <p:cNvSpPr/>
          <p:nvPr/>
        </p:nvSpPr>
        <p:spPr>
          <a:xfrm>
            <a:off x="1666322" y="4797152"/>
            <a:ext cx="4699282" cy="1569865"/>
          </a:xfrm>
          <a:prstGeom prst="cloudCallout">
            <a:avLst>
              <a:gd name="adj1" fmla="val -1545"/>
              <a:gd name="adj2" fmla="val -11474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 smtClean="0"/>
          </a:p>
          <a:p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Mėgintuvėlio </a:t>
            </a: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apačioje 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vandens  </a:t>
            </a: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 ledo 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temperatūra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7,73°C</a:t>
            </a:r>
            <a:endParaRPr lang="lt-L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lt-LT" sz="2400" b="1" dirty="0">
              <a:latin typeface="Mistral" panose="03090702030407020403" pitchFamily="66" charset="0"/>
            </a:endParaRPr>
          </a:p>
        </p:txBody>
      </p:sp>
      <p:cxnSp>
        <p:nvCxnSpPr>
          <p:cNvPr id="8210" name="Lenkta jungtis 8209"/>
          <p:cNvCxnSpPr/>
          <p:nvPr/>
        </p:nvCxnSpPr>
        <p:spPr>
          <a:xfrm>
            <a:off x="2915816" y="3645024"/>
            <a:ext cx="3096344" cy="360040"/>
          </a:xfrm>
          <a:prstGeom prst="curvedConnector3">
            <a:avLst/>
          </a:prstGeom>
          <a:ln w="88900"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558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DCIM\100OLYMP\P31900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662" t="20267" r="18421" b="20974"/>
          <a:stretch/>
        </p:blipFill>
        <p:spPr bwMode="auto">
          <a:xfrm>
            <a:off x="4355976" y="1256779"/>
            <a:ext cx="4536504" cy="3393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2" t="8750" r="23440" b="12222"/>
          <a:stretch/>
        </p:blipFill>
        <p:spPr bwMode="auto">
          <a:xfrm>
            <a:off x="179512" y="1225525"/>
            <a:ext cx="3922887" cy="3365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ebesėlio formos paaiškinimas 5"/>
          <p:cNvSpPr/>
          <p:nvPr/>
        </p:nvSpPr>
        <p:spPr>
          <a:xfrm>
            <a:off x="1240954" y="4869160"/>
            <a:ext cx="5364596" cy="1569865"/>
          </a:xfrm>
          <a:prstGeom prst="cloudCallout">
            <a:avLst>
              <a:gd name="adj1" fmla="val 4777"/>
              <a:gd name="adj2" fmla="val -216172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 smtClean="0"/>
          </a:p>
          <a:p>
            <a:r>
              <a:rPr lang="lt-LT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 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7,75 min. v</a:t>
            </a:r>
            <a:r>
              <a:rPr lang="lt-LT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iršutinių</a:t>
            </a:r>
            <a:r>
              <a:rPr lang="lt-LT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vandens sluoksnių  temperatūra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87,97°C</a:t>
            </a:r>
            <a:endParaRPr lang="lt-LT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lt-L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Lenkta jungtis 21"/>
          <p:cNvCxnSpPr/>
          <p:nvPr/>
        </p:nvCxnSpPr>
        <p:spPr>
          <a:xfrm>
            <a:off x="3131840" y="2564904"/>
            <a:ext cx="4536504" cy="388528"/>
          </a:xfrm>
          <a:prstGeom prst="curvedConnector3">
            <a:avLst/>
          </a:prstGeom>
          <a:ln w="88900"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807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067944" y="875356"/>
            <a:ext cx="4932040" cy="4781057"/>
          </a:xfrm>
        </p:spPr>
        <p:txBody>
          <a:bodyPr>
            <a:normAutofit/>
          </a:bodyPr>
          <a:lstStyle/>
          <a:p>
            <a:r>
              <a:rPr lang="lt-LT" dirty="0"/>
              <a:t/>
            </a:r>
            <a:br>
              <a:rPr lang="lt-LT" dirty="0"/>
            </a:br>
            <a:r>
              <a:rPr lang="lt-LT" b="1" dirty="0" smtClean="0"/>
              <a:t>Išvada: 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Ledas netirpo. Ir tai įrodo, kad ledas </a:t>
            </a: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 vanduo </a:t>
            </a: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yra </a:t>
            </a: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blogi šilumos laidininkai </a:t>
            </a:r>
            <a:b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dirty="0" smtClean="0"/>
              <a:t> </a:t>
            </a:r>
            <a:br>
              <a:rPr lang="lt-LT" dirty="0" smtClean="0"/>
            </a:br>
            <a:endParaRPr lang="lt-LT" sz="1300" dirty="0"/>
          </a:p>
        </p:txBody>
      </p:sp>
      <p:pic>
        <p:nvPicPr>
          <p:cNvPr id="5122" name="Picture 2" descr="F:\DCIM\100OLYMP\P31900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30091">
            <a:off x="184840" y="902489"/>
            <a:ext cx="4581128" cy="343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Veiksmo mygtukas: filmas 4">
            <a:hlinkClick r:id="rId3" highlightClick="1"/>
          </p:cNvPr>
          <p:cNvSpPr/>
          <p:nvPr/>
        </p:nvSpPr>
        <p:spPr>
          <a:xfrm>
            <a:off x="827584" y="5289812"/>
            <a:ext cx="1944216" cy="720080"/>
          </a:xfrm>
          <a:prstGeom prst="actionButtonMovi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" name="Stačiakampis 5"/>
          <p:cNvSpPr/>
          <p:nvPr/>
        </p:nvSpPr>
        <p:spPr>
          <a:xfrm>
            <a:off x="2475404" y="1322668"/>
            <a:ext cx="6489084" cy="3546492"/>
          </a:xfrm>
          <a:prstGeom prst="rect">
            <a:avLst/>
          </a:prstGeom>
          <a:solidFill>
            <a:schemeClr val="accent3">
              <a:alpha val="1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3064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ačiakampis 4"/>
          <p:cNvSpPr/>
          <p:nvPr/>
        </p:nvSpPr>
        <p:spPr>
          <a:xfrm>
            <a:off x="251520" y="4941168"/>
            <a:ext cx="79524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Dėka blogo šilumos laidumo ledas saugo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gyvyb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ę nuo užšalimo.</a:t>
            </a:r>
          </a:p>
          <a:p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Ledas 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apsaugo nuo staigių aplinkos temperatūros pokyčių ir padeda išlaikyti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gyvybei būdingą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vidinę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temperatūrą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15135">
            <a:off x="1770186" y="954496"/>
            <a:ext cx="4666725" cy="3495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883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65212" y="24165"/>
            <a:ext cx="8229600" cy="1143000"/>
          </a:xfrm>
        </p:spPr>
        <p:txBody>
          <a:bodyPr>
            <a:normAutofit/>
          </a:bodyPr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Vandens kietėjimo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tyrimas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30" t="6090" b="21373"/>
          <a:stretch/>
        </p:blipFill>
        <p:spPr bwMode="auto">
          <a:xfrm>
            <a:off x="323528" y="1700809"/>
            <a:ext cx="5134556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9" y="5301207"/>
            <a:ext cx="46085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Matavimo indas su sniegu, vandeniu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(100ml) 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ir druska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(5 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šaukštai) </a:t>
            </a:r>
            <a:endParaRPr lang="lt-L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Tiesioji rodyklės jungtis 5"/>
          <p:cNvCxnSpPr>
            <a:stCxn id="4" idx="0"/>
          </p:cNvCxnSpPr>
          <p:nvPr/>
        </p:nvCxnSpPr>
        <p:spPr>
          <a:xfrm flipH="1" flipV="1">
            <a:off x="1259633" y="3933059"/>
            <a:ext cx="1368152" cy="13681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821873" y="4084331"/>
            <a:ext cx="28083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Mėgintuvėlis su vandeniu (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5ml)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ir temperatūros jutikliu </a:t>
            </a:r>
            <a:endParaRPr lang="lt-L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Tiesioji rodyklės jungtis 9"/>
          <p:cNvCxnSpPr/>
          <p:nvPr/>
        </p:nvCxnSpPr>
        <p:spPr>
          <a:xfrm flipH="1" flipV="1">
            <a:off x="1259634" y="2996952"/>
            <a:ext cx="4500499" cy="162018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383131" y="1844824"/>
            <a:ext cx="20297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Kompiuterinė</a:t>
            </a:r>
          </a:p>
          <a:p>
            <a:pPr algn="ctr"/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laboratorija </a:t>
            </a:r>
          </a:p>
          <a:p>
            <a:pPr algn="ctr"/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Nova </a:t>
            </a:r>
            <a:endParaRPr lang="lt-L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Tiesioji rodyklės jungtis 14"/>
          <p:cNvCxnSpPr/>
          <p:nvPr/>
        </p:nvCxnSpPr>
        <p:spPr>
          <a:xfrm flipH="1">
            <a:off x="5220074" y="2444988"/>
            <a:ext cx="1296142" cy="83999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0" y="992631"/>
            <a:ext cx="9036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Tikslas: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nustatyti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vandens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kiet</a:t>
            </a:r>
            <a:r>
              <a:rPr lang="lt-LT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ėj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imo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temperat</a:t>
            </a:r>
            <a:r>
              <a:rPr lang="lt-LT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ūrą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686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F:\DCIM\100OLYMP\P319005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85" t="20021" r="23567" b="36012"/>
          <a:stretch/>
        </p:blipFill>
        <p:spPr bwMode="auto">
          <a:xfrm>
            <a:off x="395536" y="1340768"/>
            <a:ext cx="8208912" cy="5142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tačiakampis paaiškinimas 5"/>
          <p:cNvSpPr/>
          <p:nvPr/>
        </p:nvSpPr>
        <p:spPr>
          <a:xfrm>
            <a:off x="4067944" y="2420888"/>
            <a:ext cx="2808312" cy="864096"/>
          </a:xfrm>
          <a:prstGeom prst="wedgeRectCallout">
            <a:avLst>
              <a:gd name="adj1" fmla="val 9873"/>
              <a:gd name="adj2" fmla="val 14052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Vanduo mėgintuvėlyje kietėjo, temperatūra nekito </a:t>
            </a: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tačiakampis paaiškinimas 6"/>
          <p:cNvSpPr/>
          <p:nvPr/>
        </p:nvSpPr>
        <p:spPr>
          <a:xfrm>
            <a:off x="107504" y="4941168"/>
            <a:ext cx="4536504" cy="1542238"/>
          </a:xfrm>
          <a:prstGeom prst="wedgeRectCallout">
            <a:avLst>
              <a:gd name="adj1" fmla="val 36828"/>
              <a:gd name="adj2" fmla="val -9480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Mėgintuvėlyje esančio vandens temperatūra žemiau nulio. Taip atsitiko, nes buvo įpilta į matavimo indą druskos. Dalis vidinės energijos sunaudota druskos kristalinei gardelei suardyti.</a:t>
            </a: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tačiakampis paaiškinimas 7"/>
          <p:cNvSpPr/>
          <p:nvPr/>
        </p:nvSpPr>
        <p:spPr>
          <a:xfrm>
            <a:off x="7092280" y="4384238"/>
            <a:ext cx="2051720" cy="792088"/>
          </a:xfrm>
          <a:prstGeom prst="wedgeRectCallout">
            <a:avLst>
              <a:gd name="adj1" fmla="val -88996"/>
              <a:gd name="adj2" fmla="val -6636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Ledas mėgintuvėlyje </a:t>
            </a:r>
            <a:r>
              <a:rPr lang="lt-LT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atšąlo</a:t>
            </a: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73709" y="557155"/>
            <a:ext cx="44525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Vandens kietėjimo grafikas </a:t>
            </a: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07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3139860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 descr="C:\Users\Liucija\Desktop\New folder\P319006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5" t="21194" r="32985" b="28955"/>
          <a:stretch/>
        </p:blipFill>
        <p:spPr bwMode="auto">
          <a:xfrm>
            <a:off x="3610302" y="1278329"/>
            <a:ext cx="4991137" cy="3826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12677" y="5242290"/>
                <a:ext cx="9045233" cy="83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lt-LT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Išvada: </a:t>
                </a:r>
                <a:r>
                  <a:rPr lang="lt-LT" sz="2400" b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kristalizacijos</a:t>
                </a:r>
                <a:r>
                  <a:rPr lang="lt-LT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temperatūra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lt-LT" sz="24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</a:rPr>
                          <m:t>𝟎</m:t>
                        </m:r>
                        <m:r>
                          <a:rPr lang="en-US" sz="2400" b="1" i="1" smtClean="0">
                            <a:latin typeface="Cambria Math"/>
                          </a:rPr>
                          <m:t>,</m:t>
                        </m:r>
                        <m:r>
                          <a:rPr lang="en-US" sz="2400" b="1" i="1" smtClean="0">
                            <a:latin typeface="Cambria Math"/>
                          </a:rPr>
                          <m:t>𝟑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</a:rPr>
                          <m:t>𝟎</m:t>
                        </m:r>
                      </m:sup>
                    </m:sSup>
                  </m:oMath>
                </a14:m>
                <a:r>
                  <a:rPr lang="en-US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C. K</a:t>
                </a:r>
                <a:r>
                  <a:rPr lang="lt-LT" sz="24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ristalizacijos</a:t>
                </a:r>
                <a:r>
                  <a:rPr lang="lt-LT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pro</a:t>
                </a:r>
                <a:r>
                  <a:rPr lang="en-US" sz="24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ces</a:t>
                </a:r>
                <a:r>
                  <a:rPr lang="lt-LT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endParaRPr lang="lt-LT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truko</a:t>
                </a:r>
                <a:r>
                  <a:rPr lang="en-US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1</a:t>
                </a:r>
                <a:r>
                  <a:rPr lang="lt-LT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minu</a:t>
                </a:r>
                <a:r>
                  <a:rPr lang="lt-LT" sz="24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čių</a:t>
                </a:r>
                <a:r>
                  <a:rPr lang="lt-LT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endParaRPr lang="lt-LT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677" y="5242290"/>
                <a:ext cx="9045233" cy="839332"/>
              </a:xfrm>
              <a:prstGeom prst="rect">
                <a:avLst/>
              </a:prstGeom>
              <a:blipFill rotWithShape="1">
                <a:blip r:embed="rId4"/>
                <a:stretch>
                  <a:fillRect l="-1011" t="-4348" b="-15942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Tiesioji rodyklės jungtis 4"/>
          <p:cNvCxnSpPr/>
          <p:nvPr/>
        </p:nvCxnSpPr>
        <p:spPr>
          <a:xfrm flipH="1" flipV="1">
            <a:off x="1749484" y="3573018"/>
            <a:ext cx="662276" cy="1954232"/>
          </a:xfrm>
          <a:prstGeom prst="straightConnector1">
            <a:avLst/>
          </a:prstGeom>
          <a:ln w="63500"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" name="Tiesioji rodyklės jungtis 6"/>
          <p:cNvCxnSpPr>
            <a:stCxn id="3" idx="0"/>
          </p:cNvCxnSpPr>
          <p:nvPr/>
        </p:nvCxnSpPr>
        <p:spPr>
          <a:xfrm flipV="1">
            <a:off x="4635294" y="4817064"/>
            <a:ext cx="1595761" cy="425226"/>
          </a:xfrm>
          <a:prstGeom prst="straightConnector1">
            <a:avLst/>
          </a:prstGeom>
          <a:ln w="50800"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Tiesioji rodyklės jungtis 13"/>
          <p:cNvCxnSpPr>
            <a:stCxn id="3" idx="0"/>
          </p:cNvCxnSpPr>
          <p:nvPr/>
        </p:nvCxnSpPr>
        <p:spPr>
          <a:xfrm flipV="1">
            <a:off x="4635294" y="3139454"/>
            <a:ext cx="2862676" cy="2102836"/>
          </a:xfrm>
          <a:prstGeom prst="straightConnector1">
            <a:avLst/>
          </a:prstGeom>
          <a:ln w="50800"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" name="Veiksmo mygtukas: filmas 5">
            <a:hlinkClick r:id="rId5" highlightClick="1"/>
          </p:cNvPr>
          <p:cNvSpPr/>
          <p:nvPr/>
        </p:nvSpPr>
        <p:spPr>
          <a:xfrm>
            <a:off x="554390" y="6133718"/>
            <a:ext cx="1728192" cy="504056"/>
          </a:xfrm>
          <a:prstGeom prst="actionButtonMovi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Antraštė 1"/>
          <p:cNvSpPr>
            <a:spLocks noGrp="1"/>
          </p:cNvSpPr>
          <p:nvPr>
            <p:ph type="title"/>
          </p:nvPr>
        </p:nvSpPr>
        <p:spPr>
          <a:xfrm>
            <a:off x="371839" y="118394"/>
            <a:ext cx="8229600" cy="1143000"/>
          </a:xfrm>
        </p:spPr>
        <p:txBody>
          <a:bodyPr>
            <a:normAutofit/>
          </a:bodyPr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Vandens kietėjimo tyrimas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Veiksmo mygtukas: namai 12">
            <a:hlinkClick r:id="rId6" action="ppaction://hlinksldjump" highlightClick="1"/>
          </p:cNvPr>
          <p:cNvSpPr/>
          <p:nvPr/>
        </p:nvSpPr>
        <p:spPr>
          <a:xfrm>
            <a:off x="8204191" y="5949279"/>
            <a:ext cx="738586" cy="648073"/>
          </a:xfrm>
          <a:prstGeom prst="actionButtonHom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25192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395288" y="0"/>
            <a:ext cx="8229600" cy="836613"/>
          </a:xfrm>
        </p:spPr>
        <p:txBody>
          <a:bodyPr>
            <a:normAutofit/>
          </a:bodyPr>
          <a:lstStyle/>
          <a:p>
            <a:pPr eaLnBrk="1" hangingPunct="1"/>
            <a:r>
              <a:rPr lang="lt-LT" altLang="lt-LT" sz="4000" b="1" dirty="0" smtClean="0">
                <a:latin typeface="Times New Roman" pitchFamily="18" charset="0"/>
                <a:cs typeface="Times New Roman" pitchFamily="18" charset="0"/>
              </a:rPr>
              <a:t>Vandens molekulės sandara</a:t>
            </a:r>
            <a:endParaRPr lang="en-US" altLang="lt-LT" sz="4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388" y="1196975"/>
            <a:ext cx="4752652" cy="4929188"/>
          </a:xfrm>
        </p:spPr>
        <p:txBody>
          <a:bodyPr rtlCol="0">
            <a:normAutofit/>
          </a:bodyPr>
          <a:lstStyle/>
          <a:p>
            <a:pPr marL="109728" indent="0" eaLnBrk="1" fontAlgn="auto" hangingPunct="1">
              <a:spcAft>
                <a:spcPts val="0"/>
              </a:spcAft>
              <a:buNone/>
              <a:defRPr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Dėl </a:t>
            </a:r>
            <a:r>
              <a:rPr lang="lt-LT" dirty="0">
                <a:latin typeface="Times New Roman" pitchFamily="18" charset="0"/>
                <a:cs typeface="Times New Roman" pitchFamily="18" charset="0"/>
              </a:rPr>
              <a:t>didelio deguonies elektrinio neigiamumo vandeniliai molekulėje įgauna dalinį teigiamą (δ+), o deguonis – dalinį neigiamą (δ-) krūvį. Dėl to vandens molekulė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yra </a:t>
            </a:r>
            <a:r>
              <a:rPr lang="lt-LT" b="1" dirty="0">
                <a:latin typeface="Times New Roman" pitchFamily="18" charset="0"/>
                <a:cs typeface="Times New Roman" pitchFamily="18" charset="0"/>
              </a:rPr>
              <a:t>polinė</a:t>
            </a:r>
            <a:r>
              <a:rPr lang="lt-LT" dirty="0">
                <a:latin typeface="Times New Roman" pitchFamily="18" charset="0"/>
                <a:cs typeface="Times New Roman" pitchFamily="18" charset="0"/>
              </a:rPr>
              <a:t>. Ji savo savybėmis panaši į magnetėlį: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polinės molekulės traukia viena kitą – atsiranda </a:t>
            </a:r>
            <a:r>
              <a:rPr lang="lt-LT" b="1" dirty="0">
                <a:latin typeface="Times New Roman" pitchFamily="18" charset="0"/>
                <a:cs typeface="Times New Roman" pitchFamily="18" charset="0"/>
              </a:rPr>
              <a:t>vandenilinis ryšys</a:t>
            </a:r>
            <a:r>
              <a:rPr lang="lt-LT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4" name="Picture 2" descr="C:\Users\Tėvų\Downloads\429707_395696897112926_100000178573766_1787359_457093026_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6056" y="908720"/>
            <a:ext cx="3530600" cy="2057177"/>
          </a:xfrm>
          <a:noFill/>
        </p:spPr>
      </p:pic>
      <p:pic>
        <p:nvPicPr>
          <p:cNvPr id="10245" name="Picture 3" descr="C:\Users\Tėvų\Downloads\397074_377926488884180_100000004978396_1619641_894777916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1" y="2840038"/>
            <a:ext cx="3563889" cy="401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036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img-fotki.yandex.ru/get/9307/981986.89/0_8fb5a_468e42ab_ori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800"/>
            <a:ext cx="4345525" cy="3534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Vandens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ledo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tankiai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680239" y="5291345"/>
                <a:ext cx="2423099" cy="6588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 dirty="0" smtClean="0"/>
                  <a:t>1000kg/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latin typeface="Cambria Math"/>
                          </a:rPr>
                          <m:t>𝒎</m:t>
                        </m:r>
                      </m:e>
                      <m:sup>
                        <m:r>
                          <a:rPr lang="en-US" sz="36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lt-LT" sz="3600" b="1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0239" y="5291345"/>
                <a:ext cx="2423099" cy="658898"/>
              </a:xfrm>
              <a:prstGeom prst="rect">
                <a:avLst/>
              </a:prstGeom>
              <a:blipFill rotWithShape="1">
                <a:blip r:embed="rId3"/>
                <a:stretch>
                  <a:fillRect l="-7809" t="-11111" b="-35185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49" t="30750" r="41719" b="41500"/>
          <a:stretch/>
        </p:blipFill>
        <p:spPr bwMode="auto">
          <a:xfrm>
            <a:off x="5580111" y="1859995"/>
            <a:ext cx="3059517" cy="3115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015338" y="5266531"/>
                <a:ext cx="2189061" cy="6588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 dirty="0" smtClean="0"/>
                  <a:t>900kg/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latin typeface="Cambria Math"/>
                          </a:rPr>
                          <m:t>𝒎</m:t>
                        </m:r>
                      </m:e>
                      <m:sup>
                        <m:r>
                          <a:rPr lang="en-US" sz="36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lt-LT" sz="3600" b="1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5338" y="5266531"/>
                <a:ext cx="2189061" cy="658898"/>
              </a:xfrm>
              <a:prstGeom prst="rect">
                <a:avLst/>
              </a:prstGeom>
              <a:blipFill rotWithShape="1">
                <a:blip r:embed="rId5"/>
                <a:stretch>
                  <a:fillRect l="-8635" t="-11111" b="-35185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496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0" t="7462"/>
          <a:stretch/>
        </p:blipFill>
        <p:spPr bwMode="auto">
          <a:xfrm>
            <a:off x="399427" y="1143516"/>
            <a:ext cx="4285502" cy="2618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tačiakampis 3"/>
          <p:cNvSpPr/>
          <p:nvPr/>
        </p:nvSpPr>
        <p:spPr>
          <a:xfrm>
            <a:off x="224242" y="4785821"/>
            <a:ext cx="87858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altLang="lt-LT" sz="2400" dirty="0">
                <a:latin typeface="Times New Roman" pitchFamily="18" charset="0"/>
                <a:cs typeface="Times New Roman" pitchFamily="18" charset="0"/>
              </a:rPr>
              <a:t>Šaldamas vanduo </a:t>
            </a:r>
            <a:r>
              <a:rPr lang="lt-LT" altLang="lt-LT" sz="2400" dirty="0" smtClean="0">
                <a:latin typeface="Times New Roman" pitchFamily="18" charset="0"/>
                <a:cs typeface="Times New Roman" pitchFamily="18" charset="0"/>
              </a:rPr>
              <a:t>plečiasi, didėja tūris, mažėja tankis</a:t>
            </a:r>
            <a:r>
              <a:rPr lang="lt-LT" altLang="lt-LT" sz="2400" dirty="0">
                <a:latin typeface="Times New Roman" pitchFamily="18" charset="0"/>
                <a:cs typeface="Times New Roman" pitchFamily="18" charset="0"/>
              </a:rPr>
              <a:t>. Artėjant užšalimo temperatūrai vandenyje pradeda tvarkingai rikiuotis molekulių grupės. Tvarką „diktuoja“ vandeniliniai ryšiai.  Ledas – taisyklingas ir sudėtingas architektūrinis statinys, kuriame kiekviena molekulė vandeniliniais ryšiais susijusi su gretimomis molekulėmis</a:t>
            </a:r>
            <a:endParaRPr lang="lt-LT" sz="2400" dirty="0"/>
          </a:p>
        </p:txBody>
      </p:sp>
      <p:sp>
        <p:nvSpPr>
          <p:cNvPr id="2" name="Veiksmo mygtukas: filmas 1">
            <a:hlinkClick r:id="rId3" highlightClick="1"/>
          </p:cNvPr>
          <p:cNvSpPr/>
          <p:nvPr/>
        </p:nvSpPr>
        <p:spPr>
          <a:xfrm>
            <a:off x="5270987" y="3945225"/>
            <a:ext cx="1890577" cy="576064"/>
          </a:xfrm>
          <a:prstGeom prst="actionButtonMovie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17" t="51743" r="31196" b="20479"/>
          <a:stretch/>
        </p:blipFill>
        <p:spPr bwMode="auto">
          <a:xfrm>
            <a:off x="5292080" y="1484784"/>
            <a:ext cx="1891474" cy="1695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Tiesioji jungtis 7"/>
          <p:cNvCxnSpPr/>
          <p:nvPr/>
        </p:nvCxnSpPr>
        <p:spPr>
          <a:xfrm>
            <a:off x="5805379" y="3356992"/>
            <a:ext cx="8648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401912" y="3356992"/>
            <a:ext cx="17816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Vandenilinis ryšys</a:t>
            </a:r>
            <a:endParaRPr lang="lt-LT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7253" y="3821486"/>
            <a:ext cx="3652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/>
              <a:t>Ledo</a:t>
            </a:r>
            <a:r>
              <a:rPr lang="en-US" dirty="0" smtClean="0"/>
              <a:t> </a:t>
            </a:r>
            <a:r>
              <a:rPr lang="en-US" dirty="0" err="1" smtClean="0"/>
              <a:t>ir</a:t>
            </a:r>
            <a:r>
              <a:rPr lang="en-US" dirty="0" smtClean="0"/>
              <a:t> </a:t>
            </a:r>
            <a:r>
              <a:rPr lang="en-US" dirty="0" err="1" smtClean="0"/>
              <a:t>vandens</a:t>
            </a:r>
            <a:r>
              <a:rPr lang="en-US" dirty="0" smtClean="0"/>
              <a:t> t</a:t>
            </a:r>
            <a:r>
              <a:rPr lang="lt-LT" dirty="0" err="1" smtClean="0"/>
              <a:t>ūrio</a:t>
            </a:r>
            <a:r>
              <a:rPr lang="lt-LT" dirty="0" smtClean="0"/>
              <a:t> priklausomybė </a:t>
            </a:r>
          </a:p>
          <a:p>
            <a:pPr algn="ctr"/>
            <a:r>
              <a:rPr lang="lt-LT" dirty="0" smtClean="0"/>
              <a:t>nuo temperatūros</a:t>
            </a:r>
            <a:endParaRPr lang="lt-LT" dirty="0"/>
          </a:p>
        </p:txBody>
      </p:sp>
      <p:sp>
        <p:nvSpPr>
          <p:cNvPr id="11" name="Antraštė 2"/>
          <p:cNvSpPr>
            <a:spLocks noGrp="1"/>
          </p:cNvSpPr>
          <p:nvPr>
            <p:ph type="title"/>
          </p:nvPr>
        </p:nvSpPr>
        <p:spPr>
          <a:xfrm>
            <a:off x="502346" y="82169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Vandens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ledo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tankiai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45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/>
          <p:cNvSpPr/>
          <p:nvPr/>
        </p:nvSpPr>
        <p:spPr>
          <a:xfrm>
            <a:off x="5199009" y="1294895"/>
            <a:ext cx="394499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altLang="lt-LT" sz="2400" dirty="0" smtClean="0">
                <a:latin typeface="Times New Roman" pitchFamily="18" charset="0"/>
                <a:cs typeface="Times New Roman" pitchFamily="18" charset="0"/>
              </a:rPr>
              <a:t>Ištirta, kad, ledui ištirpus, vandenyje lieka kristalinės gardelės dalys, kuriose tebėra tuštumos. Jos palaipsniui suyra, vandeniui toliau šylant. Todėl vanduo, šildomas nuo 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4°C,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traukiasi</a:t>
            </a:r>
            <a:r>
              <a:rPr lang="en-US" altLang="lt-LT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4°C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temperat</a:t>
            </a:r>
            <a:r>
              <a:rPr lang="lt-LT" altLang="lt-LT" sz="2400" dirty="0" err="1" smtClean="0">
                <a:latin typeface="Times New Roman" pitchFamily="18" charset="0"/>
                <a:cs typeface="Times New Roman" pitchFamily="18" charset="0"/>
              </a:rPr>
              <a:t>ūroje</a:t>
            </a:r>
            <a:r>
              <a:rPr lang="lt-LT" altLang="lt-LT" sz="2400" dirty="0" smtClean="0">
                <a:latin typeface="Times New Roman" pitchFamily="18" charset="0"/>
                <a:cs typeface="Times New Roman" pitchFamily="18" charset="0"/>
              </a:rPr>
              <a:t> tuštumų užpildymo efektą sukompensuoja šiluminio plėtimosi efektas, ir, šildomas toliau, vanduo pradeda plėstis. Tuo būdu, vandens tankis yra didžiausias 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4°C</a:t>
            </a:r>
            <a:r>
              <a:rPr lang="lt-LT" altLang="lt-LT" sz="2400" dirty="0" smtClean="0">
                <a:latin typeface="Times New Roman" pitchFamily="18" charset="0"/>
                <a:cs typeface="Times New Roman" pitchFamily="18" charset="0"/>
              </a:rPr>
              <a:t> temperatūroje.   </a:t>
            </a:r>
            <a:endParaRPr lang="lt-LT" sz="2400" dirty="0"/>
          </a:p>
        </p:txBody>
      </p:sp>
      <p:sp>
        <p:nvSpPr>
          <p:cNvPr id="7" name="Antraštė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Vandens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ledo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tankiai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http://gamta.vdu.lt/bakalaurai/pop_straipsniai/vanduo/vaduo_files/image008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61" y="1397101"/>
            <a:ext cx="1918148" cy="2740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gamta.vdu.lt/bakalaurai/pop_straipsniai/vanduo/vaduo_files/image01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000" y="1457717"/>
            <a:ext cx="2619355" cy="2619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tačiakampis 4"/>
          <p:cNvSpPr/>
          <p:nvPr/>
        </p:nvSpPr>
        <p:spPr>
          <a:xfrm>
            <a:off x="226961" y="453694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Atstumai tarp vandens molekulių kristalinėje ledo gardelėje yra didesni negu skystyje (a). Tai lemia mažesnį ledo tankį, lyginant su skystu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vandeniu (b)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3519" y="4125156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52772" y="41295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58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14086" y="4346695"/>
            <a:ext cx="2962672" cy="1143000"/>
          </a:xfrm>
        </p:spPr>
        <p:txBody>
          <a:bodyPr>
            <a:normAutofit fontScale="90000"/>
          </a:bodyPr>
          <a:lstStyle/>
          <a:p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Kad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ledas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</a:t>
            </a:r>
            <a:r>
              <a:rPr lang="lt-LT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žesnio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tankio nei vanduo </a:t>
            </a:r>
            <a:b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gamtoje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matome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aisbergus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Glacier ice float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36" y="1140678"/>
            <a:ext cx="3650151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Downloads\Šlamšto namai\lempos\250px-3D_model_hydrogen_bonds_in_water.svg.pn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08104" y="1354565"/>
            <a:ext cx="2664296" cy="2524554"/>
          </a:xfrm>
          <a:prstGeom prst="rect">
            <a:avLst/>
          </a:prstGeom>
          <a:noFill/>
        </p:spPr>
      </p:pic>
      <p:sp>
        <p:nvSpPr>
          <p:cNvPr id="8" name="Veiksmo mygtukas: namai 7">
            <a:hlinkClick r:id="rId4" action="ppaction://hlinksldjump" highlightClick="1"/>
          </p:cNvPr>
          <p:cNvSpPr/>
          <p:nvPr/>
        </p:nvSpPr>
        <p:spPr>
          <a:xfrm>
            <a:off x="7937870" y="6093295"/>
            <a:ext cx="738586" cy="648073"/>
          </a:xfrm>
          <a:prstGeom prst="actionButtonHom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" name="Antraštė 2"/>
          <p:cNvSpPr txBox="1">
            <a:spLocks/>
          </p:cNvSpPr>
          <p:nvPr/>
        </p:nvSpPr>
        <p:spPr>
          <a:xfrm>
            <a:off x="514086" y="302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Vandens ir ledo tankiai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tačiakampis 9"/>
          <p:cNvSpPr/>
          <p:nvPr/>
        </p:nvSpPr>
        <p:spPr>
          <a:xfrm>
            <a:off x="166192" y="1115526"/>
            <a:ext cx="3960440" cy="4785526"/>
          </a:xfrm>
          <a:prstGeom prst="rect">
            <a:avLst/>
          </a:prstGeom>
          <a:solidFill>
            <a:schemeClr val="accent3">
              <a:alpha val="1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1" name="Stačiakampis 10"/>
          <p:cNvSpPr/>
          <p:nvPr/>
        </p:nvSpPr>
        <p:spPr>
          <a:xfrm>
            <a:off x="5004048" y="1322668"/>
            <a:ext cx="3960440" cy="2770338"/>
          </a:xfrm>
          <a:prstGeom prst="rect">
            <a:avLst/>
          </a:prstGeom>
          <a:solidFill>
            <a:schemeClr val="accent3">
              <a:alpha val="1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8847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332656"/>
            <a:ext cx="8664575" cy="1419225"/>
          </a:xfrm>
          <a:ln>
            <a:noFill/>
          </a:ln>
        </p:spPr>
        <p:txBody>
          <a:bodyPr/>
          <a:lstStyle/>
          <a:p>
            <a:pPr algn="l" eaLnBrk="1" hangingPunct="1">
              <a:defRPr/>
            </a:pP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MONOKRISTALAI – tai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atskiri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pavie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b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niai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kristalai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    </a:t>
            </a:r>
          </a:p>
        </p:txBody>
      </p:sp>
      <p:pic>
        <p:nvPicPr>
          <p:cNvPr id="272389" name="Picture 5" descr="12-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916113"/>
            <a:ext cx="2663825" cy="243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2390" name="Text Box 6"/>
          <p:cNvSpPr txBox="1">
            <a:spLocks noChangeArrowheads="1"/>
          </p:cNvSpPr>
          <p:nvPr/>
        </p:nvSpPr>
        <p:spPr bwMode="auto">
          <a:xfrm>
            <a:off x="507261" y="4351338"/>
            <a:ext cx="8457352" cy="181588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POLIKRISTALAI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lt-LT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tai kristaliniai </a:t>
            </a:r>
          </a:p>
          <a:p>
            <a:pPr>
              <a:defRPr/>
            </a:pPr>
            <a:r>
              <a:rPr lang="lt-LT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kūnai, sudaryti iš atskirų pavienių</a:t>
            </a:r>
          </a:p>
          <a:p>
            <a:pPr>
              <a:defRPr/>
            </a:pPr>
            <a:r>
              <a:rPr lang="lt-LT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lt-LT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kristaliukų</a:t>
            </a:r>
            <a:r>
              <a:rPr lang="lt-LT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2392" name="Picture 8" descr="Didžiulis dirbtinis monokristalas auginamas Saint-Gobain">
            <a:hlinkClick r:id="rId3" tooltip="Didžiulis dirbtinis monokristalas auginamas Saint-Gobain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2500" y="1989138"/>
            <a:ext cx="3024188" cy="2376487"/>
          </a:xfrm>
        </p:spPr>
      </p:pic>
      <p:sp>
        <p:nvSpPr>
          <p:cNvPr id="272394" name="Rectangle 10"/>
          <p:cNvSpPr>
            <a:spLocks noChangeArrowheads="1"/>
          </p:cNvSpPr>
          <p:nvPr/>
        </p:nvSpPr>
        <p:spPr bwMode="auto">
          <a:xfrm>
            <a:off x="6659563" y="2636838"/>
            <a:ext cx="23050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Didžiulis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dirbtinis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monokristalas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au</a:t>
            </a:r>
            <a:r>
              <a:rPr lang="lt-LT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ginamas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Saint-Go</a:t>
            </a:r>
            <a:r>
              <a:rPr lang="lt-LT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bain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7834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6735" y="0"/>
            <a:ext cx="8229600" cy="764704"/>
          </a:xfrm>
        </p:spPr>
        <p:txBody>
          <a:bodyPr>
            <a:normAutofit/>
          </a:bodyPr>
          <a:lstStyle/>
          <a:p>
            <a:r>
              <a:rPr lang="lt-LT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Monokristalo auginimo etapai </a:t>
            </a:r>
            <a:endParaRPr lang="lt-LT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87" t="13168" r="24534" b="44922"/>
          <a:stretch/>
        </p:blipFill>
        <p:spPr bwMode="auto">
          <a:xfrm>
            <a:off x="120731" y="3024388"/>
            <a:ext cx="2173960" cy="15298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75" t="13955" r="20254" b="44804"/>
          <a:stretch/>
        </p:blipFill>
        <p:spPr bwMode="auto">
          <a:xfrm>
            <a:off x="120731" y="4780414"/>
            <a:ext cx="2173960" cy="14977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50" t="13247" r="18957" b="41378"/>
          <a:stretch/>
        </p:blipFill>
        <p:spPr bwMode="auto">
          <a:xfrm>
            <a:off x="120731" y="1008879"/>
            <a:ext cx="2075005" cy="16357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99" t="14508" r="19850" b="43582"/>
          <a:stretch/>
        </p:blipFill>
        <p:spPr bwMode="auto">
          <a:xfrm>
            <a:off x="2430623" y="990457"/>
            <a:ext cx="1990211" cy="16357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60" t="19865" r="27326" b="47593"/>
          <a:stretch/>
        </p:blipFill>
        <p:spPr bwMode="auto">
          <a:xfrm>
            <a:off x="2915816" y="2936276"/>
            <a:ext cx="3347195" cy="3049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82" t="13060" r="18545" b="43470"/>
          <a:stretch/>
        </p:blipFill>
        <p:spPr bwMode="auto">
          <a:xfrm>
            <a:off x="4716016" y="970998"/>
            <a:ext cx="1944216" cy="16551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72" t="14492" r="21791" b="40015"/>
          <a:stretch/>
        </p:blipFill>
        <p:spPr bwMode="auto">
          <a:xfrm>
            <a:off x="6829846" y="1008879"/>
            <a:ext cx="2038182" cy="16173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62" t="17870" r="21679" b="44313"/>
          <a:stretch/>
        </p:blipFill>
        <p:spPr bwMode="auto">
          <a:xfrm>
            <a:off x="6815929" y="2936276"/>
            <a:ext cx="2070800" cy="17061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11" t="15925" r="20448" b="47144"/>
          <a:stretch/>
        </p:blipFill>
        <p:spPr bwMode="auto">
          <a:xfrm>
            <a:off x="6829846" y="4941168"/>
            <a:ext cx="2038181" cy="16017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Veiksmo mygtukas: filmas 12">
            <a:hlinkClick r:id="rId11" highlightClick="1"/>
          </p:cNvPr>
          <p:cNvSpPr/>
          <p:nvPr/>
        </p:nvSpPr>
        <p:spPr>
          <a:xfrm>
            <a:off x="3636830" y="6133613"/>
            <a:ext cx="1296144" cy="504056"/>
          </a:xfrm>
          <a:prstGeom prst="actionButtonMovi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5496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12427" y="332656"/>
            <a:ext cx="8708276" cy="1584176"/>
          </a:xfrm>
        </p:spPr>
        <p:txBody>
          <a:bodyPr>
            <a:normAutofit fontScale="90000"/>
          </a:bodyPr>
          <a:lstStyle/>
          <a:p>
            <a:pPr algn="l"/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Jeigu </a:t>
            </a:r>
            <a:r>
              <a:rPr lang="lt-LT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kristalizacijos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metu tirpalas nefiltruojamas nuo priemaišų – užauga </a:t>
            </a:r>
            <a:r>
              <a:rPr lang="lt-LT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polikristalai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Liucija\Desktop\kristalaii\atrinkta\vario sulfato bandymas\P3240528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0" t="19712" r="13708" b="13202"/>
          <a:stretch/>
        </p:blipFill>
        <p:spPr bwMode="auto">
          <a:xfrm>
            <a:off x="251520" y="2182409"/>
            <a:ext cx="3146767" cy="21602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302" y="2060848"/>
            <a:ext cx="2775401" cy="20809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204864"/>
            <a:ext cx="2052227" cy="27363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6541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348880"/>
            <a:ext cx="5832648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71092" y="5301208"/>
            <a:ext cx="8349379" cy="1350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ru-RU" alt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– </a:t>
            </a:r>
            <a:r>
              <a:rPr lang="lt-LT" alt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9V srovės šaltinis ,</a:t>
            </a:r>
            <a:r>
              <a:rPr lang="ru-RU" alt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 – </a:t>
            </a:r>
            <a:r>
              <a:rPr lang="lt-LT" alt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plokščiasis kondensatorius,</a:t>
            </a:r>
            <a:r>
              <a:rPr lang="ru-RU" alt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 – </a:t>
            </a:r>
            <a:r>
              <a:rPr lang="lt-LT" alt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indas su vario sulfato tirpalu</a:t>
            </a:r>
            <a:endParaRPr lang="ru-RU" altLang="lt-LT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utoShape 2"/>
          <p:cNvSpPr>
            <a:spLocks noGrp="1" noChangeArrowheads="1"/>
          </p:cNvSpPr>
          <p:nvPr>
            <p:ph type="title"/>
          </p:nvPr>
        </p:nvSpPr>
        <p:spPr>
          <a:xfrm>
            <a:off x="264771" y="620688"/>
            <a:ext cx="8413644" cy="1143000"/>
          </a:xfrm>
        </p:spPr>
        <p:txBody>
          <a:bodyPr>
            <a:normAutofit fontScale="90000"/>
          </a:bodyPr>
          <a:lstStyle/>
          <a:p>
            <a:pPr algn="just" eaLnBrk="1" hangingPunct="1"/>
            <a:r>
              <a:rPr lang="lt-LT" alt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Tyrėme </a:t>
            </a:r>
            <a:r>
              <a:rPr lang="lt-LT" altLang="lt-LT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elektostatinio</a:t>
            </a:r>
            <a:r>
              <a:rPr lang="lt-LT" alt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lauko poveikį </a:t>
            </a:r>
            <a:r>
              <a:rPr lang="lt-LT" altLang="lt-LT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kristalizacijos</a:t>
            </a:r>
            <a:r>
              <a:rPr lang="lt-LT" alt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procesui? </a:t>
            </a:r>
            <a:endParaRPr lang="ru-RU" altLang="lt-LT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76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/>
          <p:cNvSpPr/>
          <p:nvPr/>
        </p:nvSpPr>
        <p:spPr>
          <a:xfrm>
            <a:off x="91311" y="4756624"/>
            <a:ext cx="86409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b="1" dirty="0"/>
              <a:t>IŠVADA: </a:t>
            </a:r>
            <a:r>
              <a:rPr lang="lt-LT" sz="2400" dirty="0"/>
              <a:t>Elektriniame lauke </a:t>
            </a:r>
            <a:r>
              <a:rPr lang="lt-LT" sz="2400" dirty="0" smtClean="0"/>
              <a:t>kristalas </a:t>
            </a:r>
            <a:r>
              <a:rPr lang="lt-LT" sz="2400" dirty="0"/>
              <a:t>augo </a:t>
            </a:r>
            <a:r>
              <a:rPr lang="lt-LT" sz="2400" dirty="0" smtClean="0"/>
              <a:t>lėčiau </a:t>
            </a:r>
            <a:r>
              <a:rPr lang="lt-LT" sz="2400" dirty="0"/>
              <a:t>negu </a:t>
            </a:r>
            <a:r>
              <a:rPr lang="lt-LT" sz="2400" dirty="0" smtClean="0"/>
              <a:t>normaliomis sąlygomis . D</a:t>
            </a:r>
            <a:r>
              <a:rPr lang="en-US" sz="2400" dirty="0" err="1" smtClean="0"/>
              <a:t>ėl</a:t>
            </a:r>
            <a:r>
              <a:rPr lang="en-US" sz="2400" dirty="0" smtClean="0"/>
              <a:t> </a:t>
            </a:r>
            <a:r>
              <a:rPr lang="en-US" sz="2400" dirty="0" err="1"/>
              <a:t>elektrinio</a:t>
            </a:r>
            <a:r>
              <a:rPr lang="en-US" sz="2400" dirty="0"/>
              <a:t> </a:t>
            </a:r>
            <a:r>
              <a:rPr lang="en-US" sz="2400" dirty="0" err="1"/>
              <a:t>lauko</a:t>
            </a:r>
            <a:r>
              <a:rPr lang="en-US" sz="2400" dirty="0"/>
              <a:t> </a:t>
            </a:r>
            <a:r>
              <a:rPr lang="en-US" sz="2400" dirty="0" err="1" smtClean="0"/>
              <a:t>poveikio</a:t>
            </a:r>
            <a:r>
              <a:rPr lang="lt-LT" sz="2400" dirty="0"/>
              <a:t> </a:t>
            </a:r>
            <a:r>
              <a:rPr lang="lt-LT" sz="2400" dirty="0" smtClean="0"/>
              <a:t>pasikeičia </a:t>
            </a:r>
            <a:r>
              <a:rPr lang="en-US" sz="2400" dirty="0" err="1" smtClean="0"/>
              <a:t>vandenyje</a:t>
            </a:r>
            <a:r>
              <a:rPr lang="en-US" sz="2400" dirty="0" smtClean="0"/>
              <a:t> </a:t>
            </a:r>
            <a:r>
              <a:rPr lang="en-US" sz="2400" dirty="0" err="1"/>
              <a:t>ištirpusių</a:t>
            </a:r>
            <a:r>
              <a:rPr lang="en-US" sz="2400" dirty="0"/>
              <a:t> </a:t>
            </a:r>
            <a:r>
              <a:rPr lang="en-US" sz="2400" dirty="0" err="1"/>
              <a:t>mineralų</a:t>
            </a:r>
            <a:r>
              <a:rPr lang="en-US" sz="2400" dirty="0"/>
              <a:t> </a:t>
            </a:r>
            <a:r>
              <a:rPr lang="en-US" sz="2400" dirty="0" err="1"/>
              <a:t>kristalų</a:t>
            </a:r>
            <a:r>
              <a:rPr lang="en-US" sz="2400" dirty="0"/>
              <a:t> </a:t>
            </a:r>
            <a:r>
              <a:rPr lang="en-US" sz="2400" dirty="0" smtClean="0"/>
              <a:t>forma</a:t>
            </a:r>
            <a:r>
              <a:rPr lang="lt-LT" sz="2400" dirty="0" smtClean="0"/>
              <a:t>,</a:t>
            </a:r>
            <a:r>
              <a:rPr lang="en-US" sz="2400" dirty="0" smtClean="0"/>
              <a:t> </a:t>
            </a:r>
            <a:r>
              <a:rPr lang="en-US" sz="2400" dirty="0" err="1"/>
              <a:t>tampa</a:t>
            </a:r>
            <a:r>
              <a:rPr lang="en-US" sz="2400" dirty="0"/>
              <a:t> </a:t>
            </a:r>
            <a:r>
              <a:rPr lang="en-US" sz="2400" dirty="0" err="1"/>
              <a:t>tokios</a:t>
            </a:r>
            <a:r>
              <a:rPr lang="en-US" sz="2400" dirty="0"/>
              <a:t> </a:t>
            </a:r>
            <a:r>
              <a:rPr lang="en-US" sz="2400" dirty="0" err="1"/>
              <a:t>struktūros</a:t>
            </a:r>
            <a:r>
              <a:rPr lang="en-US" sz="2400" dirty="0"/>
              <a:t> </a:t>
            </a:r>
            <a:r>
              <a:rPr lang="en-US" sz="2400" dirty="0" smtClean="0"/>
              <a:t>,</a:t>
            </a:r>
            <a:r>
              <a:rPr lang="lt-LT" sz="2400" dirty="0" smtClean="0"/>
              <a:t> </a:t>
            </a:r>
            <a:r>
              <a:rPr lang="en-US" sz="2400" dirty="0" err="1" smtClean="0"/>
              <a:t>kuri</a:t>
            </a:r>
            <a:r>
              <a:rPr lang="en-US" sz="2400" dirty="0" smtClean="0"/>
              <a:t> </a:t>
            </a:r>
            <a:r>
              <a:rPr lang="en-US" sz="2400" dirty="0" err="1"/>
              <a:t>labai</a:t>
            </a:r>
            <a:r>
              <a:rPr lang="en-US" sz="2400" dirty="0"/>
              <a:t> </a:t>
            </a:r>
            <a:r>
              <a:rPr lang="en-US" sz="2400" dirty="0" err="1"/>
              <a:t>blogai</a:t>
            </a:r>
            <a:r>
              <a:rPr lang="en-US" sz="2400" dirty="0"/>
              <a:t> </a:t>
            </a:r>
            <a:r>
              <a:rPr lang="en-US" sz="2400" dirty="0" err="1"/>
              <a:t>jungiasi</a:t>
            </a:r>
            <a:r>
              <a:rPr lang="en-US" sz="2400" dirty="0"/>
              <a:t> </a:t>
            </a:r>
            <a:r>
              <a:rPr lang="en-US" sz="2400" dirty="0" err="1" smtClean="0"/>
              <a:t>tarpusavyje</a:t>
            </a:r>
            <a:r>
              <a:rPr lang="lt-LT" sz="2400" dirty="0" smtClean="0"/>
              <a:t>. Tačiau elektriniame lauke </a:t>
            </a:r>
          </a:p>
          <a:p>
            <a:r>
              <a:rPr lang="lt-LT" sz="2400" dirty="0" smtClean="0"/>
              <a:t>kristalas užaugo didesnis. </a:t>
            </a:r>
            <a:endParaRPr lang="lt-LT" sz="2400" dirty="0"/>
          </a:p>
        </p:txBody>
      </p:sp>
      <p:pic>
        <p:nvPicPr>
          <p:cNvPr id="5" name="Picture 3" descr="C:\Users\Liucija\Desktop\kristalaii\kristalaii\Gintare\New folder\vario sulfato bandymas\IMGP697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4954150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2"/>
          <p:cNvSpPr>
            <a:spLocks noGrp="1" noChangeArrowheads="1"/>
          </p:cNvSpPr>
          <p:nvPr>
            <p:ph type="title"/>
          </p:nvPr>
        </p:nvSpPr>
        <p:spPr>
          <a:xfrm>
            <a:off x="393802" y="188640"/>
            <a:ext cx="8413644" cy="1143000"/>
          </a:xfrm>
        </p:spPr>
        <p:txBody>
          <a:bodyPr>
            <a:normAutofit fontScale="90000"/>
          </a:bodyPr>
          <a:lstStyle/>
          <a:p>
            <a:pPr algn="just" eaLnBrk="1" hangingPunct="1"/>
            <a:r>
              <a:rPr lang="lt-LT" alt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Tyrėme </a:t>
            </a:r>
            <a:r>
              <a:rPr lang="lt-LT" altLang="lt-LT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elektostatinio</a:t>
            </a:r>
            <a:r>
              <a:rPr lang="lt-LT" alt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lauko poveikį </a:t>
            </a:r>
            <a:r>
              <a:rPr lang="lt-LT" altLang="lt-LT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kristalizacijos</a:t>
            </a:r>
            <a:r>
              <a:rPr lang="lt-LT" alt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procesui? </a:t>
            </a:r>
            <a:endParaRPr lang="ru-RU" altLang="lt-LT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Veiksmo mygtukas: filmas 6">
            <a:hlinkClick r:id="rId3" highlightClick="1"/>
          </p:cNvPr>
          <p:cNvSpPr/>
          <p:nvPr/>
        </p:nvSpPr>
        <p:spPr>
          <a:xfrm>
            <a:off x="5645665" y="4056963"/>
            <a:ext cx="1508302" cy="699894"/>
          </a:xfrm>
          <a:prstGeom prst="actionButtonMovi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TextBox 7"/>
          <p:cNvSpPr txBox="1"/>
          <p:nvPr/>
        </p:nvSpPr>
        <p:spPr>
          <a:xfrm>
            <a:off x="5940152" y="1922583"/>
            <a:ext cx="32632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Vario sulfato tirpalas </a:t>
            </a:r>
          </a:p>
          <a:p>
            <a:r>
              <a:rPr lang="lt-LT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elektrostatiniame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lauke</a:t>
            </a:r>
            <a:endParaRPr lang="lt-L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Tiesioji rodyklės jungtis 9"/>
          <p:cNvCxnSpPr>
            <a:stCxn id="8" idx="1"/>
          </p:cNvCxnSpPr>
          <p:nvPr/>
        </p:nvCxnSpPr>
        <p:spPr>
          <a:xfrm flipH="1">
            <a:off x="4283968" y="2338082"/>
            <a:ext cx="1656184" cy="2308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796136" y="3155086"/>
            <a:ext cx="32015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Vario sulfato tirpalas </a:t>
            </a:r>
          </a:p>
          <a:p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normaliomis sąlygomis</a:t>
            </a:r>
            <a:endParaRPr lang="lt-L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Tiesioji rodyklės jungtis 13"/>
          <p:cNvCxnSpPr>
            <a:stCxn id="12" idx="1"/>
          </p:cNvCxnSpPr>
          <p:nvPr/>
        </p:nvCxnSpPr>
        <p:spPr>
          <a:xfrm flipH="1">
            <a:off x="1835696" y="3570585"/>
            <a:ext cx="3960440" cy="36247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Veiksmo mygtukas: namai 10">
            <a:hlinkClick r:id="rId4" action="ppaction://hlinksldjump" highlightClick="1"/>
          </p:cNvPr>
          <p:cNvSpPr/>
          <p:nvPr/>
        </p:nvSpPr>
        <p:spPr>
          <a:xfrm>
            <a:off x="8175081" y="6093295"/>
            <a:ext cx="738586" cy="648073"/>
          </a:xfrm>
          <a:prstGeom prst="actionButtonHom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9335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9174" y="-99392"/>
            <a:ext cx="8229600" cy="1143000"/>
          </a:xfrm>
        </p:spPr>
        <p:txBody>
          <a:bodyPr>
            <a:normAutofit/>
          </a:bodyPr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Ledo ir 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niego skleidžiami garsai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tačiakampis 3"/>
          <p:cNvSpPr/>
          <p:nvPr/>
        </p:nvSpPr>
        <p:spPr>
          <a:xfrm>
            <a:off x="179512" y="764704"/>
            <a:ext cx="89644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Sniegas girgžda tik prie tam tikros temperatūros (-6C). Girgždėjimo tonas susijęs su temperatūra. Kuo žemesnė oro temperatūra, aukštesnis girgždėjimo tonas. Sniego girgždėjimas – tai garsas, kuris atsiranda traiškant smulkius sniego 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kristaliukus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Kuo žemesnė oro temperatūra, tuo kietesni ir stambesni ledo kristalai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Girg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ždėjimo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garsas priklauso ir nuo 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santikinės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drėgmės. Kuo didesnė 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santikinė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drėgmė, tuo silpnesnis garsas. Kuo aukštesnė drėgmė ir temperatūra, tuo sniego 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kristaliukai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labiau deformuojasi, o ne lūžinėja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Pakitus temperatūrai nuo -8С iki   -20С girgždėjimo garsas sustiprėja 1 decibelu. 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Maxsimalus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dažnis gali kisti nuo 250Hz iki 1600Hz.</a:t>
            </a:r>
          </a:p>
        </p:txBody>
      </p:sp>
      <p:sp>
        <p:nvSpPr>
          <p:cNvPr id="5" name="Veiksmo mygtukas: filmas 4">
            <a:hlinkClick r:id="rId2" highlightClick="1"/>
          </p:cNvPr>
          <p:cNvSpPr/>
          <p:nvPr/>
        </p:nvSpPr>
        <p:spPr>
          <a:xfrm>
            <a:off x="744216" y="6075540"/>
            <a:ext cx="1728192" cy="576064"/>
          </a:xfrm>
          <a:prstGeom prst="actionButtonMovi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3" t="38897" r="40129" b="16413"/>
          <a:stretch/>
        </p:blipFill>
        <p:spPr bwMode="auto">
          <a:xfrm>
            <a:off x="318411" y="3873868"/>
            <a:ext cx="2880320" cy="1851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22595" r="49260" b="41000"/>
          <a:stretch/>
        </p:blipFill>
        <p:spPr bwMode="auto">
          <a:xfrm>
            <a:off x="3779912" y="3930664"/>
            <a:ext cx="3016507" cy="179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Veiksmo mygtukas: filmas 5">
            <a:hlinkClick r:id="rId5" highlightClick="1"/>
          </p:cNvPr>
          <p:cNvSpPr/>
          <p:nvPr/>
        </p:nvSpPr>
        <p:spPr>
          <a:xfrm>
            <a:off x="4661756" y="6075540"/>
            <a:ext cx="1616265" cy="576064"/>
          </a:xfrm>
          <a:prstGeom prst="actionButtonMovi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Veiksmo mygtukas: namai 7">
            <a:hlinkClick r:id="rId6" action="ppaction://hlinksldjump" highlightClick="1"/>
          </p:cNvPr>
          <p:cNvSpPr/>
          <p:nvPr/>
        </p:nvSpPr>
        <p:spPr>
          <a:xfrm>
            <a:off x="7937870" y="6093295"/>
            <a:ext cx="738586" cy="648073"/>
          </a:xfrm>
          <a:prstGeom prst="actionButtonHom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9886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urinio vietos rezervavimo ženklas 2"/>
          <p:cNvSpPr txBox="1">
            <a:spLocks/>
          </p:cNvSpPr>
          <p:nvPr/>
        </p:nvSpPr>
        <p:spPr>
          <a:xfrm>
            <a:off x="335139" y="2564904"/>
            <a:ext cx="8229600" cy="2232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lt-LT" sz="9600" dirty="0" smtClean="0">
                <a:latin typeface="Garamond Premr Pro Smbd" pitchFamily="18" charset="0"/>
              </a:rPr>
              <a:t>Testas</a:t>
            </a:r>
            <a:endParaRPr lang="lt-LT" sz="9600" dirty="0">
              <a:latin typeface="Garamond Premr Pro Smb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69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08447" y="980728"/>
            <a:ext cx="5515681" cy="2506290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 pakis stiklinėje vandens lygis, visiškai ištirpus vandenyje </a:t>
            </a:r>
            <a:r>
              <a:rPr lang="lt-LT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plūduruojančiam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ledui? Atsakymą pagrįskite.</a:t>
            </a:r>
            <a:endParaRPr lang="lt-LT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4182" y="4303455"/>
            <a:ext cx="864096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Atsakymas 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nepakis, nes vandens , atsiradusio, ištirpus ledui,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tūris lygus ledo povandeninės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lt-LT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alies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tūriui.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www.youtube.com/watch?v=TnBA4qTB-as</a:t>
            </a: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Picture 2" descr="http://s46.radikal.ru/i113/0808/67/a724775d9e5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714658"/>
            <a:ext cx="2326759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tačiakampis 5"/>
          <p:cNvSpPr/>
          <p:nvPr/>
        </p:nvSpPr>
        <p:spPr>
          <a:xfrm>
            <a:off x="92852" y="242951"/>
            <a:ext cx="8871636" cy="4060503"/>
          </a:xfrm>
          <a:prstGeom prst="rect">
            <a:avLst/>
          </a:prstGeom>
          <a:solidFill>
            <a:schemeClr val="accent3">
              <a:alpha val="1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1259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85192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Kuris ledas ištirps lėčiausiai?</a:t>
            </a:r>
            <a:endParaRPr lang="lt-LT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6" t="32897" r="42609" b="33552"/>
          <a:stretch/>
        </p:blipFill>
        <p:spPr bwMode="auto">
          <a:xfrm>
            <a:off x="284373" y="1052736"/>
            <a:ext cx="8496944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43608" y="5318918"/>
            <a:ext cx="654935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t-LT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Atsakymas </a:t>
            </a:r>
            <a:r>
              <a:rPr lang="lt-LT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3200" b="1" dirty="0" err="1" smtClean="0"/>
              <a:t>edas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su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pj</a:t>
            </a:r>
            <a:r>
              <a:rPr lang="lt-LT" sz="3200" b="1" dirty="0" err="1" smtClean="0"/>
              <a:t>ūvenomis</a:t>
            </a:r>
            <a:r>
              <a:rPr lang="lt-LT" sz="3200" b="1" dirty="0" smtClean="0"/>
              <a:t> </a:t>
            </a:r>
          </a:p>
          <a:p>
            <a:pPr algn="ctr"/>
            <a:r>
              <a:rPr lang="lt-LT" sz="2400" b="1" dirty="0" smtClean="0">
                <a:hlinkClick r:id="rId3"/>
              </a:rPr>
              <a:t>https</a:t>
            </a:r>
            <a:r>
              <a:rPr lang="lt-LT" sz="2400" b="1" dirty="0">
                <a:hlinkClick r:id="rId3"/>
              </a:rPr>
              <a:t>://www.youtube.com/watch?v=I8y3l06CwTc</a:t>
            </a:r>
            <a:endParaRPr lang="lt-LT" sz="2400" b="1" dirty="0"/>
          </a:p>
          <a:p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1642382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upload.wikimedia.org/wikipedia/commons/thumb/8/89/Steller%27s_Sea_Eagles_and_gulls.jpg/1024px-Steller%27s_Sea_Eagles_and_gull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669" y="974725"/>
            <a:ext cx="7404654" cy="4532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tačiakampis 1"/>
          <p:cNvSpPr/>
          <p:nvPr/>
        </p:nvSpPr>
        <p:spPr>
          <a:xfrm>
            <a:off x="323528" y="116632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Ką </a:t>
            </a: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paukščiai veikia ant ledo lyčių užuot tupėję ant medžių šakų?</a:t>
            </a:r>
          </a:p>
        </p:txBody>
      </p:sp>
      <p:sp>
        <p:nvSpPr>
          <p:cNvPr id="3" name="Stačiakampis 2"/>
          <p:cNvSpPr/>
          <p:nvPr/>
        </p:nvSpPr>
        <p:spPr>
          <a:xfrm>
            <a:off x="467544" y="5805264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Atsakymas </a:t>
            </a:r>
            <a:r>
              <a:rPr lang="lt-LT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paukščiai </a:t>
            </a: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speiguotą žiemos dieną šildosi ant ledo 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lyčių.</a:t>
            </a:r>
            <a:endParaRPr lang="lt-L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600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342301" y="548680"/>
            <a:ext cx="813690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Nukrit</a:t>
            </a:r>
            <a:r>
              <a:rPr lang="lt-LT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ęs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kietojo kūno gabalas suskyla į dalis – stačiakampius gretasienius arba įvairių matmenų kubelius. Kokia tai medžiaga : kristalinė ar amorfinė?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Kristalinė 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Amorfinė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Neužtenka informacijos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5733256"/>
            <a:ext cx="23876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Atsakymas</a:t>
            </a: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A </a:t>
            </a: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445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1" t="30207" r="36379" b="16621"/>
          <a:stretch/>
        </p:blipFill>
        <p:spPr bwMode="auto">
          <a:xfrm>
            <a:off x="4640223" y="1484784"/>
            <a:ext cx="4040018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692438"/>
            <a:ext cx="6676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Kokie reiškiniai vyks indo viduje ir aplink jį?</a:t>
            </a:r>
            <a:endParaRPr lang="lt-L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Veiksmo mygtukas: filmas 2">
            <a:hlinkClick r:id="rId3" highlightClick="1"/>
          </p:cNvPr>
          <p:cNvSpPr/>
          <p:nvPr/>
        </p:nvSpPr>
        <p:spPr>
          <a:xfrm>
            <a:off x="5868144" y="4616926"/>
            <a:ext cx="1584176" cy="528806"/>
          </a:xfrm>
          <a:prstGeom prst="actionButtonMovi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9" t="32103" r="37328" b="18242"/>
          <a:stretch/>
        </p:blipFill>
        <p:spPr bwMode="auto">
          <a:xfrm>
            <a:off x="377190" y="1480592"/>
            <a:ext cx="3986356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Veiksmo mygtukas: filmas 3">
            <a:hlinkClick r:id="rId5" highlightClick="1"/>
          </p:cNvPr>
          <p:cNvSpPr/>
          <p:nvPr/>
        </p:nvSpPr>
        <p:spPr>
          <a:xfrm>
            <a:off x="1259632" y="4632935"/>
            <a:ext cx="1584176" cy="528806"/>
          </a:xfrm>
          <a:prstGeom prst="actionButtonMovi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TextBox 4"/>
          <p:cNvSpPr txBox="1"/>
          <p:nvPr/>
        </p:nvSpPr>
        <p:spPr>
          <a:xfrm>
            <a:off x="251452" y="5877272"/>
            <a:ext cx="7792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Atsakymas: i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viduje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lydymasis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o 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aplink jį kietėjimas.</a:t>
            </a:r>
            <a:endParaRPr lang="lt-L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tačiakampis 7"/>
          <p:cNvSpPr/>
          <p:nvPr/>
        </p:nvSpPr>
        <p:spPr>
          <a:xfrm>
            <a:off x="276751" y="1272085"/>
            <a:ext cx="8583604" cy="2873670"/>
          </a:xfrm>
          <a:prstGeom prst="rect">
            <a:avLst/>
          </a:prstGeom>
          <a:solidFill>
            <a:schemeClr val="accent3">
              <a:alpha val="1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71792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Stačiakampis 1"/>
              <p:cNvSpPr/>
              <p:nvPr/>
            </p:nvSpPr>
            <p:spPr>
              <a:xfrm>
                <a:off x="0" y="70024"/>
                <a:ext cx="9036496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lt-LT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Dviejų vienodos masės kietųjų kūnų temperatūros priklausomybės nuo laiko </a:t>
                </a:r>
                <a:r>
                  <a:rPr lang="lt-LT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grafikai pavaizduoti paveiksle. Kūnus kaitina vienodos </a:t>
                </a:r>
                <a:r>
                  <a:rPr lang="lt-LT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galios šildytuvai</a:t>
                </a:r>
                <a:r>
                  <a:rPr lang="lt-LT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Palyginkite kūnų savitąsias lydymosi </a:t>
                </a:r>
                <a:r>
                  <a:rPr lang="lt-LT" sz="24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šilumas</a:t>
                </a:r>
                <a:r>
                  <a:rPr lang="lt-LT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lt-LT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lt-LT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sz="2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λ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l-GR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sz="2400" b="1" i="1" dirty="0" smtClean="0">
                        <a:latin typeface="Cambria Math"/>
                      </a:rPr>
                      <m:t>&gt;</m:t>
                    </m:r>
                  </m:oMath>
                </a14:m>
                <a:r>
                  <a:rPr lang="el-GR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2400" b="1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sz="2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λ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400" b="1" i="1">
                        <a:latin typeface="Cambria Math"/>
                      </a:rPr>
                      <m:t> </m:t>
                    </m:r>
                  </m:oMath>
                </a14:m>
                <a:endParaRPr lang="el-GR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lt-LT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2400" b="1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sz="2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λ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l-GR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l-GR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2400" b="1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sz="2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λ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l-GR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r>
                  <a:rPr lang="lt-LT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2400" b="1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sz="2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λ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l-GR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sz="2400" b="1" i="1" dirty="0" smtClean="0">
                        <a:latin typeface="Cambria Math"/>
                        <a:ea typeface="Cambria Math"/>
                      </a:rPr>
                      <m:t>&lt;</m:t>
                    </m:r>
                  </m:oMath>
                </a14:m>
                <a:r>
                  <a:rPr lang="el-GR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2400" b="1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sz="2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λ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400" b="1" i="1">
                        <a:latin typeface="Cambria Math"/>
                      </a:rPr>
                      <m:t> </m:t>
                    </m:r>
                  </m:oMath>
                </a14:m>
                <a:endParaRPr lang="en-US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lt-LT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 </a:t>
                </a:r>
                <a:r>
                  <a:rPr lang="lt-LT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Remiantis kokybiniu grafiku palyginti negalima.</a:t>
                </a:r>
              </a:p>
            </p:txBody>
          </p:sp>
        </mc:Choice>
        <mc:Fallback xmlns="">
          <p:sp>
            <p:nvSpPr>
              <p:cNvPr id="2" name="Stačiakampis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0024"/>
                <a:ext cx="9036496" cy="3046988"/>
              </a:xfrm>
              <a:prstGeom prst="rect">
                <a:avLst/>
              </a:prstGeom>
              <a:blipFill rotWithShape="1">
                <a:blip r:embed="rId2"/>
                <a:stretch>
                  <a:fillRect l="-1012" t="-1600" b="-3600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upė 3"/>
          <p:cNvGrpSpPr/>
          <p:nvPr/>
        </p:nvGrpSpPr>
        <p:grpSpPr>
          <a:xfrm>
            <a:off x="341287" y="3253875"/>
            <a:ext cx="3049212" cy="1676564"/>
            <a:chOff x="457200" y="2133600"/>
            <a:chExt cx="8077200" cy="3733800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762000" y="4876800"/>
              <a:ext cx="77724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6" name="Line 4"/>
            <p:cNvSpPr>
              <a:spLocks noChangeShapeType="1"/>
            </p:cNvSpPr>
            <p:nvPr/>
          </p:nvSpPr>
          <p:spPr bwMode="auto">
            <a:xfrm flipV="1">
              <a:off x="1447800" y="2209800"/>
              <a:ext cx="0" cy="36576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1295400" y="4191000"/>
              <a:ext cx="2286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1295400" y="5410200"/>
              <a:ext cx="2286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1295400" y="3048000"/>
              <a:ext cx="2286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 flipV="1">
              <a:off x="1447800" y="4191000"/>
              <a:ext cx="1981200" cy="121920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 flipV="1">
              <a:off x="3429000" y="4191000"/>
              <a:ext cx="2286000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 flipV="1">
              <a:off x="5715000" y="2590800"/>
              <a:ext cx="1828800" cy="160020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 flipV="1">
              <a:off x="1447800" y="3048000"/>
              <a:ext cx="2590800" cy="236220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 flipV="1">
              <a:off x="4038600" y="3048000"/>
              <a:ext cx="1371600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 flipV="1">
              <a:off x="5410200" y="2133600"/>
              <a:ext cx="457200" cy="91440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>
              <a:off x="1828800" y="4191000"/>
              <a:ext cx="2286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2362200" y="4191000"/>
              <a:ext cx="2286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>
              <a:off x="2971800" y="4191000"/>
              <a:ext cx="2286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3276600" y="3048000"/>
              <a:ext cx="2286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>
              <a:off x="3657600" y="3048000"/>
              <a:ext cx="2286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>
              <a:off x="2743200" y="3048000"/>
              <a:ext cx="2286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2209800" y="3048000"/>
              <a:ext cx="2286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1752600" y="3048000"/>
              <a:ext cx="2286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24" name="Text Box 22"/>
            <p:cNvSpPr txBox="1">
              <a:spLocks noChangeArrowheads="1"/>
            </p:cNvSpPr>
            <p:nvPr/>
          </p:nvSpPr>
          <p:spPr bwMode="auto">
            <a:xfrm>
              <a:off x="7086600" y="5029200"/>
              <a:ext cx="1141659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lt-LT" sz="2800" b="1" dirty="0"/>
                <a:t>t</a:t>
              </a:r>
              <a:r>
                <a:rPr lang="ru-RU" altLang="lt-LT" sz="2800" b="1" dirty="0"/>
                <a:t>, </a:t>
              </a:r>
              <a:r>
                <a:rPr lang="en-US" altLang="lt-LT" sz="2800" b="1" dirty="0" smtClean="0"/>
                <a:t>min</a:t>
              </a:r>
              <a:endParaRPr lang="ru-RU" altLang="lt-LT" sz="2800" b="1" dirty="0"/>
            </a:p>
          </p:txBody>
        </p:sp>
        <p:sp>
          <p:nvSpPr>
            <p:cNvPr id="25" name="Text Box 23"/>
            <p:cNvSpPr txBox="1">
              <a:spLocks noChangeArrowheads="1"/>
            </p:cNvSpPr>
            <p:nvPr/>
          </p:nvSpPr>
          <p:spPr bwMode="auto">
            <a:xfrm>
              <a:off x="5791200" y="2286000"/>
              <a:ext cx="409575" cy="5794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lt-LT" sz="3200" b="1"/>
                <a:t>1</a:t>
              </a:r>
              <a:endParaRPr lang="ru-RU" altLang="lt-LT" sz="3200" b="1"/>
            </a:p>
          </p:txBody>
        </p:sp>
        <p:sp>
          <p:nvSpPr>
            <p:cNvPr id="26" name="Text Box 24"/>
            <p:cNvSpPr txBox="1">
              <a:spLocks noChangeArrowheads="1"/>
            </p:cNvSpPr>
            <p:nvPr/>
          </p:nvSpPr>
          <p:spPr bwMode="auto">
            <a:xfrm>
              <a:off x="7162800" y="2971800"/>
              <a:ext cx="409575" cy="5794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lt-LT" sz="3200" b="1" dirty="0"/>
                <a:t>2</a:t>
              </a:r>
              <a:endParaRPr lang="ru-RU" altLang="lt-LT" sz="3200" b="1" dirty="0"/>
            </a:p>
          </p:txBody>
        </p:sp>
        <p:sp>
          <p:nvSpPr>
            <p:cNvPr id="27" name="Text Box 25"/>
            <p:cNvSpPr txBox="1">
              <a:spLocks noChangeArrowheads="1"/>
            </p:cNvSpPr>
            <p:nvPr/>
          </p:nvSpPr>
          <p:spPr bwMode="auto">
            <a:xfrm>
              <a:off x="457200" y="2286000"/>
              <a:ext cx="887413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lt-LT" sz="2800" b="1" dirty="0"/>
                <a:t>t</a:t>
              </a:r>
              <a:r>
                <a:rPr lang="ru-RU" altLang="lt-LT" sz="2800" b="1" dirty="0"/>
                <a:t>, </a:t>
              </a:r>
              <a:r>
                <a:rPr lang="en-US" altLang="lt-LT" sz="2800" b="1" dirty="0"/>
                <a:t>ºC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59266" y="5445224"/>
            <a:ext cx="88847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Atsakymas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C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Antro kūno  </a:t>
            </a:r>
            <a:r>
              <a:rPr lang="lt-LT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horizontalinė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grafiko dalis ilgesnė, negu pirmo  kūno . Vadinasi, lydymosi laikas , paimtas šilumos kiekis ir savitoji  lydymosi šiluma yra didesnė antro kūno.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848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375518" y="908720"/>
            <a:ext cx="842493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Turime 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°C temperatūros 1 kg ledo, 1 kg vandens ir ledo mišinio bei 1 kg vandens. 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Kieno vidinė 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energija didžiausia?</a:t>
            </a:r>
          </a:p>
          <a:p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Vandens.</a:t>
            </a:r>
          </a:p>
          <a:p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Ledo.</a:t>
            </a:r>
          </a:p>
          <a:p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Ledo ir vandens mišinio.</a:t>
            </a:r>
          </a:p>
          <a:p>
            <a:r>
              <a:rPr lang="fi-FI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Visų vidinė energija vienoda.</a:t>
            </a:r>
            <a:endParaRPr lang="lt-LT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5455808"/>
            <a:ext cx="3274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Atsakymas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02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179512" y="375576"/>
            <a:ext cx="864096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Paveiksle 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pavaizduota medžiagos temperatūros kitimo kreivė. Kuri 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kreivės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dalis 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rodo, kad medžiaga yra dviejų agregatinių būsenų?</a:t>
            </a:r>
          </a:p>
          <a:p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lt-LT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OA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lt-LT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AB.</a:t>
            </a:r>
          </a:p>
          <a:p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lt-LT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BC.</a:t>
            </a:r>
          </a:p>
          <a:p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lt-LT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OC.</a:t>
            </a:r>
            <a:endParaRPr lang="lt-LT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0" t="42207" r="54483" b="38758"/>
          <a:stretch/>
        </p:blipFill>
        <p:spPr bwMode="auto">
          <a:xfrm>
            <a:off x="2138161" y="2185426"/>
            <a:ext cx="6675932" cy="2201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5661248"/>
            <a:ext cx="346864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Atsakymas</a:t>
            </a: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AB dalis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99047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179512" y="332656"/>
            <a:ext cx="864096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Paveiksle 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pateikti dviejų kūnų, 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pagamintų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iš 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tos pačios medžiagos, šildymo 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lydymo 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grafikai. Pirmojo kūno 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masė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90 </a:t>
            </a:r>
            <a:r>
              <a:rPr lang="fi-FI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g. Kokia </a:t>
            </a:r>
            <a:r>
              <a:rPr lang="fi-FI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antrojo</a:t>
            </a:r>
          </a:p>
          <a:p>
            <a:r>
              <a:rPr lang="fi-FI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kūno </a:t>
            </a:r>
            <a:r>
              <a:rPr lang="fi-FI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masė</a:t>
            </a:r>
            <a:r>
              <a:rPr lang="fi-FI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lt-LT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g.</a:t>
            </a:r>
          </a:p>
          <a:p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90 g.</a:t>
            </a:r>
          </a:p>
          <a:p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180 g.</a:t>
            </a:r>
          </a:p>
          <a:p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270 g.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9" t="18000" r="22155" b="51586"/>
          <a:stretch/>
        </p:blipFill>
        <p:spPr bwMode="auto">
          <a:xfrm>
            <a:off x="3491880" y="2060848"/>
            <a:ext cx="4185761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512" y="5301208"/>
            <a:ext cx="89900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Atsakymas 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D. 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Kadangi antram kūnui reikia suteikti tris kartus </a:t>
            </a: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didesnį šilumos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kiekį,  reiškia antro kūno masė tris kartus didesnė.</a:t>
            </a:r>
          </a:p>
          <a:p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t-L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911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8145" y="692696"/>
            <a:ext cx="760817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Kokios dalelės yra kristalinės gardelės </a:t>
            </a:r>
            <a:endParaRPr lang="en-US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mazguose? </a:t>
            </a:r>
            <a:endParaRPr lang="lt-LT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3357" y="4797152"/>
            <a:ext cx="824777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Atsakymas</a:t>
            </a:r>
            <a:r>
              <a:rPr lang="en-U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ristalin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ės gardelės mazguose yra </a:t>
            </a:r>
            <a:endParaRPr lang="en-US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jonai, atomai , molekulės.</a:t>
            </a:r>
            <a:endParaRPr lang="lt-LT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005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548680"/>
            <a:ext cx="79928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Kaip paaiškinti kodėl kietas kūnas turi </a:t>
            </a:r>
          </a:p>
          <a:p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pastovią formą ir tūrį?</a:t>
            </a:r>
            <a:endParaRPr lang="lt-LT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74" y="4275106"/>
            <a:ext cx="9171100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Atsakymas</a:t>
            </a:r>
            <a:r>
              <a:rPr lang="en-U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lt-LT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ietas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kūnas turi  taisyklingą vidinę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struktūrą, jo molekules veikia stiprios sąveikos jėgos, </a:t>
            </a:r>
          </a:p>
          <a:p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todėl slenkamasis jų judėjimas beveik nepastebimas</a:t>
            </a:r>
            <a:r>
              <a:rPr lang="lt-LT" sz="3200" dirty="0" smtClean="0"/>
              <a:t>.</a:t>
            </a:r>
          </a:p>
          <a:p>
            <a:r>
              <a:rPr lang="lt-LT" sz="3200" dirty="0" smtClean="0"/>
              <a:t> 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105186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urinio vietos rezervavimo ženklas 2"/>
          <p:cNvSpPr txBox="1">
            <a:spLocks/>
          </p:cNvSpPr>
          <p:nvPr/>
        </p:nvSpPr>
        <p:spPr>
          <a:xfrm>
            <a:off x="335139" y="2564904"/>
            <a:ext cx="8229600" cy="2232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lt-LT" sz="9600" dirty="0" smtClean="0">
                <a:latin typeface="Garamond Premr Pro Smbd" pitchFamily="18" charset="0"/>
              </a:rPr>
              <a:t>Uždaviniai</a:t>
            </a:r>
            <a:endParaRPr lang="lt-LT" sz="9600" dirty="0">
              <a:latin typeface="Garamond Premr Pro Smb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08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3"/>
          <p:cNvSpPr txBox="1">
            <a:spLocks noChangeArrowheads="1"/>
          </p:cNvSpPr>
          <p:nvPr/>
        </p:nvSpPr>
        <p:spPr bwMode="auto">
          <a:xfrm>
            <a:off x="468313" y="3962400"/>
            <a:ext cx="86756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lt-LT" sz="2400" b="1" dirty="0">
                <a:latin typeface="Times New Roman" pitchFamily="18" charset="0"/>
              </a:rPr>
              <a:t>1. </a:t>
            </a:r>
            <a:r>
              <a:rPr lang="lt-LT" altLang="lt-LT" sz="2400" b="1" dirty="0" smtClean="0">
                <a:latin typeface="Times New Roman" pitchFamily="18" charset="0"/>
              </a:rPr>
              <a:t>Kokiu laiko momentu medžiaga pradėjo lydytis?</a:t>
            </a:r>
            <a:endParaRPr lang="ru-RU" altLang="lt-LT" sz="2400" b="1" dirty="0">
              <a:latin typeface="Times New Roman" pitchFamily="18" charset="0"/>
            </a:endParaRPr>
          </a:p>
        </p:txBody>
      </p:sp>
      <p:sp>
        <p:nvSpPr>
          <p:cNvPr id="14339" name="Text Box 4"/>
          <p:cNvSpPr txBox="1">
            <a:spLocks noChangeArrowheads="1"/>
          </p:cNvSpPr>
          <p:nvPr/>
        </p:nvSpPr>
        <p:spPr bwMode="auto">
          <a:xfrm>
            <a:off x="378673" y="5506177"/>
            <a:ext cx="640873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lt-LT" sz="2400" b="1" dirty="0">
                <a:latin typeface="Times New Roman" pitchFamily="18" charset="0"/>
              </a:rPr>
              <a:t>5. </a:t>
            </a:r>
            <a:r>
              <a:rPr lang="lt-LT" altLang="lt-LT" sz="2400" b="1" dirty="0" smtClean="0">
                <a:latin typeface="Times New Roman" pitchFamily="18" charset="0"/>
              </a:rPr>
              <a:t>Kiek truko </a:t>
            </a:r>
            <a:r>
              <a:rPr lang="ru-RU" altLang="lt-LT" sz="2400" b="1" dirty="0" smtClean="0">
                <a:latin typeface="Times New Roman" pitchFamily="18" charset="0"/>
              </a:rPr>
              <a:t>: </a:t>
            </a:r>
            <a:r>
              <a:rPr lang="ru-RU" altLang="lt-LT" sz="2400" b="1" dirty="0">
                <a:latin typeface="Times New Roman" pitchFamily="18" charset="0"/>
              </a:rPr>
              <a:t>а) </a:t>
            </a:r>
            <a:r>
              <a:rPr lang="lt-LT" altLang="lt-LT" sz="2400" b="1" dirty="0" smtClean="0">
                <a:latin typeface="Times New Roman" pitchFamily="18" charset="0"/>
              </a:rPr>
              <a:t>kieto kūno kaitinimas</a:t>
            </a:r>
            <a:r>
              <a:rPr lang="en-US" altLang="lt-LT" sz="2400" b="1" dirty="0" smtClean="0">
                <a:latin typeface="Times New Roman" pitchFamily="18" charset="0"/>
              </a:rPr>
              <a:t>;</a:t>
            </a:r>
            <a:endParaRPr lang="ru-RU" altLang="lt-LT" sz="2400" b="1" dirty="0">
              <a:latin typeface="Times New Roman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lt-LT" sz="2400" dirty="0">
                <a:latin typeface="Times New Roman" pitchFamily="18" charset="0"/>
              </a:rPr>
              <a:t>                           </a:t>
            </a:r>
            <a:r>
              <a:rPr lang="lt-LT" altLang="lt-LT" sz="2400" dirty="0" smtClean="0">
                <a:latin typeface="Times New Roman" pitchFamily="18" charset="0"/>
              </a:rPr>
              <a:t>b</a:t>
            </a:r>
            <a:r>
              <a:rPr lang="ru-RU" altLang="lt-LT" sz="2400" b="1" dirty="0" smtClean="0">
                <a:latin typeface="Times New Roman" pitchFamily="18" charset="0"/>
              </a:rPr>
              <a:t>) </a:t>
            </a:r>
            <a:r>
              <a:rPr lang="lt-LT" altLang="lt-LT" sz="2400" b="1" dirty="0" smtClean="0">
                <a:latin typeface="Times New Roman" pitchFamily="18" charset="0"/>
              </a:rPr>
              <a:t>lydymosi procesas</a:t>
            </a:r>
            <a:r>
              <a:rPr lang="lt-LT" altLang="lt-LT" sz="2400" b="1" dirty="0">
                <a:latin typeface="Times New Roman" pitchFamily="18" charset="0"/>
              </a:rPr>
              <a:t>.</a:t>
            </a:r>
            <a:endParaRPr lang="ru-RU" altLang="lt-LT" sz="2400" b="1" dirty="0">
              <a:latin typeface="Times New Roman" pitchFamily="18" charset="0"/>
            </a:endParaRPr>
          </a:p>
        </p:txBody>
      </p:sp>
      <p:sp>
        <p:nvSpPr>
          <p:cNvPr id="14340" name="Text Box 6"/>
          <p:cNvSpPr txBox="1">
            <a:spLocks noChangeArrowheads="1"/>
          </p:cNvSpPr>
          <p:nvPr/>
        </p:nvSpPr>
        <p:spPr bwMode="auto">
          <a:xfrm>
            <a:off x="5638800" y="6491288"/>
            <a:ext cx="36734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lt-LT" altLang="lt-LT" sz="1800" b="1"/>
          </a:p>
        </p:txBody>
      </p:sp>
      <p:sp>
        <p:nvSpPr>
          <p:cNvPr id="14341" name="Text Box 7"/>
          <p:cNvSpPr txBox="1">
            <a:spLocks noChangeArrowheads="1"/>
          </p:cNvSpPr>
          <p:nvPr/>
        </p:nvSpPr>
        <p:spPr bwMode="auto">
          <a:xfrm>
            <a:off x="468313" y="4292600"/>
            <a:ext cx="7451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lt-LT" sz="2400" b="1" dirty="0">
                <a:latin typeface="Times New Roman" pitchFamily="18" charset="0"/>
              </a:rPr>
              <a:t>2. </a:t>
            </a:r>
            <a:r>
              <a:rPr lang="lt-LT" altLang="lt-LT" sz="2400" b="1" dirty="0" smtClean="0">
                <a:latin typeface="Times New Roman" pitchFamily="18" charset="0"/>
              </a:rPr>
              <a:t>Kokiu laiko momentu medžiaga pradėjo kietėti?</a:t>
            </a:r>
            <a:endParaRPr lang="ru-RU" altLang="lt-LT" sz="2400" b="1" dirty="0">
              <a:latin typeface="Times New Roman" pitchFamily="18" charset="0"/>
            </a:endParaRPr>
          </a:p>
        </p:txBody>
      </p:sp>
      <p:sp>
        <p:nvSpPr>
          <p:cNvPr id="14342" name="Text Box 8"/>
          <p:cNvSpPr txBox="1">
            <a:spLocks noChangeArrowheads="1"/>
          </p:cNvSpPr>
          <p:nvPr/>
        </p:nvSpPr>
        <p:spPr bwMode="auto">
          <a:xfrm>
            <a:off x="468313" y="4652963"/>
            <a:ext cx="88201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ru-RU" altLang="lt-LT" sz="2400" b="1" dirty="0">
                <a:latin typeface="Times New Roman" pitchFamily="18" charset="0"/>
              </a:rPr>
              <a:t>3. </a:t>
            </a:r>
            <a:r>
              <a:rPr lang="lt-LT" altLang="lt-LT" sz="2400" b="1" dirty="0" smtClean="0">
                <a:latin typeface="Times New Roman" pitchFamily="18" charset="0"/>
              </a:rPr>
              <a:t>Kokia yra medžiagos lydymosi temperatūra?</a:t>
            </a:r>
            <a:r>
              <a:rPr lang="ru-RU" altLang="lt-LT" sz="2400" b="1" dirty="0" smtClean="0">
                <a:latin typeface="Times New Roman" pitchFamily="18" charset="0"/>
              </a:rPr>
              <a:t>  </a:t>
            </a:r>
            <a:endParaRPr lang="ru-RU" altLang="lt-LT" sz="2400" b="1" dirty="0">
              <a:latin typeface="Times New Roman" pitchFamily="18" charset="0"/>
            </a:endParaRP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ru-RU" altLang="lt-LT" sz="2400" b="1" dirty="0">
                <a:latin typeface="Times New Roman" pitchFamily="18" charset="0"/>
              </a:rPr>
              <a:t>4. </a:t>
            </a:r>
            <a:r>
              <a:rPr lang="lt-LT" altLang="lt-LT" sz="2400" b="1" dirty="0" err="1" smtClean="0">
                <a:latin typeface="Times New Roman" pitchFamily="18" charset="0"/>
              </a:rPr>
              <a:t>Kristalizacijos</a:t>
            </a:r>
            <a:r>
              <a:rPr lang="lt-LT" altLang="lt-LT" sz="2400" b="1" dirty="0" smtClean="0">
                <a:latin typeface="Times New Roman" pitchFamily="18" charset="0"/>
              </a:rPr>
              <a:t> temperatūra?</a:t>
            </a:r>
            <a:endParaRPr lang="ru-RU" altLang="lt-LT" sz="2400" b="1" dirty="0">
              <a:latin typeface="Times New Roman" pitchFamily="18" charset="0"/>
            </a:endParaRPr>
          </a:p>
        </p:txBody>
      </p:sp>
      <p:pic>
        <p:nvPicPr>
          <p:cNvPr id="14343" name="Picture 9" descr="pic 5"/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8" r="1594"/>
          <a:stretch/>
        </p:blipFill>
        <p:spPr>
          <a:xfrm>
            <a:off x="519617" y="980728"/>
            <a:ext cx="7501226" cy="2832538"/>
          </a:xfrm>
          <a:noFill/>
          <a:ln w="38100">
            <a:solidFill>
              <a:schemeClr val="bg1"/>
            </a:solidFill>
            <a:miter lim="800000"/>
            <a:headEnd/>
            <a:tailEnd/>
          </a:ln>
          <a:effectLst>
            <a:outerShdw dist="107763" dir="18900000" algn="ctr" rotWithShape="0">
              <a:srgbClr val="FFFF99">
                <a:alpha val="50000"/>
              </a:srgbClr>
            </a:outerShdw>
          </a:effectLst>
        </p:spPr>
      </p:pic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381000" y="200025"/>
            <a:ext cx="818358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lt-LT" altLang="lt-LT" sz="2800" b="1" dirty="0" smtClean="0">
                <a:latin typeface="Times New Roman" pitchFamily="18" charset="0"/>
              </a:rPr>
              <a:t>I. </a:t>
            </a:r>
            <a:r>
              <a:rPr lang="en-US" altLang="lt-LT" sz="2800" b="1" dirty="0" err="1" smtClean="0">
                <a:latin typeface="Times New Roman" pitchFamily="18" charset="0"/>
              </a:rPr>
              <a:t>Susipa</a:t>
            </a:r>
            <a:r>
              <a:rPr lang="lt-LT" altLang="lt-LT" sz="2800" b="1" dirty="0" smtClean="0">
                <a:latin typeface="Times New Roman" pitchFamily="18" charset="0"/>
              </a:rPr>
              <a:t>žinkite su grafiku ir atsakykite į klausimus:</a:t>
            </a:r>
            <a:endParaRPr lang="ru-RU" altLang="lt-LT" sz="2800" b="1" dirty="0">
              <a:latin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343974" y="3130770"/>
            <a:ext cx="5760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lt-LT" dirty="0" smtClean="0"/>
              <a:t>min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293967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 Box 6"/>
          <p:cNvSpPr txBox="1">
            <a:spLocks noChangeArrowheads="1"/>
          </p:cNvSpPr>
          <p:nvPr/>
        </p:nvSpPr>
        <p:spPr bwMode="auto">
          <a:xfrm>
            <a:off x="5638800" y="6491288"/>
            <a:ext cx="36734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lt-LT" altLang="lt-LT" sz="1800" b="1"/>
          </a:p>
        </p:txBody>
      </p:sp>
      <p:pic>
        <p:nvPicPr>
          <p:cNvPr id="14343" name="Picture 9" descr="pic 5"/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8" r="1594"/>
          <a:stretch/>
        </p:blipFill>
        <p:spPr>
          <a:xfrm>
            <a:off x="519617" y="980728"/>
            <a:ext cx="7501226" cy="2832538"/>
          </a:xfrm>
          <a:noFill/>
          <a:ln w="38100">
            <a:solidFill>
              <a:schemeClr val="bg1"/>
            </a:solidFill>
            <a:miter lim="800000"/>
            <a:headEnd/>
            <a:tailEnd/>
          </a:ln>
          <a:effectLst>
            <a:outerShdw dist="107763" dir="18900000" algn="ctr" rotWithShape="0">
              <a:srgbClr val="FFFF99">
                <a:alpha val="50000"/>
              </a:srgbClr>
            </a:outerShdw>
          </a:effectLst>
        </p:spPr>
      </p:pic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381000" y="200025"/>
            <a:ext cx="818358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lt-LT" altLang="lt-LT" sz="2800" b="1" dirty="0" smtClean="0">
                <a:latin typeface="Times New Roman" pitchFamily="18" charset="0"/>
              </a:rPr>
              <a:t>I. </a:t>
            </a:r>
            <a:r>
              <a:rPr lang="en-US" altLang="lt-LT" sz="2800" b="1" dirty="0" err="1" smtClean="0">
                <a:latin typeface="Times New Roman" pitchFamily="18" charset="0"/>
              </a:rPr>
              <a:t>Susipa</a:t>
            </a:r>
            <a:r>
              <a:rPr lang="lt-LT" altLang="lt-LT" sz="2800" b="1" dirty="0" smtClean="0">
                <a:latin typeface="Times New Roman" pitchFamily="18" charset="0"/>
              </a:rPr>
              <a:t>žinkite su grafiku ir atsakykite į klausimus:</a:t>
            </a:r>
            <a:endParaRPr lang="ru-RU" altLang="lt-LT" sz="2800" b="1" dirty="0">
              <a:latin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343974" y="3130770"/>
            <a:ext cx="5760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lt-LT" dirty="0" smtClean="0"/>
              <a:t>min</a:t>
            </a:r>
            <a:endParaRPr lang="lt-LT" dirty="0"/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251520" y="3813632"/>
            <a:ext cx="8531671" cy="2677656"/>
          </a:xfrm>
          <a:prstGeom prst="rect">
            <a:avLst/>
          </a:prstGeom>
          <a:solidFill>
            <a:srgbClr val="CCFF66">
              <a:alpha val="50000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en-US" altLang="lt-LT" sz="2400" b="1" dirty="0" err="1" smtClean="0">
                <a:latin typeface="Times New Roman" pitchFamily="18" charset="0"/>
              </a:rPr>
              <a:t>Atsakymai</a:t>
            </a:r>
            <a:r>
              <a:rPr lang="en-US" altLang="lt-LT" sz="2400" b="1" dirty="0" smtClean="0">
                <a:latin typeface="Times New Roman" pitchFamily="18" charset="0"/>
              </a:rPr>
              <a:t> :</a:t>
            </a:r>
          </a:p>
          <a:p>
            <a:pPr marL="457200" indent="-457200" eaLnBrk="1" hangingPunct="1">
              <a:spcBef>
                <a:spcPts val="0"/>
              </a:spcBef>
              <a:buFont typeface="+mj-lt"/>
              <a:buAutoNum type="arabicParenR"/>
            </a:pPr>
            <a:r>
              <a:rPr lang="lt-LT" altLang="lt-LT" sz="2400" b="1" dirty="0" smtClean="0">
                <a:latin typeface="Times New Roman" pitchFamily="18" charset="0"/>
              </a:rPr>
              <a:t>Medžiaga pradėjo lydytis </a:t>
            </a:r>
            <a:r>
              <a:rPr lang="en-US" altLang="lt-LT" sz="2400" b="1" dirty="0" smtClean="0">
                <a:latin typeface="Times New Roman" pitchFamily="18" charset="0"/>
              </a:rPr>
              <a:t>20 </a:t>
            </a:r>
            <a:r>
              <a:rPr lang="en-US" altLang="lt-LT" sz="2400" b="1" dirty="0" err="1" smtClean="0">
                <a:latin typeface="Times New Roman" pitchFamily="18" charset="0"/>
              </a:rPr>
              <a:t>minut</a:t>
            </a:r>
            <a:r>
              <a:rPr lang="lt-LT" altLang="lt-LT" sz="2400" b="1" dirty="0" smtClean="0">
                <a:latin typeface="Times New Roman" pitchFamily="18" charset="0"/>
              </a:rPr>
              <a:t>ę.</a:t>
            </a:r>
            <a:endParaRPr lang="en-US" altLang="lt-LT" sz="2400" b="1" dirty="0" smtClean="0">
              <a:latin typeface="Times New Roman" pitchFamily="18" charset="0"/>
            </a:endParaRPr>
          </a:p>
          <a:p>
            <a:pPr marL="457200" indent="-457200" eaLnBrk="1" hangingPunct="1">
              <a:spcBef>
                <a:spcPts val="0"/>
              </a:spcBef>
              <a:buFont typeface="+mj-lt"/>
              <a:buAutoNum type="arabicParenR"/>
            </a:pPr>
            <a:r>
              <a:rPr lang="lt-LT" altLang="lt-LT" sz="2400" b="1" dirty="0" smtClean="0">
                <a:latin typeface="Times New Roman" pitchFamily="18" charset="0"/>
              </a:rPr>
              <a:t>Kietėti </a:t>
            </a:r>
            <a:r>
              <a:rPr lang="lt-LT" altLang="lt-LT" sz="2400" b="1" dirty="0">
                <a:latin typeface="Times New Roman" pitchFamily="18" charset="0"/>
              </a:rPr>
              <a:t>90 minutę</a:t>
            </a:r>
            <a:r>
              <a:rPr lang="lt-LT" altLang="lt-LT" sz="2400" b="1" dirty="0" smtClean="0">
                <a:latin typeface="Times New Roman" pitchFamily="18" charset="0"/>
              </a:rPr>
              <a:t>.</a:t>
            </a:r>
            <a:endParaRPr lang="en-US" altLang="lt-LT" sz="2400" b="1" dirty="0" smtClean="0">
              <a:latin typeface="Times New Roman" pitchFamily="18" charset="0"/>
            </a:endParaRPr>
          </a:p>
          <a:p>
            <a:pPr marL="457200" indent="-457200" eaLnBrk="1" hangingPunct="1">
              <a:spcBef>
                <a:spcPts val="0"/>
              </a:spcBef>
              <a:buFont typeface="+mj-lt"/>
              <a:buAutoNum type="arabicParenR"/>
            </a:pPr>
            <a:r>
              <a:rPr lang="lt-LT" altLang="lt-LT" sz="2400" b="1" dirty="0" smtClean="0">
                <a:latin typeface="Times New Roman" pitchFamily="18" charset="0"/>
              </a:rPr>
              <a:t>Medžiagos </a:t>
            </a:r>
            <a:r>
              <a:rPr lang="lt-LT" altLang="lt-LT" sz="2400" b="1" dirty="0">
                <a:latin typeface="Times New Roman" pitchFamily="18" charset="0"/>
              </a:rPr>
              <a:t>lydymosi temperatūra </a:t>
            </a:r>
            <a:r>
              <a:rPr lang="en-US" altLang="lt-LT" sz="2400" b="1" dirty="0">
                <a:latin typeface="Times New Roman" pitchFamily="18" charset="0"/>
              </a:rPr>
              <a:t>300°C.</a:t>
            </a:r>
            <a:r>
              <a:rPr lang="ru-RU" altLang="lt-LT" sz="2400" b="1" dirty="0">
                <a:latin typeface="Times New Roman" pitchFamily="18" charset="0"/>
              </a:rPr>
              <a:t>  </a:t>
            </a:r>
            <a:endParaRPr lang="en-US" altLang="lt-LT" sz="2400" b="1" dirty="0" smtClean="0">
              <a:latin typeface="Times New Roman" pitchFamily="18" charset="0"/>
            </a:endParaRPr>
          </a:p>
          <a:p>
            <a:pPr marL="457200" indent="-457200" eaLnBrk="1" hangingPunct="1">
              <a:spcBef>
                <a:spcPts val="0"/>
              </a:spcBef>
              <a:buFont typeface="+mj-lt"/>
              <a:buAutoNum type="arabicParenR"/>
            </a:pPr>
            <a:r>
              <a:rPr lang="lt-LT" altLang="lt-LT" sz="2400" b="1" dirty="0" err="1" smtClean="0">
                <a:latin typeface="Times New Roman" pitchFamily="18" charset="0"/>
              </a:rPr>
              <a:t>Kristalizacijos</a:t>
            </a:r>
            <a:r>
              <a:rPr lang="lt-LT" altLang="lt-LT" sz="2400" b="1" dirty="0" smtClean="0">
                <a:latin typeface="Times New Roman" pitchFamily="18" charset="0"/>
              </a:rPr>
              <a:t> </a:t>
            </a:r>
            <a:r>
              <a:rPr lang="lt-LT" altLang="lt-LT" sz="2400" b="1" dirty="0">
                <a:latin typeface="Times New Roman" pitchFamily="18" charset="0"/>
              </a:rPr>
              <a:t>temperatūra</a:t>
            </a:r>
            <a:r>
              <a:rPr lang="en-US" altLang="lt-LT" sz="2400" b="1" dirty="0">
                <a:latin typeface="Times New Roman" pitchFamily="18" charset="0"/>
              </a:rPr>
              <a:t> 300°C</a:t>
            </a:r>
            <a:r>
              <a:rPr lang="lt-LT" altLang="lt-LT" sz="2400" b="1" dirty="0" smtClean="0">
                <a:latin typeface="Times New Roman" pitchFamily="18" charset="0"/>
              </a:rPr>
              <a:t>?</a:t>
            </a:r>
            <a:endParaRPr lang="en-US" altLang="lt-LT" sz="2400" b="1" dirty="0" smtClean="0">
              <a:latin typeface="Times New Roman" pitchFamily="18" charset="0"/>
            </a:endParaRPr>
          </a:p>
          <a:p>
            <a:pPr marL="457200" indent="-457200" eaLnBrk="1" hangingPunct="1">
              <a:spcBef>
                <a:spcPts val="0"/>
              </a:spcBef>
              <a:buFont typeface="+mj-lt"/>
              <a:buAutoNum type="arabicParenR"/>
            </a:pPr>
            <a:r>
              <a:rPr lang="en-US" altLang="lt-LT" sz="2400" b="1" dirty="0" smtClean="0">
                <a:latin typeface="Times New Roman" pitchFamily="18" charset="0"/>
              </a:rPr>
              <a:t>K</a:t>
            </a:r>
            <a:r>
              <a:rPr lang="lt-LT" altLang="lt-LT" sz="2400" b="1" dirty="0" err="1">
                <a:latin typeface="Times New Roman" pitchFamily="18" charset="0"/>
              </a:rPr>
              <a:t>ieto</a:t>
            </a:r>
            <a:r>
              <a:rPr lang="lt-LT" altLang="lt-LT" sz="2400" b="1" dirty="0">
                <a:latin typeface="Times New Roman" pitchFamily="18" charset="0"/>
              </a:rPr>
              <a:t> kūno kaitinimas</a:t>
            </a:r>
            <a:r>
              <a:rPr lang="en-US" altLang="lt-LT" sz="2400" b="1" dirty="0">
                <a:latin typeface="Times New Roman" pitchFamily="18" charset="0"/>
              </a:rPr>
              <a:t> </a:t>
            </a:r>
            <a:r>
              <a:rPr lang="en-US" altLang="lt-LT" sz="2400" b="1" dirty="0" err="1">
                <a:latin typeface="Times New Roman" pitchFamily="18" charset="0"/>
              </a:rPr>
              <a:t>truko</a:t>
            </a:r>
            <a:r>
              <a:rPr lang="en-US" altLang="lt-LT" sz="2400" b="1" dirty="0">
                <a:latin typeface="Times New Roman" pitchFamily="18" charset="0"/>
              </a:rPr>
              <a:t> 20min.; </a:t>
            </a:r>
            <a:r>
              <a:rPr lang="lt-LT" altLang="lt-LT" sz="2400" dirty="0">
                <a:latin typeface="Times New Roman" pitchFamily="18" charset="0"/>
              </a:rPr>
              <a:t>b</a:t>
            </a:r>
            <a:r>
              <a:rPr lang="ru-RU" altLang="lt-LT" sz="2400" b="1" dirty="0">
                <a:latin typeface="Times New Roman" pitchFamily="18" charset="0"/>
              </a:rPr>
              <a:t>) </a:t>
            </a:r>
            <a:r>
              <a:rPr lang="lt-LT" altLang="lt-LT" sz="2400" b="1" dirty="0">
                <a:latin typeface="Times New Roman" pitchFamily="18" charset="0"/>
              </a:rPr>
              <a:t>lydymosi procesas</a:t>
            </a:r>
            <a:r>
              <a:rPr lang="en-US" altLang="lt-LT" sz="2400" b="1" dirty="0">
                <a:latin typeface="Times New Roman" pitchFamily="18" charset="0"/>
              </a:rPr>
              <a:t> 20min</a:t>
            </a:r>
            <a:r>
              <a:rPr lang="en-US" altLang="lt-LT" sz="2400" b="1" dirty="0" smtClean="0">
                <a:latin typeface="Times New Roman" pitchFamily="18" charset="0"/>
              </a:rPr>
              <a:t>.</a:t>
            </a:r>
            <a:endParaRPr lang="ru-RU" altLang="lt-LT" sz="24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833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/>
          <p:cNvSpPr/>
          <p:nvPr/>
        </p:nvSpPr>
        <p:spPr>
          <a:xfrm>
            <a:off x="251520" y="315812"/>
            <a:ext cx="84249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II. Paveiksle </a:t>
            </a: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pavaizduota temperatūros priklausomybė nuo laiko, gauta kaitinant ir lydant tiriamosios medžiagos 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mėginį.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Remdamiesi pavaizduota priklausomybe, priskirkite lydomą medžiagą prie kristalinių, arba amorfinių kūnų. Atsakymą 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pagrįskite. </a:t>
            </a:r>
            <a:endParaRPr lang="lt-L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t-L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46" t="31863" r="25751" b="31102"/>
          <a:stretch/>
        </p:blipFill>
        <p:spPr bwMode="auto">
          <a:xfrm>
            <a:off x="464689" y="2348880"/>
            <a:ext cx="7563695" cy="2957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4689" y="5661248"/>
            <a:ext cx="7366119" cy="461665"/>
          </a:xfrm>
          <a:prstGeom prst="rect">
            <a:avLst/>
          </a:prstGeom>
          <a:solidFill>
            <a:srgbClr val="CCFF66">
              <a:alpha val="50000"/>
            </a:srgbClr>
          </a:solidFill>
        </p:spPr>
        <p:txBody>
          <a:bodyPr wrap="none" rtlCol="0">
            <a:spAutoFit/>
          </a:bodyPr>
          <a:lstStyle/>
          <a:p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Atsakymas: kristalinė, nes turi lydymosi temperatūrą. </a:t>
            </a:r>
            <a:endParaRPr lang="lt-L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549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/>
          <p:cNvSpPr/>
          <p:nvPr/>
        </p:nvSpPr>
        <p:spPr>
          <a:xfrm>
            <a:off x="0" y="548680"/>
            <a:ext cx="49320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III. Temperatūrai </a:t>
            </a: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pasiekus 400 °C, kaitinimą išjungia ir mėginys vėsta iki pradinės temperatūros. Apytiksliai nubraižykite prognozuojamą temperatūros kritimo kreivę.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9" t="40138" r="25000" b="21172"/>
          <a:stretch/>
        </p:blipFill>
        <p:spPr bwMode="auto">
          <a:xfrm>
            <a:off x="5137188" y="682841"/>
            <a:ext cx="3899988" cy="1905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Grupė 16"/>
          <p:cNvGrpSpPr/>
          <p:nvPr/>
        </p:nvGrpSpPr>
        <p:grpSpPr>
          <a:xfrm>
            <a:off x="1691680" y="3789040"/>
            <a:ext cx="6120680" cy="2990240"/>
            <a:chOff x="1691680" y="3789040"/>
            <a:chExt cx="6120680" cy="2990240"/>
          </a:xfrm>
          <a:solidFill>
            <a:srgbClr val="CCFF66">
              <a:alpha val="50000"/>
            </a:srgbClr>
          </a:solidFill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99" t="40138" r="25000" b="21172"/>
            <a:stretch/>
          </p:blipFill>
          <p:spPr bwMode="auto">
            <a:xfrm>
              <a:off x="1691680" y="3789040"/>
              <a:ext cx="6120680" cy="29902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5" name="Tiesioji jungtis 4"/>
            <p:cNvCxnSpPr/>
            <p:nvPr/>
          </p:nvCxnSpPr>
          <p:spPr>
            <a:xfrm>
              <a:off x="4622256" y="4509120"/>
              <a:ext cx="1029864" cy="504056"/>
            </a:xfrm>
            <a:prstGeom prst="line">
              <a:avLst/>
            </a:prstGeom>
            <a:grpFill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Tiesioji jungtis 8"/>
            <p:cNvCxnSpPr/>
            <p:nvPr/>
          </p:nvCxnSpPr>
          <p:spPr>
            <a:xfrm>
              <a:off x="5648145" y="5012402"/>
              <a:ext cx="921852" cy="0"/>
            </a:xfrm>
            <a:prstGeom prst="line">
              <a:avLst/>
            </a:prstGeom>
            <a:grpFill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Tiesioji jungtis 10"/>
            <p:cNvCxnSpPr/>
            <p:nvPr/>
          </p:nvCxnSpPr>
          <p:spPr>
            <a:xfrm>
              <a:off x="6573972" y="5013176"/>
              <a:ext cx="518308" cy="1296144"/>
            </a:xfrm>
            <a:prstGeom prst="line">
              <a:avLst/>
            </a:prstGeom>
            <a:grpFill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1623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660" y="792867"/>
            <a:ext cx="818014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IV.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Kiek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ilumos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reikia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,5 kg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ledui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tirpinti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kurio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temperat</a:t>
            </a: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ūra :</a:t>
            </a:r>
          </a:p>
          <a:p>
            <a:pPr marL="342900" indent="-342900">
              <a:buAutoNum type="alphaLcParenR"/>
            </a:pP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0° C</a:t>
            </a:r>
          </a:p>
          <a:p>
            <a:pPr marL="342900" indent="-342900">
              <a:buAutoNum type="alphaLcParenR"/>
            </a:pP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20° С</a:t>
            </a: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698" name="Picture 2" descr="http://img301.imageshack.us/img301/9694/crw37569e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3928" y="1700808"/>
            <a:ext cx="3958677" cy="26961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6364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00100" y="785794"/>
            <a:ext cx="164307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/>
              <a:t>Duota</a:t>
            </a:r>
            <a:r>
              <a:rPr lang="en-US" sz="2800" b="1" dirty="0" smtClean="0"/>
              <a:t>: </a:t>
            </a:r>
          </a:p>
          <a:p>
            <a:endParaRPr lang="lt-LT" dirty="0"/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0" y="923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2928926" y="0"/>
            <a:ext cx="62150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 dirty="0"/>
          </a:p>
        </p:txBody>
      </p:sp>
      <p:sp>
        <p:nvSpPr>
          <p:cNvPr id="28684" name="Rectangle 12"/>
          <p:cNvSpPr>
            <a:spLocks noChangeArrowheads="1"/>
          </p:cNvSpPr>
          <p:nvPr/>
        </p:nvSpPr>
        <p:spPr bwMode="auto">
          <a:xfrm>
            <a:off x="0" y="923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686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8687" name="Rectangle 15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6482" y="138499"/>
            <a:ext cx="15276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atvejas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t-LT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upė 4"/>
          <p:cNvGrpSpPr/>
          <p:nvPr/>
        </p:nvGrpSpPr>
        <p:grpSpPr>
          <a:xfrm>
            <a:off x="1071538" y="1000108"/>
            <a:ext cx="6697110" cy="5036475"/>
            <a:chOff x="1071538" y="1000108"/>
            <a:chExt cx="6697110" cy="5036475"/>
          </a:xfrm>
        </p:grpSpPr>
        <p:pic>
          <p:nvPicPr>
            <p:cNvPr id="28677" name="Picture 5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285852" y="1285860"/>
              <a:ext cx="1752600" cy="447675"/>
            </a:xfrm>
            <a:prstGeom prst="rect">
              <a:avLst/>
            </a:prstGeom>
            <a:noFill/>
          </p:spPr>
        </p:pic>
        <p:sp>
          <p:nvSpPr>
            <p:cNvPr id="10" name="TextBox 9"/>
            <p:cNvSpPr txBox="1"/>
            <p:nvPr/>
          </p:nvSpPr>
          <p:spPr>
            <a:xfrm>
              <a:off x="2857488" y="100010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5</a:t>
              </a:r>
              <a:endParaRPr lang="lt-LT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071802" y="1214422"/>
              <a:ext cx="71365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J/kg</a:t>
              </a:r>
              <a:endParaRPr lang="lt-LT" sz="2400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214414" y="1714488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m= 1,5 kg</a:t>
              </a:r>
              <a:endParaRPr lang="lt-LT" sz="28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071538" y="2714620"/>
              <a:ext cx="160191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err="1" smtClean="0"/>
                <a:t>Rasti</a:t>
              </a:r>
              <a:r>
                <a:rPr lang="en-US" sz="3200" b="1" dirty="0" smtClean="0"/>
                <a:t> : Q</a:t>
              </a:r>
              <a:endParaRPr lang="lt-LT" sz="3200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14678" y="3143248"/>
              <a:ext cx="25439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err="1" smtClean="0"/>
                <a:t>Sprendimas</a:t>
              </a:r>
              <a:r>
                <a:rPr lang="en-US" sz="3600" b="1" dirty="0" smtClean="0"/>
                <a:t> </a:t>
              </a:r>
              <a:endParaRPr lang="lt-LT" sz="3600" b="1" dirty="0"/>
            </a:p>
          </p:txBody>
        </p:sp>
        <p:pic>
          <p:nvPicPr>
            <p:cNvPr id="28685" name="Picture 1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357290" y="2285992"/>
              <a:ext cx="1323975" cy="447675"/>
            </a:xfrm>
            <a:prstGeom prst="rect">
              <a:avLst/>
            </a:prstGeom>
            <a:noFill/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Box 1"/>
                <p:cNvSpPr txBox="1"/>
                <p:nvPr/>
              </p:nvSpPr>
              <p:spPr>
                <a:xfrm>
                  <a:off x="3541361" y="4072715"/>
                  <a:ext cx="164622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lt-LT" sz="32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Q</a:t>
                  </a:r>
                  <a:r>
                    <a:rPr lang="en-US" sz="32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</a:t>
                  </a:r>
                  <a14:m>
                    <m:oMath xmlns:m="http://schemas.openxmlformats.org/officeDocument/2006/math">
                      <m:r>
                        <a:rPr lang="el-GR" sz="3200" b="1" i="1" smtClean="0">
                          <a:latin typeface="Cambria Math"/>
                        </a:rPr>
                        <m:t>𝝀</m:t>
                      </m:r>
                      <m:r>
                        <a:rPr lang="el-GR" sz="3200" b="1" i="1" smtClean="0">
                          <a:latin typeface="Cambria Math"/>
                        </a:rPr>
                        <m:t>·</m:t>
                      </m:r>
                      <m:r>
                        <a:rPr lang="en-US" sz="3200" b="1" i="1" smtClean="0">
                          <a:latin typeface="Cambria Math"/>
                        </a:rPr>
                        <m:t>𝒎</m:t>
                      </m:r>
                    </m:oMath>
                  </a14:m>
                  <a:endParaRPr lang="lt-LT" sz="32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" name="TextBox 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41361" y="4072715"/>
                  <a:ext cx="1646220" cy="584775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l="-9630" t="-14583" b="-32292"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/>
                <p:cNvSpPr txBox="1"/>
                <p:nvPr/>
              </p:nvSpPr>
              <p:spPr>
                <a:xfrm>
                  <a:off x="3025844" y="5369413"/>
                  <a:ext cx="2771849" cy="66717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6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Q=4,95·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3600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3600" b="1" i="1" smtClean="0">
                              <a:latin typeface="Cambria Math"/>
                            </a:rPr>
                            <m:t>𝟏𝟎</m:t>
                          </m:r>
                        </m:e>
                        <m:sup>
                          <m:r>
                            <a:rPr lang="en-US" sz="3600" b="1" i="1" smtClean="0">
                              <a:latin typeface="Cambria Math"/>
                            </a:rPr>
                            <m:t>𝟓</m:t>
                          </m:r>
                        </m:sup>
                      </m:sSup>
                    </m:oMath>
                  </a14:m>
                  <a:r>
                    <a:rPr lang="en-US" sz="36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J</a:t>
                  </a:r>
                  <a:endParaRPr lang="lt-LT" sz="36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" name="TextBox 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25844" y="5369413"/>
                  <a:ext cx="2771849" cy="667170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l="-6593" t="-11009" r="-6593" b="-33945"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3147575" y="4784638"/>
                  <a:ext cx="4621073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lt-LT" sz="32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Q</a:t>
                  </a:r>
                  <a:r>
                    <a:rPr lang="en-US" sz="32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</a:t>
                  </a:r>
                  <a14:m>
                    <m:oMath xmlns:m="http://schemas.openxmlformats.org/officeDocument/2006/math">
                      <m:r>
                        <a:rPr lang="en-US" sz="2800" b="1" i="1" smtClean="0">
                          <a:latin typeface="Cambria Math"/>
                        </a:rPr>
                        <m:t>𝟑</m:t>
                      </m:r>
                      <m:r>
                        <a:rPr lang="en-US" sz="2800" b="1" i="1" smtClean="0">
                          <a:latin typeface="Cambria Math"/>
                        </a:rPr>
                        <m:t>,</m:t>
                      </m:r>
                      <m:r>
                        <a:rPr lang="en-US" sz="2800" b="1" i="1" smtClean="0">
                          <a:latin typeface="Cambria Math"/>
                        </a:rPr>
                        <m:t>𝟑</m:t>
                      </m:r>
                      <m:r>
                        <a:rPr lang="el-GR" sz="2800" b="1" i="1" smtClean="0">
                          <a:latin typeface="Cambria Math"/>
                        </a:rPr>
                        <m:t>·</m:t>
                      </m:r>
                      <m:sSup>
                        <m:sSupPr>
                          <m:ctrlPr>
                            <a:rPr lang="en-US" sz="3200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3200" b="1" i="1">
                              <a:latin typeface="Cambria Math"/>
                            </a:rPr>
                            <m:t>𝟏𝟎</m:t>
                          </m:r>
                        </m:e>
                        <m:sup>
                          <m:r>
                            <a:rPr lang="en-US" sz="3200" b="1" i="1">
                              <a:latin typeface="Cambria Math"/>
                            </a:rPr>
                            <m:t>𝟓</m:t>
                          </m:r>
                        </m:sup>
                      </m:sSup>
                      <m:r>
                        <a:rPr lang="en-US" sz="3200" b="1" i="1" smtClean="0">
                          <a:latin typeface="Cambria Math"/>
                        </a:rPr>
                        <m:t>𝑱</m:t>
                      </m:r>
                      <m:r>
                        <a:rPr lang="en-US" sz="3200" b="1" i="1" smtClean="0">
                          <a:latin typeface="Cambria Math"/>
                        </a:rPr>
                        <m:t>/</m:t>
                      </m:r>
                      <m:r>
                        <a:rPr lang="en-US" sz="3200" b="1" i="1" smtClean="0">
                          <a:latin typeface="Cambria Math"/>
                        </a:rPr>
                        <m:t>𝒌𝒈</m:t>
                      </m:r>
                      <m:r>
                        <a:rPr lang="en-US" sz="3200" b="1" i="1" smtClean="0">
                          <a:latin typeface="Cambria Math"/>
                        </a:rPr>
                        <m:t>·</m:t>
                      </m:r>
                      <m:r>
                        <a:rPr lang="en-US" sz="3200" b="1" i="1" smtClean="0">
                          <a:latin typeface="Cambria Math"/>
                        </a:rPr>
                        <m:t>𝟏</m:t>
                      </m:r>
                      <m:r>
                        <a:rPr lang="en-US" sz="3200" b="1" i="1" smtClean="0">
                          <a:latin typeface="Cambria Math"/>
                        </a:rPr>
                        <m:t>,</m:t>
                      </m:r>
                      <m:r>
                        <a:rPr lang="en-US" sz="3200" b="1" i="1" smtClean="0">
                          <a:latin typeface="Cambria Math"/>
                        </a:rPr>
                        <m:t>𝟓</m:t>
                      </m:r>
                      <m:r>
                        <a:rPr lang="en-US" sz="3200" b="1" i="1" smtClean="0">
                          <a:latin typeface="Cambria Math"/>
                        </a:rPr>
                        <m:t>𝒌𝒈</m:t>
                      </m:r>
                    </m:oMath>
                  </a14:m>
                  <a:endParaRPr lang="lt-LT" sz="32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47575" y="4784638"/>
                  <a:ext cx="4621073" cy="584775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l="-3298" t="-14583" b="-32292"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2972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9123" y="674738"/>
            <a:ext cx="164307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/>
              <a:t>Duota</a:t>
            </a:r>
            <a:r>
              <a:rPr lang="en-US" sz="2800" b="1" dirty="0" smtClean="0"/>
              <a:t>: </a:t>
            </a:r>
          </a:p>
          <a:p>
            <a:endParaRPr lang="lt-LT" dirty="0"/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161" y="1205697"/>
            <a:ext cx="1752600" cy="44767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925057" y="113000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5</a:t>
            </a:r>
            <a:endParaRPr lang="lt-LT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101094" y="1167773"/>
            <a:ext cx="713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J/kg</a:t>
            </a:r>
            <a:endParaRPr lang="lt-LT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285852" y="2078736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m= 1,5 kg</a:t>
            </a:r>
            <a:endParaRPr lang="lt-LT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071538" y="3068535"/>
            <a:ext cx="16019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/>
              <a:t>Rasti</a:t>
            </a:r>
            <a:r>
              <a:rPr lang="en-US" sz="3200" b="1" dirty="0" smtClean="0"/>
              <a:t> : Q</a:t>
            </a:r>
            <a:endParaRPr lang="lt-LT" sz="3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214678" y="3330145"/>
            <a:ext cx="25439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/>
              <a:t>Sprendimas</a:t>
            </a:r>
            <a:r>
              <a:rPr lang="en-US" sz="3600" b="1" dirty="0" smtClean="0"/>
              <a:t> </a:t>
            </a:r>
            <a:endParaRPr lang="lt-LT" sz="3600" b="1" dirty="0"/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0" y="923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2928926" y="0"/>
            <a:ext cx="62150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 dirty="0"/>
          </a:p>
        </p:txBody>
      </p:sp>
      <p:sp>
        <p:nvSpPr>
          <p:cNvPr id="28684" name="Rectangle 12"/>
          <p:cNvSpPr>
            <a:spLocks noChangeArrowheads="1"/>
          </p:cNvSpPr>
          <p:nvPr/>
        </p:nvSpPr>
        <p:spPr bwMode="auto">
          <a:xfrm>
            <a:off x="0" y="923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30727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2618717"/>
            <a:ext cx="1771650" cy="447675"/>
          </a:xfrm>
          <a:prstGeom prst="rect">
            <a:avLst/>
          </a:prstGeom>
          <a:noFill/>
        </p:spPr>
      </p:pic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3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30730" name="Picture 1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52" y="2643182"/>
            <a:ext cx="1323975" cy="447675"/>
          </a:xfrm>
          <a:prstGeom prst="rect">
            <a:avLst/>
          </a:prstGeom>
          <a:noFill/>
        </p:spPr>
      </p:pic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3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30733" name="Picture 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786" y="4108543"/>
            <a:ext cx="4529473" cy="714380"/>
          </a:xfrm>
          <a:prstGeom prst="rect">
            <a:avLst/>
          </a:prstGeom>
          <a:noFill/>
        </p:spPr>
      </p:pic>
      <p:sp>
        <p:nvSpPr>
          <p:cNvPr id="30735" name="Rectangle 15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37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30736" name="Picture 16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0139" y="4949855"/>
            <a:ext cx="2714644" cy="787582"/>
          </a:xfrm>
          <a:prstGeom prst="rect">
            <a:avLst/>
          </a:prstGeom>
          <a:noFill/>
        </p:spPr>
      </p:pic>
      <p:sp>
        <p:nvSpPr>
          <p:cNvPr id="30738" name="Rectangle 18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40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30739" name="Picture 19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0067" y="5591143"/>
            <a:ext cx="3929090" cy="909691"/>
          </a:xfrm>
          <a:prstGeom prst="rect">
            <a:avLst/>
          </a:prstGeom>
          <a:noFill/>
        </p:spPr>
      </p:pic>
      <p:sp>
        <p:nvSpPr>
          <p:cNvPr id="30741" name="Rectangle 21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48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30747" name="Picture 27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129" y="1586922"/>
            <a:ext cx="2357454" cy="712324"/>
          </a:xfrm>
          <a:prstGeom prst="rect">
            <a:avLst/>
          </a:prstGeom>
          <a:noFill/>
        </p:spPr>
      </p:pic>
      <p:sp>
        <p:nvSpPr>
          <p:cNvPr id="30750" name="Rectangle 3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30749" name="Picture 29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5929330"/>
            <a:ext cx="2638646" cy="571504"/>
          </a:xfrm>
          <a:prstGeom prst="rect">
            <a:avLst/>
          </a:prstGeom>
          <a:noFill/>
        </p:spPr>
      </p:pic>
      <p:sp>
        <p:nvSpPr>
          <p:cNvPr id="30751" name="Rectangle 31"/>
          <p:cNvSpPr>
            <a:spLocks noChangeArrowheads="1"/>
          </p:cNvSpPr>
          <p:nvPr/>
        </p:nvSpPr>
        <p:spPr bwMode="auto">
          <a:xfrm>
            <a:off x="0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tačiakampis 1"/>
          <p:cNvSpPr/>
          <p:nvPr/>
        </p:nvSpPr>
        <p:spPr>
          <a:xfrm>
            <a:off x="620808" y="134034"/>
            <a:ext cx="63274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atvejas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t-LT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50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323528" y="476672"/>
            <a:ext cx="87129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V. Įkaitintas </a:t>
            </a: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geležies kubas buvo padėtas ant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0°C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temperatūros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ledo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gabalo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kokios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mažiausios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temperatūros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reikėjo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įkaitinti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kubą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kad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jis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visiškai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panirtų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į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ledą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Šilumos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nuostolių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nepaisyti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Stačiakampis 7"/>
              <p:cNvSpPr/>
              <p:nvPr/>
            </p:nvSpPr>
            <p:spPr>
              <a:xfrm>
                <a:off x="3563888" y="3095583"/>
                <a:ext cx="5190227" cy="32443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Šilumos balanso lygtis: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lt-LT" sz="2400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lt-LT" sz="2400" i="1">
                            <a:latin typeface="Cambria Math"/>
                          </a:rPr>
                          <m:t>𝑔</m:t>
                        </m:r>
                      </m:sub>
                    </m:sSub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lt-LT" sz="2400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lt-LT" sz="2400" i="1">
                            <a:latin typeface="Cambria Math"/>
                          </a:rPr>
                          <m:t>𝑔</m:t>
                        </m:r>
                      </m:sub>
                    </m:sSub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𝑙</m:t>
                        </m:r>
                      </m:sub>
                    </m:sSub>
                  </m:oMath>
                </a14:m>
                <a:endParaRPr lang="lt-LT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lt-LT" sz="2400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lt-LT" sz="2400" i="1">
                            <a:latin typeface="Cambria Math"/>
                          </a:rPr>
                          <m:t>𝑔</m:t>
                        </m:r>
                      </m:sub>
                    </m:sSub>
                  </m:oMath>
                </a14:m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kubo masė,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lt-LT" sz="2400" i="1">
                            <a:latin typeface="Cambria Math"/>
                          </a:rPr>
                          <m:t> </m:t>
                        </m:r>
                        <m:r>
                          <a:rPr lang="lt-LT" sz="2400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lt-LT" sz="2400" i="1">
                            <a:latin typeface="Cambria Math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</a:t>
                </a:r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išsilydžiusio ledo masė.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lt-LT" sz="2400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lt-LT" sz="2400" i="1">
                            <a:latin typeface="Cambria Math"/>
                          </a:rPr>
                          <m:t>𝑔</m:t>
                        </m:r>
                      </m:sub>
                    </m:sSub>
                  </m:oMath>
                </a14:m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lt-LT" sz="2400" i="1">
                            <a:latin typeface="Cambria Math"/>
                          </a:rPr>
                          <m:t>𝜌</m:t>
                        </m:r>
                      </m:e>
                      <m:sub>
                        <m:r>
                          <a:rPr lang="lt-LT" sz="2400" i="1">
                            <a:latin typeface="Cambria Math"/>
                          </a:rPr>
                          <m:t>𝑔</m:t>
                        </m:r>
                      </m:sub>
                    </m:sSub>
                  </m:oMath>
                </a14:m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 ,</a:t>
                </a:r>
                <a:endParaRPr lang="lt-LT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lt-LT" sz="2400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lt-LT" sz="2400" i="1">
                            <a:latin typeface="Cambria Math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lt-LT" sz="2400" i="1">
                            <a:latin typeface="Cambria Math"/>
                          </a:rPr>
                          <m:t>𝜌</m:t>
                        </m:r>
                      </m:e>
                      <m:sub>
                        <m:r>
                          <a:rPr lang="lt-LT" sz="2400" i="1">
                            <a:latin typeface="Cambria Math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 ;</a:t>
                </a:r>
                <a:endParaRPr lang="lt-LT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Čia V – kubo ir ledo ertmės tūris.</a:t>
                </a:r>
                <a:endParaRPr lang="lt-LT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lt-LT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Stačiakampis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3095583"/>
                <a:ext cx="5190227" cy="3244350"/>
              </a:xfrm>
              <a:prstGeom prst="rect">
                <a:avLst/>
              </a:prstGeom>
              <a:blipFill rotWithShape="1">
                <a:blip r:embed="rId2"/>
                <a:stretch>
                  <a:fillRect l="-1880" t="-1504" r="-2585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upė 3"/>
          <p:cNvGrpSpPr/>
          <p:nvPr/>
        </p:nvGrpSpPr>
        <p:grpSpPr>
          <a:xfrm>
            <a:off x="317225" y="2842826"/>
            <a:ext cx="2811063" cy="3081266"/>
            <a:chOff x="179512" y="3486199"/>
            <a:chExt cx="2811063" cy="3081266"/>
          </a:xfrm>
        </p:grpSpPr>
        <p:sp>
          <p:nvSpPr>
            <p:cNvPr id="7" name="Stačiakampis 6"/>
            <p:cNvSpPr/>
            <p:nvPr/>
          </p:nvSpPr>
          <p:spPr>
            <a:xfrm>
              <a:off x="637158" y="3486199"/>
              <a:ext cx="183018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Sprendimas</a:t>
              </a:r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96419" y="4251403"/>
              <a:ext cx="2872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t-LT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</a:p>
          </p:txBody>
        </p:sp>
        <p:cxnSp>
          <p:nvCxnSpPr>
            <p:cNvPr id="6" name="Tiesioji jungtis 5"/>
            <p:cNvCxnSpPr/>
            <p:nvPr/>
          </p:nvCxnSpPr>
          <p:spPr>
            <a:xfrm>
              <a:off x="179512" y="4077072"/>
              <a:ext cx="2592288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Tiesioji jungtis 8"/>
            <p:cNvCxnSpPr/>
            <p:nvPr/>
          </p:nvCxnSpPr>
          <p:spPr>
            <a:xfrm>
              <a:off x="669525" y="4064238"/>
              <a:ext cx="0" cy="2151856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700251" y="4148757"/>
                  <a:ext cx="1431161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lt-LT" sz="2400" b="1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lt-LT" sz="2400" b="1" i="1" smtClean="0">
                                <a:latin typeface="Cambria Math"/>
                              </a:rPr>
                              <m:t>𝒕</m:t>
                            </m:r>
                          </m:e>
                          <m:sub>
                            <m:r>
                              <a:rPr lang="lt-LT" sz="2400" b="1" i="1" smtClean="0"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  <m:r>
                          <a:rPr lang="en-US" sz="2400" b="1" i="0" smtClean="0">
                            <a:latin typeface="Cambria Math"/>
                          </a:rPr>
                          <m:t>=</m:t>
                        </m:r>
                        <m:r>
                          <a:rPr lang="en-US" sz="2400" b="1" i="0" smtClean="0">
                            <a:latin typeface="Cambria Math"/>
                          </a:rPr>
                          <m:t>𝟎</m:t>
                        </m:r>
                        <m:r>
                          <a:rPr lang="en-US" sz="2400" b="1" i="1" smtClean="0">
                            <a:latin typeface="Cambria Math"/>
                          </a:rPr>
                          <m:t>°</m:t>
                        </m:r>
                        <m:r>
                          <a:rPr lang="en-US" sz="2400" b="1" i="1" smtClean="0">
                            <a:latin typeface="Cambria Math"/>
                          </a:rPr>
                          <m:t>𝑪</m:t>
                        </m:r>
                      </m:oMath>
                    </m:oMathPara>
                  </a14:m>
                  <a:endParaRPr lang="lt-LT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0251" y="4148757"/>
                  <a:ext cx="1431161" cy="461665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4000"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709714" y="4610421"/>
                  <a:ext cx="2245999" cy="49661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lt-LT" sz="24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lt-LT" sz="2400" b="1" i="1" smtClean="0">
                              <a:latin typeface="Cambria Math"/>
                              <a:ea typeface="Cambria Math"/>
                            </a:rPr>
                            <m:t>𝝆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/>
                            </a:rPr>
                            <m:t>𝒈</m:t>
                          </m:r>
                        </m:sub>
                      </m:sSub>
                    </m:oMath>
                  </a14:m>
                  <a:r>
                    <a:rPr lang="en-US" sz="24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=7800kg/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2400" b="1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/>
                              <a:cs typeface="Times New Roman" panose="02020603050405020304" pitchFamily="18" charset="0"/>
                            </a:rPr>
                            <m:t>𝒎</m:t>
                          </m:r>
                        </m:e>
                        <m:sup>
                          <m:r>
                            <a:rPr lang="en-US" sz="2400" b="1" i="1" smtClean="0">
                              <a:latin typeface="Cambria Math"/>
                              <a:cs typeface="Times New Roman" panose="02020603050405020304" pitchFamily="18" charset="0"/>
                            </a:rPr>
                            <m:t>𝟑</m:t>
                          </m:r>
                        </m:sup>
                      </m:sSup>
                    </m:oMath>
                  </a14:m>
                  <a:endParaRPr lang="lt-LT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9714" y="4610421"/>
                  <a:ext cx="2245999" cy="496611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l="-813" t="-9756" b="-19512"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763073" y="5095868"/>
                  <a:ext cx="1999202" cy="49661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lt-LT" sz="24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𝒄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/>
                            </a:rPr>
                            <m:t>𝒈</m:t>
                          </m:r>
                        </m:sub>
                      </m:sSub>
                    </m:oMath>
                  </a14:m>
                  <a:r>
                    <a:rPr lang="en-US" sz="2400" b="1" dirty="0" smtClean="0"/>
                    <a:t>=460J/kg</a:t>
                  </a:r>
                  <a14:m>
                    <m:oMath xmlns:m="http://schemas.openxmlformats.org/officeDocument/2006/math"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∙</m:t>
                      </m:r>
                    </m:oMath>
                  </a14:m>
                  <a:r>
                    <a:rPr lang="lt-LT" sz="2400" b="1" dirty="0" smtClean="0"/>
                    <a:t>°</a:t>
                  </a:r>
                  <a:r>
                    <a:rPr lang="en-US" sz="2400" b="1" dirty="0"/>
                    <a:t>C</a:t>
                  </a:r>
                  <a:endParaRPr lang="lt-LT" sz="2400" b="1" dirty="0"/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3073" y="5095868"/>
                  <a:ext cx="1999202" cy="496611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t="-8642" r="-3354" b="-22222"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780355" y="5592479"/>
                  <a:ext cx="1951047" cy="47000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lt-LT" sz="24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lt-LT" sz="2400" b="1" i="1" smtClean="0">
                              <a:latin typeface="Cambria Math"/>
                              <a:ea typeface="Cambria Math"/>
                            </a:rPr>
                            <m:t>𝝆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/>
                            </a:rPr>
                            <m:t>𝒍</m:t>
                          </m:r>
                        </m:sub>
                      </m:sSub>
                    </m:oMath>
                  </a14:m>
                  <a:r>
                    <a:rPr lang="en-US" sz="24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=900kg/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2400" b="1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/>
                              <a:cs typeface="Times New Roman" panose="02020603050405020304" pitchFamily="18" charset="0"/>
                            </a:rPr>
                            <m:t>𝒎</m:t>
                          </m:r>
                        </m:e>
                        <m:sup>
                          <m:r>
                            <a:rPr lang="en-US" sz="2400" b="1" i="1" smtClean="0">
                              <a:latin typeface="Cambria Math"/>
                              <a:cs typeface="Times New Roman" panose="02020603050405020304" pitchFamily="18" charset="0"/>
                            </a:rPr>
                            <m:t>𝟑</m:t>
                          </m:r>
                        </m:sup>
                      </m:sSup>
                    </m:oMath>
                  </a14:m>
                  <a:endParaRPr lang="lt-LT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0355" y="5592479"/>
                  <a:ext cx="1951047" cy="470000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l="-938" t="-7692" b="-28205"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780355" y="6098490"/>
                  <a:ext cx="2210220" cy="4689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lt-LT" sz="24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𝝀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/>
                            </a:rPr>
                            <m:t>𝒍</m:t>
                          </m:r>
                        </m:sub>
                      </m:sSub>
                    </m:oMath>
                  </a14:m>
                  <a:r>
                    <a:rPr lang="en-US" sz="24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=33</a:t>
                  </a:r>
                  <a14:m>
                    <m:oMath xmlns:m="http://schemas.openxmlformats.org/officeDocument/2006/math">
                      <m:r>
                        <a:rPr lang="en-US" sz="2400" b="1" i="1" smtClean="0">
                          <a:latin typeface="Cambria Math"/>
                          <a:ea typeface="Cambria Math"/>
                          <a:cs typeface="Times New Roman" panose="020206030504050203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en-US" sz="2400" b="1" i="1" smtClean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US" sz="2400" b="1" i="1" smtClean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𝟒</m:t>
                          </m:r>
                        </m:sup>
                      </m:sSup>
                      <m:r>
                        <a:rPr lang="en-US" sz="2400" b="1" i="0" smtClean="0">
                          <a:latin typeface="Cambria Math"/>
                          <a:ea typeface="Cambria Math"/>
                          <a:cs typeface="Times New Roman" panose="02020603050405020304" pitchFamily="18" charset="0"/>
                        </a:rPr>
                        <m:t>𝐉</m:t>
                      </m:r>
                      <m:r>
                        <a:rPr lang="en-US" sz="2400" b="1" i="0" smtClean="0">
                          <a:latin typeface="Cambria Math"/>
                          <a:ea typeface="Cambria Math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lang="en-US" sz="2400" b="1" i="0" smtClean="0">
                          <a:latin typeface="Cambria Math"/>
                          <a:ea typeface="Cambria Math"/>
                          <a:cs typeface="Times New Roman" panose="02020603050405020304" pitchFamily="18" charset="0"/>
                        </a:rPr>
                        <m:t>𝐤𝐠</m:t>
                      </m:r>
                    </m:oMath>
                  </a14:m>
                  <a:endParaRPr lang="lt-LT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0355" y="6098490"/>
                  <a:ext cx="2210220" cy="468975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l="-551" t="-7792" r="-1653" b="-29870"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0606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Stačiakampis 1"/>
              <p:cNvSpPr/>
              <p:nvPr/>
            </p:nvSpPr>
            <p:spPr>
              <a:xfrm>
                <a:off x="395536" y="692578"/>
                <a:ext cx="8136904" cy="49425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lt-LT" sz="2800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lt-LT" sz="2800" i="1">
                            <a:latin typeface="Cambria Math"/>
                          </a:rPr>
                          <m:t>𝑔</m:t>
                        </m:r>
                      </m:sub>
                    </m:sSub>
                    <m:r>
                      <a:rPr lang="lt-LT" sz="2800" i="1">
                        <a:latin typeface="Cambria Math"/>
                      </a:rPr>
                      <m:t> </m:t>
                    </m:r>
                    <m:r>
                      <a:rPr lang="lt-LT" sz="2800" i="1">
                        <a:latin typeface="Cambria Math"/>
                      </a:rPr>
                      <m:t>𝑖𝑟</m:t>
                    </m:r>
                    <m:r>
                      <a:rPr lang="lt-LT" sz="2800" i="1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lt-LT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lt-LT" sz="2800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lt-LT" sz="2800" i="1">
                            <a:latin typeface="Cambria Math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lt-LT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reikšmes įrašę į 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lygtį</a:t>
                </a:r>
                <a:r>
                  <a:rPr lang="lt-LT" sz="2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lt-LT" sz="2800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lt-LT" sz="2800" i="1">
                            <a:latin typeface="Cambria Math"/>
                          </a:rPr>
                          <m:t>𝑔</m:t>
                        </m:r>
                      </m:sub>
                    </m:sSub>
                    <m:sSub>
                      <m:sSubPr>
                        <m:ctrlPr>
                          <a:rPr lang="lt-LT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lt-LT" sz="2800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lt-LT" sz="2800" i="1">
                            <a:latin typeface="Cambria Math"/>
                          </a:rPr>
                          <m:t>𝑔</m:t>
                        </m:r>
                      </m:sub>
                    </m:sSub>
                    <m:sSub>
                      <m:sSubPr>
                        <m:ctrlPr>
                          <a:rPr lang="lt-LT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(</m:t>
                        </m:r>
                        <m:r>
                          <a:rPr lang="en-US" sz="28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lt-LT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lt-LT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lt-LT" sz="3200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lt-LT" sz="3200" i="1">
                            <a:latin typeface="Cambria Math"/>
                          </a:rPr>
                          <m:t>𝑔</m:t>
                        </m:r>
                      </m:sub>
                    </m:sSub>
                    <m:sSub>
                      <m:sSubPr>
                        <m:ctrlPr>
                          <a:rPr lang="lt-LT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lt-LT" sz="2800" i="1">
                            <a:latin typeface="Cambria Math"/>
                          </a:rPr>
                          <m:t>𝜌</m:t>
                        </m:r>
                      </m:e>
                      <m:sub>
                        <m:r>
                          <a:rPr lang="lt-LT" sz="2800" i="1">
                            <a:latin typeface="Cambria Math"/>
                          </a:rPr>
                          <m:t>𝑔</m:t>
                        </m:r>
                      </m:sub>
                    </m:sSub>
                    <m:r>
                      <m:rPr>
                        <m:nor/>
                      </m:rPr>
                      <a:rPr lang="lt-LT" sz="28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V</m:t>
                    </m:r>
                    <m:sSub>
                      <m:sSubPr>
                        <m:ctrlPr>
                          <a:rPr lang="lt-LT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(</m:t>
                        </m:r>
                        <m:r>
                          <a:rPr lang="en-US" sz="32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3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en-US" sz="3200" i="1">
                            <a:latin typeface="Cambria Math"/>
                          </a:rPr>
                          <m:t>𝑙</m:t>
                        </m:r>
                      </m:sub>
                    </m:sSub>
                    <m:sSub>
                      <m:sSubPr>
                        <m:ctrlPr>
                          <a:rPr lang="lt-LT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lt-LT" sz="2800" i="1">
                            <a:latin typeface="Cambria Math"/>
                          </a:rPr>
                          <m:t>𝜌</m:t>
                        </m:r>
                      </m:e>
                      <m:sub>
                        <m:r>
                          <a:rPr lang="lt-LT" sz="2800" i="1">
                            <a:latin typeface="Cambria Math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lt-LT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800" i="1" dirty="0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lt-LT" sz="2800" i="1">
                        <a:latin typeface="Cambria Math"/>
                      </a:rPr>
                      <m:t>𝐾𝑎𝑑𝑎𝑛𝑔𝑖</m:t>
                    </m:r>
                  </m:oMath>
                </a14:m>
                <a:r>
                  <a:rPr lang="lt-LT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lt-LT" sz="28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lt-LT" sz="2800" i="1">
                            <a:latin typeface="Cambria Math"/>
                          </a:rPr>
                          <m:t>0 </m:t>
                        </m:r>
                      </m:sub>
                    </m:sSub>
                  </m:oMath>
                </a14:m>
                <a:r>
                  <a:rPr lang="lt-LT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0, tai</a:t>
                </a:r>
              </a:p>
              <a:p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800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lt-LT" sz="2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𝜆</m:t>
                            </m:r>
                          </m:e>
                          <m:sub>
                            <m:r>
                              <a:rPr lang="en-US" sz="2800" i="1">
                                <a:latin typeface="Cambria Math"/>
                              </a:rPr>
                              <m:t>𝑙</m:t>
                            </m:r>
                          </m:sub>
                        </m:sSub>
                        <m:sSub>
                          <m:sSubPr>
                            <m:ctrlPr>
                              <a:rPr lang="lt-LT" sz="2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en-US" sz="2800" i="1">
                                <a:latin typeface="Cambria Math"/>
                              </a:rPr>
                              <m:t>𝑙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lt-LT" sz="2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800" i="1">
                                <a:latin typeface="Cambria Math"/>
                              </a:rPr>
                              <m:t>𝑔</m:t>
                            </m:r>
                          </m:sub>
                        </m:sSub>
                        <m:sSub>
                          <m:sSubPr>
                            <m:ctrlPr>
                              <a:rPr lang="lt-LT" sz="2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en-US" sz="2800" i="1">
                                <a:latin typeface="Cambria Math"/>
                              </a:rPr>
                              <m:t>𝑔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lt-LT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4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33</m:t>
                        </m:r>
                        <m:r>
                          <a:rPr lang="en-US" sz="2400" b="1" i="1"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lang="en-US" sz="2400" b="1" i="1">
                                <a:latin typeface="Cambria Math"/>
                                <a:ea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latin typeface="Cambria Math"/>
                                <a:ea typeface="Cambria Math"/>
                                <a:cs typeface="Times New Roman" panose="02020603050405020304" pitchFamily="18" charset="0"/>
                              </a:rPr>
                              <m:t>𝟏𝟎</m:t>
                            </m:r>
                          </m:e>
                          <m:sup>
                            <m:r>
                              <a:rPr lang="en-US" sz="2400" b="1" i="1">
                                <a:latin typeface="Cambria Math"/>
                                <a:ea typeface="Cambria Math"/>
                                <a:cs typeface="Times New Roman" panose="02020603050405020304" pitchFamily="18" charset="0"/>
                              </a:rPr>
                              <m:t>𝟒</m:t>
                            </m:r>
                          </m:sup>
                        </m:sSup>
                        <m:r>
                          <a:rPr lang="en-US" sz="2400" b="1"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𝐉</m:t>
                        </m:r>
                        <m:r>
                          <a:rPr lang="en-US" sz="2400" b="1"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/</m:t>
                        </m:r>
                        <m:r>
                          <a:rPr lang="en-US" sz="2400" b="1"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𝐤𝐠</m:t>
                        </m:r>
                        <m:r>
                          <a:rPr lang="en-US" sz="2400" b="1" i="1" smtClean="0"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·</m:t>
                        </m:r>
                        <m:r>
                          <m:rPr>
                            <m:nor/>
                          </m:rPr>
                          <a:rPr lang="en-US" sz="2400" b="1" i="0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9</m:t>
                        </m:r>
                        <m:r>
                          <m:rPr>
                            <m:nor/>
                          </m:rPr>
                          <a:rPr lang="en-US" sz="2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00</m:t>
                        </m:r>
                        <m:r>
                          <m:rPr>
                            <m:nor/>
                          </m:rPr>
                          <a:rPr lang="en-US" sz="2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kg</m:t>
                        </m:r>
                        <m:r>
                          <m:rPr>
                            <m:nor/>
                          </m:rPr>
                          <a:rPr lang="en-US" sz="2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/</m:t>
                        </m:r>
                        <m:sSup>
                          <m:sSupPr>
                            <m:ctrlPr>
                              <a:rPr lang="en-US" sz="2400" b="1" i="1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latin typeface="Cambria Math"/>
                                <a:cs typeface="Times New Roman" panose="02020603050405020304" pitchFamily="18" charset="0"/>
                              </a:rPr>
                              <m:t>𝒎</m:t>
                            </m:r>
                          </m:e>
                          <m:sup>
                            <m:r>
                              <a:rPr lang="en-US" sz="2400" b="1" i="1">
                                <a:latin typeface="Cambria Math"/>
                                <a:cs typeface="Times New Roman" panose="02020603050405020304" pitchFamily="18" charset="0"/>
                              </a:rPr>
                              <m:t>𝟑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460</m:t>
                        </m:r>
                        <m:r>
                          <m:rPr>
                            <m:nor/>
                          </m:rPr>
                          <a:rPr lang="en-US" sz="2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J</m:t>
                        </m:r>
                        <m:r>
                          <m:rPr>
                            <m:nor/>
                          </m:rPr>
                          <a:rPr lang="en-US" sz="2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/</m:t>
                        </m:r>
                        <m:r>
                          <m:rPr>
                            <m:nor/>
                          </m:rPr>
                          <a:rPr lang="en-US" sz="2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kg</m:t>
                        </m:r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m:rPr>
                            <m:nor/>
                          </m:rPr>
                          <a:rPr lang="en-US" sz="2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°</m:t>
                        </m:r>
                        <m:r>
                          <m:rPr>
                            <m:nor/>
                          </m:rPr>
                          <a:rPr lang="en-US" sz="2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C</m:t>
                        </m:r>
                        <m:r>
                          <m:rPr>
                            <m:nor/>
                          </m:rPr>
                          <a:rPr lang="lt-LT" sz="2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lt-LT" sz="2400" b="1" i="1" dirty="0" smtClean="0">
                            <a:latin typeface="Cambria Math"/>
                            <a:cs typeface="Times New Roman" panose="02020603050405020304" pitchFamily="18" charset="0"/>
                          </a:rPr>
                          <m:t>·</m:t>
                        </m:r>
                        <m:r>
                          <m:rPr>
                            <m:nor/>
                          </m:rPr>
                          <a:rPr lang="en-US" sz="2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7800</m:t>
                        </m:r>
                        <m:r>
                          <m:rPr>
                            <m:nor/>
                          </m:rPr>
                          <a:rPr lang="en-US" sz="2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kg</m:t>
                        </m:r>
                        <m:r>
                          <m:rPr>
                            <m:nor/>
                          </m:rPr>
                          <a:rPr lang="en-US" sz="2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/</m:t>
                        </m:r>
                        <m:sSup>
                          <m:sSupPr>
                            <m:ctrlPr>
                              <a:rPr lang="en-US" sz="2400" b="1" i="1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latin typeface="Cambria Math"/>
                                <a:cs typeface="Times New Roman" panose="02020603050405020304" pitchFamily="18" charset="0"/>
                              </a:rPr>
                              <m:t>𝒎</m:t>
                            </m:r>
                          </m:e>
                          <m:sup>
                            <m:r>
                              <a:rPr lang="en-US" sz="2400" b="1" i="1">
                                <a:latin typeface="Cambria Math"/>
                                <a:cs typeface="Times New Roman" panose="02020603050405020304" pitchFamily="18" charset="0"/>
                              </a:rPr>
                              <m:t>𝟑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lt-LT" sz="2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lang="en-US" sz="24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4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800" b="1" u="sng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Atsakymas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 = 83°C</a:t>
                </a:r>
                <a:endParaRPr lang="lt-LT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/>
                  <a:t> </a:t>
                </a:r>
                <a:endParaRPr lang="lt-LT" sz="2400" dirty="0"/>
              </a:p>
            </p:txBody>
          </p:sp>
        </mc:Choice>
        <mc:Fallback xmlns="">
          <p:sp>
            <p:nvSpPr>
              <p:cNvPr id="2" name="Stačiakampis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692578"/>
                <a:ext cx="8136904" cy="4942507"/>
              </a:xfrm>
              <a:prstGeom prst="rect">
                <a:avLst/>
              </a:prstGeom>
              <a:blipFill rotWithShape="1">
                <a:blip r:embed="rId2"/>
                <a:stretch>
                  <a:fillRect l="-1573" t="-1235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937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Stačiakampis 1"/>
              <p:cNvSpPr/>
              <p:nvPr/>
            </p:nvSpPr>
            <p:spPr>
              <a:xfrm>
                <a:off x="395536" y="795612"/>
                <a:ext cx="8280919" cy="18548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lt-LT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VI. </a:t>
                </a:r>
                <a:r>
                  <a:rPr lang="en-US" sz="28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Vandenyje</a:t>
                </a:r>
                <a:r>
                  <a:rPr lang="en-US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plaukioja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30 cm </a:t>
                </a:r>
                <a:r>
                  <a:rPr lang="en-US" sz="28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storio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ir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3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lt-LT" sz="2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/>
                          </a:rPr>
                          <m:t>𝒎</m:t>
                        </m:r>
                      </m:e>
                      <m:sup>
                        <m:r>
                          <a:rPr lang="en-US" sz="2800" b="1" i="1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skerspj</a:t>
                </a:r>
                <a:r>
                  <a:rPr lang="lt-LT" sz="28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ūvio</a:t>
                </a:r>
                <a:r>
                  <a:rPr lang="lt-LT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ploto ledo lytis. Ledo tankis 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900 </a:t>
                </a:r>
                <a:r>
                  <a:rPr lang="en-US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kg/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lt-LT" sz="2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/>
                          </a:rPr>
                          <m:t>𝒎</m:t>
                        </m:r>
                      </m:e>
                      <m:sup>
                        <m:r>
                          <a:rPr lang="en-US" sz="28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28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vandens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tankis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1000 </a:t>
                </a:r>
                <a:r>
                  <a:rPr lang="en-US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kg/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lt-LT" sz="2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/>
                          </a:rPr>
                          <m:t>𝒎</m:t>
                        </m:r>
                      </m:e>
                      <m:sup>
                        <m:r>
                          <a:rPr lang="en-US" sz="28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28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laisvojo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kritimo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pagreitį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laikykite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10 m/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lt-LT" sz="2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/>
                          </a:rPr>
                          <m:t>𝒔</m:t>
                        </m:r>
                      </m:e>
                      <m:sup>
                        <m:r>
                          <a:rPr lang="en-US" sz="2800" b="1" i="1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lt-LT" sz="2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Stačiakampis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795612"/>
                <a:ext cx="8280919" cy="1854867"/>
              </a:xfrm>
              <a:prstGeom prst="rect">
                <a:avLst/>
              </a:prstGeom>
              <a:blipFill rotWithShape="1">
                <a:blip r:embed="rId2"/>
                <a:stretch>
                  <a:fillRect l="-1546" t="-2632" b="-8553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aveikslėlis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2276872"/>
            <a:ext cx="4048244" cy="1924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tačiakampis 4"/>
          <p:cNvSpPr/>
          <p:nvPr/>
        </p:nvSpPr>
        <p:spPr>
          <a:xfrm>
            <a:off x="452295" y="4725144"/>
            <a:ext cx="824843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1.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Pažymėkite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ledo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lytį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veikiančias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jėgas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2.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Apskaičiuokite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lytį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veikiančią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sunkio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jėgą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3.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Kokia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Archimedo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jėga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veikia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lytį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22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tačiakampis 2"/>
          <p:cNvSpPr/>
          <p:nvPr/>
        </p:nvSpPr>
        <p:spPr>
          <a:xfrm>
            <a:off x="395536" y="764704"/>
            <a:ext cx="84249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4.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Apskaičiuokite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ledo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dalis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iškilusi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virš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vandens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5.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Kokios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didžiausios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masės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žmogus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stovėti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ant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lyties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nesušlapdamas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kojų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6.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Suformuluokite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Archimedo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dėsnį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tačiakampis 3"/>
          <p:cNvSpPr/>
          <p:nvPr/>
        </p:nvSpPr>
        <p:spPr>
          <a:xfrm>
            <a:off x="395536" y="3246085"/>
            <a:ext cx="21050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Sprendimas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aveikslėlis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298" y="3769305"/>
            <a:ext cx="2703550" cy="2756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7164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296690" y="215642"/>
            <a:ext cx="35283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1.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</a:t>
            </a:r>
            <a:r>
              <a:rPr lang="lt-L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ėgos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pažymėtos paveiksle.  </a:t>
            </a:r>
          </a:p>
        </p:txBody>
      </p:sp>
      <p:pic>
        <p:nvPicPr>
          <p:cNvPr id="3" name="Paveikslėlis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476672"/>
            <a:ext cx="259228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Stačiakampis 3"/>
              <p:cNvSpPr/>
              <p:nvPr/>
            </p:nvSpPr>
            <p:spPr>
              <a:xfrm>
                <a:off x="296690" y="1054158"/>
                <a:ext cx="5427438" cy="30831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lt-LT" sz="2400" b="1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– 2.</a:t>
                </a:r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lt-LT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lt-LT" sz="2400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lt-LT" sz="2400" i="1">
                            <a:latin typeface="Cambria Math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mg ;</a:t>
                </a:r>
                <a:endParaRPr lang="lt-LT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čia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g – </a:t>
                </a:r>
                <a:r>
                  <a:rPr lang="en-US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laisvojo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kritimo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pagreitis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eksperimento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vykdymo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vietoje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en-US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Duotu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atveju</a:t>
                </a:r>
                <a:endParaRPr lang="lt-LT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lt-LT" sz="2400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lt-LT" sz="2400" i="1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 </m:t>
                    </m:r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𝜌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·S·h·g</a:t>
                </a:r>
                <a:endParaRPr lang="lt-LT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lt-LT" sz="2400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lt-LT" sz="2400" i="1">
                            <a:latin typeface="Cambria Math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8100N.</a:t>
                </a:r>
                <a:endParaRPr lang="lt-LT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r>
                  <a:rPr lang="en-US" sz="2400" b="1" u="sng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Atsakymas</a:t>
                </a:r>
                <a:r>
                  <a:rPr lang="en-US" sz="2400" b="1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lt-LT" sz="2400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lt-LT" sz="2400" i="1">
                            <a:latin typeface="Cambria Math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8100N.</a:t>
                </a:r>
              </a:p>
            </p:txBody>
          </p:sp>
        </mc:Choice>
        <mc:Fallback xmlns="">
          <p:sp>
            <p:nvSpPr>
              <p:cNvPr id="4" name="Stačiakampis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690" y="1054158"/>
                <a:ext cx="5427438" cy="3083152"/>
              </a:xfrm>
              <a:prstGeom prst="rect">
                <a:avLst/>
              </a:prstGeom>
              <a:blipFill rotWithShape="1">
                <a:blip r:embed="rId3"/>
                <a:stretch>
                  <a:fillRect l="-1798" t="-1581" b="-3557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Stačiakampis 4"/>
              <p:cNvSpPr/>
              <p:nvPr/>
            </p:nvSpPr>
            <p:spPr>
              <a:xfrm>
                <a:off x="306593" y="4147067"/>
                <a:ext cx="8667798" cy="22159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lt-LT" dirty="0"/>
                  <a:t> </a:t>
                </a:r>
                <a:r>
                  <a:rPr lang="lt-LT" sz="2400" b="1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– 3.</a:t>
                </a:r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Lytis pusiausvira, tad, remiantis I Niutono dėsniu, galima teigti, kad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b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𝑆</m:t>
                        </m:r>
                      </m:sub>
                    </m:sSub>
                  </m:oMath>
                </a14:m>
                <a:endParaRPr lang="lt-LT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𝐴</m:t>
                        </m:r>
                      </m:sub>
                    </m:sSub>
                    <m:r>
                      <a:rPr lang="en-US" sz="2400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 8100</m:t>
                    </m:r>
                    <m:r>
                      <a:rPr lang="en-US" sz="2400" i="1">
                        <a:latin typeface="Cambria Math"/>
                      </a:rPr>
                      <m:t>𝑁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lt-LT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b="1" u="sng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Atsakymas</a:t>
                </a:r>
                <a:r>
                  <a:rPr lang="en-US" sz="2400" b="1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𝐴</m:t>
                        </m:r>
                      </m:sub>
                    </m:sSub>
                    <m:r>
                      <a:rPr lang="en-US" sz="2400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 8100</m:t>
                    </m:r>
                    <m:r>
                      <a:rPr lang="en-US" sz="2400" i="1">
                        <a:latin typeface="Cambria Math"/>
                      </a:rPr>
                      <m:t>𝑁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lt-LT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dirty="0"/>
                  <a:t> </a:t>
                </a:r>
                <a:endParaRPr lang="lt-LT" dirty="0"/>
              </a:p>
            </p:txBody>
          </p:sp>
        </mc:Choice>
        <mc:Fallback xmlns="">
          <p:sp>
            <p:nvSpPr>
              <p:cNvPr id="5" name="Stačiakampis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593" y="4147067"/>
                <a:ext cx="8667798" cy="2215991"/>
              </a:xfrm>
              <a:prstGeom prst="rect">
                <a:avLst/>
              </a:prstGeom>
              <a:blipFill rotWithShape="1">
                <a:blip r:embed="rId4"/>
                <a:stretch>
                  <a:fillRect l="-1055" t="-2198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986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Stačiakampis 3"/>
              <p:cNvSpPr/>
              <p:nvPr/>
            </p:nvSpPr>
            <p:spPr>
              <a:xfrm>
                <a:off x="395536" y="332656"/>
                <a:ext cx="8496944" cy="19769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– 4.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Pasi</a:t>
                </a:r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žymėkime 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lt-LT" sz="2400" i="1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lt-LT" sz="2400" i="1">
                            <a:latin typeface="Cambria Math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virš vandens iškilusios lyties dalies </a:t>
                </a:r>
                <a:r>
                  <a:rPr lang="lt-LT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tūris, V </a:t>
                </a:r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visas lyties tūris.</a:t>
                </a:r>
              </a:p>
              <a:p>
                <a:r>
                  <a:rPr lang="lt-LT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Samprotaukime </a:t>
                </a:r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taip: visai lyčiai ištirpus, gauto vandens masė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lt-LT" sz="2400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lt-LT" sz="2400" i="1">
                            <a:latin typeface="Cambria Math"/>
                          </a:rPr>
                          <m:t>𝑉</m:t>
                        </m:r>
                      </m:sub>
                    </m:sSub>
                  </m:oMath>
                </a14:m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bus lygi lyties masei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lt-LT" sz="2400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lt-LT" sz="2400" i="1">
                            <a:latin typeface="Cambria Math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Suvokiant tai, tolesnis tikslo siekimas tampa aiškus</a:t>
                </a:r>
                <a:r>
                  <a:rPr lang="lt-LT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lt-LT" sz="2400" i="1">
                            <a:latin typeface="Cambria Math"/>
                          </a:rPr>
                          <m:t>𝜌</m:t>
                        </m:r>
                      </m:e>
                      <m:sub>
                        <m:r>
                          <a:rPr lang="lt-LT" sz="2400" i="1">
                            <a:latin typeface="Cambria Math"/>
                          </a:rPr>
                          <m:t>𝑉</m:t>
                        </m:r>
                      </m:sub>
                    </m:sSub>
                  </m:oMath>
                </a14:m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(V 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lt-LT" sz="2400" i="1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lt-LT" sz="2400" i="1">
                            <a:latin typeface="Cambria Math"/>
                          </a:rPr>
                          <m:t>𝑉</m:t>
                        </m:r>
                      </m:sub>
                    </m:sSub>
                  </m:oMath>
                </a14:m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lt-LT" sz="2400" i="1">
                            <a:latin typeface="Cambria Math"/>
                          </a:rPr>
                          <m:t>𝜌</m:t>
                        </m:r>
                      </m:e>
                      <m:sub>
                        <m:r>
                          <a:rPr lang="lt-LT" sz="2400" i="1">
                            <a:latin typeface="Cambria Math"/>
                          </a:rPr>
                          <m:t>𝐿</m:t>
                        </m:r>
                      </m:sub>
                    </m:sSub>
                    <m:r>
                      <m:rPr>
                        <m:sty m:val="p"/>
                      </m:rPr>
                      <a:rPr lang="lt-LT" sz="2400">
                        <a:latin typeface="Cambria Math"/>
                      </a:rPr>
                      <m:t>V</m:t>
                    </m:r>
                  </m:oMath>
                </a14:m>
                <a:r>
                  <a:rPr lang="lt-LT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lt-LT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Stačiakampis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32656"/>
                <a:ext cx="8496944" cy="1976951"/>
              </a:xfrm>
              <a:prstGeom prst="rect">
                <a:avLst/>
              </a:prstGeom>
              <a:blipFill rotWithShape="1">
                <a:blip r:embed="rId2"/>
                <a:stretch>
                  <a:fillRect l="-1148" t="-2469" b="-4321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Stačiakampis 4"/>
              <p:cNvSpPr/>
              <p:nvPr/>
            </p:nvSpPr>
            <p:spPr>
              <a:xfrm>
                <a:off x="395536" y="2314615"/>
                <a:ext cx="4572000" cy="367055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𝜌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𝑉</m:t>
                        </m:r>
                      </m:sub>
                    </m:sSub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 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𝜌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𝑉</m:t>
                        </m:r>
                      </m:sub>
                    </m:sSub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𝑉</m:t>
                        </m:r>
                      </m:sub>
                    </m:sSub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𝜌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V,</a:t>
                </a:r>
                <a:endParaRPr lang="lt-LT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𝜌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𝑉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𝜌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𝜌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𝑉</m:t>
                        </m:r>
                      </m:sub>
                    </m:sSub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𝑉</m:t>
                        </m:r>
                      </m:sub>
                    </m:sSub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endParaRPr lang="lt-LT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lt-LT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lt-LT" sz="2400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lt-LT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𝑉</m:t>
                            </m:r>
                          </m:sub>
                        </m:sSub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𝑉</m:t>
                        </m:r>
                      </m:den>
                    </m:f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400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lt-LT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𝑉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 −</m:t>
                        </m:r>
                        <m:r>
                          <a:rPr lang="en-US" sz="2400">
                            <a:latin typeface="Cambria Math"/>
                          </a:rPr>
                          <m:t>  </m:t>
                        </m:r>
                        <m:sSub>
                          <m:sSubPr>
                            <m:ctrlPr>
                              <a:rPr lang="lt-LT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lt-LT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𝑉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 </m:t>
                        </m:r>
                      </m:den>
                    </m:f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endParaRPr lang="lt-LT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lt-LT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lt-LT" sz="2400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lt-LT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𝑉</m:t>
                            </m:r>
                          </m:sub>
                        </m:sSub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𝑉</m:t>
                        </m:r>
                      </m:den>
                    </m:f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0,1.</a:t>
                </a:r>
                <a:endParaRPr lang="lt-LT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lt-LT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b="1" u="sng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Atsakymas</a:t>
                </a:r>
                <a:r>
                  <a:rPr lang="en-US" sz="2400" b="1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400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lt-LT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𝑉</m:t>
                            </m:r>
                          </m:sub>
                        </m:sSub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𝑉</m:t>
                        </m:r>
                      </m:den>
                    </m:f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0,1.</a:t>
                </a:r>
                <a:endParaRPr lang="lt-LT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Stačiakampis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314615"/>
                <a:ext cx="4572000" cy="3670557"/>
              </a:xfrm>
              <a:prstGeom prst="rect">
                <a:avLst/>
              </a:prstGeom>
              <a:blipFill rotWithShape="1">
                <a:blip r:embed="rId3"/>
                <a:stretch>
                  <a:fillRect l="-2133" t="-1329" b="-664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aveikslėlis 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2780928"/>
            <a:ext cx="432048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4391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450830"/>
            <a:ext cx="4032448" cy="2315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Stačiakampis 3"/>
              <p:cNvSpPr/>
              <p:nvPr/>
            </p:nvSpPr>
            <p:spPr>
              <a:xfrm>
                <a:off x="446281" y="999726"/>
                <a:ext cx="4680520" cy="35330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lt-LT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(</a:t>
                </a:r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 </a:t>
                </a:r>
                <a:r>
                  <a:rPr lang="lt-LT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lt-LT" sz="2400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lt-LT" sz="2400" i="1">
                            <a:latin typeface="Cambria Math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)g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lt-LT" sz="24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𝐴</m:t>
                        </m:r>
                      </m:sub>
                      <m:sup/>
                    </m:sSubSup>
                  </m:oMath>
                </a14:m>
                <a:endParaRPr lang="lt-LT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lt-LT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r>
                  <a:rPr lang="lt-LT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 </a:t>
                </a:r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400" i="1">
                            <a:latin typeface="Cambria Math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lt-LT" sz="24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lt-LT" sz="2400" i="1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lt-LT" sz="2400" i="1">
                                <a:latin typeface="Cambria Math"/>
                              </a:rPr>
                              <m:t>𝐴</m:t>
                            </m:r>
                          </m:sub>
                          <m:sup/>
                        </m:sSubSup>
                        <m:r>
                          <a:rPr lang="lt-LT" sz="2400" i="1">
                            <a:latin typeface="Cambria Math"/>
                          </a:rPr>
                          <m:t>− </m:t>
                        </m:r>
                        <m:sSub>
                          <m:sSubPr>
                            <m:ctrlPr>
                              <a:rPr lang="lt-LT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lt-LT" sz="2400" i="1"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lt-LT" sz="2400" i="1">
                                <a:latin typeface="Cambria Math"/>
                              </a:rPr>
                              <m:t>𝐿</m:t>
                            </m:r>
                          </m:sub>
                        </m:sSub>
                        <m:r>
                          <a:rPr lang="lt-LT" sz="2400" i="1">
                            <a:latin typeface="Cambria Math"/>
                          </a:rPr>
                          <m:t>𝑔</m:t>
                        </m:r>
                      </m:num>
                      <m:den>
                        <m:r>
                          <a:rPr lang="lt-LT" sz="2400" i="1">
                            <a:latin typeface="Cambria Math"/>
                          </a:rPr>
                          <m:t>𝑔</m:t>
                        </m:r>
                      </m:den>
                    </m:f>
                  </m:oMath>
                </a14:m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endParaRPr lang="lt-LT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lt-LT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 </a:t>
                </a:r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400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lt-LT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lt-LT" sz="2400" i="1"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lt-LT" sz="2400" i="1">
                                <a:latin typeface="Cambria Math"/>
                              </a:rPr>
                              <m:t>𝑣</m:t>
                            </m:r>
                          </m:sub>
                        </m:sSub>
                        <m:r>
                          <a:rPr lang="lt-LT" sz="2400" i="1">
                            <a:latin typeface="Cambria Math"/>
                          </a:rPr>
                          <m:t>𝑔𝑆h</m:t>
                        </m:r>
                        <m:r>
                          <a:rPr lang="lt-LT" sz="2400" i="1">
                            <a:latin typeface="Cambria Math"/>
                          </a:rPr>
                          <m:t>− </m:t>
                        </m:r>
                        <m:sSub>
                          <m:sSubPr>
                            <m:ctrlPr>
                              <a:rPr lang="lt-LT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lt-LT" sz="2400" i="1"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lt-LT" sz="2400" i="1">
                                <a:latin typeface="Cambria Math"/>
                              </a:rPr>
                              <m:t>𝐿</m:t>
                            </m:r>
                          </m:sub>
                        </m:sSub>
                        <m:r>
                          <a:rPr lang="lt-LT" sz="2400" i="1">
                            <a:latin typeface="Cambria Math"/>
                          </a:rPr>
                          <m:t>𝑔𝑆h</m:t>
                        </m:r>
                      </m:num>
                      <m:den>
                        <m:r>
                          <a:rPr lang="lt-LT" sz="2400" i="1">
                            <a:latin typeface="Cambria Math"/>
                          </a:rPr>
                          <m:t>𝑔</m:t>
                        </m:r>
                      </m:den>
                    </m:f>
                  </m:oMath>
                </a14:m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endParaRPr lang="lt-LT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en-US" sz="2400" i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S·h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·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𝜌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𝑉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𝜌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</a:t>
                </a:r>
                <a:endParaRPr lang="lt-LT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90 kg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lt-LT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lt-LT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b="1" u="sng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Atsakymas</a:t>
                </a:r>
                <a:r>
                  <a:rPr lang="en-US" sz="2400" b="1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m= 90 kg. </a:t>
                </a:r>
                <a:endParaRPr lang="lt-LT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Stačiakampis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281" y="999726"/>
                <a:ext cx="4680520" cy="3533018"/>
              </a:xfrm>
              <a:prstGeom prst="rect">
                <a:avLst/>
              </a:prstGeom>
              <a:blipFill rotWithShape="1">
                <a:blip r:embed="rId3"/>
                <a:stretch>
                  <a:fillRect l="-1953" t="-1379" b="-690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tačiakampis 5"/>
          <p:cNvSpPr/>
          <p:nvPr/>
        </p:nvSpPr>
        <p:spPr>
          <a:xfrm>
            <a:off x="342775" y="219998"/>
            <a:ext cx="8691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5.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tačiakampis 6"/>
          <p:cNvSpPr/>
          <p:nvPr/>
        </p:nvSpPr>
        <p:spPr>
          <a:xfrm>
            <a:off x="342774" y="4725144"/>
            <a:ext cx="826167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6. </a:t>
            </a: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Skystyje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dujose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panardint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ą kūną veikia aukštyn nukreipta jėga, kuri lygi kūno išstumto skysčio (dujų)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svoriui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tai ir yra </a:t>
            </a:r>
            <a:r>
              <a:rPr lang="lt-L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Archimedo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dėsnis.</a:t>
            </a:r>
          </a:p>
          <a:p>
            <a:r>
              <a:rPr lang="lt-LT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17746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endParaRPr lang="lt-LT" altLang="lt-LT"/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43" y="1396828"/>
            <a:ext cx="4896544" cy="3692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Rectangle 6"/>
          <p:cNvSpPr>
            <a:spLocks noChangeArrowheads="1"/>
          </p:cNvSpPr>
          <p:nvPr/>
        </p:nvSpPr>
        <p:spPr bwMode="auto">
          <a:xfrm>
            <a:off x="0" y="2162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endParaRPr lang="lt-LT" altLang="lt-LT"/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1907704" y="619843"/>
            <a:ext cx="655272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ru-RU" altLang="lt-LT" sz="2000" b="1" dirty="0"/>
              <a:t>1. </a:t>
            </a:r>
            <a:r>
              <a:rPr lang="lt-LT" altLang="lt-LT" sz="2000" b="1" dirty="0" smtClean="0"/>
              <a:t>Kurios medžiagos grafikas pateiktas</a:t>
            </a:r>
            <a:r>
              <a:rPr lang="ru-RU" altLang="lt-LT" sz="2000" b="1" dirty="0" smtClean="0"/>
              <a:t>?</a:t>
            </a:r>
            <a:endParaRPr lang="ru-RU" altLang="lt-LT" sz="2000" b="1" dirty="0"/>
          </a:p>
          <a:p>
            <a:pPr algn="l" eaLnBrk="1" hangingPunct="1"/>
            <a:r>
              <a:rPr lang="ru-RU" altLang="lt-LT" sz="2000" b="1" dirty="0"/>
              <a:t>2. </a:t>
            </a:r>
            <a:r>
              <a:rPr lang="lt-LT" altLang="lt-LT" sz="2000" b="1" dirty="0" smtClean="0"/>
              <a:t>Įvardyk </a:t>
            </a:r>
            <a:r>
              <a:rPr lang="ru-RU" altLang="lt-LT" sz="2000" b="1" dirty="0" smtClean="0"/>
              <a:t>АВ </a:t>
            </a:r>
            <a:r>
              <a:rPr lang="lt-LT" altLang="lt-LT" sz="2000" b="1" dirty="0" smtClean="0"/>
              <a:t>ir </a:t>
            </a:r>
            <a:r>
              <a:rPr lang="ru-RU" altLang="lt-LT" sz="2000" b="1" dirty="0" smtClean="0"/>
              <a:t>ВС</a:t>
            </a:r>
            <a:r>
              <a:rPr lang="lt-LT" altLang="lt-LT" sz="2000" b="1" dirty="0" smtClean="0"/>
              <a:t> atkarpų medžiagos būseną</a:t>
            </a:r>
            <a:r>
              <a:rPr lang="ru-RU" altLang="lt-LT" sz="2000" b="1" dirty="0" smtClean="0"/>
              <a:t>.</a:t>
            </a:r>
            <a:endParaRPr lang="ru-RU" altLang="lt-LT" sz="2000" b="1" dirty="0"/>
          </a:p>
          <a:p>
            <a:pPr algn="l" eaLnBrk="1" hangingPunct="1"/>
            <a:r>
              <a:rPr lang="ru-RU" altLang="lt-LT" sz="2000" b="1" dirty="0"/>
              <a:t>3. </a:t>
            </a:r>
            <a:r>
              <a:rPr lang="lt-LT" altLang="lt-LT" sz="2000" b="1" dirty="0" smtClean="0"/>
              <a:t>Kurioje atkarpoje medžiaga atidavė aplinkai </a:t>
            </a:r>
          </a:p>
          <a:p>
            <a:pPr algn="l" eaLnBrk="1" hangingPunct="1"/>
            <a:r>
              <a:rPr lang="lt-LT" altLang="lt-LT" sz="2000" b="1" dirty="0" smtClean="0"/>
              <a:t>šilumos kiekį</a:t>
            </a:r>
            <a:r>
              <a:rPr lang="ru-RU" altLang="lt-LT" sz="2000" b="1" dirty="0" smtClean="0"/>
              <a:t>?</a:t>
            </a:r>
            <a:endParaRPr lang="ru-RU" altLang="lt-LT" sz="2000" b="1" dirty="0"/>
          </a:p>
        </p:txBody>
      </p:sp>
      <p:cxnSp>
        <p:nvCxnSpPr>
          <p:cNvPr id="4" name="Tiesioji jungtis 3"/>
          <p:cNvCxnSpPr/>
          <p:nvPr/>
        </p:nvCxnSpPr>
        <p:spPr>
          <a:xfrm>
            <a:off x="1045468" y="1916832"/>
            <a:ext cx="2088232" cy="2328967"/>
          </a:xfrm>
          <a:prstGeom prst="line">
            <a:avLst/>
          </a:prstGeom>
          <a:ln w="762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" name="Tiesioji jungtis 5"/>
          <p:cNvCxnSpPr/>
          <p:nvPr/>
        </p:nvCxnSpPr>
        <p:spPr>
          <a:xfrm>
            <a:off x="3133700" y="4245799"/>
            <a:ext cx="1296144" cy="0"/>
          </a:xfrm>
          <a:prstGeom prst="line">
            <a:avLst/>
          </a:prstGeom>
          <a:ln w="762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572000" y="3240244"/>
            <a:ext cx="824265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lt-L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t, min</a:t>
            </a:r>
            <a:endParaRPr lang="lt-LT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1519" y="5245749"/>
            <a:ext cx="84323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Atsakymai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gyvsidabrio; skystis (AB), skystis – kietas kūnas (BC); atkarpose AB, BC.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8947" y="298249"/>
            <a:ext cx="8130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VII.</a:t>
            </a: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512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Informacijos šaltiniai: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2400" dirty="0">
                <a:hlinkClick r:id="rId2"/>
              </a:rPr>
              <a:t>http://</a:t>
            </a:r>
            <a:r>
              <a:rPr lang="lt-LT" sz="2400" dirty="0" smtClean="0">
                <a:hlinkClick r:id="rId2"/>
              </a:rPr>
              <a:t>www1.lsbu.ac.uk/</a:t>
            </a:r>
            <a:r>
              <a:rPr lang="lt-LT" sz="2400" dirty="0" err="1" smtClean="0">
                <a:hlinkClick r:id="rId2"/>
              </a:rPr>
              <a:t>water</a:t>
            </a:r>
            <a:r>
              <a:rPr lang="lt-LT" sz="2400" dirty="0" smtClean="0">
                <a:hlinkClick r:id="rId2"/>
              </a:rPr>
              <a:t>/</a:t>
            </a:r>
            <a:r>
              <a:rPr lang="lt-LT" sz="2400" dirty="0" err="1" smtClean="0">
                <a:hlinkClick r:id="rId2"/>
              </a:rPr>
              <a:t>water_anomalies.html</a:t>
            </a:r>
            <a:r>
              <a:rPr lang="lt-LT" sz="2400" dirty="0" smtClean="0"/>
              <a:t> </a:t>
            </a:r>
          </a:p>
          <a:p>
            <a:r>
              <a:rPr lang="lt-LT" sz="2400" dirty="0" smtClean="0">
                <a:hlinkClick r:id="rId3"/>
              </a:rPr>
              <a:t>https</a:t>
            </a:r>
            <a:r>
              <a:rPr lang="lt-LT" sz="2400" dirty="0">
                <a:hlinkClick r:id="rId3"/>
              </a:rPr>
              <a:t>://www.youtube.com/watch?v=BfwzCQ6tCNM#t=13</a:t>
            </a:r>
            <a:r>
              <a:rPr lang="lt-LT" sz="2400" dirty="0"/>
              <a:t> </a:t>
            </a:r>
          </a:p>
          <a:p>
            <a:r>
              <a:rPr lang="lt-LT" sz="2400" dirty="0" smtClean="0"/>
              <a:t> </a:t>
            </a:r>
            <a:r>
              <a:rPr lang="lt-LT" sz="2400" dirty="0" err="1" smtClean="0">
                <a:hlinkClick r:id="rId4"/>
              </a:rPr>
              <a:t>www.egzaminai.lt</a:t>
            </a:r>
            <a:endParaRPr lang="lt-LT" sz="2400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88079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4312</TotalTime>
  <Words>2709</Words>
  <Application>Microsoft Office PowerPoint</Application>
  <PresentationFormat>Demonstracija ekrane (4:3)</PresentationFormat>
  <Paragraphs>399</Paragraphs>
  <Slides>62</Slides>
  <Notes>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Įdėtosios OLE paslaugos</vt:lpstr>
      </vt:variant>
      <vt:variant>
        <vt:i4>1</vt:i4>
      </vt:variant>
      <vt:variant>
        <vt:lpstr>Skaidrių pavadinimai</vt:lpstr>
      </vt:variant>
      <vt:variant>
        <vt:i4>62</vt:i4>
      </vt:variant>
    </vt:vector>
  </HeadingPairs>
  <TitlesOfParts>
    <vt:vector size="64" baseType="lpstr">
      <vt:lpstr>Office tema</vt:lpstr>
      <vt:lpstr>Equation</vt:lpstr>
      <vt:lpstr>Lydymasis  ir kietėjimas</vt:lpstr>
      <vt:lpstr>PowerPoint pristatymas</vt:lpstr>
      <vt:lpstr>Medžiagų agregatinės būsenos</vt:lpstr>
      <vt:lpstr>PowerPoint pristatymas</vt:lpstr>
      <vt:lpstr>PowerPoint pristatymas</vt:lpstr>
      <vt:lpstr>Kietieji kūnai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Ledo tirpimas verdančiame vandenyje</vt:lpstr>
      <vt:lpstr>Ledo tirpimo tyrimas</vt:lpstr>
      <vt:lpstr>PowerPoint pristatymas</vt:lpstr>
      <vt:lpstr>PowerPoint pristatymas</vt:lpstr>
      <vt:lpstr> Išvada:  Ledas netirpo. Ir tai įrodo, kad ledas ir vanduo yra blogi šilumos laidininkai    </vt:lpstr>
      <vt:lpstr>PowerPoint pristatymas</vt:lpstr>
      <vt:lpstr>Vandens kietėjimo  tyrimas</vt:lpstr>
      <vt:lpstr>PowerPoint pristatymas</vt:lpstr>
      <vt:lpstr>Vandens kietėjimo tyrimas</vt:lpstr>
      <vt:lpstr>Vandens molekulės sandara</vt:lpstr>
      <vt:lpstr>Vandens ir ledo tankiai</vt:lpstr>
      <vt:lpstr>Vandens ir ledo tankiai</vt:lpstr>
      <vt:lpstr>Vandens ir ledo tankiai</vt:lpstr>
      <vt:lpstr>Kad ledas mažesnio tankio nei vanduo  gamtoje matome aisbergus </vt:lpstr>
      <vt:lpstr>  MONOKRISTALAI – tai atskiri  pavie-       niai kristalai.      </vt:lpstr>
      <vt:lpstr>Monokristalo auginimo etapai </vt:lpstr>
      <vt:lpstr>Jeigu kristalizacijos metu tirpalas nefiltruojamas nuo priemaišų – užauga polikristalai</vt:lpstr>
      <vt:lpstr>Tyrėme elektostatinio lauko poveikį kristalizacijos procesui? </vt:lpstr>
      <vt:lpstr>Tyrėme elektostatinio lauko poveikį kristalizacijos procesui? </vt:lpstr>
      <vt:lpstr>Ledo ir sniego skleidžiami garsai</vt:lpstr>
      <vt:lpstr>PowerPoint pristatymas</vt:lpstr>
      <vt:lpstr>1. Ar pakis stiklinėje vandens lygis, visiškai ištirpus vandenyje plūduruojančiam ledui? Atsakymą pagrįskite.</vt:lpstr>
      <vt:lpstr>2.Kuris ledas ištirps lėčiausiai?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Informacijos šaltiniai: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Liucija</dc:creator>
  <cp:lastModifiedBy>Liucija</cp:lastModifiedBy>
  <cp:revision>386</cp:revision>
  <dcterms:created xsi:type="dcterms:W3CDTF">2015-03-13T20:06:41Z</dcterms:created>
  <dcterms:modified xsi:type="dcterms:W3CDTF">2015-04-06T15:01:53Z</dcterms:modified>
</cp:coreProperties>
</file>