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ctiveX/activeX1.xml" ContentType="application/vnd.ms-office.activeX+xml"/>
  <Override PartName="/ppt/activeX/activeX2.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84" r:id="rId7"/>
    <p:sldId id="261" r:id="rId8"/>
    <p:sldId id="285" r:id="rId9"/>
    <p:sldId id="262" r:id="rId10"/>
    <p:sldId id="263" r:id="rId11"/>
    <p:sldId id="264" r:id="rId12"/>
    <p:sldId id="266" r:id="rId13"/>
    <p:sldId id="268" r:id="rId14"/>
    <p:sldId id="269" r:id="rId15"/>
    <p:sldId id="271" r:id="rId16"/>
    <p:sldId id="272" r:id="rId17"/>
    <p:sldId id="273" r:id="rId18"/>
    <p:sldId id="274" r:id="rId19"/>
    <p:sldId id="283" r:id="rId20"/>
    <p:sldId id="276" r:id="rId21"/>
    <p:sldId id="277" r:id="rId22"/>
    <p:sldId id="278" r:id="rId23"/>
    <p:sldId id="279" r:id="rId24"/>
    <p:sldId id="287" r:id="rId25"/>
    <p:sldId id="286" r:id="rId26"/>
    <p:sldId id="281" r:id="rId27"/>
    <p:sldId id="290" r:id="rId28"/>
    <p:sldId id="288" r:id="rId29"/>
    <p:sldId id="289" r:id="rId30"/>
    <p:sldId id="291" r:id="rId31"/>
    <p:sldId id="292" r:id="rId32"/>
    <p:sldId id="293" r:id="rId33"/>
    <p:sldId id="282" r:id="rId34"/>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C16"/>
    <a:srgbClr val="0C788E"/>
    <a:srgbClr val="025198"/>
    <a:srgbClr val="000099"/>
    <a:srgbClr val="1C1C1C"/>
    <a:srgbClr val="660066"/>
    <a:srgbClr val="000058"/>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575" autoAdjust="0"/>
    <p:restoredTop sz="94652" autoAdjust="0"/>
  </p:normalViewPr>
  <p:slideViewPr>
    <p:cSldViewPr>
      <p:cViewPr varScale="1">
        <p:scale>
          <a:sx n="71" d="100"/>
          <a:sy n="71" d="100"/>
        </p:scale>
        <p:origin x="-59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activeX/activeX1.xml><?xml version="1.0" encoding="utf-8"?>
<ax:ocx xmlns:ax="http://schemas.microsoft.com/office/2006/activeX" xmlns:r="http://schemas.openxmlformats.org/officeDocument/2006/relationships" ax:classid="{D27CDB6E-AE6D-11CF-96B8-444553540000}" ax:persistence="persistPropertyBag">
  <ax:ocxPr ax:name="_cx" ax:value="11201"/>
  <ax:ocxPr ax:name="_cy" ax:value="4802"/>
  <ax:ocxPr ax:name="FlashVars" ax:value=""/>
  <ax:ocxPr ax:name="Movie" ax:value="https://www.youtube.com/v/Rlw8DFpFbcw&amp;autoplay=1"/>
  <ax:ocxPr ax:name="Src" ax:value="https://www.youtube.com/v/Rlw8DFpFbcw&amp;autoplay=1"/>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activeX/activeX2.xml><?xml version="1.0" encoding="utf-8"?>
<ax:ocx xmlns:ax="http://schemas.microsoft.com/office/2006/activeX" xmlns:r="http://schemas.openxmlformats.org/officeDocument/2006/relationships" ax:classid="{D27CDB6E-AE6D-11CF-96B8-444553540000}" ax:persistence="persistPropertyBag">
  <ax:ocxPr ax:name="_cx" ax:value="15200"/>
  <ax:ocxPr ax:name="_cy" ax:value="6399"/>
  <ax:ocxPr ax:name="FlashVars" ax:value=""/>
  <ax:ocxPr ax:name="Movie" ax:value="https://www.youtube.com/v/XofnG7K1pjo&amp;autoplay=1"/>
  <ax:ocxPr ax:name="Src" ax:value="https://www.youtube.com/v/XofnG7K1pjo&amp;autoplay=1"/>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7668787-0F52-4E76-9CCF-25278E997ABE}" type="slidenum">
              <a:rPr lang="es-ES"/>
              <a:pPr>
                <a:defRPr/>
              </a:pPr>
              <a:t>‹#›</a:t>
            </a:fld>
            <a:endParaRPr lang="es-ES"/>
          </a:p>
        </p:txBody>
      </p:sp>
    </p:spTree>
    <p:extLst>
      <p:ext uri="{BB962C8B-B14F-4D97-AF65-F5344CB8AC3E}">
        <p14:creationId xmlns:p14="http://schemas.microsoft.com/office/powerpoint/2010/main" val="2186323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A41D36C4-EF34-4E8B-A985-442AA606685E}" type="slidenum">
              <a:rPr lang="es-ES"/>
              <a:pPr>
                <a:defRPr/>
              </a:pPr>
              <a:t>‹#›</a:t>
            </a:fld>
            <a:endParaRPr lang="es-ES"/>
          </a:p>
        </p:txBody>
      </p:sp>
    </p:spTree>
    <p:extLst>
      <p:ext uri="{BB962C8B-B14F-4D97-AF65-F5344CB8AC3E}">
        <p14:creationId xmlns:p14="http://schemas.microsoft.com/office/powerpoint/2010/main" val="4262027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703425DB-351B-46F3-BB84-4D4F78C8BAE3}" type="slidenum">
              <a:rPr lang="es-ES"/>
              <a:pPr>
                <a:defRPr/>
              </a:pPr>
              <a:t>‹#›</a:t>
            </a:fld>
            <a:endParaRPr lang="es-ES"/>
          </a:p>
        </p:txBody>
      </p:sp>
    </p:spTree>
    <p:extLst>
      <p:ext uri="{BB962C8B-B14F-4D97-AF65-F5344CB8AC3E}">
        <p14:creationId xmlns:p14="http://schemas.microsoft.com/office/powerpoint/2010/main" val="52293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39688AC0-7DA8-47E7-847D-AF51074FBE6F}" type="slidenum">
              <a:rPr lang="es-ES"/>
              <a:pPr>
                <a:defRPr/>
              </a:pPr>
              <a:t>‹#›</a:t>
            </a:fld>
            <a:endParaRPr lang="es-ES"/>
          </a:p>
        </p:txBody>
      </p:sp>
    </p:spTree>
    <p:extLst>
      <p:ext uri="{BB962C8B-B14F-4D97-AF65-F5344CB8AC3E}">
        <p14:creationId xmlns:p14="http://schemas.microsoft.com/office/powerpoint/2010/main" val="2756275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s-ES"/>
          </a:p>
        </p:txBody>
      </p:sp>
      <p:sp>
        <p:nvSpPr>
          <p:cNvPr id="8" name="Rectangle 5"/>
          <p:cNvSpPr>
            <a:spLocks noGrp="1" noChangeArrowheads="1"/>
          </p:cNvSpPr>
          <p:nvPr>
            <p:ph type="ftr" sz="quarter" idx="11"/>
          </p:nvPr>
        </p:nvSpPr>
        <p:spPr>
          <a:ln/>
        </p:spPr>
        <p:txBody>
          <a:bodyPr/>
          <a:lstStyle>
            <a:lvl1pPr>
              <a:defRPr/>
            </a:lvl1pPr>
          </a:lstStyle>
          <a:p>
            <a:pPr>
              <a:defRPr/>
            </a:pPr>
            <a:endParaRPr lang="es-ES"/>
          </a:p>
        </p:txBody>
      </p:sp>
      <p:sp>
        <p:nvSpPr>
          <p:cNvPr id="9" name="Rectangle 6"/>
          <p:cNvSpPr>
            <a:spLocks noGrp="1" noChangeArrowheads="1"/>
          </p:cNvSpPr>
          <p:nvPr>
            <p:ph type="sldNum" sz="quarter" idx="12"/>
          </p:nvPr>
        </p:nvSpPr>
        <p:spPr>
          <a:ln/>
        </p:spPr>
        <p:txBody>
          <a:bodyPr/>
          <a:lstStyle>
            <a:lvl1pPr>
              <a:defRPr/>
            </a:lvl1pPr>
          </a:lstStyle>
          <a:p>
            <a:pPr>
              <a:defRPr/>
            </a:pPr>
            <a:fld id="{9465D78B-4876-4F59-8339-BC35881C64CE}" type="slidenum">
              <a:rPr lang="es-ES"/>
              <a:pPr>
                <a:defRPr/>
              </a:pPr>
              <a:t>‹#›</a:t>
            </a:fld>
            <a:endParaRPr lang="es-ES"/>
          </a:p>
        </p:txBody>
      </p:sp>
    </p:spTree>
    <p:extLst>
      <p:ext uri="{BB962C8B-B14F-4D97-AF65-F5344CB8AC3E}">
        <p14:creationId xmlns:p14="http://schemas.microsoft.com/office/powerpoint/2010/main" val="61553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s-ES"/>
          </a:p>
        </p:txBody>
      </p:sp>
      <p:sp>
        <p:nvSpPr>
          <p:cNvPr id="4" name="Rectangle 5"/>
          <p:cNvSpPr>
            <a:spLocks noGrp="1" noChangeArrowheads="1"/>
          </p:cNvSpPr>
          <p:nvPr>
            <p:ph type="ftr" sz="quarter" idx="11"/>
          </p:nvPr>
        </p:nvSpPr>
        <p:spPr>
          <a:ln/>
        </p:spPr>
        <p:txBody>
          <a:bodyPr/>
          <a:lstStyle>
            <a:lvl1pPr>
              <a:defRPr/>
            </a:lvl1pPr>
          </a:lstStyle>
          <a:p>
            <a:pPr>
              <a:defRPr/>
            </a:pP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5AC7D0CA-6BFC-4798-871D-195A0BBD7A03}" type="slidenum">
              <a:rPr lang="es-ES"/>
              <a:pPr>
                <a:defRPr/>
              </a:pPr>
              <a:t>‹#›</a:t>
            </a:fld>
            <a:endParaRPr lang="es-ES"/>
          </a:p>
        </p:txBody>
      </p:sp>
    </p:spTree>
    <p:extLst>
      <p:ext uri="{BB962C8B-B14F-4D97-AF65-F5344CB8AC3E}">
        <p14:creationId xmlns:p14="http://schemas.microsoft.com/office/powerpoint/2010/main" val="2191350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p>
        </p:txBody>
      </p:sp>
      <p:sp>
        <p:nvSpPr>
          <p:cNvPr id="3" name="Rectangle 5"/>
          <p:cNvSpPr>
            <a:spLocks noGrp="1" noChangeArrowheads="1"/>
          </p:cNvSpPr>
          <p:nvPr>
            <p:ph type="ftr" sz="quarter" idx="11"/>
          </p:nvPr>
        </p:nvSpPr>
        <p:spPr>
          <a:ln/>
        </p:spPr>
        <p:txBody>
          <a:bodyPr/>
          <a:lstStyle>
            <a:lvl1pPr>
              <a:defRPr/>
            </a:lvl1pPr>
          </a:lstStyle>
          <a:p>
            <a:pPr>
              <a:defRPr/>
            </a:pPr>
            <a:endParaRPr lang="es-ES"/>
          </a:p>
        </p:txBody>
      </p:sp>
      <p:sp>
        <p:nvSpPr>
          <p:cNvPr id="4" name="Rectangle 6"/>
          <p:cNvSpPr>
            <a:spLocks noGrp="1" noChangeArrowheads="1"/>
          </p:cNvSpPr>
          <p:nvPr>
            <p:ph type="sldNum" sz="quarter" idx="12"/>
          </p:nvPr>
        </p:nvSpPr>
        <p:spPr>
          <a:ln/>
        </p:spPr>
        <p:txBody>
          <a:bodyPr/>
          <a:lstStyle>
            <a:lvl1pPr>
              <a:defRPr/>
            </a:lvl1pPr>
          </a:lstStyle>
          <a:p>
            <a:pPr>
              <a:defRPr/>
            </a:pPr>
            <a:fld id="{2642E73A-C3EC-44B8-A7E8-750AC18A0244}" type="slidenum">
              <a:rPr lang="es-ES"/>
              <a:pPr>
                <a:defRPr/>
              </a:pPr>
              <a:t>‹#›</a:t>
            </a:fld>
            <a:endParaRPr lang="es-ES"/>
          </a:p>
        </p:txBody>
      </p:sp>
    </p:spTree>
    <p:extLst>
      <p:ext uri="{BB962C8B-B14F-4D97-AF65-F5344CB8AC3E}">
        <p14:creationId xmlns:p14="http://schemas.microsoft.com/office/powerpoint/2010/main" val="426011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49DD9A52-429D-4250-84FF-BBDE1CC5B5F8}" type="slidenum">
              <a:rPr lang="es-ES"/>
              <a:pPr>
                <a:defRPr/>
              </a:pPr>
              <a:t>‹#›</a:t>
            </a:fld>
            <a:endParaRPr lang="es-ES"/>
          </a:p>
        </p:txBody>
      </p:sp>
    </p:spTree>
    <p:extLst>
      <p:ext uri="{BB962C8B-B14F-4D97-AF65-F5344CB8AC3E}">
        <p14:creationId xmlns:p14="http://schemas.microsoft.com/office/powerpoint/2010/main" val="144342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pPr>
              <a:defRPr/>
            </a:pPr>
            <a:fld id="{99EFC5F1-42F5-4A3E-89C5-3B0337C36607}" type="slidenum">
              <a:rPr lang="es-ES"/>
              <a:pPr>
                <a:defRPr/>
              </a:pPr>
              <a:t>‹#›</a:t>
            </a:fld>
            <a:endParaRPr lang="es-ES"/>
          </a:p>
        </p:txBody>
      </p:sp>
    </p:spTree>
    <p:extLst>
      <p:ext uri="{BB962C8B-B14F-4D97-AF65-F5344CB8AC3E}">
        <p14:creationId xmlns:p14="http://schemas.microsoft.com/office/powerpoint/2010/main" val="3397338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41769A84-F0F8-4020-861E-83A61B6FAAF7}" type="slidenum">
              <a:rPr lang="es-ES"/>
              <a:pPr>
                <a:defRPr/>
              </a:pPr>
              <a:t>‹#›</a:t>
            </a:fld>
            <a:endParaRPr lang="es-ES"/>
          </a:p>
        </p:txBody>
      </p:sp>
    </p:spTree>
    <p:extLst>
      <p:ext uri="{BB962C8B-B14F-4D97-AF65-F5344CB8AC3E}">
        <p14:creationId xmlns:p14="http://schemas.microsoft.com/office/powerpoint/2010/main" val="4095103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s-ES"/>
          </a:p>
        </p:txBody>
      </p:sp>
      <p:sp>
        <p:nvSpPr>
          <p:cNvPr id="5" name="Rectangle 5"/>
          <p:cNvSpPr>
            <a:spLocks noGrp="1" noChangeArrowheads="1"/>
          </p:cNvSpPr>
          <p:nvPr>
            <p:ph type="ftr" sz="quarter" idx="11"/>
          </p:nvPr>
        </p:nvSpPr>
        <p:spPr>
          <a:ln/>
        </p:spPr>
        <p:txBody>
          <a:bodyPr/>
          <a:lstStyle>
            <a:lvl1pPr>
              <a:defRPr/>
            </a:lvl1pPr>
          </a:lstStyle>
          <a:p>
            <a:pPr>
              <a:defRPr/>
            </a:pPr>
            <a:endParaRPr lang="es-ES"/>
          </a:p>
        </p:txBody>
      </p:sp>
      <p:sp>
        <p:nvSpPr>
          <p:cNvPr id="6" name="Rectangle 6"/>
          <p:cNvSpPr>
            <a:spLocks noGrp="1" noChangeArrowheads="1"/>
          </p:cNvSpPr>
          <p:nvPr>
            <p:ph type="sldNum" sz="quarter" idx="12"/>
          </p:nvPr>
        </p:nvSpPr>
        <p:spPr>
          <a:ln/>
        </p:spPr>
        <p:txBody>
          <a:bodyPr/>
          <a:lstStyle>
            <a:lvl1pPr>
              <a:defRPr/>
            </a:lvl1pPr>
          </a:lstStyle>
          <a:p>
            <a:pPr>
              <a:defRPr/>
            </a:pPr>
            <a:fld id="{27EA7EDE-B5EB-4927-AEE1-CC3981923652}" type="slidenum">
              <a:rPr lang="es-ES"/>
              <a:pPr>
                <a:defRPr/>
              </a:pPr>
              <a:t>‹#›</a:t>
            </a:fld>
            <a:endParaRPr lang="es-ES"/>
          </a:p>
        </p:txBody>
      </p:sp>
    </p:spTree>
    <p:extLst>
      <p:ext uri="{BB962C8B-B14F-4D97-AF65-F5344CB8AC3E}">
        <p14:creationId xmlns:p14="http://schemas.microsoft.com/office/powerpoint/2010/main" val="44358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smtClean="0"/>
              <a:t>Haga clic para cambiar el estilo de título	</a:t>
            </a:r>
          </a:p>
        </p:txBody>
      </p:sp>
      <p:sp>
        <p:nvSpPr>
          <p:cNvPr id="3075"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s-E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s-E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1ABD442-70F1-4845-B88E-C2971B85A540}" type="slidenum">
              <a:rPr lang="es-ES"/>
              <a:pPr>
                <a:defRPr/>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1.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control" Target="../activeX/activeX2.xml"/><Relationship Id="rId1" Type="http://schemas.openxmlformats.org/officeDocument/2006/relationships/vmlDrawing" Target="../drawings/vmlDrawing2.v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lt.wikipedia.org/wiki/Izoterminis_procesas" TargetMode="External"/><Relationship Id="rId2" Type="http://schemas.openxmlformats.org/officeDocument/2006/relationships/hyperlink" Target="http://lt.wikipedia.org/wiki/Izobarinis_procesas" TargetMode="External"/><Relationship Id="rId1" Type="http://schemas.openxmlformats.org/officeDocument/2006/relationships/slideLayout" Target="../slideLayouts/slideLayout2.xml"/><Relationship Id="rId6" Type="http://schemas.openxmlformats.org/officeDocument/2006/relationships/hyperlink" Target="https://www.youtube.com/watch?v=XofnG7K1pjo" TargetMode="External"/><Relationship Id="rId5" Type="http://schemas.openxmlformats.org/officeDocument/2006/relationships/hyperlink" Target="https://www.youtube.com/watch?v=Rlw8DFpFbcw" TargetMode="External"/><Relationship Id="rId4" Type="http://schemas.openxmlformats.org/officeDocument/2006/relationships/hyperlink" Target="http://lt.wikipedia.org/wiki/Izochorinis_procesa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110"/>
          <p:cNvSpPr>
            <a:spLocks noGrp="1" noChangeArrowheads="1"/>
          </p:cNvSpPr>
          <p:nvPr>
            <p:ph type="ctrTitle"/>
          </p:nvPr>
        </p:nvSpPr>
        <p:spPr>
          <a:xfrm>
            <a:off x="684213" y="333375"/>
            <a:ext cx="7772400" cy="1470025"/>
          </a:xfrm>
          <a:noFill/>
        </p:spPr>
        <p:txBody>
          <a:bodyPr/>
          <a:lstStyle/>
          <a:p>
            <a:pPr eaLnBrk="1" hangingPunct="1"/>
            <a:r>
              <a:rPr lang="es-ES" sz="2800" b="1" smtClean="0">
                <a:solidFill>
                  <a:srgbClr val="00B0F0"/>
                </a:solidFill>
              </a:rPr>
              <a:t>Skyriaus </a:t>
            </a:r>
            <a:br>
              <a:rPr lang="es-ES" sz="2800" b="1" smtClean="0">
                <a:solidFill>
                  <a:srgbClr val="00B0F0"/>
                </a:solidFill>
              </a:rPr>
            </a:br>
            <a:r>
              <a:rPr lang="lt-LT" sz="2800" b="1" smtClean="0">
                <a:solidFill>
                  <a:srgbClr val="00B0F0"/>
                </a:solidFill>
              </a:rPr>
              <a:t>„Molekulinės kinetinės teorijos pagrindai“</a:t>
            </a:r>
            <a:r>
              <a:rPr lang="en-US" sz="2800" b="1" smtClean="0">
                <a:solidFill>
                  <a:srgbClr val="00B0F0"/>
                </a:solidFill>
              </a:rPr>
              <a:t/>
            </a:r>
            <a:br>
              <a:rPr lang="en-US" sz="2800" b="1" smtClean="0">
                <a:solidFill>
                  <a:srgbClr val="00B0F0"/>
                </a:solidFill>
              </a:rPr>
            </a:br>
            <a:r>
              <a:rPr lang="lt-LT" sz="2800" b="1" smtClean="0">
                <a:solidFill>
                  <a:srgbClr val="00B0F0"/>
                </a:solidFill>
              </a:rPr>
              <a:t> </a:t>
            </a:r>
            <a:r>
              <a:rPr lang="en-US" sz="2800" b="1" smtClean="0">
                <a:solidFill>
                  <a:srgbClr val="00B0F0"/>
                </a:solidFill>
              </a:rPr>
              <a:t>A</a:t>
            </a:r>
            <a:r>
              <a:rPr lang="lt-LT" sz="2800" b="1" smtClean="0">
                <a:solidFill>
                  <a:srgbClr val="00B0F0"/>
                </a:solidFill>
              </a:rPr>
              <a:t>pibendrinimas </a:t>
            </a:r>
            <a:endParaRPr lang="es-ES" sz="2800" b="1" smtClean="0">
              <a:solidFill>
                <a:srgbClr val="00B0F0"/>
              </a:solidFill>
            </a:endParaRPr>
          </a:p>
        </p:txBody>
      </p:sp>
      <p:sp>
        <p:nvSpPr>
          <p:cNvPr id="4099" name="Subtitle 1"/>
          <p:cNvSpPr>
            <a:spLocks noGrp="1"/>
          </p:cNvSpPr>
          <p:nvPr>
            <p:ph type="subTitle" idx="1"/>
          </p:nvPr>
        </p:nvSpPr>
        <p:spPr>
          <a:xfrm>
            <a:off x="2743200" y="5094288"/>
            <a:ext cx="6400800" cy="1752600"/>
          </a:xfrm>
        </p:spPr>
        <p:txBody>
          <a:bodyPr/>
          <a:lstStyle/>
          <a:p>
            <a:pPr eaLnBrk="1" hangingPunct="1"/>
            <a:r>
              <a:rPr lang="en-US" sz="2000" smtClean="0">
                <a:solidFill>
                  <a:schemeClr val="bg1"/>
                </a:solidFill>
              </a:rPr>
              <a:t>Darba pareng</a:t>
            </a:r>
            <a:r>
              <a:rPr lang="lt-LT" sz="2000" smtClean="0">
                <a:solidFill>
                  <a:schemeClr val="bg1"/>
                </a:solidFill>
              </a:rPr>
              <a:t>ė - Kauno Stepono Dariaus ir Stasio Girėno</a:t>
            </a:r>
            <a:r>
              <a:rPr lang="en-US" sz="2000" smtClean="0">
                <a:solidFill>
                  <a:schemeClr val="bg1"/>
                </a:solidFill>
              </a:rPr>
              <a:t> </a:t>
            </a:r>
            <a:r>
              <a:rPr lang="lt-LT" sz="2000" smtClean="0">
                <a:solidFill>
                  <a:schemeClr val="bg1"/>
                </a:solidFill>
              </a:rPr>
              <a:t>gimnazijos </a:t>
            </a:r>
            <a:r>
              <a:rPr lang="en-US" sz="2000" smtClean="0">
                <a:solidFill>
                  <a:schemeClr val="bg1"/>
                </a:solidFill>
              </a:rPr>
              <a:t>3 klas</a:t>
            </a:r>
            <a:r>
              <a:rPr lang="lt-LT" sz="2000" smtClean="0">
                <a:solidFill>
                  <a:schemeClr val="bg1"/>
                </a:solidFill>
              </a:rPr>
              <a:t>ės mokinys Nedas Šiumeta</a:t>
            </a:r>
          </a:p>
          <a:p>
            <a:pPr eaLnBrk="1" hangingPunct="1"/>
            <a:r>
              <a:rPr lang="lt-LT" sz="2000" smtClean="0">
                <a:solidFill>
                  <a:schemeClr val="bg1"/>
                </a:solidFill>
              </a:rPr>
              <a:t>Mokytoja Birutė Putnienė</a:t>
            </a:r>
            <a:endParaRPr lang="en-US" sz="2000" smtClean="0">
              <a:solidFill>
                <a:schemeClr val="bg1"/>
              </a:solidFill>
            </a:endParaRPr>
          </a:p>
        </p:txBody>
      </p:sp>
      <p:sp>
        <p:nvSpPr>
          <p:cNvPr id="4100" name="Rectangle 122"/>
          <p:cNvSpPr>
            <a:spLocks noChangeArrowheads="1"/>
          </p:cNvSpPr>
          <p:nvPr/>
        </p:nvSpPr>
        <p:spPr bwMode="auto">
          <a:xfrm>
            <a:off x="3959225" y="5013325"/>
            <a:ext cx="5184775"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b="1">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95288" y="188913"/>
            <a:ext cx="8229600" cy="981075"/>
          </a:xfrm>
        </p:spPr>
        <p:txBody>
          <a:bodyPr/>
          <a:lstStyle/>
          <a:p>
            <a:pPr eaLnBrk="1" hangingPunct="1"/>
            <a:r>
              <a:rPr lang="lt-LT" dirty="0" smtClean="0">
                <a:solidFill>
                  <a:schemeClr val="tx1"/>
                </a:solidFill>
              </a:rPr>
              <a:t>Turinys</a:t>
            </a:r>
            <a:endParaRPr lang="en-US" dirty="0" smtClean="0">
              <a:solidFill>
                <a:schemeClr val="tx1"/>
              </a:solidFill>
            </a:endParaRPr>
          </a:p>
        </p:txBody>
      </p:sp>
      <p:sp>
        <p:nvSpPr>
          <p:cNvPr id="106499" name="Rectangle 3"/>
          <p:cNvSpPr>
            <a:spLocks noGrp="1" noChangeArrowheads="1"/>
          </p:cNvSpPr>
          <p:nvPr>
            <p:ph type="body" idx="1"/>
          </p:nvPr>
        </p:nvSpPr>
        <p:spPr>
          <a:xfrm>
            <a:off x="914400" y="1285860"/>
            <a:ext cx="8229600" cy="5040312"/>
          </a:xfrm>
        </p:spPr>
        <p:txBody>
          <a:bodyPr/>
          <a:lstStyle/>
          <a:p>
            <a:pPr eaLnBrk="1" hangingPunct="1"/>
            <a:r>
              <a:rPr lang="lt-LT" sz="2800" dirty="0" smtClean="0"/>
              <a:t>Pagrindiniai molekulinės kinetinės teorijos teiginiai	</a:t>
            </a:r>
          </a:p>
          <a:p>
            <a:pPr eaLnBrk="1" hangingPunct="1"/>
            <a:r>
              <a:rPr lang="lt-LT" sz="2800" dirty="0" smtClean="0"/>
              <a:t>Būdingi reiškiniai	</a:t>
            </a:r>
          </a:p>
          <a:p>
            <a:pPr eaLnBrk="1" hangingPunct="1"/>
            <a:r>
              <a:rPr lang="lt-LT" sz="2800" dirty="0" smtClean="0"/>
              <a:t>Svarbiausios molekulinės fizikos formulės ir </a:t>
            </a:r>
            <a:r>
              <a:rPr lang="lt-LT" sz="2800" dirty="0" smtClean="0"/>
              <a:t>konstant</a:t>
            </a:r>
            <a:r>
              <a:rPr lang="en-US" sz="2800" dirty="0" smtClean="0"/>
              <a:t>o</a:t>
            </a:r>
            <a:r>
              <a:rPr lang="lt-LT" sz="2800" dirty="0" smtClean="0"/>
              <a:t>s</a:t>
            </a:r>
            <a:endParaRPr lang="lt-LT" sz="2800" dirty="0" smtClean="0"/>
          </a:p>
          <a:p>
            <a:pPr eaLnBrk="1" hangingPunct="1"/>
            <a:r>
              <a:rPr lang="lt-LT" sz="2800" dirty="0" smtClean="0"/>
              <a:t>Idealiosios dujos</a:t>
            </a:r>
          </a:p>
          <a:p>
            <a:pPr eaLnBrk="1" hangingPunct="1"/>
            <a:r>
              <a:rPr lang="lt-LT" sz="2800" dirty="0" smtClean="0"/>
              <a:t>Temperatūra	</a:t>
            </a:r>
          </a:p>
          <a:p>
            <a:pPr eaLnBrk="1" hangingPunct="1"/>
            <a:r>
              <a:rPr lang="lt-LT" sz="2800" dirty="0" smtClean="0"/>
              <a:t>Idealiųjų dujų būsenos lygtis</a:t>
            </a:r>
          </a:p>
          <a:p>
            <a:pPr eaLnBrk="1" hangingPunct="1"/>
            <a:r>
              <a:rPr lang="lt-LT" sz="2800" dirty="0" err="1" smtClean="0"/>
              <a:t>Izoprocesai</a:t>
            </a:r>
            <a:endParaRPr lang="en-US" sz="2800" dirty="0" smtClean="0"/>
          </a:p>
          <a:p>
            <a:pPr eaLnBrk="1" hangingPunct="1"/>
            <a:r>
              <a:rPr lang="en-US" sz="2800" dirty="0" err="1" smtClean="0"/>
              <a:t>Testas</a:t>
            </a:r>
            <a:endParaRPr lang="en-US" sz="2800" dirty="0" smtClean="0"/>
          </a:p>
          <a:p>
            <a:pPr eaLnBrk="1" hangingPunct="1"/>
            <a:r>
              <a:rPr lang="lt-LT" sz="2800" dirty="0" smtClean="0"/>
              <a:t>Šaltiniai</a:t>
            </a: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fade">
                                      <p:cBhvr>
                                        <p:cTn id="7" dur="1000"/>
                                        <p:tgtEl>
                                          <p:spTgt spid="106498"/>
                                        </p:tgtEl>
                                      </p:cBhvr>
                                    </p:animEffect>
                                    <p:anim calcmode="lin" valueType="num">
                                      <p:cBhvr>
                                        <p:cTn id="8" dur="1000" fill="hold"/>
                                        <p:tgtEl>
                                          <p:spTgt spid="106498"/>
                                        </p:tgtEl>
                                        <p:attrNameLst>
                                          <p:attrName>ppt_x</p:attrName>
                                        </p:attrNameLst>
                                      </p:cBhvr>
                                      <p:tavLst>
                                        <p:tav tm="0">
                                          <p:val>
                                            <p:strVal val="#ppt_x"/>
                                          </p:val>
                                        </p:tav>
                                        <p:tav tm="100000">
                                          <p:val>
                                            <p:strVal val="#ppt_x"/>
                                          </p:val>
                                        </p:tav>
                                      </p:tavLst>
                                    </p:anim>
                                    <p:anim calcmode="lin" valueType="num">
                                      <p:cBhvr>
                                        <p:cTn id="9" dur="1000" fill="hold"/>
                                        <p:tgtEl>
                                          <p:spTgt spid="10649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6499">
                                            <p:txEl>
                                              <p:pRg st="0" end="0"/>
                                            </p:txEl>
                                          </p:spTgt>
                                        </p:tgtEl>
                                        <p:attrNameLst>
                                          <p:attrName>style.visibility</p:attrName>
                                        </p:attrNameLst>
                                      </p:cBhvr>
                                      <p:to>
                                        <p:strVal val="visible"/>
                                      </p:to>
                                    </p:set>
                                    <p:animEffect transition="in" filter="fade">
                                      <p:cBhvr>
                                        <p:cTn id="14" dur="1000"/>
                                        <p:tgtEl>
                                          <p:spTgt spid="106499">
                                            <p:txEl>
                                              <p:pRg st="0" end="0"/>
                                            </p:txEl>
                                          </p:spTgt>
                                        </p:tgtEl>
                                      </p:cBhvr>
                                    </p:animEffect>
                                    <p:anim calcmode="lin" valueType="num">
                                      <p:cBhvr>
                                        <p:cTn id="15" dur="1000" fill="hold"/>
                                        <p:tgtEl>
                                          <p:spTgt spid="106499">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0649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6499">
                                            <p:txEl>
                                              <p:pRg st="1" end="1"/>
                                            </p:txEl>
                                          </p:spTgt>
                                        </p:tgtEl>
                                        <p:attrNameLst>
                                          <p:attrName>style.visibility</p:attrName>
                                        </p:attrNameLst>
                                      </p:cBhvr>
                                      <p:to>
                                        <p:strVal val="visible"/>
                                      </p:to>
                                    </p:set>
                                    <p:animEffect transition="in" filter="fade">
                                      <p:cBhvr>
                                        <p:cTn id="21" dur="1000"/>
                                        <p:tgtEl>
                                          <p:spTgt spid="106499">
                                            <p:txEl>
                                              <p:pRg st="1" end="1"/>
                                            </p:txEl>
                                          </p:spTgt>
                                        </p:tgtEl>
                                      </p:cBhvr>
                                    </p:animEffect>
                                    <p:anim calcmode="lin" valueType="num">
                                      <p:cBhvr>
                                        <p:cTn id="22" dur="1000" fill="hold"/>
                                        <p:tgtEl>
                                          <p:spTgt spid="106499">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0649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6499">
                                            <p:txEl>
                                              <p:pRg st="2" end="2"/>
                                            </p:txEl>
                                          </p:spTgt>
                                        </p:tgtEl>
                                        <p:attrNameLst>
                                          <p:attrName>style.visibility</p:attrName>
                                        </p:attrNameLst>
                                      </p:cBhvr>
                                      <p:to>
                                        <p:strVal val="visible"/>
                                      </p:to>
                                    </p:set>
                                    <p:animEffect transition="in" filter="fade">
                                      <p:cBhvr>
                                        <p:cTn id="28" dur="1000"/>
                                        <p:tgtEl>
                                          <p:spTgt spid="106499">
                                            <p:txEl>
                                              <p:pRg st="2" end="2"/>
                                            </p:txEl>
                                          </p:spTgt>
                                        </p:tgtEl>
                                      </p:cBhvr>
                                    </p:animEffect>
                                    <p:anim calcmode="lin" valueType="num">
                                      <p:cBhvr>
                                        <p:cTn id="29" dur="1000" fill="hold"/>
                                        <p:tgtEl>
                                          <p:spTgt spid="106499">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0649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06499">
                                            <p:txEl>
                                              <p:pRg st="3" end="3"/>
                                            </p:txEl>
                                          </p:spTgt>
                                        </p:tgtEl>
                                        <p:attrNameLst>
                                          <p:attrName>style.visibility</p:attrName>
                                        </p:attrNameLst>
                                      </p:cBhvr>
                                      <p:to>
                                        <p:strVal val="visible"/>
                                      </p:to>
                                    </p:set>
                                    <p:animEffect transition="in" filter="fade">
                                      <p:cBhvr>
                                        <p:cTn id="35" dur="1000"/>
                                        <p:tgtEl>
                                          <p:spTgt spid="106499">
                                            <p:txEl>
                                              <p:pRg st="3" end="3"/>
                                            </p:txEl>
                                          </p:spTgt>
                                        </p:tgtEl>
                                      </p:cBhvr>
                                    </p:animEffect>
                                    <p:anim calcmode="lin" valueType="num">
                                      <p:cBhvr>
                                        <p:cTn id="36" dur="1000" fill="hold"/>
                                        <p:tgtEl>
                                          <p:spTgt spid="106499">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0649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06499">
                                            <p:txEl>
                                              <p:pRg st="4" end="4"/>
                                            </p:txEl>
                                          </p:spTgt>
                                        </p:tgtEl>
                                        <p:attrNameLst>
                                          <p:attrName>style.visibility</p:attrName>
                                        </p:attrNameLst>
                                      </p:cBhvr>
                                      <p:to>
                                        <p:strVal val="visible"/>
                                      </p:to>
                                    </p:set>
                                    <p:animEffect transition="in" filter="fade">
                                      <p:cBhvr>
                                        <p:cTn id="42" dur="1000"/>
                                        <p:tgtEl>
                                          <p:spTgt spid="106499">
                                            <p:txEl>
                                              <p:pRg st="4" end="4"/>
                                            </p:txEl>
                                          </p:spTgt>
                                        </p:tgtEl>
                                      </p:cBhvr>
                                    </p:animEffect>
                                    <p:anim calcmode="lin" valueType="num">
                                      <p:cBhvr>
                                        <p:cTn id="43" dur="1000" fill="hold"/>
                                        <p:tgtEl>
                                          <p:spTgt spid="106499">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0649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06499">
                                            <p:txEl>
                                              <p:pRg st="5" end="5"/>
                                            </p:txEl>
                                          </p:spTgt>
                                        </p:tgtEl>
                                        <p:attrNameLst>
                                          <p:attrName>style.visibility</p:attrName>
                                        </p:attrNameLst>
                                      </p:cBhvr>
                                      <p:to>
                                        <p:strVal val="visible"/>
                                      </p:to>
                                    </p:set>
                                    <p:animEffect transition="in" filter="fade">
                                      <p:cBhvr>
                                        <p:cTn id="49" dur="1000"/>
                                        <p:tgtEl>
                                          <p:spTgt spid="106499">
                                            <p:txEl>
                                              <p:pRg st="5" end="5"/>
                                            </p:txEl>
                                          </p:spTgt>
                                        </p:tgtEl>
                                      </p:cBhvr>
                                    </p:animEffect>
                                    <p:anim calcmode="lin" valueType="num">
                                      <p:cBhvr>
                                        <p:cTn id="50" dur="1000" fill="hold"/>
                                        <p:tgtEl>
                                          <p:spTgt spid="106499">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0649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06499">
                                            <p:txEl>
                                              <p:pRg st="6" end="6"/>
                                            </p:txEl>
                                          </p:spTgt>
                                        </p:tgtEl>
                                        <p:attrNameLst>
                                          <p:attrName>style.visibility</p:attrName>
                                        </p:attrNameLst>
                                      </p:cBhvr>
                                      <p:to>
                                        <p:strVal val="visible"/>
                                      </p:to>
                                    </p:set>
                                    <p:animEffect transition="in" filter="fade">
                                      <p:cBhvr>
                                        <p:cTn id="56" dur="1000"/>
                                        <p:tgtEl>
                                          <p:spTgt spid="106499">
                                            <p:txEl>
                                              <p:pRg st="6" end="6"/>
                                            </p:txEl>
                                          </p:spTgt>
                                        </p:tgtEl>
                                      </p:cBhvr>
                                    </p:animEffect>
                                    <p:anim calcmode="lin" valueType="num">
                                      <p:cBhvr>
                                        <p:cTn id="57" dur="1000" fill="hold"/>
                                        <p:tgtEl>
                                          <p:spTgt spid="106499">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10649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06499">
                                            <p:txEl>
                                              <p:pRg st="7" end="7"/>
                                            </p:txEl>
                                          </p:spTgt>
                                        </p:tgtEl>
                                        <p:attrNameLst>
                                          <p:attrName>style.visibility</p:attrName>
                                        </p:attrNameLst>
                                      </p:cBhvr>
                                      <p:to>
                                        <p:strVal val="visible"/>
                                      </p:to>
                                    </p:set>
                                    <p:animEffect transition="in" filter="fade">
                                      <p:cBhvr>
                                        <p:cTn id="63" dur="1000"/>
                                        <p:tgtEl>
                                          <p:spTgt spid="106499">
                                            <p:txEl>
                                              <p:pRg st="7" end="7"/>
                                            </p:txEl>
                                          </p:spTgt>
                                        </p:tgtEl>
                                      </p:cBhvr>
                                    </p:animEffect>
                                    <p:anim calcmode="lin" valueType="num">
                                      <p:cBhvr>
                                        <p:cTn id="64" dur="1000" fill="hold"/>
                                        <p:tgtEl>
                                          <p:spTgt spid="106499">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10649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06499">
                                            <p:txEl>
                                              <p:pRg st="8" end="8"/>
                                            </p:txEl>
                                          </p:spTgt>
                                        </p:tgtEl>
                                        <p:attrNameLst>
                                          <p:attrName>style.visibility</p:attrName>
                                        </p:attrNameLst>
                                      </p:cBhvr>
                                      <p:to>
                                        <p:strVal val="visible"/>
                                      </p:to>
                                    </p:set>
                                    <p:animEffect transition="in" filter="fade">
                                      <p:cBhvr>
                                        <p:cTn id="70" dur="1000"/>
                                        <p:tgtEl>
                                          <p:spTgt spid="106499">
                                            <p:txEl>
                                              <p:pRg st="8" end="8"/>
                                            </p:txEl>
                                          </p:spTgt>
                                        </p:tgtEl>
                                      </p:cBhvr>
                                    </p:animEffect>
                                    <p:anim calcmode="lin" valueType="num">
                                      <p:cBhvr>
                                        <p:cTn id="71" dur="1000" fill="hold"/>
                                        <p:tgtEl>
                                          <p:spTgt spid="106499">
                                            <p:txEl>
                                              <p:pRg st="8" end="8"/>
                                            </p:txEl>
                                          </p:spTgt>
                                        </p:tgtEl>
                                        <p:attrNameLst>
                                          <p:attrName>ppt_x</p:attrName>
                                        </p:attrNameLst>
                                      </p:cBhvr>
                                      <p:tavLst>
                                        <p:tav tm="0">
                                          <p:val>
                                            <p:strVal val="#ppt_x"/>
                                          </p:val>
                                        </p:tav>
                                        <p:tav tm="100000">
                                          <p:val>
                                            <p:strVal val="#ppt_x"/>
                                          </p:val>
                                        </p:tav>
                                      </p:tavLst>
                                    </p:anim>
                                    <p:anim calcmode="lin" valueType="num">
                                      <p:cBhvr>
                                        <p:cTn id="72" dur="1000" fill="hold"/>
                                        <p:tgtEl>
                                          <p:spTgt spid="106499">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539750" y="692150"/>
            <a:ext cx="8229600" cy="981075"/>
          </a:xfrm>
        </p:spPr>
        <p:txBody>
          <a:bodyPr/>
          <a:lstStyle/>
          <a:p>
            <a:pPr eaLnBrk="1" hangingPunct="1"/>
            <a:r>
              <a:rPr lang="lt-LT" sz="3600" dirty="0" smtClean="0"/>
              <a:t>Pagrindiniai molekulinės kinetinės teorijos teiginiai</a:t>
            </a:r>
            <a:endParaRPr lang="en-US" sz="3600" dirty="0" smtClean="0">
              <a:solidFill>
                <a:schemeClr val="tx1"/>
              </a:solidFill>
            </a:endParaRPr>
          </a:p>
        </p:txBody>
      </p:sp>
      <p:sp>
        <p:nvSpPr>
          <p:cNvPr id="148483" name="Rectangle 3"/>
          <p:cNvSpPr>
            <a:spLocks noGrp="1" noChangeArrowheads="1"/>
          </p:cNvSpPr>
          <p:nvPr>
            <p:ph type="body" idx="1"/>
          </p:nvPr>
        </p:nvSpPr>
        <p:spPr>
          <a:xfrm>
            <a:off x="467544" y="1844824"/>
            <a:ext cx="8229600" cy="4525962"/>
          </a:xfrm>
        </p:spPr>
        <p:txBody>
          <a:bodyPr/>
          <a:lstStyle/>
          <a:p>
            <a:pPr marL="0" indent="0" eaLnBrk="1" hangingPunct="1">
              <a:buFontTx/>
              <a:buNone/>
              <a:defRPr/>
            </a:pPr>
            <a:r>
              <a:rPr lang="lt-LT" sz="2400" dirty="0" smtClean="0"/>
              <a:t>Molekulinė fizika – fizikos skyrius, nagrinėjantis medžiagų sudėtį ir jų savybes, medžiagias sudarančių dalelių saveikos ir šiluminio judėjimo požiuriu. </a:t>
            </a:r>
          </a:p>
          <a:p>
            <a:pPr marL="0" indent="0" eaLnBrk="1" hangingPunct="1">
              <a:buFontTx/>
              <a:buNone/>
              <a:defRPr/>
            </a:pPr>
            <a:endParaRPr lang="lt-LT" sz="2400" dirty="0" smtClean="0"/>
          </a:p>
          <a:p>
            <a:pPr marL="0" indent="0" eaLnBrk="1" hangingPunct="1">
              <a:buFontTx/>
              <a:buNone/>
              <a:defRPr/>
            </a:pPr>
            <a:r>
              <a:rPr lang="lt-LT" sz="2400" dirty="0" smtClean="0"/>
              <a:t>Pagrindiniai teiginiai:</a:t>
            </a:r>
          </a:p>
          <a:p>
            <a:pPr marL="457200" indent="-457200" eaLnBrk="1" hangingPunct="1">
              <a:buFontTx/>
              <a:buAutoNum type="arabicPeriod"/>
              <a:defRPr/>
            </a:pPr>
            <a:r>
              <a:rPr lang="lt-LT" sz="2400" dirty="0" smtClean="0"/>
              <a:t>Visi kūnai sudaryti iš mažyčių dalelių (atomų, molekulių, jonų), kurias skiria tarpai.</a:t>
            </a:r>
          </a:p>
          <a:p>
            <a:pPr marL="457200" indent="-457200" eaLnBrk="1" hangingPunct="1">
              <a:buFontTx/>
              <a:buAutoNum type="arabicPeriod"/>
              <a:defRPr/>
            </a:pPr>
            <a:r>
              <a:rPr lang="lt-LT" sz="2400" dirty="0" smtClean="0"/>
              <a:t>Dalelės nuolatos juda.</a:t>
            </a:r>
          </a:p>
          <a:p>
            <a:pPr marL="457200" indent="-457200" eaLnBrk="1" hangingPunct="1">
              <a:buFontTx/>
              <a:buAutoNum type="arabicPeriod"/>
              <a:defRPr/>
            </a:pPr>
            <a:r>
              <a:rPr lang="lt-LT" sz="2400" dirty="0" smtClean="0"/>
              <a:t>Dalelės veikia viena kitą elektromagetinės kilmės traukos ir stūmos jėgomis</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randombar(horizontal)">
                                      <p:cBhvr>
                                        <p:cTn id="7" dur="500"/>
                                        <p:tgtEl>
                                          <p:spTgt spid="14848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8483">
                                            <p:txEl>
                                              <p:pRg st="0" end="0"/>
                                            </p:txEl>
                                          </p:spTgt>
                                        </p:tgtEl>
                                        <p:attrNameLst>
                                          <p:attrName>style.visibility</p:attrName>
                                        </p:attrNameLst>
                                      </p:cBhvr>
                                      <p:to>
                                        <p:strVal val="visible"/>
                                      </p:to>
                                    </p:set>
                                    <p:animEffect transition="in" filter="wipe(down)">
                                      <p:cBhvr>
                                        <p:cTn id="12" dur="500"/>
                                        <p:tgtEl>
                                          <p:spTgt spid="1484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483">
                                            <p:txEl>
                                              <p:pRg st="2" end="2"/>
                                            </p:txEl>
                                          </p:spTgt>
                                        </p:tgtEl>
                                        <p:attrNameLst>
                                          <p:attrName>style.visibility</p:attrName>
                                        </p:attrNameLst>
                                      </p:cBhvr>
                                      <p:to>
                                        <p:strVal val="visible"/>
                                      </p:to>
                                    </p:set>
                                    <p:animEffect transition="in" filter="fade">
                                      <p:cBhvr>
                                        <p:cTn id="17" dur="500"/>
                                        <p:tgtEl>
                                          <p:spTgt spid="148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48483">
                                            <p:txEl>
                                              <p:pRg st="3" end="3"/>
                                            </p:txEl>
                                          </p:spTgt>
                                        </p:tgtEl>
                                        <p:attrNameLst>
                                          <p:attrName>style.visibility</p:attrName>
                                        </p:attrNameLst>
                                      </p:cBhvr>
                                      <p:to>
                                        <p:strVal val="visible"/>
                                      </p:to>
                                    </p:set>
                                    <p:animEffect transition="in" filter="wipe(down)">
                                      <p:cBhvr>
                                        <p:cTn id="22" dur="500"/>
                                        <p:tgtEl>
                                          <p:spTgt spid="148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8483">
                                            <p:txEl>
                                              <p:pRg st="4" end="4"/>
                                            </p:txEl>
                                          </p:spTgt>
                                        </p:tgtEl>
                                        <p:attrNameLst>
                                          <p:attrName>style.visibility</p:attrName>
                                        </p:attrNameLst>
                                      </p:cBhvr>
                                      <p:to>
                                        <p:strVal val="visible"/>
                                      </p:to>
                                    </p:set>
                                    <p:animEffect transition="in" filter="wipe(down)">
                                      <p:cBhvr>
                                        <p:cTn id="27" dur="500"/>
                                        <p:tgtEl>
                                          <p:spTgt spid="1484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48483">
                                            <p:txEl>
                                              <p:pRg st="5" end="5"/>
                                            </p:txEl>
                                          </p:spTgt>
                                        </p:tgtEl>
                                        <p:attrNameLst>
                                          <p:attrName>style.visibility</p:attrName>
                                        </p:attrNameLst>
                                      </p:cBhvr>
                                      <p:to>
                                        <p:strVal val="visible"/>
                                      </p:to>
                                    </p:set>
                                    <p:animEffect transition="in" filter="wipe(down)">
                                      <p:cBhvr>
                                        <p:cTn id="32" dur="500"/>
                                        <p:tgtEl>
                                          <p:spTgt spid="148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060575"/>
            <a:ext cx="8229600" cy="2006600"/>
          </a:xfrm>
        </p:spPr>
        <p:txBody>
          <a:bodyPr/>
          <a:lstStyle/>
          <a:p>
            <a:pPr eaLnBrk="1" hangingPunct="1"/>
            <a:r>
              <a:rPr lang="lt-LT" dirty="0" smtClean="0"/>
              <a:t>Būdingieji reiškiniai</a:t>
            </a:r>
            <a:endParaRPr lang="en-US" dirty="0" smtClean="0"/>
          </a:p>
        </p:txBody>
      </p:sp>
      <p:sp>
        <p:nvSpPr>
          <p:cNvPr id="7171" name="Content Placeholder 2"/>
          <p:cNvSpPr>
            <a:spLocks noGrp="1"/>
          </p:cNvSpPr>
          <p:nvPr>
            <p:ph idx="1"/>
          </p:nvPr>
        </p:nvSpPr>
        <p:spPr>
          <a:xfrm>
            <a:off x="468313" y="4508500"/>
            <a:ext cx="8229600" cy="1430338"/>
          </a:xfrm>
        </p:spPr>
        <p:txBody>
          <a:bodyPr/>
          <a:lstStyle/>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lt-LT" dirty="0" smtClean="0"/>
              <a:t>Brauno judėjimas</a:t>
            </a:r>
            <a:endParaRPr lang="en-US" dirty="0" smtClean="0"/>
          </a:p>
        </p:txBody>
      </p:sp>
      <p:sp>
        <p:nvSpPr>
          <p:cNvPr id="3" name="Content Placeholder 2"/>
          <p:cNvSpPr>
            <a:spLocks noGrp="1"/>
          </p:cNvSpPr>
          <p:nvPr>
            <p:ph idx="1"/>
          </p:nvPr>
        </p:nvSpPr>
        <p:spPr/>
        <p:txBody>
          <a:bodyPr/>
          <a:lstStyle/>
          <a:p>
            <a:pPr marL="0" indent="0" eaLnBrk="1" hangingPunct="1">
              <a:buFontTx/>
              <a:buNone/>
              <a:defRPr/>
            </a:pPr>
            <a:r>
              <a:rPr lang="lt-LT" sz="1800" dirty="0" smtClean="0"/>
              <a:t>Brauno judėjimas – skystyje ar dujose pakibusių labai dalelių (dažniausiai kietų) netvarkingas judėjimas. Jį sukelia chaotiškai judančios skysčio ar dujų molekulės, kurios atsidauždamos į šias vadinamąsias Braumo daleles keičia jų judėjimo greitį ir kryptį. Kuo smulkesnės braumo dalelės, tuo sparčiau jos juda</a:t>
            </a:r>
          </a:p>
          <a:p>
            <a:pPr eaLnBrk="1" hangingPunct="1">
              <a:defRPr/>
            </a:pPr>
            <a:endParaRPr lang="lt-LT" sz="1800" dirty="0" smtClean="0"/>
          </a:p>
          <a:p>
            <a:pPr eaLnBrk="1" hangingPunct="1">
              <a:defRPr/>
            </a:pPr>
            <a:endParaRPr lang="lt-LT" sz="1800" dirty="0" smtClean="0"/>
          </a:p>
          <a:p>
            <a:pPr eaLnBrk="1" hangingPunct="1">
              <a:defRPr/>
            </a:pPr>
            <a:endParaRPr lang="lt-LT" sz="1800" dirty="0" smtClean="0"/>
          </a:p>
          <a:p>
            <a:pPr eaLnBrk="1" hangingPunct="1">
              <a:defRPr/>
            </a:pPr>
            <a:endParaRPr lang="lt-LT" sz="1800" dirty="0" smtClean="0"/>
          </a:p>
          <a:p>
            <a:pPr eaLnBrk="1" hangingPunct="1">
              <a:defRPr/>
            </a:pPr>
            <a:endParaRPr lang="lt-LT" sz="1800" dirty="0" smtClean="0"/>
          </a:p>
          <a:p>
            <a:pPr eaLnBrk="1" hangingPunct="1">
              <a:defRPr/>
            </a:pPr>
            <a:endParaRPr lang="lt-LT" sz="1800" dirty="0" smtClean="0"/>
          </a:p>
          <a:p>
            <a:pPr eaLnBrk="1" hangingPunct="1">
              <a:defRPr/>
            </a:pPr>
            <a:endParaRPr lang="lt-LT" sz="1800" dirty="0" smtClean="0"/>
          </a:p>
          <a:p>
            <a:pPr marL="0" indent="0" eaLnBrk="1" hangingPunct="1">
              <a:buFontTx/>
              <a:buNone/>
              <a:defRPr/>
            </a:pPr>
            <a:r>
              <a:rPr lang="lt-LT" sz="1800" dirty="0" smtClean="0"/>
              <a:t>                              </a:t>
            </a:r>
            <a:r>
              <a:rPr lang="lt-LT" sz="1400" dirty="0" smtClean="0"/>
              <a:t>Brauno dalelių judėjimo schema</a:t>
            </a:r>
          </a:p>
          <a:p>
            <a:pPr marL="0" indent="0" eaLnBrk="1" hangingPunct="1">
              <a:buFontTx/>
              <a:buNone/>
              <a:defRPr/>
            </a:pPr>
            <a:r>
              <a:rPr lang="lt-LT" sz="1800" dirty="0" smtClean="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413" y="3244850"/>
            <a:ext cx="23812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wipe(down)">
                                      <p:cBhvr>
                                        <p:cTn id="2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Brauno</a:t>
            </a:r>
            <a:r>
              <a:rPr lang="en-US" dirty="0" smtClean="0"/>
              <a:t> </a:t>
            </a:r>
            <a:r>
              <a:rPr lang="en-US" dirty="0" err="1" smtClean="0"/>
              <a:t>jud</a:t>
            </a:r>
            <a:r>
              <a:rPr lang="lt-LT" dirty="0" smtClean="0"/>
              <a:t>ėjimas gamtoje</a:t>
            </a:r>
            <a:endParaRPr lang="en-US" dirty="0"/>
          </a:p>
        </p:txBody>
      </p:sp>
      <p:sp>
        <p:nvSpPr>
          <p:cNvPr id="3" name="Content Placeholder 2"/>
          <p:cNvSpPr>
            <a:spLocks noGrp="1"/>
          </p:cNvSpPr>
          <p:nvPr>
            <p:ph idx="1"/>
          </p:nvPr>
        </p:nvSpPr>
        <p:spPr/>
        <p:txBody>
          <a:bodyPr/>
          <a:lstStyle/>
          <a:p>
            <a:pPr marL="0" indent="0" algn="ctr">
              <a:buNone/>
            </a:pPr>
            <a:r>
              <a:rPr lang="lt-LT" sz="1800" dirty="0" smtClean="0"/>
              <a:t>Tai dulkių ir dūmų pikibusių dalelių judėjimas ore</a:t>
            </a:r>
          </a:p>
          <a:p>
            <a:pPr marL="0" indent="0" algn="ctr">
              <a:buNone/>
            </a:pPr>
            <a:endParaRPr lang="lt-LT" sz="1800" dirty="0"/>
          </a:p>
          <a:p>
            <a:pPr marL="0" indent="0" algn="ctr">
              <a:buNone/>
            </a:pPr>
            <a:endParaRPr lang="lt-LT" sz="1800" dirty="0" smtClean="0"/>
          </a:p>
          <a:p>
            <a:pPr marL="0" indent="0" algn="ctr">
              <a:buNone/>
            </a:pPr>
            <a:endParaRPr lang="lt-LT" sz="1800" dirty="0"/>
          </a:p>
          <a:p>
            <a:pPr marL="0" indent="0" algn="ctr">
              <a:buNone/>
            </a:pPr>
            <a:endParaRPr lang="lt-LT" sz="1800" dirty="0" smtClean="0"/>
          </a:p>
          <a:p>
            <a:pPr marL="0" indent="0" algn="ctr">
              <a:buNone/>
            </a:pPr>
            <a:endParaRPr lang="lt-LT" sz="1800" dirty="0"/>
          </a:p>
          <a:p>
            <a:pPr marL="0" indent="0" algn="ctr">
              <a:buNone/>
            </a:pPr>
            <a:endParaRPr lang="lt-LT" sz="1800" dirty="0" smtClean="0"/>
          </a:p>
          <a:p>
            <a:pPr marL="0" indent="0">
              <a:buNone/>
            </a:pPr>
            <a:r>
              <a:rPr lang="lt-LT" sz="1800" dirty="0" smtClean="0"/>
              <a:t>Taip pat „Brauno </a:t>
            </a:r>
            <a:r>
              <a:rPr lang="lt-LT" sz="1800" dirty="0"/>
              <a:t>judėjimo“ sąvoka turi platesnę prasmę. Pavyzdžiui, Brauno judėjimu laikomas jautrių matavimo prietaisų rodyklių virpėjimas. Jis atsiranda dėl prietaisų detalių ir aplinkos atomų šiluminio judėjimo.</a:t>
            </a:r>
            <a:r>
              <a:rPr lang="lt-LT" sz="1800" dirty="0" smtClean="0"/>
              <a:t> </a:t>
            </a:r>
            <a:endParaRPr lang="en-US" sz="18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047974"/>
            <a:ext cx="2876550" cy="1590675"/>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2578" y="2047974"/>
            <a:ext cx="2667000" cy="17145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2733" y="2047974"/>
            <a:ext cx="2810090" cy="1838267"/>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2540" y="4853116"/>
            <a:ext cx="2476500" cy="1847850"/>
          </a:xfrm>
          <a:prstGeom prst="rect">
            <a:avLst/>
          </a:prstGeom>
        </p:spPr>
      </p:pic>
    </p:spTree>
    <p:extLst>
      <p:ext uri="{BB962C8B-B14F-4D97-AF65-F5344CB8AC3E}">
        <p14:creationId xmlns:p14="http://schemas.microsoft.com/office/powerpoint/2010/main" val="1512717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wipe(down)">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r>
              <a:rPr lang="lt-LT" dirty="0" smtClean="0"/>
              <a:t>Difuzija</a:t>
            </a:r>
            <a:endParaRPr lang="en-US" dirty="0" smtClean="0"/>
          </a:p>
        </p:txBody>
      </p:sp>
      <p:sp>
        <p:nvSpPr>
          <p:cNvPr id="3" name="Content Placeholder 2"/>
          <p:cNvSpPr>
            <a:spLocks noGrp="1"/>
          </p:cNvSpPr>
          <p:nvPr>
            <p:ph idx="1"/>
          </p:nvPr>
        </p:nvSpPr>
        <p:spPr>
          <a:xfrm>
            <a:off x="468313" y="1628775"/>
            <a:ext cx="8229600" cy="4525963"/>
          </a:xfrm>
        </p:spPr>
        <p:txBody>
          <a:bodyPr/>
          <a:lstStyle/>
          <a:p>
            <a:pPr marL="0" indent="0" eaLnBrk="1" hangingPunct="1">
              <a:buFontTx/>
              <a:buNone/>
            </a:pPr>
            <a:r>
              <a:rPr lang="lt-LT" sz="2000" dirty="0" smtClean="0"/>
              <a:t>Difuzija – dviejų liečiančiųsi medžiagų tankių (arba koncentracijų) išsilyginimas dėl savaiminės vienos medžiagos dalelių skverbties į kitą medžiagą. Vyksta visuose kūnuose, bet sparčiausiai dujose. </a:t>
            </a:r>
          </a:p>
          <a:p>
            <a:pPr marL="0" indent="0" eaLnBrk="1" hangingPunct="1">
              <a:buFontTx/>
              <a:buNone/>
            </a:pPr>
            <a:r>
              <a:rPr lang="lt-LT" sz="2000" dirty="0"/>
              <a:t>Paprasčiau būtų: netvarkingas molekulių judėjimas iš ten kur jų yra daugiau, tenai kur jų yra </a:t>
            </a:r>
            <a:r>
              <a:rPr lang="lt-LT" sz="2000" dirty="0" smtClean="0"/>
              <a:t>mažiau</a:t>
            </a:r>
          </a:p>
          <a:p>
            <a:pPr marL="0" indent="0" eaLnBrk="1" hangingPunct="1">
              <a:buFontTx/>
              <a:buNone/>
            </a:pPr>
            <a:endParaRPr lang="lt-LT" sz="2000" dirty="0"/>
          </a:p>
          <a:p>
            <a:pPr marL="0" indent="0" eaLnBrk="1" hangingPunct="1">
              <a:buFontTx/>
              <a:buNone/>
            </a:pPr>
            <a:r>
              <a:rPr lang="lt-LT" sz="2000" dirty="0"/>
              <a:t>Procesas yra negrįžtamasis, </a:t>
            </a:r>
            <a:r>
              <a:rPr lang="lt-LT" sz="2000" dirty="0" smtClean="0"/>
              <a:t>jis</a:t>
            </a:r>
          </a:p>
          <a:p>
            <a:pPr marL="0" indent="0" eaLnBrk="1" hangingPunct="1">
              <a:buFontTx/>
              <a:buNone/>
            </a:pPr>
            <a:r>
              <a:rPr lang="lt-LT" sz="2000" dirty="0" smtClean="0"/>
              <a:t>vyksta</a:t>
            </a:r>
            <a:r>
              <a:rPr lang="lt-LT" sz="2000" dirty="0"/>
              <a:t>, kol </a:t>
            </a:r>
            <a:r>
              <a:rPr lang="lt-LT" sz="2000" dirty="0" smtClean="0"/>
              <a:t>pasiekiama</a:t>
            </a:r>
          </a:p>
          <a:p>
            <a:pPr marL="0" indent="0" eaLnBrk="1" hangingPunct="1">
              <a:buFontTx/>
              <a:buNone/>
            </a:pPr>
            <a:r>
              <a:rPr lang="lt-LT" sz="2000" dirty="0" smtClean="0"/>
              <a:t>termodinaminė </a:t>
            </a:r>
            <a:r>
              <a:rPr lang="lt-LT" sz="2000" dirty="0"/>
              <a:t>pusiausvyra. </a:t>
            </a:r>
            <a:endParaRPr lang="lt-LT" sz="2000" dirty="0" smtClean="0"/>
          </a:p>
          <a:p>
            <a:pPr marL="0" indent="0" eaLnBrk="1" hangingPunct="1">
              <a:buFontTx/>
              <a:buNone/>
            </a:pPr>
            <a:r>
              <a:rPr lang="lt-LT" sz="2000" dirty="0" smtClean="0"/>
              <a:t>Difuzija yra pernašos </a:t>
            </a:r>
            <a:r>
              <a:rPr lang="lt-LT" sz="2000" dirty="0"/>
              <a:t>reiškinys.</a:t>
            </a:r>
            <a:endParaRPr lang="en-US" sz="2000" dirty="0" smtClean="0"/>
          </a:p>
        </p:txBody>
      </p:sp>
    </p:spTree>
    <p:controls>
      <mc:AlternateContent xmlns:mc="http://schemas.openxmlformats.org/markup-compatibility/2006">
        <mc:Choice xmlns:v="urn:schemas-microsoft-com:vml" Requires="v">
          <p:control spid="1027" name="ShockwaveFlash1" r:id="rId2" imgW="4032360" imgH="1728720"/>
        </mc:Choice>
        <mc:Fallback>
          <p:control name="ShockwaveFlash1" r:id="rId2" imgW="4032360" imgH="1728720">
            <p:pic>
              <p:nvPicPr>
                <p:cNvPr id="0" name="ShockwaveFlash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4356100" y="3141663"/>
                  <a:ext cx="4032250" cy="1728787"/>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500"/>
                                        <p:tgtEl>
                                          <p:spTgt spid="3">
                                            <p:txEl>
                                              <p:pRg st="3" end="3"/>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8229600" cy="1143000"/>
          </a:xfrm>
        </p:spPr>
        <p:txBody>
          <a:bodyPr/>
          <a:lstStyle/>
          <a:p>
            <a:r>
              <a:rPr lang="lt-LT" dirty="0" smtClean="0"/>
              <a:t>Difūzija organizme</a:t>
            </a:r>
            <a:endParaRPr lang="en-US" dirty="0"/>
          </a:p>
        </p:txBody>
      </p:sp>
      <p:sp>
        <p:nvSpPr>
          <p:cNvPr id="3" name="Content Placeholder 2"/>
          <p:cNvSpPr>
            <a:spLocks noGrp="1"/>
          </p:cNvSpPr>
          <p:nvPr>
            <p:ph idx="1"/>
          </p:nvPr>
        </p:nvSpPr>
        <p:spPr/>
        <p:txBody>
          <a:bodyPr/>
          <a:lstStyle/>
          <a:p>
            <a:pPr marL="0" indent="0">
              <a:buNone/>
            </a:pPr>
            <a:r>
              <a:rPr lang="lt-LT" sz="1800" dirty="0"/>
              <a:t>Smulkiausiomis kraujagyslėmis į audinius atiteka kraujas, kuriame maisto medžiagų ir deguonies žymiai daugiau negu tų </a:t>
            </a:r>
            <a:r>
              <a:rPr lang="lt-LT" sz="1800" dirty="0" smtClean="0"/>
              <a:t>audinių ląstelėse. Tuo </a:t>
            </a:r>
            <a:r>
              <a:rPr lang="lt-LT" sz="1800" dirty="0"/>
              <a:t>pačiu metu vyksta skirtingų medžiagų difuzija į ląstelę ir iš ląstelės</a:t>
            </a:r>
            <a:r>
              <a:rPr lang="lt-LT" sz="1800" dirty="0" smtClean="0"/>
              <a:t>. </a:t>
            </a:r>
            <a:r>
              <a:rPr lang="lt-LT" sz="1800" dirty="0"/>
              <a:t>Difuzija organizme kryptingai vyksta tol, kol medžiagų koncentracija susilygina ląstelės išorėje ir viduje</a:t>
            </a:r>
            <a:r>
              <a:rPr lang="lt-LT" sz="1800" dirty="0" smtClean="0"/>
              <a:t>.</a:t>
            </a:r>
          </a:p>
          <a:p>
            <a:pPr marL="0" indent="0">
              <a:buNone/>
            </a:pPr>
            <a:r>
              <a:rPr lang="lt-LT" sz="1800" dirty="0"/>
              <a:t> </a:t>
            </a:r>
            <a:r>
              <a:rPr lang="lt-LT" sz="1800" dirty="0" smtClean="0"/>
              <a:t>                                                     </a:t>
            </a:r>
            <a:endParaRPr lang="lt-LT" sz="1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1560" y="3212976"/>
            <a:ext cx="3168352" cy="2376264"/>
          </a:xfrm>
          <a:prstGeom prst="rect">
            <a:avLst/>
          </a:prstGeom>
        </p:spPr>
      </p:pic>
    </p:spTree>
    <p:extLst>
      <p:ext uri="{BB962C8B-B14F-4D97-AF65-F5344CB8AC3E}">
        <p14:creationId xmlns:p14="http://schemas.microsoft.com/office/powerpoint/2010/main" val="89881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lt-LT" dirty="0" smtClean="0"/>
              <a:t>Šiluminis judėjimas </a:t>
            </a:r>
            <a:endParaRPr lang="en-US" dirty="0" smtClean="0"/>
          </a:p>
        </p:txBody>
      </p:sp>
      <p:sp>
        <p:nvSpPr>
          <p:cNvPr id="3" name="Content Placeholder 2"/>
          <p:cNvSpPr>
            <a:spLocks noGrp="1"/>
          </p:cNvSpPr>
          <p:nvPr>
            <p:ph idx="1"/>
          </p:nvPr>
        </p:nvSpPr>
        <p:spPr/>
        <p:txBody>
          <a:bodyPr/>
          <a:lstStyle/>
          <a:p>
            <a:pPr marL="0" indent="0" eaLnBrk="1" hangingPunct="1">
              <a:buFontTx/>
              <a:buNone/>
            </a:pPr>
            <a:r>
              <a:rPr lang="lt-LT" sz="1800" dirty="0" smtClean="0"/>
              <a:t>Netvarkingas ir nuolatinis molekulių (atomų) judėjimas. Kietųjų kūnų molekulės, veikiamos stiprios traukos, tik svyruoja apie pusiausvyros padėtis. Silpniau susietos skysčio molekulės ne tik svyruoja, bet ir peršoka iš vienos pusiausvyros padėties į kitą – tuo paaiškinamas skysčių tankumas. Dujų molekules skiria gerokai didesni nei jų matmenys atstumai. Todėl silpnai susietos tarpusavio traukos, dujų molekulės juda įvairiomis kryptimis ir greičiais. </a:t>
            </a:r>
            <a:endParaRPr lang="en-US" sz="1800" dirty="0" smtClean="0"/>
          </a:p>
        </p:txBody>
      </p:sp>
    </p:spTree>
    <p:controls>
      <mc:AlternateContent xmlns:mc="http://schemas.openxmlformats.org/markup-compatibility/2006">
        <mc:Choice xmlns:v="urn:schemas-microsoft-com:vml" Requires="v">
          <p:control spid="2051" name="ShockwaveFlash1" r:id="rId2" imgW="5472000" imgH="2303640"/>
        </mc:Choice>
        <mc:Fallback>
          <p:control name="ShockwaveFlash1" r:id="rId2" imgW="5472000" imgH="2303640">
            <p:pic>
              <p:nvPicPr>
                <p:cNvPr id="0" name="ShockwaveFlash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3644900"/>
                  <a:ext cx="5472113" cy="2303463"/>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852738"/>
            <a:ext cx="8229600" cy="1143000"/>
          </a:xfrm>
        </p:spPr>
        <p:txBody>
          <a:bodyPr/>
          <a:lstStyle/>
          <a:p>
            <a:pPr eaLnBrk="1" hangingPunct="1"/>
            <a:r>
              <a:rPr lang="lt-LT" dirty="0" smtClean="0"/>
              <a:t>Svarbiausios molekulinės fizikos formulės</a:t>
            </a:r>
            <a:r>
              <a:rPr lang="en-US" dirty="0" smtClean="0"/>
              <a:t> </a:t>
            </a:r>
            <a:r>
              <a:rPr lang="en-US" dirty="0" err="1" smtClean="0"/>
              <a:t>ir</a:t>
            </a:r>
            <a:r>
              <a:rPr lang="en-US" dirty="0" smtClean="0"/>
              <a:t> </a:t>
            </a:r>
            <a:r>
              <a:rPr lang="en-US" dirty="0" err="1" smtClean="0"/>
              <a:t>konstantos</a:t>
            </a:r>
            <a:r>
              <a:rPr lang="lt-LT" dirty="0" smtClean="0"/>
              <a:t/>
            </a:r>
            <a:br>
              <a:rPr lang="lt-LT" dirty="0" smtClean="0"/>
            </a:br>
            <a:endParaRPr lang="en-US" dirty="0" smtClean="0"/>
          </a:p>
        </p:txBody>
      </p:sp>
      <p:sp>
        <p:nvSpPr>
          <p:cNvPr id="10243" name="Content Placeholder 2"/>
          <p:cNvSpPr>
            <a:spLocks noGrp="1"/>
          </p:cNvSpPr>
          <p:nvPr>
            <p:ph idx="1"/>
          </p:nvPr>
        </p:nvSpPr>
        <p:spPr>
          <a:xfrm>
            <a:off x="539750" y="3860800"/>
            <a:ext cx="8229600" cy="4525963"/>
          </a:xfrm>
        </p:spPr>
        <p:txBody>
          <a:bodyPr/>
          <a:lstStyle/>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67544" y="476672"/>
            <a:ext cx="8229600" cy="1143000"/>
          </a:xfrm>
        </p:spPr>
        <p:txBody>
          <a:bodyPr/>
          <a:lstStyle/>
          <a:p>
            <a:pPr eaLnBrk="1" hangingPunct="1"/>
            <a:r>
              <a:rPr lang="lt-LT" sz="2800" dirty="0"/>
              <a:t>Svarbiausios molekulinės fizikos formulės</a:t>
            </a:r>
            <a:r>
              <a:rPr lang="lt-LT" dirty="0"/>
              <a:t/>
            </a:r>
            <a:br>
              <a:rPr lang="lt-LT" dirty="0"/>
            </a:br>
            <a:endParaRPr lang="en-US" dirty="0" smtClean="0"/>
          </a:p>
        </p:txBody>
      </p:sp>
      <p:sp>
        <p:nvSpPr>
          <p:cNvPr id="2" name="Content Placeholder 1"/>
          <p:cNvSpPr>
            <a:spLocks noGrp="1"/>
          </p:cNvSpPr>
          <p:nvPr>
            <p:ph idx="1"/>
          </p:nvPr>
        </p:nvSpPr>
        <p:spPr/>
        <p:txBody>
          <a:bodyPr/>
          <a:lstStyle/>
          <a:p>
            <a:pPr marL="0" indent="0">
              <a:buNone/>
            </a:pPr>
            <a:endParaRPr lang="en-US" sz="1600" dirty="0"/>
          </a:p>
        </p:txBody>
      </p:sp>
      <p:graphicFrame>
        <p:nvGraphicFramePr>
          <p:cNvPr id="4" name="Table 3"/>
          <p:cNvGraphicFramePr>
            <a:graphicFrameLocks noGrp="1"/>
          </p:cNvGraphicFramePr>
          <p:nvPr>
            <p:extLst>
              <p:ext uri="{D42A27DB-BD31-4B8C-83A1-F6EECF244321}">
                <p14:modId xmlns:p14="http://schemas.microsoft.com/office/powerpoint/2010/main" val="2123490164"/>
              </p:ext>
            </p:extLst>
          </p:nvPr>
        </p:nvGraphicFramePr>
        <p:xfrm>
          <a:off x="1979712" y="1196752"/>
          <a:ext cx="5400600" cy="5370174"/>
        </p:xfrm>
        <a:graphic>
          <a:graphicData uri="http://schemas.openxmlformats.org/drawingml/2006/table">
            <a:tbl>
              <a:tblPr firstRow="1" bandRow="1">
                <a:tableStyleId>{F5AB1C69-6EDB-4FF4-983F-18BD219EF322}</a:tableStyleId>
              </a:tblPr>
              <a:tblGrid>
                <a:gridCol w="1800200"/>
                <a:gridCol w="1800200"/>
                <a:gridCol w="1800200"/>
              </a:tblGrid>
              <a:tr h="640080">
                <a:tc>
                  <a:txBody>
                    <a:bodyPr/>
                    <a:lstStyle/>
                    <a:p>
                      <a:pPr algn="ctr"/>
                      <a:r>
                        <a:rPr lang="en-US" dirty="0" err="1" smtClean="0">
                          <a:solidFill>
                            <a:schemeClr val="tx1"/>
                          </a:solidFill>
                        </a:rPr>
                        <a:t>Formul</a:t>
                      </a:r>
                      <a:r>
                        <a:rPr lang="lt-LT" dirty="0" smtClean="0">
                          <a:solidFill>
                            <a:schemeClr val="tx1"/>
                          </a:solidFill>
                        </a:rPr>
                        <a:t>ė</a:t>
                      </a:r>
                      <a:r>
                        <a:rPr lang="lt-LT" baseline="0" dirty="0" smtClean="0">
                          <a:solidFill>
                            <a:schemeClr val="tx1"/>
                          </a:solidFill>
                        </a:rPr>
                        <a:t>s pavadinimas</a:t>
                      </a:r>
                      <a:endParaRPr lang="en-US" dirty="0">
                        <a:solidFill>
                          <a:schemeClr val="tx1"/>
                        </a:solidFill>
                      </a:endParaRPr>
                    </a:p>
                  </a:txBody>
                  <a:tcPr/>
                </a:tc>
                <a:tc>
                  <a:txBody>
                    <a:bodyPr/>
                    <a:lstStyle/>
                    <a:p>
                      <a:pPr algn="ctr"/>
                      <a:r>
                        <a:rPr lang="lt-LT" dirty="0" smtClean="0">
                          <a:solidFill>
                            <a:schemeClr val="tx1"/>
                          </a:solidFill>
                        </a:rPr>
                        <a:t>Formulė</a:t>
                      </a:r>
                      <a:endParaRPr lang="en-US" dirty="0">
                        <a:solidFill>
                          <a:schemeClr val="tx1"/>
                        </a:solidFill>
                      </a:endParaRPr>
                    </a:p>
                  </a:txBody>
                  <a:tcPr/>
                </a:tc>
                <a:tc>
                  <a:txBody>
                    <a:bodyPr/>
                    <a:lstStyle/>
                    <a:p>
                      <a:pPr algn="ctr"/>
                      <a:r>
                        <a:rPr lang="lt-LT" dirty="0" smtClean="0">
                          <a:solidFill>
                            <a:schemeClr val="tx1"/>
                          </a:solidFill>
                        </a:rPr>
                        <a:t>Vienetai</a:t>
                      </a:r>
                      <a:endParaRPr lang="en-US" dirty="0">
                        <a:solidFill>
                          <a:schemeClr val="tx1"/>
                        </a:solidFill>
                      </a:endParaRPr>
                    </a:p>
                  </a:txBody>
                  <a:tcPr/>
                </a:tc>
              </a:tr>
              <a:tr h="731330">
                <a:tc>
                  <a:txBody>
                    <a:bodyPr/>
                    <a:lstStyle/>
                    <a:p>
                      <a:pPr algn="ctr"/>
                      <a:r>
                        <a:rPr lang="lt-LT" sz="1800" dirty="0" smtClean="0"/>
                        <a:t>Medžiagos</a:t>
                      </a:r>
                    </a:p>
                    <a:p>
                      <a:pPr algn="ctr"/>
                      <a:r>
                        <a:rPr lang="lt-LT" sz="1800" dirty="0" smtClean="0"/>
                        <a:t> kiekio</a:t>
                      </a:r>
                      <a:endParaRPr lang="en-US" dirty="0"/>
                    </a:p>
                  </a:txBody>
                  <a:tcPr/>
                </a:tc>
                <a:tc>
                  <a:txBody>
                    <a:bodyPr/>
                    <a:lstStyle/>
                    <a:p>
                      <a:endParaRPr lang="en-US" dirty="0"/>
                    </a:p>
                  </a:txBody>
                  <a:tcPr>
                    <a:blipFill rotWithShape="1">
                      <a:blip r:embed="rId2"/>
                      <a:stretch>
                        <a:fillRect l="-100000" t="-91667" r="-99662" b="-560000"/>
                      </a:stretch>
                    </a:blipFill>
                  </a:tcPr>
                </a:tc>
                <a:tc>
                  <a:txBody>
                    <a:bodyPr/>
                    <a:lstStyle/>
                    <a:p>
                      <a:pPr algn="ctr"/>
                      <a:r>
                        <a:rPr lang="lt-LT" dirty="0" smtClean="0"/>
                        <a:t>mol</a:t>
                      </a:r>
                      <a:endParaRPr lang="en-US" dirty="0"/>
                    </a:p>
                  </a:txBody>
                  <a:tcPr/>
                </a:tc>
              </a:tr>
              <a:tr h="437499">
                <a:tc>
                  <a:txBody>
                    <a:bodyPr/>
                    <a:lstStyle/>
                    <a:p>
                      <a:pPr algn="ctr"/>
                      <a:r>
                        <a:rPr lang="lt-LT" dirty="0" smtClean="0"/>
                        <a:t>Masės</a:t>
                      </a:r>
                      <a:endParaRPr lang="en-US" dirty="0"/>
                    </a:p>
                  </a:txBody>
                  <a:tcPr/>
                </a:tc>
                <a:tc>
                  <a:txBody>
                    <a:bodyPr/>
                    <a:lstStyle/>
                    <a:p>
                      <a:endParaRPr lang="en-US"/>
                    </a:p>
                  </a:txBody>
                  <a:tcPr>
                    <a:blipFill rotWithShape="1">
                      <a:blip r:embed="rId2"/>
                      <a:stretch>
                        <a:fillRect l="-100000" t="-319444" r="-99662" b="-833333"/>
                      </a:stretch>
                    </a:blipFill>
                  </a:tcPr>
                </a:tc>
                <a:tc>
                  <a:txBody>
                    <a:bodyPr/>
                    <a:lstStyle/>
                    <a:p>
                      <a:pPr algn="ctr"/>
                      <a:r>
                        <a:rPr lang="en-US" dirty="0" smtClean="0"/>
                        <a:t>kg</a:t>
                      </a:r>
                      <a:endParaRPr lang="en-US" dirty="0"/>
                    </a:p>
                  </a:txBody>
                  <a:tcPr/>
                </a:tc>
              </a:tr>
              <a:tr h="533742">
                <a:tc>
                  <a:txBody>
                    <a:bodyPr/>
                    <a:lstStyle/>
                    <a:p>
                      <a:pPr algn="ctr"/>
                      <a:r>
                        <a:rPr lang="en-US" dirty="0" err="1" smtClean="0"/>
                        <a:t>Molin</a:t>
                      </a:r>
                      <a:r>
                        <a:rPr lang="lt-LT" dirty="0" smtClean="0"/>
                        <a:t>ės</a:t>
                      </a:r>
                      <a:r>
                        <a:rPr lang="lt-LT" baseline="0" dirty="0" smtClean="0"/>
                        <a:t> masės</a:t>
                      </a:r>
                      <a:endParaRPr lang="en-US" dirty="0"/>
                    </a:p>
                  </a:txBody>
                  <a:tcPr/>
                </a:tc>
                <a:tc>
                  <a:txBody>
                    <a:bodyPr/>
                    <a:lstStyle/>
                    <a:p>
                      <a:endParaRPr lang="en-US"/>
                    </a:p>
                  </a:txBody>
                  <a:tcPr>
                    <a:blipFill rotWithShape="1">
                      <a:blip r:embed="rId2"/>
                      <a:stretch>
                        <a:fillRect l="-100000" t="-347126" r="-99662" b="-589655"/>
                      </a:stretch>
                    </a:blipFill>
                  </a:tcPr>
                </a:tc>
                <a:tc>
                  <a:txBody>
                    <a:bodyPr/>
                    <a:lstStyle/>
                    <a:p>
                      <a:pPr algn="ctr"/>
                      <a:r>
                        <a:rPr lang="en-US" dirty="0" err="1" smtClean="0"/>
                        <a:t>mol</a:t>
                      </a:r>
                      <a:r>
                        <a:rPr lang="en-US" dirty="0" smtClean="0"/>
                        <a:t>/kg</a:t>
                      </a:r>
                      <a:endParaRPr lang="en-US" dirty="0"/>
                    </a:p>
                  </a:txBody>
                  <a:tcPr/>
                </a:tc>
              </a:tr>
              <a:tr h="772033">
                <a:tc>
                  <a:txBody>
                    <a:bodyPr/>
                    <a:lstStyle/>
                    <a:p>
                      <a:pPr algn="ctr"/>
                      <a:r>
                        <a:rPr lang="en-US" dirty="0" err="1" smtClean="0"/>
                        <a:t>Molekul</a:t>
                      </a:r>
                      <a:r>
                        <a:rPr lang="lt-LT" dirty="0" smtClean="0"/>
                        <a:t>ių skaičiaus</a:t>
                      </a:r>
                      <a:endParaRPr lang="en-US" dirty="0"/>
                    </a:p>
                  </a:txBody>
                  <a:tcPr/>
                </a:tc>
                <a:tc>
                  <a:txBody>
                    <a:bodyPr/>
                    <a:lstStyle/>
                    <a:p>
                      <a:endParaRPr lang="en-US"/>
                    </a:p>
                  </a:txBody>
                  <a:tcPr>
                    <a:blipFill rotWithShape="1">
                      <a:blip r:embed="rId2"/>
                      <a:stretch>
                        <a:fillRect l="-100000" t="-306299" r="-99662" b="-303937"/>
                      </a:stretch>
                    </a:blipFill>
                  </a:tcPr>
                </a:tc>
                <a:tc>
                  <a:txBody>
                    <a:bodyPr/>
                    <a:lstStyle/>
                    <a:p>
                      <a:pPr algn="ctr"/>
                      <a:r>
                        <a:rPr lang="en-US" dirty="0" smtClean="0"/>
                        <a:t>-</a:t>
                      </a:r>
                      <a:endParaRPr lang="en-US" dirty="0"/>
                    </a:p>
                  </a:txBody>
                  <a:tcPr/>
                </a:tc>
              </a:tr>
              <a:tr h="816707">
                <a:tc>
                  <a:txBody>
                    <a:bodyPr/>
                    <a:lstStyle/>
                    <a:p>
                      <a:pPr algn="ctr"/>
                      <a:r>
                        <a:rPr lang="en-US" dirty="0" smtClean="0"/>
                        <a:t>T</a:t>
                      </a:r>
                      <a:r>
                        <a:rPr lang="lt-LT" dirty="0" smtClean="0"/>
                        <a:t>ankio</a:t>
                      </a:r>
                      <a:endParaRPr lang="en-US" dirty="0"/>
                    </a:p>
                  </a:txBody>
                  <a:tcPr/>
                </a:tc>
                <a:tc>
                  <a:txBody>
                    <a:bodyPr/>
                    <a:lstStyle/>
                    <a:p>
                      <a:endParaRPr lang="en-US"/>
                    </a:p>
                  </a:txBody>
                  <a:tcPr>
                    <a:blipFill rotWithShape="1">
                      <a:blip r:embed="rId2"/>
                      <a:stretch>
                        <a:fillRect l="-100000" t="-385075" r="-99662" b="-188060"/>
                      </a:stretch>
                    </a:blipFill>
                  </a:tcPr>
                </a:tc>
                <a:tc>
                  <a:txBody>
                    <a:bodyPr/>
                    <a:lstStyle/>
                    <a:p>
                      <a:endParaRPr lang="en-US"/>
                    </a:p>
                  </a:txBody>
                  <a:tcPr>
                    <a:blipFill rotWithShape="1">
                      <a:blip r:embed="rId2"/>
                      <a:stretch>
                        <a:fillRect l="-200678" t="-385075" b="-188060"/>
                      </a:stretch>
                    </a:blipFill>
                  </a:tcPr>
                </a:tc>
              </a:tr>
              <a:tr h="524383">
                <a:tc>
                  <a:txBody>
                    <a:bodyPr/>
                    <a:lstStyle/>
                    <a:p>
                      <a:pPr algn="ctr"/>
                      <a:r>
                        <a:rPr lang="en-US" dirty="0" err="1" smtClean="0"/>
                        <a:t>Koncentracijos</a:t>
                      </a:r>
                      <a:endParaRPr lang="en-US" dirty="0"/>
                    </a:p>
                  </a:txBody>
                  <a:tcPr/>
                </a:tc>
                <a:tc>
                  <a:txBody>
                    <a:bodyPr/>
                    <a:lstStyle/>
                    <a:p>
                      <a:endParaRPr lang="en-US"/>
                    </a:p>
                  </a:txBody>
                  <a:tcPr>
                    <a:blipFill rotWithShape="1">
                      <a:blip r:embed="rId2"/>
                      <a:stretch>
                        <a:fillRect l="-100000" t="-755814" r="-99662" b="-193023"/>
                      </a:stretch>
                    </a:blipFill>
                  </a:tcPr>
                </a:tc>
                <a:tc>
                  <a:txBody>
                    <a:bodyPr/>
                    <a:lstStyle/>
                    <a:p>
                      <a:endParaRPr lang="en-US"/>
                    </a:p>
                  </a:txBody>
                  <a:tcPr>
                    <a:blipFill rotWithShape="1">
                      <a:blip r:embed="rId2"/>
                      <a:stretch>
                        <a:fillRect l="-200678" t="-755814" b="-193023"/>
                      </a:stretch>
                    </a:blipFill>
                  </a:tcPr>
                </a:tc>
              </a:tr>
              <a:tr h="914400">
                <a:tc>
                  <a:txBody>
                    <a:bodyPr/>
                    <a:lstStyle/>
                    <a:p>
                      <a:pPr algn="ctr"/>
                      <a:r>
                        <a:rPr lang="lt-LT" dirty="0" err="1" smtClean="0"/>
                        <a:t>Kelvino</a:t>
                      </a:r>
                      <a:r>
                        <a:rPr lang="lt-LT" dirty="0" smtClean="0"/>
                        <a:t> </a:t>
                      </a:r>
                      <a:r>
                        <a:rPr lang="en-US" dirty="0" err="1" smtClean="0"/>
                        <a:t>priklaumyb</a:t>
                      </a:r>
                      <a:r>
                        <a:rPr lang="lt-LT" dirty="0" smtClean="0"/>
                        <a:t>ės </a:t>
                      </a:r>
                      <a:r>
                        <a:rPr lang="en-US" dirty="0" err="1" smtClean="0"/>
                        <a:t>nuo</a:t>
                      </a:r>
                      <a:r>
                        <a:rPr lang="lt-LT" dirty="0" smtClean="0"/>
                        <a:t> </a:t>
                      </a:r>
                      <a:r>
                        <a:rPr lang="lt-LT" baseline="0" dirty="0" smtClean="0"/>
                        <a:t>Celsijaus</a:t>
                      </a:r>
                      <a:endParaRPr lang="en-US" dirty="0"/>
                    </a:p>
                  </a:txBody>
                  <a:tcPr/>
                </a:tc>
                <a:tc>
                  <a:txBody>
                    <a:bodyPr/>
                    <a:lstStyle/>
                    <a:p>
                      <a:pPr algn="ctr"/>
                      <a:r>
                        <a:rPr lang="en-US" sz="1800" i="1" dirty="0" smtClean="0"/>
                        <a:t>T</a:t>
                      </a:r>
                      <a:r>
                        <a:rPr lang="en-US" sz="1800" i="1" baseline="0" dirty="0" smtClean="0"/>
                        <a:t> = t + 273</a:t>
                      </a:r>
                      <a:endParaRPr lang="en-US" sz="1800" i="1" dirty="0"/>
                    </a:p>
                  </a:txBody>
                  <a:tcPr/>
                </a:tc>
                <a:tc>
                  <a:txBody>
                    <a:bodyPr/>
                    <a:lstStyle/>
                    <a:p>
                      <a:pPr algn="ctr"/>
                      <a:r>
                        <a:rPr lang="en-US" dirty="0" smtClean="0"/>
                        <a:t>K</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lt-LT" sz="2800" dirty="0"/>
              <a:t>Svarbiausios molekulinės fizikos </a:t>
            </a:r>
            <a:r>
              <a:rPr lang="en-US" sz="2800" dirty="0" err="1" smtClean="0"/>
              <a:t>konstantos</a:t>
            </a:r>
            <a:r>
              <a:rPr lang="lt-LT" sz="2800" dirty="0"/>
              <a:t/>
            </a:r>
            <a:br>
              <a:rPr lang="lt-LT" sz="2800" dirty="0"/>
            </a:br>
            <a:endParaRPr lang="en-US" sz="2800" dirty="0" smtClean="0"/>
          </a:p>
        </p:txBody>
      </p:sp>
      <mc:AlternateContent xmlns:mc="http://schemas.openxmlformats.org/markup-compatibility/2006" xmlns:a14="http://schemas.microsoft.com/office/drawing/2010/main">
        <mc:Choice Requires="a14">
          <p:graphicFrame>
            <p:nvGraphicFramePr>
              <p:cNvPr id="3" name="Content Placeholder 2"/>
              <p:cNvGraphicFramePr>
                <a:graphicFrameLocks noGrp="1"/>
              </p:cNvGraphicFramePr>
              <p:nvPr>
                <p:ph idx="1"/>
                <p:extLst>
                  <p:ext uri="{D42A27DB-BD31-4B8C-83A1-F6EECF244321}">
                    <p14:modId xmlns:p14="http://schemas.microsoft.com/office/powerpoint/2010/main" val="2177553024"/>
                  </p:ext>
                </p:extLst>
              </p:nvPr>
            </p:nvGraphicFramePr>
            <p:xfrm>
              <a:off x="457200" y="1600200"/>
              <a:ext cx="8229600" cy="1752600"/>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err="1" smtClean="0">
                              <a:solidFill>
                                <a:schemeClr val="tx1"/>
                              </a:solidFill>
                            </a:rPr>
                            <a:t>Konstanta</a:t>
                          </a:r>
                          <a:endParaRPr lang="en-US" dirty="0">
                            <a:solidFill>
                              <a:schemeClr val="tx1"/>
                            </a:solidFill>
                          </a:endParaRPr>
                        </a:p>
                      </a:txBody>
                      <a:tcPr/>
                    </a:tc>
                    <a:tc>
                      <a:txBody>
                        <a:bodyPr/>
                        <a:lstStyle/>
                        <a:p>
                          <a:pPr algn="ctr"/>
                          <a:r>
                            <a:rPr lang="lt-LT" dirty="0" smtClean="0">
                              <a:solidFill>
                                <a:schemeClr val="tx1"/>
                              </a:solidFill>
                            </a:rPr>
                            <a:t>Žymėjimas</a:t>
                          </a:r>
                          <a:endParaRPr lang="en-US" dirty="0">
                            <a:solidFill>
                              <a:schemeClr val="tx1"/>
                            </a:solidFill>
                          </a:endParaRPr>
                        </a:p>
                      </a:txBody>
                      <a:tcPr/>
                    </a:tc>
                    <a:tc>
                      <a:txBody>
                        <a:bodyPr/>
                        <a:lstStyle/>
                        <a:p>
                          <a:pPr algn="ctr"/>
                          <a:r>
                            <a:rPr lang="lt-LT" dirty="0" smtClean="0">
                              <a:solidFill>
                                <a:schemeClr val="tx1"/>
                              </a:solidFill>
                            </a:rPr>
                            <a:t>Vienetai</a:t>
                          </a:r>
                          <a:endParaRPr lang="en-US" dirty="0">
                            <a:solidFill>
                              <a:schemeClr val="tx1"/>
                            </a:solidFill>
                          </a:endParaRPr>
                        </a:p>
                      </a:txBody>
                      <a:tcPr/>
                    </a:tc>
                  </a:tr>
                  <a:tr h="370840">
                    <a:tc>
                      <a:txBody>
                        <a:bodyPr/>
                        <a:lstStyle/>
                        <a:p>
                          <a:pPr algn="ctr"/>
                          <a:r>
                            <a:rPr lang="lt-LT" dirty="0" smtClean="0"/>
                            <a:t>Avogadro</a:t>
                          </a:r>
                          <a:r>
                            <a:rPr lang="en-US" baseline="0" dirty="0" smtClean="0"/>
                            <a:t>k</a:t>
                          </a:r>
                          <a:r>
                            <a:rPr lang="lt-LT" baseline="0" dirty="0" smtClean="0"/>
                            <a:t>onstanta</a:t>
                          </a:r>
                          <a:endParaRPr lang="en-US" dirty="0"/>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lt-LT" i="1" smtClean="0">
                                        <a:latin typeface="Cambria Math"/>
                                      </a:rPr>
                                    </m:ctrlPr>
                                  </m:sSubPr>
                                  <m:e>
                                    <m:r>
                                      <a:rPr lang="lt-LT" smtClean="0">
                                        <a:latin typeface="Cambria Math"/>
                                      </a:rPr>
                                      <m:t>𝑁</m:t>
                                    </m:r>
                                  </m:e>
                                  <m:sub>
                                    <m:r>
                                      <a:rPr lang="lt-LT" smtClean="0">
                                        <a:latin typeface="Cambria Math"/>
                                      </a:rPr>
                                      <m:t>𝐴</m:t>
                                    </m:r>
                                  </m:sub>
                                </m:sSub>
                              </m:oMath>
                            </m:oMathPara>
                          </a14:m>
                          <a:endParaRPr lang="en-US" i="1" dirty="0"/>
                        </a:p>
                      </a:txBody>
                      <a:tcPr/>
                    </a:tc>
                    <a:tc>
                      <a:txBody>
                        <a:bodyPr/>
                        <a:lstStyle/>
                        <a:p>
                          <a:pPr algn="ctr"/>
                          <a:r>
                            <a:rPr lang="en-US" dirty="0" smtClean="0"/>
                            <a:t>6,02</a:t>
                          </a:r>
                          <a:r>
                            <a:rPr lang="en-US" baseline="0" dirty="0" smtClean="0"/>
                            <a:t> x </a:t>
                          </a:r>
                          <a14:m>
                            <m:oMath xmlns:m="http://schemas.openxmlformats.org/officeDocument/2006/math">
                              <m:sSup>
                                <m:sSupPr>
                                  <m:ctrlPr>
                                    <a:rPr lang="en-US" i="1" baseline="0" smtClean="0">
                                      <a:latin typeface="Cambria Math"/>
                                    </a:rPr>
                                  </m:ctrlPr>
                                </m:sSupPr>
                                <m:e>
                                  <m:r>
                                    <a:rPr lang="en-US" baseline="0" smtClean="0">
                                      <a:latin typeface="Cambria Math"/>
                                    </a:rPr>
                                    <m:t>10</m:t>
                                  </m:r>
                                </m:e>
                                <m:sup>
                                  <m:r>
                                    <a:rPr lang="en-US" baseline="0" smtClean="0">
                                      <a:latin typeface="Cambria Math"/>
                                    </a:rPr>
                                    <m:t>23</m:t>
                                  </m:r>
                                </m:sup>
                              </m:sSup>
                              <m:sSup>
                                <m:sSupPr>
                                  <m:ctrlPr>
                                    <a:rPr lang="en-US" i="1" dirty="0" smtClean="0">
                                      <a:latin typeface="Cambria Math"/>
                                    </a:rPr>
                                  </m:ctrlPr>
                                </m:sSupPr>
                                <m:e>
                                  <m:r>
                                    <a:rPr lang="en-US" dirty="0" smtClean="0">
                                      <a:latin typeface="Cambria Math"/>
                                    </a:rPr>
                                    <m:t>𝑚𝑜𝑙</m:t>
                                  </m:r>
                                </m:e>
                                <m:sup>
                                  <m:r>
                                    <a:rPr lang="en-US" dirty="0" smtClean="0">
                                      <a:latin typeface="Cambria Math"/>
                                    </a:rPr>
                                    <m:t>−1</m:t>
                                  </m:r>
                                </m:sup>
                              </m:sSup>
                            </m:oMath>
                          </a14:m>
                          <a:endParaRPr lang="en-US" dirty="0"/>
                        </a:p>
                      </a:txBody>
                      <a:tcPr/>
                    </a:tc>
                  </a:tr>
                  <a:tr h="370840">
                    <a:tc>
                      <a:txBody>
                        <a:bodyPr/>
                        <a:lstStyle/>
                        <a:p>
                          <a:pPr algn="ctr"/>
                          <a:r>
                            <a:rPr lang="en-US" dirty="0" err="1" smtClean="0"/>
                            <a:t>Bolcmanokonstanta</a:t>
                          </a:r>
                          <a:endParaRPr lang="en-US" dirty="0"/>
                        </a:p>
                      </a:txBody>
                      <a:tcPr/>
                    </a:tc>
                    <a:tc>
                      <a:txBody>
                        <a:bodyPr/>
                        <a:lstStyle/>
                        <a:p>
                          <a:pPr algn="ctr"/>
                          <a:r>
                            <a:rPr lang="en-US" dirty="0" smtClean="0"/>
                            <a:t>k</a:t>
                          </a:r>
                          <a:endParaRPr lang="en-US" i="1" dirty="0"/>
                        </a:p>
                      </a:txBody>
                      <a:tcPr/>
                    </a:tc>
                    <a:tc>
                      <a:txBody>
                        <a:bodyPr/>
                        <a:lstStyle/>
                        <a:p>
                          <a:pPr algn="ctr"/>
                          <a:r>
                            <a:rPr lang="en-US" dirty="0" smtClean="0"/>
                            <a:t>1,38 x </a:t>
                          </a:r>
                          <a14:m>
                            <m:oMath xmlns:m="http://schemas.openxmlformats.org/officeDocument/2006/math">
                              <m:sSup>
                                <m:sSupPr>
                                  <m:ctrlPr>
                                    <a:rPr lang="en-US" i="1" baseline="0" smtClean="0">
                                      <a:latin typeface="Cambria Math"/>
                                    </a:rPr>
                                  </m:ctrlPr>
                                </m:sSupPr>
                                <m:e>
                                  <m:r>
                                    <a:rPr lang="en-US" baseline="0" smtClean="0">
                                      <a:latin typeface="Cambria Math"/>
                                    </a:rPr>
                                    <m:t>10</m:t>
                                  </m:r>
                                </m:e>
                                <m:sup>
                                  <m:r>
                                    <a:rPr lang="en-US" baseline="0" smtClean="0">
                                      <a:latin typeface="Cambria Math"/>
                                    </a:rPr>
                                    <m:t>−23</m:t>
                                  </m:r>
                                </m:sup>
                              </m:sSup>
                            </m:oMath>
                          </a14:m>
                          <a:r>
                            <a:rPr lang="en-US" dirty="0" smtClean="0"/>
                            <a:t> J/K</a:t>
                          </a:r>
                          <a:endParaRPr lang="en-US" i="1" dirty="0"/>
                        </a:p>
                      </a:txBody>
                      <a:tcPr/>
                    </a:tc>
                  </a:tr>
                  <a:tr h="370840">
                    <a:tc>
                      <a:txBody>
                        <a:bodyPr/>
                        <a:lstStyle/>
                        <a:p>
                          <a:pPr algn="ctr"/>
                          <a:r>
                            <a:rPr lang="en-US" dirty="0" err="1" smtClean="0"/>
                            <a:t>Universaliojiduj</a:t>
                          </a:r>
                          <a:r>
                            <a:rPr lang="lt-LT" dirty="0" smtClean="0"/>
                            <a:t>ų</a:t>
                          </a:r>
                          <a:r>
                            <a:rPr lang="lt-LT" baseline="0" dirty="0" smtClean="0"/>
                            <a:t> konstanta</a:t>
                          </a:r>
                          <a:endParaRPr lang="en-US" dirty="0"/>
                        </a:p>
                      </a:txBody>
                      <a:tcPr/>
                    </a:tc>
                    <a:tc>
                      <a:txBody>
                        <a:bodyPr/>
                        <a:lstStyle/>
                        <a:p>
                          <a:pPr algn="ctr"/>
                          <a:r>
                            <a:rPr lang="lt-LT" dirty="0" smtClean="0"/>
                            <a:t>R</a:t>
                          </a:r>
                          <a:endParaRPr lang="en-US" i="1" dirty="0"/>
                        </a:p>
                      </a:txBody>
                      <a:tcPr/>
                    </a:tc>
                    <a:tc>
                      <a:txBody>
                        <a:bodyPr/>
                        <a:lstStyle/>
                        <a:p>
                          <a:pPr algn="ctr"/>
                          <a:r>
                            <a:rPr lang="en-US" dirty="0" smtClean="0"/>
                            <a:t>8,31 J(</a:t>
                          </a:r>
                          <a:r>
                            <a:rPr lang="en-US" dirty="0" err="1" smtClean="0"/>
                            <a:t>mol</a:t>
                          </a:r>
                          <a:r>
                            <a:rPr lang="en-US" baseline="0" dirty="0" smtClean="0"/>
                            <a:t>*K)</a:t>
                          </a:r>
                          <a:endParaRPr lang="en-US" i="1" dirty="0"/>
                        </a:p>
                      </a:txBody>
                      <a:tcPr/>
                    </a:tc>
                  </a:tr>
                </a:tbl>
              </a:graphicData>
            </a:graphic>
          </p:graphicFrame>
        </mc:Choice>
        <mc:Fallback xmlns="">
          <p:graphicFrame>
            <p:nvGraphicFramePr>
              <p:cNvPr id="3" name="Content Placeholder 2"/>
              <p:cNvGraphicFramePr>
                <a:graphicFrameLocks noGrp="1"/>
              </p:cNvGraphicFramePr>
              <p:nvPr>
                <p:ph idx="1"/>
                <p:extLst>
                  <p:ext uri="{D42A27DB-BD31-4B8C-83A1-F6EECF244321}">
                    <p14:modId xmlns:p14="http://schemas.microsoft.com/office/powerpoint/2010/main" xmlns="" val="2177553024"/>
                  </p:ext>
                </p:extLst>
              </p:nvPr>
            </p:nvGraphicFramePr>
            <p:xfrm>
              <a:off x="457200" y="1600200"/>
              <a:ext cx="8229600" cy="1798447"/>
            </p:xfrm>
            <a:graphic>
              <a:graphicData uri="http://schemas.openxmlformats.org/drawingml/2006/table">
                <a:tbl>
                  <a:tblPr firstRow="1" bandRow="1">
                    <a:tableStyleId>{F5AB1C69-6EDB-4FF4-983F-18BD219EF322}</a:tableStyleId>
                  </a:tblPr>
                  <a:tblGrid>
                    <a:gridCol w="2743200"/>
                    <a:gridCol w="2743200"/>
                    <a:gridCol w="2743200"/>
                  </a:tblGrid>
                  <a:tr h="370840">
                    <a:tc>
                      <a:txBody>
                        <a:bodyPr/>
                        <a:lstStyle/>
                        <a:p>
                          <a:pPr algn="ctr"/>
                          <a:r>
                            <a:rPr lang="en-US" dirty="0" err="1" smtClean="0">
                              <a:solidFill>
                                <a:schemeClr val="tx1"/>
                              </a:solidFill>
                            </a:rPr>
                            <a:t>Konstanta</a:t>
                          </a:r>
                          <a:endParaRPr lang="en-US" dirty="0">
                            <a:solidFill>
                              <a:schemeClr val="tx1"/>
                            </a:solidFill>
                          </a:endParaRPr>
                        </a:p>
                      </a:txBody>
                      <a:tcPr/>
                    </a:tc>
                    <a:tc>
                      <a:txBody>
                        <a:bodyPr/>
                        <a:lstStyle/>
                        <a:p>
                          <a:pPr algn="ctr"/>
                          <a:r>
                            <a:rPr lang="lt-LT" dirty="0" smtClean="0">
                              <a:solidFill>
                                <a:schemeClr val="tx1"/>
                              </a:solidFill>
                            </a:rPr>
                            <a:t>Žymėjimas</a:t>
                          </a:r>
                          <a:endParaRPr lang="en-US" dirty="0">
                            <a:solidFill>
                              <a:schemeClr val="tx1"/>
                            </a:solidFill>
                          </a:endParaRPr>
                        </a:p>
                      </a:txBody>
                      <a:tcPr/>
                    </a:tc>
                    <a:tc>
                      <a:txBody>
                        <a:bodyPr/>
                        <a:lstStyle/>
                        <a:p>
                          <a:pPr algn="ctr"/>
                          <a:r>
                            <a:rPr lang="lt-LT" dirty="0" smtClean="0">
                              <a:solidFill>
                                <a:schemeClr val="tx1"/>
                              </a:solidFill>
                            </a:rPr>
                            <a:t>Vienetai</a:t>
                          </a:r>
                          <a:endParaRPr lang="en-US" dirty="0">
                            <a:solidFill>
                              <a:schemeClr val="tx1"/>
                            </a:solidFill>
                          </a:endParaRPr>
                        </a:p>
                      </a:txBody>
                      <a:tcPr/>
                    </a:tc>
                  </a:tr>
                  <a:tr h="396494">
                    <a:tc>
                      <a:txBody>
                        <a:bodyPr/>
                        <a:lstStyle/>
                        <a:p>
                          <a:pPr algn="ctr"/>
                          <a:r>
                            <a:rPr lang="lt-LT" dirty="0" smtClean="0"/>
                            <a:t>Avogadro</a:t>
                          </a:r>
                          <a:r>
                            <a:rPr lang="en-US" baseline="0" dirty="0" smtClean="0"/>
                            <a:t>k</a:t>
                          </a:r>
                          <a:r>
                            <a:rPr lang="lt-LT" baseline="0" dirty="0" smtClean="0"/>
                            <a:t>onstanta</a:t>
                          </a:r>
                          <a:endParaRPr lang="en-US" dirty="0"/>
                        </a:p>
                      </a:txBody>
                      <a:tcPr/>
                    </a:tc>
                    <a:tc>
                      <a:txBody>
                        <a:bodyPr/>
                        <a:lstStyle/>
                        <a:p>
                          <a:endParaRPr lang="en-US"/>
                        </a:p>
                      </a:txBody>
                      <a:tcPr>
                        <a:blipFill rotWithShape="1">
                          <a:blip r:embed="rId2"/>
                          <a:stretch>
                            <a:fillRect l="-100000" t="-101538" r="-100000" b="-284615"/>
                          </a:stretch>
                        </a:blipFill>
                      </a:tcPr>
                    </a:tc>
                    <a:tc>
                      <a:txBody>
                        <a:bodyPr/>
                        <a:lstStyle/>
                        <a:p>
                          <a:endParaRPr lang="en-US"/>
                        </a:p>
                      </a:txBody>
                      <a:tcPr>
                        <a:blipFill rotWithShape="1">
                          <a:blip r:embed="rId2"/>
                          <a:stretch>
                            <a:fillRect l="-200000" t="-101538" b="-284615"/>
                          </a:stretch>
                        </a:blipFill>
                      </a:tcPr>
                    </a:tc>
                  </a:tr>
                  <a:tr h="391033">
                    <a:tc>
                      <a:txBody>
                        <a:bodyPr/>
                        <a:lstStyle/>
                        <a:p>
                          <a:pPr algn="ctr"/>
                          <a:r>
                            <a:rPr lang="en-US" dirty="0" err="1" smtClean="0"/>
                            <a:t>Bolcmanokonstanta</a:t>
                          </a:r>
                          <a:endParaRPr lang="en-US" dirty="0"/>
                        </a:p>
                      </a:txBody>
                      <a:tcPr/>
                    </a:tc>
                    <a:tc>
                      <a:txBody>
                        <a:bodyPr/>
                        <a:lstStyle/>
                        <a:p>
                          <a:pPr algn="ctr"/>
                          <a:r>
                            <a:rPr lang="en-US" dirty="0" smtClean="0"/>
                            <a:t>k</a:t>
                          </a:r>
                          <a:endParaRPr lang="en-US" i="1" dirty="0"/>
                        </a:p>
                      </a:txBody>
                      <a:tcPr/>
                    </a:tc>
                    <a:tc>
                      <a:txBody>
                        <a:bodyPr/>
                        <a:lstStyle/>
                        <a:p>
                          <a:endParaRPr lang="en-US"/>
                        </a:p>
                      </a:txBody>
                      <a:tcPr>
                        <a:blipFill rotWithShape="1">
                          <a:blip r:embed="rId2"/>
                          <a:stretch>
                            <a:fillRect l="-200000" t="-204688" b="-189063"/>
                          </a:stretch>
                        </a:blipFill>
                      </a:tcPr>
                    </a:tc>
                  </a:tr>
                  <a:tr h="640080">
                    <a:tc>
                      <a:txBody>
                        <a:bodyPr/>
                        <a:lstStyle/>
                        <a:p>
                          <a:pPr algn="ctr"/>
                          <a:r>
                            <a:rPr lang="en-US" dirty="0" err="1" smtClean="0"/>
                            <a:t>Universaliojiduj</a:t>
                          </a:r>
                          <a:r>
                            <a:rPr lang="lt-LT" dirty="0" smtClean="0"/>
                            <a:t>ų</a:t>
                          </a:r>
                          <a:r>
                            <a:rPr lang="lt-LT" baseline="0" dirty="0" smtClean="0"/>
                            <a:t> konstanta</a:t>
                          </a:r>
                          <a:endParaRPr lang="en-US" dirty="0"/>
                        </a:p>
                      </a:txBody>
                      <a:tcPr/>
                    </a:tc>
                    <a:tc>
                      <a:txBody>
                        <a:bodyPr/>
                        <a:lstStyle/>
                        <a:p>
                          <a:pPr algn="ctr"/>
                          <a:r>
                            <a:rPr lang="lt-LT" dirty="0" smtClean="0"/>
                            <a:t>R</a:t>
                          </a:r>
                          <a:endParaRPr lang="en-US" i="1" dirty="0"/>
                        </a:p>
                      </a:txBody>
                      <a:tcPr/>
                    </a:tc>
                    <a:tc>
                      <a:txBody>
                        <a:bodyPr/>
                        <a:lstStyle/>
                        <a:p>
                          <a:pPr algn="ctr"/>
                          <a:r>
                            <a:rPr lang="en-US" dirty="0" smtClean="0"/>
                            <a:t>8,31 J(</a:t>
                          </a:r>
                          <a:r>
                            <a:rPr lang="en-US" dirty="0" err="1" smtClean="0"/>
                            <a:t>mol</a:t>
                          </a:r>
                          <a:r>
                            <a:rPr lang="en-US" baseline="0" dirty="0" smtClean="0"/>
                            <a:t>*K)</a:t>
                          </a:r>
                          <a:endParaRPr lang="en-US" i="1" dirty="0"/>
                        </a:p>
                      </a:txBody>
                      <a:tcPr/>
                    </a:tc>
                  </a:tr>
                </a:tbl>
              </a:graphicData>
            </a:graphic>
          </p:graphicFrame>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anim calcmode="lin" valueType="num">
                                      <p:cBhvr>
                                        <p:cTn id="8" dur="1000" fill="hold"/>
                                        <p:tgtEl>
                                          <p:spTgt spid="12290"/>
                                        </p:tgtEl>
                                        <p:attrNameLst>
                                          <p:attrName>ppt_x</p:attrName>
                                        </p:attrNameLst>
                                      </p:cBhvr>
                                      <p:tavLst>
                                        <p:tav tm="0">
                                          <p:val>
                                            <p:strVal val="#ppt_x"/>
                                          </p:val>
                                        </p:tav>
                                        <p:tav tm="100000">
                                          <p:val>
                                            <p:strVal val="#ppt_x"/>
                                          </p:val>
                                        </p:tav>
                                      </p:tavLst>
                                    </p:anim>
                                    <p:anim calcmode="lin" valueType="num">
                                      <p:cBhvr>
                                        <p:cTn id="9"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276475"/>
            <a:ext cx="8229600" cy="1143000"/>
          </a:xfrm>
        </p:spPr>
        <p:txBody>
          <a:bodyPr/>
          <a:lstStyle/>
          <a:p>
            <a:pPr eaLnBrk="1" hangingPunct="1"/>
            <a:r>
              <a:rPr lang="en-US" dirty="0" err="1" smtClean="0"/>
              <a:t>Idealiosios</a:t>
            </a:r>
            <a:r>
              <a:rPr lang="en-US" dirty="0" smtClean="0"/>
              <a:t> </a:t>
            </a:r>
            <a:r>
              <a:rPr lang="en-US" dirty="0" err="1" smtClean="0"/>
              <a:t>dujos</a:t>
            </a:r>
            <a:endParaRPr lang="en-US" dirty="0" smtClean="0"/>
          </a:p>
        </p:txBody>
      </p:sp>
      <p:sp>
        <p:nvSpPr>
          <p:cNvPr id="14339" name="Content Placeholder 2"/>
          <p:cNvSpPr>
            <a:spLocks noGrp="1"/>
          </p:cNvSpPr>
          <p:nvPr>
            <p:ph idx="1"/>
          </p:nvPr>
        </p:nvSpPr>
        <p:spPr>
          <a:xfrm>
            <a:off x="323528" y="3356992"/>
            <a:ext cx="8229600" cy="4525963"/>
          </a:xfrm>
        </p:spPr>
        <p:txBody>
          <a:bodyPr/>
          <a:lstStyle/>
          <a:p>
            <a:pPr marL="0" indent="0" eaLnBrk="1" hangingPunct="1">
              <a:buFontTx/>
              <a:buNone/>
            </a:pPr>
            <a:endParaRPr lang="en-US" sz="1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endParaRPr lang="en-US" smtClean="0"/>
          </a:p>
        </p:txBody>
      </p:sp>
      <p:sp>
        <p:nvSpPr>
          <p:cNvPr id="3" name="Content Placeholder 2"/>
          <p:cNvSpPr>
            <a:spLocks noGrp="1" noRot="1" noChangeAspect="1" noMove="1" noResize="1" noEditPoints="1" noAdjustHandles="1" noChangeArrowheads="1" noChangeShapeType="1" noTextEdit="1"/>
          </p:cNvSpPr>
          <p:nvPr>
            <p:ph idx="1"/>
          </p:nvPr>
        </p:nvSpPr>
        <p:spPr>
          <a:xfrm>
            <a:off x="457200" y="1600200"/>
            <a:ext cx="8229600" cy="4853136"/>
          </a:xfrm>
          <a:blipFill rotWithShape="1">
            <a:blip r:embed="rId2"/>
            <a:stretch>
              <a:fillRect l="-593" t="-628"/>
            </a:stretch>
          </a:blipFill>
          <a:extLst/>
        </p:spPr>
        <p:txBody>
          <a:bodyPr/>
          <a:lstStyle/>
          <a:p>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060575"/>
            <a:ext cx="8229600" cy="1143000"/>
          </a:xfrm>
        </p:spPr>
        <p:txBody>
          <a:bodyPr/>
          <a:lstStyle/>
          <a:p>
            <a:pPr eaLnBrk="1" hangingPunct="1"/>
            <a:r>
              <a:rPr lang="en-US" dirty="0" err="1" smtClean="0"/>
              <a:t>Temperat</a:t>
            </a:r>
            <a:r>
              <a:rPr lang="lt-LT" dirty="0" smtClean="0"/>
              <a:t>ūra</a:t>
            </a:r>
            <a:endParaRPr lang="en-US" dirty="0" smtClean="0"/>
          </a:p>
        </p:txBody>
      </p:sp>
      <p:sp>
        <p:nvSpPr>
          <p:cNvPr id="17411" name="Content Placeholder 2"/>
          <p:cNvSpPr>
            <a:spLocks noGrp="1"/>
          </p:cNvSpPr>
          <p:nvPr>
            <p:ph idx="1"/>
          </p:nvPr>
        </p:nvSpPr>
        <p:spPr>
          <a:xfrm>
            <a:off x="468313" y="3284538"/>
            <a:ext cx="8229600" cy="4525962"/>
          </a:xfrm>
        </p:spPr>
        <p:txBody>
          <a:bodyPr/>
          <a:lstStyle/>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endParaRPr lang="en-US" smtClean="0"/>
          </a:p>
        </p:txBody>
      </p:sp>
      <p:sp>
        <p:nvSpPr>
          <p:cNvPr id="3" name="Content Placeholder 2"/>
          <p:cNvSpPr>
            <a:spLocks noGrp="1"/>
          </p:cNvSpPr>
          <p:nvPr>
            <p:ph idx="1"/>
          </p:nvPr>
        </p:nvSpPr>
        <p:spPr>
          <a:xfrm>
            <a:off x="323850" y="1557338"/>
            <a:ext cx="8229600" cy="4525962"/>
          </a:xfrm>
        </p:spPr>
        <p:txBody>
          <a:bodyPr/>
          <a:lstStyle/>
          <a:p>
            <a:pPr marL="0" indent="0" eaLnBrk="1" hangingPunct="1">
              <a:buFontTx/>
              <a:buNone/>
            </a:pPr>
            <a:r>
              <a:rPr lang="lt-LT" sz="1800" i="1" dirty="0" smtClean="0"/>
              <a:t>Temperatūra</a:t>
            </a:r>
            <a:r>
              <a:rPr lang="lt-LT" sz="1800" dirty="0" smtClean="0"/>
              <a:t> – skaliarinis dydis, apibūdinantis sistemos pusiausvyrą: visų pusiausvyros dalių temperatūra yra vienoda. Temperatūra apibūdina molekulių chaotiško judėjimo intensyvumą ir yra jų slenkamojo judėjimo vidutinės kinetinės energijos vienetas.</a:t>
            </a:r>
          </a:p>
          <a:p>
            <a:pPr marL="0" indent="0" eaLnBrk="1" hangingPunct="1">
              <a:buFontTx/>
              <a:buNone/>
            </a:pPr>
            <a:r>
              <a:rPr lang="lt-LT" sz="1800" i="1" dirty="0" smtClean="0"/>
              <a:t>Termometras</a:t>
            </a:r>
            <a:r>
              <a:rPr lang="lt-LT" sz="1800" dirty="0" smtClean="0"/>
              <a:t> – prietaisas temperatūrai matuoti. Veikimas pagrįstas fizikinių medžiagų parametrų (tūrio, elektrinės varžos, tamprumo, spalvos ir kt.) priklausomybė nuo temperatūros. Labiausiai paplitusių skysčio termometrų veikimas grindžiamas skysčių šilimuniu plėtimusi</a:t>
            </a:r>
          </a:p>
          <a:p>
            <a:pPr marL="0" indent="0" eaLnBrk="1" hangingPunct="1">
              <a:buFontTx/>
              <a:buNone/>
            </a:pPr>
            <a:endParaRPr lang="lt-LT" sz="1800" dirty="0" smtClean="0"/>
          </a:p>
          <a:p>
            <a:pPr marL="0" indent="0" eaLnBrk="1" hangingPunct="1">
              <a:buFontTx/>
              <a:buNone/>
            </a:pPr>
            <a:endParaRPr lang="lt-LT" sz="1800" dirty="0" smtClean="0"/>
          </a:p>
          <a:p>
            <a:pPr marL="0" indent="0" eaLnBrk="1" hangingPunct="1">
              <a:buFontTx/>
              <a:buNone/>
            </a:pPr>
            <a:endParaRPr lang="lt-LT" sz="1800" dirty="0" smtClean="0"/>
          </a:p>
          <a:p>
            <a:pPr marL="0" indent="0" eaLnBrk="1" hangingPunct="1">
              <a:buFontTx/>
              <a:buNone/>
            </a:pPr>
            <a:endParaRPr lang="lt-LT" sz="1800" dirty="0" smtClean="0"/>
          </a:p>
          <a:p>
            <a:pPr marL="0" indent="0" eaLnBrk="1" hangingPunct="1">
              <a:buFontTx/>
              <a:buNone/>
            </a:pPr>
            <a:endParaRPr lang="lt-LT" sz="1800" dirty="0" smtClean="0"/>
          </a:p>
          <a:p>
            <a:pPr marL="0" indent="0" eaLnBrk="1" hangingPunct="1">
              <a:buFontTx/>
              <a:buNone/>
            </a:pPr>
            <a:endParaRPr lang="lt-LT" sz="1800" dirty="0" smtClean="0"/>
          </a:p>
          <a:p>
            <a:pPr marL="0" indent="0" eaLnBrk="1" hangingPunct="1">
              <a:buFontTx/>
              <a:buNone/>
            </a:pPr>
            <a:r>
              <a:rPr lang="lt-LT" sz="1200" i="1" dirty="0" smtClean="0"/>
              <a:t>Gyvsidabrio termometras                                                                                                </a:t>
            </a:r>
          </a:p>
          <a:p>
            <a:pPr marL="0" indent="0" eaLnBrk="1" hangingPunct="1">
              <a:buFontTx/>
              <a:buNone/>
            </a:pPr>
            <a:endParaRPr lang="lt-LT" sz="1200" i="1" dirty="0" smtClean="0"/>
          </a:p>
          <a:p>
            <a:pPr marL="0" indent="0" algn="just" eaLnBrk="1" hangingPunct="1">
              <a:buFontTx/>
              <a:buNone/>
            </a:pPr>
            <a:r>
              <a:rPr lang="lt-LT" sz="1200" i="1" dirty="0" smtClean="0"/>
              <a:t>                                                                                                                                                        Spiritinis termometras  </a:t>
            </a:r>
          </a:p>
          <a:p>
            <a:pPr marL="0" indent="0" eaLnBrk="1" hangingPunct="1">
              <a:buFontTx/>
              <a:buNone/>
            </a:pPr>
            <a:r>
              <a:rPr lang="lt-LT" sz="1200" i="1" dirty="0" smtClean="0"/>
              <a:t>                                  </a:t>
            </a:r>
            <a:endParaRPr lang="en-US" sz="1200" i="1"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076700"/>
            <a:ext cx="260985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51725" y="3584575"/>
            <a:ext cx="6000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1000"/>
                                        <p:tgtEl>
                                          <p:spTgt spid="3">
                                            <p:txEl>
                                              <p:pRg st="8" end="8"/>
                                            </p:txEl>
                                          </p:spTgt>
                                        </p:tgtEl>
                                      </p:cBhvr>
                                    </p:animEffect>
                                    <p:anim calcmode="lin" valueType="num">
                                      <p:cBhvr>
                                        <p:cTn id="2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1000"/>
                                        <p:tgtEl>
                                          <p:spTgt spid="3">
                                            <p:txEl>
                                              <p:pRg st="10" end="10"/>
                                            </p:txEl>
                                          </p:spTgt>
                                        </p:tgtEl>
                                      </p:cBhvr>
                                    </p:animEffect>
                                    <p:anim calcmode="lin" valueType="num">
                                      <p:cBhvr>
                                        <p:cTn id="3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lt-LT" dirty="0" smtClean="0"/>
              <a:t>Temperatūros skalės</a:t>
            </a:r>
            <a:endParaRPr lang="en-US" dirty="0" smtClean="0"/>
          </a:p>
        </p:txBody>
      </p:sp>
      <p:sp>
        <p:nvSpPr>
          <p:cNvPr id="3" name="Content Placeholder 2"/>
          <p:cNvSpPr>
            <a:spLocks noGrp="1" noRot="1" noChangeAspect="1" noMove="1" noResize="1" noEditPoints="1" noAdjustHandles="1" noChangeArrowheads="1" noChangeShapeType="1" noTextEdit="1"/>
          </p:cNvSpPr>
          <p:nvPr>
            <p:ph idx="1"/>
          </p:nvPr>
        </p:nvSpPr>
        <p:spPr>
          <a:xfrm>
            <a:off x="416860" y="1035424"/>
            <a:ext cx="8229600" cy="3334870"/>
          </a:xfrm>
          <a:blipFill rotWithShape="1">
            <a:blip r:embed="rId2"/>
            <a:srcRect/>
            <a:stretch>
              <a:fillRect l="2451" t="17320" r="3921" b="-47177"/>
            </a:stretch>
          </a:blipFill>
          <a:extLst/>
        </p:spPr>
        <p:txBody>
          <a:bodyPr/>
          <a:lstStyle/>
          <a:p>
            <a:r>
              <a:rPr lang="en-US" dirty="0">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60350"/>
            <a:ext cx="8229600" cy="1143000"/>
          </a:xfrm>
        </p:spPr>
        <p:txBody>
          <a:bodyPr/>
          <a:lstStyle/>
          <a:p>
            <a:pPr eaLnBrk="1" hangingPunct="1"/>
            <a:r>
              <a:rPr lang="en-US" sz="2400" dirty="0" err="1" smtClean="0"/>
              <a:t>Temperat</a:t>
            </a:r>
            <a:r>
              <a:rPr lang="lt-LT" sz="2400" dirty="0" smtClean="0"/>
              <a:t>ūros ir molekulių slenkamojo judėjimo vidutinės kinetinės energijos  ryšys</a:t>
            </a:r>
            <a:endParaRPr lang="en-US" sz="2400" dirty="0" smtClean="0"/>
          </a:p>
        </p:txBody>
      </p:sp>
      <p:sp>
        <p:nvSpPr>
          <p:cNvPr id="3" name="Content Placeholder 2"/>
          <p:cNvSpPr>
            <a:spLocks noGrp="1" noRot="1" noChangeAspect="1" noMove="1" noResize="1" noEditPoints="1" noAdjustHandles="1" noChangeArrowheads="1" noChangeShapeType="1" noTextEdit="1"/>
          </p:cNvSpPr>
          <p:nvPr>
            <p:ph idx="1"/>
          </p:nvPr>
        </p:nvSpPr>
        <p:spPr>
          <a:xfrm>
            <a:off x="251520" y="1772816"/>
            <a:ext cx="8424936" cy="4525963"/>
          </a:xfrm>
          <a:blipFill rotWithShape="1">
            <a:blip r:embed="rId2"/>
            <a:stretch>
              <a:fillRect l="-579" t="-674" r="-651"/>
            </a:stretch>
          </a:blipFill>
          <a:extLst/>
        </p:spPr>
        <p:txBody>
          <a:bodyPr/>
          <a:lstStyle/>
          <a:p>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anim calcmode="lin" valueType="num">
                                      <p:cBhvr>
                                        <p:cTn id="20"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349500"/>
            <a:ext cx="8229600" cy="1143000"/>
          </a:xfrm>
        </p:spPr>
        <p:txBody>
          <a:bodyPr/>
          <a:lstStyle/>
          <a:p>
            <a:pPr eaLnBrk="1" hangingPunct="1"/>
            <a:r>
              <a:rPr lang="lt-LT" dirty="0" smtClean="0"/>
              <a:t>Idealiųjų dujų būsenos lygtis</a:t>
            </a:r>
            <a:endParaRPr lang="en-US" dirty="0" smtClean="0"/>
          </a:p>
        </p:txBody>
      </p:sp>
      <p:sp>
        <p:nvSpPr>
          <p:cNvPr id="22531" name="Content Placeholder 2"/>
          <p:cNvSpPr>
            <a:spLocks noGrp="1"/>
          </p:cNvSpPr>
          <p:nvPr>
            <p:ph idx="1"/>
          </p:nvPr>
        </p:nvSpPr>
        <p:spPr>
          <a:xfrm>
            <a:off x="467544" y="3140968"/>
            <a:ext cx="8229600" cy="4525963"/>
          </a:xfrm>
        </p:spPr>
        <p:txBody>
          <a:bodyPr/>
          <a:lstStyle/>
          <a:p>
            <a:pPr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11188" y="260350"/>
            <a:ext cx="8229600" cy="1143000"/>
          </a:xfrm>
        </p:spPr>
        <p:txBody>
          <a:bodyPr/>
          <a:lstStyle/>
          <a:p>
            <a:pPr eaLnBrk="1" hangingPunct="1"/>
            <a:endParaRPr lang="en-US" smtClean="0"/>
          </a:p>
        </p:txBody>
      </p:sp>
      <p:sp>
        <p:nvSpPr>
          <p:cNvPr id="3" name="Content Placeholder 2"/>
          <p:cNvSpPr>
            <a:spLocks noGrp="1" noRot="1" noChangeAspect="1" noMove="1" noResize="1" noEditPoints="1" noAdjustHandles="1" noChangeArrowheads="1" noChangeShapeType="1" noTextEdit="1"/>
          </p:cNvSpPr>
          <p:nvPr>
            <p:ph idx="1"/>
          </p:nvPr>
        </p:nvSpPr>
        <p:spPr>
          <a:xfrm>
            <a:off x="457199" y="1600200"/>
            <a:ext cx="8552329" cy="4925144"/>
          </a:xfrm>
          <a:blipFill rotWithShape="1">
            <a:blip r:embed="rId2"/>
            <a:stretch>
              <a:fillRect l="-570"/>
            </a:stretch>
          </a:blipFill>
          <a:extLst/>
        </p:spPr>
        <p:txBody>
          <a:bodyPr/>
          <a:lstStyle/>
          <a:p>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916113"/>
            <a:ext cx="8229600" cy="1143000"/>
          </a:xfrm>
        </p:spPr>
        <p:txBody>
          <a:bodyPr/>
          <a:lstStyle/>
          <a:p>
            <a:pPr eaLnBrk="1" hangingPunct="1"/>
            <a:r>
              <a:rPr lang="en-US" dirty="0" err="1" smtClean="0"/>
              <a:t>Izoprocesai</a:t>
            </a:r>
            <a:endParaRPr lang="en-US" dirty="0" smtClean="0"/>
          </a:p>
        </p:txBody>
      </p:sp>
      <p:sp>
        <p:nvSpPr>
          <p:cNvPr id="24579" name="Content Placeholder 2"/>
          <p:cNvSpPr>
            <a:spLocks noGrp="1"/>
          </p:cNvSpPr>
          <p:nvPr>
            <p:ph idx="1"/>
          </p:nvPr>
        </p:nvSpPr>
        <p:spPr>
          <a:xfrm>
            <a:off x="611560" y="2780928"/>
            <a:ext cx="8229600" cy="4525963"/>
          </a:xfrm>
        </p:spPr>
        <p:txBody>
          <a:bodyPr/>
          <a:lstStyle/>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endParaRPr lang="en-US" smtClean="0"/>
          </a:p>
        </p:txBody>
      </p:sp>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674"/>
            </a:stretch>
          </a:blipFill>
          <a:extLst/>
        </p:spPr>
        <p:txBody>
          <a:bodyPr/>
          <a:lstStyle/>
          <a:p>
            <a:r>
              <a:rPr lang="en-US">
                <a:no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lt-LT" dirty="0" smtClean="0"/>
              <a:t>Izoterminis vyksmas</a:t>
            </a:r>
            <a:endParaRPr lang="en-US"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284538"/>
            <a:ext cx="2795588" cy="320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4" name="Content Placeholder 3"/>
              <p:cNvSpPr>
                <a:spLocks noGrp="1"/>
              </p:cNvSpPr>
              <p:nvPr>
                <p:ph idx="1"/>
              </p:nvPr>
            </p:nvSpPr>
            <p:spPr/>
            <p:txBody>
              <a:bodyPr/>
              <a:lstStyle/>
              <a:p>
                <a:pPr marL="0" indent="0">
                  <a:buNone/>
                </a:pPr>
                <a:r>
                  <a:rPr lang="lt-LT" sz="1800" b="1" dirty="0" smtClean="0"/>
                  <a:t>Izoterminis procesas</a:t>
                </a:r>
                <a:r>
                  <a:rPr lang="lt-LT" sz="1800" dirty="0"/>
                  <a:t> - pastovios masės dujų būsenos kitimas esant pastoviai temperatūrai </a:t>
                </a:r>
                <a:r>
                  <a:rPr lang="lt-LT" sz="1800" dirty="0" smtClean="0"/>
                  <a:t>(</a:t>
                </a:r>
                <a:r>
                  <a:rPr lang="en-US" sz="1800" dirty="0" smtClean="0"/>
                  <a:t>T = </a:t>
                </a:r>
                <a:r>
                  <a:rPr lang="en-US" sz="1800" dirty="0" err="1" smtClean="0"/>
                  <a:t>const</a:t>
                </a:r>
                <a:r>
                  <a:rPr lang="lt-LT" sz="1800" dirty="0" smtClean="0"/>
                  <a:t>).</a:t>
                </a:r>
                <a:endParaRPr lang="en-US" sz="1800" dirty="0" smtClean="0"/>
              </a:p>
              <a:p>
                <a:pPr marL="0" indent="0">
                  <a:buNone/>
                </a:pPr>
                <a:r>
                  <a:rPr lang="lt-LT" sz="1800" dirty="0"/>
                  <a:t>Šį dėsnį atrado prancūzų mokslininkai Robertas Boilis ir Edmas Mariotas, todėl jis dar vadinamas </a:t>
                </a:r>
                <a:r>
                  <a:rPr lang="lt-LT" sz="1800" b="1" dirty="0"/>
                  <a:t>Boilio ir Marioto dėsniu</a:t>
                </a:r>
                <a:r>
                  <a:rPr lang="lt-LT" sz="1800" dirty="0"/>
                  <a:t>. Jis teigia, kad tam tikros masės dujų slėgio ir </a:t>
                </a:r>
                <a:r>
                  <a:rPr lang="lt-LT" sz="1800" dirty="0" smtClean="0"/>
                  <a:t>tūrio</a:t>
                </a:r>
                <a:r>
                  <a:rPr lang="lt-LT" sz="1800" dirty="0"/>
                  <a:t> sandauga yra pastovi, kai temperatūra nekinta</a:t>
                </a:r>
                <a:r>
                  <a:rPr lang="lt-LT" sz="1800" dirty="0" smtClean="0"/>
                  <a:t>:</a:t>
                </a:r>
                <a:endParaRPr lang="en-US" sz="1800" dirty="0" smtClean="0"/>
              </a:p>
              <a:p>
                <a:pPr marL="0" indent="0">
                  <a:buNone/>
                </a:pPr>
                <a:endParaRPr lang="en-US" sz="1800" dirty="0"/>
              </a:p>
              <a:p>
                <a:pPr marL="0" indent="0" algn="ctr">
                  <a:buNone/>
                </a:pPr>
                <a14:m>
                  <m:oMathPara xmlns:m="http://schemas.openxmlformats.org/officeDocument/2006/math">
                    <m:oMathParaPr>
                      <m:jc m:val="centerGroup"/>
                    </m:oMathParaPr>
                    <m:oMath xmlns:m="http://schemas.openxmlformats.org/officeDocument/2006/math">
                      <m:sSub>
                        <m:sSubPr>
                          <m:ctrlPr>
                            <a:rPr lang="en-US" sz="1800" i="1" smtClean="0">
                              <a:latin typeface="Cambria Math"/>
                            </a:rPr>
                          </m:ctrlPr>
                        </m:sSubPr>
                        <m:e>
                          <m:r>
                            <a:rPr lang="en-US" sz="1800" b="0" i="1" smtClean="0">
                              <a:latin typeface="Cambria Math"/>
                            </a:rPr>
                            <m:t>𝑝</m:t>
                          </m:r>
                        </m:e>
                        <m:sub>
                          <m:r>
                            <a:rPr lang="en-US" sz="1800" b="0" i="1" smtClean="0">
                              <a:latin typeface="Cambria Math"/>
                            </a:rPr>
                            <m:t>1</m:t>
                          </m:r>
                        </m:sub>
                      </m:sSub>
                      <m:sSub>
                        <m:sSubPr>
                          <m:ctrlPr>
                            <a:rPr lang="en-US" sz="1800" i="1" smtClean="0">
                              <a:latin typeface="Cambria Math"/>
                            </a:rPr>
                          </m:ctrlPr>
                        </m:sSubPr>
                        <m:e>
                          <m:r>
                            <a:rPr lang="en-US" sz="1800" b="0" i="1" smtClean="0">
                              <a:latin typeface="Cambria Math"/>
                            </a:rPr>
                            <m:t>𝑉</m:t>
                          </m:r>
                        </m:e>
                        <m:sub>
                          <m:r>
                            <a:rPr lang="en-US" sz="1800" b="0" i="1" smtClean="0">
                              <a:latin typeface="Cambria Math"/>
                            </a:rPr>
                            <m:t>1</m:t>
                          </m:r>
                        </m:sub>
                      </m:sSub>
                      <m:r>
                        <a:rPr lang="en-US" sz="1800" b="0" i="1" smtClean="0">
                          <a:latin typeface="Cambria Math"/>
                        </a:rPr>
                        <m:t>=</m:t>
                      </m:r>
                      <m:sSub>
                        <m:sSubPr>
                          <m:ctrlPr>
                            <a:rPr lang="en-US" sz="1800" i="1" smtClean="0">
                              <a:latin typeface="Cambria Math"/>
                            </a:rPr>
                          </m:ctrlPr>
                        </m:sSubPr>
                        <m:e>
                          <m:r>
                            <a:rPr lang="en-US" sz="1800" b="0" i="1" smtClean="0">
                              <a:latin typeface="Cambria Math"/>
                            </a:rPr>
                            <m:t>𝑝</m:t>
                          </m:r>
                        </m:e>
                        <m:sub>
                          <m:r>
                            <a:rPr lang="en-US" sz="1800" b="0" i="1" smtClean="0">
                              <a:latin typeface="Cambria Math"/>
                            </a:rPr>
                            <m:t>2</m:t>
                          </m:r>
                        </m:sub>
                      </m:sSub>
                      <m:sSub>
                        <m:sSubPr>
                          <m:ctrlPr>
                            <a:rPr lang="en-US" sz="1800" i="1" smtClean="0">
                              <a:latin typeface="Cambria Math"/>
                            </a:rPr>
                          </m:ctrlPr>
                        </m:sSubPr>
                        <m:e>
                          <m:r>
                            <a:rPr lang="en-US" sz="1800" b="0" i="1" smtClean="0">
                              <a:latin typeface="Cambria Math"/>
                            </a:rPr>
                            <m:t>𝑉</m:t>
                          </m:r>
                        </m:e>
                        <m:sub>
                          <m:r>
                            <a:rPr lang="en-US" sz="1800" b="0" i="1" smtClean="0">
                              <a:latin typeface="Cambria Math"/>
                            </a:rPr>
                            <m:t>2</m:t>
                          </m:r>
                        </m:sub>
                      </m:sSub>
                    </m:oMath>
                  </m:oMathPara>
                </a14:m>
                <a:endParaRPr lang="en-US" sz="1800" dirty="0" smtClean="0"/>
              </a:p>
              <a:p>
                <a:pPr marL="0" indent="0">
                  <a:buNone/>
                </a:pPr>
                <a:r>
                  <a:rPr lang="lt-LT" sz="1800" dirty="0"/>
                  <a:t>Boilio ir Marioto dėsnis tinka bet kurios rūšies dujoms</a:t>
                </a:r>
                <a:r>
                  <a:rPr lang="lt-LT" sz="1800" dirty="0" smtClean="0"/>
                  <a:t>,</a:t>
                </a:r>
                <a:endParaRPr lang="en-US" sz="1800" dirty="0" smtClean="0"/>
              </a:p>
              <a:p>
                <a:pPr marL="0" indent="0">
                  <a:buNone/>
                </a:pPr>
                <a:r>
                  <a:rPr lang="lt-LT" sz="1800" dirty="0"/>
                  <a:t>taip pat ir jų mišiniams. </a:t>
                </a:r>
                <a:endParaRPr lang="en-US" sz="1800" dirty="0" smtClean="0"/>
              </a:p>
              <a:p>
                <a:pPr marL="0" indent="0">
                  <a:buNone/>
                </a:pPr>
                <a:endParaRPr lang="en-US" sz="1800" dirty="0" smtClean="0"/>
              </a:p>
              <a:p>
                <a:pPr marL="0" indent="0">
                  <a:buNone/>
                </a:pPr>
                <a:r>
                  <a:rPr lang="lt-LT" sz="1800" dirty="0" smtClean="0"/>
                  <a:t>Ši </a:t>
                </a:r>
                <a:r>
                  <a:rPr lang="lt-LT" sz="1800" dirty="0"/>
                  <a:t>priklausomybė grafiškai </a:t>
                </a:r>
                <a:r>
                  <a:rPr lang="lt-LT" sz="1800" dirty="0" smtClean="0"/>
                  <a:t>vaizduojama</a:t>
                </a:r>
                <a:endParaRPr lang="en-US" sz="1800" dirty="0" smtClean="0"/>
              </a:p>
              <a:p>
                <a:pPr marL="0" indent="0">
                  <a:buNone/>
                </a:pPr>
                <a:r>
                  <a:rPr lang="lt-LT" sz="1800" dirty="0" smtClean="0"/>
                  <a:t>abscisių </a:t>
                </a:r>
                <a:r>
                  <a:rPr lang="lt-LT" sz="1800" dirty="0"/>
                  <a:t>ašyje atidedant tūrio V vertes</a:t>
                </a:r>
                <a:r>
                  <a:rPr lang="lt-LT" sz="1800" dirty="0" smtClean="0"/>
                  <a:t>,</a:t>
                </a:r>
                <a:endParaRPr lang="en-US" sz="1800" dirty="0" smtClean="0"/>
              </a:p>
              <a:p>
                <a:pPr marL="0" indent="0">
                  <a:buNone/>
                </a:pPr>
                <a:r>
                  <a:rPr lang="lt-LT" sz="1800" dirty="0" smtClean="0"/>
                  <a:t>ordinačių </a:t>
                </a:r>
                <a:r>
                  <a:rPr lang="lt-LT" sz="1800" dirty="0"/>
                  <a:t>ašyje - slėgio p vertes</a:t>
                </a:r>
                <a:r>
                  <a:rPr lang="lt-LT" sz="1800" dirty="0" smtClean="0"/>
                  <a:t>.</a:t>
                </a:r>
                <a:endParaRPr lang="en-US" sz="1800" dirty="0" smtClean="0"/>
              </a:p>
              <a:p>
                <a:pPr marL="0" indent="0">
                  <a:buNone/>
                </a:pPr>
                <a:r>
                  <a:rPr lang="en-US" sz="1800" dirty="0" err="1" smtClean="0"/>
                  <a:t>Izoterminisgrafikasvdinamas</a:t>
                </a:r>
                <a:r>
                  <a:rPr lang="en-US" sz="1800" dirty="0" smtClean="0"/>
                  <a:t> – </a:t>
                </a:r>
                <a:r>
                  <a:rPr lang="en-US" sz="1800" dirty="0" err="1" smtClean="0"/>
                  <a:t>izoterma</a:t>
                </a:r>
                <a:r>
                  <a:rPr lang="en-US" sz="1800" dirty="0" smtClean="0"/>
                  <a:t>.</a:t>
                </a:r>
                <a:endParaRPr lang="en-US" sz="1800"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blipFill rotWithShape="1">
                <a:blip r:embed="rId3"/>
                <a:stretch>
                  <a:fillRect l="-593" t="-674" r="-37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 calcmode="lin" valueType="num">
                                      <p:cBhvr additive="base">
                                        <p:cTn id="2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500"/>
                                        <p:tgtEl>
                                          <p:spTgt spid="4">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xEl>
                                              <p:pRg st="7" end="7"/>
                                            </p:txEl>
                                          </p:spTgt>
                                        </p:tgtEl>
                                        <p:attrNameLst>
                                          <p:attrName>style.visibility</p:attrName>
                                        </p:attrNameLst>
                                      </p:cBhvr>
                                      <p:to>
                                        <p:strVal val="visible"/>
                                      </p:to>
                                    </p:set>
                                    <p:animEffect transition="in" filter="fade">
                                      <p:cBhvr>
                                        <p:cTn id="38" dur="500"/>
                                        <p:tgtEl>
                                          <p:spTgt spid="4">
                                            <p:txEl>
                                              <p:pRg st="7" end="7"/>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animEffect transition="in" filter="fade">
                                      <p:cBhvr>
                                        <p:cTn id="41" dur="500"/>
                                        <p:tgtEl>
                                          <p:spTgt spid="4">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4">
                                            <p:txEl>
                                              <p:pRg st="9" end="9"/>
                                            </p:txEl>
                                          </p:spTgt>
                                        </p:tgtEl>
                                        <p:attrNameLst>
                                          <p:attrName>style.visibility</p:attrName>
                                        </p:attrNameLst>
                                      </p:cBhvr>
                                      <p:to>
                                        <p:strVal val="visible"/>
                                      </p:to>
                                    </p:set>
                                    <p:animEffect transition="in" filter="fade">
                                      <p:cBhvr>
                                        <p:cTn id="44" dur="500"/>
                                        <p:tgtEl>
                                          <p:spTgt spid="4">
                                            <p:txEl>
                                              <p:pRg st="9" end="9"/>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4">
                                            <p:txEl>
                                              <p:pRg st="10" end="10"/>
                                            </p:txEl>
                                          </p:spTgt>
                                        </p:tgtEl>
                                        <p:attrNameLst>
                                          <p:attrName>style.visibility</p:attrName>
                                        </p:attrNameLst>
                                      </p:cBhvr>
                                      <p:to>
                                        <p:strVal val="visible"/>
                                      </p:to>
                                    </p:set>
                                    <p:animEffect transition="in" filter="fade">
                                      <p:cBhvr>
                                        <p:cTn id="47" dur="500"/>
                                        <p:tgtEl>
                                          <p:spTgt spid="4">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404664"/>
            <a:ext cx="8229600" cy="1143000"/>
          </a:xfrm>
        </p:spPr>
        <p:txBody>
          <a:bodyPr/>
          <a:lstStyle/>
          <a:p>
            <a:r>
              <a:rPr lang="en-US" dirty="0" err="1" smtClean="0"/>
              <a:t>Izoterminis</a:t>
            </a:r>
            <a:r>
              <a:rPr lang="en-US" dirty="0" smtClean="0"/>
              <a:t> </a:t>
            </a:r>
            <a:r>
              <a:rPr lang="en-US" dirty="0" err="1" smtClean="0"/>
              <a:t>procesas</a:t>
            </a:r>
            <a:r>
              <a:rPr lang="en-US" dirty="0" smtClean="0"/>
              <a:t> </a:t>
            </a:r>
            <a:r>
              <a:rPr lang="en-US" dirty="0" err="1" smtClean="0"/>
              <a:t>gamtoje</a:t>
            </a:r>
            <a:endParaRPr lang="en-US" dirty="0"/>
          </a:p>
        </p:txBody>
      </p:sp>
      <p:sp>
        <p:nvSpPr>
          <p:cNvPr id="3" name="Content Placeholder 2"/>
          <p:cNvSpPr>
            <a:spLocks noGrp="1"/>
          </p:cNvSpPr>
          <p:nvPr>
            <p:ph idx="1"/>
          </p:nvPr>
        </p:nvSpPr>
        <p:spPr/>
        <p:txBody>
          <a:bodyPr/>
          <a:lstStyle/>
          <a:p>
            <a:pPr marL="0" indent="0">
              <a:buNone/>
            </a:pPr>
            <a:r>
              <a:rPr lang="lt-LT" sz="1800" dirty="0"/>
              <a:t>Boilio ir Marioto dėsnį </a:t>
            </a:r>
            <a:r>
              <a:rPr lang="lt-LT" sz="1800" dirty="0" smtClean="0"/>
              <a:t>gamtoje </a:t>
            </a:r>
            <a:r>
              <a:rPr lang="lt-LT" sz="1800" dirty="0"/>
              <a:t>įžvelgti nesunku. Pavyzdžiui, kylančių į vandens paviršių oro burbulų tūris </a:t>
            </a:r>
            <a:r>
              <a:rPr lang="lt-LT" sz="1800" dirty="0" smtClean="0"/>
              <a:t>didėja,</a:t>
            </a:r>
            <a:r>
              <a:rPr lang="en-US" sz="1800" dirty="0" smtClean="0"/>
              <a:t> </a:t>
            </a:r>
            <a:r>
              <a:rPr lang="lt-LT" sz="1800" dirty="0" smtClean="0"/>
              <a:t>nes</a:t>
            </a:r>
            <a:r>
              <a:rPr lang="lt-LT" sz="1800" dirty="0"/>
              <a:t> slėgis vandens telkinio paviršiuje yra mažesnis negu dugne. Tačiau slėgio ir </a:t>
            </a:r>
            <a:r>
              <a:rPr lang="lt-LT" sz="1800" dirty="0" smtClean="0"/>
              <a:t>tūrio</a:t>
            </a:r>
            <a:r>
              <a:rPr lang="en-US" sz="1800" dirty="0" smtClean="0"/>
              <a:t> </a:t>
            </a:r>
            <a:r>
              <a:rPr lang="lt-LT" sz="1800" dirty="0" smtClean="0"/>
              <a:t>sandauga </a:t>
            </a:r>
            <a:r>
              <a:rPr lang="lt-LT" sz="1800" dirty="0"/>
              <a:t>išlieka pastovi.</a:t>
            </a:r>
            <a:endParaRPr lang="en-US" sz="1800" dirty="0"/>
          </a:p>
          <a:p>
            <a:pPr marL="0" indent="0">
              <a:buNone/>
            </a:pPr>
            <a:endParaRPr lang="en-US" sz="1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9792" y="2564904"/>
            <a:ext cx="3933056" cy="3933056"/>
          </a:xfrm>
          <a:prstGeom prst="rect">
            <a:avLst/>
          </a:prstGeom>
        </p:spPr>
      </p:pic>
    </p:spTree>
    <p:extLst>
      <p:ext uri="{BB962C8B-B14F-4D97-AF65-F5344CB8AC3E}">
        <p14:creationId xmlns:p14="http://schemas.microsoft.com/office/powerpoint/2010/main" val="327635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Izochorinis</a:t>
            </a:r>
            <a:r>
              <a:rPr lang="en-US" dirty="0" smtClean="0"/>
              <a:t> </a:t>
            </a:r>
            <a:r>
              <a:rPr lang="en-US" dirty="0" err="1" smtClean="0"/>
              <a:t>procesas</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indent="0">
                  <a:buNone/>
                </a:pPr>
                <a:r>
                  <a:rPr lang="lt-LT" sz="1800" b="1" dirty="0" smtClean="0"/>
                  <a:t>Izochorinis procesas</a:t>
                </a:r>
                <a:r>
                  <a:rPr lang="lt-LT" sz="1800" dirty="0"/>
                  <a:t> – pastovios masės dujų būsenos kitimas esant pastoviam tūriui </a:t>
                </a:r>
                <a:r>
                  <a:rPr lang="lt-LT" sz="1800" dirty="0" smtClean="0"/>
                  <a:t>(</a:t>
                </a:r>
                <a:r>
                  <a:rPr lang="en-US" sz="1800" dirty="0" smtClean="0"/>
                  <a:t>V = </a:t>
                </a:r>
                <a:r>
                  <a:rPr lang="en-US" sz="1800" dirty="0" err="1" smtClean="0"/>
                  <a:t>const</a:t>
                </a:r>
                <a:r>
                  <a:rPr lang="lt-LT" sz="1800" dirty="0" smtClean="0"/>
                  <a:t>). </a:t>
                </a:r>
                <a:r>
                  <a:rPr lang="lt-LT" sz="1800" dirty="0"/>
                  <a:t>Šį dėsnį atrado prancūzų mokslininkas Žakas Šarlis, todėl jis vadinamas </a:t>
                </a:r>
                <a:r>
                  <a:rPr lang="lt-LT" sz="1800" b="1" dirty="0"/>
                  <a:t>Šarlio dėsniu</a:t>
                </a:r>
                <a:r>
                  <a:rPr lang="lt-LT" sz="1800" dirty="0"/>
                  <a:t>. Jis teigia, kad tam tikros masės dujų slėgio ir temperatūros santykis yra pastovus, kai </a:t>
                </a:r>
                <a:r>
                  <a:rPr lang="lt-LT" sz="1800" dirty="0" smtClean="0"/>
                  <a:t>dujų</a:t>
                </a:r>
                <a:r>
                  <a:rPr lang="en-US" sz="1800" dirty="0" smtClean="0"/>
                  <a:t>t</a:t>
                </a:r>
                <a:r>
                  <a:rPr lang="lt-LT" sz="1800" dirty="0" smtClean="0"/>
                  <a:t>ūris</a:t>
                </a:r>
                <a:r>
                  <a:rPr lang="lt-LT" sz="1800" dirty="0"/>
                  <a:t> nekinta</a:t>
                </a:r>
                <a:r>
                  <a:rPr lang="lt-LT" sz="1800" dirty="0" smtClean="0"/>
                  <a:t>:</a:t>
                </a:r>
              </a:p>
              <a:p>
                <a:pPr marL="0" indent="0" algn="ctr">
                  <a:buNone/>
                </a:pPr>
                <a14:m>
                  <m:oMathPara xmlns:m="http://schemas.openxmlformats.org/officeDocument/2006/math">
                    <m:oMathParaPr>
                      <m:jc m:val="centerGroup"/>
                    </m:oMathParaPr>
                    <m:oMath xmlns:m="http://schemas.openxmlformats.org/officeDocument/2006/math">
                      <m:f>
                        <m:fPr>
                          <m:ctrlPr>
                            <a:rPr lang="en-US" sz="2400" i="1" smtClean="0">
                              <a:latin typeface="Cambria Math"/>
                            </a:rPr>
                          </m:ctrlPr>
                        </m:fPr>
                        <m:num>
                          <m:sSub>
                            <m:sSubPr>
                              <m:ctrlPr>
                                <a:rPr lang="en-US" sz="2400" i="1" smtClean="0">
                                  <a:latin typeface="Cambria Math"/>
                                </a:rPr>
                              </m:ctrlPr>
                            </m:sSubPr>
                            <m:e>
                              <m:r>
                                <a:rPr lang="en-US" sz="2400" b="0" i="1" smtClean="0">
                                  <a:latin typeface="Cambria Math"/>
                                </a:rPr>
                                <m:t>𝑝</m:t>
                              </m:r>
                            </m:e>
                            <m:sub>
                              <m:r>
                                <a:rPr lang="en-US" sz="2400" b="0" i="1" smtClean="0">
                                  <a:latin typeface="Cambria Math"/>
                                </a:rPr>
                                <m:t>1</m:t>
                              </m:r>
                            </m:sub>
                          </m:sSub>
                        </m:num>
                        <m:den>
                          <m:sSub>
                            <m:sSubPr>
                              <m:ctrlPr>
                                <a:rPr lang="en-US" sz="2400" i="1" smtClean="0">
                                  <a:latin typeface="Cambria Math"/>
                                </a:rPr>
                              </m:ctrlPr>
                            </m:sSubPr>
                            <m:e>
                              <m:r>
                                <a:rPr lang="en-US" sz="2400" b="0" i="1" smtClean="0">
                                  <a:latin typeface="Cambria Math"/>
                                </a:rPr>
                                <m:t>𝑇</m:t>
                              </m:r>
                            </m:e>
                            <m:sub>
                              <m:r>
                                <a:rPr lang="en-US" sz="2400" b="0" i="1" smtClean="0">
                                  <a:latin typeface="Cambria Math"/>
                                </a:rPr>
                                <m:t>1</m:t>
                              </m:r>
                            </m:sub>
                          </m:sSub>
                        </m:den>
                      </m:f>
                      <m:r>
                        <a:rPr lang="en-US" sz="2400" b="0" i="1" smtClean="0">
                          <a:latin typeface="Cambria Math"/>
                        </a:rPr>
                        <m:t>=</m:t>
                      </m:r>
                      <m:f>
                        <m:fPr>
                          <m:ctrlPr>
                            <a:rPr lang="en-US" sz="2400" i="1" smtClean="0">
                              <a:latin typeface="Cambria Math"/>
                            </a:rPr>
                          </m:ctrlPr>
                        </m:fPr>
                        <m:num>
                          <m:sSub>
                            <m:sSubPr>
                              <m:ctrlPr>
                                <a:rPr lang="en-US" sz="2400" i="1" smtClean="0">
                                  <a:latin typeface="Cambria Math"/>
                                </a:rPr>
                              </m:ctrlPr>
                            </m:sSubPr>
                            <m:e>
                              <m:r>
                                <a:rPr lang="en-US" sz="2400" b="0" i="1" smtClean="0">
                                  <a:latin typeface="Cambria Math"/>
                                </a:rPr>
                                <m:t>𝑝</m:t>
                              </m:r>
                            </m:e>
                            <m:sub>
                              <m:r>
                                <a:rPr lang="en-US" sz="2400" b="0" i="1" smtClean="0">
                                  <a:latin typeface="Cambria Math"/>
                                </a:rPr>
                                <m:t>2</m:t>
                              </m:r>
                            </m:sub>
                          </m:sSub>
                        </m:num>
                        <m:den>
                          <m:sSub>
                            <m:sSubPr>
                              <m:ctrlPr>
                                <a:rPr lang="en-US" sz="2400" i="1" smtClean="0">
                                  <a:latin typeface="Cambria Math"/>
                                </a:rPr>
                              </m:ctrlPr>
                            </m:sSubPr>
                            <m:e>
                              <m:r>
                                <a:rPr lang="en-US" sz="2400" b="0" i="1" smtClean="0">
                                  <a:latin typeface="Cambria Math"/>
                                </a:rPr>
                                <m:t>𝑇</m:t>
                              </m:r>
                            </m:e>
                            <m:sub>
                              <m:r>
                                <a:rPr lang="en-US" sz="2400" b="0" i="1" smtClean="0">
                                  <a:latin typeface="Cambria Math"/>
                                </a:rPr>
                                <m:t>2</m:t>
                              </m:r>
                            </m:sub>
                          </m:sSub>
                        </m:den>
                      </m:f>
                    </m:oMath>
                  </m:oMathPara>
                </a14:m>
                <a:endParaRPr lang="en-US" sz="2400" dirty="0" smtClean="0"/>
              </a:p>
              <a:p>
                <a:pPr marL="0" indent="0" algn="ctr">
                  <a:buNone/>
                </a:pPr>
                <a:r>
                  <a:rPr lang="en-US" sz="2400" dirty="0" err="1" smtClean="0"/>
                  <a:t>Izochorinio</a:t>
                </a:r>
                <a:r>
                  <a:rPr lang="en-US" sz="2400" dirty="0" smtClean="0"/>
                  <a:t> </a:t>
                </a:r>
                <a:r>
                  <a:rPr lang="en-US" sz="2400" dirty="0" err="1" smtClean="0"/>
                  <a:t>proceso</a:t>
                </a:r>
                <a:r>
                  <a:rPr lang="en-US" sz="2400" dirty="0" smtClean="0"/>
                  <a:t> </a:t>
                </a:r>
                <a:r>
                  <a:rPr lang="en-US" sz="2400" dirty="0" err="1" smtClean="0"/>
                  <a:t>grafikas</a:t>
                </a:r>
                <a:endParaRPr lang="en-US" sz="2400" dirty="0"/>
              </a:p>
              <a:p>
                <a:pPr marL="0" indent="0">
                  <a:buNone/>
                </a:pPr>
                <a:endParaRPr lang="en-US" sz="1800" dirty="0" smtClean="0"/>
              </a:p>
              <a:p>
                <a:pPr marL="0" indent="0">
                  <a:buNone/>
                </a:pPr>
                <a:r>
                  <a:rPr lang="lt-LT" sz="1800" dirty="0"/>
                  <a:t>Vykstant izochoriniam procesui, </a:t>
                </a:r>
                <a:r>
                  <a:rPr lang="lt-LT" sz="1800" dirty="0" smtClean="0"/>
                  <a:t>dujų</a:t>
                </a:r>
                <a:r>
                  <a:rPr lang="lt-LT" sz="1800" dirty="0"/>
                  <a:t> slėgio priklausomybė nuo temperatūros yra </a:t>
                </a:r>
                <a:r>
                  <a:rPr lang="lt-LT" sz="1800" dirty="0" smtClean="0"/>
                  <a:t>tiesinė</a:t>
                </a:r>
                <a:r>
                  <a:rPr lang="en-US" sz="1800" dirty="0" smtClean="0"/>
                  <a:t>.</a:t>
                </a:r>
                <a:endParaRPr lang="en-US" sz="1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593" t="-674"/>
                </a:stretch>
              </a:blipFill>
            </p:spPr>
            <p:txBody>
              <a:bodyPr/>
              <a:lstStyle/>
              <a:p>
                <a:r>
                  <a:rPr lang="en-US">
                    <a:noFill/>
                  </a:rPr>
                  <a:t> </a:t>
                </a:r>
              </a:p>
            </p:txBody>
          </p:sp>
        </mc:Fallback>
      </mc:AlternateContent>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12" y="4869160"/>
            <a:ext cx="2286000" cy="1801368"/>
          </a:xfrm>
          <a:prstGeom prst="rect">
            <a:avLst/>
          </a:prstGeom>
        </p:spPr>
      </p:pic>
    </p:spTree>
    <p:extLst>
      <p:ext uri="{BB962C8B-B14F-4D97-AF65-F5344CB8AC3E}">
        <p14:creationId xmlns:p14="http://schemas.microsoft.com/office/powerpoint/2010/main" val="95779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50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r>
              <a:rPr lang="lt-LT" dirty="0" smtClean="0"/>
              <a:t>Izobarinis vyksmas</a:t>
            </a:r>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4005263"/>
            <a:ext cx="2808288"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5" name="Content Placeholder 4"/>
              <p:cNvSpPr>
                <a:spLocks noGrp="1"/>
              </p:cNvSpPr>
              <p:nvPr>
                <p:ph idx="1"/>
              </p:nvPr>
            </p:nvSpPr>
            <p:spPr/>
            <p:txBody>
              <a:bodyPr/>
              <a:lstStyle/>
              <a:p>
                <a:pPr marL="0" indent="0">
                  <a:buNone/>
                </a:pPr>
                <a:r>
                  <a:rPr lang="lt-LT" sz="1800" b="1" dirty="0" smtClean="0"/>
                  <a:t>Izobarinis procesas</a:t>
                </a:r>
                <a:r>
                  <a:rPr lang="lt-LT" sz="1800" dirty="0"/>
                  <a:t> – pastovios masės </a:t>
                </a:r>
                <a:r>
                  <a:rPr lang="lt-LT" sz="1800" dirty="0" smtClean="0"/>
                  <a:t>dujų</a:t>
                </a:r>
                <a:r>
                  <a:rPr lang="en-US" sz="1800" dirty="0"/>
                  <a:t> </a:t>
                </a:r>
                <a:r>
                  <a:rPr lang="lt-LT" sz="1800" dirty="0" smtClean="0"/>
                  <a:t>būsenos </a:t>
                </a:r>
                <a:r>
                  <a:rPr lang="lt-LT" sz="1800" dirty="0"/>
                  <a:t>kitimas esant pastoviam slėgiui </a:t>
                </a:r>
                <a:r>
                  <a:rPr lang="lt-LT" sz="1800" dirty="0" smtClean="0"/>
                  <a:t>(</a:t>
                </a:r>
                <a:r>
                  <a:rPr lang="en-US" sz="1800" i="1" dirty="0" smtClean="0"/>
                  <a:t>p = </a:t>
                </a:r>
                <a:r>
                  <a:rPr lang="en-US" sz="1800" i="1" dirty="0" err="1" smtClean="0"/>
                  <a:t>const</a:t>
                </a:r>
                <a:r>
                  <a:rPr lang="lt-LT" sz="1800" dirty="0" smtClean="0"/>
                  <a:t>). </a:t>
                </a:r>
                <a:r>
                  <a:rPr lang="lt-LT" sz="1800" dirty="0"/>
                  <a:t>Šį dėsnį atrado prancūzų mokslininkas Lui Žozefas Gei-Liusakas, todėl jis vadinamas </a:t>
                </a:r>
                <a:r>
                  <a:rPr lang="lt-LT" sz="1800" b="1" dirty="0"/>
                  <a:t>Gei-Liusako dėsniu</a:t>
                </a:r>
                <a:r>
                  <a:rPr lang="lt-LT" sz="1800" dirty="0"/>
                  <a:t>. Jis teigia, kad tam tikros masės dujų tūrio ir temperatūros santykis yra pastovus, kai slėgis nekinta</a:t>
                </a:r>
                <a:r>
                  <a:rPr lang="lt-LT" sz="1800" dirty="0" smtClean="0"/>
                  <a:t>:</a:t>
                </a:r>
                <a:endParaRPr lang="en-US" sz="1800" dirty="0" smtClean="0"/>
              </a:p>
              <a:p>
                <a:pPr marL="0" indent="0">
                  <a:buNone/>
                </a:pPr>
                <a:endParaRPr lang="en-US" sz="1800" dirty="0"/>
              </a:p>
              <a:p>
                <a:pPr marL="0" indent="0">
                  <a:buNone/>
                </a:pPr>
                <a14:m>
                  <m:oMathPara xmlns:m="http://schemas.openxmlformats.org/officeDocument/2006/math">
                    <m:oMathParaPr>
                      <m:jc m:val="centerGroup"/>
                    </m:oMathParaPr>
                    <m:oMath xmlns:m="http://schemas.openxmlformats.org/officeDocument/2006/math">
                      <m:f>
                        <m:fPr>
                          <m:ctrlPr>
                            <a:rPr lang="en-US" sz="2000" i="1" smtClean="0">
                              <a:latin typeface="Cambria Math"/>
                            </a:rPr>
                          </m:ctrlPr>
                        </m:fPr>
                        <m:num>
                          <m:sSub>
                            <m:sSubPr>
                              <m:ctrlPr>
                                <a:rPr lang="en-US" sz="2000" i="1" smtClean="0">
                                  <a:latin typeface="Cambria Math"/>
                                </a:rPr>
                              </m:ctrlPr>
                            </m:sSubPr>
                            <m:e>
                              <m:r>
                                <a:rPr lang="en-US" sz="2000" b="0" i="1" smtClean="0">
                                  <a:latin typeface="Cambria Math"/>
                                </a:rPr>
                                <m:t>𝑉</m:t>
                              </m:r>
                            </m:e>
                            <m:sub>
                              <m:r>
                                <a:rPr lang="en-US" sz="2000" b="0" i="1" smtClean="0">
                                  <a:latin typeface="Cambria Math"/>
                                </a:rPr>
                                <m:t>1</m:t>
                              </m:r>
                            </m:sub>
                          </m:sSub>
                        </m:num>
                        <m:den>
                          <m:sSub>
                            <m:sSubPr>
                              <m:ctrlPr>
                                <a:rPr lang="en-US" sz="2000" i="1" smtClean="0">
                                  <a:latin typeface="Cambria Math"/>
                                </a:rPr>
                              </m:ctrlPr>
                            </m:sSubPr>
                            <m:e>
                              <m:r>
                                <a:rPr lang="en-US" sz="2000" b="0" i="1" smtClean="0">
                                  <a:latin typeface="Cambria Math"/>
                                </a:rPr>
                                <m:t>𝑇</m:t>
                              </m:r>
                            </m:e>
                            <m:sub>
                              <m:r>
                                <a:rPr lang="en-US" sz="2000" b="0" i="1" smtClean="0">
                                  <a:latin typeface="Cambria Math"/>
                                </a:rPr>
                                <m:t>1</m:t>
                              </m:r>
                            </m:sub>
                          </m:sSub>
                        </m:den>
                      </m:f>
                      <m:r>
                        <a:rPr lang="en-US" sz="2000" b="0" i="1" smtClean="0">
                          <a:latin typeface="Cambria Math"/>
                        </a:rPr>
                        <m:t>=</m:t>
                      </m:r>
                      <m:f>
                        <m:fPr>
                          <m:ctrlPr>
                            <a:rPr lang="en-US" sz="2000" i="1" smtClean="0">
                              <a:latin typeface="Cambria Math"/>
                            </a:rPr>
                          </m:ctrlPr>
                        </m:fPr>
                        <m:num>
                          <m:sSub>
                            <m:sSubPr>
                              <m:ctrlPr>
                                <a:rPr lang="en-US" sz="2000" i="1" smtClean="0">
                                  <a:latin typeface="Cambria Math"/>
                                </a:rPr>
                              </m:ctrlPr>
                            </m:sSubPr>
                            <m:e>
                              <m:r>
                                <a:rPr lang="en-US" sz="2000" b="0" i="1" smtClean="0">
                                  <a:latin typeface="Cambria Math"/>
                                </a:rPr>
                                <m:t>𝑉</m:t>
                              </m:r>
                            </m:e>
                            <m:sub>
                              <m:r>
                                <a:rPr lang="en-US" sz="2000" b="0" i="1" smtClean="0">
                                  <a:latin typeface="Cambria Math"/>
                                </a:rPr>
                                <m:t>2</m:t>
                              </m:r>
                            </m:sub>
                          </m:sSub>
                        </m:num>
                        <m:den>
                          <m:sSub>
                            <m:sSubPr>
                              <m:ctrlPr>
                                <a:rPr lang="en-US" sz="2000" i="1" smtClean="0">
                                  <a:latin typeface="Cambria Math"/>
                                </a:rPr>
                              </m:ctrlPr>
                            </m:sSubPr>
                            <m:e>
                              <m:r>
                                <a:rPr lang="en-US" sz="2000" b="0" i="1" smtClean="0">
                                  <a:latin typeface="Cambria Math"/>
                                </a:rPr>
                                <m:t>𝑇</m:t>
                              </m:r>
                            </m:e>
                            <m:sub>
                              <m:r>
                                <a:rPr lang="en-US" sz="2000" b="0" i="1" smtClean="0">
                                  <a:latin typeface="Cambria Math"/>
                                </a:rPr>
                                <m:t>2</m:t>
                              </m:r>
                            </m:sub>
                          </m:sSub>
                        </m:den>
                      </m:f>
                    </m:oMath>
                  </m:oMathPara>
                </a14:m>
                <a:endParaRPr lang="en-US" sz="2000" dirty="0" smtClean="0"/>
              </a:p>
              <a:p>
                <a:pPr marL="0" indent="0">
                  <a:buNone/>
                </a:pPr>
                <a:r>
                  <a:rPr lang="en-US" sz="2000" dirty="0" err="1" smtClean="0"/>
                  <a:t>Izobarinio</a:t>
                </a:r>
                <a:r>
                  <a:rPr lang="en-US" sz="2000" dirty="0" smtClean="0"/>
                  <a:t> </a:t>
                </a:r>
                <a:r>
                  <a:rPr lang="en-US" sz="2000" dirty="0" err="1" smtClean="0"/>
                  <a:t>proceso</a:t>
                </a:r>
                <a:r>
                  <a:rPr lang="en-US" sz="2000" dirty="0" smtClean="0"/>
                  <a:t> </a:t>
                </a:r>
                <a:r>
                  <a:rPr lang="en-US" sz="2000" dirty="0" err="1" smtClean="0"/>
                  <a:t>grafikas</a:t>
                </a:r>
                <a:r>
                  <a:rPr lang="en-US" sz="2000" dirty="0" smtClean="0"/>
                  <a:t> </a:t>
                </a:r>
                <a:r>
                  <a:rPr lang="en-US" sz="2000" dirty="0" err="1" smtClean="0"/>
                  <a:t>vadinamas</a:t>
                </a:r>
                <a:r>
                  <a:rPr lang="en-US" sz="2000" dirty="0" smtClean="0"/>
                  <a:t> </a:t>
                </a:r>
                <a:r>
                  <a:rPr lang="en-US" sz="2000" dirty="0" err="1" smtClean="0"/>
                  <a:t>izobara</a:t>
                </a:r>
                <a:r>
                  <a:rPr lang="en-US" sz="2000" dirty="0" smtClean="0"/>
                  <a:t>.</a:t>
                </a:r>
                <a:endParaRPr lang="en-US" sz="2000" dirty="0"/>
              </a:p>
            </p:txBody>
          </p:sp>
        </mc:Choice>
        <mc:Fallback>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3"/>
                <a:stretch>
                  <a:fillRect l="-741" t="-674" r="-37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fade">
                                      <p:cBhvr>
                                        <p:cTn id="19" dur="5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500"/>
                                        <p:tgtEl>
                                          <p:spTgt spid="5">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lstStyle/>
          <a:p>
            <a:r>
              <a:rPr lang="en-US" dirty="0" err="1" smtClean="0"/>
              <a:t>Testas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3849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sz="1400" dirty="0" smtClean="0"/>
                  <a:t>1. </a:t>
                </a:r>
                <a:r>
                  <a:rPr lang="en-US" sz="1400" dirty="0" err="1" smtClean="0"/>
                  <a:t>Kokia</a:t>
                </a:r>
                <a:r>
                  <a:rPr lang="en-US" sz="1400" dirty="0" smtClean="0"/>
                  <a:t> </a:t>
                </a:r>
                <a:r>
                  <a:rPr lang="en-US" sz="1400" dirty="0" err="1" smtClean="0"/>
                  <a:t>vandens</a:t>
                </a:r>
                <a:r>
                  <a:rPr lang="en-US" sz="1400" dirty="0" smtClean="0"/>
                  <a:t> mole</a:t>
                </a:r>
                <a:r>
                  <a:rPr lang="lt-LT" sz="1400" dirty="0" smtClean="0"/>
                  <a:t>kulės masė? (M </a:t>
                </a:r>
                <a:r>
                  <a:rPr lang="en-US" sz="1400" dirty="0" smtClean="0"/>
                  <a:t>= 0,018k kg/</a:t>
                </a:r>
                <a:r>
                  <a:rPr lang="en-US" sz="1400" dirty="0" err="1" smtClean="0"/>
                  <a:t>mol</a:t>
                </a:r>
                <a:r>
                  <a:rPr lang="en-US" sz="1400" dirty="0" smtClean="0"/>
                  <a:t>)</a:t>
                </a:r>
              </a:p>
              <a:p>
                <a:pPr marL="0" indent="0">
                  <a:buNone/>
                </a:pPr>
                <a:r>
                  <a:rPr lang="en-US" sz="1400" dirty="0" smtClean="0"/>
                  <a:t>      A. 18 g/</a:t>
                </a:r>
                <a:r>
                  <a:rPr lang="en-US" sz="1400" dirty="0" err="1" smtClean="0"/>
                  <a:t>mol</a:t>
                </a:r>
                <a:endParaRPr lang="en-US" sz="1400" dirty="0" smtClean="0"/>
              </a:p>
              <a:p>
                <a:pPr marL="0" indent="0">
                  <a:buNone/>
                </a:pPr>
                <a:r>
                  <a:rPr lang="en-US" sz="1400" dirty="0"/>
                  <a:t> </a:t>
                </a:r>
                <a:r>
                  <a:rPr lang="en-US" sz="1400" dirty="0" smtClean="0"/>
                  <a:t>     B. 18 g</a:t>
                </a:r>
              </a:p>
              <a:p>
                <a:pPr marL="0" indent="0">
                  <a:buNone/>
                </a:pPr>
                <a:r>
                  <a:rPr lang="en-US" sz="1400" dirty="0"/>
                  <a:t> </a:t>
                </a:r>
                <a:r>
                  <a:rPr lang="en-US" sz="1400" dirty="0" smtClean="0"/>
                  <a:t>     C. 3 x </a:t>
                </a:r>
                <a14:m>
                  <m:oMath xmlns:m="http://schemas.openxmlformats.org/officeDocument/2006/math">
                    <m:sSup>
                      <m:sSupPr>
                        <m:ctrlPr>
                          <a:rPr lang="en-US" sz="1400" i="1" smtClean="0">
                            <a:latin typeface="Cambria Math"/>
                          </a:rPr>
                        </m:ctrlPr>
                      </m:sSupPr>
                      <m:e>
                        <m:r>
                          <a:rPr lang="en-US" sz="1400" b="0" i="1" smtClean="0">
                            <a:latin typeface="Cambria Math"/>
                          </a:rPr>
                          <m:t>10</m:t>
                        </m:r>
                      </m:e>
                      <m:sup>
                        <m:r>
                          <a:rPr lang="en-US" sz="1400" b="0" i="1" smtClean="0">
                            <a:latin typeface="Cambria Math"/>
                          </a:rPr>
                          <m:t>−26</m:t>
                        </m:r>
                      </m:sup>
                    </m:sSup>
                  </m:oMath>
                </a14:m>
                <a:r>
                  <a:rPr lang="en-US" sz="1400" dirty="0" smtClean="0"/>
                  <a:t> kg</a:t>
                </a:r>
              </a:p>
              <a:p>
                <a:pPr marL="0" indent="0">
                  <a:buNone/>
                </a:pPr>
                <a:r>
                  <a:rPr lang="en-US" sz="1400" dirty="0"/>
                  <a:t> </a:t>
                </a:r>
                <a:r>
                  <a:rPr lang="en-US" sz="1400" dirty="0" smtClean="0"/>
                  <a:t>     D. 3 x </a:t>
                </a:r>
                <a14:m>
                  <m:oMath xmlns:m="http://schemas.openxmlformats.org/officeDocument/2006/math">
                    <m:sSup>
                      <m:sSupPr>
                        <m:ctrlPr>
                          <a:rPr lang="en-US" sz="1400" i="1">
                            <a:latin typeface="Cambria Math"/>
                          </a:rPr>
                        </m:ctrlPr>
                      </m:sSupPr>
                      <m:e>
                        <m:r>
                          <a:rPr lang="en-US" sz="1400" i="1">
                            <a:latin typeface="Cambria Math"/>
                          </a:rPr>
                          <m:t>10</m:t>
                        </m:r>
                      </m:e>
                      <m:sup>
                        <m:r>
                          <a:rPr lang="en-US" sz="1400" i="1">
                            <a:latin typeface="Cambria Math"/>
                          </a:rPr>
                          <m:t>−2</m:t>
                        </m:r>
                        <m:r>
                          <a:rPr lang="en-US" sz="1400" b="0" i="1" smtClean="0">
                            <a:latin typeface="Cambria Math"/>
                          </a:rPr>
                          <m:t>0</m:t>
                        </m:r>
                      </m:sup>
                    </m:sSup>
                  </m:oMath>
                </a14:m>
                <a:r>
                  <a:rPr lang="en-US" sz="1400" dirty="0" smtClean="0"/>
                  <a:t> g</a:t>
                </a:r>
              </a:p>
              <a:p>
                <a:pPr marL="0" indent="0">
                  <a:buNone/>
                </a:pPr>
                <a:endParaRPr lang="en-US" sz="1400" dirty="0"/>
              </a:p>
              <a:p>
                <a:r>
                  <a:rPr lang="en-US" sz="1400" dirty="0" smtClean="0"/>
                  <a:t>2. </a:t>
                </a:r>
                <a:r>
                  <a:rPr lang="en-US" sz="1400" dirty="0" err="1" smtClean="0"/>
                  <a:t>Kur</a:t>
                </a:r>
                <a:r>
                  <a:rPr lang="lt-LT" sz="1400" dirty="0" smtClean="0"/>
                  <a:t>į iš šių dydžių lemia dujų molekulių susidūrimai su indo sienelėmis?</a:t>
                </a:r>
              </a:p>
              <a:p>
                <a:pPr marL="0" indent="0">
                  <a:buNone/>
                </a:pPr>
                <a:r>
                  <a:rPr lang="lt-LT" sz="1400" dirty="0"/>
                  <a:t> </a:t>
                </a:r>
                <a:r>
                  <a:rPr lang="lt-LT" sz="1400" dirty="0" smtClean="0"/>
                  <a:t>     A. Slėgį</a:t>
                </a:r>
              </a:p>
              <a:p>
                <a:pPr marL="0" indent="0">
                  <a:buNone/>
                </a:pPr>
                <a:r>
                  <a:rPr lang="lt-LT" sz="1400" dirty="0"/>
                  <a:t> </a:t>
                </a:r>
                <a:r>
                  <a:rPr lang="lt-LT" sz="1400" dirty="0" smtClean="0"/>
                  <a:t>     B. Temperatūra</a:t>
                </a:r>
              </a:p>
              <a:p>
                <a:pPr marL="0" indent="0">
                  <a:buNone/>
                </a:pPr>
                <a:r>
                  <a:rPr lang="lt-LT" sz="1400" dirty="0"/>
                  <a:t> </a:t>
                </a:r>
                <a:r>
                  <a:rPr lang="lt-LT" sz="1400" dirty="0" smtClean="0"/>
                  <a:t>     C. Tūrį</a:t>
                </a:r>
              </a:p>
              <a:p>
                <a:pPr marL="0" indent="0">
                  <a:buNone/>
                </a:pPr>
                <a:r>
                  <a:rPr lang="lt-LT" sz="1400" dirty="0"/>
                  <a:t> </a:t>
                </a:r>
                <a:r>
                  <a:rPr lang="lt-LT" sz="1400" dirty="0" smtClean="0"/>
                  <a:t>     D. Sunkį</a:t>
                </a:r>
              </a:p>
              <a:p>
                <a:endParaRPr lang="lt-LT" sz="1400" dirty="0"/>
              </a:p>
              <a:p>
                <a:r>
                  <a:rPr lang="en-US" sz="1400" dirty="0" smtClean="0"/>
                  <a:t>3. Kai </a:t>
                </a:r>
                <a:r>
                  <a:rPr lang="en-US" sz="1400" dirty="0" err="1" smtClean="0"/>
                  <a:t>sl</a:t>
                </a:r>
                <a:r>
                  <a:rPr lang="lt-LT" sz="1400" dirty="0" smtClean="0"/>
                  <a:t>ėgis pastovus, dujų tūrio priklausomybę nuo temperatūros rodo:</a:t>
                </a:r>
              </a:p>
              <a:p>
                <a:pPr marL="0" indent="0">
                  <a:buNone/>
                </a:pPr>
                <a:r>
                  <a:rPr lang="lt-LT" sz="1400" dirty="0"/>
                  <a:t> </a:t>
                </a:r>
                <a:r>
                  <a:rPr lang="lt-LT" sz="1400" dirty="0" smtClean="0"/>
                  <a:t>      A. Izochorė</a:t>
                </a:r>
              </a:p>
              <a:p>
                <a:pPr marL="0" indent="0">
                  <a:buNone/>
                </a:pPr>
                <a:r>
                  <a:rPr lang="lt-LT" sz="1400" dirty="0"/>
                  <a:t> </a:t>
                </a:r>
                <a:r>
                  <a:rPr lang="lt-LT" sz="1400" dirty="0" smtClean="0"/>
                  <a:t>      B. Izobarė</a:t>
                </a:r>
              </a:p>
              <a:p>
                <a:pPr marL="0" indent="0">
                  <a:buNone/>
                </a:pPr>
                <a:r>
                  <a:rPr lang="lt-LT" sz="1400" dirty="0"/>
                  <a:t> </a:t>
                </a:r>
                <a:r>
                  <a:rPr lang="lt-LT" sz="1400" dirty="0" smtClean="0"/>
                  <a:t>      C. Izotermė</a:t>
                </a:r>
              </a:p>
              <a:p>
                <a:pPr marL="0" indent="0">
                  <a:buNone/>
                </a:pPr>
                <a:r>
                  <a:rPr lang="lt-LT" sz="1400" dirty="0"/>
                  <a:t> </a:t>
                </a:r>
                <a:r>
                  <a:rPr lang="lt-LT" sz="1400" dirty="0" smtClean="0"/>
                  <a:t>      D. Adiabatė</a:t>
                </a:r>
                <a:endParaRPr lang="en-US" sz="1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8" t="-135"/>
                </a:stretch>
              </a:blipFill>
            </p:spPr>
            <p:txBody>
              <a:bodyPr/>
              <a:lstStyle/>
              <a:p>
                <a:r>
                  <a:rPr lang="en-US">
                    <a:noFill/>
                  </a:rPr>
                  <a:t> </a:t>
                </a:r>
              </a:p>
            </p:txBody>
          </p:sp>
        </mc:Fallback>
      </mc:AlternateContent>
    </p:spTree>
    <p:extLst>
      <p:ext uri="{BB962C8B-B14F-4D97-AF65-F5344CB8AC3E}">
        <p14:creationId xmlns:p14="http://schemas.microsoft.com/office/powerpoint/2010/main" val="4197608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additive="base">
                                        <p:cTn id="1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additive="base">
                                        <p:cTn id="2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 calcmode="lin" valueType="num">
                                      <p:cBhvr additive="base">
                                        <p:cTn id="26"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nodeType="clickEffect">
                                  <p:stCondLst>
                                    <p:cond delay="0"/>
                                  </p:stCondLst>
                                  <p:childTnLst>
                                    <p:animEffect transition="out" filter="fade">
                                      <p:cBhvr>
                                        <p:cTn id="37" dur="500"/>
                                        <p:tgtEl>
                                          <p:spTgt spid="3">
                                            <p:txEl>
                                              <p:pRg st="1" end="1"/>
                                            </p:txEl>
                                          </p:spTgt>
                                        </p:tgtEl>
                                      </p:cBhvr>
                                    </p:animEffect>
                                    <p:set>
                                      <p:cBhvr>
                                        <p:cTn id="38" dur="1" fill="hold">
                                          <p:stCondLst>
                                            <p:cond delay="499"/>
                                          </p:stCondLst>
                                        </p:cTn>
                                        <p:tgtEl>
                                          <p:spTgt spid="3">
                                            <p:txEl>
                                              <p:pRg st="1" end="1"/>
                                            </p:txEl>
                                          </p:spTgt>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3">
                                            <p:txEl>
                                              <p:pRg st="2" end="2"/>
                                            </p:txEl>
                                          </p:spTgt>
                                        </p:tgtEl>
                                      </p:cBhvr>
                                    </p:animEffect>
                                    <p:set>
                                      <p:cBhvr>
                                        <p:cTn id="41" dur="1" fill="hold">
                                          <p:stCondLst>
                                            <p:cond delay="499"/>
                                          </p:stCondLst>
                                        </p:cTn>
                                        <p:tgtEl>
                                          <p:spTgt spid="3">
                                            <p:txEl>
                                              <p:pRg st="2" end="2"/>
                                            </p:txEl>
                                          </p:spTgt>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3">
                                            <p:txEl>
                                              <p:pRg st="4" end="4"/>
                                            </p:txEl>
                                          </p:spTgt>
                                        </p:tgtEl>
                                      </p:cBhvr>
                                    </p:animEffect>
                                    <p:set>
                                      <p:cBhvr>
                                        <p:cTn id="44"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500"/>
                                        <p:tgtEl>
                                          <p:spTgt spid="3">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3">
                                            <p:txEl>
                                              <p:pRg st="7" end="7"/>
                                            </p:txEl>
                                          </p:spTgt>
                                        </p:tgtEl>
                                        <p:attrNameLst>
                                          <p:attrName>style.visibility</p:attrName>
                                        </p:attrNameLst>
                                      </p:cBhvr>
                                      <p:to>
                                        <p:strVal val="visible"/>
                                      </p:to>
                                    </p:set>
                                    <p:anim calcmode="lin" valueType="num">
                                      <p:cBhvr additive="base">
                                        <p:cTn id="54"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3">
                                            <p:txEl>
                                              <p:pRg st="8" end="8"/>
                                            </p:txEl>
                                          </p:spTgt>
                                        </p:tgtEl>
                                        <p:attrNameLst>
                                          <p:attrName>style.visibility</p:attrName>
                                        </p:attrNameLst>
                                      </p:cBhvr>
                                      <p:to>
                                        <p:strVal val="visible"/>
                                      </p:to>
                                    </p:set>
                                    <p:anim calcmode="lin" valueType="num">
                                      <p:cBhvr additive="base">
                                        <p:cTn id="6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3">
                                            <p:txEl>
                                              <p:pRg st="9" end="9"/>
                                            </p:txEl>
                                          </p:spTgt>
                                        </p:tgtEl>
                                        <p:attrNameLst>
                                          <p:attrName>style.visibility</p:attrName>
                                        </p:attrNameLst>
                                      </p:cBhvr>
                                      <p:to>
                                        <p:strVal val="visible"/>
                                      </p:to>
                                    </p:set>
                                    <p:anim calcmode="lin" valueType="num">
                                      <p:cBhvr additive="base">
                                        <p:cTn id="6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3">
                                            <p:txEl>
                                              <p:pRg st="10" end="10"/>
                                            </p:txEl>
                                          </p:spTgt>
                                        </p:tgtEl>
                                        <p:attrNameLst>
                                          <p:attrName>style.visibility</p:attrName>
                                        </p:attrNameLst>
                                      </p:cBhvr>
                                      <p:to>
                                        <p:strVal val="visible"/>
                                      </p:to>
                                    </p:set>
                                    <p:anim calcmode="lin" valueType="num">
                                      <p:cBhvr additive="base">
                                        <p:cTn id="72"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nodeType="clickEffect">
                                  <p:stCondLst>
                                    <p:cond delay="0"/>
                                  </p:stCondLst>
                                  <p:childTnLst>
                                    <p:animEffect transition="out" filter="fade">
                                      <p:cBhvr>
                                        <p:cTn id="77" dur="500"/>
                                        <p:tgtEl>
                                          <p:spTgt spid="3">
                                            <p:txEl>
                                              <p:pRg st="8" end="8"/>
                                            </p:txEl>
                                          </p:spTgt>
                                        </p:tgtEl>
                                      </p:cBhvr>
                                    </p:animEffect>
                                    <p:set>
                                      <p:cBhvr>
                                        <p:cTn id="78" dur="1" fill="hold">
                                          <p:stCondLst>
                                            <p:cond delay="499"/>
                                          </p:stCondLst>
                                        </p:cTn>
                                        <p:tgtEl>
                                          <p:spTgt spid="3">
                                            <p:txEl>
                                              <p:pRg st="8" end="8"/>
                                            </p:txEl>
                                          </p:spTgt>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3">
                                            <p:txEl>
                                              <p:pRg st="9" end="9"/>
                                            </p:txEl>
                                          </p:spTgt>
                                        </p:tgtEl>
                                      </p:cBhvr>
                                    </p:animEffect>
                                    <p:set>
                                      <p:cBhvr>
                                        <p:cTn id="81" dur="1" fill="hold">
                                          <p:stCondLst>
                                            <p:cond delay="499"/>
                                          </p:stCondLst>
                                        </p:cTn>
                                        <p:tgtEl>
                                          <p:spTgt spid="3">
                                            <p:txEl>
                                              <p:pRg st="9" end="9"/>
                                            </p:txEl>
                                          </p:spTgt>
                                        </p:tgtEl>
                                        <p:attrNameLst>
                                          <p:attrName>style.visibility</p:attrName>
                                        </p:attrNameLst>
                                      </p:cBhvr>
                                      <p:to>
                                        <p:strVal val="hidden"/>
                                      </p:to>
                                    </p:set>
                                  </p:childTnLst>
                                </p:cTn>
                              </p:par>
                              <p:par>
                                <p:cTn id="82" presetID="10" presetClass="exit" presetSubtype="0" fill="hold" nodeType="withEffect">
                                  <p:stCondLst>
                                    <p:cond delay="0"/>
                                  </p:stCondLst>
                                  <p:childTnLst>
                                    <p:animEffect transition="out" filter="fade">
                                      <p:cBhvr>
                                        <p:cTn id="83" dur="500"/>
                                        <p:tgtEl>
                                          <p:spTgt spid="3">
                                            <p:txEl>
                                              <p:pRg st="10" end="10"/>
                                            </p:txEl>
                                          </p:spTgt>
                                        </p:tgtEl>
                                      </p:cBhvr>
                                    </p:animEffect>
                                    <p:set>
                                      <p:cBhvr>
                                        <p:cTn id="84" dur="1" fill="hold">
                                          <p:stCondLst>
                                            <p:cond delay="499"/>
                                          </p:stCondLst>
                                        </p:cTn>
                                        <p:tgtEl>
                                          <p:spTgt spid="3">
                                            <p:txEl>
                                              <p:pRg st="10" end="10"/>
                                            </p:txEl>
                                          </p:spTgt>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3">
                                            <p:txEl>
                                              <p:pRg st="12" end="12"/>
                                            </p:txEl>
                                          </p:spTgt>
                                        </p:tgtEl>
                                        <p:attrNameLst>
                                          <p:attrName>style.visibility</p:attrName>
                                        </p:attrNameLst>
                                      </p:cBhvr>
                                      <p:to>
                                        <p:strVal val="visible"/>
                                      </p:to>
                                    </p:set>
                                    <p:animEffect transition="in" filter="fade">
                                      <p:cBhvr>
                                        <p:cTn id="89" dur="500"/>
                                        <p:tgtEl>
                                          <p:spTgt spid="3">
                                            <p:txEl>
                                              <p:pRg st="12" end="12"/>
                                            </p:txEl>
                                          </p:spTgt>
                                        </p:tgtEl>
                                      </p:cBhvr>
                                    </p:animEffect>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3">
                                            <p:txEl>
                                              <p:pRg st="13" end="13"/>
                                            </p:txEl>
                                          </p:spTgt>
                                        </p:tgtEl>
                                        <p:attrNameLst>
                                          <p:attrName>style.visibility</p:attrName>
                                        </p:attrNameLst>
                                      </p:cBhvr>
                                      <p:to>
                                        <p:strVal val="visible"/>
                                      </p:to>
                                    </p:set>
                                    <p:anim calcmode="lin" valueType="num">
                                      <p:cBhvr additive="base">
                                        <p:cTn id="94"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2" presetClass="entr" presetSubtype="4" fill="hold" nodeType="clickEffect">
                                  <p:stCondLst>
                                    <p:cond delay="0"/>
                                  </p:stCondLst>
                                  <p:childTnLst>
                                    <p:set>
                                      <p:cBhvr>
                                        <p:cTn id="99" dur="1" fill="hold">
                                          <p:stCondLst>
                                            <p:cond delay="0"/>
                                          </p:stCondLst>
                                        </p:cTn>
                                        <p:tgtEl>
                                          <p:spTgt spid="3">
                                            <p:txEl>
                                              <p:pRg st="14" end="14"/>
                                            </p:txEl>
                                          </p:spTgt>
                                        </p:tgtEl>
                                        <p:attrNameLst>
                                          <p:attrName>style.visibility</p:attrName>
                                        </p:attrNameLst>
                                      </p:cBhvr>
                                      <p:to>
                                        <p:strVal val="visible"/>
                                      </p:to>
                                    </p:set>
                                    <p:anim calcmode="lin" valueType="num">
                                      <p:cBhvr additive="base">
                                        <p:cTn id="100"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nodeType="clickEffect">
                                  <p:stCondLst>
                                    <p:cond delay="0"/>
                                  </p:stCondLst>
                                  <p:childTnLst>
                                    <p:set>
                                      <p:cBhvr>
                                        <p:cTn id="105" dur="1" fill="hold">
                                          <p:stCondLst>
                                            <p:cond delay="0"/>
                                          </p:stCondLst>
                                        </p:cTn>
                                        <p:tgtEl>
                                          <p:spTgt spid="3">
                                            <p:txEl>
                                              <p:pRg st="15" end="15"/>
                                            </p:txEl>
                                          </p:spTgt>
                                        </p:tgtEl>
                                        <p:attrNameLst>
                                          <p:attrName>style.visibility</p:attrName>
                                        </p:attrNameLst>
                                      </p:cBhvr>
                                      <p:to>
                                        <p:strVal val="visible"/>
                                      </p:to>
                                    </p:set>
                                    <p:anim calcmode="lin" valueType="num">
                                      <p:cBhvr additive="base">
                                        <p:cTn id="106"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07"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nodeType="clickEffect">
                                  <p:stCondLst>
                                    <p:cond delay="0"/>
                                  </p:stCondLst>
                                  <p:childTnLst>
                                    <p:set>
                                      <p:cBhvr>
                                        <p:cTn id="111" dur="1" fill="hold">
                                          <p:stCondLst>
                                            <p:cond delay="0"/>
                                          </p:stCondLst>
                                        </p:cTn>
                                        <p:tgtEl>
                                          <p:spTgt spid="3">
                                            <p:txEl>
                                              <p:pRg st="16" end="16"/>
                                            </p:txEl>
                                          </p:spTgt>
                                        </p:tgtEl>
                                        <p:attrNameLst>
                                          <p:attrName>style.visibility</p:attrName>
                                        </p:attrNameLst>
                                      </p:cBhvr>
                                      <p:to>
                                        <p:strVal val="visible"/>
                                      </p:to>
                                    </p:set>
                                    <p:anim calcmode="lin" valueType="num">
                                      <p:cBhvr additive="base">
                                        <p:cTn id="112"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13"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nodeType="clickEffect">
                                  <p:stCondLst>
                                    <p:cond delay="0"/>
                                  </p:stCondLst>
                                  <p:childTnLst>
                                    <p:animEffect transition="out" filter="fade">
                                      <p:cBhvr>
                                        <p:cTn id="117" dur="500"/>
                                        <p:tgtEl>
                                          <p:spTgt spid="3">
                                            <p:txEl>
                                              <p:pRg st="13" end="13"/>
                                            </p:txEl>
                                          </p:spTgt>
                                        </p:tgtEl>
                                      </p:cBhvr>
                                    </p:animEffect>
                                    <p:set>
                                      <p:cBhvr>
                                        <p:cTn id="118" dur="1" fill="hold">
                                          <p:stCondLst>
                                            <p:cond delay="499"/>
                                          </p:stCondLst>
                                        </p:cTn>
                                        <p:tgtEl>
                                          <p:spTgt spid="3">
                                            <p:txEl>
                                              <p:pRg st="13" end="13"/>
                                            </p:txEl>
                                          </p:spTgt>
                                        </p:tgtEl>
                                        <p:attrNameLst>
                                          <p:attrName>style.visibility</p:attrName>
                                        </p:attrNameLst>
                                      </p:cBhvr>
                                      <p:to>
                                        <p:strVal val="hidden"/>
                                      </p:to>
                                    </p:set>
                                  </p:childTnLst>
                                </p:cTn>
                              </p:par>
                              <p:par>
                                <p:cTn id="119" presetID="10" presetClass="exit" presetSubtype="0" fill="hold" nodeType="withEffect">
                                  <p:stCondLst>
                                    <p:cond delay="0"/>
                                  </p:stCondLst>
                                  <p:childTnLst>
                                    <p:animEffect transition="out" filter="fade">
                                      <p:cBhvr>
                                        <p:cTn id="120" dur="500"/>
                                        <p:tgtEl>
                                          <p:spTgt spid="3">
                                            <p:txEl>
                                              <p:pRg st="15" end="15"/>
                                            </p:txEl>
                                          </p:spTgt>
                                        </p:tgtEl>
                                      </p:cBhvr>
                                    </p:animEffect>
                                    <p:set>
                                      <p:cBhvr>
                                        <p:cTn id="121" dur="1" fill="hold">
                                          <p:stCondLst>
                                            <p:cond delay="499"/>
                                          </p:stCondLst>
                                        </p:cTn>
                                        <p:tgtEl>
                                          <p:spTgt spid="3">
                                            <p:txEl>
                                              <p:pRg st="15" end="15"/>
                                            </p:txEl>
                                          </p:spTgt>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
                                        <p:tgtEl>
                                          <p:spTgt spid="3">
                                            <p:txEl>
                                              <p:pRg st="16" end="16"/>
                                            </p:txEl>
                                          </p:spTgt>
                                        </p:tgtEl>
                                      </p:cBhvr>
                                    </p:animEffect>
                                    <p:set>
                                      <p:cBhvr>
                                        <p:cTn id="124" dur="1" fill="hold">
                                          <p:stCondLst>
                                            <p:cond delay="499"/>
                                          </p:stCondLst>
                                        </p:cTn>
                                        <p:tgtEl>
                                          <p:spTgt spid="3">
                                            <p:txEl>
                                              <p:pRg st="16" end="1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400" dirty="0" smtClean="0"/>
              <a:t>4. Vis</a:t>
            </a:r>
            <a:r>
              <a:rPr lang="lt-LT" sz="1400" dirty="0" smtClean="0"/>
              <a:t>ų izoprocesų dėsningumai galioja, kai idealiųjų dujų nekinta:</a:t>
            </a:r>
          </a:p>
          <a:p>
            <a:pPr marL="0" indent="0">
              <a:buNone/>
            </a:pPr>
            <a:r>
              <a:rPr lang="lt-LT" sz="1400" dirty="0"/>
              <a:t> </a:t>
            </a:r>
            <a:r>
              <a:rPr lang="lt-LT" sz="1400" dirty="0" smtClean="0"/>
              <a:t>      A. Tūris</a:t>
            </a:r>
          </a:p>
          <a:p>
            <a:pPr marL="0" indent="0">
              <a:buNone/>
            </a:pPr>
            <a:r>
              <a:rPr lang="lt-LT" sz="1400" dirty="0"/>
              <a:t> </a:t>
            </a:r>
            <a:r>
              <a:rPr lang="lt-LT" sz="1400" dirty="0" smtClean="0"/>
              <a:t>      B. Slėgis</a:t>
            </a:r>
          </a:p>
          <a:p>
            <a:pPr marL="0" indent="0">
              <a:buNone/>
            </a:pPr>
            <a:r>
              <a:rPr lang="lt-LT" sz="1400" dirty="0"/>
              <a:t> </a:t>
            </a:r>
            <a:r>
              <a:rPr lang="lt-LT" sz="1400" dirty="0" smtClean="0"/>
              <a:t>      C. Masė</a:t>
            </a:r>
          </a:p>
          <a:p>
            <a:pPr marL="0" indent="0">
              <a:buNone/>
            </a:pPr>
            <a:r>
              <a:rPr lang="lt-LT" sz="1400" dirty="0"/>
              <a:t> </a:t>
            </a:r>
            <a:r>
              <a:rPr lang="lt-LT" sz="1400" dirty="0" smtClean="0"/>
              <a:t>      D. Temperatūra</a:t>
            </a:r>
          </a:p>
          <a:p>
            <a:pPr marL="0" indent="0">
              <a:buNone/>
            </a:pPr>
            <a:endParaRPr lang="lt-LT" sz="1400" dirty="0"/>
          </a:p>
          <a:p>
            <a:r>
              <a:rPr lang="en-US" sz="1400" dirty="0" smtClean="0"/>
              <a:t>5. </a:t>
            </a:r>
            <a:r>
              <a:rPr lang="lt-LT" sz="1400" dirty="0" smtClean="0"/>
              <a:t>Kaip ir kiek kartų pakinta dujų  molekulių vidutinis greitis, temperatūrai sumažėjus keturis kartus?</a:t>
            </a:r>
          </a:p>
          <a:p>
            <a:pPr marL="0" indent="0">
              <a:buNone/>
            </a:pPr>
            <a:r>
              <a:rPr lang="lt-LT" sz="1400" dirty="0"/>
              <a:t> </a:t>
            </a:r>
            <a:r>
              <a:rPr lang="lt-LT" sz="1400" dirty="0" smtClean="0"/>
              <a:t>      </a:t>
            </a:r>
            <a:r>
              <a:rPr lang="en-US" sz="1400" dirty="0" smtClean="0"/>
              <a:t>A. Suma</a:t>
            </a:r>
            <a:r>
              <a:rPr lang="lt-LT" sz="1400" dirty="0" smtClean="0"/>
              <a:t>žėja </a:t>
            </a:r>
            <a:r>
              <a:rPr lang="en-US" sz="1400" dirty="0" smtClean="0"/>
              <a:t>4 </a:t>
            </a:r>
            <a:r>
              <a:rPr lang="en-US" sz="1400" dirty="0" err="1" smtClean="0"/>
              <a:t>kartus</a:t>
            </a:r>
            <a:endParaRPr lang="en-US" sz="1400" dirty="0" smtClean="0"/>
          </a:p>
          <a:p>
            <a:pPr marL="0" indent="0">
              <a:buNone/>
            </a:pPr>
            <a:r>
              <a:rPr lang="en-US" sz="1400" dirty="0"/>
              <a:t> </a:t>
            </a:r>
            <a:r>
              <a:rPr lang="en-US" sz="1400" dirty="0" smtClean="0"/>
              <a:t>      B. Sum</a:t>
            </a:r>
            <a:r>
              <a:rPr lang="lt-LT" sz="1400" dirty="0" smtClean="0"/>
              <a:t>ažėja </a:t>
            </a:r>
            <a:r>
              <a:rPr lang="en-US" sz="1400" dirty="0" smtClean="0"/>
              <a:t>2 </a:t>
            </a:r>
            <a:r>
              <a:rPr lang="en-US" sz="1400" dirty="0" err="1" smtClean="0"/>
              <a:t>kartus</a:t>
            </a:r>
            <a:endParaRPr lang="en-US" sz="1400" dirty="0" smtClean="0"/>
          </a:p>
          <a:p>
            <a:pPr marL="0" indent="0">
              <a:buNone/>
            </a:pPr>
            <a:r>
              <a:rPr lang="en-US" sz="1400" dirty="0"/>
              <a:t> </a:t>
            </a:r>
            <a:r>
              <a:rPr lang="en-US" sz="1400" dirty="0" smtClean="0"/>
              <a:t>      C. </a:t>
            </a:r>
            <a:r>
              <a:rPr lang="en-US" sz="1400" dirty="0" err="1" smtClean="0"/>
              <a:t>Padid</a:t>
            </a:r>
            <a:r>
              <a:rPr lang="lt-LT" sz="1400" dirty="0" smtClean="0"/>
              <a:t>ėja </a:t>
            </a:r>
            <a:r>
              <a:rPr lang="en-US" sz="1400" dirty="0" smtClean="0"/>
              <a:t>4 </a:t>
            </a:r>
            <a:r>
              <a:rPr lang="en-US" sz="1400" dirty="0" err="1" smtClean="0"/>
              <a:t>kartus</a:t>
            </a:r>
            <a:endParaRPr lang="en-US" sz="1400" dirty="0" smtClean="0"/>
          </a:p>
          <a:p>
            <a:pPr marL="0" indent="0">
              <a:buNone/>
            </a:pPr>
            <a:r>
              <a:rPr lang="en-US" sz="1400" dirty="0"/>
              <a:t> </a:t>
            </a:r>
            <a:r>
              <a:rPr lang="en-US" sz="1400" dirty="0" smtClean="0"/>
              <a:t>      D. </a:t>
            </a:r>
            <a:r>
              <a:rPr lang="lt-LT" sz="1400" dirty="0" smtClean="0"/>
              <a:t>Išlieka toks pat</a:t>
            </a:r>
          </a:p>
          <a:p>
            <a:pPr marL="0" indent="0">
              <a:buNone/>
            </a:pPr>
            <a:endParaRPr lang="lt-LT" sz="1400" dirty="0"/>
          </a:p>
          <a:p>
            <a:r>
              <a:rPr lang="en-US" sz="1400" dirty="0" smtClean="0"/>
              <a:t>6. </a:t>
            </a:r>
            <a:r>
              <a:rPr lang="en-US" sz="1400" dirty="0" err="1" smtClean="0"/>
              <a:t>Trij</a:t>
            </a:r>
            <a:r>
              <a:rPr lang="lt-LT" sz="1400" dirty="0" smtClean="0"/>
              <a:t>ų skirtingų dujų – argono, neono ir ksenono slėgis ir temperatūra vienodi. Kurių dujų molekulių koncentracija mažiausia?</a:t>
            </a:r>
          </a:p>
          <a:p>
            <a:pPr marL="0" indent="0">
              <a:buNone/>
            </a:pPr>
            <a:r>
              <a:rPr lang="lt-LT" sz="1400" dirty="0"/>
              <a:t> </a:t>
            </a:r>
            <a:r>
              <a:rPr lang="lt-LT" sz="1400" dirty="0" smtClean="0"/>
              <a:t>       A. Argono</a:t>
            </a:r>
          </a:p>
          <a:p>
            <a:pPr marL="0" indent="0">
              <a:buNone/>
            </a:pPr>
            <a:r>
              <a:rPr lang="lt-LT" sz="1400" dirty="0"/>
              <a:t> </a:t>
            </a:r>
            <a:r>
              <a:rPr lang="lt-LT" sz="1400" dirty="0" smtClean="0"/>
              <a:t>       B. Ksenono</a:t>
            </a:r>
          </a:p>
          <a:p>
            <a:pPr marL="0" indent="0">
              <a:buNone/>
            </a:pPr>
            <a:r>
              <a:rPr lang="lt-LT" sz="1400" dirty="0"/>
              <a:t> </a:t>
            </a:r>
            <a:r>
              <a:rPr lang="lt-LT" sz="1400" dirty="0" smtClean="0"/>
              <a:t>       C. Neono</a:t>
            </a:r>
          </a:p>
          <a:p>
            <a:pPr marL="0" indent="0">
              <a:buNone/>
            </a:pPr>
            <a:r>
              <a:rPr lang="lt-LT" sz="1400" dirty="0"/>
              <a:t> </a:t>
            </a:r>
            <a:r>
              <a:rPr lang="lt-LT" sz="1400" dirty="0" smtClean="0"/>
              <a:t>       D. Visų dujų koncentracija vienoda</a:t>
            </a:r>
            <a:endParaRPr lang="lt-LT" sz="1400" dirty="0"/>
          </a:p>
        </p:txBody>
      </p:sp>
    </p:spTree>
    <p:extLst>
      <p:ext uri="{BB962C8B-B14F-4D97-AF65-F5344CB8AC3E}">
        <p14:creationId xmlns:p14="http://schemas.microsoft.com/office/powerpoint/2010/main" val="245779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
                                            <p:txEl>
                                              <p:pRg st="4" end="4"/>
                                            </p:txEl>
                                          </p:spTgt>
                                        </p:tgtEl>
                                      </p:cBhvr>
                                    </p:animEffect>
                                    <p:set>
                                      <p:cBhvr>
                                        <p:cTn id="42"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 calcmode="lin" valueType="num">
                                      <p:cBhvr additive="base">
                                        <p:cTn id="5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additive="base">
                                        <p:cTn id="5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 calcmode="lin" valueType="num">
                                      <p:cBhvr additive="base">
                                        <p:cTn id="6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additive="base">
                                        <p:cTn id="7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
                                            <p:txEl>
                                              <p:pRg st="7" end="7"/>
                                            </p:txEl>
                                          </p:spTgt>
                                        </p:tgtEl>
                                      </p:cBhvr>
                                    </p:animEffect>
                                    <p:set>
                                      <p:cBhvr>
                                        <p:cTn id="76" dur="1" fill="hold">
                                          <p:stCondLst>
                                            <p:cond delay="499"/>
                                          </p:stCondLst>
                                        </p:cTn>
                                        <p:tgtEl>
                                          <p:spTgt spid="3">
                                            <p:txEl>
                                              <p:pRg st="7" end="7"/>
                                            </p:txEl>
                                          </p:spTgt>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3">
                                            <p:txEl>
                                              <p:pRg st="9" end="9"/>
                                            </p:txEl>
                                          </p:spTgt>
                                        </p:tgtEl>
                                      </p:cBhvr>
                                    </p:animEffect>
                                    <p:set>
                                      <p:cBhvr>
                                        <p:cTn id="79" dur="1" fill="hold">
                                          <p:stCondLst>
                                            <p:cond delay="499"/>
                                          </p:stCondLst>
                                        </p:cTn>
                                        <p:tgtEl>
                                          <p:spTgt spid="3">
                                            <p:txEl>
                                              <p:pRg st="9" end="9"/>
                                            </p:txEl>
                                          </p:spTgt>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3">
                                            <p:txEl>
                                              <p:pRg st="10" end="10"/>
                                            </p:txEl>
                                          </p:spTgt>
                                        </p:tgtEl>
                                      </p:cBhvr>
                                    </p:animEffect>
                                    <p:set>
                                      <p:cBhvr>
                                        <p:cTn id="82" dur="1" fill="hold">
                                          <p:stCondLst>
                                            <p:cond delay="499"/>
                                          </p:stCondLst>
                                        </p:cTn>
                                        <p:tgtEl>
                                          <p:spTgt spid="3">
                                            <p:txEl>
                                              <p:pRg st="10" end="10"/>
                                            </p:txEl>
                                          </p:spTgt>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
                                            <p:txEl>
                                              <p:pRg st="12" end="12"/>
                                            </p:txEl>
                                          </p:spTgt>
                                        </p:tgtEl>
                                        <p:attrNameLst>
                                          <p:attrName>style.visibility</p:attrName>
                                        </p:attrNameLst>
                                      </p:cBhvr>
                                      <p:to>
                                        <p:strVal val="visible"/>
                                      </p:to>
                                    </p:set>
                                    <p:animEffect transition="in" filter="fade">
                                      <p:cBhvr>
                                        <p:cTn id="87" dur="500"/>
                                        <p:tgtEl>
                                          <p:spTgt spid="3">
                                            <p:txEl>
                                              <p:pRg st="12" end="1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3">
                                            <p:txEl>
                                              <p:pRg st="13" end="13"/>
                                            </p:txEl>
                                          </p:spTgt>
                                        </p:tgtEl>
                                        <p:attrNameLst>
                                          <p:attrName>style.visibility</p:attrName>
                                        </p:attrNameLst>
                                      </p:cBhvr>
                                      <p:to>
                                        <p:strVal val="visible"/>
                                      </p:to>
                                    </p:set>
                                    <p:anim calcmode="lin" valueType="num">
                                      <p:cBhvr additive="base">
                                        <p:cTn id="9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3">
                                            <p:txEl>
                                              <p:pRg st="14" end="14"/>
                                            </p:txEl>
                                          </p:spTgt>
                                        </p:tgtEl>
                                        <p:attrNameLst>
                                          <p:attrName>style.visibility</p:attrName>
                                        </p:attrNameLst>
                                      </p:cBhvr>
                                      <p:to>
                                        <p:strVal val="visible"/>
                                      </p:to>
                                    </p:set>
                                    <p:anim calcmode="lin" valueType="num">
                                      <p:cBhvr additive="base">
                                        <p:cTn id="98"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3">
                                            <p:txEl>
                                              <p:pRg st="15" end="15"/>
                                            </p:txEl>
                                          </p:spTgt>
                                        </p:tgtEl>
                                        <p:attrNameLst>
                                          <p:attrName>style.visibility</p:attrName>
                                        </p:attrNameLst>
                                      </p:cBhvr>
                                      <p:to>
                                        <p:strVal val="visible"/>
                                      </p:to>
                                    </p:set>
                                    <p:anim calcmode="lin" valueType="num">
                                      <p:cBhvr additive="base">
                                        <p:cTn id="104"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3">
                                            <p:txEl>
                                              <p:pRg st="16" end="16"/>
                                            </p:txEl>
                                          </p:spTgt>
                                        </p:tgtEl>
                                        <p:attrNameLst>
                                          <p:attrName>style.visibility</p:attrName>
                                        </p:attrNameLst>
                                      </p:cBhvr>
                                      <p:to>
                                        <p:strVal val="visible"/>
                                      </p:to>
                                    </p:set>
                                    <p:anim calcmode="lin" valueType="num">
                                      <p:cBhvr additive="base">
                                        <p:cTn id="11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xit" presetSubtype="0" fill="hold" nodeType="clickEffect">
                                  <p:stCondLst>
                                    <p:cond delay="0"/>
                                  </p:stCondLst>
                                  <p:childTnLst>
                                    <p:animEffect transition="out" filter="fade">
                                      <p:cBhvr>
                                        <p:cTn id="115" dur="500"/>
                                        <p:tgtEl>
                                          <p:spTgt spid="3">
                                            <p:txEl>
                                              <p:pRg st="13" end="13"/>
                                            </p:txEl>
                                          </p:spTgt>
                                        </p:tgtEl>
                                      </p:cBhvr>
                                    </p:animEffect>
                                    <p:set>
                                      <p:cBhvr>
                                        <p:cTn id="116" dur="1" fill="hold">
                                          <p:stCondLst>
                                            <p:cond delay="499"/>
                                          </p:stCondLst>
                                        </p:cTn>
                                        <p:tgtEl>
                                          <p:spTgt spid="3">
                                            <p:txEl>
                                              <p:pRg st="13" end="13"/>
                                            </p:txEl>
                                          </p:spTgt>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3">
                                            <p:txEl>
                                              <p:pRg st="14" end="14"/>
                                            </p:txEl>
                                          </p:spTgt>
                                        </p:tgtEl>
                                      </p:cBhvr>
                                    </p:animEffect>
                                    <p:set>
                                      <p:cBhvr>
                                        <p:cTn id="119" dur="1" fill="hold">
                                          <p:stCondLst>
                                            <p:cond delay="499"/>
                                          </p:stCondLst>
                                        </p:cTn>
                                        <p:tgtEl>
                                          <p:spTgt spid="3">
                                            <p:txEl>
                                              <p:pRg st="14" end="14"/>
                                            </p:txEl>
                                          </p:spTgt>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500"/>
                                        <p:tgtEl>
                                          <p:spTgt spid="3">
                                            <p:txEl>
                                              <p:pRg st="15" end="15"/>
                                            </p:txEl>
                                          </p:spTgt>
                                        </p:tgtEl>
                                      </p:cBhvr>
                                    </p:animEffect>
                                    <p:set>
                                      <p:cBhvr>
                                        <p:cTn id="122" dur="1" fill="hold">
                                          <p:stCondLst>
                                            <p:cond delay="499"/>
                                          </p:stCondLst>
                                        </p:cTn>
                                        <p:tgtEl>
                                          <p:spTgt spid="3">
                                            <p:txEl>
                                              <p:pRg st="15" end="1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sz="1400" dirty="0" smtClean="0"/>
                  <a:t>7. </a:t>
                </a:r>
                <a:r>
                  <a:rPr lang="en-US" sz="1400" dirty="0" err="1" smtClean="0"/>
                  <a:t>Koks</a:t>
                </a:r>
                <a:r>
                  <a:rPr lang="en-US" sz="1400" dirty="0" smtClean="0"/>
                  <a:t> </a:t>
                </a:r>
                <a:r>
                  <a:rPr lang="en-US" sz="1400" dirty="0" err="1" smtClean="0"/>
                  <a:t>yra</a:t>
                </a:r>
                <a:r>
                  <a:rPr lang="en-US" sz="1400" dirty="0" smtClean="0"/>
                  <a:t> med</a:t>
                </a:r>
                <a:r>
                  <a:rPr lang="lt-LT" sz="1400" dirty="0" smtClean="0"/>
                  <a:t>žiagos kiekis </a:t>
                </a:r>
                <a:r>
                  <a:rPr lang="en-US" sz="1400" dirty="0" smtClean="0"/>
                  <a:t>60 g </a:t>
                </a:r>
                <a:r>
                  <a:rPr lang="en-US" sz="1400" dirty="0" err="1" smtClean="0"/>
                  <a:t>anglies</a:t>
                </a:r>
                <a:r>
                  <a:rPr lang="en-US" sz="1400" dirty="0" smtClean="0"/>
                  <a:t>?</a:t>
                </a:r>
              </a:p>
              <a:p>
                <a:pPr marL="0" indent="0">
                  <a:buNone/>
                </a:pPr>
                <a:r>
                  <a:rPr lang="en-US" sz="1400" dirty="0"/>
                  <a:t> </a:t>
                </a:r>
                <a:r>
                  <a:rPr lang="en-US" sz="1400" dirty="0" smtClean="0"/>
                  <a:t>      A. 0,5 </a:t>
                </a:r>
                <a:r>
                  <a:rPr lang="en-US" sz="1400" dirty="0" err="1" smtClean="0"/>
                  <a:t>mol</a:t>
                </a:r>
                <a:endParaRPr lang="en-US" sz="1400" dirty="0" smtClean="0"/>
              </a:p>
              <a:p>
                <a:pPr marL="0" indent="0">
                  <a:buNone/>
                </a:pPr>
                <a:r>
                  <a:rPr lang="en-US" sz="1400" dirty="0"/>
                  <a:t> </a:t>
                </a:r>
                <a:r>
                  <a:rPr lang="en-US" sz="1400" dirty="0" smtClean="0"/>
                  <a:t>      B. 0,06 </a:t>
                </a:r>
                <a:r>
                  <a:rPr lang="en-US" sz="1400" dirty="0" err="1" smtClean="0"/>
                  <a:t>mol</a:t>
                </a:r>
                <a:endParaRPr lang="en-US" sz="1400" dirty="0" smtClean="0"/>
              </a:p>
              <a:p>
                <a:pPr marL="0" indent="0">
                  <a:buNone/>
                </a:pPr>
                <a:r>
                  <a:rPr lang="en-US" sz="1400" dirty="0"/>
                  <a:t> </a:t>
                </a:r>
                <a:r>
                  <a:rPr lang="en-US" sz="1400" dirty="0" smtClean="0"/>
                  <a:t>      C. 0,012 </a:t>
                </a:r>
                <a:r>
                  <a:rPr lang="en-US" sz="1400" dirty="0" err="1" smtClean="0"/>
                  <a:t>mol</a:t>
                </a:r>
                <a:endParaRPr lang="en-US" sz="1400" dirty="0" smtClean="0"/>
              </a:p>
              <a:p>
                <a:pPr marL="0" indent="0">
                  <a:buNone/>
                </a:pPr>
                <a:r>
                  <a:rPr lang="en-US" sz="1400" dirty="0"/>
                  <a:t> </a:t>
                </a:r>
                <a:r>
                  <a:rPr lang="en-US" sz="1400" dirty="0" smtClean="0"/>
                  <a:t>      D.  5 </a:t>
                </a:r>
                <a:r>
                  <a:rPr lang="en-US" sz="1400" dirty="0" err="1" smtClean="0"/>
                  <a:t>mol</a:t>
                </a:r>
                <a:endParaRPr lang="en-US" sz="1400" dirty="0" smtClean="0"/>
              </a:p>
              <a:p>
                <a:endParaRPr lang="en-US" sz="1400" dirty="0"/>
              </a:p>
              <a:p>
                <a:r>
                  <a:rPr lang="en-US" sz="1400" dirty="0" smtClean="0"/>
                  <a:t>8. </a:t>
                </a:r>
                <a:r>
                  <a:rPr lang="en-US" sz="1400" dirty="0" err="1" smtClean="0"/>
                  <a:t>Kiek</a:t>
                </a:r>
                <a:r>
                  <a:rPr lang="en-US" sz="1400" dirty="0" smtClean="0"/>
                  <a:t> </a:t>
                </a:r>
                <a:r>
                  <a:rPr lang="en-US" sz="1400" dirty="0" err="1" smtClean="0"/>
                  <a:t>vandens</a:t>
                </a:r>
                <a:r>
                  <a:rPr lang="en-US" sz="1400" dirty="0" smtClean="0"/>
                  <a:t> </a:t>
                </a:r>
                <a:r>
                  <a:rPr lang="en-US" sz="1400" dirty="0" err="1" smtClean="0"/>
                  <a:t>molekuli</a:t>
                </a:r>
                <a:r>
                  <a:rPr lang="lt-LT" sz="1400" dirty="0" smtClean="0"/>
                  <a:t>ų yra viename molyje vandens?</a:t>
                </a:r>
              </a:p>
              <a:p>
                <a:pPr marL="0" indent="0">
                  <a:buNone/>
                </a:pPr>
                <a:r>
                  <a:rPr lang="lt-LT" sz="1400" dirty="0"/>
                  <a:t> </a:t>
                </a:r>
                <a:r>
                  <a:rPr lang="lt-LT" sz="1400" dirty="0" smtClean="0"/>
                  <a:t>      A. </a:t>
                </a:r>
                <a:r>
                  <a:rPr lang="en-US" sz="1400" dirty="0" smtClean="0"/>
                  <a:t>6,02 x </a:t>
                </a:r>
                <a14:m>
                  <m:oMath xmlns:m="http://schemas.openxmlformats.org/officeDocument/2006/math">
                    <m:sSup>
                      <m:sSupPr>
                        <m:ctrlPr>
                          <a:rPr lang="en-US" sz="1400" i="1" smtClean="0">
                            <a:latin typeface="Cambria Math"/>
                          </a:rPr>
                        </m:ctrlPr>
                      </m:sSupPr>
                      <m:e>
                        <m:r>
                          <a:rPr lang="en-US" sz="1400" b="0" i="1" smtClean="0">
                            <a:latin typeface="Cambria Math"/>
                          </a:rPr>
                          <m:t>10</m:t>
                        </m:r>
                      </m:e>
                      <m:sup>
                        <m:r>
                          <a:rPr lang="en-US" sz="1400" b="0" i="1" smtClean="0">
                            <a:latin typeface="Cambria Math"/>
                          </a:rPr>
                          <m:t>23</m:t>
                        </m:r>
                      </m:sup>
                    </m:sSup>
                  </m:oMath>
                </a14:m>
                <a:endParaRPr lang="en-US" sz="1400" dirty="0" smtClean="0"/>
              </a:p>
              <a:p>
                <a:pPr marL="0" indent="0">
                  <a:buNone/>
                </a:pPr>
                <a:r>
                  <a:rPr lang="en-US" sz="1400" dirty="0"/>
                  <a:t> </a:t>
                </a:r>
                <a:r>
                  <a:rPr lang="en-US" sz="1400" dirty="0" smtClean="0"/>
                  <a:t>      B. 6,02 x </a:t>
                </a:r>
                <a14:m>
                  <m:oMath xmlns:m="http://schemas.openxmlformats.org/officeDocument/2006/math">
                    <m:sSup>
                      <m:sSupPr>
                        <m:ctrlPr>
                          <a:rPr lang="en-US" sz="1400" i="1">
                            <a:latin typeface="Cambria Math"/>
                          </a:rPr>
                        </m:ctrlPr>
                      </m:sSupPr>
                      <m:e>
                        <m:r>
                          <a:rPr lang="en-US" sz="1400" i="1">
                            <a:latin typeface="Cambria Math"/>
                          </a:rPr>
                          <m:t>10</m:t>
                        </m:r>
                      </m:e>
                      <m:sup>
                        <m:r>
                          <a:rPr lang="en-US" sz="1400" i="1">
                            <a:latin typeface="Cambria Math"/>
                          </a:rPr>
                          <m:t>2</m:t>
                        </m:r>
                        <m:r>
                          <a:rPr lang="en-US" sz="1400" b="0" i="1" smtClean="0">
                            <a:latin typeface="Cambria Math"/>
                          </a:rPr>
                          <m:t>0</m:t>
                        </m:r>
                      </m:sup>
                    </m:sSup>
                  </m:oMath>
                </a14:m>
                <a:endParaRPr lang="en-US" sz="1400" dirty="0" smtClean="0"/>
              </a:p>
              <a:p>
                <a:pPr marL="0" indent="0">
                  <a:buNone/>
                </a:pPr>
                <a:r>
                  <a:rPr lang="en-US" sz="1400" dirty="0"/>
                  <a:t> </a:t>
                </a:r>
                <a:r>
                  <a:rPr lang="en-US" sz="1400" dirty="0" smtClean="0"/>
                  <a:t>      C. 6,02 x </a:t>
                </a:r>
                <a14:m>
                  <m:oMath xmlns:m="http://schemas.openxmlformats.org/officeDocument/2006/math">
                    <m:sSup>
                      <m:sSupPr>
                        <m:ctrlPr>
                          <a:rPr lang="en-US" sz="1400" i="1">
                            <a:latin typeface="Cambria Math"/>
                          </a:rPr>
                        </m:ctrlPr>
                      </m:sSupPr>
                      <m:e>
                        <m:r>
                          <a:rPr lang="en-US" sz="1400" i="1">
                            <a:latin typeface="Cambria Math"/>
                          </a:rPr>
                          <m:t>10</m:t>
                        </m:r>
                      </m:e>
                      <m:sup>
                        <m:r>
                          <a:rPr lang="en-US" sz="1400" i="1">
                            <a:latin typeface="Cambria Math"/>
                          </a:rPr>
                          <m:t>2</m:t>
                        </m:r>
                        <m:r>
                          <a:rPr lang="en-US" sz="1400" b="0" i="1" smtClean="0">
                            <a:latin typeface="Cambria Math"/>
                          </a:rPr>
                          <m:t>6</m:t>
                        </m:r>
                      </m:sup>
                    </m:sSup>
                  </m:oMath>
                </a14:m>
                <a:endParaRPr lang="en-US" sz="1400" dirty="0" smtClean="0"/>
              </a:p>
              <a:p>
                <a:pPr marL="0" indent="0">
                  <a:buNone/>
                </a:pPr>
                <a:r>
                  <a:rPr lang="en-US" sz="1400" dirty="0"/>
                  <a:t> </a:t>
                </a:r>
                <a:r>
                  <a:rPr lang="en-US" sz="1400" dirty="0" smtClean="0"/>
                  <a:t>      D. 3,34 x </a:t>
                </a:r>
                <a14:m>
                  <m:oMath xmlns:m="http://schemas.openxmlformats.org/officeDocument/2006/math">
                    <m:sSup>
                      <m:sSupPr>
                        <m:ctrlPr>
                          <a:rPr lang="en-US" sz="1400" i="1">
                            <a:latin typeface="Cambria Math"/>
                          </a:rPr>
                        </m:ctrlPr>
                      </m:sSupPr>
                      <m:e>
                        <m:r>
                          <a:rPr lang="en-US" sz="1400" i="1">
                            <a:latin typeface="Cambria Math"/>
                          </a:rPr>
                          <m:t>10</m:t>
                        </m:r>
                      </m:e>
                      <m:sup>
                        <m:r>
                          <a:rPr lang="en-US" sz="1400" i="1">
                            <a:latin typeface="Cambria Math"/>
                          </a:rPr>
                          <m:t>2</m:t>
                        </m:r>
                        <m:r>
                          <a:rPr lang="en-US" sz="1400" b="0" i="1" smtClean="0">
                            <a:latin typeface="Cambria Math"/>
                          </a:rPr>
                          <m:t>5</m:t>
                        </m:r>
                      </m:sup>
                    </m:sSup>
                  </m:oMath>
                </a14:m>
                <a:endParaRPr lang="en-US" sz="1400" dirty="0" smtClean="0"/>
              </a:p>
              <a:p>
                <a:pPr marL="0" indent="0">
                  <a:buNone/>
                </a:pPr>
                <a:endParaRPr lang="en-US" sz="1400" dirty="0"/>
              </a:p>
              <a:p>
                <a:r>
                  <a:rPr lang="lt-LT" sz="1400" dirty="0" smtClean="0"/>
                  <a:t>9. </a:t>
                </a:r>
                <a:r>
                  <a:rPr lang="en-US" sz="1400" dirty="0" err="1" smtClean="0"/>
                  <a:t>Turime</a:t>
                </a:r>
                <a:r>
                  <a:rPr lang="en-US" sz="1400" dirty="0" smtClean="0"/>
                  <a:t> </a:t>
                </a:r>
                <a:r>
                  <a:rPr lang="en-US" sz="1400" dirty="0" err="1" smtClean="0"/>
                  <a:t>vandenilio</a:t>
                </a:r>
                <a:r>
                  <a:rPr lang="en-US" sz="1400" dirty="0" smtClean="0"/>
                  <a:t>, </a:t>
                </a:r>
                <a:r>
                  <a:rPr lang="en-US" sz="1400" dirty="0" err="1" smtClean="0"/>
                  <a:t>deguonies</a:t>
                </a:r>
                <a:r>
                  <a:rPr lang="en-US" sz="1400" dirty="0" smtClean="0"/>
                  <a:t>, </a:t>
                </a:r>
                <a:r>
                  <a:rPr lang="en-US" sz="1400" dirty="0" err="1" smtClean="0"/>
                  <a:t>azoto</a:t>
                </a:r>
                <a:r>
                  <a:rPr lang="en-US" sz="1400" dirty="0" smtClean="0"/>
                  <a:t> </a:t>
                </a:r>
                <a:r>
                  <a:rPr lang="en-US" sz="1400" dirty="0" err="1" smtClean="0"/>
                  <a:t>ir</a:t>
                </a:r>
                <a:r>
                  <a:rPr lang="en-US" sz="1400" dirty="0" smtClean="0"/>
                  <a:t> </a:t>
                </a:r>
                <a:r>
                  <a:rPr lang="en-US" sz="1400" dirty="0" err="1" smtClean="0"/>
                  <a:t>anglies</a:t>
                </a:r>
                <a:r>
                  <a:rPr lang="en-US" sz="1400" dirty="0" smtClean="0"/>
                  <a:t> </a:t>
                </a:r>
                <a:r>
                  <a:rPr lang="en-US" sz="1400" dirty="0" err="1" smtClean="0"/>
                  <a:t>dvideginio</a:t>
                </a:r>
                <a:r>
                  <a:rPr lang="en-US" sz="1400" dirty="0" smtClean="0"/>
                  <a:t> </a:t>
                </a:r>
                <a:r>
                  <a:rPr lang="en-US" sz="1400" dirty="0" err="1" smtClean="0"/>
                  <a:t>dujas</a:t>
                </a:r>
                <a:r>
                  <a:rPr lang="en-US" sz="1400" dirty="0" smtClean="0"/>
                  <a:t>. K</a:t>
                </a:r>
                <a:r>
                  <a:rPr lang="lt-LT" sz="1400" dirty="0" smtClean="0"/>
                  <a:t>urių dujų molekulių judėjimo greitis yra mažiausias, esant tai pačiai temperatūrai?</a:t>
                </a:r>
              </a:p>
              <a:p>
                <a:pPr marL="0" indent="0">
                  <a:buNone/>
                </a:pPr>
                <a:r>
                  <a:rPr lang="lt-LT" sz="1400" dirty="0"/>
                  <a:t> </a:t>
                </a:r>
                <a:r>
                  <a:rPr lang="lt-LT" sz="1400" dirty="0" smtClean="0"/>
                  <a:t>      A. Vandenilio molekulių</a:t>
                </a:r>
              </a:p>
              <a:p>
                <a:pPr marL="0" indent="0">
                  <a:buNone/>
                </a:pPr>
                <a:r>
                  <a:rPr lang="lt-LT" sz="1400" dirty="0"/>
                  <a:t> </a:t>
                </a:r>
                <a:r>
                  <a:rPr lang="lt-LT" sz="1400" dirty="0" smtClean="0"/>
                  <a:t>      B. Deguonies molekulių</a:t>
                </a:r>
              </a:p>
              <a:p>
                <a:pPr marL="0" indent="0">
                  <a:buNone/>
                </a:pPr>
                <a:r>
                  <a:rPr lang="lt-LT" sz="1400" dirty="0"/>
                  <a:t> </a:t>
                </a:r>
                <a:r>
                  <a:rPr lang="lt-LT" sz="1400" dirty="0" smtClean="0"/>
                  <a:t>      C. Azoto molekulių</a:t>
                </a:r>
              </a:p>
              <a:p>
                <a:pPr marL="0" indent="0">
                  <a:buNone/>
                </a:pPr>
                <a:r>
                  <a:rPr lang="lt-LT" sz="1400" dirty="0"/>
                  <a:t> </a:t>
                </a:r>
                <a:r>
                  <a:rPr lang="lt-LT" sz="1400" dirty="0" smtClean="0"/>
                  <a:t>      D. Anglies dvideginio molekulių</a:t>
                </a:r>
                <a:endParaRPr lang="en-US" sz="1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8" t="-135" b="-3369"/>
                </a:stretch>
              </a:blipFill>
            </p:spPr>
            <p:txBody>
              <a:bodyPr/>
              <a:lstStyle/>
              <a:p>
                <a:r>
                  <a:rPr lang="en-US">
                    <a:noFill/>
                  </a:rPr>
                  <a:t> </a:t>
                </a:r>
              </a:p>
            </p:txBody>
          </p:sp>
        </mc:Fallback>
      </mc:AlternateContent>
    </p:spTree>
    <p:extLst>
      <p:ext uri="{BB962C8B-B14F-4D97-AF65-F5344CB8AC3E}">
        <p14:creationId xmlns:p14="http://schemas.microsoft.com/office/powerpoint/2010/main" val="199473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
                                            <p:txEl>
                                              <p:pRg st="3" end="3"/>
                                            </p:txEl>
                                          </p:spTgt>
                                        </p:tgtEl>
                                      </p:cBhvr>
                                    </p:animEffect>
                                    <p:set>
                                      <p:cBhvr>
                                        <p:cTn id="42"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 calcmode="lin" valueType="num">
                                      <p:cBhvr additive="base">
                                        <p:cTn id="5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additive="base">
                                        <p:cTn id="5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 calcmode="lin" valueType="num">
                                      <p:cBhvr additive="base">
                                        <p:cTn id="6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additive="base">
                                        <p:cTn id="7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
                                            <p:txEl>
                                              <p:pRg st="8" end="8"/>
                                            </p:txEl>
                                          </p:spTgt>
                                        </p:tgtEl>
                                      </p:cBhvr>
                                    </p:animEffect>
                                    <p:set>
                                      <p:cBhvr>
                                        <p:cTn id="76" dur="1" fill="hold">
                                          <p:stCondLst>
                                            <p:cond delay="499"/>
                                          </p:stCondLst>
                                        </p:cTn>
                                        <p:tgtEl>
                                          <p:spTgt spid="3">
                                            <p:txEl>
                                              <p:pRg st="8" end="8"/>
                                            </p:txEl>
                                          </p:spTgt>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3">
                                            <p:txEl>
                                              <p:pRg st="9" end="9"/>
                                            </p:txEl>
                                          </p:spTgt>
                                        </p:tgtEl>
                                      </p:cBhvr>
                                    </p:animEffect>
                                    <p:set>
                                      <p:cBhvr>
                                        <p:cTn id="79" dur="1" fill="hold">
                                          <p:stCondLst>
                                            <p:cond delay="499"/>
                                          </p:stCondLst>
                                        </p:cTn>
                                        <p:tgtEl>
                                          <p:spTgt spid="3">
                                            <p:txEl>
                                              <p:pRg st="9" end="9"/>
                                            </p:txEl>
                                          </p:spTgt>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3">
                                            <p:txEl>
                                              <p:pRg st="10" end="10"/>
                                            </p:txEl>
                                          </p:spTgt>
                                        </p:tgtEl>
                                      </p:cBhvr>
                                    </p:animEffect>
                                    <p:set>
                                      <p:cBhvr>
                                        <p:cTn id="82" dur="1" fill="hold">
                                          <p:stCondLst>
                                            <p:cond delay="499"/>
                                          </p:stCondLst>
                                        </p:cTn>
                                        <p:tgtEl>
                                          <p:spTgt spid="3">
                                            <p:txEl>
                                              <p:pRg st="10" end="10"/>
                                            </p:txEl>
                                          </p:spTgt>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
                                            <p:txEl>
                                              <p:pRg st="12" end="12"/>
                                            </p:txEl>
                                          </p:spTgt>
                                        </p:tgtEl>
                                        <p:attrNameLst>
                                          <p:attrName>style.visibility</p:attrName>
                                        </p:attrNameLst>
                                      </p:cBhvr>
                                      <p:to>
                                        <p:strVal val="visible"/>
                                      </p:to>
                                    </p:set>
                                    <p:animEffect transition="in" filter="fade">
                                      <p:cBhvr>
                                        <p:cTn id="87" dur="500"/>
                                        <p:tgtEl>
                                          <p:spTgt spid="3">
                                            <p:txEl>
                                              <p:pRg st="12" end="1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3">
                                            <p:txEl>
                                              <p:pRg st="13" end="13"/>
                                            </p:txEl>
                                          </p:spTgt>
                                        </p:tgtEl>
                                        <p:attrNameLst>
                                          <p:attrName>style.visibility</p:attrName>
                                        </p:attrNameLst>
                                      </p:cBhvr>
                                      <p:to>
                                        <p:strVal val="visible"/>
                                      </p:to>
                                    </p:set>
                                    <p:anim calcmode="lin" valueType="num">
                                      <p:cBhvr additive="base">
                                        <p:cTn id="9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3">
                                            <p:txEl>
                                              <p:pRg st="14" end="14"/>
                                            </p:txEl>
                                          </p:spTgt>
                                        </p:tgtEl>
                                        <p:attrNameLst>
                                          <p:attrName>style.visibility</p:attrName>
                                        </p:attrNameLst>
                                      </p:cBhvr>
                                      <p:to>
                                        <p:strVal val="visible"/>
                                      </p:to>
                                    </p:set>
                                    <p:anim calcmode="lin" valueType="num">
                                      <p:cBhvr additive="base">
                                        <p:cTn id="98"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3">
                                            <p:txEl>
                                              <p:pRg st="15" end="15"/>
                                            </p:txEl>
                                          </p:spTgt>
                                        </p:tgtEl>
                                        <p:attrNameLst>
                                          <p:attrName>style.visibility</p:attrName>
                                        </p:attrNameLst>
                                      </p:cBhvr>
                                      <p:to>
                                        <p:strVal val="visible"/>
                                      </p:to>
                                    </p:set>
                                    <p:anim calcmode="lin" valueType="num">
                                      <p:cBhvr additive="base">
                                        <p:cTn id="104"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3">
                                            <p:txEl>
                                              <p:pRg st="16" end="16"/>
                                            </p:txEl>
                                          </p:spTgt>
                                        </p:tgtEl>
                                        <p:attrNameLst>
                                          <p:attrName>style.visibility</p:attrName>
                                        </p:attrNameLst>
                                      </p:cBhvr>
                                      <p:to>
                                        <p:strVal val="visible"/>
                                      </p:to>
                                    </p:set>
                                    <p:anim calcmode="lin" valueType="num">
                                      <p:cBhvr additive="base">
                                        <p:cTn id="11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xit" presetSubtype="0" fill="hold" nodeType="clickEffect">
                                  <p:stCondLst>
                                    <p:cond delay="0"/>
                                  </p:stCondLst>
                                  <p:childTnLst>
                                    <p:animEffect transition="out" filter="fade">
                                      <p:cBhvr>
                                        <p:cTn id="115" dur="500"/>
                                        <p:tgtEl>
                                          <p:spTgt spid="3">
                                            <p:txEl>
                                              <p:pRg st="13" end="13"/>
                                            </p:txEl>
                                          </p:spTgt>
                                        </p:tgtEl>
                                      </p:cBhvr>
                                    </p:animEffect>
                                    <p:set>
                                      <p:cBhvr>
                                        <p:cTn id="116" dur="1" fill="hold">
                                          <p:stCondLst>
                                            <p:cond delay="499"/>
                                          </p:stCondLst>
                                        </p:cTn>
                                        <p:tgtEl>
                                          <p:spTgt spid="3">
                                            <p:txEl>
                                              <p:pRg st="13" end="13"/>
                                            </p:txEl>
                                          </p:spTgt>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3">
                                            <p:txEl>
                                              <p:pRg st="14" end="14"/>
                                            </p:txEl>
                                          </p:spTgt>
                                        </p:tgtEl>
                                      </p:cBhvr>
                                    </p:animEffect>
                                    <p:set>
                                      <p:cBhvr>
                                        <p:cTn id="119" dur="1" fill="hold">
                                          <p:stCondLst>
                                            <p:cond delay="499"/>
                                          </p:stCondLst>
                                        </p:cTn>
                                        <p:tgtEl>
                                          <p:spTgt spid="3">
                                            <p:txEl>
                                              <p:pRg st="14" end="14"/>
                                            </p:txEl>
                                          </p:spTgt>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500"/>
                                        <p:tgtEl>
                                          <p:spTgt spid="3">
                                            <p:txEl>
                                              <p:pRg st="15" end="15"/>
                                            </p:txEl>
                                          </p:spTgt>
                                        </p:tgtEl>
                                      </p:cBhvr>
                                    </p:animEffect>
                                    <p:set>
                                      <p:cBhvr>
                                        <p:cTn id="122" dur="1" fill="hold">
                                          <p:stCondLst>
                                            <p:cond delay="499"/>
                                          </p:stCondLst>
                                        </p:cTn>
                                        <p:tgtEl>
                                          <p:spTgt spid="3">
                                            <p:txEl>
                                              <p:pRg st="15" end="1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sz="1400" dirty="0" smtClean="0"/>
                  <a:t>10. </a:t>
                </a:r>
                <a:r>
                  <a:rPr lang="en-US" sz="1400" dirty="0" err="1" smtClean="0"/>
                  <a:t>Kurio</a:t>
                </a:r>
                <a:r>
                  <a:rPr lang="en-US" sz="1400" dirty="0" smtClean="0"/>
                  <a:t> </a:t>
                </a:r>
                <a:r>
                  <a:rPr lang="en-US" sz="1400" dirty="0" err="1" smtClean="0"/>
                  <a:t>proceso</a:t>
                </a:r>
                <a:r>
                  <a:rPr lang="en-US" sz="1400" dirty="0" smtClean="0"/>
                  <a:t> </a:t>
                </a:r>
                <a:r>
                  <a:rPr lang="en-US" sz="1400" dirty="0" err="1" smtClean="0"/>
                  <a:t>metu</a:t>
                </a:r>
                <a:r>
                  <a:rPr lang="en-US" sz="1400" dirty="0" smtClean="0"/>
                  <a:t> </a:t>
                </a:r>
                <a:r>
                  <a:rPr lang="en-US" sz="1400" dirty="0" err="1" smtClean="0"/>
                  <a:t>nekinta</a:t>
                </a:r>
                <a:r>
                  <a:rPr lang="en-US" sz="1400" dirty="0" smtClean="0"/>
                  <a:t> </a:t>
                </a:r>
                <a:r>
                  <a:rPr lang="en-US" sz="1400" dirty="0" err="1" smtClean="0"/>
                  <a:t>duj</a:t>
                </a:r>
                <a:r>
                  <a:rPr lang="lt-LT" sz="1400" dirty="0" smtClean="0"/>
                  <a:t>ų tankis, jeigu nekinta dujų masė?</a:t>
                </a:r>
              </a:p>
              <a:p>
                <a:pPr marL="0" indent="0">
                  <a:buNone/>
                </a:pPr>
                <a:r>
                  <a:rPr lang="lt-LT" sz="1400" dirty="0"/>
                  <a:t> </a:t>
                </a:r>
                <a:r>
                  <a:rPr lang="lt-LT" sz="1400" dirty="0" smtClean="0"/>
                  <a:t>       A. Izoterminio proceso metu</a:t>
                </a:r>
              </a:p>
              <a:p>
                <a:pPr marL="0" indent="0">
                  <a:buNone/>
                </a:pPr>
                <a:r>
                  <a:rPr lang="lt-LT" sz="1400" dirty="0"/>
                  <a:t> </a:t>
                </a:r>
                <a:r>
                  <a:rPr lang="lt-LT" sz="1400" dirty="0" smtClean="0"/>
                  <a:t>       B. Izobarinio </a:t>
                </a:r>
                <a:r>
                  <a:rPr lang="lt-LT" sz="1400" dirty="0"/>
                  <a:t>proceso </a:t>
                </a:r>
                <a:r>
                  <a:rPr lang="lt-LT" sz="1400" dirty="0" smtClean="0"/>
                  <a:t>metu</a:t>
                </a:r>
              </a:p>
              <a:p>
                <a:pPr marL="0" indent="0">
                  <a:buNone/>
                </a:pPr>
                <a:r>
                  <a:rPr lang="lt-LT" sz="1400" dirty="0"/>
                  <a:t> </a:t>
                </a:r>
                <a:r>
                  <a:rPr lang="lt-LT" sz="1400" dirty="0" smtClean="0"/>
                  <a:t>       C. Izochorinio </a:t>
                </a:r>
                <a:r>
                  <a:rPr lang="lt-LT" sz="1400" dirty="0"/>
                  <a:t>proceso </a:t>
                </a:r>
                <a:r>
                  <a:rPr lang="lt-LT" sz="1400" dirty="0" smtClean="0"/>
                  <a:t>metu</a:t>
                </a:r>
              </a:p>
              <a:p>
                <a:pPr marL="0" indent="0">
                  <a:buNone/>
                </a:pPr>
                <a:r>
                  <a:rPr lang="lt-LT" sz="1400" dirty="0"/>
                  <a:t> </a:t>
                </a:r>
                <a:r>
                  <a:rPr lang="lt-LT" sz="1400" dirty="0" smtClean="0"/>
                  <a:t>       D. Adiabatinio </a:t>
                </a:r>
                <a:r>
                  <a:rPr lang="lt-LT" sz="1400" dirty="0"/>
                  <a:t>proceso </a:t>
                </a:r>
                <a:r>
                  <a:rPr lang="lt-LT" sz="1400" dirty="0" smtClean="0"/>
                  <a:t>metu</a:t>
                </a:r>
              </a:p>
              <a:p>
                <a:pPr marL="0" indent="0">
                  <a:buNone/>
                </a:pPr>
                <a:endParaRPr lang="lt-LT" sz="1400" dirty="0"/>
              </a:p>
              <a:p>
                <a:r>
                  <a:rPr lang="en-US" sz="1400" dirty="0" smtClean="0"/>
                  <a:t>11. U</a:t>
                </a:r>
                <a:r>
                  <a:rPr lang="lt-LT" sz="1400" dirty="0" smtClean="0"/>
                  <a:t>ždarame inde </a:t>
                </a:r>
                <a:r>
                  <a:rPr lang="en-US" sz="1400" dirty="0" smtClean="0"/>
                  <a:t>27 </a:t>
                </a:r>
                <a14:m>
                  <m:oMath xmlns:m="http://schemas.openxmlformats.org/officeDocument/2006/math">
                    <m:sSup>
                      <m:sSupPr>
                        <m:ctrlPr>
                          <a:rPr lang="en-US" sz="1400" i="1" smtClean="0">
                            <a:latin typeface="Cambria Math"/>
                          </a:rPr>
                        </m:ctrlPr>
                      </m:sSupPr>
                      <m:e>
                        <m:r>
                          <a:rPr lang="en-US" sz="1400" b="0" i="1" smtClean="0">
                            <a:latin typeface="Cambria Math"/>
                          </a:rPr>
                          <m:t>𝐶</m:t>
                        </m:r>
                      </m:e>
                      <m:sup>
                        <m:r>
                          <a:rPr lang="lt-LT" sz="1400" b="0" i="1" smtClean="0">
                            <a:latin typeface="Cambria Math"/>
                          </a:rPr>
                          <m:t>0</m:t>
                        </m:r>
                      </m:sup>
                    </m:sSup>
                  </m:oMath>
                </a14:m>
                <a:r>
                  <a:rPr lang="en-US" sz="1400" dirty="0" smtClean="0"/>
                  <a:t> </a:t>
                </a:r>
                <a:r>
                  <a:rPr lang="lt-LT" sz="1400" dirty="0" smtClean="0"/>
                  <a:t>temperatūros dujos įkaitinamos iki </a:t>
                </a:r>
                <a:r>
                  <a:rPr lang="en-US" sz="1400" dirty="0" smtClean="0"/>
                  <a:t>927</a:t>
                </a:r>
                <a:r>
                  <a:rPr lang="lt-LT" sz="1400" dirty="0" smtClean="0"/>
                  <a:t> </a:t>
                </a:r>
                <a14:m>
                  <m:oMath xmlns:m="http://schemas.openxmlformats.org/officeDocument/2006/math">
                    <m:sSup>
                      <m:sSupPr>
                        <m:ctrlPr>
                          <a:rPr lang="en-US" sz="1400" i="1">
                            <a:latin typeface="Cambria Math"/>
                          </a:rPr>
                        </m:ctrlPr>
                      </m:sSupPr>
                      <m:e>
                        <m:r>
                          <a:rPr lang="en-US" sz="1400" i="1">
                            <a:latin typeface="Cambria Math"/>
                          </a:rPr>
                          <m:t>𝐶</m:t>
                        </m:r>
                      </m:e>
                      <m:sup>
                        <m:r>
                          <a:rPr lang="en-US" sz="1400" i="1">
                            <a:latin typeface="Cambria Math"/>
                          </a:rPr>
                          <m:t>0</m:t>
                        </m:r>
                      </m:sup>
                    </m:sSup>
                  </m:oMath>
                </a14:m>
                <a:r>
                  <a:rPr lang="en-US" sz="1400" dirty="0" smtClean="0"/>
                  <a:t>. </a:t>
                </a:r>
                <a:r>
                  <a:rPr lang="lt-LT" sz="1400" dirty="0" smtClean="0"/>
                  <a:t> Kaip ir kiek kartų pakito dujų molekulių vidutinis greitis?</a:t>
                </a:r>
              </a:p>
              <a:p>
                <a:pPr marL="0" indent="0">
                  <a:buNone/>
                </a:pPr>
                <a:r>
                  <a:rPr lang="lt-LT" sz="1400" dirty="0"/>
                  <a:t> </a:t>
                </a:r>
                <a:r>
                  <a:rPr lang="lt-LT" sz="1400" dirty="0" smtClean="0"/>
                  <a:t>      A. Padidėjo </a:t>
                </a:r>
                <a:r>
                  <a:rPr lang="en-US" sz="1400" dirty="0" smtClean="0"/>
                  <a:t>30 kart</a:t>
                </a:r>
                <a:r>
                  <a:rPr lang="lt-LT" sz="1400" dirty="0" smtClean="0"/>
                  <a:t>ų</a:t>
                </a:r>
              </a:p>
              <a:p>
                <a:pPr marL="0" indent="0">
                  <a:buNone/>
                </a:pPr>
                <a:r>
                  <a:rPr lang="lt-LT" sz="1400" dirty="0"/>
                  <a:t> </a:t>
                </a:r>
                <a:r>
                  <a:rPr lang="lt-LT" sz="1400" dirty="0" smtClean="0"/>
                  <a:t>      B. Padidėjo </a:t>
                </a:r>
                <a:r>
                  <a:rPr lang="en-US" sz="1400" dirty="0" smtClean="0"/>
                  <a:t>4 </a:t>
                </a:r>
                <a:r>
                  <a:rPr lang="en-US" sz="1400" dirty="0" err="1" smtClean="0"/>
                  <a:t>kartus</a:t>
                </a:r>
                <a:endParaRPr lang="en-US" sz="1400" dirty="0" smtClean="0"/>
              </a:p>
              <a:p>
                <a:pPr marL="0" indent="0">
                  <a:buNone/>
                </a:pPr>
                <a:r>
                  <a:rPr lang="en-US" sz="1400" dirty="0"/>
                  <a:t> </a:t>
                </a:r>
                <a:r>
                  <a:rPr lang="en-US" sz="1400" dirty="0" smtClean="0"/>
                  <a:t>      C. </a:t>
                </a:r>
                <a:r>
                  <a:rPr lang="en-US" sz="1400" dirty="0" err="1" smtClean="0"/>
                  <a:t>Padid</a:t>
                </a:r>
                <a:r>
                  <a:rPr lang="lt-LT" sz="1400" dirty="0" smtClean="0"/>
                  <a:t>ėjo </a:t>
                </a:r>
                <a:r>
                  <a:rPr lang="en-US" sz="1400" dirty="0" smtClean="0"/>
                  <a:t>2 </a:t>
                </a:r>
                <a:r>
                  <a:rPr lang="en-US" sz="1400" dirty="0" err="1" smtClean="0"/>
                  <a:t>kartus</a:t>
                </a:r>
                <a:endParaRPr lang="en-US" sz="1400" dirty="0" smtClean="0"/>
              </a:p>
              <a:p>
                <a:pPr marL="0" indent="0">
                  <a:buNone/>
                </a:pPr>
                <a:r>
                  <a:rPr lang="en-US" sz="1400" dirty="0"/>
                  <a:t> </a:t>
                </a:r>
                <a:r>
                  <a:rPr lang="en-US" sz="1400" dirty="0" smtClean="0"/>
                  <a:t>      D. Suma</a:t>
                </a:r>
                <a:r>
                  <a:rPr lang="lt-LT" sz="1400" dirty="0" smtClean="0"/>
                  <a:t>žėjo </a:t>
                </a:r>
                <a:r>
                  <a:rPr lang="en-US" sz="1400" dirty="0" smtClean="0"/>
                  <a:t>2 </a:t>
                </a:r>
                <a:r>
                  <a:rPr lang="en-US" sz="1400" dirty="0" err="1" smtClean="0"/>
                  <a:t>kartus</a:t>
                </a:r>
                <a:endParaRPr lang="en-US" sz="1400" dirty="0" smtClean="0"/>
              </a:p>
              <a:p>
                <a:pPr marL="0" indent="0">
                  <a:buNone/>
                </a:pPr>
                <a:endParaRPr lang="en-US" sz="1400" dirty="0"/>
              </a:p>
              <a:p>
                <a:r>
                  <a:rPr lang="en-US" sz="1400" dirty="0" smtClean="0"/>
                  <a:t>12. </a:t>
                </a:r>
                <a:r>
                  <a:rPr lang="lt-LT" sz="1400" dirty="0" smtClean="0"/>
                  <a:t>Dujų tūrio priklausomybę nuo temperatūros, esant pastoviam slėgiui, nustatė:</a:t>
                </a:r>
              </a:p>
              <a:p>
                <a:pPr marL="0" indent="0">
                  <a:buNone/>
                </a:pPr>
                <a:r>
                  <a:rPr lang="lt-LT" sz="1400" dirty="0"/>
                  <a:t> </a:t>
                </a:r>
                <a:r>
                  <a:rPr lang="lt-LT" sz="1400" dirty="0" smtClean="0"/>
                  <a:t>      A. R.Boilis ir E.Mariotas</a:t>
                </a:r>
              </a:p>
              <a:p>
                <a:pPr marL="0" indent="0">
                  <a:buNone/>
                </a:pPr>
                <a:r>
                  <a:rPr lang="lt-LT" sz="1400" dirty="0"/>
                  <a:t> </a:t>
                </a:r>
                <a:r>
                  <a:rPr lang="lt-LT" sz="1400" dirty="0" smtClean="0"/>
                  <a:t>      B. Ž.Šarlis</a:t>
                </a:r>
              </a:p>
              <a:p>
                <a:pPr marL="0" indent="0">
                  <a:buNone/>
                </a:pPr>
                <a:r>
                  <a:rPr lang="lt-LT" sz="1400" dirty="0"/>
                  <a:t> </a:t>
                </a:r>
                <a:r>
                  <a:rPr lang="lt-LT" sz="1400" dirty="0" smtClean="0"/>
                  <a:t>      C. L.Ž. Gei – Liusakas</a:t>
                </a:r>
              </a:p>
              <a:p>
                <a:pPr marL="0" indent="0">
                  <a:buNone/>
                </a:pPr>
                <a:r>
                  <a:rPr lang="lt-LT" sz="1400" dirty="0"/>
                  <a:t> </a:t>
                </a:r>
                <a:r>
                  <a:rPr lang="lt-LT" sz="1400" dirty="0" smtClean="0"/>
                  <a:t>      D D.Mendelėjavas</a:t>
                </a:r>
                <a:endParaRPr lang="lt-LT" sz="14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48" t="-135" r="-444" b="-3235"/>
                </a:stretch>
              </a:blipFill>
            </p:spPr>
            <p:txBody>
              <a:bodyPr/>
              <a:lstStyle/>
              <a:p>
                <a:r>
                  <a:rPr lang="en-US">
                    <a:noFill/>
                  </a:rPr>
                  <a:t> </a:t>
                </a:r>
              </a:p>
            </p:txBody>
          </p:sp>
        </mc:Fallback>
      </mc:AlternateContent>
    </p:spTree>
    <p:extLst>
      <p:ext uri="{BB962C8B-B14F-4D97-AF65-F5344CB8AC3E}">
        <p14:creationId xmlns:p14="http://schemas.microsoft.com/office/powerpoint/2010/main" val="131695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additive="base">
                                        <p:cTn id="30"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3">
                                            <p:txEl>
                                              <p:pRg st="1" end="1"/>
                                            </p:txEl>
                                          </p:spTgt>
                                        </p:tgtEl>
                                      </p:cBhvr>
                                    </p:animEffect>
                                    <p:set>
                                      <p:cBhvr>
                                        <p:cTn id="36" dur="1" fill="hold">
                                          <p:stCondLst>
                                            <p:cond delay="499"/>
                                          </p:stCondLst>
                                        </p:cTn>
                                        <p:tgtEl>
                                          <p:spTgt spid="3">
                                            <p:txEl>
                                              <p:pRg st="1" end="1"/>
                                            </p:txEl>
                                          </p:spTgt>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500"/>
                                        <p:tgtEl>
                                          <p:spTgt spid="3">
                                            <p:txEl>
                                              <p:pRg st="2" end="2"/>
                                            </p:txEl>
                                          </p:spTgt>
                                        </p:tgtEl>
                                      </p:cBhvr>
                                    </p:animEffect>
                                    <p:set>
                                      <p:cBhvr>
                                        <p:cTn id="39" dur="1" fill="hold">
                                          <p:stCondLst>
                                            <p:cond delay="499"/>
                                          </p:stCondLst>
                                        </p:cTn>
                                        <p:tgtEl>
                                          <p:spTgt spid="3">
                                            <p:txEl>
                                              <p:pRg st="2" end="2"/>
                                            </p:txEl>
                                          </p:spTgt>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3">
                                            <p:txEl>
                                              <p:pRg st="4" end="4"/>
                                            </p:txEl>
                                          </p:spTgt>
                                        </p:tgtEl>
                                      </p:cBhvr>
                                    </p:animEffect>
                                    <p:set>
                                      <p:cBhvr>
                                        <p:cTn id="42"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fade">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 calcmode="lin" valueType="num">
                                      <p:cBhvr additive="base">
                                        <p:cTn id="52"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
                                            <p:txEl>
                                              <p:pRg st="8" end="8"/>
                                            </p:txEl>
                                          </p:spTgt>
                                        </p:tgtEl>
                                        <p:attrNameLst>
                                          <p:attrName>style.visibility</p:attrName>
                                        </p:attrNameLst>
                                      </p:cBhvr>
                                      <p:to>
                                        <p:strVal val="visible"/>
                                      </p:to>
                                    </p:set>
                                    <p:anim calcmode="lin" valueType="num">
                                      <p:cBhvr additive="base">
                                        <p:cTn id="58"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
                                            <p:txEl>
                                              <p:pRg st="9" end="9"/>
                                            </p:txEl>
                                          </p:spTgt>
                                        </p:tgtEl>
                                        <p:attrNameLst>
                                          <p:attrName>style.visibility</p:attrName>
                                        </p:attrNameLst>
                                      </p:cBhvr>
                                      <p:to>
                                        <p:strVal val="visible"/>
                                      </p:to>
                                    </p:set>
                                    <p:anim calcmode="lin" valueType="num">
                                      <p:cBhvr additive="base">
                                        <p:cTn id="6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 calcmode="lin" valueType="num">
                                      <p:cBhvr additive="base">
                                        <p:cTn id="70"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
                                            <p:txEl>
                                              <p:pRg st="7" end="7"/>
                                            </p:txEl>
                                          </p:spTgt>
                                        </p:tgtEl>
                                      </p:cBhvr>
                                    </p:animEffect>
                                    <p:set>
                                      <p:cBhvr>
                                        <p:cTn id="76" dur="1" fill="hold">
                                          <p:stCondLst>
                                            <p:cond delay="499"/>
                                          </p:stCondLst>
                                        </p:cTn>
                                        <p:tgtEl>
                                          <p:spTgt spid="3">
                                            <p:txEl>
                                              <p:pRg st="7" end="7"/>
                                            </p:txEl>
                                          </p:spTgt>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3">
                                            <p:txEl>
                                              <p:pRg st="8" end="8"/>
                                            </p:txEl>
                                          </p:spTgt>
                                        </p:tgtEl>
                                      </p:cBhvr>
                                    </p:animEffect>
                                    <p:set>
                                      <p:cBhvr>
                                        <p:cTn id="79" dur="1" fill="hold">
                                          <p:stCondLst>
                                            <p:cond delay="499"/>
                                          </p:stCondLst>
                                        </p:cTn>
                                        <p:tgtEl>
                                          <p:spTgt spid="3">
                                            <p:txEl>
                                              <p:pRg st="8" end="8"/>
                                            </p:txEl>
                                          </p:spTgt>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3">
                                            <p:txEl>
                                              <p:pRg st="10" end="10"/>
                                            </p:txEl>
                                          </p:spTgt>
                                        </p:tgtEl>
                                      </p:cBhvr>
                                    </p:animEffect>
                                    <p:set>
                                      <p:cBhvr>
                                        <p:cTn id="82" dur="1" fill="hold">
                                          <p:stCondLst>
                                            <p:cond delay="499"/>
                                          </p:stCondLst>
                                        </p:cTn>
                                        <p:tgtEl>
                                          <p:spTgt spid="3">
                                            <p:txEl>
                                              <p:pRg st="10" end="10"/>
                                            </p:txEl>
                                          </p:spTgt>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3">
                                            <p:txEl>
                                              <p:pRg st="12" end="12"/>
                                            </p:txEl>
                                          </p:spTgt>
                                        </p:tgtEl>
                                        <p:attrNameLst>
                                          <p:attrName>style.visibility</p:attrName>
                                        </p:attrNameLst>
                                      </p:cBhvr>
                                      <p:to>
                                        <p:strVal val="visible"/>
                                      </p:to>
                                    </p:set>
                                    <p:animEffect transition="in" filter="fade">
                                      <p:cBhvr>
                                        <p:cTn id="87" dur="500"/>
                                        <p:tgtEl>
                                          <p:spTgt spid="3">
                                            <p:txEl>
                                              <p:pRg st="12" end="12"/>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3">
                                            <p:txEl>
                                              <p:pRg st="13" end="13"/>
                                            </p:txEl>
                                          </p:spTgt>
                                        </p:tgtEl>
                                        <p:attrNameLst>
                                          <p:attrName>style.visibility</p:attrName>
                                        </p:attrNameLst>
                                      </p:cBhvr>
                                      <p:to>
                                        <p:strVal val="visible"/>
                                      </p:to>
                                    </p:set>
                                    <p:anim calcmode="lin" valueType="num">
                                      <p:cBhvr additive="base">
                                        <p:cTn id="92"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2" presetClass="entr" presetSubtype="4" fill="hold" nodeType="clickEffect">
                                  <p:stCondLst>
                                    <p:cond delay="0"/>
                                  </p:stCondLst>
                                  <p:childTnLst>
                                    <p:set>
                                      <p:cBhvr>
                                        <p:cTn id="97" dur="1" fill="hold">
                                          <p:stCondLst>
                                            <p:cond delay="0"/>
                                          </p:stCondLst>
                                        </p:cTn>
                                        <p:tgtEl>
                                          <p:spTgt spid="3">
                                            <p:txEl>
                                              <p:pRg st="14" end="14"/>
                                            </p:txEl>
                                          </p:spTgt>
                                        </p:tgtEl>
                                        <p:attrNameLst>
                                          <p:attrName>style.visibility</p:attrName>
                                        </p:attrNameLst>
                                      </p:cBhvr>
                                      <p:to>
                                        <p:strVal val="visible"/>
                                      </p:to>
                                    </p:set>
                                    <p:anim calcmode="lin" valueType="num">
                                      <p:cBhvr additive="base">
                                        <p:cTn id="98"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2" presetClass="entr" presetSubtype="4" fill="hold" nodeType="clickEffect">
                                  <p:stCondLst>
                                    <p:cond delay="0"/>
                                  </p:stCondLst>
                                  <p:childTnLst>
                                    <p:set>
                                      <p:cBhvr>
                                        <p:cTn id="103" dur="1" fill="hold">
                                          <p:stCondLst>
                                            <p:cond delay="0"/>
                                          </p:stCondLst>
                                        </p:cTn>
                                        <p:tgtEl>
                                          <p:spTgt spid="3">
                                            <p:txEl>
                                              <p:pRg st="15" end="15"/>
                                            </p:txEl>
                                          </p:spTgt>
                                        </p:tgtEl>
                                        <p:attrNameLst>
                                          <p:attrName>style.visibility</p:attrName>
                                        </p:attrNameLst>
                                      </p:cBhvr>
                                      <p:to>
                                        <p:strVal val="visible"/>
                                      </p:to>
                                    </p:set>
                                    <p:anim calcmode="lin" valueType="num">
                                      <p:cBhvr additive="base">
                                        <p:cTn id="104"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05"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3">
                                            <p:txEl>
                                              <p:pRg st="16" end="16"/>
                                            </p:txEl>
                                          </p:spTgt>
                                        </p:tgtEl>
                                        <p:attrNameLst>
                                          <p:attrName>style.visibility</p:attrName>
                                        </p:attrNameLst>
                                      </p:cBhvr>
                                      <p:to>
                                        <p:strVal val="visible"/>
                                      </p:to>
                                    </p:set>
                                    <p:anim calcmode="lin" valueType="num">
                                      <p:cBhvr additive="base">
                                        <p:cTn id="11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111" dur="500" fill="hold"/>
                                        <p:tgtEl>
                                          <p:spTgt spid="3">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10" presetClass="exit" presetSubtype="0" fill="hold" nodeType="clickEffect">
                                  <p:stCondLst>
                                    <p:cond delay="0"/>
                                  </p:stCondLst>
                                  <p:childTnLst>
                                    <p:animEffect transition="out" filter="fade">
                                      <p:cBhvr>
                                        <p:cTn id="115" dur="500"/>
                                        <p:tgtEl>
                                          <p:spTgt spid="3">
                                            <p:txEl>
                                              <p:pRg st="13" end="13"/>
                                            </p:txEl>
                                          </p:spTgt>
                                        </p:tgtEl>
                                      </p:cBhvr>
                                    </p:animEffect>
                                    <p:set>
                                      <p:cBhvr>
                                        <p:cTn id="116" dur="1" fill="hold">
                                          <p:stCondLst>
                                            <p:cond delay="499"/>
                                          </p:stCondLst>
                                        </p:cTn>
                                        <p:tgtEl>
                                          <p:spTgt spid="3">
                                            <p:txEl>
                                              <p:pRg st="13" end="13"/>
                                            </p:txEl>
                                          </p:spTgt>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3">
                                            <p:txEl>
                                              <p:pRg st="14" end="14"/>
                                            </p:txEl>
                                          </p:spTgt>
                                        </p:tgtEl>
                                      </p:cBhvr>
                                    </p:animEffect>
                                    <p:set>
                                      <p:cBhvr>
                                        <p:cTn id="119" dur="1" fill="hold">
                                          <p:stCondLst>
                                            <p:cond delay="499"/>
                                          </p:stCondLst>
                                        </p:cTn>
                                        <p:tgtEl>
                                          <p:spTgt spid="3">
                                            <p:txEl>
                                              <p:pRg st="14" end="14"/>
                                            </p:txEl>
                                          </p:spTgt>
                                        </p:tgtEl>
                                        <p:attrNameLst>
                                          <p:attrName>style.visibility</p:attrName>
                                        </p:attrNameLst>
                                      </p:cBhvr>
                                      <p:to>
                                        <p:strVal val="hidden"/>
                                      </p:to>
                                    </p:set>
                                  </p:childTnLst>
                                </p:cTn>
                              </p:par>
                              <p:par>
                                <p:cTn id="120" presetID="10" presetClass="exit" presetSubtype="0" fill="hold" nodeType="withEffect">
                                  <p:stCondLst>
                                    <p:cond delay="0"/>
                                  </p:stCondLst>
                                  <p:childTnLst>
                                    <p:animEffect transition="out" filter="fade">
                                      <p:cBhvr>
                                        <p:cTn id="121" dur="500"/>
                                        <p:tgtEl>
                                          <p:spTgt spid="3">
                                            <p:txEl>
                                              <p:pRg st="16" end="16"/>
                                            </p:txEl>
                                          </p:spTgt>
                                        </p:tgtEl>
                                      </p:cBhvr>
                                    </p:animEffect>
                                    <p:set>
                                      <p:cBhvr>
                                        <p:cTn id="122" dur="1" fill="hold">
                                          <p:stCondLst>
                                            <p:cond delay="499"/>
                                          </p:stCondLst>
                                        </p:cTn>
                                        <p:tgtEl>
                                          <p:spTgt spid="3">
                                            <p:txEl>
                                              <p:pRg st="16" end="1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Šaltiniai</a:t>
            </a:r>
            <a:endParaRPr lang="en-US" dirty="0"/>
          </a:p>
        </p:txBody>
      </p:sp>
      <p:sp>
        <p:nvSpPr>
          <p:cNvPr id="3" name="Content Placeholder 2"/>
          <p:cNvSpPr>
            <a:spLocks noGrp="1"/>
          </p:cNvSpPr>
          <p:nvPr>
            <p:ph idx="1"/>
          </p:nvPr>
        </p:nvSpPr>
        <p:spPr/>
        <p:txBody>
          <a:bodyPr/>
          <a:lstStyle/>
          <a:p>
            <a:pPr marL="0" indent="0">
              <a:buNone/>
            </a:pPr>
            <a:r>
              <a:rPr lang="lt-LT" sz="1800" dirty="0" smtClean="0"/>
              <a:t>Mokinio Žinynas – Alma litera </a:t>
            </a:r>
            <a:r>
              <a:rPr lang="en-US" sz="1800" dirty="0" smtClean="0"/>
              <a:t>2007.</a:t>
            </a:r>
          </a:p>
          <a:p>
            <a:pPr marL="0" indent="0">
              <a:buNone/>
            </a:pPr>
            <a:r>
              <a:rPr lang="en-US" sz="1800" dirty="0" smtClean="0">
                <a:hlinkClick r:id="rId2"/>
              </a:rPr>
              <a:t>http://lt.wikipedia.org/wiki/Izobarinis_procesas</a:t>
            </a:r>
            <a:endParaRPr lang="en-US" sz="1800" dirty="0" smtClean="0"/>
          </a:p>
          <a:p>
            <a:pPr marL="0" indent="0">
              <a:buNone/>
            </a:pPr>
            <a:r>
              <a:rPr lang="en-US" sz="1800" dirty="0">
                <a:hlinkClick r:id="rId3"/>
              </a:rPr>
              <a:t>http://</a:t>
            </a:r>
            <a:r>
              <a:rPr lang="en-US" sz="1800" dirty="0" smtClean="0">
                <a:hlinkClick r:id="rId3"/>
              </a:rPr>
              <a:t>lt.wikipedia.org/wiki/Izoterminis_procesas</a:t>
            </a:r>
            <a:endParaRPr lang="en-US" sz="1800" dirty="0" smtClean="0"/>
          </a:p>
          <a:p>
            <a:pPr marL="0" indent="0">
              <a:buNone/>
            </a:pPr>
            <a:r>
              <a:rPr lang="en-US" sz="1800" dirty="0">
                <a:hlinkClick r:id="rId4"/>
              </a:rPr>
              <a:t>http://</a:t>
            </a:r>
            <a:r>
              <a:rPr lang="en-US" sz="1800" dirty="0" smtClean="0">
                <a:hlinkClick r:id="rId4"/>
              </a:rPr>
              <a:t>lt.wikipedia.org/wiki/Izochorinis_procesas</a:t>
            </a:r>
            <a:r>
              <a:rPr lang="en-US" sz="1800" dirty="0" smtClean="0"/>
              <a:t> </a:t>
            </a:r>
          </a:p>
          <a:p>
            <a:pPr marL="0" indent="0">
              <a:buNone/>
            </a:pPr>
            <a:r>
              <a:rPr lang="en-US" sz="1800" dirty="0">
                <a:hlinkClick r:id="rId5"/>
              </a:rPr>
              <a:t>https://</a:t>
            </a:r>
            <a:r>
              <a:rPr lang="en-US" sz="1800" dirty="0" smtClean="0">
                <a:hlinkClick r:id="rId5"/>
              </a:rPr>
              <a:t>www.youtube.com/watch?v=Rlw8DFpFbcw</a:t>
            </a:r>
            <a:r>
              <a:rPr lang="en-US" sz="1800" dirty="0" smtClean="0"/>
              <a:t> </a:t>
            </a:r>
          </a:p>
          <a:p>
            <a:pPr marL="0" indent="0">
              <a:buNone/>
            </a:pPr>
            <a:r>
              <a:rPr lang="en-US" sz="1800" dirty="0">
                <a:hlinkClick r:id="rId6"/>
              </a:rPr>
              <a:t>https://</a:t>
            </a:r>
            <a:r>
              <a:rPr lang="en-US" sz="1800" dirty="0" smtClean="0">
                <a:hlinkClick r:id="rId6"/>
              </a:rPr>
              <a:t>www.youtube.com/watch?v=XofnG7K1pjo</a:t>
            </a:r>
            <a:r>
              <a:rPr lang="en-US" sz="1800" dirty="0" smtClean="0"/>
              <a:t> </a:t>
            </a:r>
          </a:p>
          <a:p>
            <a:pPr marL="0" indent="0">
              <a:buNone/>
            </a:pPr>
            <a:endParaRPr lang="en-US" sz="1800" dirty="0"/>
          </a:p>
        </p:txBody>
      </p:sp>
    </p:spTree>
    <p:extLst>
      <p:ext uri="{BB962C8B-B14F-4D97-AF65-F5344CB8AC3E}">
        <p14:creationId xmlns:p14="http://schemas.microsoft.com/office/powerpoint/2010/main" val="10087826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23850" y="2060575"/>
            <a:ext cx="8229600" cy="1143000"/>
          </a:xfrm>
        </p:spPr>
        <p:txBody>
          <a:bodyPr/>
          <a:lstStyle/>
          <a:p>
            <a:pPr eaLnBrk="1" hangingPunct="1"/>
            <a:r>
              <a:rPr lang="lt-LT" smtClean="0"/>
              <a:t>Ačiū už Jūsų dėmesį</a:t>
            </a:r>
            <a:r>
              <a:rPr lang="en-US" smtClean="0"/>
              <a:t>!</a:t>
            </a:r>
          </a:p>
        </p:txBody>
      </p:sp>
      <p:sp>
        <p:nvSpPr>
          <p:cNvPr id="29699" name="Content Placeholder 2"/>
          <p:cNvSpPr>
            <a:spLocks noGrp="1"/>
          </p:cNvSpPr>
          <p:nvPr>
            <p:ph idx="1"/>
          </p:nvPr>
        </p:nvSpPr>
        <p:spPr>
          <a:xfrm>
            <a:off x="468313" y="2133600"/>
            <a:ext cx="8229600" cy="4525963"/>
          </a:xfrm>
        </p:spPr>
        <p:txBody>
          <a:bodyPr/>
          <a:lstStyle/>
          <a:p>
            <a:pPr eaLnBrk="1" hangingPunct="1"/>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7083</TotalTime>
  <Words>1052</Words>
  <Application>Microsoft Office PowerPoint</Application>
  <PresentationFormat>On-screen Show (4:3)</PresentationFormat>
  <Paragraphs>211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Diseño predeterminado</vt:lpstr>
      <vt:lpstr>Skyriaus  „Molekulinės kinetinės teorijos pagrindai“  Apibendrinimas </vt:lpstr>
      <vt:lpstr>Turinys</vt:lpstr>
      <vt:lpstr>Pagrindiniai molekulinės kinetinės teorijos teiginiai</vt:lpstr>
      <vt:lpstr>Būdingieji reiškiniai</vt:lpstr>
      <vt:lpstr>Brauno judėjimas</vt:lpstr>
      <vt:lpstr>Brauno judėjimas gamtoje</vt:lpstr>
      <vt:lpstr>Difuzija</vt:lpstr>
      <vt:lpstr>Difūzija organizme</vt:lpstr>
      <vt:lpstr>Šiluminis judėjimas </vt:lpstr>
      <vt:lpstr>Svarbiausios molekulinės fizikos formulės ir konstantos </vt:lpstr>
      <vt:lpstr>Svarbiausios molekulinės fizikos formulės </vt:lpstr>
      <vt:lpstr>Svarbiausios molekulinės fizikos konstantos </vt:lpstr>
      <vt:lpstr>Idealiosios dujos</vt:lpstr>
      <vt:lpstr>PowerPoint Presentation</vt:lpstr>
      <vt:lpstr>Temperatūra</vt:lpstr>
      <vt:lpstr>PowerPoint Presentation</vt:lpstr>
      <vt:lpstr>Temperatūros skalės</vt:lpstr>
      <vt:lpstr>Temperatūros ir molekulių slenkamojo judėjimo vidutinės kinetinės energijos  ryšys</vt:lpstr>
      <vt:lpstr>Idealiųjų dujų būsenos lygtis</vt:lpstr>
      <vt:lpstr>PowerPoint Presentation</vt:lpstr>
      <vt:lpstr>Izoprocesai</vt:lpstr>
      <vt:lpstr>PowerPoint Presentation</vt:lpstr>
      <vt:lpstr>Izoterminis vyksmas</vt:lpstr>
      <vt:lpstr>Izoterminis procesas gamtoje</vt:lpstr>
      <vt:lpstr>Izochorinis procesas</vt:lpstr>
      <vt:lpstr>Izobarinis vyksmas</vt:lpstr>
      <vt:lpstr>Testas</vt:lpstr>
      <vt:lpstr>PowerPoint Presentation</vt:lpstr>
      <vt:lpstr>PowerPoint Presentation</vt:lpstr>
      <vt:lpstr>PowerPoint Presentation</vt:lpstr>
      <vt:lpstr>PowerPoint Presentation</vt:lpstr>
      <vt:lpstr>Šaltiniai</vt:lpstr>
      <vt:lpstr>Ačiū už Jūsų dėmesį!</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Mariajose</dc:creator>
  <cp:lastModifiedBy>Jur</cp:lastModifiedBy>
  <cp:revision>691</cp:revision>
  <dcterms:created xsi:type="dcterms:W3CDTF">2010-05-23T14:28:12Z</dcterms:created>
  <dcterms:modified xsi:type="dcterms:W3CDTF">2015-03-20T21:31:10Z</dcterms:modified>
</cp:coreProperties>
</file>