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60" r:id="rId3"/>
    <p:sldId id="271" r:id="rId4"/>
    <p:sldId id="257" r:id="rId5"/>
    <p:sldId id="272" r:id="rId6"/>
    <p:sldId id="273" r:id="rId7"/>
    <p:sldId id="274" r:id="rId8"/>
    <p:sldId id="265" r:id="rId9"/>
    <p:sldId id="261" r:id="rId10"/>
    <p:sldId id="262" r:id="rId11"/>
    <p:sldId id="263" r:id="rId12"/>
    <p:sldId id="264" r:id="rId13"/>
    <p:sldId id="266" r:id="rId14"/>
    <p:sldId id="267" r:id="rId15"/>
    <p:sldId id="269" r:id="rId16"/>
    <p:sldId id="270" r:id="rId17"/>
    <p:sldId id="258" r:id="rId18"/>
    <p:sldId id="259" r:id="rId19"/>
    <p:sldId id="278" r:id="rId20"/>
    <p:sldId id="277" r:id="rId21"/>
    <p:sldId id="279" r:id="rId22"/>
    <p:sldId id="280" r:id="rId23"/>
    <p:sldId id="281" r:id="rId24"/>
    <p:sldId id="276" r:id="rId25"/>
    <p:sldId id="282" r:id="rId26"/>
    <p:sldId id="283" r:id="rId27"/>
    <p:sldId id="285" r:id="rId28"/>
    <p:sldId id="286" r:id="rId29"/>
    <p:sldId id="287" r:id="rId30"/>
    <p:sldId id="288" r:id="rId31"/>
    <p:sldId id="289" r:id="rId32"/>
    <p:sldId id="284" r:id="rId33"/>
    <p:sldId id="27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ytautas" initials="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EDED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46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2-26T10:27:06.083" idx="1">
    <p:pos x="10" y="10"/>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56990935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360019432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110950951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369669-7DB3-4561-B834-D82E1F028B72}" type="datetimeFigureOut">
              <a:rPr lang="en-US" smtClean="0"/>
              <a:pPr/>
              <a:t>3/14/2015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454827944"/>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369669-7DB3-4561-B834-D82E1F028B72}" type="datetimeFigureOut">
              <a:rPr lang="en-US" smtClean="0"/>
              <a:pPr/>
              <a:t>3/14/2015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1375741683"/>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369669-7DB3-4561-B834-D82E1F028B72}" type="datetimeFigureOut">
              <a:rPr lang="en-US" smtClean="0"/>
              <a:pPr/>
              <a:t>3/14/2015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116731937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369669-7DB3-4561-B834-D82E1F028B72}" type="datetimeFigureOut">
              <a:rPr lang="en-US" smtClean="0"/>
              <a:pPr/>
              <a:t>3/14/2015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374985383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369669-7DB3-4561-B834-D82E1F028B72}" type="datetimeFigureOut">
              <a:rPr lang="en-US" smtClean="0"/>
              <a:pPr/>
              <a:t>3/14/2015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407679489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369669-7DB3-4561-B834-D82E1F028B72}" type="datetimeFigureOut">
              <a:rPr lang="en-US" smtClean="0"/>
              <a:pPr/>
              <a:t>3/14/2015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376607180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2369669-7DB3-4561-B834-D82E1F028B72}" type="datetimeFigureOut">
              <a:rPr lang="en-US" smtClean="0"/>
              <a:pPr/>
              <a:t>3/14/2015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2849936032"/>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1975057008"/>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 xmlns:p14="http://schemas.microsoft.com/office/powerpoint/2010/main" val="977395794"/>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385656862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 xmlns:p14="http://schemas.microsoft.com/office/powerpoint/2010/main" val="2956150536"/>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1237030367"/>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1644181630"/>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369669-7DB3-4561-B834-D82E1F028B72}" type="datetimeFigureOut">
              <a:rPr lang="en-US" smtClean="0"/>
              <a:pPr/>
              <a:t>3/14/2015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2990192332"/>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2369669-7DB3-4561-B834-D82E1F028B72}" type="datetimeFigureOut">
              <a:rPr lang="en-US" smtClean="0"/>
              <a:pPr/>
              <a:t>3/14/2015</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560F1AB-EAFF-449F-AAD7-4697B00A68A9}" type="slidenum">
              <a:rPr lang="en-US" smtClean="0"/>
              <a:pPr/>
              <a:t>‹#›</a:t>
            </a:fld>
            <a:endParaRPr lang="en-US"/>
          </a:p>
        </p:txBody>
      </p:sp>
    </p:spTree>
    <p:extLst>
      <p:ext uri="{BB962C8B-B14F-4D97-AF65-F5344CB8AC3E}">
        <p14:creationId xmlns="" xmlns:p14="http://schemas.microsoft.com/office/powerpoint/2010/main" val="3038586164"/>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www.respublika.lt/" TargetMode="External"/><Relationship Id="rId2" Type="http://schemas.openxmlformats.org/officeDocument/2006/relationships/hyperlink" Target="http://www.enciklopedija.lt/" TargetMode="External"/><Relationship Id="rId1" Type="http://schemas.openxmlformats.org/officeDocument/2006/relationships/slideLayout" Target="../slideLayouts/slideLayout13.xml"/><Relationship Id="rId6" Type="http://schemas.openxmlformats.org/officeDocument/2006/relationships/hyperlink" Target="http://www.lrytas.lt/" TargetMode="External"/><Relationship Id="rId5" Type="http://schemas.openxmlformats.org/officeDocument/2006/relationships/hyperlink" Target="http://www.15min.lt/" TargetMode="External"/><Relationship Id="rId4" Type="http://schemas.openxmlformats.org/officeDocument/2006/relationships/hyperlink" Target="http://www.zenklas.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684211" y="2578100"/>
            <a:ext cx="10771188" cy="1270000"/>
          </a:xfrm>
          <a:noFill/>
          <a:ln>
            <a:noFill/>
          </a:ln>
          <a:effectLst>
            <a:innerShdw blurRad="63500" dist="50800" dir="13500000">
              <a:prstClr val="black">
                <a:alpha val="50000"/>
              </a:prstClr>
            </a:innerShdw>
          </a:effectLst>
        </p:spPr>
        <p:txBody>
          <a:bodyPr>
            <a:normAutofit fontScale="90000"/>
          </a:bodyPr>
          <a:lstStyle/>
          <a:p>
            <a:r>
              <a:rPr lang="en-US" dirty="0" smtClean="0"/>
              <a:t>			</a:t>
            </a:r>
            <a:r>
              <a:rPr lang="en-US" sz="8000" dirty="0" err="1" smtClean="0">
                <a:effectLst>
                  <a:glow rad="228600">
                    <a:srgbClr val="FFFF00">
                      <a:alpha val="40000"/>
                    </a:srgbClr>
                  </a:glow>
                  <a:outerShdw blurRad="50800" dist="38100" dir="2700000" algn="tl" rotWithShape="0">
                    <a:prstClr val="black">
                      <a:alpha val="40000"/>
                    </a:prstClr>
                  </a:outerShdw>
                </a:effectLst>
                <a:latin typeface="Cooper Black" panose="0208090404030B020404" pitchFamily="18" charset="0"/>
              </a:rPr>
              <a:t>RADIoaktyvumas</a:t>
            </a:r>
            <a:endParaRPr lang="en-US" sz="8000" dirty="0">
              <a:effectLst>
                <a:glow rad="228600">
                  <a:srgbClr val="FFFF00">
                    <a:alpha val="40000"/>
                  </a:srgbClr>
                </a:glow>
                <a:outerShdw blurRad="50800" dist="38100" dir="2700000" algn="tl" rotWithShape="0">
                  <a:prstClr val="black">
                    <a:alpha val="40000"/>
                  </a:prstClr>
                </a:outerShdw>
              </a:effectLst>
              <a:latin typeface="Cooper Black" panose="0208090404030B020404" pitchFamily="18" charset="0"/>
            </a:endParaRPr>
          </a:p>
        </p:txBody>
      </p:sp>
      <p:sp>
        <p:nvSpPr>
          <p:cNvPr id="2" name="Text Placeholder 1"/>
          <p:cNvSpPr>
            <a:spLocks noGrp="1"/>
          </p:cNvSpPr>
          <p:nvPr>
            <p:ph type="body" idx="1"/>
          </p:nvPr>
        </p:nvSpPr>
        <p:spPr>
          <a:xfrm>
            <a:off x="4480852" y="3665692"/>
            <a:ext cx="7543801" cy="2465597"/>
          </a:xfrm>
        </p:spPr>
        <p:txBody>
          <a:bodyPr>
            <a:normAutofit fontScale="40000" lnSpcReduction="20000"/>
          </a:bodyPr>
          <a:lstStyle/>
          <a:p>
            <a:pPr algn="ctr"/>
            <a:r>
              <a:rPr lang="lt-LT" sz="6400" dirty="0" smtClean="0">
                <a:solidFill>
                  <a:schemeClr val="tx1"/>
                </a:solidFill>
                <a:effectLst>
                  <a:outerShdw blurRad="38100" dist="38100" dir="2700000" algn="tl">
                    <a:srgbClr val="000000">
                      <a:alpha val="43137"/>
                    </a:srgbClr>
                  </a:outerShdw>
                </a:effectLst>
              </a:rPr>
              <a:t>Vilniaus </a:t>
            </a:r>
            <a:r>
              <a:rPr lang="en-US" sz="6400" dirty="0" smtClean="0">
                <a:solidFill>
                  <a:schemeClr val="tx1"/>
                </a:solidFill>
                <a:effectLst>
                  <a:outerShdw blurRad="38100" dist="38100" dir="2700000" algn="tl">
                    <a:srgbClr val="000000">
                      <a:alpha val="43137"/>
                    </a:srgbClr>
                  </a:outerShdw>
                </a:effectLst>
              </a:rPr>
              <a:t>,,</a:t>
            </a:r>
            <a:r>
              <a:rPr lang="lt-LT" sz="6400" dirty="0" smtClean="0">
                <a:solidFill>
                  <a:schemeClr val="tx1"/>
                </a:solidFill>
                <a:effectLst>
                  <a:outerShdw blurRad="38100" dist="38100" dir="2700000" algn="tl">
                    <a:srgbClr val="000000">
                      <a:alpha val="43137"/>
                    </a:srgbClr>
                  </a:outerShdw>
                </a:effectLst>
              </a:rPr>
              <a:t>Varpo </a:t>
            </a:r>
            <a:r>
              <a:rPr lang="en-US" sz="6400" dirty="0" smtClean="0">
                <a:solidFill>
                  <a:schemeClr val="tx1"/>
                </a:solidFill>
                <a:effectLst>
                  <a:outerShdw blurRad="38100" dist="38100" dir="2700000" algn="tl">
                    <a:srgbClr val="000000">
                      <a:alpha val="43137"/>
                    </a:srgbClr>
                  </a:outerShdw>
                </a:effectLst>
              </a:rPr>
              <a:t>“</a:t>
            </a:r>
            <a:r>
              <a:rPr lang="lt-LT" sz="6400" dirty="0" smtClean="0">
                <a:solidFill>
                  <a:schemeClr val="tx1"/>
                </a:solidFill>
                <a:effectLst>
                  <a:outerShdw blurRad="38100" dist="38100" dir="2700000" algn="tl">
                    <a:srgbClr val="000000">
                      <a:alpha val="43137"/>
                    </a:srgbClr>
                  </a:outerShdw>
                </a:effectLst>
              </a:rPr>
              <a:t>suaugusiųjų vidurinė  </a:t>
            </a:r>
            <a:r>
              <a:rPr lang="lt-LT" sz="6400" dirty="0" err="1" smtClean="0">
                <a:solidFill>
                  <a:schemeClr val="tx1"/>
                </a:solidFill>
                <a:effectLst>
                  <a:outerShdw blurRad="38100" dist="38100" dir="2700000" algn="tl">
                    <a:srgbClr val="000000">
                      <a:alpha val="43137"/>
                    </a:srgbClr>
                  </a:outerShdw>
                </a:effectLst>
              </a:rPr>
              <a:t>mokykl</a:t>
            </a:r>
            <a:r>
              <a:rPr lang="en-US" sz="6400" dirty="0" smtClean="0">
                <a:solidFill>
                  <a:schemeClr val="tx1"/>
                </a:solidFill>
                <a:effectLst>
                  <a:outerShdw blurRad="38100" dist="38100" dir="2700000" algn="tl">
                    <a:srgbClr val="000000">
                      <a:alpha val="43137"/>
                    </a:srgbClr>
                  </a:outerShdw>
                </a:effectLst>
              </a:rPr>
              <a:t>a</a:t>
            </a:r>
          </a:p>
          <a:p>
            <a:pPr algn="ctr"/>
            <a:r>
              <a:rPr lang="en-US" sz="6400" dirty="0" smtClean="0">
                <a:solidFill>
                  <a:schemeClr val="tx1"/>
                </a:solidFill>
                <a:effectLst>
                  <a:outerShdw blurRad="38100" dist="38100" dir="2700000" algn="tl">
                    <a:srgbClr val="000000">
                      <a:alpha val="43137"/>
                    </a:srgbClr>
                  </a:outerShdw>
                </a:effectLst>
              </a:rPr>
              <a:t>M</a:t>
            </a:r>
            <a:r>
              <a:rPr lang="lt-LT" sz="6400" dirty="0" err="1" smtClean="0">
                <a:solidFill>
                  <a:schemeClr val="tx1"/>
                </a:solidFill>
                <a:effectLst>
                  <a:outerShdw blurRad="38100" dist="38100" dir="2700000" algn="tl">
                    <a:srgbClr val="000000">
                      <a:alpha val="43137"/>
                    </a:srgbClr>
                  </a:outerShdw>
                </a:effectLst>
              </a:rPr>
              <a:t>okinė</a:t>
            </a:r>
            <a:r>
              <a:rPr lang="lt-LT" sz="6400" dirty="0" smtClean="0">
                <a:solidFill>
                  <a:schemeClr val="tx1"/>
                </a:solidFill>
                <a:effectLst>
                  <a:outerShdw blurRad="38100" dist="38100" dir="2700000" algn="tl">
                    <a:srgbClr val="000000">
                      <a:alpha val="43137"/>
                    </a:srgbClr>
                  </a:outerShdw>
                </a:effectLst>
              </a:rPr>
              <a:t>:</a:t>
            </a:r>
            <a:r>
              <a:rPr lang="lt-LT" sz="7200" dirty="0" smtClean="0">
                <a:solidFill>
                  <a:schemeClr val="tx1"/>
                </a:solidFill>
                <a:effectLst>
                  <a:outerShdw blurRad="38100" dist="38100" dir="2700000" algn="tl">
                    <a:srgbClr val="000000">
                      <a:alpha val="43137"/>
                    </a:srgbClr>
                  </a:outerShdw>
                </a:effectLst>
              </a:rPr>
              <a:t> </a:t>
            </a:r>
            <a:r>
              <a:rPr lang="lt-LT" sz="8000" b="1" dirty="0" err="1" smtClean="0">
                <a:solidFill>
                  <a:schemeClr val="tx1"/>
                </a:solidFill>
                <a:effectLst>
                  <a:outerShdw blurRad="38100" dist="38100" dir="2700000" algn="tl">
                    <a:srgbClr val="000000">
                      <a:alpha val="43137"/>
                    </a:srgbClr>
                  </a:outerShdw>
                </a:effectLst>
              </a:rPr>
              <a:t>Ermina</a:t>
            </a:r>
            <a:r>
              <a:rPr lang="lt-LT" sz="8000" b="1" dirty="0" smtClean="0">
                <a:solidFill>
                  <a:schemeClr val="tx1"/>
                </a:solidFill>
                <a:effectLst>
                  <a:outerShdw blurRad="38100" dist="38100" dir="2700000" algn="tl">
                    <a:srgbClr val="000000">
                      <a:alpha val="43137"/>
                    </a:srgbClr>
                  </a:outerShdw>
                </a:effectLst>
              </a:rPr>
              <a:t> </a:t>
            </a:r>
            <a:r>
              <a:rPr lang="lt-LT" sz="8000" b="1" dirty="0" err="1" smtClean="0">
                <a:solidFill>
                  <a:schemeClr val="tx1"/>
                </a:solidFill>
                <a:effectLst>
                  <a:outerShdw blurRad="38100" dist="38100" dir="2700000" algn="tl">
                    <a:srgbClr val="000000">
                      <a:alpha val="43137"/>
                    </a:srgbClr>
                  </a:outerShdw>
                </a:effectLst>
              </a:rPr>
              <a:t>Skruolytė</a:t>
            </a:r>
            <a:r>
              <a:rPr lang="lt-LT" sz="8000" b="1" dirty="0" smtClean="0">
                <a:solidFill>
                  <a:schemeClr val="tx1"/>
                </a:solidFill>
                <a:effectLst>
                  <a:outerShdw blurRad="38100" dist="38100" dir="2700000" algn="tl">
                    <a:srgbClr val="000000">
                      <a:alpha val="43137"/>
                    </a:srgbClr>
                  </a:outerShdw>
                </a:effectLst>
              </a:rPr>
              <a:t> 12NA</a:t>
            </a:r>
            <a:endParaRPr lang="lt-LT" sz="7200" b="1" dirty="0" smtClean="0">
              <a:solidFill>
                <a:schemeClr val="tx1"/>
              </a:solidFill>
              <a:effectLst>
                <a:outerShdw blurRad="38100" dist="38100" dir="2700000" algn="tl">
                  <a:srgbClr val="000000">
                    <a:alpha val="43137"/>
                  </a:srgbClr>
                </a:outerShdw>
              </a:effectLst>
            </a:endParaRPr>
          </a:p>
          <a:p>
            <a:pPr algn="ctr"/>
            <a:r>
              <a:rPr lang="lt-LT" sz="6400" dirty="0" smtClean="0">
                <a:solidFill>
                  <a:schemeClr val="tx1"/>
                </a:solidFill>
                <a:effectLst>
                  <a:outerShdw blurRad="38100" dist="38100" dir="2700000" algn="tl">
                    <a:srgbClr val="000000">
                      <a:alpha val="43137"/>
                    </a:srgbClr>
                  </a:outerShdw>
                </a:effectLst>
              </a:rPr>
              <a:t>Mokytoja</a:t>
            </a:r>
            <a:r>
              <a:rPr lang="lt-LT" sz="6400" dirty="0" smtClean="0">
                <a:solidFill>
                  <a:schemeClr val="tx1"/>
                </a:solidFill>
              </a:rPr>
              <a:t>:</a:t>
            </a:r>
            <a:r>
              <a:rPr lang="lt-LT" sz="6400" b="1" dirty="0"/>
              <a:t> </a:t>
            </a:r>
            <a:r>
              <a:rPr lang="lt-LT" sz="6400" dirty="0">
                <a:solidFill>
                  <a:schemeClr val="tx1"/>
                </a:solidFill>
              </a:rPr>
              <a:t>I</a:t>
            </a:r>
            <a:r>
              <a:rPr lang="lt-LT" sz="7200" b="1" dirty="0">
                <a:solidFill>
                  <a:schemeClr val="tx1"/>
                </a:solidFill>
                <a:effectLst>
                  <a:outerShdw blurRad="38100" dist="38100" dir="2700000" algn="tl">
                    <a:srgbClr val="000000">
                      <a:alpha val="43137"/>
                    </a:srgbClr>
                  </a:outerShdw>
                </a:effectLst>
              </a:rPr>
              <a:t>rena </a:t>
            </a:r>
            <a:r>
              <a:rPr lang="lt-LT" sz="7200" b="1" dirty="0" smtClean="0">
                <a:solidFill>
                  <a:schemeClr val="tx1"/>
                </a:solidFill>
                <a:effectLst>
                  <a:outerShdw blurRad="38100" dist="38100" dir="2700000" algn="tl">
                    <a:srgbClr val="000000">
                      <a:alpha val="43137"/>
                    </a:srgbClr>
                  </a:outerShdw>
                </a:effectLst>
              </a:rPr>
              <a:t>Šauklienė</a:t>
            </a:r>
          </a:p>
          <a:p>
            <a:pPr algn="ctr"/>
            <a:r>
              <a:rPr lang="lt-LT" sz="7200" b="1" dirty="0" smtClean="0">
                <a:solidFill>
                  <a:schemeClr val="tx1"/>
                </a:solidFill>
                <a:effectLst>
                  <a:outerShdw blurRad="38100" dist="38100" dir="2700000" algn="tl">
                    <a:srgbClr val="000000">
                      <a:alpha val="43137"/>
                    </a:srgbClr>
                  </a:outerShdw>
                </a:effectLst>
              </a:rPr>
              <a:t>Vilnius</a:t>
            </a:r>
            <a:r>
              <a:rPr lang="en-US" sz="7200" b="1" dirty="0" smtClean="0">
                <a:solidFill>
                  <a:schemeClr val="tx1"/>
                </a:solidFill>
                <a:effectLst>
                  <a:outerShdw blurRad="38100" dist="38100" dir="2700000" algn="tl">
                    <a:srgbClr val="000000">
                      <a:alpha val="43137"/>
                    </a:srgbClr>
                  </a:outerShdw>
                </a:effectLst>
              </a:rPr>
              <a:t>,</a:t>
            </a:r>
            <a:r>
              <a:rPr lang="lt-LT" sz="7200" b="1" dirty="0" smtClean="0">
                <a:solidFill>
                  <a:schemeClr val="tx1"/>
                </a:solidFill>
                <a:effectLst>
                  <a:outerShdw blurRad="38100" dist="38100" dir="2700000" algn="tl">
                    <a:srgbClr val="000000">
                      <a:alpha val="43137"/>
                    </a:srgbClr>
                  </a:outerShdw>
                </a:effectLst>
              </a:rPr>
              <a:t> 2015m.</a:t>
            </a:r>
          </a:p>
          <a:p>
            <a:endParaRPr lang="en-US" dirty="0"/>
          </a:p>
        </p:txBody>
      </p:sp>
    </p:spTree>
    <p:extLst>
      <p:ext uri="{BB962C8B-B14F-4D97-AF65-F5344CB8AC3E}">
        <p14:creationId xmlns="" xmlns:p14="http://schemas.microsoft.com/office/powerpoint/2010/main" val="418855361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03499" y="279400"/>
            <a:ext cx="6297613" cy="574615"/>
          </a:xfrm>
        </p:spPr>
        <p:txBody>
          <a:bodyPr>
            <a:normAutofit fontScale="90000"/>
          </a:bodyPr>
          <a:lstStyle/>
          <a:p>
            <a:pPr algn="ctr"/>
            <a:r>
              <a:rPr lang="en-US" b="1" dirty="0" err="1" smtClean="0">
                <a:latin typeface="Andalus" pitchFamily="18" charset="-78"/>
                <a:cs typeface="Andalus" pitchFamily="18" charset="-78"/>
              </a:rPr>
              <a:t>Turinys</a:t>
            </a:r>
            <a:r>
              <a:rPr lang="en-US" b="1" dirty="0" smtClean="0">
                <a:latin typeface="Andalus" pitchFamily="18" charset="-78"/>
                <a:cs typeface="Andalus" pitchFamily="18" charset="-78"/>
              </a:rPr>
              <a:t>:</a:t>
            </a:r>
            <a:endParaRPr lang="en-US" b="1" dirty="0">
              <a:latin typeface="Andalus" pitchFamily="18" charset="-78"/>
              <a:cs typeface="Andalus" pitchFamily="18" charset="-78"/>
            </a:endParaRPr>
          </a:p>
        </p:txBody>
      </p:sp>
      <p:sp>
        <p:nvSpPr>
          <p:cNvPr id="4" name="Text Placeholder 3"/>
          <p:cNvSpPr>
            <a:spLocks noGrp="1"/>
          </p:cNvSpPr>
          <p:nvPr>
            <p:ph type="body" idx="1"/>
          </p:nvPr>
        </p:nvSpPr>
        <p:spPr>
          <a:xfrm>
            <a:off x="684212" y="1354347"/>
            <a:ext cx="9958387" cy="4640054"/>
          </a:xfrm>
        </p:spPr>
        <p:txBody>
          <a:bodyPr>
            <a:normAutofit fontScale="92500" lnSpcReduction="10000"/>
          </a:bodyPr>
          <a:lstStyle/>
          <a:p>
            <a:pPr marL="342900" indent="-342900">
              <a:buFont typeface="Wingdings" panose="05000000000000000000" pitchFamily="2" charset="2"/>
              <a:buChar char="Ø"/>
            </a:pPr>
            <a:r>
              <a:rPr lang="en-US" sz="2400" b="1" dirty="0" smtClean="0">
                <a:solidFill>
                  <a:schemeClr val="tx1"/>
                </a:solidFill>
                <a:effectLst>
                  <a:outerShdw blurRad="50800" dist="38100" dir="2700000" algn="tl" rotWithShape="0">
                    <a:prstClr val="black">
                      <a:alpha val="40000"/>
                    </a:prstClr>
                  </a:outerShdw>
                </a:effectLst>
              </a:rPr>
              <a:t>Kais </a:t>
            </a:r>
            <a:r>
              <a:rPr lang="en-US" sz="2400" b="1" dirty="0" err="1" smtClean="0">
                <a:solidFill>
                  <a:schemeClr val="tx1"/>
                </a:solidFill>
                <a:effectLst>
                  <a:outerShdw blurRad="50800" dist="38100" dir="2700000" algn="tl" rotWithShape="0">
                    <a:prstClr val="black">
                      <a:alpha val="40000"/>
                    </a:prstClr>
                  </a:outerShdw>
                </a:effectLst>
              </a:rPr>
              <a:t>yra</a:t>
            </a:r>
            <a:r>
              <a:rPr lang="en-US" sz="2400" b="1" dirty="0" smtClean="0">
                <a:solidFill>
                  <a:schemeClr val="tx1"/>
                </a:solidFill>
                <a:effectLst>
                  <a:outerShdw blurRad="50800" dist="38100" dir="2700000" algn="tl" rotWithShape="0">
                    <a:prstClr val="black">
                      <a:alpha val="40000"/>
                    </a:prstClr>
                  </a:outerShdw>
                </a:effectLst>
              </a:rPr>
              <a:t> </a:t>
            </a:r>
            <a:r>
              <a:rPr lang="en-US" sz="2400" b="1" dirty="0" err="1" smtClean="0">
                <a:solidFill>
                  <a:schemeClr val="tx1"/>
                </a:solidFill>
                <a:effectLst>
                  <a:outerShdw blurRad="50800" dist="38100" dir="2700000" algn="tl" rotWithShape="0">
                    <a:prstClr val="black">
                      <a:alpha val="40000"/>
                    </a:prstClr>
                  </a:outerShdw>
                </a:effectLst>
              </a:rPr>
              <a:t>radioaktyvumas</a:t>
            </a:r>
            <a:r>
              <a:rPr lang="en-US" sz="2400" b="1" dirty="0" smtClean="0">
                <a:solidFill>
                  <a:schemeClr val="tx1"/>
                </a:solidFill>
                <a:effectLst>
                  <a:outerShdw blurRad="50800" dist="38100" dir="2700000" algn="tl" rotWithShape="0">
                    <a:prstClr val="black">
                      <a:alpha val="40000"/>
                    </a:prstClr>
                  </a:outerShdw>
                </a:effectLst>
              </a:rPr>
              <a:t>?</a:t>
            </a:r>
            <a:endParaRPr lang="lt-LT" sz="2400" b="1" dirty="0" smtClean="0">
              <a:solidFill>
                <a:schemeClr val="tx1"/>
              </a:solidFill>
              <a:effectLst>
                <a:outerShdw blurRad="50800" dist="38100" dir="2700000" algn="tl" rotWithShape="0">
                  <a:prstClr val="black">
                    <a:alpha val="40000"/>
                  </a:prstClr>
                </a:outerShdw>
              </a:effectLst>
            </a:endParaRPr>
          </a:p>
          <a:p>
            <a:pPr marL="342900" indent="-342900">
              <a:buFont typeface="Wingdings" panose="05000000000000000000" pitchFamily="2" charset="2"/>
              <a:buChar char="Ø"/>
            </a:pPr>
            <a:r>
              <a:rPr lang="lt-LT" sz="2400" b="1" dirty="0" smtClean="0">
                <a:solidFill>
                  <a:schemeClr val="tx1"/>
                </a:solidFill>
                <a:effectLst>
                  <a:outerShdw blurRad="50800" dist="38100" dir="2700000" algn="tl" rotWithShape="0">
                    <a:prstClr val="black">
                      <a:alpha val="40000"/>
                    </a:prstClr>
                  </a:outerShdw>
                </a:effectLst>
              </a:rPr>
              <a:t>Radioaktyvumo </a:t>
            </a:r>
            <a:r>
              <a:rPr lang="lt-LT" sz="2400" b="1" dirty="0">
                <a:solidFill>
                  <a:schemeClr val="tx1"/>
                </a:solidFill>
                <a:effectLst>
                  <a:outerShdw blurRad="50800" dist="38100" dir="2700000" algn="tl" rotWithShape="0">
                    <a:prstClr val="black">
                      <a:alpha val="40000"/>
                    </a:prstClr>
                  </a:outerShdw>
                </a:effectLst>
              </a:rPr>
              <a:t>atradimas ir tyrinėjimas</a:t>
            </a:r>
          </a:p>
          <a:p>
            <a:pPr marL="342900" indent="-342900">
              <a:buFont typeface="Wingdings" panose="05000000000000000000" pitchFamily="2" charset="2"/>
              <a:buChar char="Ø"/>
            </a:pPr>
            <a:r>
              <a:rPr lang="lt-LT" sz="2400" b="1" dirty="0" smtClean="0">
                <a:solidFill>
                  <a:schemeClr val="tx1"/>
                </a:solidFill>
                <a:effectLst>
                  <a:outerShdw blurRad="50800" dist="38100" dir="2700000" algn="tl" rotWithShape="0">
                    <a:prstClr val="black">
                      <a:alpha val="40000"/>
                    </a:prstClr>
                  </a:outerShdw>
                </a:effectLst>
              </a:rPr>
              <a:t>Pagrindinės </a:t>
            </a:r>
            <a:r>
              <a:rPr lang="lt-LT" sz="2400" b="1" dirty="0">
                <a:solidFill>
                  <a:schemeClr val="tx1"/>
                </a:solidFill>
                <a:effectLst>
                  <a:outerShdw blurRad="50800" dist="38100" dir="2700000" algn="tl" rotWithShape="0">
                    <a:prstClr val="black">
                      <a:alpha val="40000"/>
                    </a:prstClr>
                  </a:outerShdw>
                </a:effectLst>
              </a:rPr>
              <a:t>radioaktyvaus spinduliavimo </a:t>
            </a:r>
            <a:r>
              <a:rPr lang="lt-LT" sz="2400" b="1" dirty="0" smtClean="0">
                <a:solidFill>
                  <a:schemeClr val="tx1"/>
                </a:solidFill>
                <a:effectLst>
                  <a:outerShdw blurRad="50800" dist="38100" dir="2700000" algn="tl" rotWithShape="0">
                    <a:prstClr val="black">
                      <a:alpha val="40000"/>
                    </a:prstClr>
                  </a:outerShdw>
                </a:effectLst>
              </a:rPr>
              <a:t>rūšys</a:t>
            </a:r>
            <a:endParaRPr lang="en-US" sz="2400" b="1" dirty="0" smtClean="0">
              <a:solidFill>
                <a:schemeClr val="tx1"/>
              </a:solidFill>
              <a:effectLst>
                <a:outerShdw blurRad="50800" dist="38100" dir="2700000" algn="tl" rotWithShape="0">
                  <a:prstClr val="black">
                    <a:alpha val="40000"/>
                  </a:prstClr>
                </a:outerShdw>
              </a:effectLst>
            </a:endParaRPr>
          </a:p>
          <a:p>
            <a:pPr marL="342900" indent="-342900">
              <a:buFont typeface="Wingdings" panose="05000000000000000000" pitchFamily="2" charset="2"/>
              <a:buChar char="Ø"/>
            </a:pPr>
            <a:r>
              <a:rPr lang="en-US" sz="2400" b="1" dirty="0" err="1" smtClean="0">
                <a:solidFill>
                  <a:schemeClr val="tx1"/>
                </a:solidFill>
                <a:effectLst>
                  <a:outerShdw blurRad="50800" dist="38100" dir="2700000" algn="tl" rotWithShape="0">
                    <a:prstClr val="black">
                      <a:alpha val="40000"/>
                    </a:prstClr>
                  </a:outerShdw>
                </a:effectLst>
              </a:rPr>
              <a:t>Radioaktyviosios</a:t>
            </a:r>
            <a:r>
              <a:rPr lang="en-US" sz="2400" b="1" dirty="0" smtClean="0">
                <a:solidFill>
                  <a:schemeClr val="tx1"/>
                </a:solidFill>
                <a:effectLst>
                  <a:outerShdw blurRad="50800" dist="38100" dir="2700000" algn="tl" rotWithShape="0">
                    <a:prstClr val="black">
                      <a:alpha val="40000"/>
                    </a:prstClr>
                  </a:outerShdw>
                </a:effectLst>
              </a:rPr>
              <a:t> </a:t>
            </a:r>
            <a:r>
              <a:rPr lang="en-US" sz="2400" b="1" dirty="0" err="1" smtClean="0">
                <a:solidFill>
                  <a:schemeClr val="tx1"/>
                </a:solidFill>
                <a:effectLst>
                  <a:outerShdw blurRad="50800" dist="38100" dir="2700000" algn="tl" rotWithShape="0">
                    <a:prstClr val="black">
                      <a:alpha val="40000"/>
                    </a:prstClr>
                  </a:outerShdw>
                </a:effectLst>
              </a:rPr>
              <a:t>atliekos</a:t>
            </a:r>
            <a:endParaRPr lang="en-US" sz="2400" b="1" dirty="0" smtClean="0">
              <a:solidFill>
                <a:schemeClr val="tx1"/>
              </a:solidFill>
              <a:effectLst>
                <a:outerShdw blurRad="50800" dist="38100" dir="2700000" algn="tl" rotWithShape="0">
                  <a:prstClr val="black">
                    <a:alpha val="40000"/>
                  </a:prstClr>
                </a:outerShdw>
              </a:effectLst>
            </a:endParaRPr>
          </a:p>
          <a:p>
            <a:pPr marL="342900" indent="-342900">
              <a:buFont typeface="Wingdings" panose="05000000000000000000" pitchFamily="2" charset="2"/>
              <a:buChar char="Ø"/>
            </a:pPr>
            <a:r>
              <a:rPr lang="en-US" sz="2400" b="1" dirty="0" err="1" smtClean="0">
                <a:solidFill>
                  <a:schemeClr val="tx1"/>
                </a:solidFill>
                <a:effectLst>
                  <a:outerShdw blurRad="50800" dist="38100" dir="2700000" algn="tl" rotWithShape="0">
                    <a:prstClr val="black">
                      <a:alpha val="40000"/>
                    </a:prstClr>
                  </a:outerShdw>
                </a:effectLst>
              </a:rPr>
              <a:t>Radioaktyvi</a:t>
            </a:r>
            <a:r>
              <a:rPr lang="lt-LT" sz="2400" b="1" dirty="0" smtClean="0">
                <a:solidFill>
                  <a:schemeClr val="tx1"/>
                </a:solidFill>
                <a:effectLst>
                  <a:outerShdw blurRad="50800" dist="38100" dir="2700000" algn="tl" rotWithShape="0">
                    <a:prstClr val="black">
                      <a:alpha val="40000"/>
                    </a:prstClr>
                  </a:outerShdw>
                </a:effectLst>
              </a:rPr>
              <a:t>ųjų medžiagų žymėjimas</a:t>
            </a:r>
          </a:p>
          <a:p>
            <a:pPr marL="342900" indent="-342900">
              <a:buFont typeface="Wingdings" panose="05000000000000000000" pitchFamily="2" charset="2"/>
              <a:buChar char="Ø"/>
            </a:pPr>
            <a:r>
              <a:rPr lang="lt-LT"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rPr>
              <a:t>Didžiausios atominės katastrofos</a:t>
            </a:r>
          </a:p>
          <a:p>
            <a:pPr marL="342900" indent="-342900">
              <a:buFont typeface="Wingdings" panose="05000000000000000000" pitchFamily="2" charset="2"/>
              <a:buChar char="Ø"/>
            </a:pPr>
            <a:r>
              <a:rPr lang="lt-LT" sz="2400" b="1" dirty="0">
                <a:solidFill>
                  <a:schemeClr val="tx1"/>
                </a:solidFill>
                <a:effectLst>
                  <a:outerShdw blurRad="38100" dist="38100" dir="2700000" algn="tl">
                    <a:srgbClr val="000000">
                      <a:alpha val="43137"/>
                    </a:srgbClr>
                  </a:outerShdw>
                </a:effectLst>
                <a:latin typeface="+mj-lt"/>
                <a:cs typeface="Andalus" panose="02020603050405020304" pitchFamily="18" charset="-78"/>
              </a:rPr>
              <a:t>Žalingas radioaktyviosios spinduliuotės </a:t>
            </a:r>
            <a:r>
              <a:rPr lang="lt-LT"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rPr>
              <a:t>poveikis</a:t>
            </a:r>
          </a:p>
          <a:p>
            <a:pPr marL="342900" indent="-342900">
              <a:buFont typeface="Wingdings" panose="05000000000000000000" pitchFamily="2" charset="2"/>
              <a:buChar char="Ø"/>
            </a:pPr>
            <a:r>
              <a:rPr lang="lt-LT"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rPr>
              <a:t>Radioaktyvumo matavimo prietaisai ir vienetai</a:t>
            </a:r>
            <a:endParaRPr lang="en-US"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endParaRPr>
          </a:p>
          <a:p>
            <a:pPr marL="342900" indent="-342900">
              <a:buFont typeface="Wingdings" panose="05000000000000000000" pitchFamily="2" charset="2"/>
              <a:buChar char="Ø"/>
            </a:pPr>
            <a:r>
              <a:rPr lang="lt-LT"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rPr>
              <a:t>Klausimai ir atsakymai</a:t>
            </a:r>
            <a:r>
              <a:rPr lang="en-US"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rPr>
              <a:t> </a:t>
            </a:r>
          </a:p>
          <a:p>
            <a:pPr marL="342900" indent="-342900">
              <a:buFont typeface="Wingdings" panose="05000000000000000000" pitchFamily="2" charset="2"/>
              <a:buChar char="Ø"/>
            </a:pPr>
            <a:r>
              <a:rPr lang="en-US" sz="2400" b="1" dirty="0" err="1" smtClean="0">
                <a:solidFill>
                  <a:schemeClr val="tx1"/>
                </a:solidFill>
                <a:effectLst>
                  <a:outerShdw blurRad="38100" dist="38100" dir="2700000" algn="tl">
                    <a:srgbClr val="000000">
                      <a:alpha val="43137"/>
                    </a:srgbClr>
                  </a:outerShdw>
                </a:effectLst>
                <a:latin typeface="+mj-lt"/>
                <a:cs typeface="Andalus" panose="02020603050405020304" pitchFamily="18" charset="-78"/>
              </a:rPr>
              <a:t>Litera</a:t>
            </a:r>
            <a:r>
              <a:rPr lang="lt-LT" sz="2400" b="1" dirty="0" err="1" smtClean="0">
                <a:solidFill>
                  <a:schemeClr val="tx1"/>
                </a:solidFill>
                <a:effectLst>
                  <a:outerShdw blurRad="38100" dist="38100" dir="2700000" algn="tl">
                    <a:srgbClr val="000000">
                      <a:alpha val="43137"/>
                    </a:srgbClr>
                  </a:outerShdw>
                </a:effectLst>
                <a:latin typeface="+mj-lt"/>
                <a:cs typeface="Andalus" panose="02020603050405020304" pitchFamily="18" charset="-78"/>
              </a:rPr>
              <a:t>tūros</a:t>
            </a:r>
            <a:r>
              <a:rPr lang="lt-LT"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rPr>
              <a:t> šaltiniai</a:t>
            </a:r>
            <a:endParaRPr lang="en-US"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endParaRPr>
          </a:p>
          <a:p>
            <a:pPr marL="342900" indent="-342900">
              <a:buFont typeface="Wingdings" panose="05000000000000000000" pitchFamily="2" charset="2"/>
              <a:buChar char="Ø"/>
            </a:pPr>
            <a:endParaRPr lang="lt-LT" sz="2400" b="1" dirty="0" smtClean="0">
              <a:solidFill>
                <a:schemeClr val="tx1"/>
              </a:solidFill>
              <a:effectLst>
                <a:outerShdw blurRad="38100" dist="38100" dir="2700000" algn="tl">
                  <a:srgbClr val="000000">
                    <a:alpha val="43137"/>
                  </a:srgbClr>
                </a:outerShdw>
              </a:effectLst>
              <a:latin typeface="+mj-lt"/>
              <a:cs typeface="Andalus" panose="02020603050405020304" pitchFamily="18" charset="-78"/>
            </a:endParaRPr>
          </a:p>
          <a:p>
            <a:pPr marL="342900" indent="-342900">
              <a:buFont typeface="Wingdings" panose="05000000000000000000" pitchFamily="2" charset="2"/>
              <a:buChar char="Ø"/>
            </a:pPr>
            <a:endParaRPr lang="en-US" dirty="0" smtClean="0"/>
          </a:p>
          <a:p>
            <a:pPr marL="342900" indent="-342900">
              <a:buFont typeface="Wingdings" panose="05000000000000000000" pitchFamily="2" charset="2"/>
              <a:buChar char="Ø"/>
            </a:pPr>
            <a:endParaRPr lang="en-US" dirty="0"/>
          </a:p>
        </p:txBody>
      </p:sp>
    </p:spTree>
    <p:extLst>
      <p:ext uri="{BB962C8B-B14F-4D97-AF65-F5344CB8AC3E}">
        <p14:creationId xmlns="" xmlns:p14="http://schemas.microsoft.com/office/powerpoint/2010/main" val="269203546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97084" y="2264898"/>
            <a:ext cx="9064700" cy="1927273"/>
          </a:xfrm>
        </p:spPr>
        <p:txBody>
          <a:bodyPr>
            <a:normAutofit/>
          </a:bodyPr>
          <a:lstStyle/>
          <a:p>
            <a:pPr algn="ctr"/>
            <a:r>
              <a:rPr lang="lt-LT" sz="3200" b="1" u="sng" dirty="0">
                <a:effectLst>
                  <a:outerShdw blurRad="38100" dist="38100" dir="2700000" algn="tl">
                    <a:srgbClr val="000000">
                      <a:alpha val="43137"/>
                    </a:srgbClr>
                  </a:outerShdw>
                </a:effectLst>
                <a:latin typeface="Andalus" pitchFamily="18" charset="-78"/>
                <a:cs typeface="Andalus" pitchFamily="18" charset="-78"/>
              </a:rPr>
              <a:t>radioaktyvumo atradimas ir </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tyrinėjimas:</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spTree>
    <p:extLst>
      <p:ext uri="{BB962C8B-B14F-4D97-AF65-F5344CB8AC3E}">
        <p14:creationId xmlns="" xmlns:p14="http://schemas.microsoft.com/office/powerpoint/2010/main" val="3024720767"/>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0800000" flipV="1">
            <a:off x="5193099" y="1587260"/>
            <a:ext cx="6262777" cy="3372928"/>
          </a:xfrm>
        </p:spPr>
        <p:txBody>
          <a:bodyPr>
            <a:noAutofit/>
          </a:bodyPr>
          <a:lstStyle/>
          <a:p>
            <a:r>
              <a:rPr lang="lt-LT" sz="2000" b="1" cap="none" dirty="0" smtClean="0">
                <a:latin typeface="+mn-lt"/>
              </a:rPr>
              <a:t/>
            </a:r>
            <a:br>
              <a:rPr lang="lt-LT" sz="2000" b="1" cap="none" dirty="0" smtClean="0">
                <a:latin typeface="+mn-lt"/>
              </a:rPr>
            </a:br>
            <a:r>
              <a:rPr lang="lt-LT" sz="2000" b="1" cap="none" dirty="0" smtClean="0">
                <a:latin typeface="+mn-lt"/>
              </a:rPr>
              <a:t>Radioaktyvumas</a:t>
            </a:r>
            <a:r>
              <a:rPr lang="lt-LT" sz="2000" cap="none" dirty="0" smtClean="0">
                <a:latin typeface="+mn-lt"/>
              </a:rPr>
              <a:t> </a:t>
            </a:r>
            <a:r>
              <a:rPr lang="lt-LT" sz="2000" cap="none" dirty="0" smtClean="0">
                <a:effectLst>
                  <a:outerShdw blurRad="38100" dist="38100" dir="2700000" algn="tl">
                    <a:srgbClr val="000000">
                      <a:alpha val="43137"/>
                    </a:srgbClr>
                  </a:outerShdw>
                </a:effectLst>
                <a:latin typeface="+mn-lt"/>
              </a:rPr>
              <a:t>tai savaiminis vienų atomų branduolių virsmas kitų atomų branduoliais, kurio metu skleidžiama radioaktyvioji spinduliuotė ir kai kurios elementariosios dalelės.</a:t>
            </a:r>
            <a:br>
              <a:rPr lang="lt-LT" sz="2000" cap="none" dirty="0" smtClean="0">
                <a:effectLst>
                  <a:outerShdw blurRad="38100" dist="38100" dir="2700000" algn="tl">
                    <a:srgbClr val="000000">
                      <a:alpha val="43137"/>
                    </a:srgbClr>
                  </a:outerShdw>
                </a:effectLst>
                <a:latin typeface="+mn-lt"/>
              </a:rPr>
            </a:br>
            <a:r>
              <a:rPr lang="lt-LT" sz="2000" cap="none" dirty="0" smtClean="0">
                <a:effectLst>
                  <a:outerShdw blurRad="38100" dist="38100" dir="2700000" algn="tl">
                    <a:srgbClr val="000000">
                      <a:alpha val="43137"/>
                    </a:srgbClr>
                  </a:outerShdw>
                </a:effectLst>
                <a:latin typeface="+mn-lt"/>
              </a:rPr>
              <a:t>Branduolių virsmai vyksta pagal tam tikrus dėsningumus, kuriuos pirmasis suformulavo </a:t>
            </a:r>
            <a:r>
              <a:rPr lang="lt-LT" sz="2400" b="1" cap="none" dirty="0" smtClean="0">
                <a:effectLst>
                  <a:outerShdw blurRad="38100" dist="38100" dir="2700000" algn="tl">
                    <a:srgbClr val="000000">
                      <a:alpha val="43137"/>
                    </a:srgbClr>
                  </a:outerShdw>
                </a:effectLst>
                <a:latin typeface="+mn-lt"/>
              </a:rPr>
              <a:t>Frederikas </a:t>
            </a:r>
            <a:r>
              <a:rPr lang="lt-LT" sz="2400" b="1" cap="none" dirty="0" err="1" smtClean="0">
                <a:effectLst>
                  <a:outerShdw blurRad="38100" dist="38100" dir="2700000" algn="tl">
                    <a:srgbClr val="000000">
                      <a:alpha val="43137"/>
                    </a:srgbClr>
                  </a:outerShdw>
                </a:effectLst>
                <a:latin typeface="+mn-lt"/>
              </a:rPr>
              <a:t>Sodis</a:t>
            </a:r>
            <a:r>
              <a:rPr lang="lt-LT" sz="2400" b="1" cap="none" dirty="0" smtClean="0">
                <a:effectLst>
                  <a:outerShdw blurRad="38100" dist="38100" dir="2700000" algn="tl">
                    <a:srgbClr val="000000">
                      <a:alpha val="43137"/>
                    </a:srgbClr>
                  </a:outerShdw>
                </a:effectLst>
                <a:latin typeface="+mn-lt"/>
              </a:rPr>
              <a:t>.</a:t>
            </a:r>
            <a:r>
              <a:rPr lang="lt-LT" sz="2000" cap="none" dirty="0" smtClean="0">
                <a:effectLst>
                  <a:outerShdw blurRad="38100" dist="38100" dir="2700000" algn="tl">
                    <a:srgbClr val="000000">
                      <a:alpha val="43137"/>
                    </a:srgbClr>
                  </a:outerShdw>
                </a:effectLst>
                <a:latin typeface="+mn-lt"/>
              </a:rPr>
              <a:t/>
            </a:r>
            <a:br>
              <a:rPr lang="lt-LT" sz="2000" cap="none" dirty="0" smtClean="0">
                <a:effectLst>
                  <a:outerShdw blurRad="38100" dist="38100" dir="2700000" algn="tl">
                    <a:srgbClr val="000000">
                      <a:alpha val="43137"/>
                    </a:srgbClr>
                  </a:outerShdw>
                </a:effectLst>
                <a:latin typeface="+mn-lt"/>
              </a:rPr>
            </a:br>
            <a:r>
              <a:rPr lang="lt-LT" sz="2000" cap="none" dirty="0" smtClean="0">
                <a:effectLst>
                  <a:outerShdw blurRad="38100" dist="38100" dir="2700000" algn="tl">
                    <a:srgbClr val="000000">
                      <a:alpha val="43137"/>
                    </a:srgbClr>
                  </a:outerShdw>
                </a:effectLst>
                <a:latin typeface="+mn-lt"/>
              </a:rPr>
              <a:t> Šie dėsningumai buvo pavadinti </a:t>
            </a:r>
            <a:r>
              <a:rPr lang="lt-LT" sz="2000" i="1" cap="none" dirty="0" smtClean="0">
                <a:effectLst>
                  <a:outerShdw blurRad="38100" dist="38100" dir="2700000" algn="tl">
                    <a:srgbClr val="000000">
                      <a:alpha val="43137"/>
                    </a:srgbClr>
                  </a:outerShdw>
                </a:effectLst>
                <a:latin typeface="+mn-lt"/>
              </a:rPr>
              <a:t>poslinkio taisyklėmis</a:t>
            </a:r>
            <a:r>
              <a:rPr lang="lt-LT" sz="2000" cap="none" dirty="0" smtClean="0">
                <a:effectLst>
                  <a:outerShdw blurRad="38100" dist="38100" dir="2700000" algn="tl">
                    <a:srgbClr val="000000">
                      <a:alpha val="43137"/>
                    </a:srgbClr>
                  </a:outerShdw>
                </a:effectLst>
                <a:latin typeface="+mn-lt"/>
              </a:rPr>
              <a:t>.</a:t>
            </a:r>
            <a:br>
              <a:rPr lang="lt-LT" sz="2000" cap="none" dirty="0" smtClean="0">
                <a:effectLst>
                  <a:outerShdw blurRad="38100" dist="38100" dir="2700000" algn="tl">
                    <a:srgbClr val="000000">
                      <a:alpha val="43137"/>
                    </a:srgbClr>
                  </a:outerShdw>
                </a:effectLst>
                <a:latin typeface="+mn-lt"/>
              </a:rPr>
            </a:br>
            <a:r>
              <a:rPr lang="lt-LT" sz="2000" dirty="0" smtClean="0">
                <a:effectLst>
                  <a:outerShdw blurRad="38100" dist="38100" dir="2700000" algn="tl">
                    <a:srgbClr val="000000">
                      <a:alpha val="43137"/>
                    </a:srgbClr>
                  </a:outerShdw>
                </a:effectLst>
              </a:rPr>
              <a:t> R</a:t>
            </a:r>
            <a:r>
              <a:rPr lang="lt-LT" sz="2000" cap="none" dirty="0" smtClean="0">
                <a:effectLst>
                  <a:outerShdw blurRad="38100" dist="38100" dir="2700000" algn="tl">
                    <a:srgbClr val="000000">
                      <a:alpha val="43137"/>
                    </a:srgbClr>
                  </a:outerShdw>
                </a:effectLst>
              </a:rPr>
              <a:t>adioaktyvieji virsmai pasižymi tuo, kad jie vyksta savaime, spontaniškai ir pakeisti, pareguliuoti jų neįmanoma nei kaitinimu, nei lėtais elektriniais ar magnetiniais laukais, nei smūgiais, nei cheminėmis reakcijomis. taip yra todėl, kad virsmai vyksta atomų gelmėse - branduoliuose. </a:t>
            </a:r>
            <a:r>
              <a:rPr lang="lt-LT" sz="2000" dirty="0" smtClean="0">
                <a:effectLst>
                  <a:outerShdw blurRad="38100" dist="38100" dir="2700000" algn="tl">
                    <a:srgbClr val="000000">
                      <a:alpha val="43137"/>
                    </a:srgbClr>
                  </a:outerShdw>
                </a:effectLst>
              </a:rPr>
              <a:t/>
            </a:r>
            <a:br>
              <a:rPr lang="lt-LT" sz="2000" dirty="0" smtClean="0">
                <a:effectLst>
                  <a:outerShdw blurRad="38100" dist="38100" dir="2700000" algn="tl">
                    <a:srgbClr val="000000">
                      <a:alpha val="43137"/>
                    </a:srgbClr>
                  </a:outerShdw>
                </a:effectLst>
              </a:rPr>
            </a:br>
            <a:r>
              <a:rPr lang="lt-LT" sz="2000" dirty="0" smtClean="0">
                <a:effectLst>
                  <a:outerShdw blurRad="38100" dist="38100" dir="2700000" algn="tl">
                    <a:srgbClr val="000000">
                      <a:alpha val="43137"/>
                    </a:srgbClr>
                  </a:outerShdw>
                </a:effectLst>
              </a:rPr>
              <a:t/>
            </a:r>
            <a:br>
              <a:rPr lang="lt-LT" sz="2000" dirty="0" smtClean="0">
                <a:effectLst>
                  <a:outerShdw blurRad="38100" dist="38100" dir="2700000" algn="tl">
                    <a:srgbClr val="000000">
                      <a:alpha val="43137"/>
                    </a:srgbClr>
                  </a:outerShdw>
                </a:effectLst>
              </a:rPr>
            </a:br>
            <a:endParaRPr lang="lt-LT" sz="2000" dirty="0">
              <a:effectLst>
                <a:outerShdw blurRad="38100" dist="38100" dir="2700000" algn="tl">
                  <a:srgbClr val="000000">
                    <a:alpha val="43137"/>
                  </a:srgbClr>
                </a:outerShdw>
              </a:effectLst>
            </a:endParaRPr>
          </a:p>
        </p:txBody>
      </p:sp>
      <p:pic>
        <p:nvPicPr>
          <p:cNvPr id="5" name="Picture 4"/>
          <p:cNvPicPr>
            <a:picLocks noChangeAspect="1" noChangeArrowheads="1"/>
          </p:cNvPicPr>
          <p:nvPr/>
        </p:nvPicPr>
        <p:blipFill>
          <a:blip r:embed="rId2" cstate="print"/>
          <a:srcRect/>
          <a:stretch>
            <a:fillRect/>
          </a:stretch>
        </p:blipFill>
        <p:spPr bwMode="auto">
          <a:xfrm>
            <a:off x="1110395" y="914401"/>
            <a:ext cx="3237318" cy="4546120"/>
          </a:xfrm>
          <a:prstGeom prst="rect">
            <a:avLst/>
          </a:prstGeom>
          <a:noFill/>
          <a:ln w="9525">
            <a:noFill/>
            <a:miter lim="800000"/>
            <a:headEnd/>
            <a:tailEnd/>
          </a:ln>
        </p:spPr>
      </p:pic>
    </p:spTree>
    <p:extLst>
      <p:ext uri="{BB962C8B-B14F-4D97-AF65-F5344CB8AC3E}">
        <p14:creationId xmlns="" xmlns:p14="http://schemas.microsoft.com/office/powerpoint/2010/main" val="2332581282"/>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22812" y="1423357"/>
            <a:ext cx="6021388" cy="1086930"/>
          </a:xfrm>
        </p:spPr>
        <p:txBody>
          <a:bodyPr>
            <a:noAutofit/>
          </a:bodyPr>
          <a:lstStyle/>
          <a:p>
            <a:r>
              <a:rPr lang="en-US" sz="1800" b="1" dirty="0" err="1">
                <a:cs typeface="Aharoni" panose="02010803020104030203" pitchFamily="2" charset="-79"/>
              </a:rPr>
              <a:t>Antuanas</a:t>
            </a:r>
            <a:r>
              <a:rPr lang="en-US" sz="1800" b="1" dirty="0">
                <a:cs typeface="Aharoni" panose="02010803020104030203" pitchFamily="2" charset="-79"/>
              </a:rPr>
              <a:t> </a:t>
            </a:r>
            <a:r>
              <a:rPr lang="en-US" sz="1800" b="1" dirty="0" err="1" smtClean="0">
                <a:cs typeface="Aharoni" panose="02010803020104030203" pitchFamily="2" charset="-79"/>
              </a:rPr>
              <a:t>Anri</a:t>
            </a:r>
            <a:r>
              <a:rPr lang="lt-LT" sz="1800" b="1" dirty="0">
                <a:cs typeface="Aharoni" panose="02010803020104030203" pitchFamily="2" charset="-79"/>
              </a:rPr>
              <a:t> </a:t>
            </a:r>
            <a:r>
              <a:rPr lang="en-US" sz="1800" b="1" dirty="0" err="1" smtClean="0">
                <a:cs typeface="Aharoni" panose="02010803020104030203" pitchFamily="2" charset="-79"/>
              </a:rPr>
              <a:t>Bekerelis</a:t>
            </a:r>
            <a:r>
              <a:rPr lang="en-US" sz="1800" dirty="0">
                <a:cs typeface="Aharoni" panose="02010803020104030203" pitchFamily="2" charset="-79"/>
              </a:rPr>
              <a:t> </a:t>
            </a:r>
            <a:r>
              <a:rPr lang="en-US" sz="1800" dirty="0" smtClean="0">
                <a:cs typeface="Aharoni" panose="02010803020104030203" pitchFamily="2" charset="-79"/>
              </a:rPr>
              <a:t>(</a:t>
            </a:r>
            <a:r>
              <a:rPr lang="en-US" sz="1800" dirty="0">
                <a:cs typeface="Aharoni" panose="02010803020104030203" pitchFamily="2" charset="-79"/>
              </a:rPr>
              <a:t> </a:t>
            </a:r>
            <a:r>
              <a:rPr lang="en-US" sz="1800" i="1" dirty="0">
                <a:cs typeface="Aharoni" panose="02010803020104030203" pitchFamily="2" charset="-79"/>
              </a:rPr>
              <a:t>Antoine Henri </a:t>
            </a:r>
            <a:r>
              <a:rPr lang="en-US" sz="1800" i="1" dirty="0" smtClean="0">
                <a:cs typeface="Aharoni" panose="02010803020104030203" pitchFamily="2" charset="-79"/>
              </a:rPr>
              <a:t>Becquerel</a:t>
            </a:r>
            <a:r>
              <a:rPr lang="lt-LT" sz="1800" i="1" dirty="0">
                <a:cs typeface="Aharoni" panose="02010803020104030203" pitchFamily="2" charset="-79"/>
              </a:rPr>
              <a:t>,</a:t>
            </a:r>
            <a:r>
              <a:rPr lang="lt-LT" sz="1800" i="1" dirty="0" smtClean="0">
                <a:cs typeface="Aharoni" panose="02010803020104030203" pitchFamily="2" charset="-79"/>
              </a:rPr>
              <a:t>1852 </a:t>
            </a:r>
            <a:r>
              <a:rPr lang="lt-LT" sz="1800" i="1" dirty="0">
                <a:cs typeface="Aharoni" panose="02010803020104030203" pitchFamily="2" charset="-79"/>
              </a:rPr>
              <a:t>m. gruodžio 15 d. – 1908 m. rugpjūčio 25 d.) – prancūzų fizikas, vienas iš radioaktyvumo atradėjų, Nobelio premijos laureatas.</a:t>
            </a:r>
            <a:endParaRPr lang="en-US" sz="1800" dirty="0">
              <a:cs typeface="Aharoni" panose="02010803020104030203" pitchFamily="2" charset="-79"/>
            </a:endParaRPr>
          </a:p>
        </p:txBody>
      </p:sp>
      <p:pic>
        <p:nvPicPr>
          <p:cNvPr id="8" name="Picture Placeholder 7"/>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9378" r="9378"/>
          <a:stretch>
            <a:fillRect/>
          </a:stretch>
        </p:blipFill>
        <p:spPr/>
      </p:pic>
      <p:sp>
        <p:nvSpPr>
          <p:cNvPr id="7" name="Text Placeholder 6"/>
          <p:cNvSpPr>
            <a:spLocks noGrp="1"/>
          </p:cNvSpPr>
          <p:nvPr>
            <p:ph type="body" sz="half" idx="2"/>
          </p:nvPr>
        </p:nvSpPr>
        <p:spPr>
          <a:xfrm>
            <a:off x="4722812" y="2791134"/>
            <a:ext cx="6021388" cy="2695266"/>
          </a:xfrm>
        </p:spPr>
        <p:txBody>
          <a:bodyPr>
            <a:noAutofit/>
          </a:bodyPr>
          <a:lstStyle/>
          <a:p>
            <a:r>
              <a:rPr lang="lt-LT" sz="2000" dirty="0">
                <a:solidFill>
                  <a:schemeClr val="tx1"/>
                </a:solidFill>
                <a:effectLst>
                  <a:outerShdw blurRad="38100" dist="38100" dir="2700000" algn="tl">
                    <a:srgbClr val="000000">
                      <a:alpha val="43137"/>
                    </a:srgbClr>
                  </a:outerShdw>
                </a:effectLst>
                <a:cs typeface="Andalus" panose="02020603050405020304" pitchFamily="18" charset="-78"/>
              </a:rPr>
              <a:t>1896 m., tyrinėdamas urano fosforescenciją, atsitiktinai atrado radioaktyvumą. Tirdamas Vilhelmo Rentgeno darbą ir besiruošdamas eksperimentui su ryškia saulės šviesa, Bekerelis patalpino fluorescencinį mineralą (urano druską) tarp fotografinių plokštelių ir viską įsuko į juodą medžiagą. Tačiau dar prieš atliekant eksperimentą Henris pastebėjo, jog fotografinės plokštelės buvo visiškai apšvitintos. Šis pastebėjimas nuvedė jį prie savaiminio branduolinio spinduliavimo atradimo.</a:t>
            </a:r>
            <a:endParaRPr lang="en-US" sz="2000" dirty="0">
              <a:solidFill>
                <a:schemeClr val="tx1"/>
              </a:solidFill>
              <a:effectLst>
                <a:outerShdw blurRad="38100" dist="38100" dir="2700000" algn="tl">
                  <a:srgbClr val="000000">
                    <a:alpha val="43137"/>
                  </a:srgbClr>
                </a:outerShdw>
              </a:effectLst>
              <a:cs typeface="Andalus" panose="02020603050405020304" pitchFamily="18" charset="-78"/>
            </a:endParaRPr>
          </a:p>
        </p:txBody>
      </p:sp>
    </p:spTree>
    <p:extLst>
      <p:ext uri="{BB962C8B-B14F-4D97-AF65-F5344CB8AC3E}">
        <p14:creationId xmlns="" xmlns:p14="http://schemas.microsoft.com/office/powerpoint/2010/main" val="2874844333"/>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90314" y="1167618"/>
            <a:ext cx="5839950" cy="5148776"/>
          </a:xfrm>
        </p:spPr>
        <p:txBody>
          <a:bodyPr>
            <a:normAutofit/>
          </a:bodyPr>
          <a:lstStyle/>
          <a:p>
            <a:r>
              <a:rPr lang="lt-LT" sz="2000" cap="none" dirty="0" smtClean="0">
                <a:effectLst>
                  <a:outerShdw blurRad="38100" dist="38100" dir="2700000" algn="tl">
                    <a:srgbClr val="000000">
                      <a:alpha val="43137"/>
                    </a:srgbClr>
                  </a:outerShdw>
                </a:effectLst>
                <a:latin typeface="+mn-lt"/>
                <a:cs typeface="Andalus" panose="02020603050405020304" pitchFamily="18" charset="-78"/>
              </a:rPr>
              <a:t>1897 m. pradėjo tirti radioaktyvumą.</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 Su žmona </a:t>
            </a:r>
            <a:r>
              <a:rPr lang="en-US" sz="2000" cap="none" dirty="0" smtClean="0">
                <a:effectLst>
                  <a:outerShdw blurRad="38100" dist="38100" dir="2700000" algn="tl">
                    <a:srgbClr val="000000">
                      <a:alpha val="43137"/>
                    </a:srgbClr>
                  </a:outerShdw>
                </a:effectLst>
                <a:latin typeface="+mn-lt"/>
                <a:cs typeface="Andalus" panose="02020603050405020304" pitchFamily="18" charset="-78"/>
              </a:rPr>
              <a:t>M</a:t>
            </a:r>
            <a:r>
              <a:rPr lang="lt-LT" sz="2000" cap="none" dirty="0" smtClean="0">
                <a:effectLst>
                  <a:outerShdw blurRad="38100" dist="38100" dir="2700000" algn="tl">
                    <a:srgbClr val="000000">
                      <a:alpha val="43137"/>
                    </a:srgbClr>
                  </a:outerShdw>
                </a:effectLst>
                <a:latin typeface="+mn-lt"/>
                <a:cs typeface="Andalus" panose="02020603050405020304" pitchFamily="18" charset="-78"/>
              </a:rPr>
              <a:t>.</a:t>
            </a:r>
            <a:r>
              <a:rPr lang="en-US" sz="2000" cap="none" dirty="0" smtClean="0">
                <a:effectLst>
                  <a:outerShdw blurRad="38100" dist="38100" dir="2700000" algn="tl">
                    <a:srgbClr val="000000">
                      <a:alpha val="43137"/>
                    </a:srgbClr>
                  </a:outerShdw>
                </a:effectLst>
                <a:latin typeface="+mn-lt"/>
                <a:cs typeface="Andalus" panose="02020603050405020304" pitchFamily="18" charset="-78"/>
              </a:rPr>
              <a:t>K</a:t>
            </a:r>
            <a:r>
              <a:rPr lang="lt-LT" sz="2000" cap="none" dirty="0" err="1" smtClean="0">
                <a:effectLst>
                  <a:outerShdw blurRad="38100" dist="38100" dir="2700000" algn="tl">
                    <a:srgbClr val="000000">
                      <a:alpha val="43137"/>
                    </a:srgbClr>
                  </a:outerShdw>
                </a:effectLst>
                <a:latin typeface="+mn-lt"/>
                <a:cs typeface="Andalus" panose="02020603050405020304" pitchFamily="18" charset="-78"/>
              </a:rPr>
              <a:t>iuri</a:t>
            </a:r>
            <a:r>
              <a:rPr lang="lt-LT" sz="2000" cap="none" dirty="0" smtClean="0">
                <a:effectLst>
                  <a:outerShdw blurRad="38100" dist="38100" dir="2700000" algn="tl">
                    <a:srgbClr val="000000">
                      <a:alpha val="43137"/>
                    </a:srgbClr>
                  </a:outerShdw>
                </a:effectLst>
                <a:latin typeface="+mn-lt"/>
                <a:cs typeface="Andalus" panose="02020603050405020304" pitchFamily="18" charset="-78"/>
              </a:rPr>
              <a:t> 1898 m. atrado polonį;</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 1899 m. radį;</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 1899 m. aptiko indukuotąjį radioaktyvumą, tyrė radioaktyviąją spinduliuote;</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 1901 m. nustatė šios spinduliuotės fiziologinį poveikį, o tai lėmė radžio terapijos pagrindų sukūrimą;</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1903 m. pradėjo vartoti radioaktyviųjų branduolių pusamžio (pusėjimo trukmės) sąvoką. organizavo pramoninę radžio gamybą iš urano rūdos</a:t>
            </a:r>
            <a:r>
              <a:rPr lang="lt-LT" sz="2000" cap="none" dirty="0" smtClean="0">
                <a:latin typeface="+mn-lt"/>
                <a:cs typeface="Andalus" panose="02020603050405020304" pitchFamily="18" charset="-78"/>
              </a:rPr>
              <a:t>.</a:t>
            </a:r>
            <a:endParaRPr lang="en-US" sz="2000" cap="none" dirty="0">
              <a:latin typeface="+mn-lt"/>
              <a:cs typeface="Andalus" panose="02020603050405020304" pitchFamily="18" charset="-78"/>
            </a:endParaRPr>
          </a:p>
        </p:txBody>
      </p:sp>
      <p:sp>
        <p:nvSpPr>
          <p:cNvPr id="6" name="Text Placeholder 5"/>
          <p:cNvSpPr>
            <a:spLocks noGrp="1"/>
          </p:cNvSpPr>
          <p:nvPr>
            <p:ph type="body" idx="1"/>
          </p:nvPr>
        </p:nvSpPr>
        <p:spPr>
          <a:xfrm>
            <a:off x="360655" y="225084"/>
            <a:ext cx="5393031" cy="956602"/>
          </a:xfrm>
        </p:spPr>
        <p:txBody>
          <a:bodyPr/>
          <a:lstStyle/>
          <a:p>
            <a:r>
              <a:rPr lang="lt-LT" sz="1400" b="1" dirty="0" smtClean="0"/>
              <a:t>MARIJA SKLODOVSKA-KIURI </a:t>
            </a:r>
            <a:r>
              <a:rPr lang="lt-LT" sz="1400" dirty="0" smtClean="0"/>
              <a:t>(LENK. MARIA SKŁODOWSKA – PRANC. CURIE; 1867 M. LAPKRIČIO 7 D. – 1934 M. LIEPOS 4 D.) – LENKŲ-PRANCŪZŲ MOKSLININKĖ, VIENA RADIOLOGIJOS SRITIES PRADININKIŲ, DUKART NOBELIO PREMIJOS LAUREATĖ.</a:t>
            </a:r>
            <a:endParaRPr lang="en-US" sz="1400" dirty="0"/>
          </a:p>
        </p:txBody>
      </p:sp>
      <p:pic>
        <p:nvPicPr>
          <p:cNvPr id="17" name="Content Placeholder 16"/>
          <p:cNvPicPr>
            <a:picLocks noGrp="1" noChangeAspect="1"/>
          </p:cNvPicPr>
          <p:nvPr>
            <p:ph sz="half" idx="2"/>
          </p:nvPr>
        </p:nvPicPr>
        <p:blipFill>
          <a:blip r:embed="rId2" cstate="print">
            <a:extLst>
              <a:ext uri="{28A0092B-C50C-407E-A947-70E740481C1C}">
                <a14:useLocalDpi xmlns="" xmlns:a14="http://schemas.microsoft.com/office/drawing/2010/main" val="0"/>
              </a:ext>
            </a:extLst>
          </a:blip>
          <a:stretch>
            <a:fillRect/>
          </a:stretch>
        </p:blipFill>
        <p:spPr>
          <a:xfrm>
            <a:off x="350753" y="1461262"/>
            <a:ext cx="3039561" cy="3936238"/>
          </a:xfrm>
        </p:spPr>
      </p:pic>
      <p:pic>
        <p:nvPicPr>
          <p:cNvPr id="10" name="Content Placeholder 9"/>
          <p:cNvPicPr>
            <a:picLocks noGrp="1" noChangeAspect="1"/>
          </p:cNvPicPr>
          <p:nvPr>
            <p:ph sz="quarter" idx="4"/>
          </p:nvPr>
        </p:nvPicPr>
        <p:blipFill>
          <a:blip r:embed="rId3" cstate="print">
            <a:extLst>
              <a:ext uri="{28A0092B-C50C-407E-A947-70E740481C1C}">
                <a14:useLocalDpi xmlns="" xmlns:a14="http://schemas.microsoft.com/office/drawing/2010/main" val="0"/>
              </a:ext>
            </a:extLst>
          </a:blip>
          <a:stretch>
            <a:fillRect/>
          </a:stretch>
        </p:blipFill>
        <p:spPr>
          <a:xfrm>
            <a:off x="9211559" y="1461261"/>
            <a:ext cx="2753198" cy="3898529"/>
          </a:xfrm>
        </p:spPr>
      </p:pic>
      <p:sp>
        <p:nvSpPr>
          <p:cNvPr id="16" name="Text Placeholder 4"/>
          <p:cNvSpPr>
            <a:spLocks noGrp="1"/>
          </p:cNvSpPr>
          <p:nvPr>
            <p:ph type="body" sz="quarter" idx="3"/>
          </p:nvPr>
        </p:nvSpPr>
        <p:spPr>
          <a:xfrm>
            <a:off x="6316394" y="225084"/>
            <a:ext cx="5329185" cy="956602"/>
          </a:xfrm>
        </p:spPr>
        <p:txBody>
          <a:bodyPr/>
          <a:lstStyle/>
          <a:p>
            <a:r>
              <a:rPr lang="lt-LT" sz="1600" b="1" dirty="0" smtClean="0"/>
              <a:t>PJERAS KIURI </a:t>
            </a:r>
            <a:r>
              <a:rPr lang="lt-LT" sz="1400" dirty="0" smtClean="0"/>
              <a:t>(PIERRE CURIE; 1859 M. GEGUŽĖS 15 D. PARYŽIUJE – 1906 M. BALANDŽIO 19 D. TEN PAT) – PRANCŪZŲ FIZIKAS, VIENAS RADIOAKTYVUMO MOKSLO KŪRĖJŲ, NOBELIO FIZIKOS PREMIJOS LAUREATAS.</a:t>
            </a:r>
            <a:endParaRPr lang="en-US" sz="1400" dirty="0"/>
          </a:p>
        </p:txBody>
      </p:sp>
    </p:spTree>
    <p:extLst>
      <p:ext uri="{BB962C8B-B14F-4D97-AF65-F5344CB8AC3E}">
        <p14:creationId xmlns="" xmlns:p14="http://schemas.microsoft.com/office/powerpoint/2010/main" val="4187856267"/>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722812" y="914400"/>
            <a:ext cx="6019800" cy="1676400"/>
          </a:xfrm>
        </p:spPr>
        <p:txBody>
          <a:bodyPr>
            <a:noAutofit/>
          </a:bodyPr>
          <a:lstStyle/>
          <a:p>
            <a:r>
              <a:rPr lang="lt-LT" sz="1800" b="1" dirty="0"/>
              <a:t>Ernestas Rezerfordas </a:t>
            </a:r>
            <a:r>
              <a:rPr lang="lt-LT" sz="1800" dirty="0"/>
              <a:t>(angl. Ernest Rutherford 1871 m. rugpjūčio 30 d. Braitvoteris, N. Zelandija – 1937 m. spalio 17 d. Kembridžas, Anglija) – fizikas, vienas iš branduolinės fizikos pradininkų, Nobelio chemijos premijos laureatas.</a:t>
            </a:r>
            <a:endParaRPr lang="en-US" sz="1800" dirty="0"/>
          </a:p>
        </p:txBody>
      </p:sp>
      <p:pic>
        <p:nvPicPr>
          <p:cNvPr id="10" name="Picture Placeholder 9"/>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t="2627" b="2627"/>
          <a:stretch>
            <a:fillRect/>
          </a:stretch>
        </p:blipFill>
        <p:spPr/>
      </p:pic>
      <p:sp>
        <p:nvSpPr>
          <p:cNvPr id="9" name="Text Placeholder 8"/>
          <p:cNvSpPr>
            <a:spLocks noGrp="1"/>
          </p:cNvSpPr>
          <p:nvPr>
            <p:ph type="body" sz="half" idx="2"/>
          </p:nvPr>
        </p:nvSpPr>
        <p:spPr>
          <a:xfrm>
            <a:off x="4722812" y="2777066"/>
            <a:ext cx="6021388" cy="3046959"/>
          </a:xfrm>
        </p:spPr>
        <p:txBody>
          <a:bodyPr>
            <a:noAutofit/>
          </a:bodyPr>
          <a:lstStyle/>
          <a:p>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1908 m. gavo Nobelio chemijos premijos už cheminių elementų irimo tyrinėjimus ir už radioaktyvių medžiagų chemiją. jam pirmajam pavyko suskaldyti atomo branduolį. savo alfa dalelių išskaidymo bandymu įrodė branduolio buvimą atomuose.</a:t>
            </a:r>
            <a:endParaRPr lang="en-US" sz="2000" dirty="0">
              <a:solidFill>
                <a:schemeClr val="tx1"/>
              </a:solidFill>
              <a:effectLst>
                <a:outerShdw blurRad="38100" dist="38100" dir="2700000" algn="tl">
                  <a:srgbClr val="000000">
                    <a:alpha val="43137"/>
                  </a:srgbClr>
                </a:outerShdw>
              </a:effectLst>
              <a:cs typeface="Andalus" panose="02020603050405020304" pitchFamily="18" charset="-78"/>
            </a:endParaRPr>
          </a:p>
        </p:txBody>
      </p:sp>
    </p:spTree>
    <p:extLst>
      <p:ext uri="{BB962C8B-B14F-4D97-AF65-F5344CB8AC3E}">
        <p14:creationId xmlns="" xmlns:p14="http://schemas.microsoft.com/office/powerpoint/2010/main" val="1657541242"/>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85800"/>
            <a:ext cx="12085608" cy="2743200"/>
          </a:xfrm>
          <a:noFill/>
          <a:ln>
            <a:noFill/>
          </a:ln>
        </p:spPr>
        <p:txBody>
          <a:bodyPr>
            <a:normAutofit/>
          </a:bodyPr>
          <a:lstStyle/>
          <a:p>
            <a:pPr algn="ctr"/>
            <a:r>
              <a:rPr lang="lt-LT" sz="3200" b="1" dirty="0">
                <a:latin typeface="Andalus" pitchFamily="18" charset="-78"/>
                <a:cs typeface="Andalus" pitchFamily="18" charset="-78"/>
              </a:rPr>
              <a:t>Pagrindinės </a:t>
            </a:r>
            <a:r>
              <a:rPr lang="lt-LT" sz="3200" b="1" dirty="0" smtClean="0">
                <a:latin typeface="Andalus" pitchFamily="18" charset="-78"/>
                <a:cs typeface="Andalus" pitchFamily="18" charset="-78"/>
              </a:rPr>
              <a:t> radioaktyvaus  spinduliavimo  rūšys</a:t>
            </a:r>
            <a:r>
              <a:rPr lang="en-US" sz="3200" b="1" dirty="0" smtClean="0">
                <a:latin typeface="Andalus" pitchFamily="18" charset="-78"/>
                <a:cs typeface="Andalus" pitchFamily="18" charset="-78"/>
              </a:rPr>
              <a:t>:</a:t>
            </a:r>
            <a:r>
              <a:rPr lang="lt-LT" dirty="0"/>
              <a:t/>
            </a:r>
            <a:br>
              <a:rPr lang="lt-LT" dirty="0"/>
            </a:br>
            <a:r>
              <a:rPr lang="lt-LT" dirty="0"/>
              <a:t/>
            </a:r>
            <a:br>
              <a:rPr lang="lt-LT" dirty="0"/>
            </a:br>
            <a:endParaRPr lang="en-US" dirty="0"/>
          </a:p>
        </p:txBody>
      </p:sp>
      <p:pic>
        <p:nvPicPr>
          <p:cNvPr id="6" name="Content Placeholder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12543" y="2957970"/>
            <a:ext cx="5814204" cy="3257633"/>
          </a:xfrm>
          <a:prstGeom prst="rect">
            <a:avLst/>
          </a:prstGeom>
        </p:spPr>
      </p:pic>
    </p:spTree>
    <p:extLst>
      <p:ext uri="{BB962C8B-B14F-4D97-AF65-F5344CB8AC3E}">
        <p14:creationId xmlns="" xmlns:p14="http://schemas.microsoft.com/office/powerpoint/2010/main" val="972601370"/>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92888" y="685800"/>
            <a:ext cx="5599112" cy="4240213"/>
          </a:xfrm>
          <a:effectLst>
            <a:outerShdw blurRad="50800" dist="38100" dir="2700000" algn="tl" rotWithShape="0">
              <a:prstClr val="black">
                <a:alpha val="40000"/>
              </a:prstClr>
            </a:outerShdw>
          </a:effectLst>
        </p:spPr>
        <p:txBody>
          <a:bodyPr>
            <a:noAutofit/>
          </a:bodyPr>
          <a:lstStyle/>
          <a:p>
            <a:pPr>
              <a:buFont typeface="Arial" pitchFamily="34" charset="0"/>
              <a:buChar char="•"/>
            </a:pPr>
            <a:r>
              <a:rPr lang="lt-LT" sz="3200" b="1" u="sng" dirty="0" smtClean="0">
                <a:latin typeface="Andalus" panose="02020603050405020304" pitchFamily="18" charset="-78"/>
                <a:cs typeface="Andalus" panose="02020603050405020304" pitchFamily="18" charset="-78"/>
              </a:rPr>
              <a:t/>
            </a:r>
            <a:br>
              <a:rPr lang="lt-LT" sz="3200" b="1" u="sng" dirty="0" smtClean="0">
                <a:latin typeface="Andalus" panose="02020603050405020304" pitchFamily="18" charset="-78"/>
                <a:cs typeface="Andalus" panose="02020603050405020304" pitchFamily="18" charset="-78"/>
              </a:rPr>
            </a:br>
            <a:r>
              <a:rPr lang="lt-LT" b="1" u="sng" dirty="0" smtClean="0">
                <a:latin typeface="Andalus" panose="02020603050405020304" pitchFamily="18" charset="-78"/>
                <a:cs typeface="Andalus" panose="02020603050405020304" pitchFamily="18" charset="-78"/>
              </a:rPr>
              <a:t/>
            </a:r>
            <a:br>
              <a:rPr lang="lt-LT" b="1" u="sng" dirty="0" smtClean="0">
                <a:latin typeface="Andalus" panose="02020603050405020304" pitchFamily="18" charset="-78"/>
                <a:cs typeface="Andalus" panose="02020603050405020304" pitchFamily="18" charset="-78"/>
              </a:rPr>
            </a:br>
            <a:r>
              <a:rPr lang="lt-LT" sz="32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Alfa </a:t>
            </a:r>
            <a:r>
              <a:rPr lang="lt-LT" sz="3200" b="1" u="sng"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spinduliavimas</a:t>
            </a:r>
            <a:r>
              <a:rPr lang="lt-LT" sz="3200" dirty="0">
                <a:latin typeface="Andalus" panose="02020603050405020304" pitchFamily="18" charset="-78"/>
                <a:cs typeface="Andalus" panose="02020603050405020304" pitchFamily="18" charset="-78"/>
              </a:rPr>
              <a:t/>
            </a:r>
            <a:br>
              <a:rPr lang="lt-LT" sz="3200" dirty="0">
                <a:latin typeface="Andalus" panose="02020603050405020304" pitchFamily="18" charset="-78"/>
                <a:cs typeface="Andalus" panose="02020603050405020304" pitchFamily="18" charset="-78"/>
              </a:rPr>
            </a:br>
            <a:r>
              <a:rPr lang="lt-LT" sz="2000" dirty="0" smtClean="0">
                <a:effectLst>
                  <a:outerShdw blurRad="38100" dist="38100" dir="2700000" algn="tl">
                    <a:srgbClr val="000000">
                      <a:alpha val="43137"/>
                    </a:srgbClr>
                  </a:outerShdw>
                </a:effectLst>
                <a:latin typeface="+mn-lt"/>
                <a:cs typeface="Andalus" panose="02020603050405020304" pitchFamily="18" charset="-78"/>
              </a:rPr>
              <a:t>I</a:t>
            </a:r>
            <a:r>
              <a:rPr lang="lt-LT" sz="2000" cap="none" dirty="0" smtClean="0">
                <a:effectLst>
                  <a:outerShdw blurRad="38100" dist="38100" dir="2700000" algn="tl">
                    <a:srgbClr val="000000">
                      <a:alpha val="43137"/>
                    </a:srgbClr>
                  </a:outerShdw>
                </a:effectLst>
                <a:latin typeface="+mn-lt"/>
                <a:cs typeface="Andalus" panose="02020603050405020304" pitchFamily="18" charset="-78"/>
              </a:rPr>
              <a:t>š skylančių branduolių išmesti aukštos energijos helio branduoliai. </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Pasižymi labai menka skvarba (šį spinduliavimą keleriopai susilpnina net storas lapas popieriaus);</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Tačiau yra kraštutinai kenksmingas, aukštos alfa spinduliavimo dozės gali nudeginti odą, sukelti odos ląstelių mutacijas, vėžį ir pan. </a:t>
            </a:r>
            <a:br>
              <a:rPr lang="lt-LT" sz="2000" cap="none" dirty="0" smtClean="0">
                <a:effectLst>
                  <a:outerShdw blurRad="38100" dist="38100" dir="2700000" algn="tl">
                    <a:srgbClr val="000000">
                      <a:alpha val="43137"/>
                    </a:srgbClr>
                  </a:outerShdw>
                </a:effectLst>
                <a:latin typeface="+mn-lt"/>
                <a:cs typeface="Andalus" panose="02020603050405020304" pitchFamily="18" charset="-78"/>
              </a:rPr>
            </a:br>
            <a:r>
              <a:rPr lang="lt-LT" sz="2000" cap="none" dirty="0" smtClean="0">
                <a:effectLst>
                  <a:outerShdw blurRad="38100" dist="38100" dir="2700000" algn="tl">
                    <a:srgbClr val="000000">
                      <a:alpha val="43137"/>
                    </a:srgbClr>
                  </a:outerShdw>
                </a:effectLst>
                <a:latin typeface="+mn-lt"/>
                <a:cs typeface="Andalus" panose="02020603050405020304" pitchFamily="18" charset="-78"/>
              </a:rPr>
              <a:t>Sukelia antrinį radioaktyvumą.</a:t>
            </a:r>
            <a:endParaRPr lang="en-US" sz="2000" cap="none" dirty="0">
              <a:effectLst>
                <a:outerShdw blurRad="38100" dist="38100" dir="2700000" algn="tl">
                  <a:srgbClr val="000000">
                    <a:alpha val="43137"/>
                  </a:srgbClr>
                </a:outerShdw>
              </a:effectLst>
              <a:latin typeface="+mn-lt"/>
              <a:cs typeface="Andalus" panose="02020603050405020304" pitchFamily="18" charset="-78"/>
            </a:endParaRPr>
          </a:p>
        </p:txBody>
      </p:sp>
      <p:pic>
        <p:nvPicPr>
          <p:cNvPr id="8" name="Picture 4"/>
          <p:cNvPicPr>
            <a:picLocks noChangeAspect="1" noChangeArrowheads="1"/>
          </p:cNvPicPr>
          <p:nvPr/>
        </p:nvPicPr>
        <p:blipFill>
          <a:blip r:embed="rId2" cstate="print"/>
          <a:srcRect/>
          <a:stretch>
            <a:fillRect/>
          </a:stretch>
        </p:blipFill>
        <p:spPr bwMode="auto">
          <a:xfrm>
            <a:off x="1340779" y="1811368"/>
            <a:ext cx="3614737" cy="3321349"/>
          </a:xfrm>
          <a:prstGeom prst="rect">
            <a:avLst/>
          </a:prstGeom>
          <a:noFill/>
          <a:ln w="9525">
            <a:noFill/>
            <a:miter lim="800000"/>
            <a:headEnd/>
            <a:tailEnd/>
          </a:ln>
        </p:spPr>
      </p:pic>
    </p:spTree>
    <p:extLst>
      <p:ext uri="{BB962C8B-B14F-4D97-AF65-F5344CB8AC3E}">
        <p14:creationId xmlns="" xmlns:p14="http://schemas.microsoft.com/office/powerpoint/2010/main" val="3640076173"/>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4308" y="508000"/>
            <a:ext cx="6089291" cy="5486399"/>
          </a:xfrm>
          <a:effectLst/>
        </p:spPr>
        <p:txBody>
          <a:bodyPr>
            <a:normAutofit/>
          </a:bodyPr>
          <a:lstStyle/>
          <a:p>
            <a:r>
              <a:rPr lang="lt-LT" sz="3200" b="1" u="sng" dirty="0">
                <a:effectLst>
                  <a:outerShdw blurRad="50800" dist="38100" dir="2700000" algn="tl" rotWithShape="0">
                    <a:prstClr val="black">
                      <a:alpha val="40000"/>
                    </a:prstClr>
                  </a:outerShdw>
                </a:effectLst>
                <a:latin typeface="Andalus" pitchFamily="18" charset="-78"/>
                <a:cs typeface="Andalus" pitchFamily="18" charset="-78"/>
              </a:rPr>
              <a:t>Beta spinduliavimas</a:t>
            </a:r>
            <a:r>
              <a:rPr lang="lt-LT" sz="2400" dirty="0">
                <a:effectLst>
                  <a:outerShdw blurRad="50800" dist="38100" dir="2700000" algn="tl" rotWithShape="0">
                    <a:prstClr val="black">
                      <a:alpha val="40000"/>
                    </a:prstClr>
                  </a:outerShdw>
                </a:effectLst>
                <a:latin typeface="+mn-lt"/>
                <a:cs typeface="Andalus" panose="02020603050405020304" pitchFamily="18" charset="-78"/>
              </a:rPr>
              <a:t/>
            </a:r>
            <a:br>
              <a:rPr lang="lt-LT" sz="2400" dirty="0">
                <a:effectLst>
                  <a:outerShdw blurRad="50800" dist="38100" dir="2700000" algn="tl" rotWithShape="0">
                    <a:prstClr val="black">
                      <a:alpha val="40000"/>
                    </a:prstClr>
                  </a:outerShdw>
                </a:effectLst>
                <a:latin typeface="+mn-lt"/>
                <a:cs typeface="Andalus" panose="02020603050405020304" pitchFamily="18" charset="-78"/>
              </a:rPr>
            </a:br>
            <a:r>
              <a:rPr lang="lt-LT" sz="2000" dirty="0" smtClean="0">
                <a:effectLst>
                  <a:outerShdw blurRad="50800" dist="38100" dir="2700000" algn="tl" rotWithShape="0">
                    <a:prstClr val="black">
                      <a:alpha val="40000"/>
                    </a:prstClr>
                  </a:outerShdw>
                </a:effectLst>
                <a:latin typeface="+mn-lt"/>
                <a:cs typeface="Andalus" panose="02020603050405020304" pitchFamily="18" charset="-78"/>
              </a:rPr>
              <a:t>i</a:t>
            </a: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š skylančių branduolių išmesti aukštos energijos elektronai ir pozitronai.</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Pasižymi ribota skvarba (šį spinduliavimą keleriopai susilpnina metalinė folija);</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Tačiau yra labai kenksmingas, aukštos beta spinduliavimo dozės nudegina odą, pažeidžia vidaus organus, sukelia ląstelių mutacijas. </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Gali sukelti ribotą antrinį radioaktyvumą</a:t>
            </a:r>
            <a:r>
              <a:rPr lang="lt-LT" sz="2000" dirty="0" smtClean="0">
                <a:effectLst>
                  <a:outerShdw blurRad="50800" dist="38100" dir="2700000" algn="tl" rotWithShape="0">
                    <a:prstClr val="black">
                      <a:alpha val="40000"/>
                    </a:prstClr>
                  </a:outerShdw>
                </a:effectLst>
                <a:latin typeface="+mn-lt"/>
                <a:cs typeface="Andalus" panose="02020603050405020304" pitchFamily="18" charset="-78"/>
              </a:rPr>
              <a:t>.</a:t>
            </a:r>
            <a:endParaRPr lang="en-US" sz="2000" dirty="0">
              <a:effectLst>
                <a:outerShdw blurRad="50800" dist="38100" dir="2700000" algn="tl" rotWithShape="0">
                  <a:prstClr val="black">
                    <a:alpha val="40000"/>
                  </a:prstClr>
                </a:outerShdw>
              </a:effectLst>
              <a:latin typeface="+mn-lt"/>
              <a:cs typeface="Andalus" panose="02020603050405020304" pitchFamily="18" charset="-78"/>
            </a:endParaRPr>
          </a:p>
        </p:txBody>
      </p:sp>
      <p:pic>
        <p:nvPicPr>
          <p:cNvPr id="3" name="Picture 10" descr="C:\Program Files\Tomo dokumentai\Tomo mokyklos darbai\Skaidrės\radioaktyvumas\beta-decay.png"/>
          <p:cNvPicPr>
            <a:picLocks noChangeAspect="1" noChangeArrowheads="1"/>
          </p:cNvPicPr>
          <p:nvPr/>
        </p:nvPicPr>
        <p:blipFill>
          <a:blip r:embed="rId2" cstate="print"/>
          <a:srcRect/>
          <a:stretch>
            <a:fillRect/>
          </a:stretch>
        </p:blipFill>
        <p:spPr bwMode="auto">
          <a:xfrm>
            <a:off x="1137878" y="2009954"/>
            <a:ext cx="3340100" cy="3183147"/>
          </a:xfrm>
          <a:prstGeom prst="rect">
            <a:avLst/>
          </a:prstGeom>
          <a:noFill/>
          <a:ln w="9525">
            <a:noFill/>
            <a:miter lim="800000"/>
            <a:headEnd/>
            <a:tailEnd/>
          </a:ln>
        </p:spPr>
      </p:pic>
    </p:spTree>
    <p:extLst>
      <p:ext uri="{BB962C8B-B14F-4D97-AF65-F5344CB8AC3E}">
        <p14:creationId xmlns="" xmlns:p14="http://schemas.microsoft.com/office/powerpoint/2010/main" val="1128678150"/>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7712" y="800100"/>
            <a:ext cx="6802887" cy="5194299"/>
          </a:xfrm>
        </p:spPr>
        <p:txBody>
          <a:bodyPr>
            <a:normAutofit/>
          </a:bodyPr>
          <a:lstStyle/>
          <a:p>
            <a:r>
              <a:rPr lang="lt-LT" sz="3200" b="1" u="sng" dirty="0">
                <a:effectLst>
                  <a:outerShdw blurRad="50800" dist="38100" dir="2700000" algn="tl" rotWithShape="0">
                    <a:prstClr val="black">
                      <a:alpha val="40000"/>
                    </a:prstClr>
                  </a:outerShdw>
                </a:effectLst>
                <a:latin typeface="Andalus" pitchFamily="18" charset="-78"/>
                <a:cs typeface="Andalus" pitchFamily="18" charset="-78"/>
              </a:rPr>
              <a:t>Gama spinduliavimas</a:t>
            </a:r>
            <a:r>
              <a:rPr lang="lt-LT" sz="2400" dirty="0">
                <a:effectLst>
                  <a:outerShdw blurRad="50800" dist="38100" dir="2700000" algn="tl" rotWithShape="0">
                    <a:prstClr val="black">
                      <a:alpha val="40000"/>
                    </a:prstClr>
                  </a:outerShdw>
                </a:effectLst>
                <a:latin typeface="+mn-lt"/>
                <a:cs typeface="Andalus" panose="02020603050405020304" pitchFamily="18" charset="-78"/>
              </a:rPr>
              <a:t/>
            </a:r>
            <a:br>
              <a:rPr lang="lt-LT" sz="2400" dirty="0">
                <a:effectLst>
                  <a:outerShdw blurRad="50800" dist="38100" dir="2700000" algn="tl" rotWithShape="0">
                    <a:prstClr val="black">
                      <a:alpha val="40000"/>
                    </a:prstClr>
                  </a:outerShdw>
                </a:effectLst>
                <a:latin typeface="+mn-lt"/>
                <a:cs typeface="Andalus" panose="02020603050405020304" pitchFamily="18" charset="-78"/>
              </a:rPr>
            </a:br>
            <a:r>
              <a:rPr lang="lt-LT" sz="2400" dirty="0" smtClean="0">
                <a:effectLst>
                  <a:outerShdw blurRad="50800" dist="38100" dir="2700000" algn="tl" rotWithShape="0">
                    <a:prstClr val="black">
                      <a:alpha val="40000"/>
                    </a:prstClr>
                  </a:outerShdw>
                </a:effectLst>
                <a:latin typeface="+mn-lt"/>
                <a:cs typeface="Andalus" panose="02020603050405020304" pitchFamily="18" charset="-78"/>
              </a:rPr>
              <a:t>d</a:t>
            </a:r>
            <a:r>
              <a:rPr lang="lt-LT" sz="2400" cap="none" dirty="0" smtClean="0">
                <a:effectLst>
                  <a:outerShdw blurRad="50800" dist="38100" dir="2700000" algn="tl" rotWithShape="0">
                    <a:prstClr val="black">
                      <a:alpha val="40000"/>
                    </a:prstClr>
                  </a:outerShdw>
                </a:effectLst>
                <a:latin typeface="+mn-lt"/>
                <a:cs typeface="Andalus" panose="02020603050405020304" pitchFamily="18" charset="-78"/>
              </a:rPr>
              <a:t>idelės energijos elektromagnetiniai spinduliai, skleidžiami skylančių branduolių, susiduriančių aukštos energijos dalelių, kosminių kūnų ir pan. Pasižymi labai didele skvarba (lengvieji elementai šiam spinduliavimui skaidrūs, o </a:t>
            </a:r>
            <a:r>
              <a:rPr lang="lt-LT" sz="2400" cap="none" dirty="0" err="1" smtClean="0">
                <a:effectLst>
                  <a:outerShdw blurRad="50800" dist="38100" dir="2700000" algn="tl" rotWithShape="0">
                    <a:prstClr val="black">
                      <a:alpha val="40000"/>
                    </a:prstClr>
                  </a:outerShdw>
                </a:effectLst>
                <a:latin typeface="+mn-lt"/>
                <a:cs typeface="Andalus" panose="02020603050405020304" pitchFamily="18" charset="-78"/>
              </a:rPr>
              <a:t>aukštadažnius</a:t>
            </a:r>
            <a:r>
              <a:rPr lang="lt-LT" sz="2400" cap="none" dirty="0" smtClean="0">
                <a:effectLst>
                  <a:outerShdw blurRad="50800" dist="38100" dir="2700000" algn="tl" rotWithShape="0">
                    <a:prstClr val="black">
                      <a:alpha val="40000"/>
                    </a:prstClr>
                  </a:outerShdw>
                </a:effectLst>
                <a:latin typeface="+mn-lt"/>
                <a:cs typeface="Andalus" panose="02020603050405020304" pitchFamily="18" charset="-78"/>
              </a:rPr>
              <a:t> gama spindulius sunkiai sulaiko net sunkiųjų metalų sluoksniai);</a:t>
            </a:r>
            <a:br>
              <a:rPr lang="lt-LT" sz="24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400" cap="none" dirty="0" smtClean="0">
                <a:effectLst>
                  <a:outerShdw blurRad="50800" dist="38100" dir="2700000" algn="tl" rotWithShape="0">
                    <a:prstClr val="black">
                      <a:alpha val="40000"/>
                    </a:prstClr>
                  </a:outerShdw>
                </a:effectLst>
                <a:latin typeface="+mn-lt"/>
                <a:cs typeface="Andalus" panose="02020603050405020304" pitchFamily="18" charset="-78"/>
              </a:rPr>
              <a:t>Tačiau mažos dozės gana ribotai kenkia gyviesiems organizmams.</a:t>
            </a:r>
            <a:endParaRPr lang="en-US" sz="2400" cap="none" dirty="0">
              <a:effectLst>
                <a:outerShdw blurRad="50800" dist="38100" dir="2700000" algn="tl" rotWithShape="0">
                  <a:prstClr val="black">
                    <a:alpha val="40000"/>
                  </a:prstClr>
                </a:outerShdw>
              </a:effectLst>
              <a:latin typeface="+mn-lt"/>
              <a:cs typeface="Andalus" panose="02020603050405020304" pitchFamily="18" charset="-78"/>
            </a:endParaRPr>
          </a:p>
        </p:txBody>
      </p:sp>
      <p:pic>
        <p:nvPicPr>
          <p:cNvPr id="3" name="Picture 5" descr="C:\Program Files\Tomo dokumentai\Tomo mokyklos darbai\Skaidrės\radioaktyvumas\gama.gif"/>
          <p:cNvPicPr>
            <a:picLocks noChangeAspect="1" noChangeArrowheads="1"/>
          </p:cNvPicPr>
          <p:nvPr/>
        </p:nvPicPr>
        <p:blipFill>
          <a:blip r:embed="rId2" cstate="print"/>
          <a:srcRect/>
          <a:stretch>
            <a:fillRect/>
          </a:stretch>
        </p:blipFill>
        <p:spPr bwMode="auto">
          <a:xfrm>
            <a:off x="758555" y="1915064"/>
            <a:ext cx="3409671" cy="3372928"/>
          </a:xfrm>
          <a:prstGeom prst="rect">
            <a:avLst/>
          </a:prstGeom>
          <a:noFill/>
          <a:ln w="9525">
            <a:noFill/>
            <a:miter lim="800000"/>
            <a:headEnd/>
            <a:tailEnd/>
          </a:ln>
        </p:spPr>
      </p:pic>
    </p:spTree>
    <p:extLst>
      <p:ext uri="{BB962C8B-B14F-4D97-AF65-F5344CB8AC3E}">
        <p14:creationId xmlns="" xmlns:p14="http://schemas.microsoft.com/office/powerpoint/2010/main" val="241305353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7275" y="850900"/>
            <a:ext cx="6740824" cy="5143499"/>
          </a:xfrm>
        </p:spPr>
        <p:txBody>
          <a:bodyPr>
            <a:normAutofit/>
          </a:bodyPr>
          <a:lstStyle/>
          <a:p>
            <a:r>
              <a:rPr lang="lt-LT" sz="3200" b="1" u="sng" dirty="0">
                <a:effectLst>
                  <a:outerShdw blurRad="50800" dist="38100" dir="2700000" algn="tl" rotWithShape="0">
                    <a:prstClr val="black">
                      <a:alpha val="40000"/>
                    </a:prstClr>
                  </a:outerShdw>
                </a:effectLst>
                <a:latin typeface="Andalus" pitchFamily="18" charset="-78"/>
                <a:cs typeface="Andalus" pitchFamily="18" charset="-78"/>
              </a:rPr>
              <a:t>Neutronų spinduliavimas</a:t>
            </a:r>
            <a:r>
              <a:rPr lang="lt-LT" sz="2400" dirty="0">
                <a:effectLst>
                  <a:outerShdw blurRad="50800" dist="38100" dir="2700000" algn="tl" rotWithShape="0">
                    <a:prstClr val="black">
                      <a:alpha val="40000"/>
                    </a:prstClr>
                  </a:outerShdw>
                </a:effectLst>
                <a:latin typeface="+mn-lt"/>
                <a:cs typeface="Andalus" panose="02020603050405020304" pitchFamily="18" charset="-78"/>
              </a:rPr>
              <a:t/>
            </a:r>
            <a:br>
              <a:rPr lang="lt-LT" sz="2400" dirty="0">
                <a:effectLst>
                  <a:outerShdw blurRad="50800" dist="38100" dir="2700000" algn="tl" rotWithShape="0">
                    <a:prstClr val="black">
                      <a:alpha val="40000"/>
                    </a:prstClr>
                  </a:outerShdw>
                </a:effectLst>
                <a:latin typeface="+mn-lt"/>
                <a:cs typeface="Andalus" panose="02020603050405020304" pitchFamily="18" charset="-78"/>
              </a:rPr>
            </a:br>
            <a:r>
              <a:rPr lang="lt-LT" sz="2000" dirty="0" smtClean="0">
                <a:effectLst>
                  <a:outerShdw blurRad="50800" dist="38100" dir="2700000" algn="tl" rotWithShape="0">
                    <a:prstClr val="black">
                      <a:alpha val="40000"/>
                    </a:prstClr>
                  </a:outerShdw>
                </a:effectLst>
                <a:latin typeface="+mn-lt"/>
                <a:cs typeface="Andalus" panose="02020603050405020304" pitchFamily="18" charset="-78"/>
              </a:rPr>
              <a:t>n</a:t>
            </a: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eutronai, skleidžiami skylančių branduolių.</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Pasižymi kraštutinai aukšta skvarba (neutronų srautą ribotai susilpnina tik lengvųjų elementų, pvz., vandenilio, junginiai);</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 Pasižymi dideliu kenksmingumu.</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t>Apspinduliavus sunkiuosius elementus, sukelia stiprų antrinį radioaktyvumą.</a:t>
            </a:r>
            <a:br>
              <a:rPr lang="lt-LT" sz="2000" cap="none" dirty="0" smtClean="0">
                <a:effectLst>
                  <a:outerShdw blurRad="50800" dist="38100" dir="2700000" algn="tl" rotWithShape="0">
                    <a:prstClr val="black">
                      <a:alpha val="40000"/>
                    </a:prstClr>
                  </a:outerShdw>
                </a:effectLst>
                <a:latin typeface="+mn-lt"/>
                <a:cs typeface="Andalus" panose="02020603050405020304" pitchFamily="18" charset="-78"/>
              </a:rPr>
            </a:br>
            <a:endParaRPr lang="en-US" sz="2000" cap="none" dirty="0">
              <a:effectLst>
                <a:outerShdw blurRad="50800" dist="38100" dir="2700000" algn="tl" rotWithShape="0">
                  <a:prstClr val="black">
                    <a:alpha val="40000"/>
                  </a:prstClr>
                </a:outerShdw>
              </a:effectLst>
              <a:latin typeface="+mn-lt"/>
              <a:cs typeface="Andalus" panose="02020603050405020304" pitchFamily="18" charset="-78"/>
            </a:endParaRPr>
          </a:p>
        </p:txBody>
      </p:sp>
      <p:pic>
        <p:nvPicPr>
          <p:cNvPr id="1026" name="Picture 2" descr="D:\#Users\Vytautas\Pictures\imagesCA072T1R.jpg"/>
          <p:cNvPicPr>
            <a:picLocks noChangeAspect="1" noChangeArrowheads="1"/>
          </p:cNvPicPr>
          <p:nvPr/>
        </p:nvPicPr>
        <p:blipFill>
          <a:blip r:embed="rId2" cstate="print"/>
          <a:srcRect/>
          <a:stretch>
            <a:fillRect/>
          </a:stretch>
        </p:blipFill>
        <p:spPr bwMode="auto">
          <a:xfrm>
            <a:off x="1104719" y="2009955"/>
            <a:ext cx="2683091" cy="2743200"/>
          </a:xfrm>
          <a:prstGeom prst="rect">
            <a:avLst/>
          </a:prstGeom>
          <a:noFill/>
        </p:spPr>
      </p:pic>
    </p:spTree>
    <p:extLst>
      <p:ext uri="{BB962C8B-B14F-4D97-AF65-F5344CB8AC3E}">
        <p14:creationId xmlns="" xmlns:p14="http://schemas.microsoft.com/office/powerpoint/2010/main" val="546843363"/>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012" y="871268"/>
            <a:ext cx="8534400" cy="1785669"/>
          </a:xfrm>
        </p:spPr>
        <p:txBody>
          <a:bodyPr>
            <a:normAutofit/>
          </a:bodyPr>
          <a:lstStyle/>
          <a:p>
            <a:pPr algn="ctr"/>
            <a:r>
              <a:rPr lang="en-US" sz="3200" b="1" dirty="0" smtClean="0">
                <a:effectLst>
                  <a:outerShdw blurRad="38100" dist="38100" dir="2700000" algn="tl">
                    <a:srgbClr val="000000">
                      <a:alpha val="43137"/>
                    </a:srgbClr>
                  </a:outerShdw>
                </a:effectLst>
                <a:latin typeface="Andalus" pitchFamily="18" charset="-78"/>
                <a:cs typeface="Andalus" pitchFamily="18" charset="-78"/>
              </a:rPr>
              <a:t>RADIOAKTYVIOSIOS ATLIEKOS</a:t>
            </a:r>
            <a:r>
              <a:rPr lang="en-US" b="1" dirty="0" smtClean="0"/>
              <a:t>:</a:t>
            </a:r>
            <a:endParaRPr lang="en-US" b="1" dirty="0"/>
          </a:p>
        </p:txBody>
      </p:sp>
      <p:pic>
        <p:nvPicPr>
          <p:cNvPr id="2050" name="Picture 2" descr="D:\#Users\Vytautas\Pictures\imagesCA38ZX1J.jpg"/>
          <p:cNvPicPr>
            <a:picLocks noChangeAspect="1" noChangeArrowheads="1"/>
          </p:cNvPicPr>
          <p:nvPr/>
        </p:nvPicPr>
        <p:blipFill>
          <a:blip r:embed="rId2" cstate="print"/>
          <a:srcRect/>
          <a:stretch>
            <a:fillRect/>
          </a:stretch>
        </p:blipFill>
        <p:spPr bwMode="auto">
          <a:xfrm>
            <a:off x="4080295" y="2950233"/>
            <a:ext cx="4313208" cy="2613803"/>
          </a:xfrm>
          <a:prstGeom prst="rect">
            <a:avLst/>
          </a:prstGeom>
          <a:noFill/>
        </p:spPr>
      </p:pic>
    </p:spTree>
    <p:extLst>
      <p:ext uri="{BB962C8B-B14F-4D97-AF65-F5344CB8AC3E}">
        <p14:creationId xmlns="" xmlns:p14="http://schemas.microsoft.com/office/powerpoint/2010/main" val="3214198896"/>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lt-LT" sz="2000" b="1" u="sng" dirty="0">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Radioaktyviosios atliekos </a:t>
            </a:r>
            <a:r>
              <a:rPr lang="lt-LT" sz="2000" cap="none" dirty="0" smtClean="0">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savo prigimtimi dažniausiai mažai skiriasi nuo kitų pramoninių atliekų. </a:t>
            </a:r>
            <a:br>
              <a:rPr lang="lt-LT" sz="2000" cap="none" dirty="0" smtClean="0">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br>
            <a:r>
              <a:rPr lang="lt-LT" sz="2000" cap="none" dirty="0" smtClean="0">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Tai gali būti įrenginiai, išmontuoti prietaisai, apsauginiai drabužiai, filtrai bei užteršti skysčiai, užteršti radionuklidais arba turinčios jų savo sudėtyje ir kurių nenumatoma ateityje naudoti. Tačiau radioaktyviosios atliekos ypatingos tuo, kad jos skleidžia jonizuojančiąją spinduliuotę, tai yra radiaciją, todėl jos yra pavojingos žmonėms ir aplinkai. radiacija sklinda tol, kol suskyla atliekose esantys radionuklidai.</a:t>
            </a:r>
            <a:endParaRPr lang="en-US" sz="2000" cap="none" dirty="0">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endParaRPr>
          </a:p>
        </p:txBody>
      </p:sp>
      <p:sp>
        <p:nvSpPr>
          <p:cNvPr id="6" name="Teksto vietos rezervavimo ženklas 5"/>
          <p:cNvSpPr>
            <a:spLocks noGrp="1"/>
          </p:cNvSpPr>
          <p:nvPr>
            <p:ph type="body" idx="1"/>
          </p:nvPr>
        </p:nvSpPr>
        <p:spPr>
          <a:xfrm>
            <a:off x="684211" y="3623094"/>
            <a:ext cx="10469743" cy="2371306"/>
          </a:xfrm>
        </p:spPr>
        <p:txBody>
          <a:bodyPr/>
          <a:lstStyle/>
          <a:p>
            <a:r>
              <a:rPr lang="lt-LT" dirty="0" smtClean="0">
                <a:solidFill>
                  <a:schemeClr val="tx1"/>
                </a:solidFill>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Radioaktyviųjų atliekų pavojingumą lemia skleidžiamos jonizuojančiosios spinduliuotės intensyvumas, kuris priklauso nuo atliekose esančių radionuklidų rūšies ir kiekio. Kai kurių radionuklidų spinduliuotę sulaiko labai paprasti apsaugos barjerai, o kai kuriems sulaikyti būtina naudoti betono ar švino barjerus.</a:t>
            </a:r>
            <a:endParaRPr lang="lt-LT" dirty="0">
              <a:solidFill>
                <a:schemeClr val="tx1"/>
              </a:solidFill>
            </a:endParaRPr>
          </a:p>
        </p:txBody>
      </p:sp>
    </p:spTree>
    <p:extLst>
      <p:ext uri="{BB962C8B-B14F-4D97-AF65-F5344CB8AC3E}">
        <p14:creationId xmlns="" xmlns:p14="http://schemas.microsoft.com/office/powerpoint/2010/main" val="1864151198"/>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212" y="520700"/>
            <a:ext cx="10058400" cy="1257300"/>
          </a:xfrm>
        </p:spPr>
        <p:txBody>
          <a:bodyPr/>
          <a:lstStyle/>
          <a:p>
            <a:pPr algn="ctr"/>
            <a:r>
              <a:rPr lang="lt-LT" b="1" dirty="0" smtClean="0">
                <a:latin typeface="Andalus" pitchFamily="18" charset="-78"/>
                <a:cs typeface="Andalus" pitchFamily="18" charset="-78"/>
              </a:rPr>
              <a:t>Radioaktyviosios  </a:t>
            </a:r>
            <a:r>
              <a:rPr lang="en-US" b="1" dirty="0" err="1" smtClean="0">
                <a:latin typeface="Andalus" pitchFamily="18" charset="-78"/>
                <a:cs typeface="Andalus" pitchFamily="18" charset="-78"/>
              </a:rPr>
              <a:t>Atliekos</a:t>
            </a:r>
            <a:r>
              <a:rPr lang="en-US" b="1" dirty="0" smtClean="0">
                <a:latin typeface="Andalus" pitchFamily="18" charset="-78"/>
                <a:cs typeface="Andalus" pitchFamily="18" charset="-78"/>
              </a:rPr>
              <a:t> </a:t>
            </a:r>
            <a:r>
              <a:rPr lang="lt-LT" b="1" dirty="0" smtClean="0">
                <a:latin typeface="Andalus" pitchFamily="18" charset="-78"/>
                <a:cs typeface="Andalus" pitchFamily="18" charset="-78"/>
              </a:rPr>
              <a:t> </a:t>
            </a:r>
            <a:r>
              <a:rPr lang="en-US" b="1" dirty="0" err="1" smtClean="0">
                <a:latin typeface="Andalus" pitchFamily="18" charset="-78"/>
                <a:cs typeface="Andalus" pitchFamily="18" charset="-78"/>
              </a:rPr>
              <a:t>klasifikuojamos</a:t>
            </a:r>
            <a:r>
              <a:rPr lang="en-US" b="1" dirty="0" smtClean="0">
                <a:latin typeface="Andalus" pitchFamily="18" charset="-78"/>
                <a:cs typeface="Andalus" pitchFamily="18" charset="-78"/>
              </a:rPr>
              <a:t> </a:t>
            </a:r>
            <a:r>
              <a:rPr lang="en-US" b="1" dirty="0" err="1" smtClean="0">
                <a:latin typeface="Andalus" pitchFamily="18" charset="-78"/>
                <a:cs typeface="Andalus" pitchFamily="18" charset="-78"/>
              </a:rPr>
              <a:t>pagal</a:t>
            </a:r>
            <a:r>
              <a:rPr lang="lt-LT" b="1" dirty="0" smtClean="0">
                <a:latin typeface="Andalus" pitchFamily="18" charset="-78"/>
                <a:cs typeface="Andalus" pitchFamily="18" charset="-78"/>
              </a:rPr>
              <a:t> </a:t>
            </a:r>
            <a:r>
              <a:rPr lang="en-US" b="1" dirty="0" smtClean="0">
                <a:latin typeface="Andalus" pitchFamily="18" charset="-78"/>
                <a:cs typeface="Andalus" pitchFamily="18" charset="-78"/>
              </a:rPr>
              <a:t> </a:t>
            </a:r>
            <a:r>
              <a:rPr lang="en-US" b="1" dirty="0" err="1" smtClean="0">
                <a:latin typeface="Andalus" pitchFamily="18" charset="-78"/>
                <a:cs typeface="Andalus" pitchFamily="18" charset="-78"/>
              </a:rPr>
              <a:t>pavojingumą</a:t>
            </a:r>
            <a:r>
              <a:rPr lang="lt-LT" b="1" dirty="0" smtClean="0">
                <a:latin typeface="Andalus" pitchFamily="18" charset="-78"/>
                <a:cs typeface="Andalus" pitchFamily="18" charset="-78"/>
              </a:rPr>
              <a:t>:</a:t>
            </a:r>
            <a:endParaRPr lang="en-US" b="1" dirty="0">
              <a:latin typeface="Andalus" pitchFamily="18" charset="-78"/>
              <a:cs typeface="Andalus" pitchFamily="18" charset="-78"/>
            </a:endParaRPr>
          </a:p>
        </p:txBody>
      </p:sp>
      <p:sp>
        <p:nvSpPr>
          <p:cNvPr id="6" name="Text Placeholder 5"/>
          <p:cNvSpPr>
            <a:spLocks noGrp="1"/>
          </p:cNvSpPr>
          <p:nvPr>
            <p:ph type="body" idx="1"/>
          </p:nvPr>
        </p:nvSpPr>
        <p:spPr>
          <a:xfrm>
            <a:off x="785812" y="2044700"/>
            <a:ext cx="9956800" cy="4229100"/>
          </a:xfrm>
        </p:spPr>
        <p:txBody>
          <a:bodyPr>
            <a:normAutofit fontScale="92500"/>
          </a:bodyPr>
          <a:lstStyle/>
          <a:p>
            <a:pPr fontAlgn="base">
              <a:buFont typeface="Arial" panose="020B0604020202020204" pitchFamily="34" charset="0"/>
              <a:buChar char="•"/>
            </a:pPr>
            <a:r>
              <a:rPr lang="lt-LT" sz="2800" dirty="0">
                <a:solidFill>
                  <a:schemeClr val="tx1"/>
                </a:solidFill>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nebekontroliuojamos („švarios“) atliekos. Jose esantys radionuklidų aktyvumai yra nereikšmingi ir jos nekelia pavojaus žmonėms ir aplinkai. Tokios atliekos paprastai tvarkomos ir šalinamos ar pakartotinai naudojamos kaip ir kitos neradioaktyvios atliekos;</a:t>
            </a:r>
          </a:p>
          <a:p>
            <a:pPr fontAlgn="base">
              <a:buFont typeface="Arial" panose="020B0604020202020204" pitchFamily="34" charset="0"/>
              <a:buChar char="•"/>
            </a:pPr>
            <a:r>
              <a:rPr lang="lt-LT" sz="2800" dirty="0">
                <a:solidFill>
                  <a:schemeClr val="tx1"/>
                </a:solidFill>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labai mažai radioaktyvios trumpaamžės atliekos;</a:t>
            </a:r>
          </a:p>
          <a:p>
            <a:pPr fontAlgn="base">
              <a:buFont typeface="Arial" panose="020B0604020202020204" pitchFamily="34" charset="0"/>
              <a:buChar char="•"/>
            </a:pPr>
            <a:r>
              <a:rPr lang="lt-LT" sz="2800" dirty="0">
                <a:solidFill>
                  <a:schemeClr val="tx1"/>
                </a:solidFill>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mažai radioaktyvios trumpaamžės atliekos;</a:t>
            </a:r>
          </a:p>
          <a:p>
            <a:pPr fontAlgn="base">
              <a:buFont typeface="Arial" panose="020B0604020202020204" pitchFamily="34" charset="0"/>
              <a:buChar char="•"/>
            </a:pPr>
            <a:r>
              <a:rPr lang="lt-LT" sz="2800" dirty="0">
                <a:solidFill>
                  <a:schemeClr val="tx1"/>
                </a:solidFill>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vidutiniškai radioaktyvios trumpaamžės atliekos;</a:t>
            </a:r>
          </a:p>
          <a:p>
            <a:pPr fontAlgn="base">
              <a:buFont typeface="Arial" panose="020B0604020202020204" pitchFamily="34" charset="0"/>
              <a:buChar char="•"/>
            </a:pPr>
            <a:r>
              <a:rPr lang="lt-LT" sz="2800" dirty="0">
                <a:solidFill>
                  <a:schemeClr val="tx1"/>
                </a:solidFill>
                <a:effectLst>
                  <a:outerShdw blurRad="50800" dist="38100" dir="2700000" algn="tl" rotWithShape="0">
                    <a:prstClr val="black">
                      <a:alpha val="40000"/>
                    </a:prstClr>
                  </a:outerShdw>
                </a:effectLst>
                <a:latin typeface="Andalus" panose="02020603050405020304" pitchFamily="18" charset="-78"/>
                <a:cs typeface="Andalus" panose="02020603050405020304" pitchFamily="18" charset="-78"/>
              </a:rPr>
              <a:t>labai radioaktyvios ilgaamžės atliekos.</a:t>
            </a:r>
          </a:p>
          <a:p>
            <a:endParaRPr lang="en-US" dirty="0"/>
          </a:p>
        </p:txBody>
      </p:sp>
    </p:spTree>
    <p:extLst>
      <p:ext uri="{BB962C8B-B14F-4D97-AF65-F5344CB8AC3E}">
        <p14:creationId xmlns="" xmlns:p14="http://schemas.microsoft.com/office/powerpoint/2010/main" val="998888622"/>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70476" y="2503788"/>
            <a:ext cx="9641474" cy="1507067"/>
          </a:xfrm>
        </p:spPr>
        <p:txBody>
          <a:bodyPr>
            <a:normAutofit/>
          </a:bodyPr>
          <a:lstStyle/>
          <a:p>
            <a:pPr algn="ctr"/>
            <a:r>
              <a:rPr lang="lt-LT" b="1" u="sng" dirty="0">
                <a:effectLst>
                  <a:outerShdw blurRad="38100" dist="38100" dir="2700000" algn="tl">
                    <a:srgbClr val="000000">
                      <a:alpha val="43137"/>
                    </a:srgbClr>
                  </a:outerShdw>
                </a:effectLst>
                <a:latin typeface="Andalus" pitchFamily="18" charset="-78"/>
                <a:cs typeface="Andalus" pitchFamily="18" charset="-78"/>
              </a:rPr>
              <a:t>Radioaktyviųjų medžiagų </a:t>
            </a:r>
            <a:r>
              <a:rPr lang="lt-LT" b="1" u="sng" dirty="0" smtClean="0">
                <a:effectLst>
                  <a:outerShdw blurRad="38100" dist="38100" dir="2700000" algn="tl">
                    <a:srgbClr val="000000">
                      <a:alpha val="43137"/>
                    </a:srgbClr>
                  </a:outerShdw>
                </a:effectLst>
                <a:latin typeface="Andalus" pitchFamily="18" charset="-78"/>
                <a:cs typeface="Andalus" pitchFamily="18" charset="-78"/>
              </a:rPr>
              <a:t>žymėjimas</a:t>
            </a:r>
            <a:r>
              <a:rPr lang="lt-LT" sz="4000" b="1" dirty="0" smtClean="0"/>
              <a:t>:</a:t>
            </a:r>
            <a:r>
              <a:rPr lang="lt-LT" dirty="0"/>
              <a:t/>
            </a:r>
            <a:br>
              <a:rPr lang="lt-LT" dirty="0"/>
            </a:br>
            <a:endParaRPr lang="en-US" dirty="0"/>
          </a:p>
        </p:txBody>
      </p:sp>
    </p:spTree>
    <p:extLst>
      <p:ext uri="{BB962C8B-B14F-4D97-AF65-F5344CB8AC3E}">
        <p14:creationId xmlns="" xmlns:p14="http://schemas.microsoft.com/office/powerpoint/2010/main" val="29770586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Autofit/>
          </a:bodyPr>
          <a:lstStyle/>
          <a:p>
            <a:r>
              <a:rPr lang="lt-LT" sz="3200" dirty="0">
                <a:latin typeface="Andalus" pitchFamily="18" charset="-78"/>
                <a:cs typeface="Andalus" pitchFamily="18" charset="-78"/>
              </a:rPr>
              <a:t>Įspėjimas apie radioaktyviąją medžiagą</a:t>
            </a:r>
            <a:endParaRPr lang="en-US" sz="3200" dirty="0">
              <a:latin typeface="Andalus" pitchFamily="18" charset="-78"/>
              <a:cs typeface="Andalus" pitchFamily="18" charset="-78"/>
            </a:endParaRPr>
          </a:p>
        </p:txBody>
      </p:sp>
      <p:sp>
        <p:nvSpPr>
          <p:cNvPr id="17" name="Text Placeholder 16"/>
          <p:cNvSpPr>
            <a:spLocks noGrp="1"/>
          </p:cNvSpPr>
          <p:nvPr>
            <p:ph type="body" sz="half" idx="2"/>
          </p:nvPr>
        </p:nvSpPr>
        <p:spPr>
          <a:xfrm>
            <a:off x="7085012" y="2209799"/>
            <a:ext cx="5106988" cy="3895579"/>
          </a:xfrm>
        </p:spPr>
        <p:txBody>
          <a:bodyPr>
            <a:noAutofit/>
          </a:bodyPr>
          <a:lstStyle/>
          <a:p>
            <a:r>
              <a:rPr lang="lt-LT" sz="2000" dirty="0">
                <a:solidFill>
                  <a:schemeClr val="tx1">
                    <a:lumMod val="95000"/>
                  </a:schemeClr>
                </a:solidFill>
                <a:effectLst>
                  <a:outerShdw blurRad="38100" dist="38100" dir="2700000" algn="tl">
                    <a:srgbClr val="000000">
                      <a:alpha val="43137"/>
                    </a:srgbClr>
                  </a:outerShdw>
                </a:effectLst>
                <a:cs typeface="Andalus" panose="02020603050405020304" pitchFamily="18" charset="-78"/>
              </a:rPr>
              <a:t>Ž</a:t>
            </a:r>
            <a:r>
              <a:rPr lang="lt-LT" sz="2000" dirty="0" smtClean="0">
                <a:solidFill>
                  <a:schemeClr val="tx1">
                    <a:lumMod val="95000"/>
                  </a:schemeClr>
                </a:solidFill>
                <a:effectLst>
                  <a:outerShdw blurRad="38100" dist="38100" dir="2700000" algn="tl">
                    <a:srgbClr val="000000">
                      <a:alpha val="43137"/>
                    </a:srgbClr>
                  </a:outerShdw>
                </a:effectLst>
                <a:cs typeface="Andalus" panose="02020603050405020304" pitchFamily="18" charset="-78"/>
              </a:rPr>
              <a:t>enklas </a:t>
            </a:r>
            <a:r>
              <a:rPr lang="lt-LT" sz="2000" dirty="0">
                <a:solidFill>
                  <a:schemeClr val="tx1">
                    <a:lumMod val="95000"/>
                  </a:schemeClr>
                </a:solidFill>
                <a:effectLst>
                  <a:outerShdw blurRad="38100" dist="38100" dir="2700000" algn="tl">
                    <a:srgbClr val="000000">
                      <a:alpha val="43137"/>
                    </a:srgbClr>
                  </a:outerShdw>
                </a:effectLst>
                <a:cs typeface="Andalus" panose="02020603050405020304" pitchFamily="18" charset="-78"/>
              </a:rPr>
              <a:t>skirtas ženklinti didelio aktyvumo - 1, 2 ir 3 kategorijos pavojingumo jonizuojančiosios spinduliuotės šaltinius (toliau - šaltiniai) ar jų pakuotes, kurie gali būti naudojami spindulinės terapijos aparatuose, naudojamuose medicinoje, pramoninėje radiografijoje ar kitose srityse. Ženklas neskirtas ženklinti transportuojamų šaltinių paketus ar konteinerius, ženklinti patalpų duris.</a:t>
            </a:r>
            <a:endParaRPr lang="en-US" sz="2000" dirty="0">
              <a:solidFill>
                <a:schemeClr val="tx1">
                  <a:lumMod val="95000"/>
                </a:schemeClr>
              </a:solidFill>
              <a:effectLst>
                <a:outerShdw blurRad="38100" dist="38100" dir="2700000" algn="tl">
                  <a:srgbClr val="000000">
                    <a:alpha val="43137"/>
                  </a:srgbClr>
                </a:outerShdw>
              </a:effectLst>
              <a:cs typeface="Andalus" panose="02020603050405020304" pitchFamily="18" charset="-78"/>
            </a:endParaRPr>
          </a:p>
        </p:txBody>
      </p:sp>
      <p:pic>
        <p:nvPicPr>
          <p:cNvPr id="19" name="Content Placeholder 18"/>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745588" y="621257"/>
            <a:ext cx="5373858" cy="5110088"/>
          </a:xfrm>
        </p:spPr>
      </p:pic>
    </p:spTree>
    <p:extLst>
      <p:ext uri="{BB962C8B-B14F-4D97-AF65-F5344CB8AC3E}">
        <p14:creationId xmlns="" xmlns:p14="http://schemas.microsoft.com/office/powerpoint/2010/main" val="312591143"/>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5691" y="685800"/>
            <a:ext cx="5696309" cy="1371600"/>
          </a:xfrm>
        </p:spPr>
        <p:txBody>
          <a:bodyPr>
            <a:noAutofit/>
          </a:bodyPr>
          <a:lstStyle/>
          <a:p>
            <a:r>
              <a:rPr lang="lt-LT" sz="3200" dirty="0">
                <a:latin typeface="Andalus" pitchFamily="18" charset="-78"/>
                <a:cs typeface="Andalus" pitchFamily="18" charset="-78"/>
              </a:rPr>
              <a:t>Jonizuojančiosios spinduliuotės šaltinis ar jų pakuotė</a:t>
            </a:r>
            <a:endParaRPr lang="en-US" sz="3200" dirty="0">
              <a:latin typeface="Andalus" pitchFamily="18" charset="-78"/>
              <a:cs typeface="Andalus" pitchFamily="18" charset="-78"/>
            </a:endParaRPr>
          </a:p>
        </p:txBody>
      </p:sp>
      <p:pic>
        <p:nvPicPr>
          <p:cNvPr id="5" name="Content Placeholder 4"/>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625991" y="685800"/>
            <a:ext cx="5394981" cy="5053818"/>
          </a:xfrm>
        </p:spPr>
      </p:pic>
      <p:sp>
        <p:nvSpPr>
          <p:cNvPr id="4" name="Text Placeholder 3"/>
          <p:cNvSpPr>
            <a:spLocks noGrp="1"/>
          </p:cNvSpPr>
          <p:nvPr>
            <p:ph type="body" sz="half" idx="2"/>
          </p:nvPr>
        </p:nvSpPr>
        <p:spPr>
          <a:xfrm>
            <a:off x="6564702" y="2209799"/>
            <a:ext cx="5627298" cy="3853376"/>
          </a:xfrm>
        </p:spPr>
        <p:txBody>
          <a:bodyPr>
            <a:noAutofit/>
          </a:bodyPr>
          <a:lstStyle/>
          <a:p>
            <a:r>
              <a:rPr lang="lt-LT" sz="2000" dirty="0">
                <a:solidFill>
                  <a:schemeClr val="tx1"/>
                </a:solidFill>
                <a:cs typeface="Andalus" panose="02020603050405020304" pitchFamily="18" charset="-78"/>
              </a:rPr>
              <a:t>Skirtas ženklinti didelio aktyvumo - 1, 2 ir 3 kategorijos pavojingumo jonizuojančiosios spinduliuotės šaltinius (toliau - šaltiniai) ar jų pakuotes, kurie gali būti naudojami spindulinės terapijos aparatuose, naudojamuose medicinoje, pramoninėje radiografijoje ar kitose srityse.</a:t>
            </a:r>
          </a:p>
          <a:p>
            <a:r>
              <a:rPr lang="lt-LT" sz="2000" dirty="0">
                <a:solidFill>
                  <a:schemeClr val="tx1"/>
                </a:solidFill>
                <a:cs typeface="Andalus" panose="02020603050405020304" pitchFamily="18" charset="-78"/>
              </a:rPr>
              <a:t>Ženklas neskirtas ženklinti transportuojamų šaltinių paketus ar konteinerius, ženklinti patalpų duris</a:t>
            </a:r>
            <a:r>
              <a:rPr lang="lt-LT" sz="2000" dirty="0" smtClean="0">
                <a:solidFill>
                  <a:schemeClr val="tx1"/>
                </a:solidFill>
              </a:rPr>
              <a:t>.</a:t>
            </a:r>
            <a:endParaRPr lang="en-US" sz="2000" dirty="0">
              <a:solidFill>
                <a:schemeClr val="tx1"/>
              </a:solidFill>
            </a:endParaRPr>
          </a:p>
        </p:txBody>
      </p:sp>
    </p:spTree>
    <p:extLst>
      <p:ext uri="{BB962C8B-B14F-4D97-AF65-F5344CB8AC3E}">
        <p14:creationId xmlns="" xmlns:p14="http://schemas.microsoft.com/office/powerpoint/2010/main" val="2699551028"/>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51012" y="2531532"/>
            <a:ext cx="8534400" cy="1507067"/>
          </a:xfrm>
        </p:spPr>
        <p:txBody>
          <a:bodyPr>
            <a:normAutofit/>
          </a:bodyPr>
          <a:lstStyle/>
          <a:p>
            <a:pPr algn="ctr"/>
            <a:r>
              <a:rPr lang="lt-LT" sz="3200" b="1" u="sng" dirty="0" smtClean="0">
                <a:effectLst>
                  <a:outerShdw blurRad="38100" dist="38100" dir="2700000" algn="tl">
                    <a:srgbClr val="000000">
                      <a:alpha val="43137"/>
                    </a:srgbClr>
                  </a:outerShdw>
                </a:effectLst>
                <a:latin typeface="Andalus" pitchFamily="18" charset="-78"/>
                <a:cs typeface="Andalus" pitchFamily="18" charset="-78"/>
              </a:rPr>
              <a:t>DIDŽIAUSIOS </a:t>
            </a:r>
            <a:r>
              <a:rPr lang="en-US" sz="3200" b="1" u="sng" dirty="0" smtClean="0">
                <a:effectLst>
                  <a:outerShdw blurRad="38100" dist="38100" dir="2700000" algn="tl">
                    <a:srgbClr val="000000">
                      <a:alpha val="43137"/>
                    </a:srgbClr>
                  </a:outerShdw>
                </a:effectLst>
                <a:latin typeface="Andalus" pitchFamily="18" charset="-78"/>
                <a:cs typeface="Andalus" pitchFamily="18" charset="-78"/>
              </a:rPr>
              <a:t>  </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ATOMINĖS</a:t>
            </a:r>
            <a:r>
              <a:rPr lang="en-US" sz="3200" b="1" u="sng" dirty="0" smtClean="0">
                <a:effectLst>
                  <a:outerShdw blurRad="38100" dist="38100" dir="2700000" algn="tl">
                    <a:srgbClr val="000000">
                      <a:alpha val="43137"/>
                    </a:srgbClr>
                  </a:outerShdw>
                </a:effectLst>
                <a:latin typeface="Andalus" pitchFamily="18" charset="-78"/>
                <a:cs typeface="Andalus" pitchFamily="18" charset="-78"/>
              </a:rPr>
              <a:t> </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 KATASTROFOS:</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spTree>
    <p:extLst>
      <p:ext uri="{BB962C8B-B14F-4D97-AF65-F5344CB8AC3E}">
        <p14:creationId xmlns="" xmlns:p14="http://schemas.microsoft.com/office/powerpoint/2010/main" val="285068433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ntraštė 19"/>
          <p:cNvSpPr>
            <a:spLocks noGrp="1"/>
          </p:cNvSpPr>
          <p:nvPr>
            <p:ph type="title"/>
          </p:nvPr>
        </p:nvSpPr>
        <p:spPr>
          <a:xfrm>
            <a:off x="4722812" y="526212"/>
            <a:ext cx="6019800" cy="1069676"/>
          </a:xfrm>
        </p:spPr>
        <p:txBody>
          <a:bodyPr>
            <a:normAutofit/>
          </a:bodyPr>
          <a:lstStyle/>
          <a:p>
            <a:pPr algn="ctr"/>
            <a:r>
              <a:rPr lang="en-US" sz="3200" b="1" u="sng" dirty="0" smtClean="0">
                <a:effectLst>
                  <a:outerShdw blurRad="38100" dist="38100" dir="2700000" algn="tl">
                    <a:srgbClr val="000000">
                      <a:alpha val="43137"/>
                    </a:srgbClr>
                  </a:outerShdw>
                </a:effectLst>
                <a:latin typeface="Andalus" pitchFamily="18" charset="-78"/>
                <a:cs typeface="Andalus" pitchFamily="18" charset="-78"/>
              </a:rPr>
              <a:t>,,</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MAYAKO</a:t>
            </a:r>
            <a:r>
              <a:rPr lang="en-US" sz="3200" b="1" u="sng" dirty="0" smtClean="0">
                <a:effectLst>
                  <a:outerShdw blurRad="38100" dist="38100" dir="2700000" algn="tl">
                    <a:srgbClr val="000000">
                      <a:alpha val="43137"/>
                    </a:srgbClr>
                  </a:outerShdw>
                </a:effectLst>
                <a:latin typeface="Andalus" pitchFamily="18" charset="-78"/>
                <a:cs typeface="Andalus" pitchFamily="18" charset="-78"/>
              </a:rPr>
              <a:t>”</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 KATOSTROFA</a:t>
            </a:r>
            <a:endParaRPr lang="lt-LT" sz="3200" b="1" u="sng" dirty="0">
              <a:effectLst>
                <a:outerShdw blurRad="38100" dist="38100" dir="2700000" algn="tl">
                  <a:srgbClr val="000000">
                    <a:alpha val="43137"/>
                  </a:srgbClr>
                </a:outerShdw>
              </a:effectLst>
              <a:latin typeface="Andalus" pitchFamily="18" charset="-78"/>
              <a:cs typeface="Andalus" pitchFamily="18" charset="-78"/>
            </a:endParaRPr>
          </a:p>
        </p:txBody>
      </p:sp>
      <p:pic>
        <p:nvPicPr>
          <p:cNvPr id="23" name="Picture 2"/>
          <p:cNvPicPr>
            <a:picLocks noGrp="1" noChangeAspect="1" noChangeArrowheads="1"/>
          </p:cNvPicPr>
          <p:nvPr>
            <p:ph type="pic" idx="1"/>
          </p:nvPr>
        </p:nvPicPr>
        <p:blipFill>
          <a:blip r:embed="rId2" cstate="print"/>
          <a:srcRect l="5143" r="5143"/>
          <a:stretch>
            <a:fillRect/>
          </a:stretch>
        </p:blipFill>
        <p:spPr bwMode="auto">
          <a:xfrm>
            <a:off x="1175039" y="1078302"/>
            <a:ext cx="3293354" cy="4589252"/>
          </a:xfrm>
          <a:prstGeom prst="rect">
            <a:avLst/>
          </a:prstGeom>
          <a:noFill/>
          <a:ln w="9525">
            <a:noFill/>
            <a:miter lim="800000"/>
            <a:headEnd/>
            <a:tailEnd/>
          </a:ln>
        </p:spPr>
      </p:pic>
      <p:sp>
        <p:nvSpPr>
          <p:cNvPr id="19" name="Teksto vietos rezervavimo ženklas 18"/>
          <p:cNvSpPr>
            <a:spLocks noGrp="1"/>
          </p:cNvSpPr>
          <p:nvPr>
            <p:ph type="body" sz="half" idx="2"/>
          </p:nvPr>
        </p:nvSpPr>
        <p:spPr>
          <a:xfrm>
            <a:off x="4722812" y="1811548"/>
            <a:ext cx="7362796" cy="3014452"/>
          </a:xfrm>
        </p:spPr>
        <p:txBody>
          <a:bodyPr>
            <a:noAutofit/>
          </a:bodyPr>
          <a:lstStyle/>
          <a:p>
            <a:r>
              <a:rPr lang="lt-LT" sz="2000" dirty="0" smtClean="0">
                <a:solidFill>
                  <a:schemeClr val="tx1"/>
                </a:solidFill>
                <a:effectLst>
                  <a:outerShdw blurRad="38100" dist="38100" dir="2700000" algn="tl">
                    <a:srgbClr val="000000">
                      <a:alpha val="43137"/>
                    </a:srgbClr>
                  </a:outerShdw>
                </a:effectLst>
              </a:rPr>
              <a:t>„</a:t>
            </a:r>
            <a:r>
              <a:rPr lang="lt-LT" sz="2000" dirty="0" err="1" smtClean="0">
                <a:solidFill>
                  <a:schemeClr val="tx1"/>
                </a:solidFill>
                <a:effectLst>
                  <a:outerShdw blurRad="38100" dist="38100" dir="2700000" algn="tl">
                    <a:srgbClr val="000000">
                      <a:alpha val="43137"/>
                    </a:srgbClr>
                  </a:outerShdw>
                </a:effectLst>
              </a:rPr>
              <a:t>Mayak</a:t>
            </a:r>
            <a:r>
              <a:rPr lang="lt-LT" sz="2000" dirty="0" smtClean="0">
                <a:solidFill>
                  <a:schemeClr val="tx1"/>
                </a:solidFill>
                <a:effectLst>
                  <a:outerShdw blurRad="38100" dist="38100" dir="2700000" algn="tl">
                    <a:srgbClr val="000000">
                      <a:alpha val="43137"/>
                    </a:srgbClr>
                  </a:outerShdw>
                </a:effectLst>
              </a:rPr>
              <a:t>“ („Švyturys“) - Uralo gamykla .Gulago kaliniai nutiesė geležinkelį ir pastatė uždarą miestą 17 000 gyventojų, aušinimo bokštus, </a:t>
            </a:r>
            <a:r>
              <a:rPr lang="lt-LT" sz="2000" dirty="0" err="1" smtClean="0">
                <a:solidFill>
                  <a:schemeClr val="tx1"/>
                </a:solidFill>
                <a:effectLst>
                  <a:outerShdw blurRad="38100" dist="38100" dir="2700000" algn="tl">
                    <a:srgbClr val="000000">
                      <a:alpha val="43137"/>
                    </a:srgbClr>
                  </a:outerShdw>
                </a:effectLst>
              </a:rPr>
              <a:t>radiochemijos</a:t>
            </a:r>
            <a:r>
              <a:rPr lang="lt-LT" sz="2000" dirty="0" smtClean="0">
                <a:solidFill>
                  <a:schemeClr val="tx1"/>
                </a:solidFill>
                <a:effectLst>
                  <a:outerShdw blurRad="38100" dist="38100" dir="2700000" algn="tl">
                    <a:srgbClr val="000000">
                      <a:alpha val="43137"/>
                    </a:srgbClr>
                  </a:outerShdw>
                </a:effectLst>
              </a:rPr>
              <a:t>  gamyklą. </a:t>
            </a:r>
            <a:br>
              <a:rPr lang="lt-LT" sz="2000" dirty="0" smtClean="0">
                <a:solidFill>
                  <a:schemeClr val="tx1"/>
                </a:solidFill>
                <a:effectLst>
                  <a:outerShdw blurRad="38100" dist="38100" dir="2700000" algn="tl">
                    <a:srgbClr val="000000">
                      <a:alpha val="43137"/>
                    </a:srgbClr>
                  </a:outerShdw>
                </a:effectLst>
              </a:rPr>
            </a:br>
            <a:r>
              <a:rPr lang="lt-LT" sz="2000" dirty="0" smtClean="0">
                <a:solidFill>
                  <a:schemeClr val="tx1"/>
                </a:solidFill>
                <a:effectLst>
                  <a:outerShdw blurRad="38100" dist="38100" dir="2700000" algn="tl">
                    <a:srgbClr val="000000">
                      <a:alpha val="43137"/>
                    </a:srgbClr>
                  </a:outerShdw>
                </a:effectLst>
              </a:rPr>
              <a:t>Pirmasis branduolinis reaktorius pradėjo veikti 1948-aisiais ir netrukus jau gamino bombai tinkantį plutonį. Nei miestas, nei jo milžiniškos gamyklos nebuvo pažymėti jokiame žemėlapyje. 1957-ųjų rudenį sprogo cisterna, kurioje buvo 80 tonų branduolinių atliekų. Mačiusieji pasakoja, kad į dangų per kelis kilometrus pakilo skaisčiai raudonas stulpas. Vokietijos </a:t>
            </a:r>
            <a:r>
              <a:rPr lang="lt-LT" sz="2000" dirty="0" err="1" smtClean="0">
                <a:solidFill>
                  <a:schemeClr val="tx1"/>
                </a:solidFill>
                <a:effectLst>
                  <a:outerShdw blurRad="38100" dist="38100" dir="2700000" algn="tl">
                    <a:srgbClr val="000000">
                      <a:alpha val="43137"/>
                    </a:srgbClr>
                  </a:outerShdw>
                </a:effectLst>
              </a:rPr>
              <a:t>radiofizikų</a:t>
            </a:r>
            <a:r>
              <a:rPr lang="lt-LT" sz="2000" dirty="0" smtClean="0">
                <a:solidFill>
                  <a:schemeClr val="tx1"/>
                </a:solidFill>
                <a:effectLst>
                  <a:outerShdw blurRad="38100" dist="38100" dir="2700000" algn="tl">
                    <a:srgbClr val="000000">
                      <a:alpha val="43137"/>
                    </a:srgbClr>
                  </a:outerShdw>
                </a:effectLst>
              </a:rPr>
              <a:t>  nuomone, „</a:t>
            </a:r>
            <a:r>
              <a:rPr lang="lt-LT" sz="2000" dirty="0" err="1" smtClean="0">
                <a:solidFill>
                  <a:schemeClr val="tx1"/>
                </a:solidFill>
                <a:effectLst>
                  <a:outerShdw blurRad="38100" dist="38100" dir="2700000" algn="tl">
                    <a:srgbClr val="000000">
                      <a:alpha val="43137"/>
                    </a:srgbClr>
                  </a:outerShdw>
                </a:effectLst>
              </a:rPr>
              <a:t>mayako</a:t>
            </a:r>
            <a:r>
              <a:rPr lang="lt-LT" sz="2000" dirty="0" smtClean="0">
                <a:solidFill>
                  <a:schemeClr val="tx1"/>
                </a:solidFill>
                <a:effectLst>
                  <a:outerShdw blurRad="38100" dist="38100" dir="2700000" algn="tl">
                    <a:srgbClr val="000000">
                      <a:alpha val="43137"/>
                    </a:srgbClr>
                  </a:outerShdw>
                </a:effectLst>
              </a:rPr>
              <a:t>“ katastrofa buvo nepalyginti rimtesnė nei Černobylio.</a:t>
            </a:r>
            <a:endParaRPr lang="lt-LT" sz="2000" dirty="0">
              <a:solidFill>
                <a:schemeClr val="tx1"/>
              </a:solidFill>
              <a:effectLst>
                <a:outerShdw blurRad="38100" dist="38100" dir="2700000" algn="tl">
                  <a:srgbClr val="000000">
                    <a:alpha val="43137"/>
                  </a:srgbClr>
                </a:outerShdw>
              </a:effectLst>
            </a:endParaRPr>
          </a:p>
        </p:txBody>
      </p:sp>
      <p:sp>
        <p:nvSpPr>
          <p:cNvPr id="22" name="Paveikslėlio vietos rezervavimo ženklas 20"/>
          <p:cNvSpPr txBox="1">
            <a:spLocks/>
          </p:cNvSpPr>
          <p:nvPr/>
        </p:nvSpPr>
        <p:spPr>
          <a:xfrm>
            <a:off x="1141412" y="10668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sp>
    </p:spTree>
    <p:extLst>
      <p:ext uri="{BB962C8B-B14F-4D97-AF65-F5344CB8AC3E}">
        <p14:creationId xmlns="" xmlns:p14="http://schemas.microsoft.com/office/powerpoint/2010/main" val="191489168"/>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08430" y="469900"/>
            <a:ext cx="6676843" cy="1143000"/>
          </a:xfrm>
        </p:spPr>
        <p:txBody>
          <a:bodyPr>
            <a:noAutofit/>
          </a:bodyPr>
          <a:lstStyle/>
          <a:p>
            <a:pPr algn="ctr"/>
            <a:r>
              <a:rPr lang="pt-BR" sz="3200" b="1" u="sng" dirty="0">
                <a:effectLst>
                  <a:outerShdw blurRad="38100" dist="38100" dir="2700000" algn="tl">
                    <a:srgbClr val="000000">
                      <a:alpha val="43137"/>
                    </a:srgbClr>
                  </a:outerShdw>
                </a:effectLst>
                <a:latin typeface="Andalus" pitchFamily="18" charset="-78"/>
                <a:cs typeface="Andalus" pitchFamily="18" charset="-78"/>
              </a:rPr>
              <a:t>Atominis </a:t>
            </a:r>
            <a:r>
              <a:rPr lang="pt-BR" sz="3200" b="1" u="sng" dirty="0" smtClean="0">
                <a:effectLst>
                  <a:outerShdw blurRad="38100" dist="38100" dir="2700000" algn="tl">
                    <a:srgbClr val="000000">
                      <a:alpha val="43137"/>
                    </a:srgbClr>
                  </a:outerShdw>
                </a:effectLst>
                <a:latin typeface="Andalus" pitchFamily="18" charset="-78"/>
                <a:cs typeface="Andalus" pitchFamily="18" charset="-78"/>
              </a:rPr>
              <a:t>Hiro</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Š</a:t>
            </a:r>
            <a:r>
              <a:rPr lang="pt-BR" sz="3200" b="1" u="sng" dirty="0" smtClean="0">
                <a:effectLst>
                  <a:outerShdw blurRad="38100" dist="38100" dir="2700000" algn="tl">
                    <a:srgbClr val="000000">
                      <a:alpha val="43137"/>
                    </a:srgbClr>
                  </a:outerShdw>
                </a:effectLst>
                <a:latin typeface="Andalus" pitchFamily="18" charset="-78"/>
                <a:cs typeface="Andalus" pitchFamily="18" charset="-78"/>
              </a:rPr>
              <a:t>imos </a:t>
            </a:r>
            <a:r>
              <a:rPr lang="pt-BR" sz="3200" b="1" u="sng" dirty="0">
                <a:effectLst>
                  <a:outerShdw blurRad="38100" dist="38100" dir="2700000" algn="tl">
                    <a:srgbClr val="000000">
                      <a:alpha val="43137"/>
                    </a:srgbClr>
                  </a:outerShdw>
                </a:effectLst>
                <a:latin typeface="Andalus" pitchFamily="18" charset="-78"/>
                <a:cs typeface="Andalus" pitchFamily="18" charset="-78"/>
              </a:rPr>
              <a:t>ir Nagasakio bombardavimas</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pic>
        <p:nvPicPr>
          <p:cNvPr id="6" name="Picture Placeholder 5"/>
          <p:cNvPicPr>
            <a:picLocks noGrp="1" noChangeAspect="1"/>
          </p:cNvPicPr>
          <p:nvPr>
            <p:ph type="pic" idx="1"/>
          </p:nvPr>
        </p:nvPicPr>
        <p:blipFill rotWithShape="1">
          <a:blip r:embed="rId2" cstate="print">
            <a:extLst>
              <a:ext uri="{28A0092B-C50C-407E-A947-70E740481C1C}">
                <a14:useLocalDpi xmlns="" xmlns:a14="http://schemas.microsoft.com/office/drawing/2010/main" val="0"/>
              </a:ext>
            </a:extLst>
          </a:blip>
          <a:srcRect l="-2406" t="-944" r="-713" b="-1615"/>
          <a:stretch/>
        </p:blipFill>
        <p:spPr>
          <a:xfrm>
            <a:off x="862642" y="1735186"/>
            <a:ext cx="3976777" cy="4572000"/>
          </a:xfrm>
        </p:spPr>
      </p:pic>
      <p:sp>
        <p:nvSpPr>
          <p:cNvPr id="5" name="Text Placeholder 4"/>
          <p:cNvSpPr>
            <a:spLocks noGrp="1"/>
          </p:cNvSpPr>
          <p:nvPr>
            <p:ph type="body" sz="half" idx="2"/>
          </p:nvPr>
        </p:nvSpPr>
        <p:spPr>
          <a:xfrm>
            <a:off x="6350000" y="2130724"/>
            <a:ext cx="5537200" cy="4202341"/>
          </a:xfrm>
        </p:spPr>
        <p:txBody>
          <a:bodyPr>
            <a:noAutofit/>
          </a:bodyPr>
          <a:lstStyle/>
          <a:p>
            <a:r>
              <a:rPr lang="lt-LT" sz="2000" dirty="0">
                <a:solidFill>
                  <a:schemeClr val="tx1"/>
                </a:solidFill>
                <a:effectLst>
                  <a:outerShdw blurRad="38100" dist="38100" dir="2700000" algn="tl">
                    <a:srgbClr val="000000">
                      <a:alpha val="43137"/>
                    </a:srgbClr>
                  </a:outerShdw>
                </a:effectLst>
                <a:cs typeface="Andalus" panose="02020603050405020304" pitchFamily="18" charset="-78"/>
              </a:rPr>
              <a:t>1945 m. rugpjūčio 6 d. „Enola Gay“, specialiai modifikuotas JAV strateginis bombonešis B-29, numetė ant Hirosimos atominį ginklą „Mažylis“ (Little Boy). Žuvo maždaug 80 000 žmonių, ir buvo smarkiai nusiaubta maždaug 80 % miesto teritorijos. Per keletą kitų mėnesių dar maždaug 60 000 žmonių mirė nuo sužeidimų ar apsinuodijimo radiacija. Nuo 1945 m. dar keli tūkstančiai Hirosimos bombardavimo aukų mirė nuo bombos sukeltų ligų.</a:t>
            </a:r>
            <a:endParaRPr lang="en-US" sz="2000" dirty="0">
              <a:solidFill>
                <a:schemeClr val="tx1"/>
              </a:solidFill>
              <a:effectLst>
                <a:outerShdw blurRad="38100" dist="38100" dir="2700000" algn="tl">
                  <a:srgbClr val="000000">
                    <a:alpha val="43137"/>
                  </a:srgbClr>
                </a:outerShdw>
              </a:effectLst>
              <a:cs typeface="Andalus" panose="02020603050405020304" pitchFamily="18" charset="-78"/>
            </a:endParaRPr>
          </a:p>
        </p:txBody>
      </p:sp>
    </p:spTree>
    <p:extLst>
      <p:ext uri="{BB962C8B-B14F-4D97-AF65-F5344CB8AC3E}">
        <p14:creationId xmlns="" xmlns:p14="http://schemas.microsoft.com/office/powerpoint/2010/main" val="2112163972"/>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8317" y="584200"/>
            <a:ext cx="7203056" cy="622300"/>
          </a:xfrm>
        </p:spPr>
        <p:txBody>
          <a:bodyPr>
            <a:noAutofit/>
          </a:bodyPr>
          <a:lstStyle/>
          <a:p>
            <a:pPr algn="ctr"/>
            <a:r>
              <a:rPr lang="en-US" sz="3200" b="1" u="sng" dirty="0" err="1">
                <a:effectLst>
                  <a:outerShdw blurRad="38100" dist="38100" dir="2700000" algn="tl">
                    <a:srgbClr val="000000">
                      <a:alpha val="43137"/>
                    </a:srgbClr>
                  </a:outerShdw>
                </a:effectLst>
                <a:latin typeface="Andalus" pitchFamily="18" charset="-78"/>
                <a:cs typeface="Andalus" pitchFamily="18" charset="-78"/>
              </a:rPr>
              <a:t>Černobylio</a:t>
            </a:r>
            <a:r>
              <a:rPr lang="en-US" sz="3200" b="1" u="sng" dirty="0">
                <a:effectLst>
                  <a:outerShdw blurRad="38100" dist="38100" dir="2700000" algn="tl">
                    <a:srgbClr val="000000">
                      <a:alpha val="43137"/>
                    </a:srgbClr>
                  </a:outerShdw>
                </a:effectLst>
                <a:latin typeface="Andalus" pitchFamily="18" charset="-78"/>
                <a:cs typeface="Andalus" pitchFamily="18" charset="-78"/>
              </a:rPr>
              <a:t> </a:t>
            </a:r>
            <a:r>
              <a:rPr lang="en-US" sz="3200" b="1" u="sng" dirty="0" err="1">
                <a:effectLst>
                  <a:outerShdw blurRad="38100" dist="38100" dir="2700000" algn="tl">
                    <a:srgbClr val="000000">
                      <a:alpha val="43137"/>
                    </a:srgbClr>
                  </a:outerShdw>
                </a:effectLst>
                <a:latin typeface="Andalus" pitchFamily="18" charset="-78"/>
                <a:cs typeface="Andalus" pitchFamily="18" charset="-78"/>
              </a:rPr>
              <a:t>avarija</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pic>
        <p:nvPicPr>
          <p:cNvPr id="5" name="Picture Placehold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3636" r="3636"/>
          <a:stretch>
            <a:fillRect/>
          </a:stretch>
        </p:blipFill>
        <p:spPr>
          <a:xfrm>
            <a:off x="988818" y="1536700"/>
            <a:ext cx="3281362" cy="4572000"/>
          </a:xfrm>
        </p:spPr>
      </p:pic>
      <p:sp>
        <p:nvSpPr>
          <p:cNvPr id="4" name="Text Placeholder 3"/>
          <p:cNvSpPr>
            <a:spLocks noGrp="1"/>
          </p:cNvSpPr>
          <p:nvPr>
            <p:ph type="body" sz="half" idx="2"/>
          </p:nvPr>
        </p:nvSpPr>
        <p:spPr>
          <a:xfrm>
            <a:off x="5339750" y="1536700"/>
            <a:ext cx="6426679" cy="4737100"/>
          </a:xfrm>
        </p:spPr>
        <p:txBody>
          <a:bodyPr>
            <a:noAutofit/>
          </a:bodyPr>
          <a:lstStyle/>
          <a:p>
            <a:r>
              <a:rPr lang="lt-LT" sz="2000" b="1"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Černobylio avarija </a:t>
            </a:r>
            <a:r>
              <a:rPr lang="lt-LT"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griūtis, įvykusi 1986 m. balandžio 26 d. ketvirtajame Černobylio atominės elektrinės bloke, esančiame Ukrainos TSR (dabartinė Ukraina) teritorijoje. Griūtis buvo sprogstamojo pobūdžio, reaktorius buvo visiškai sunaikintas, o į aplinką išmestas didelis kiekis radioaktyvių medžiagų. Tai didžiausia tokio tipo avarija visoje branduolinės energetikos istorijoje, tiek pagal spėjamą žuvusiųjų ir nukentėjusių nuo jos pasekmių žmonių skaičių, tiek pagal ekonominę žalą. Per pirmuosius tris mėnesius, po avarijos, mirė 31 žmogus, ilgalaikės spinduliuotės poveikis, 15 metų laikotarpyje, tapo 60–80 žmonių mirties </a:t>
            </a:r>
            <a:r>
              <a:rPr lang="lt-LT"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priežastimi. 134 </a:t>
            </a:r>
            <a:r>
              <a:rPr lang="lt-LT"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žmonėms išsivystė vienokio ar kitokio laipsnio spindulinė liga, daugiau nei 115 tūkst. žmonių buvo evakuoti iš 30 km spindulio </a:t>
            </a:r>
            <a:r>
              <a:rPr lang="lt-LT"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zonos. Skirtingai </a:t>
            </a:r>
            <a:r>
              <a:rPr lang="lt-LT"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nuo Hirošimos ir Nagasakio bombardavimo, sprogimas priminė labai galingą „purvinąją bombą“ – svarbiausias naikinantis veiksnys buvo radioaktyvi tarša.</a:t>
            </a:r>
            <a:endParaRPr lang="en-US"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 xmlns:p14="http://schemas.microsoft.com/office/powerpoint/2010/main" val="2669008766"/>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5902" y="406400"/>
            <a:ext cx="6970143" cy="622300"/>
          </a:xfrm>
        </p:spPr>
        <p:txBody>
          <a:bodyPr>
            <a:noAutofit/>
          </a:bodyPr>
          <a:lstStyle/>
          <a:p>
            <a:r>
              <a:rPr lang="lt-LT" sz="3200" b="1" u="sng" dirty="0" err="1">
                <a:effectLst>
                  <a:outerShdw blurRad="38100" dist="38100" dir="2700000" algn="tl">
                    <a:srgbClr val="000000">
                      <a:alpha val="43137"/>
                    </a:srgbClr>
                  </a:outerShdw>
                </a:effectLst>
                <a:latin typeface="Andalus" pitchFamily="18" charset="-78"/>
                <a:cs typeface="Andalus" pitchFamily="18" charset="-78"/>
              </a:rPr>
              <a:t>Fukušimos</a:t>
            </a:r>
            <a:r>
              <a:rPr lang="lt-LT" sz="3200" b="1" u="sng" dirty="0">
                <a:effectLst>
                  <a:outerShdw blurRad="38100" dist="38100" dir="2700000" algn="tl">
                    <a:srgbClr val="000000">
                      <a:alpha val="43137"/>
                    </a:srgbClr>
                  </a:outerShdw>
                </a:effectLst>
                <a:latin typeface="Andalus" pitchFamily="18" charset="-78"/>
                <a:cs typeface="Andalus" pitchFamily="18" charset="-78"/>
              </a:rPr>
              <a:t> </a:t>
            </a:r>
            <a:r>
              <a:rPr lang="en-US" sz="3200" b="1" u="sng" dirty="0" smtClean="0">
                <a:effectLst>
                  <a:outerShdw blurRad="38100" dist="38100" dir="2700000" algn="tl">
                    <a:srgbClr val="000000">
                      <a:alpha val="43137"/>
                    </a:srgbClr>
                  </a:outerShdw>
                </a:effectLst>
                <a:latin typeface="Andalus" pitchFamily="18" charset="-78"/>
                <a:cs typeface="Andalus" pitchFamily="18" charset="-78"/>
              </a:rPr>
              <a:t> </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elektrinės </a:t>
            </a:r>
            <a:r>
              <a:rPr lang="en-US" sz="3200" b="1" u="sng" dirty="0" smtClean="0">
                <a:effectLst>
                  <a:outerShdw blurRad="38100" dist="38100" dir="2700000" algn="tl">
                    <a:srgbClr val="000000">
                      <a:alpha val="43137"/>
                    </a:srgbClr>
                  </a:outerShdw>
                </a:effectLst>
                <a:latin typeface="Andalus" pitchFamily="18" charset="-78"/>
                <a:cs typeface="Andalus" pitchFamily="18" charset="-78"/>
              </a:rPr>
              <a:t> </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avarija</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pic>
        <p:nvPicPr>
          <p:cNvPr id="5" name="Picture Placehold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23550" r="23550"/>
          <a:stretch>
            <a:fillRect/>
          </a:stretch>
        </p:blipFill>
        <p:spPr>
          <a:xfrm>
            <a:off x="571500" y="1238248"/>
            <a:ext cx="3492500" cy="4572000"/>
          </a:xfrm>
        </p:spPr>
      </p:pic>
      <p:sp>
        <p:nvSpPr>
          <p:cNvPr id="4" name="Text Placeholder 3"/>
          <p:cNvSpPr>
            <a:spLocks noGrp="1"/>
          </p:cNvSpPr>
          <p:nvPr>
            <p:ph type="body" sz="half" idx="2"/>
          </p:nvPr>
        </p:nvSpPr>
        <p:spPr>
          <a:xfrm>
            <a:off x="4770408" y="1238248"/>
            <a:ext cx="7002492" cy="5126568"/>
          </a:xfrm>
        </p:spPr>
        <p:txBody>
          <a:bodyPr>
            <a:noAutofit/>
          </a:bodyPr>
          <a:lstStyle/>
          <a:p>
            <a:r>
              <a:rPr lang="lt-LT" sz="2000" dirty="0">
                <a:solidFill>
                  <a:schemeClr val="tx1"/>
                </a:solidFill>
                <a:effectLst>
                  <a:outerShdw blurRad="38100" dist="38100" dir="2700000" algn="tl">
                    <a:srgbClr val="000000">
                      <a:alpha val="43137"/>
                    </a:srgbClr>
                  </a:outerShdw>
                </a:effectLst>
                <a:cs typeface="Andalus" panose="02020603050405020304" pitchFamily="18" charset="-78"/>
              </a:rPr>
              <a:t>Po 2011 m. kovo 11 d. žemės drebėjimo automatiškai sustojo 1, 2 ir 3 elektrinės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blokai. Drebėjimui </a:t>
            </a:r>
            <a:r>
              <a:rPr lang="lt-LT" sz="2000" dirty="0">
                <a:solidFill>
                  <a:schemeClr val="tx1"/>
                </a:solidFill>
                <a:effectLst>
                  <a:outerShdw blurRad="38100" dist="38100" dir="2700000" algn="tl">
                    <a:srgbClr val="000000">
                      <a:alpha val="43137"/>
                    </a:srgbClr>
                  </a:outerShdw>
                </a:effectLst>
                <a:cs typeface="Andalus" panose="02020603050405020304" pitchFamily="18" charset="-78"/>
              </a:rPr>
              <a:t>pažeidus išorines elektros linijas, buvo paleisti avariniai dyzeliniai generatoriai, kuriuos netrukus užpylė kilęs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cunamis.</a:t>
            </a:r>
            <a:r>
              <a:rPr lang="en-US" sz="2000" dirty="0" smtClean="0">
                <a:solidFill>
                  <a:schemeClr val="tx1"/>
                </a:solidFill>
                <a:effectLst>
                  <a:outerShdw blurRad="38100" dist="38100" dir="2700000" algn="tl">
                    <a:srgbClr val="000000">
                      <a:alpha val="43137"/>
                    </a:srgbClr>
                  </a:outerShdw>
                </a:effectLst>
                <a:cs typeface="Andalus" panose="02020603050405020304" pitchFamily="18" charset="-78"/>
              </a:rPr>
              <a:t>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Sutriko </a:t>
            </a:r>
            <a:r>
              <a:rPr lang="lt-LT" sz="2000" dirty="0">
                <a:solidFill>
                  <a:schemeClr val="tx1"/>
                </a:solidFill>
                <a:effectLst>
                  <a:outerShdw blurRad="38100" dist="38100" dir="2700000" algn="tl">
                    <a:srgbClr val="000000">
                      <a:alpha val="43137"/>
                    </a:srgbClr>
                  </a:outerShdw>
                </a:effectLst>
                <a:cs typeface="Andalus" panose="02020603050405020304" pitchFamily="18" charset="-78"/>
              </a:rPr>
              <a:t>reaktorių aušinimas, pradėjo kilti temperatūra ir slėgis.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 Aušinančiam </a:t>
            </a:r>
            <a:r>
              <a:rPr lang="lt-LT" sz="2000" dirty="0">
                <a:solidFill>
                  <a:schemeClr val="tx1"/>
                </a:solidFill>
                <a:effectLst>
                  <a:outerShdw blurRad="38100" dist="38100" dir="2700000" algn="tl">
                    <a:srgbClr val="000000">
                      <a:alpha val="43137"/>
                    </a:srgbClr>
                  </a:outerShdw>
                </a:effectLst>
                <a:cs typeface="Andalus" panose="02020603050405020304" pitchFamily="18" charset="-78"/>
              </a:rPr>
              <a:t>vandeniui pradėjus virti ir išgaravus, reaktorių aktyvi dalis likusi be aušinamojo skysčio ir per keletą dienų ar valandų išsilydė, susidariusiai lavai nutekant į apsauginių pastatų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dugnus</a:t>
            </a:r>
            <a:r>
              <a:rPr lang="en-US" sz="2000" dirty="0" smtClean="0">
                <a:solidFill>
                  <a:schemeClr val="tx1"/>
                </a:solidFill>
                <a:effectLst>
                  <a:outerShdw blurRad="38100" dist="38100" dir="2700000" algn="tl">
                    <a:srgbClr val="000000">
                      <a:alpha val="43137"/>
                    </a:srgbClr>
                  </a:outerShdw>
                </a:effectLst>
                <a:cs typeface="Andalus" panose="02020603050405020304" pitchFamily="18" charset="-78"/>
              </a:rPr>
              <a:t>,</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 </a:t>
            </a:r>
            <a:r>
              <a:rPr lang="lt-LT" sz="2000" dirty="0">
                <a:solidFill>
                  <a:schemeClr val="tx1"/>
                </a:solidFill>
                <a:effectLst>
                  <a:outerShdw blurRad="38100" dist="38100" dir="2700000" algn="tl">
                    <a:srgbClr val="000000">
                      <a:alpha val="43137"/>
                    </a:srgbClr>
                  </a:outerShdw>
                </a:effectLst>
                <a:cs typeface="Andalus" panose="02020603050405020304" pitchFamily="18" charset="-78"/>
              </a:rPr>
              <a:t>susidarė daug vandenilio kuris vėliau 1,2 ir 3 blokuose sprogo, sugriaudamas išorinius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pastatus,</a:t>
            </a:r>
            <a:r>
              <a:rPr lang="en-US" sz="2000" dirty="0" smtClean="0">
                <a:solidFill>
                  <a:schemeClr val="tx1"/>
                </a:solidFill>
                <a:effectLst>
                  <a:outerShdw blurRad="38100" dist="38100" dir="2700000" algn="tl">
                    <a:srgbClr val="000000">
                      <a:alpha val="43137"/>
                    </a:srgbClr>
                  </a:outerShdw>
                </a:effectLst>
                <a:cs typeface="Andalus" panose="02020603050405020304" pitchFamily="18" charset="-78"/>
              </a:rPr>
              <a:t>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vanduo </a:t>
            </a:r>
            <a:r>
              <a:rPr lang="lt-LT" sz="2000" dirty="0">
                <a:solidFill>
                  <a:schemeClr val="tx1"/>
                </a:solidFill>
                <a:effectLst>
                  <a:outerShdw blurRad="38100" dist="38100" dir="2700000" algn="tl">
                    <a:srgbClr val="000000">
                      <a:alpha val="43137"/>
                    </a:srgbClr>
                  </a:outerShdw>
                </a:effectLst>
                <a:cs typeface="Andalus" panose="02020603050405020304" pitchFamily="18" charset="-78"/>
              </a:rPr>
              <a:t>susikaupė reaktorių rūsiuose, tapdamas labai </a:t>
            </a:r>
            <a:r>
              <a:rPr lang="lt-LT" sz="2000" dirty="0" smtClean="0">
                <a:solidFill>
                  <a:schemeClr val="tx1"/>
                </a:solidFill>
                <a:effectLst>
                  <a:outerShdw blurRad="38100" dist="38100" dir="2700000" algn="tl">
                    <a:srgbClr val="000000">
                      <a:alpha val="43137"/>
                    </a:srgbClr>
                  </a:outerShdw>
                </a:effectLst>
                <a:cs typeface="Andalus" panose="02020603050405020304" pitchFamily="18" charset="-78"/>
              </a:rPr>
              <a:t>radioaktyvus. Tačiau </a:t>
            </a:r>
            <a:r>
              <a:rPr lang="lt-LT" sz="2000" dirty="0">
                <a:solidFill>
                  <a:schemeClr val="tx1"/>
                </a:solidFill>
                <a:effectLst>
                  <a:outerShdw blurRad="38100" dist="38100" dir="2700000" algn="tl">
                    <a:srgbClr val="000000">
                      <a:alpha val="43137"/>
                    </a:srgbClr>
                  </a:outerShdw>
                </a:effectLst>
                <a:cs typeface="Andalus" panose="02020603050405020304" pitchFamily="18" charset="-78"/>
              </a:rPr>
              <a:t>kada, ir kaip pavyks išardyti ir nukenksminti išsilydžiusius reaktorius, šiuo metu dar nėra aišku. Šiai katastrofai priskirtas septintas INESA reikšmingumo lygmuo – toks pats kaip ir Černobylio įvykiams.</a:t>
            </a:r>
            <a:endParaRPr lang="en-US" sz="2000" dirty="0">
              <a:solidFill>
                <a:schemeClr val="tx1"/>
              </a:solidFill>
              <a:effectLst>
                <a:outerShdw blurRad="38100" dist="38100" dir="2700000" algn="tl">
                  <a:srgbClr val="000000">
                    <a:alpha val="43137"/>
                  </a:srgbClr>
                </a:outerShdw>
              </a:effectLst>
              <a:cs typeface="Andalus" panose="02020603050405020304" pitchFamily="18" charset="-78"/>
            </a:endParaRPr>
          </a:p>
        </p:txBody>
      </p:sp>
    </p:spTree>
    <p:extLst>
      <p:ext uri="{BB962C8B-B14F-4D97-AF65-F5344CB8AC3E}">
        <p14:creationId xmlns="" xmlns:p14="http://schemas.microsoft.com/office/powerpoint/2010/main" val="3852459530"/>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14512" y="2290232"/>
            <a:ext cx="8534400" cy="1507067"/>
          </a:xfrm>
        </p:spPr>
        <p:txBody>
          <a:bodyPr>
            <a:normAutofit/>
          </a:bodyPr>
          <a:lstStyle/>
          <a:p>
            <a:pPr algn="ctr"/>
            <a:r>
              <a:rPr lang="lt-LT" sz="3200" b="1" u="sng" dirty="0">
                <a:effectLst>
                  <a:outerShdw blurRad="38100" dist="38100" dir="2700000" algn="tl">
                    <a:srgbClr val="000000">
                      <a:alpha val="43137"/>
                    </a:srgbClr>
                  </a:outerShdw>
                </a:effectLst>
                <a:latin typeface="Andalus" pitchFamily="18" charset="-78"/>
                <a:cs typeface="Andalus" pitchFamily="18" charset="-78"/>
              </a:rPr>
              <a:t>Žalingas </a:t>
            </a:r>
            <a:r>
              <a:rPr lang="lt-LT" sz="3200" b="1" u="sng" dirty="0" smtClean="0">
                <a:effectLst>
                  <a:outerShdw blurRad="38100" dist="38100" dir="2700000" algn="tl">
                    <a:srgbClr val="000000">
                      <a:alpha val="43137"/>
                    </a:srgbClr>
                  </a:outerShdw>
                </a:effectLst>
                <a:latin typeface="Andalus" pitchFamily="18" charset="-78"/>
                <a:cs typeface="Andalus" pitchFamily="18" charset="-78"/>
              </a:rPr>
              <a:t> radioaktyviosios spinduliuotės  poveikis:</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spTree>
    <p:extLst>
      <p:ext uri="{BB962C8B-B14F-4D97-AF65-F5344CB8AC3E}">
        <p14:creationId xmlns="" xmlns:p14="http://schemas.microsoft.com/office/powerpoint/2010/main" val="2411729326"/>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5358" y="1656272"/>
            <a:ext cx="6196642" cy="4088920"/>
          </a:xfrm>
        </p:spPr>
        <p:txBody>
          <a:bodyPr>
            <a:normAutofit fontScale="90000"/>
          </a:bodyPr>
          <a:lstStyle/>
          <a:p>
            <a:r>
              <a:rPr lang="lt-LT" sz="3200"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a:t>
            </a:r>
            <a:r>
              <a:rPr lang="lt-LT" sz="32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3600" b="1" u="sng"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Spinduliuotės rūšies ir </a:t>
            </a: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r>
            <a:b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intensyvumo;</a:t>
            </a: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r>
            <a:b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r>
            <a:b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3600" b="1" u="sng"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Spinduliavimo </a:t>
            </a: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b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trukmės</a:t>
            </a:r>
            <a: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en-US" sz="3600"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r>
            <a:br>
              <a:rPr lang="en-US" sz="3600"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r>
            <a:b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r>
              <a:rPr lang="lt-LT" sz="3600"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3600" b="1" u="sng"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Organizmo </a:t>
            </a:r>
            <a:r>
              <a:rPr lang="lt-LT"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jautrumo.</a:t>
            </a:r>
            <a: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r>
            <a:br>
              <a:rPr lang="en-US" sz="3600" b="1" u="sng" dirty="0" smtClean="0">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br>
            <a:endParaRPr lang="en-US" sz="3600" b="1" u="sng" dirty="0">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Text Placeholder 2"/>
          <p:cNvSpPr>
            <a:spLocks noGrp="1"/>
          </p:cNvSpPr>
          <p:nvPr>
            <p:ph type="body" idx="1"/>
          </p:nvPr>
        </p:nvSpPr>
        <p:spPr>
          <a:xfrm>
            <a:off x="1763711" y="673100"/>
            <a:ext cx="8535990" cy="887981"/>
          </a:xfrm>
        </p:spPr>
        <p:txBody>
          <a:bodyPr>
            <a:noAutofit/>
          </a:bodyPr>
          <a:lstStyle/>
          <a:p>
            <a:pPr algn="ctr"/>
            <a:r>
              <a:rPr lang="lt-LT" sz="2800" b="1" dirty="0">
                <a:solidFill>
                  <a:schemeClr val="tx1"/>
                </a:solidFill>
              </a:rPr>
              <a:t>Radioaktyvumo poveikis žmogaus organizmui priklauso nuo: </a:t>
            </a:r>
            <a:r>
              <a:rPr lang="lt-LT" sz="1600" dirty="0"/>
              <a:t/>
            </a:r>
            <a:br>
              <a:rPr lang="lt-LT" sz="1600" dirty="0"/>
            </a:br>
            <a:endParaRPr lang="en-US" sz="1600" dirty="0"/>
          </a:p>
        </p:txBody>
      </p:sp>
      <p:pic>
        <p:nvPicPr>
          <p:cNvPr id="4" name="Picture 4"/>
          <p:cNvPicPr>
            <a:picLocks noChangeAspect="1" noChangeArrowheads="1"/>
          </p:cNvPicPr>
          <p:nvPr/>
        </p:nvPicPr>
        <p:blipFill>
          <a:blip r:embed="rId2" cstate="print"/>
          <a:srcRect/>
          <a:stretch>
            <a:fillRect/>
          </a:stretch>
        </p:blipFill>
        <p:spPr bwMode="auto">
          <a:xfrm>
            <a:off x="1917551" y="2107720"/>
            <a:ext cx="2947747" cy="3743325"/>
          </a:xfrm>
          <a:prstGeom prst="rect">
            <a:avLst/>
          </a:prstGeom>
          <a:noFill/>
          <a:ln w="9525">
            <a:noFill/>
            <a:miter lim="800000"/>
            <a:headEnd/>
            <a:tailEnd/>
          </a:ln>
        </p:spPr>
      </p:pic>
    </p:spTree>
    <p:extLst>
      <p:ext uri="{BB962C8B-B14F-4D97-AF65-F5344CB8AC3E}">
        <p14:creationId xmlns="" xmlns:p14="http://schemas.microsoft.com/office/powerpoint/2010/main" val="1037355299"/>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72080" y="327804"/>
            <a:ext cx="4649787" cy="569343"/>
          </a:xfrm>
        </p:spPr>
        <p:txBody>
          <a:bodyPr>
            <a:noAutofit/>
          </a:bodyPr>
          <a:lstStyle/>
          <a:p>
            <a:pPr algn="ctr"/>
            <a:r>
              <a:rPr lang="lt-LT" sz="2000" b="1" dirty="0">
                <a:solidFill>
                  <a:schemeClr val="tx1"/>
                </a:solidFill>
                <a:latin typeface="Andalus" pitchFamily="18" charset="-78"/>
                <a:cs typeface="Andalus" pitchFamily="18" charset="-78"/>
              </a:rPr>
              <a:t>Apsisaugojimas nuo išorinės </a:t>
            </a:r>
            <a:r>
              <a:rPr lang="lt-LT" sz="2000" b="1" dirty="0" smtClean="0">
                <a:solidFill>
                  <a:schemeClr val="tx1"/>
                </a:solidFill>
                <a:latin typeface="Andalus" pitchFamily="18" charset="-78"/>
                <a:cs typeface="Andalus" pitchFamily="18" charset="-78"/>
              </a:rPr>
              <a:t>apšvitos:</a:t>
            </a:r>
            <a:endParaRPr lang="en-US" sz="2000" b="1" dirty="0">
              <a:solidFill>
                <a:schemeClr val="tx1"/>
              </a:solidFill>
              <a:latin typeface="Andalus" pitchFamily="18" charset="-78"/>
              <a:cs typeface="Andalus" pitchFamily="18" charset="-78"/>
            </a:endParaRPr>
          </a:p>
        </p:txBody>
      </p:sp>
      <p:sp>
        <p:nvSpPr>
          <p:cNvPr id="5" name="Content Placeholder 4"/>
          <p:cNvSpPr>
            <a:spLocks noGrp="1"/>
          </p:cNvSpPr>
          <p:nvPr>
            <p:ph sz="half" idx="2"/>
          </p:nvPr>
        </p:nvSpPr>
        <p:spPr>
          <a:xfrm>
            <a:off x="684212" y="1422928"/>
            <a:ext cx="4937655" cy="4774671"/>
          </a:xfrm>
        </p:spPr>
        <p:txBody>
          <a:bodyPr>
            <a:noAutofit/>
          </a:bodyPr>
          <a:lstStyle/>
          <a:p>
            <a:r>
              <a:rPr lang="lt-LT" sz="1600" u="sng" dirty="0" smtClean="0">
                <a:solidFill>
                  <a:schemeClr val="tx1"/>
                </a:solidFill>
                <a:effectLst>
                  <a:outerShdw blurRad="38100" dist="38100" dir="2700000" algn="tl">
                    <a:srgbClr val="000000">
                      <a:alpha val="43137"/>
                    </a:srgbClr>
                  </a:outerShdw>
                </a:effectLst>
                <a:cs typeface="Andalus" panose="02020603050405020304" pitchFamily="18" charset="-78"/>
              </a:rPr>
              <a:t>Apsisaugojimas </a:t>
            </a:r>
            <a:r>
              <a:rPr lang="lt-LT" sz="1600" u="sng" dirty="0">
                <a:solidFill>
                  <a:schemeClr val="tx1"/>
                </a:solidFill>
                <a:effectLst>
                  <a:outerShdw blurRad="38100" dist="38100" dir="2700000" algn="tl">
                    <a:srgbClr val="000000">
                      <a:alpha val="43137"/>
                    </a:srgbClr>
                  </a:outerShdw>
                </a:effectLst>
                <a:cs typeface="Andalus" panose="02020603050405020304" pitchFamily="18" charset="-78"/>
              </a:rPr>
              <a:t>atstumu</a:t>
            </a:r>
            <a:r>
              <a:rPr lang="lt-LT" sz="1600" dirty="0">
                <a:solidFill>
                  <a:schemeClr val="tx1"/>
                </a:solidFill>
                <a:effectLst>
                  <a:outerShdw blurRad="38100" dist="38100" dir="2700000" algn="tl">
                    <a:srgbClr val="000000">
                      <a:alpha val="43137"/>
                    </a:srgbClr>
                  </a:outerShdw>
                </a:effectLst>
                <a:cs typeface="Andalus" panose="02020603050405020304" pitchFamily="18" charset="-78"/>
              </a:rPr>
              <a:t>. Žmogaus apšvita yra atvirkščiai proporcinga atstumo nuo šaltinio kvadratui, t.y. atsistojus du kartus toliau nuo jonizuojančiosios spinduliuotės šaltinio, apšvita sumažėja keturis kartus. Apšvitos nuo alfa arba beta spinduliuočių galima visiškai išvengti stovint atokiai nuo šaltinio</a:t>
            </a:r>
            <a:r>
              <a:rPr lang="lt-LT" sz="1600" dirty="0" smtClean="0">
                <a:solidFill>
                  <a:schemeClr val="tx1"/>
                </a:solidFill>
                <a:effectLst>
                  <a:outerShdw blurRad="38100" dist="38100" dir="2700000" algn="tl">
                    <a:srgbClr val="000000">
                      <a:alpha val="43137"/>
                    </a:srgbClr>
                  </a:outerShdw>
                </a:effectLst>
                <a:cs typeface="Andalus" panose="02020603050405020304" pitchFamily="18" charset="-78"/>
              </a:rPr>
              <a:t>.</a:t>
            </a:r>
          </a:p>
          <a:p>
            <a:r>
              <a:rPr lang="lt-LT" sz="1600" u="sng" dirty="0" smtClean="0">
                <a:solidFill>
                  <a:schemeClr val="tx1"/>
                </a:solidFill>
                <a:effectLst>
                  <a:outerShdw blurRad="38100" dist="38100" dir="2700000" algn="tl">
                    <a:srgbClr val="000000">
                      <a:alpha val="43137"/>
                    </a:srgbClr>
                  </a:outerShdw>
                </a:effectLst>
                <a:cs typeface="Andalus" panose="02020603050405020304" pitchFamily="18" charset="-78"/>
              </a:rPr>
              <a:t>Apsisaugojimas </a:t>
            </a:r>
            <a:r>
              <a:rPr lang="lt-LT" sz="1600" u="sng" dirty="0">
                <a:solidFill>
                  <a:schemeClr val="tx1"/>
                </a:solidFill>
                <a:effectLst>
                  <a:outerShdw blurRad="38100" dist="38100" dir="2700000" algn="tl">
                    <a:srgbClr val="000000">
                      <a:alpha val="43137"/>
                    </a:srgbClr>
                  </a:outerShdw>
                </a:effectLst>
                <a:cs typeface="Andalus" panose="02020603050405020304" pitchFamily="18" charset="-78"/>
              </a:rPr>
              <a:t>laiko trukme</a:t>
            </a:r>
            <a:r>
              <a:rPr lang="lt-LT" sz="1600" dirty="0">
                <a:solidFill>
                  <a:schemeClr val="tx1"/>
                </a:solidFill>
                <a:effectLst>
                  <a:outerShdw blurRad="38100" dist="38100" dir="2700000" algn="tl">
                    <a:srgbClr val="000000">
                      <a:alpha val="43137"/>
                    </a:srgbClr>
                  </a:outerShdw>
                </a:effectLst>
                <a:cs typeface="Andalus" panose="02020603050405020304" pitchFamily="18" charset="-78"/>
              </a:rPr>
              <a:t>. Apšvita yra tiesiog proporcinga laikui, per kurį jonizuojančioji spinduliuotė veikia žmogų, t. y. kuo trumpiau žmogus bus arti šaltinio, tuo mažesnį poveikį jam padarys jonizuojančioji spinduliuotė.</a:t>
            </a:r>
          </a:p>
          <a:p>
            <a:r>
              <a:rPr lang="lt-LT" sz="1600" u="sng" dirty="0" smtClean="0">
                <a:solidFill>
                  <a:schemeClr val="tx1"/>
                </a:solidFill>
                <a:effectLst>
                  <a:outerShdw blurRad="38100" dist="38100" dir="2700000" algn="tl">
                    <a:srgbClr val="000000">
                      <a:alpha val="43137"/>
                    </a:srgbClr>
                  </a:outerShdw>
                </a:effectLst>
                <a:cs typeface="Andalus" panose="02020603050405020304" pitchFamily="18" charset="-78"/>
              </a:rPr>
              <a:t>Apsisaugojimas </a:t>
            </a:r>
            <a:r>
              <a:rPr lang="lt-LT" sz="1600" u="sng" dirty="0">
                <a:solidFill>
                  <a:schemeClr val="tx1"/>
                </a:solidFill>
                <a:effectLst>
                  <a:outerShdw blurRad="38100" dist="38100" dir="2700000" algn="tl">
                    <a:srgbClr val="000000">
                      <a:alpha val="43137"/>
                    </a:srgbClr>
                  </a:outerShdw>
                </a:effectLst>
                <a:cs typeface="Andalus" panose="02020603050405020304" pitchFamily="18" charset="-78"/>
              </a:rPr>
              <a:t>priedanga</a:t>
            </a:r>
            <a:r>
              <a:rPr lang="lt-LT" sz="1600" dirty="0">
                <a:solidFill>
                  <a:schemeClr val="tx1"/>
                </a:solidFill>
                <a:effectLst>
                  <a:outerShdw blurRad="38100" dist="38100" dir="2700000" algn="tl">
                    <a:srgbClr val="000000">
                      <a:alpha val="43137"/>
                    </a:srgbClr>
                  </a:outerShdw>
                </a:effectLst>
                <a:cs typeface="Andalus" panose="02020603050405020304" pitchFamily="18" charset="-78"/>
              </a:rPr>
              <a:t>. Spinduliuotę sulaiko drabužiai, statiniai, patalpos ir kiti įvairūs barjerai, todėl rekomenduojama jais naudotis kaip priedanga.</a:t>
            </a:r>
            <a:endParaRPr lang="en-US" sz="1600" dirty="0">
              <a:solidFill>
                <a:schemeClr val="tx1"/>
              </a:solidFill>
              <a:effectLst>
                <a:outerShdw blurRad="38100" dist="38100" dir="2700000" algn="tl">
                  <a:srgbClr val="000000">
                    <a:alpha val="43137"/>
                  </a:srgbClr>
                </a:outerShdw>
              </a:effectLst>
              <a:cs typeface="Andalus" panose="02020603050405020304" pitchFamily="18" charset="-78"/>
            </a:endParaRPr>
          </a:p>
        </p:txBody>
      </p:sp>
      <p:sp>
        <p:nvSpPr>
          <p:cNvPr id="6" name="Text Placeholder 5"/>
          <p:cNvSpPr>
            <a:spLocks noGrp="1"/>
          </p:cNvSpPr>
          <p:nvPr>
            <p:ph type="body" sz="quarter" idx="3"/>
          </p:nvPr>
        </p:nvSpPr>
        <p:spPr>
          <a:xfrm>
            <a:off x="6070599" y="543464"/>
            <a:ext cx="4665134" cy="370936"/>
          </a:xfrm>
        </p:spPr>
        <p:txBody>
          <a:bodyPr/>
          <a:lstStyle/>
          <a:p>
            <a:pPr algn="ctr"/>
            <a:r>
              <a:rPr lang="lt-LT" sz="2000" b="1" dirty="0">
                <a:latin typeface="Andalus" pitchFamily="18" charset="-78"/>
                <a:cs typeface="Andalus" pitchFamily="18" charset="-78"/>
              </a:rPr>
              <a:t>Apsisaugojimas nuo vidinės apšvitos</a:t>
            </a:r>
            <a:endParaRPr lang="en-US" sz="2000" b="1" dirty="0">
              <a:latin typeface="Andalus" pitchFamily="18" charset="-78"/>
              <a:cs typeface="Andalus" pitchFamily="18" charset="-78"/>
            </a:endParaRPr>
          </a:p>
        </p:txBody>
      </p:sp>
      <p:sp>
        <p:nvSpPr>
          <p:cNvPr id="7" name="Content Placeholder 6"/>
          <p:cNvSpPr>
            <a:spLocks noGrp="1"/>
          </p:cNvSpPr>
          <p:nvPr>
            <p:ph sz="quarter" idx="4"/>
          </p:nvPr>
        </p:nvSpPr>
        <p:spPr>
          <a:xfrm>
            <a:off x="6314536" y="1422928"/>
            <a:ext cx="5262113" cy="4774670"/>
          </a:xfrm>
        </p:spPr>
        <p:txBody>
          <a:bodyPr>
            <a:normAutofit/>
          </a:bodyPr>
          <a:lstStyle/>
          <a:p>
            <a:r>
              <a:rPr lang="en-US" dirty="0" smtClean="0">
                <a:solidFill>
                  <a:schemeClr val="tx1"/>
                </a:solidFill>
                <a:effectLst>
                  <a:outerShdw blurRad="38100" dist="38100" dir="2700000" algn="tl">
                    <a:srgbClr val="000000">
                      <a:alpha val="43137"/>
                    </a:srgbClr>
                  </a:outerShdw>
                </a:effectLst>
                <a:cs typeface="Andalus" panose="02020603050405020304" pitchFamily="18" charset="-78"/>
              </a:rPr>
              <a:t>N</a:t>
            </a:r>
            <a:r>
              <a:rPr lang="lt-LT" dirty="0" smtClean="0">
                <a:solidFill>
                  <a:schemeClr val="tx1"/>
                </a:solidFill>
                <a:effectLst>
                  <a:outerShdw blurRad="38100" dist="38100" dir="2700000" algn="tl">
                    <a:srgbClr val="000000">
                      <a:alpha val="43137"/>
                    </a:srgbClr>
                  </a:outerShdw>
                </a:effectLst>
                <a:cs typeface="Andalus" panose="02020603050405020304" pitchFamily="18" charset="-78"/>
              </a:rPr>
              <a:t>eiti </a:t>
            </a:r>
            <a:r>
              <a:rPr lang="lt-LT" dirty="0">
                <a:solidFill>
                  <a:schemeClr val="tx1"/>
                </a:solidFill>
                <a:effectLst>
                  <a:outerShdw blurRad="38100" dist="38100" dir="2700000" algn="tl">
                    <a:srgbClr val="000000">
                      <a:alpha val="43137"/>
                    </a:srgbClr>
                  </a:outerShdw>
                </a:effectLst>
                <a:cs typeface="Andalus" panose="02020603050405020304" pitchFamily="18" charset="-78"/>
              </a:rPr>
              <a:t>į užterštas vietas arba stengtis kuo greičiau iš jų išvykti</a:t>
            </a:r>
            <a:r>
              <a:rPr lang="lt-LT" dirty="0" smtClean="0">
                <a:solidFill>
                  <a:schemeClr val="tx1"/>
                </a:solidFill>
                <a:effectLst>
                  <a:outerShdw blurRad="38100" dist="38100" dir="2700000" algn="tl">
                    <a:srgbClr val="000000">
                      <a:alpha val="43137"/>
                    </a:srgbClr>
                  </a:outerShdw>
                </a:effectLst>
                <a:cs typeface="Andalus" panose="02020603050405020304" pitchFamily="18" charset="-78"/>
              </a:rPr>
              <a:t>.</a:t>
            </a:r>
            <a:endParaRPr lang="en-US" dirty="0" smtClean="0">
              <a:solidFill>
                <a:schemeClr val="tx1"/>
              </a:solidFill>
              <a:effectLst>
                <a:outerShdw blurRad="38100" dist="38100" dir="2700000" algn="tl">
                  <a:srgbClr val="000000">
                    <a:alpha val="43137"/>
                  </a:srgbClr>
                </a:outerShdw>
              </a:effectLst>
              <a:cs typeface="Andalus" panose="02020603050405020304" pitchFamily="18" charset="-78"/>
            </a:endParaRPr>
          </a:p>
          <a:p>
            <a:r>
              <a:rPr lang="en-US" dirty="0" smtClean="0">
                <a:solidFill>
                  <a:schemeClr val="tx1"/>
                </a:solidFill>
                <a:effectLst>
                  <a:outerShdw blurRad="38100" dist="38100" dir="2700000" algn="tl">
                    <a:srgbClr val="000000">
                      <a:alpha val="43137"/>
                    </a:srgbClr>
                  </a:outerShdw>
                </a:effectLst>
                <a:cs typeface="Andalus" panose="02020603050405020304" pitchFamily="18" charset="-78"/>
              </a:rPr>
              <a:t>N</a:t>
            </a:r>
            <a:r>
              <a:rPr lang="lt-LT" dirty="0" err="1" smtClean="0">
                <a:solidFill>
                  <a:schemeClr val="tx1"/>
                </a:solidFill>
                <a:effectLst>
                  <a:outerShdw blurRad="38100" dist="38100" dir="2700000" algn="tl">
                    <a:srgbClr val="000000">
                      <a:alpha val="43137"/>
                    </a:srgbClr>
                  </a:outerShdw>
                </a:effectLst>
                <a:cs typeface="Andalus" panose="02020603050405020304" pitchFamily="18" charset="-78"/>
              </a:rPr>
              <a:t>evartoti</a:t>
            </a:r>
            <a:r>
              <a:rPr lang="en-US" dirty="0" smtClean="0">
                <a:solidFill>
                  <a:schemeClr val="tx1"/>
                </a:solidFill>
                <a:effectLst>
                  <a:outerShdw blurRad="38100" dist="38100" dir="2700000" algn="tl">
                    <a:srgbClr val="000000">
                      <a:alpha val="43137"/>
                    </a:srgbClr>
                  </a:outerShdw>
                </a:effectLst>
                <a:cs typeface="Andalus" panose="02020603050405020304" pitchFamily="18" charset="-78"/>
              </a:rPr>
              <a:t> </a:t>
            </a:r>
            <a:r>
              <a:rPr lang="lt-LT" dirty="0" smtClean="0">
                <a:solidFill>
                  <a:schemeClr val="tx1"/>
                </a:solidFill>
                <a:effectLst>
                  <a:outerShdw blurRad="38100" dist="38100" dir="2700000" algn="tl">
                    <a:srgbClr val="000000">
                      <a:alpha val="43137"/>
                    </a:srgbClr>
                  </a:outerShdw>
                </a:effectLst>
                <a:cs typeface="Andalus" panose="02020603050405020304" pitchFamily="18" charset="-78"/>
              </a:rPr>
              <a:t> </a:t>
            </a:r>
            <a:r>
              <a:rPr lang="lt-LT" dirty="0">
                <a:solidFill>
                  <a:schemeClr val="tx1"/>
                </a:solidFill>
                <a:effectLst>
                  <a:outerShdw blurRad="38100" dist="38100" dir="2700000" algn="tl">
                    <a:srgbClr val="000000">
                      <a:alpha val="43137"/>
                    </a:srgbClr>
                  </a:outerShdw>
                </a:effectLst>
                <a:cs typeface="Andalus" panose="02020603050405020304" pitchFamily="18" charset="-78"/>
              </a:rPr>
              <a:t>užterštų maisto produktų ir geriamojo vandens</a:t>
            </a:r>
            <a:r>
              <a:rPr lang="lt-LT" dirty="0" smtClean="0">
                <a:solidFill>
                  <a:schemeClr val="tx1"/>
                </a:solidFill>
                <a:effectLst>
                  <a:outerShdw blurRad="38100" dist="38100" dir="2700000" algn="tl">
                    <a:srgbClr val="000000">
                      <a:alpha val="43137"/>
                    </a:srgbClr>
                  </a:outerShdw>
                </a:effectLst>
                <a:cs typeface="Andalus" panose="02020603050405020304" pitchFamily="18" charset="-78"/>
              </a:rPr>
              <a:t>.</a:t>
            </a:r>
            <a:endParaRPr lang="en-US" dirty="0" smtClean="0">
              <a:solidFill>
                <a:schemeClr val="tx1"/>
              </a:solidFill>
              <a:effectLst>
                <a:outerShdw blurRad="38100" dist="38100" dir="2700000" algn="tl">
                  <a:srgbClr val="000000">
                    <a:alpha val="43137"/>
                  </a:srgbClr>
                </a:outerShdw>
              </a:effectLst>
              <a:cs typeface="Andalus" panose="02020603050405020304" pitchFamily="18" charset="-78"/>
            </a:endParaRPr>
          </a:p>
          <a:p>
            <a:r>
              <a:rPr lang="en-US" dirty="0" smtClean="0">
                <a:solidFill>
                  <a:schemeClr val="tx1"/>
                </a:solidFill>
                <a:effectLst>
                  <a:outerShdw blurRad="38100" dist="38100" dir="2700000" algn="tl">
                    <a:srgbClr val="000000">
                      <a:alpha val="43137"/>
                    </a:srgbClr>
                  </a:outerShdw>
                </a:effectLst>
                <a:cs typeface="Andalus" panose="02020603050405020304" pitchFamily="18" charset="-78"/>
              </a:rPr>
              <a:t>I</a:t>
            </a:r>
            <a:r>
              <a:rPr lang="lt-LT" dirty="0" err="1" smtClean="0">
                <a:solidFill>
                  <a:schemeClr val="tx1"/>
                </a:solidFill>
                <a:effectLst>
                  <a:outerShdw blurRad="38100" dist="38100" dir="2700000" algn="tl">
                    <a:srgbClr val="000000">
                      <a:alpha val="43137"/>
                    </a:srgbClr>
                  </a:outerShdw>
                </a:effectLst>
                <a:cs typeface="Andalus" panose="02020603050405020304" pitchFamily="18" charset="-78"/>
              </a:rPr>
              <a:t>švykti</a:t>
            </a:r>
            <a:r>
              <a:rPr lang="lt-LT" dirty="0" smtClean="0">
                <a:solidFill>
                  <a:schemeClr val="tx1"/>
                </a:solidFill>
                <a:effectLst>
                  <a:outerShdw blurRad="38100" dist="38100" dir="2700000" algn="tl">
                    <a:srgbClr val="000000">
                      <a:alpha val="43137"/>
                    </a:srgbClr>
                  </a:outerShdw>
                </a:effectLst>
                <a:cs typeface="Andalus" panose="02020603050405020304" pitchFamily="18" charset="-78"/>
              </a:rPr>
              <a:t>  iš </a:t>
            </a:r>
            <a:r>
              <a:rPr lang="lt-LT" dirty="0">
                <a:solidFill>
                  <a:schemeClr val="tx1"/>
                </a:solidFill>
                <a:effectLst>
                  <a:outerShdw blurRad="38100" dist="38100" dir="2700000" algn="tl">
                    <a:srgbClr val="000000">
                      <a:alpha val="43137"/>
                    </a:srgbClr>
                  </a:outerShdw>
                </a:effectLst>
                <a:cs typeface="Andalus" panose="02020603050405020304" pitchFamily="18" charset="-78"/>
              </a:rPr>
              <a:t>užterštų vietų galima tik per deaktyvavimo punktus, kuriuose išmatuojama žmogaus ir daiktų radioaktyvioji tarša ir nuo kūno bei aprangos pašalinamos radioaktyviosios medžiagos. Jei nėra galimybės išvykti per deaktyvavimo punktą, pats žmogus privalo gerai nusiprausti, pasikeisti drabužius ir avalynę.</a:t>
            </a:r>
            <a:endParaRPr lang="en-US" dirty="0">
              <a:solidFill>
                <a:schemeClr val="tx1"/>
              </a:solidFill>
              <a:effectLst>
                <a:outerShdw blurRad="38100" dist="38100" dir="2700000" algn="tl">
                  <a:srgbClr val="000000">
                    <a:alpha val="43137"/>
                  </a:srgbClr>
                </a:outerShdw>
              </a:effectLst>
              <a:cs typeface="Andalus" panose="02020603050405020304" pitchFamily="18" charset="-78"/>
            </a:endParaRPr>
          </a:p>
        </p:txBody>
      </p:sp>
    </p:spTree>
    <p:extLst>
      <p:ext uri="{BB962C8B-B14F-4D97-AF65-F5344CB8AC3E}">
        <p14:creationId xmlns="" xmlns:p14="http://schemas.microsoft.com/office/powerpoint/2010/main" val="3300651236"/>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7812" y="2175932"/>
            <a:ext cx="8534400" cy="1507067"/>
          </a:xfrm>
        </p:spPr>
        <p:txBody>
          <a:bodyPr>
            <a:normAutofit/>
          </a:bodyPr>
          <a:lstStyle/>
          <a:p>
            <a:pPr algn="ctr"/>
            <a:r>
              <a:rPr lang="lt-LT" sz="3200" b="1" u="sng" dirty="0" smtClean="0">
                <a:effectLst>
                  <a:outerShdw blurRad="38100" dist="38100" dir="2700000" algn="tl">
                    <a:srgbClr val="000000">
                      <a:alpha val="43137"/>
                    </a:srgbClr>
                  </a:outerShdw>
                </a:effectLst>
                <a:latin typeface="Andalus" pitchFamily="18" charset="-78"/>
                <a:cs typeface="Andalus" pitchFamily="18" charset="-78"/>
              </a:rPr>
              <a:t>RADIOAKTYVUMO MATAVIMO PRIETAISAI IR VIENETAI:</a:t>
            </a:r>
            <a:endParaRPr lang="en-US" sz="3200" b="1" u="sng" dirty="0">
              <a:effectLst>
                <a:outerShdw blurRad="38100" dist="38100" dir="2700000" algn="tl">
                  <a:srgbClr val="000000">
                    <a:alpha val="43137"/>
                  </a:srgbClr>
                </a:outerShdw>
              </a:effectLst>
              <a:latin typeface="Andalus" pitchFamily="18" charset="-78"/>
              <a:cs typeface="Andalus" pitchFamily="18" charset="-78"/>
            </a:endParaRPr>
          </a:p>
        </p:txBody>
      </p:sp>
    </p:spTree>
    <p:extLst>
      <p:ext uri="{BB962C8B-B14F-4D97-AF65-F5344CB8AC3E}">
        <p14:creationId xmlns="" xmlns:p14="http://schemas.microsoft.com/office/powerpoint/2010/main" val="924067635"/>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29499" y="355600"/>
            <a:ext cx="6019800" cy="558800"/>
          </a:xfrm>
        </p:spPr>
        <p:txBody>
          <a:bodyPr>
            <a:noAutofit/>
          </a:bodyPr>
          <a:lstStyle/>
          <a:p>
            <a:pPr algn="ctr"/>
            <a:r>
              <a:rPr lang="lt-LT" sz="3200" b="1" u="sng" cap="none" dirty="0" smtClean="0">
                <a:effectLst>
                  <a:outerShdw blurRad="38100" dist="38100" dir="2700000" algn="tl">
                    <a:srgbClr val="000000">
                      <a:alpha val="43137"/>
                    </a:srgbClr>
                  </a:outerShdw>
                </a:effectLst>
                <a:latin typeface="Andalus" pitchFamily="18" charset="-78"/>
                <a:cs typeface="Andalus" pitchFamily="18" charset="-78"/>
              </a:rPr>
              <a:t>Dozimetras:</a:t>
            </a:r>
            <a:endParaRPr lang="en-US" sz="3200" b="1" u="sng" cap="none" dirty="0">
              <a:effectLst>
                <a:outerShdw blurRad="38100" dist="38100" dir="2700000" algn="tl">
                  <a:srgbClr val="000000">
                    <a:alpha val="43137"/>
                  </a:srgbClr>
                </a:outerShdw>
              </a:effectLst>
              <a:latin typeface="Andalus" pitchFamily="18" charset="-78"/>
              <a:cs typeface="Andalus" pitchFamily="18" charset="-78"/>
            </a:endParaRPr>
          </a:p>
        </p:txBody>
      </p:sp>
      <p:pic>
        <p:nvPicPr>
          <p:cNvPr id="6" name="Picture Placeholder 5"/>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14115" r="14115"/>
          <a:stretch>
            <a:fillRect/>
          </a:stretch>
        </p:blipFill>
        <p:spPr>
          <a:xfrm>
            <a:off x="887413" y="1358900"/>
            <a:ext cx="3281362" cy="4572000"/>
          </a:xfrm>
        </p:spPr>
      </p:pic>
      <p:sp>
        <p:nvSpPr>
          <p:cNvPr id="5" name="Text Placeholder 4"/>
          <p:cNvSpPr>
            <a:spLocks noGrp="1"/>
          </p:cNvSpPr>
          <p:nvPr>
            <p:ph type="body" sz="half" idx="2"/>
          </p:nvPr>
        </p:nvSpPr>
        <p:spPr>
          <a:xfrm>
            <a:off x="4722812" y="1498600"/>
            <a:ext cx="6021388" cy="4432300"/>
          </a:xfrm>
        </p:spPr>
        <p:txBody>
          <a:bodyPr>
            <a:noAutofit/>
          </a:bodyPr>
          <a:lstStyle/>
          <a:p>
            <a:r>
              <a:rPr lang="lt-LT" sz="24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Dozimetras - prietaisas, kuris rodo dozimetro savininko gautą radioaktyviosios spinduliuotės dozę. Šį prietaisą nešioja kiekvienas dirbantis su radioaktyviosiomis medžiagomis. Dozimetras turi fotojuostelę, kurią radioaktyvioji spinduliuotė apšviečia. Juostelė periodiškai išryškinama, o jos patamsėjimas rodo dozimetro savininko gautą spinduliuotės dozę. Šiuo metu dozimetrai gaminami dažniausiai su skaitmeniniais displėjais ir kuo mažesnės apimties. Kai kurie iš jų panašūs į rašiklius.</a:t>
            </a:r>
            <a:endParaRPr lang="en-US" sz="24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 xmlns:p14="http://schemas.microsoft.com/office/powerpoint/2010/main" val="313532730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0" y="138023"/>
            <a:ext cx="11800936" cy="6538822"/>
          </a:xfrm>
        </p:spPr>
        <p:txBody>
          <a:bodyPr>
            <a:normAutofit/>
          </a:bodyPr>
          <a:lstStyle/>
          <a:p>
            <a:r>
              <a:rPr lang="lt-LT" sz="2700" cap="none" dirty="0" smtClean="0"/>
              <a:t>                                                                </a:t>
            </a:r>
            <a:r>
              <a:rPr lang="lt-LT" sz="3200" b="1" u="sng" cap="none" dirty="0" smtClean="0">
                <a:effectLst>
                  <a:outerShdw blurRad="38100" dist="38100" dir="2700000" algn="tl">
                    <a:srgbClr val="000000">
                      <a:alpha val="43137"/>
                    </a:srgbClr>
                  </a:outerShdw>
                </a:effectLst>
                <a:latin typeface="Andalus" pitchFamily="18" charset="-78"/>
                <a:cs typeface="Andalus" pitchFamily="18" charset="-78"/>
              </a:rPr>
              <a:t>VIENETAI:</a:t>
            </a:r>
            <a:r>
              <a:rPr lang="lt-LT" sz="2700" cap="none" dirty="0" smtClean="0"/>
              <a:t/>
            </a:r>
            <a:br>
              <a:rPr lang="lt-LT" sz="2700" cap="none" dirty="0" smtClean="0"/>
            </a:br>
            <a:r>
              <a:rPr lang="lt-LT" sz="2700" cap="none" dirty="0" smtClean="0"/>
              <a:t/>
            </a:r>
            <a:br>
              <a:rPr lang="lt-LT" sz="2700" cap="none" dirty="0" smtClean="0"/>
            </a:br>
            <a:r>
              <a:rPr lang="lt-LT" sz="2000" cap="none" dirty="0" smtClean="0"/>
              <a:t>Aktyvumo vienetas </a:t>
            </a:r>
            <a:r>
              <a:rPr lang="lt-LT" sz="2000" b="1" cap="none" dirty="0" err="1" smtClean="0"/>
              <a:t>bekerelis</a:t>
            </a:r>
            <a:r>
              <a:rPr lang="lt-LT" sz="2000" cap="none" dirty="0" smtClean="0"/>
              <a:t> (</a:t>
            </a:r>
            <a:r>
              <a:rPr lang="lt-LT" sz="2000" cap="none" dirty="0" err="1" smtClean="0"/>
              <a:t>Bq</a:t>
            </a:r>
            <a:r>
              <a:rPr lang="lt-LT" sz="2000" cap="none" dirty="0" smtClean="0"/>
              <a:t>) yra SI sistemos vienetas, pavadintas mokslininko Henri </a:t>
            </a:r>
            <a:r>
              <a:rPr lang="lt-LT" sz="2000" cap="none" dirty="0" err="1" smtClean="0"/>
              <a:t>Becquerelio</a:t>
            </a:r>
            <a:r>
              <a:rPr lang="lt-LT" sz="2000" cap="none" dirty="0" smtClean="0"/>
              <a:t>  garbei .</a:t>
            </a:r>
            <a:br>
              <a:rPr lang="lt-LT" sz="2000" cap="none" dirty="0" smtClean="0"/>
            </a:br>
            <a:r>
              <a:rPr lang="lt-LT" sz="2000" cap="none" dirty="0" smtClean="0"/>
              <a:t>Tikras medžiagos aktyvumas rodo, kiek nestabilių branduolių suskyla per vieną sekundę. Skylant nestabiliems branduoliams išspinduliuojama jonizuojančioji spinduliuotė, taip vadinama radiacija.</a:t>
            </a:r>
            <a:br>
              <a:rPr lang="lt-LT" sz="2000" cap="none" dirty="0" smtClean="0"/>
            </a:br>
            <a:r>
              <a:rPr lang="lt-LT" sz="2000" cap="none" dirty="0" smtClean="0"/>
              <a:t>                                                                 </a:t>
            </a:r>
            <a:r>
              <a:rPr lang="en-US" sz="2000" cap="none" dirty="0" smtClean="0"/>
              <a:t>                </a:t>
            </a:r>
            <a:r>
              <a:rPr lang="lt-LT" sz="2000" cap="none" dirty="0" smtClean="0"/>
              <a:t>1Bq = 1s</a:t>
            </a:r>
            <a:r>
              <a:rPr lang="lt-LT" sz="2000" cap="none" baseline="30000" dirty="0" smtClean="0"/>
              <a:t>-1</a:t>
            </a:r>
            <a:r>
              <a:rPr lang="lt-LT" sz="2000" cap="none" dirty="0" smtClean="0"/>
              <a:t>.</a:t>
            </a:r>
            <a:r>
              <a:rPr lang="lt-LT" dirty="0" smtClean="0"/>
              <a:t/>
            </a:r>
            <a:br>
              <a:rPr lang="lt-LT" dirty="0" smtClean="0"/>
            </a:br>
            <a:r>
              <a:rPr lang="lt-LT" sz="2800" dirty="0" smtClean="0"/>
              <a:t>J</a:t>
            </a:r>
            <a:r>
              <a:rPr lang="lt-LT" sz="2200" cap="none" dirty="0" smtClean="0"/>
              <a:t>eigu vyksta 1000 skilimų per sekundę, medžiagos aktyvumas yra šimtą kartų didesnis lyginant su medžiaga, kurios aktyvumas 10 skilimų per sekundę, todėl degtukų dėžutės dydžio jonizuojančios spinduliuotės šaltinis, naudojamas </a:t>
            </a:r>
            <a:r>
              <a:rPr lang="lt-LT" sz="2200" cap="none" dirty="0" err="1" smtClean="0"/>
              <a:t>defektoskopijoje</a:t>
            </a:r>
            <a:r>
              <a:rPr lang="lt-LT" sz="2200" cap="none" dirty="0" smtClean="0"/>
              <a:t>, gali būti milijonus kartų aktyvesnis už statinę radioaktyviųjų atliekų. </a:t>
            </a:r>
            <a:r>
              <a:rPr lang="lt-LT" sz="2200" dirty="0" smtClean="0"/>
              <a:t/>
            </a:r>
            <a:br>
              <a:rPr lang="lt-LT" sz="2200" dirty="0" smtClean="0"/>
            </a:br>
            <a:r>
              <a:rPr lang="lt-LT" sz="2200" dirty="0" smtClean="0"/>
              <a:t/>
            </a:r>
            <a:br>
              <a:rPr lang="lt-LT" sz="2200" dirty="0" smtClean="0"/>
            </a:br>
            <a:r>
              <a:rPr lang="lt-LT" sz="2200" dirty="0" smtClean="0"/>
              <a:t>I</a:t>
            </a:r>
            <a:r>
              <a:rPr lang="lt-LT" sz="2200" cap="none" dirty="0" smtClean="0"/>
              <a:t>ki 1975 metų radioaktyviųjų medžiagų aktyvumui matuoti buvo naudojamas vienetas </a:t>
            </a:r>
            <a:r>
              <a:rPr lang="lt-LT" sz="2200" b="1" cap="none" dirty="0" smtClean="0"/>
              <a:t>kiuri</a:t>
            </a:r>
            <a:r>
              <a:rPr lang="lt-LT" sz="2200" cap="none" dirty="0" smtClean="0"/>
              <a:t>(</a:t>
            </a:r>
            <a:r>
              <a:rPr lang="lt-LT" sz="2200" cap="none" dirty="0" err="1" smtClean="0"/>
              <a:t>Ci</a:t>
            </a:r>
            <a:r>
              <a:rPr lang="lt-LT" sz="2200" cap="none" dirty="0" smtClean="0"/>
              <a:t>)</a:t>
            </a:r>
            <a:br>
              <a:rPr lang="lt-LT" sz="2200" cap="none" dirty="0" smtClean="0"/>
            </a:br>
            <a:r>
              <a:rPr lang="lt-LT" sz="2200" cap="none" dirty="0" smtClean="0"/>
              <a:t>                                                                          1 </a:t>
            </a:r>
            <a:r>
              <a:rPr lang="lt-LT" sz="2200" cap="none" dirty="0" err="1" smtClean="0"/>
              <a:t>Ci</a:t>
            </a:r>
            <a:r>
              <a:rPr lang="lt-LT" sz="2200" cap="none" dirty="0" smtClean="0"/>
              <a:t> = 3.7×10</a:t>
            </a:r>
            <a:r>
              <a:rPr lang="lt-LT" sz="2200" cap="none" baseline="30000" dirty="0" smtClean="0"/>
              <a:t>10</a:t>
            </a:r>
            <a:r>
              <a:rPr lang="lt-LT" sz="2200" cap="none" dirty="0" smtClean="0"/>
              <a:t>  </a:t>
            </a:r>
            <a:r>
              <a:rPr lang="lt-LT" sz="2200" cap="none" dirty="0" err="1" smtClean="0"/>
              <a:t>Bq</a:t>
            </a:r>
            <a:r>
              <a:rPr lang="lt-LT" sz="2200" cap="none" dirty="0" smtClean="0"/>
              <a:t/>
            </a:r>
            <a:br>
              <a:rPr lang="lt-LT" sz="2200" cap="none" dirty="0" smtClean="0"/>
            </a:br>
            <a:r>
              <a:rPr lang="lt-LT" sz="2200" cap="none" dirty="0" smtClean="0"/>
              <a:t>                                                                          1 </a:t>
            </a:r>
            <a:r>
              <a:rPr lang="lt-LT" sz="2200" cap="none" dirty="0" err="1" smtClean="0"/>
              <a:t>Bq</a:t>
            </a:r>
            <a:r>
              <a:rPr lang="lt-LT" sz="2200" cap="none" dirty="0" smtClean="0"/>
              <a:t> = 2.70×10 </a:t>
            </a:r>
            <a:r>
              <a:rPr lang="lt-LT" sz="2200" cap="none" baseline="30000" dirty="0" smtClean="0"/>
              <a:t>−11</a:t>
            </a:r>
            <a:r>
              <a:rPr lang="lt-LT" sz="2200" cap="none" dirty="0" smtClean="0"/>
              <a:t>Ci</a:t>
            </a:r>
            <a:endParaRPr lang="en-US" sz="2200" dirty="0"/>
          </a:p>
        </p:txBody>
      </p:sp>
    </p:spTree>
    <p:extLst>
      <p:ext uri="{BB962C8B-B14F-4D97-AF65-F5344CB8AC3E}">
        <p14:creationId xmlns="" xmlns:p14="http://schemas.microsoft.com/office/powerpoint/2010/main" val="39307888"/>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title"/>
          </p:nvPr>
        </p:nvSpPr>
        <p:spPr>
          <a:xfrm>
            <a:off x="684212" y="250166"/>
            <a:ext cx="11507787" cy="4011283"/>
          </a:xfrm>
        </p:spPr>
        <p:txBody>
          <a:bodyPr>
            <a:normAutofit fontScale="90000"/>
          </a:bodyPr>
          <a:lstStyle/>
          <a:p>
            <a:r>
              <a:rPr lang="lt-LT" dirty="0" smtClean="0"/>
              <a:t/>
            </a:r>
            <a:br>
              <a:rPr lang="lt-LT" dirty="0" smtClean="0"/>
            </a:br>
            <a:r>
              <a:rPr lang="lt-LT" dirty="0" smtClean="0"/>
              <a:t/>
            </a:r>
            <a:br>
              <a:rPr lang="lt-LT" dirty="0" smtClean="0"/>
            </a:br>
            <a:r>
              <a:rPr lang="lt-LT" dirty="0" smtClean="0"/>
              <a:t/>
            </a:r>
            <a:br>
              <a:rPr lang="lt-LT" dirty="0" smtClean="0"/>
            </a:br>
            <a:r>
              <a:rPr lang="lt-LT" dirty="0" smtClean="0"/>
              <a:t>K</a:t>
            </a:r>
            <a:r>
              <a:rPr lang="lt-LT" sz="2700" cap="none" dirty="0" smtClean="0"/>
              <a:t>artais vartojamas aktyvumo vienetas, vadinamas </a:t>
            </a:r>
            <a:r>
              <a:rPr lang="lt-LT" sz="2700" b="1" cap="none" dirty="0" smtClean="0"/>
              <a:t>rezerfordu</a:t>
            </a:r>
            <a:r>
              <a:rPr lang="lt-LT" sz="2700" cap="none" dirty="0" smtClean="0"/>
              <a:t>(</a:t>
            </a:r>
            <a:r>
              <a:rPr lang="lt-LT" sz="2700" cap="none" dirty="0" err="1" smtClean="0"/>
              <a:t>Rd</a:t>
            </a:r>
            <a:r>
              <a:rPr lang="lt-LT" sz="2700" cap="none" dirty="0" smtClean="0"/>
              <a:t>)</a:t>
            </a:r>
            <a:br>
              <a:rPr lang="lt-LT" sz="2700" cap="none" dirty="0" smtClean="0"/>
            </a:br>
            <a:r>
              <a:rPr lang="lt-LT" sz="2700" cap="none" dirty="0" smtClean="0"/>
              <a:t>                                              1Rd</a:t>
            </a:r>
            <a:r>
              <a:rPr lang="en-US" sz="2700" cap="none" dirty="0" smtClean="0"/>
              <a:t>=10 </a:t>
            </a:r>
            <a:r>
              <a:rPr lang="en-US" sz="2700" cap="none" baseline="30000" dirty="0" smtClean="0"/>
              <a:t>6</a:t>
            </a:r>
            <a:r>
              <a:rPr lang="en-US" sz="2700" cap="none" dirty="0" smtClean="0"/>
              <a:t> </a:t>
            </a:r>
            <a:r>
              <a:rPr lang="lt-LT" sz="2700" cap="none" dirty="0" smtClean="0"/>
              <a:t>B</a:t>
            </a:r>
            <a:r>
              <a:rPr lang="en-US" sz="2700" cap="none" dirty="0" smtClean="0"/>
              <a:t>q</a:t>
            </a:r>
            <a:r>
              <a:rPr lang="lt-LT" sz="2700" cap="none" dirty="0" smtClean="0"/>
              <a:t> </a:t>
            </a:r>
            <a:r>
              <a:rPr lang="en-US" sz="2700" cap="none" dirty="0" smtClean="0"/>
              <a:t/>
            </a:r>
            <a:br>
              <a:rPr lang="en-US" sz="2700" cap="none" dirty="0" smtClean="0"/>
            </a:br>
            <a:r>
              <a:rPr lang="lt-LT" sz="2700" cap="none" dirty="0" smtClean="0"/>
              <a:t>S</a:t>
            </a:r>
            <a:r>
              <a:rPr lang="en-US" sz="2700" cap="none" dirty="0" err="1" smtClean="0"/>
              <a:t>ugertosios</a:t>
            </a:r>
            <a:r>
              <a:rPr lang="en-US" sz="2700" cap="none" dirty="0" smtClean="0"/>
              <a:t> </a:t>
            </a:r>
            <a:r>
              <a:rPr lang="en-US" sz="2700" cap="none" dirty="0" err="1" smtClean="0"/>
              <a:t>ap</a:t>
            </a:r>
            <a:r>
              <a:rPr lang="lt-LT" sz="2700" cap="none" dirty="0" smtClean="0"/>
              <a:t>švitos (</a:t>
            </a:r>
            <a:r>
              <a:rPr lang="lt-LT" sz="2700" cap="none" dirty="0" err="1" smtClean="0"/>
              <a:t>jonizojančios</a:t>
            </a:r>
            <a:r>
              <a:rPr lang="lt-LT" sz="2700" cap="none" dirty="0" smtClean="0"/>
              <a:t> spinduliuotės )dozės matavimo vienetas vadinamas </a:t>
            </a:r>
            <a:r>
              <a:rPr lang="lt-LT" sz="2700" b="1" cap="none" dirty="0" err="1" smtClean="0"/>
              <a:t>grėjumi</a:t>
            </a:r>
            <a:r>
              <a:rPr lang="lt-LT" sz="2700" cap="none" dirty="0" smtClean="0"/>
              <a:t> (</a:t>
            </a:r>
            <a:r>
              <a:rPr lang="lt-LT" sz="2700" cap="none" dirty="0" err="1" smtClean="0"/>
              <a:t>Gy</a:t>
            </a:r>
            <a:r>
              <a:rPr lang="lt-LT" sz="2700" cap="none" dirty="0" smtClean="0"/>
              <a:t>) </a:t>
            </a:r>
            <a:br>
              <a:rPr lang="lt-LT" sz="2700" cap="none" dirty="0" smtClean="0"/>
            </a:br>
            <a:r>
              <a:rPr lang="en-US" sz="2700" cap="none" dirty="0" smtClean="0"/>
              <a:t/>
            </a:r>
            <a:br>
              <a:rPr lang="en-US" sz="2700" cap="none" dirty="0" smtClean="0"/>
            </a:br>
            <a:r>
              <a:rPr lang="en-US" sz="2700" cap="none" dirty="0" smtClean="0"/>
              <a:t/>
            </a:r>
            <a:br>
              <a:rPr lang="en-US" sz="2700" cap="none" dirty="0" smtClean="0"/>
            </a:br>
            <a:r>
              <a:rPr lang="en-US" sz="2700" cap="none" dirty="0" smtClean="0"/>
              <a:t/>
            </a:r>
            <a:br>
              <a:rPr lang="en-US" sz="2700" cap="none" dirty="0" smtClean="0"/>
            </a:br>
            <a:r>
              <a:rPr lang="lt-LT" sz="2700" cap="none" dirty="0" smtClean="0"/>
              <a:t>Sugertosios dozės, nustatytos įvertinus spinduliuotės rūšį pagal jos pavojingumą gyviesiems organizmams vienetas yra </a:t>
            </a:r>
            <a:r>
              <a:rPr lang="lt-LT" sz="2700" b="1" cap="none" dirty="0" err="1" smtClean="0"/>
              <a:t>sivertas</a:t>
            </a:r>
            <a:r>
              <a:rPr lang="lt-LT" sz="2700" cap="none" dirty="0" smtClean="0"/>
              <a:t>(</a:t>
            </a:r>
            <a:r>
              <a:rPr lang="lt-LT" sz="2700" cap="none" dirty="0" err="1" smtClean="0"/>
              <a:t>Sv</a:t>
            </a:r>
            <a:r>
              <a:rPr lang="lt-LT" sz="2700" cap="none" dirty="0" smtClean="0"/>
              <a:t>),pavadintas pagal švedų fiziko ir radiacinės saugos pradininko </a:t>
            </a:r>
            <a:r>
              <a:rPr lang="lt-LT" sz="2700" cap="none" dirty="0" err="1" smtClean="0"/>
              <a:t>Rolfo</a:t>
            </a:r>
            <a:r>
              <a:rPr lang="lt-LT" sz="2700" cap="none" dirty="0" smtClean="0"/>
              <a:t>  </a:t>
            </a:r>
            <a:r>
              <a:rPr lang="lt-LT" sz="2700" cap="none" dirty="0" err="1" smtClean="0"/>
              <a:t>Siverto</a:t>
            </a:r>
            <a:r>
              <a:rPr lang="lt-LT" sz="2700" cap="none" dirty="0" smtClean="0"/>
              <a:t>  pavardę.</a:t>
            </a:r>
            <a:endParaRPr lang="lt-LT" sz="2700" dirty="0"/>
          </a:p>
        </p:txBody>
      </p:sp>
      <p:sp>
        <p:nvSpPr>
          <p:cNvPr id="7" name="Teksto vietos rezervavimo ženklas 6"/>
          <p:cNvSpPr>
            <a:spLocks noGrp="1"/>
          </p:cNvSpPr>
          <p:nvPr>
            <p:ph type="body" idx="1"/>
          </p:nvPr>
        </p:nvSpPr>
        <p:spPr>
          <a:xfrm>
            <a:off x="684212" y="5037826"/>
            <a:ext cx="8535988" cy="956574"/>
          </a:xfrm>
        </p:spPr>
        <p:txBody>
          <a:bodyPr>
            <a:normAutofit fontScale="25000" lnSpcReduction="20000"/>
          </a:bodyPr>
          <a:lstStyle/>
          <a:p>
            <a:endParaRPr lang="lt-LT" dirty="0" smtClean="0"/>
          </a:p>
          <a:p>
            <a:endParaRPr lang="lt-LT" dirty="0" smtClean="0"/>
          </a:p>
          <a:p>
            <a:endParaRPr lang="lt-LT" dirty="0" smtClean="0"/>
          </a:p>
          <a:p>
            <a:pPr lvl="8"/>
            <a:endParaRPr lang="lt-LT" dirty="0" smtClean="0"/>
          </a:p>
          <a:p>
            <a:endParaRPr lang="lt-LT" dirty="0" smtClean="0"/>
          </a:p>
          <a:p>
            <a:endParaRPr lang="lt-LT" dirty="0" smtClean="0"/>
          </a:p>
          <a:p>
            <a:endParaRPr lang="lt-LT" dirty="0" smtClean="0"/>
          </a:p>
          <a:p>
            <a:endParaRPr lang="lt-LT" dirty="0" smtClean="0"/>
          </a:p>
          <a:p>
            <a:r>
              <a:rPr lang="lt-LT" sz="7200" dirty="0" smtClean="0"/>
              <a:t>1Sv- labai didelė spinduliuotės dozė , todėl dažniausiai vartojamas dalinis vienetas     </a:t>
            </a:r>
            <a:r>
              <a:rPr lang="lt-LT" sz="7200" dirty="0" err="1" smtClean="0"/>
              <a:t>milisivertas</a:t>
            </a:r>
            <a:r>
              <a:rPr lang="lt-LT" sz="7200" dirty="0" smtClean="0"/>
              <a:t>  (</a:t>
            </a:r>
            <a:r>
              <a:rPr lang="lt-LT" sz="7200" dirty="0" err="1" smtClean="0"/>
              <a:t>mSv</a:t>
            </a:r>
            <a:r>
              <a:rPr lang="lt-LT" sz="7200" dirty="0" smtClean="0"/>
              <a:t>)</a:t>
            </a:r>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4211" y="172529"/>
            <a:ext cx="8534401" cy="414068"/>
          </a:xfrm>
        </p:spPr>
        <p:txBody>
          <a:bodyPr>
            <a:normAutofit fontScale="90000"/>
          </a:bodyPr>
          <a:lstStyle/>
          <a:p>
            <a:pPr algn="ctr"/>
            <a:r>
              <a:rPr lang="lt-LT" dirty="0" smtClean="0">
                <a:latin typeface="Andalus" pitchFamily="18" charset="-78"/>
                <a:cs typeface="Andalus" pitchFamily="18" charset="-78"/>
              </a:rPr>
              <a:t>KLAUSIMAI ir ATSAKYMAI</a:t>
            </a:r>
            <a:endParaRPr lang="lt-LT" dirty="0">
              <a:latin typeface="Andalus" pitchFamily="18" charset="-78"/>
              <a:cs typeface="Andalus" pitchFamily="18" charset="-78"/>
            </a:endParaRPr>
          </a:p>
        </p:txBody>
      </p:sp>
      <p:sp>
        <p:nvSpPr>
          <p:cNvPr id="3" name="Teksto vietos rezervavimo ženklas 2"/>
          <p:cNvSpPr>
            <a:spLocks noGrp="1"/>
          </p:cNvSpPr>
          <p:nvPr>
            <p:ph type="body" idx="1"/>
          </p:nvPr>
        </p:nvSpPr>
        <p:spPr>
          <a:xfrm>
            <a:off x="146649" y="457200"/>
            <a:ext cx="12045351" cy="6219645"/>
          </a:xfrm>
        </p:spPr>
        <p:txBody>
          <a:bodyPr>
            <a:noAutofit/>
          </a:bodyPr>
          <a:lstStyle/>
          <a:p>
            <a:r>
              <a:rPr lang="en-US" sz="1600" dirty="0" smtClean="0"/>
              <a:t>1.Kaip </a:t>
            </a:r>
            <a:r>
              <a:rPr lang="en-US" sz="1600" dirty="0" err="1" smtClean="0"/>
              <a:t>vadinamas</a:t>
            </a:r>
            <a:r>
              <a:rPr lang="en-US" sz="1600" dirty="0" smtClean="0"/>
              <a:t> </a:t>
            </a:r>
            <a:r>
              <a:rPr lang="lt-LT" sz="1600" dirty="0" smtClean="0"/>
              <a:t>s</a:t>
            </a:r>
            <a:r>
              <a:rPr lang="en-US" sz="1600" dirty="0" err="1" smtClean="0"/>
              <a:t>ugertosios</a:t>
            </a:r>
            <a:r>
              <a:rPr lang="en-US" sz="1600" dirty="0" smtClean="0"/>
              <a:t> </a:t>
            </a:r>
            <a:r>
              <a:rPr lang="en-US" sz="1600" dirty="0" err="1" smtClean="0"/>
              <a:t>ap</a:t>
            </a:r>
            <a:r>
              <a:rPr lang="lt-LT" sz="1600" dirty="0" smtClean="0"/>
              <a:t>švitos (</a:t>
            </a:r>
            <a:r>
              <a:rPr lang="lt-LT" sz="1600" dirty="0" err="1" smtClean="0"/>
              <a:t>jonizojančios</a:t>
            </a:r>
            <a:r>
              <a:rPr lang="lt-LT" sz="1600" dirty="0" smtClean="0"/>
              <a:t> spinduliuotės )dozės matavimo vienetas?</a:t>
            </a:r>
          </a:p>
          <a:p>
            <a:r>
              <a:rPr lang="lt-LT" sz="1600" dirty="0" err="1" smtClean="0"/>
              <a:t>Ats</a:t>
            </a:r>
            <a:r>
              <a:rPr lang="lt-LT" sz="1600" dirty="0" smtClean="0"/>
              <a:t>. : S</a:t>
            </a:r>
            <a:r>
              <a:rPr lang="en-US" sz="1600" dirty="0" err="1" smtClean="0"/>
              <a:t>ugertosios</a:t>
            </a:r>
            <a:r>
              <a:rPr lang="en-US" sz="1600" dirty="0" smtClean="0"/>
              <a:t> </a:t>
            </a:r>
            <a:r>
              <a:rPr lang="en-US" sz="1600" dirty="0" err="1" smtClean="0"/>
              <a:t>ap</a:t>
            </a:r>
            <a:r>
              <a:rPr lang="lt-LT" sz="1600" dirty="0" smtClean="0"/>
              <a:t>švitos (</a:t>
            </a:r>
            <a:r>
              <a:rPr lang="lt-LT" sz="1600" dirty="0" err="1" smtClean="0"/>
              <a:t>jonizojančios</a:t>
            </a:r>
            <a:r>
              <a:rPr lang="lt-LT" sz="1600" dirty="0" smtClean="0"/>
              <a:t> spinduliuotės )dozės matavimo vienetas vadinamas  </a:t>
            </a:r>
            <a:r>
              <a:rPr lang="lt-LT" sz="1600" b="1" dirty="0" err="1" smtClean="0"/>
              <a:t>grėjumi</a:t>
            </a:r>
            <a:r>
              <a:rPr lang="lt-LT" sz="1600" dirty="0" smtClean="0"/>
              <a:t> (</a:t>
            </a:r>
            <a:r>
              <a:rPr lang="lt-LT" sz="1600" dirty="0" err="1" smtClean="0"/>
              <a:t>Gy</a:t>
            </a:r>
            <a:r>
              <a:rPr lang="lt-LT" sz="1600" dirty="0" smtClean="0"/>
              <a:t>).</a:t>
            </a:r>
          </a:p>
          <a:p>
            <a:r>
              <a:rPr lang="en-US" sz="1600" dirty="0" smtClean="0"/>
              <a:t>2.Koks </a:t>
            </a:r>
            <a:r>
              <a:rPr lang="en-US" sz="1600" dirty="0" err="1" smtClean="0"/>
              <a:t>prietaisas</a:t>
            </a:r>
            <a:r>
              <a:rPr lang="en-US" sz="1600" dirty="0" smtClean="0"/>
              <a:t> </a:t>
            </a:r>
            <a:r>
              <a:rPr lang="en-US" sz="1600" dirty="0" err="1" smtClean="0"/>
              <a:t>rodo</a:t>
            </a:r>
            <a:r>
              <a:rPr lang="en-US" sz="1600" dirty="0" smtClean="0"/>
              <a:t> </a:t>
            </a:r>
            <a:r>
              <a:rPr lang="lt-LT" sz="1600" dirty="0" smtClean="0"/>
              <a:t>savininko gautą radioaktyviosios spinduliuotės dozę? </a:t>
            </a:r>
            <a:r>
              <a:rPr lang="lt-LT" sz="1600" dirty="0" err="1" smtClean="0"/>
              <a:t>Ats</a:t>
            </a:r>
            <a:r>
              <a:rPr lang="lt-LT" sz="1600" dirty="0" smtClean="0"/>
              <a:t>. : </a:t>
            </a:r>
            <a:r>
              <a:rPr lang="lt-LT" sz="1600" dirty="0" err="1" smtClean="0"/>
              <a:t>dozimetras</a:t>
            </a:r>
            <a:r>
              <a:rPr lang="lt-LT" sz="1600" dirty="0" smtClean="0"/>
              <a:t>.</a:t>
            </a:r>
          </a:p>
          <a:p>
            <a:r>
              <a:rPr lang="lt-LT" sz="1600" dirty="0" smtClean="0"/>
              <a:t>3.Nuo ko priklauso radioaktyvumo poveikis žmogaus organizmui?</a:t>
            </a:r>
          </a:p>
          <a:p>
            <a:r>
              <a:rPr lang="lt-LT" sz="1600" dirty="0" err="1" smtClean="0"/>
              <a:t>Ats</a:t>
            </a:r>
            <a:r>
              <a:rPr lang="lt-LT" sz="1600" dirty="0" smtClean="0"/>
              <a:t>.: Spinduliuotės rūšies ir intensyvumo ; Spinduliavimo trukmės; Organizmo jautrumo.</a:t>
            </a:r>
          </a:p>
          <a:p>
            <a:r>
              <a:rPr lang="lt-LT" sz="1600" dirty="0" smtClean="0"/>
              <a:t>4.Kokios yra pagrindinės </a:t>
            </a:r>
            <a:r>
              <a:rPr lang="lt-LT" sz="1600" dirty="0" err="1" smtClean="0"/>
              <a:t>radiaktyvaus</a:t>
            </a:r>
            <a:r>
              <a:rPr lang="lt-LT" sz="1600" dirty="0" smtClean="0"/>
              <a:t> spinduliavimo rūšys?</a:t>
            </a:r>
          </a:p>
          <a:p>
            <a:r>
              <a:rPr lang="lt-LT" sz="1600" dirty="0" err="1" smtClean="0"/>
              <a:t>Ats</a:t>
            </a:r>
            <a:r>
              <a:rPr lang="lt-LT" sz="1600" dirty="0" smtClean="0"/>
              <a:t>. : alfa, beta, gama bei neutronų spinduliavimas.</a:t>
            </a:r>
          </a:p>
          <a:p>
            <a:r>
              <a:rPr lang="lt-LT" sz="1600" dirty="0" smtClean="0"/>
              <a:t>5. Kas pirmasis atrado radioaktyvumą?</a:t>
            </a:r>
          </a:p>
          <a:p>
            <a:r>
              <a:rPr lang="lt-LT" sz="1600" dirty="0" err="1" smtClean="0"/>
              <a:t>Ats</a:t>
            </a:r>
            <a:r>
              <a:rPr lang="lt-LT" sz="1600" dirty="0" smtClean="0"/>
              <a:t>.:  </a:t>
            </a:r>
            <a:r>
              <a:rPr lang="en-US" sz="1600" dirty="0" err="1" smtClean="0"/>
              <a:t>Antuanas</a:t>
            </a:r>
            <a:r>
              <a:rPr lang="en-US" sz="1600" dirty="0" smtClean="0"/>
              <a:t> </a:t>
            </a:r>
            <a:r>
              <a:rPr lang="lt-LT" sz="1600" dirty="0" smtClean="0"/>
              <a:t> </a:t>
            </a:r>
            <a:r>
              <a:rPr lang="en-US" sz="1600" dirty="0" err="1" smtClean="0"/>
              <a:t>Anri</a:t>
            </a:r>
            <a:r>
              <a:rPr lang="en-US" sz="1600" dirty="0" smtClean="0"/>
              <a:t> </a:t>
            </a:r>
            <a:r>
              <a:rPr lang="lt-LT" sz="1600" dirty="0" smtClean="0"/>
              <a:t> </a:t>
            </a:r>
            <a:r>
              <a:rPr lang="en-US" sz="1600" dirty="0" err="1" smtClean="0"/>
              <a:t>Bekerelis</a:t>
            </a:r>
            <a:endParaRPr lang="lt-LT" sz="1600" dirty="0" smtClean="0"/>
          </a:p>
          <a:p>
            <a:r>
              <a:rPr lang="en-US" sz="1600" dirty="0" smtClean="0"/>
              <a:t>6. </a:t>
            </a:r>
            <a:r>
              <a:rPr lang="en-US" sz="1600" dirty="0" err="1" smtClean="0"/>
              <a:t>Kokius</a:t>
            </a:r>
            <a:r>
              <a:rPr lang="lt-LT" sz="1600" dirty="0" smtClean="0"/>
              <a:t> </a:t>
            </a:r>
            <a:r>
              <a:rPr lang="en-US" sz="1600" dirty="0" smtClean="0"/>
              <a:t> </a:t>
            </a:r>
            <a:r>
              <a:rPr lang="en-US" sz="1600" dirty="0" err="1" smtClean="0"/>
              <a:t>žinote</a:t>
            </a:r>
            <a:r>
              <a:rPr lang="en-US" sz="1600" dirty="0" smtClean="0"/>
              <a:t> </a:t>
            </a:r>
            <a:r>
              <a:rPr lang="lt-LT" sz="1600" dirty="0" smtClean="0"/>
              <a:t> </a:t>
            </a:r>
            <a:r>
              <a:rPr lang="en-US" sz="1600" dirty="0" err="1" smtClean="0"/>
              <a:t>žymiausius</a:t>
            </a:r>
            <a:r>
              <a:rPr lang="lt-LT" sz="1600" dirty="0" smtClean="0"/>
              <a:t> </a:t>
            </a:r>
            <a:r>
              <a:rPr lang="en-US" sz="1600" dirty="0" smtClean="0"/>
              <a:t> </a:t>
            </a:r>
            <a:r>
              <a:rPr lang="en-US" sz="1600" dirty="0" err="1" smtClean="0"/>
              <a:t>radioaktyvumo</a:t>
            </a:r>
            <a:r>
              <a:rPr lang="en-US" sz="1600" dirty="0" smtClean="0"/>
              <a:t> </a:t>
            </a:r>
            <a:r>
              <a:rPr lang="en-US" sz="1600" dirty="0" err="1" smtClean="0"/>
              <a:t>tyrinėtojus</a:t>
            </a:r>
            <a:r>
              <a:rPr lang="en-US" sz="1600" dirty="0" smtClean="0"/>
              <a:t>?</a:t>
            </a:r>
            <a:endParaRPr lang="lt-LT" sz="1600" dirty="0" smtClean="0"/>
          </a:p>
          <a:p>
            <a:r>
              <a:rPr lang="en-US" sz="1600" dirty="0" err="1" smtClean="0"/>
              <a:t>Ats</a:t>
            </a:r>
            <a:r>
              <a:rPr lang="lt-LT" sz="1600" dirty="0" smtClean="0"/>
              <a:t>.</a:t>
            </a:r>
            <a:r>
              <a:rPr lang="en-US" sz="1600" dirty="0" smtClean="0"/>
              <a:t>: </a:t>
            </a:r>
            <a:r>
              <a:rPr lang="en-US" sz="1600" dirty="0" err="1" smtClean="0"/>
              <a:t>Antuanas</a:t>
            </a:r>
            <a:r>
              <a:rPr lang="en-US" sz="1600" dirty="0" smtClean="0"/>
              <a:t> </a:t>
            </a:r>
            <a:r>
              <a:rPr lang="en-US" sz="1600" dirty="0" err="1" smtClean="0"/>
              <a:t>Anri</a:t>
            </a:r>
            <a:r>
              <a:rPr lang="en-US" sz="1600" dirty="0" smtClean="0"/>
              <a:t> </a:t>
            </a:r>
            <a:r>
              <a:rPr lang="en-US" sz="1600" dirty="0" err="1" smtClean="0"/>
              <a:t>Bekerelis</a:t>
            </a:r>
            <a:r>
              <a:rPr lang="en-US" sz="1600" dirty="0" smtClean="0"/>
              <a:t>, </a:t>
            </a:r>
            <a:r>
              <a:rPr lang="en-US" sz="1600" dirty="0" err="1" smtClean="0"/>
              <a:t>Marija</a:t>
            </a:r>
            <a:r>
              <a:rPr lang="en-US" sz="1600" dirty="0" smtClean="0"/>
              <a:t> </a:t>
            </a:r>
            <a:r>
              <a:rPr lang="en-US" sz="1600" dirty="0" err="1" smtClean="0"/>
              <a:t>Sklodovska-Kiuri</a:t>
            </a:r>
            <a:r>
              <a:rPr lang="en-US" sz="1600" dirty="0" smtClean="0"/>
              <a:t>, </a:t>
            </a:r>
            <a:r>
              <a:rPr lang="en-US" sz="1600" dirty="0" err="1" smtClean="0"/>
              <a:t>Pjeras</a:t>
            </a:r>
            <a:r>
              <a:rPr lang="en-US" sz="1600" dirty="0" smtClean="0"/>
              <a:t> </a:t>
            </a:r>
            <a:r>
              <a:rPr lang="en-US" sz="1600" dirty="0" err="1" smtClean="0"/>
              <a:t>Kiuri</a:t>
            </a:r>
            <a:r>
              <a:rPr lang="en-US" sz="1600" dirty="0" smtClean="0"/>
              <a:t>, </a:t>
            </a:r>
            <a:r>
              <a:rPr lang="en-US" sz="1600" dirty="0" err="1" smtClean="0"/>
              <a:t>Ernestas</a:t>
            </a:r>
            <a:r>
              <a:rPr lang="en-US" sz="1600" dirty="0" smtClean="0"/>
              <a:t> </a:t>
            </a:r>
            <a:r>
              <a:rPr lang="en-US" sz="1600" dirty="0" err="1" smtClean="0"/>
              <a:t>Rezerfordas</a:t>
            </a:r>
            <a:r>
              <a:rPr lang="en-US" sz="1600" dirty="0" smtClean="0"/>
              <a:t>.</a:t>
            </a:r>
            <a:endParaRPr lang="lt-LT" sz="1600" dirty="0" smtClean="0"/>
          </a:p>
          <a:p>
            <a:r>
              <a:rPr lang="en-US" sz="1600" dirty="0" smtClean="0"/>
              <a:t>7. </a:t>
            </a:r>
            <a:r>
              <a:rPr lang="en-US" sz="1600" dirty="0" err="1" smtClean="0"/>
              <a:t>Kam</a:t>
            </a:r>
            <a:r>
              <a:rPr lang="en-US" sz="1600" dirty="0" smtClean="0"/>
              <a:t> </a:t>
            </a:r>
            <a:r>
              <a:rPr lang="en-US" sz="1600" dirty="0" err="1" smtClean="0"/>
              <a:t>pirmąjam</a:t>
            </a:r>
            <a:r>
              <a:rPr lang="en-US" sz="1600" dirty="0" smtClean="0"/>
              <a:t> </a:t>
            </a:r>
            <a:r>
              <a:rPr lang="en-US" sz="1600" dirty="0" err="1" smtClean="0"/>
              <a:t>pavyko</a:t>
            </a:r>
            <a:r>
              <a:rPr lang="en-US" sz="1600" dirty="0" smtClean="0"/>
              <a:t> </a:t>
            </a:r>
            <a:r>
              <a:rPr lang="en-US" sz="1600" dirty="0" err="1" smtClean="0"/>
              <a:t>suskaldyti</a:t>
            </a:r>
            <a:r>
              <a:rPr lang="en-US" sz="1600" dirty="0" smtClean="0"/>
              <a:t> </a:t>
            </a:r>
            <a:r>
              <a:rPr lang="en-US" sz="1600" dirty="0" err="1" smtClean="0"/>
              <a:t>atomo</a:t>
            </a:r>
            <a:r>
              <a:rPr lang="en-US" sz="1600" dirty="0" smtClean="0"/>
              <a:t> </a:t>
            </a:r>
            <a:r>
              <a:rPr lang="en-US" sz="1600" dirty="0" err="1" smtClean="0"/>
              <a:t>branduolį?Ats</a:t>
            </a:r>
            <a:r>
              <a:rPr lang="lt-LT" sz="1600" dirty="0" smtClean="0"/>
              <a:t>.</a:t>
            </a:r>
            <a:r>
              <a:rPr lang="en-US" sz="1600" dirty="0" smtClean="0"/>
              <a:t>: </a:t>
            </a:r>
            <a:r>
              <a:rPr lang="en-US" sz="1600" dirty="0" err="1" smtClean="0"/>
              <a:t>Ernestui</a:t>
            </a:r>
            <a:r>
              <a:rPr lang="en-US" sz="1600" dirty="0" smtClean="0"/>
              <a:t> </a:t>
            </a:r>
            <a:r>
              <a:rPr lang="en-US" sz="1600" dirty="0" err="1" smtClean="0"/>
              <a:t>Rezerfordui</a:t>
            </a:r>
            <a:r>
              <a:rPr lang="en-US" sz="1600" dirty="0" smtClean="0"/>
              <a:t>.</a:t>
            </a:r>
            <a:endParaRPr lang="lt-LT" sz="1600" dirty="0" smtClean="0"/>
          </a:p>
          <a:p>
            <a:r>
              <a:rPr lang="en-US" sz="1600" dirty="0" smtClean="0"/>
              <a:t>8. </a:t>
            </a:r>
            <a:r>
              <a:rPr lang="en-US" sz="1600" dirty="0" err="1" smtClean="0"/>
              <a:t>Kas</a:t>
            </a:r>
            <a:r>
              <a:rPr lang="en-US" sz="1600" dirty="0" smtClean="0"/>
              <a:t> </a:t>
            </a:r>
            <a:r>
              <a:rPr lang="lt-LT" sz="1600" dirty="0" smtClean="0"/>
              <a:t> </a:t>
            </a:r>
            <a:r>
              <a:rPr lang="en-US" sz="1600" dirty="0" err="1" smtClean="0"/>
              <a:t>lemia</a:t>
            </a:r>
            <a:r>
              <a:rPr lang="en-US" sz="1600" dirty="0" smtClean="0"/>
              <a:t> </a:t>
            </a:r>
            <a:r>
              <a:rPr lang="lt-LT" sz="1600" dirty="0" smtClean="0"/>
              <a:t> </a:t>
            </a:r>
            <a:r>
              <a:rPr lang="en-US" sz="1600" dirty="0" err="1" smtClean="0"/>
              <a:t>radioaktyviųjų</a:t>
            </a:r>
            <a:r>
              <a:rPr lang="lt-LT" sz="1600" dirty="0" smtClean="0"/>
              <a:t> </a:t>
            </a:r>
            <a:r>
              <a:rPr lang="en-US" sz="1600" dirty="0" smtClean="0"/>
              <a:t> </a:t>
            </a:r>
            <a:r>
              <a:rPr lang="en-US" sz="1600" dirty="0" err="1" smtClean="0"/>
              <a:t>atliek</a:t>
            </a:r>
            <a:r>
              <a:rPr lang="lt-LT" sz="1600" dirty="0" smtClean="0"/>
              <a:t>ų  </a:t>
            </a:r>
            <a:r>
              <a:rPr lang="en-US" sz="1600" dirty="0" err="1" smtClean="0"/>
              <a:t>pavojingum</a:t>
            </a:r>
            <a:r>
              <a:rPr lang="lt-LT" sz="1600" dirty="0" smtClean="0"/>
              <a:t>ą</a:t>
            </a:r>
            <a:r>
              <a:rPr lang="en-US" sz="1600" dirty="0" smtClean="0"/>
              <a:t>?</a:t>
            </a:r>
            <a:r>
              <a:rPr lang="lt-LT" sz="1600" dirty="0" smtClean="0"/>
              <a:t> </a:t>
            </a:r>
            <a:r>
              <a:rPr lang="en-US" sz="1600" dirty="0" err="1" smtClean="0"/>
              <a:t>Ats</a:t>
            </a:r>
            <a:r>
              <a:rPr lang="lt-LT" sz="1600" dirty="0" smtClean="0"/>
              <a:t>.</a:t>
            </a:r>
            <a:r>
              <a:rPr lang="en-US" sz="1600" dirty="0" smtClean="0"/>
              <a:t>: </a:t>
            </a:r>
            <a:r>
              <a:rPr lang="en-US" sz="1600" dirty="0" err="1" smtClean="0"/>
              <a:t>Skleidžiamos</a:t>
            </a:r>
            <a:r>
              <a:rPr lang="en-US" sz="1600" dirty="0" smtClean="0"/>
              <a:t> </a:t>
            </a:r>
            <a:r>
              <a:rPr lang="en-US" sz="1600" dirty="0" err="1" smtClean="0"/>
              <a:t>jonizuojančiosios</a:t>
            </a:r>
            <a:r>
              <a:rPr lang="en-US" sz="1600" dirty="0" smtClean="0"/>
              <a:t> </a:t>
            </a:r>
            <a:r>
              <a:rPr lang="en-US" sz="1600" dirty="0" err="1" smtClean="0"/>
              <a:t>spinduliuotės</a:t>
            </a:r>
            <a:r>
              <a:rPr lang="en-US" sz="1600" dirty="0" smtClean="0"/>
              <a:t> </a:t>
            </a:r>
            <a:r>
              <a:rPr lang="en-US" sz="1600" dirty="0" err="1" smtClean="0"/>
              <a:t>intensyvumas</a:t>
            </a:r>
            <a:r>
              <a:rPr lang="en-US" sz="1600" dirty="0" smtClean="0"/>
              <a:t>.</a:t>
            </a:r>
            <a:endParaRPr lang="lt-LT" sz="1600" dirty="0" smtClean="0"/>
          </a:p>
          <a:p>
            <a:r>
              <a:rPr lang="en-US" sz="1600" dirty="0" smtClean="0"/>
              <a:t>9. </a:t>
            </a:r>
            <a:r>
              <a:rPr lang="en-US" sz="1600" dirty="0" err="1" smtClean="0"/>
              <a:t>Kokia</a:t>
            </a:r>
            <a:r>
              <a:rPr lang="en-US" sz="1600" dirty="0" smtClean="0"/>
              <a:t> </a:t>
            </a:r>
            <a:r>
              <a:rPr lang="en-US" sz="1600" dirty="0" err="1" smtClean="0"/>
              <a:t>yra</a:t>
            </a:r>
            <a:r>
              <a:rPr lang="en-US" sz="1600" dirty="0" smtClean="0"/>
              <a:t> </a:t>
            </a:r>
            <a:r>
              <a:rPr lang="en-US" sz="1600" dirty="0" err="1" smtClean="0"/>
              <a:t>didžiausia</a:t>
            </a:r>
            <a:r>
              <a:rPr lang="en-US" sz="1600" dirty="0" smtClean="0"/>
              <a:t> </a:t>
            </a:r>
            <a:r>
              <a:rPr lang="en-US" sz="1600" dirty="0" err="1" smtClean="0"/>
              <a:t>avarija</a:t>
            </a:r>
            <a:r>
              <a:rPr lang="en-US" sz="1600" dirty="0" smtClean="0"/>
              <a:t> </a:t>
            </a:r>
            <a:r>
              <a:rPr lang="en-US" sz="1600" dirty="0" err="1" smtClean="0"/>
              <a:t>branduolinės</a:t>
            </a:r>
            <a:r>
              <a:rPr lang="en-US" sz="1600" dirty="0" smtClean="0"/>
              <a:t> </a:t>
            </a:r>
            <a:r>
              <a:rPr lang="en-US" sz="1600" dirty="0" err="1" smtClean="0"/>
              <a:t>energetikos</a:t>
            </a:r>
            <a:r>
              <a:rPr lang="en-US" sz="1600" dirty="0" smtClean="0"/>
              <a:t> </a:t>
            </a:r>
            <a:r>
              <a:rPr lang="en-US" sz="1600" dirty="0" err="1" smtClean="0"/>
              <a:t>istorijoje</a:t>
            </a:r>
            <a:r>
              <a:rPr lang="en-US" sz="1600" dirty="0" smtClean="0"/>
              <a:t> </a:t>
            </a:r>
            <a:r>
              <a:rPr lang="en-US" sz="1600" dirty="0" err="1" smtClean="0"/>
              <a:t>turintis</a:t>
            </a:r>
            <a:r>
              <a:rPr lang="en-US" sz="1600" dirty="0" smtClean="0"/>
              <a:t> </a:t>
            </a:r>
            <a:r>
              <a:rPr lang="en-US" sz="1600" dirty="0" err="1" smtClean="0"/>
              <a:t>ilgalaikes</a:t>
            </a:r>
            <a:r>
              <a:rPr lang="en-US" sz="1600" dirty="0" smtClean="0"/>
              <a:t> </a:t>
            </a:r>
            <a:r>
              <a:rPr lang="en-US" sz="1600" dirty="0" err="1" smtClean="0"/>
              <a:t>pasekmes?Ats</a:t>
            </a:r>
            <a:r>
              <a:rPr lang="lt-LT" sz="1600" dirty="0" smtClean="0"/>
              <a:t>.</a:t>
            </a:r>
            <a:r>
              <a:rPr lang="en-US" sz="1600" dirty="0" smtClean="0"/>
              <a:t>: </a:t>
            </a:r>
            <a:r>
              <a:rPr lang="en-US" sz="1600" dirty="0" err="1" smtClean="0"/>
              <a:t>Černobylio</a:t>
            </a:r>
            <a:r>
              <a:rPr lang="en-US" sz="1600" dirty="0" smtClean="0"/>
              <a:t> </a:t>
            </a:r>
            <a:r>
              <a:rPr lang="en-US" sz="1600" dirty="0" err="1" smtClean="0"/>
              <a:t>avarija</a:t>
            </a:r>
            <a:r>
              <a:rPr lang="en-US" sz="1600" dirty="0" smtClean="0"/>
              <a:t>.</a:t>
            </a:r>
            <a:endParaRPr lang="lt-LT" sz="1600" dirty="0" smtClean="0"/>
          </a:p>
          <a:p>
            <a:r>
              <a:rPr lang="lt-LT" sz="1600" dirty="0" smtClean="0"/>
              <a:t>1</a:t>
            </a:r>
            <a:r>
              <a:rPr lang="en-US" sz="1600" dirty="0" smtClean="0"/>
              <a:t>0.</a:t>
            </a:r>
            <a:r>
              <a:rPr lang="lt-LT" sz="1600" dirty="0" smtClean="0"/>
              <a:t>Kuo pasižymi  radioaktyvieji  virsmai?</a:t>
            </a:r>
          </a:p>
          <a:p>
            <a:r>
              <a:rPr lang="lt-LT" sz="1600" dirty="0" err="1" smtClean="0"/>
              <a:t>Ats</a:t>
            </a:r>
            <a:r>
              <a:rPr lang="lt-LT" sz="1600" dirty="0" smtClean="0"/>
              <a:t>.: Jie vyksta savaime.</a:t>
            </a:r>
            <a:endParaRPr lang="lt-LT" sz="1600" dirty="0"/>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03412" y="571500"/>
            <a:ext cx="8534400" cy="1468800"/>
          </a:xfrm>
        </p:spPr>
        <p:txBody>
          <a:bodyPr>
            <a:normAutofit/>
          </a:bodyPr>
          <a:lstStyle/>
          <a:p>
            <a:pPr algn="ctr"/>
            <a:r>
              <a:rPr lang="lt-LT" b="1" dirty="0">
                <a:latin typeface="Andalus" pitchFamily="18" charset="-78"/>
                <a:cs typeface="Andalus" pitchFamily="18" charset="-78"/>
              </a:rPr>
              <a:t>vienkartinių radiacijos dozių poveikis žmogaus </a:t>
            </a:r>
            <a:r>
              <a:rPr lang="lt-LT" b="1" dirty="0" smtClean="0">
                <a:latin typeface="Andalus" pitchFamily="18" charset="-78"/>
                <a:cs typeface="Andalus" pitchFamily="18" charset="-78"/>
              </a:rPr>
              <a:t>organizmui</a:t>
            </a:r>
            <a:endParaRPr lang="en-US" b="1" dirty="0">
              <a:latin typeface="Andalus" pitchFamily="18" charset="-78"/>
              <a:cs typeface="Andalus" pitchFamily="18" charset="-78"/>
            </a:endParaRPr>
          </a:p>
        </p:txBody>
      </p:sp>
      <p:sp>
        <p:nvSpPr>
          <p:cNvPr id="8" name="Text Placeholder 7"/>
          <p:cNvSpPr>
            <a:spLocks noGrp="1"/>
          </p:cNvSpPr>
          <p:nvPr>
            <p:ph type="body" idx="1"/>
          </p:nvPr>
        </p:nvSpPr>
        <p:spPr>
          <a:xfrm>
            <a:off x="925510" y="2148480"/>
            <a:ext cx="10085389" cy="4528365"/>
          </a:xfrm>
        </p:spPr>
        <p:txBody>
          <a:bodyPr>
            <a:noAutofit/>
          </a:bodyPr>
          <a:lstStyle/>
          <a:p>
            <a:pPr>
              <a:buFont typeface="Arial" pitchFamily="34" charset="0"/>
              <a:buChar char="•"/>
            </a:pP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50–100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milisivertų</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dozė paveikia cheminius procesus kraujyje.</a:t>
            </a:r>
          </a:p>
          <a:p>
            <a:pPr>
              <a:buFont typeface="Arial" pitchFamily="34" charset="0"/>
              <a:buChar char="•"/>
            </a:pP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500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po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kelių valandų sukelia pykinimą.</a:t>
            </a:r>
          </a:p>
          <a:p>
            <a:pPr>
              <a:buFont typeface="Arial" pitchFamily="34" charset="0"/>
              <a:buChar char="•"/>
            </a:pP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700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sukelia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vėmimą.</a:t>
            </a:r>
          </a:p>
          <a:p>
            <a:pPr>
              <a:buFont typeface="Arial" pitchFamily="34" charset="0"/>
              <a:buChar char="•"/>
            </a:pP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Nuo 750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per 2-3 savaites po apšvitos nuslenka plaukai.</a:t>
            </a:r>
          </a:p>
          <a:p>
            <a:pPr>
              <a:buFont typeface="Arial" pitchFamily="34" charset="0"/>
              <a:buChar char="•"/>
            </a:pP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900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sukelia viduriavimą.</a:t>
            </a:r>
          </a:p>
          <a:p>
            <a:pPr>
              <a:buFont typeface="Arial" pitchFamily="34" charset="0"/>
              <a:buChar char="•"/>
            </a:pP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1 000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(vienas sivertas) pažeidžia kraujagysles ir sukelia hemoragiją.</a:t>
            </a:r>
          </a:p>
          <a:p>
            <a:pPr>
              <a:buFont typeface="Arial" pitchFamily="34" charset="0"/>
              <a:buChar char="•"/>
            </a:pP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4 000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pažeidžia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kaulų čiulpus, per dviejų mėnesių laikotarpį gali sukelti mirtį, jeigu nesuteikiama medicininė pagalba.</a:t>
            </a:r>
          </a:p>
          <a:p>
            <a:pPr>
              <a:buFont typeface="Arial" pitchFamily="34" charset="0"/>
              <a:buChar char="•"/>
            </a:pP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10 000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pažeidžia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žarnyno sieneles, sukelia vidinį kraujavimą ir mirtį per 1-2 savaites.</a:t>
            </a:r>
          </a:p>
          <a:p>
            <a:pPr>
              <a:buFont typeface="Arial" pitchFamily="34" charset="0"/>
              <a:buChar char="•"/>
            </a:pP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20 000 </a:t>
            </a:r>
            <a:r>
              <a:rPr lang="lt-LT" sz="1800" dirty="0" err="1"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mSv</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a:t>
            </a:r>
            <a:r>
              <a:rPr lang="lt-LT"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pažeidžia centrinę nervų sistemą, žmogus netenka sąmonės per kelias minutes, o per artimiausias valandas ar dienas jį ištinka mirtis</a:t>
            </a:r>
            <a:r>
              <a:rPr lang="lt-LT" sz="1800" dirty="0" smtClean="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a:t>
            </a:r>
          </a:p>
          <a:p>
            <a:pPr>
              <a:buFont typeface="Arial" pitchFamily="34" charset="0"/>
              <a:buChar char="•"/>
            </a:pPr>
            <a:r>
              <a:rPr lang="lt-LT" sz="1800" dirty="0" smtClean="0"/>
              <a:t>                                                                                   Pagal JAV Aplinkos apsaugos agentūra</a:t>
            </a:r>
            <a:endParaRPr lang="en-US" sz="1800" dirty="0">
              <a:solidFill>
                <a:schemeClr val="tx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Tree>
    <p:extLst>
      <p:ext uri="{BB962C8B-B14F-4D97-AF65-F5344CB8AC3E}">
        <p14:creationId xmlns="" xmlns:p14="http://schemas.microsoft.com/office/powerpoint/2010/main" val="3543992031"/>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63712" y="952500"/>
            <a:ext cx="8534400" cy="694100"/>
          </a:xfrm>
        </p:spPr>
        <p:txBody>
          <a:bodyPr/>
          <a:lstStyle/>
          <a:p>
            <a:pPr algn="ctr"/>
            <a:r>
              <a:rPr lang="lt-LT" b="1" dirty="0" smtClean="0">
                <a:effectLst>
                  <a:outerShdw blurRad="38100" dist="38100" dir="2700000" algn="tl">
                    <a:srgbClr val="000000">
                      <a:alpha val="43137"/>
                    </a:srgbClr>
                  </a:outerShdw>
                </a:effectLst>
                <a:latin typeface="Andalus" pitchFamily="18" charset="-78"/>
                <a:cs typeface="Andalus" pitchFamily="18" charset="-78"/>
              </a:rPr>
              <a:t>LITERATŪROS  ŠALTINIAI</a:t>
            </a:r>
            <a:r>
              <a:rPr lang="lt-LT"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p:txBody>
      </p:sp>
      <p:sp>
        <p:nvSpPr>
          <p:cNvPr id="6" name="Text Placeholder 5"/>
          <p:cNvSpPr>
            <a:spLocks noGrp="1"/>
          </p:cNvSpPr>
          <p:nvPr>
            <p:ph type="body" idx="1"/>
          </p:nvPr>
        </p:nvSpPr>
        <p:spPr>
          <a:xfrm>
            <a:off x="887411" y="1905000"/>
            <a:ext cx="8535990" cy="4487174"/>
          </a:xfrm>
        </p:spPr>
        <p:txBody>
          <a:bodyPr>
            <a:normAutofit/>
          </a:bodyPr>
          <a:lstStyle/>
          <a:p>
            <a:pPr marL="342900" indent="-342900">
              <a:buFont typeface="Wingdings" panose="05000000000000000000" pitchFamily="2" charset="2"/>
              <a:buChar char="q"/>
            </a:pPr>
            <a:r>
              <a:rPr lang="en-US" dirty="0">
                <a:solidFill>
                  <a:schemeClr val="tx1"/>
                </a:solidFill>
                <a:hlinkClick r:id="rId2"/>
              </a:rPr>
              <a:t>http://</a:t>
            </a:r>
            <a:r>
              <a:rPr lang="en-US" dirty="0" smtClean="0">
                <a:solidFill>
                  <a:schemeClr val="tx1"/>
                </a:solidFill>
                <a:hlinkClick r:id="rId2"/>
              </a:rPr>
              <a:t>www.enciklopedija.lt</a:t>
            </a:r>
            <a:endParaRPr lang="lt-LT" dirty="0" smtClean="0">
              <a:solidFill>
                <a:schemeClr val="tx1"/>
              </a:solidFill>
            </a:endParaRPr>
          </a:p>
          <a:p>
            <a:pPr marL="342900" indent="-342900">
              <a:buFont typeface="Wingdings" panose="05000000000000000000" pitchFamily="2" charset="2"/>
              <a:buChar char="q"/>
            </a:pPr>
            <a:r>
              <a:rPr lang="en-US" dirty="0">
                <a:solidFill>
                  <a:schemeClr val="tx1"/>
                </a:solidFill>
              </a:rPr>
              <a:t>http://lt.wikipedia.org</a:t>
            </a:r>
            <a:r>
              <a:rPr lang="en-US" dirty="0" smtClean="0">
                <a:solidFill>
                  <a:schemeClr val="tx1"/>
                </a:solidFill>
              </a:rPr>
              <a:t>/</a:t>
            </a:r>
            <a:endParaRPr lang="lt-LT" dirty="0" smtClean="0">
              <a:solidFill>
                <a:schemeClr val="tx1"/>
              </a:solidFill>
            </a:endParaRPr>
          </a:p>
          <a:p>
            <a:pPr marL="342900" indent="-342900">
              <a:buFont typeface="Wingdings" panose="05000000000000000000" pitchFamily="2" charset="2"/>
              <a:buChar char="q"/>
            </a:pPr>
            <a:r>
              <a:rPr lang="en-US" dirty="0" smtClean="0">
                <a:solidFill>
                  <a:schemeClr val="tx1"/>
                </a:solidFill>
                <a:hlinkClick r:id="rId3"/>
              </a:rPr>
              <a:t>http</a:t>
            </a:r>
            <a:r>
              <a:rPr lang="en-US" dirty="0">
                <a:solidFill>
                  <a:schemeClr val="tx1"/>
                </a:solidFill>
                <a:hlinkClick r:id="rId3"/>
              </a:rPr>
              <a:t>://</a:t>
            </a:r>
            <a:r>
              <a:rPr lang="en-US" dirty="0" smtClean="0">
                <a:solidFill>
                  <a:schemeClr val="tx1"/>
                </a:solidFill>
                <a:hlinkClick r:id="rId3"/>
              </a:rPr>
              <a:t>www.respublika.lt</a:t>
            </a:r>
            <a:endParaRPr lang="lt-LT" dirty="0" smtClean="0">
              <a:solidFill>
                <a:schemeClr val="tx1"/>
              </a:solidFill>
            </a:endParaRPr>
          </a:p>
          <a:p>
            <a:pPr marL="342900" indent="-342900">
              <a:buFont typeface="Wingdings" panose="05000000000000000000" pitchFamily="2" charset="2"/>
              <a:buChar char="q"/>
            </a:pPr>
            <a:r>
              <a:rPr lang="lt-LT" dirty="0" smtClean="0">
                <a:solidFill>
                  <a:schemeClr val="tx1"/>
                </a:solidFill>
              </a:rPr>
              <a:t>Knyga ,,</a:t>
            </a:r>
            <a:r>
              <a:rPr lang="lt-LT" b="1" dirty="0" smtClean="0">
                <a:solidFill>
                  <a:schemeClr val="tx1"/>
                </a:solidFill>
              </a:rPr>
              <a:t>MARIJA KIURI</a:t>
            </a:r>
            <a:r>
              <a:rPr lang="lt-LT" dirty="0" smtClean="0">
                <a:solidFill>
                  <a:schemeClr val="tx1"/>
                </a:solidFill>
              </a:rPr>
              <a:t>‘‘(originalus pavadinimas: Madame Curie</a:t>
            </a:r>
            <a:r>
              <a:rPr lang="lt-LT" dirty="0">
                <a:solidFill>
                  <a:schemeClr val="tx1"/>
                </a:solidFill>
              </a:rPr>
              <a:t>) Autorius: </a:t>
            </a:r>
            <a:r>
              <a:rPr lang="lt-LT" b="1" dirty="0" smtClean="0">
                <a:solidFill>
                  <a:schemeClr val="tx1"/>
                </a:solidFill>
              </a:rPr>
              <a:t>Eva Kiuri</a:t>
            </a:r>
          </a:p>
          <a:p>
            <a:pPr marL="342900" indent="-342900">
              <a:buFont typeface="Wingdings" panose="05000000000000000000" pitchFamily="2" charset="2"/>
              <a:buChar char="q"/>
            </a:pPr>
            <a:r>
              <a:rPr lang="lt-LT" dirty="0">
                <a:solidFill>
                  <a:schemeClr val="tx1"/>
                </a:solidFill>
                <a:hlinkClick r:id="rId4"/>
              </a:rPr>
              <a:t>http://www.zenklas.lt</a:t>
            </a:r>
            <a:r>
              <a:rPr lang="lt-LT" dirty="0" smtClean="0">
                <a:solidFill>
                  <a:schemeClr val="tx1"/>
                </a:solidFill>
                <a:hlinkClick r:id="rId4"/>
              </a:rPr>
              <a:t>/</a:t>
            </a:r>
            <a:endParaRPr lang="lt-LT" dirty="0" smtClean="0">
              <a:solidFill>
                <a:schemeClr val="tx1"/>
              </a:solidFill>
            </a:endParaRPr>
          </a:p>
          <a:p>
            <a:pPr marL="342900" indent="-342900">
              <a:buFont typeface="Wingdings" panose="05000000000000000000" pitchFamily="2" charset="2"/>
              <a:buChar char="q"/>
            </a:pPr>
            <a:r>
              <a:rPr lang="lt-LT" dirty="0" smtClean="0">
                <a:solidFill>
                  <a:schemeClr val="tx1"/>
                </a:solidFill>
                <a:hlinkClick r:id="rId5"/>
              </a:rPr>
              <a:t>www.15min.lt</a:t>
            </a:r>
            <a:endParaRPr lang="lt-LT" dirty="0" smtClean="0">
              <a:solidFill>
                <a:schemeClr val="tx1"/>
              </a:solidFill>
            </a:endParaRPr>
          </a:p>
          <a:p>
            <a:pPr marL="342900" indent="-342900">
              <a:buFont typeface="Wingdings" panose="05000000000000000000" pitchFamily="2" charset="2"/>
              <a:buChar char="q"/>
            </a:pPr>
            <a:r>
              <a:rPr lang="lt-LT" dirty="0" err="1" smtClean="0">
                <a:solidFill>
                  <a:schemeClr val="tx1"/>
                </a:solidFill>
                <a:hlinkClick r:id="rId6"/>
              </a:rPr>
              <a:t>www.lrytas.lt</a:t>
            </a:r>
            <a:endParaRPr lang="lt-LT" dirty="0" smtClean="0">
              <a:solidFill>
                <a:schemeClr val="tx1"/>
              </a:solidFill>
            </a:endParaRPr>
          </a:p>
          <a:p>
            <a:pPr marL="342900" indent="-342900">
              <a:buFont typeface="Wingdings" panose="05000000000000000000" pitchFamily="2" charset="2"/>
              <a:buChar char="q"/>
            </a:pPr>
            <a:r>
              <a:rPr lang="lt-LT" dirty="0" err="1" smtClean="0">
                <a:solidFill>
                  <a:schemeClr val="tx1"/>
                </a:solidFill>
              </a:rPr>
              <a:t>V.Palubinskienė</a:t>
            </a:r>
            <a:r>
              <a:rPr lang="lt-LT" dirty="0" smtClean="0">
                <a:solidFill>
                  <a:schemeClr val="tx1"/>
                </a:solidFill>
              </a:rPr>
              <a:t> Fizika Vadovėlis XI-XII </a:t>
            </a:r>
            <a:r>
              <a:rPr lang="lt-LT" dirty="0" err="1" smtClean="0">
                <a:solidFill>
                  <a:schemeClr val="tx1"/>
                </a:solidFill>
              </a:rPr>
              <a:t>kl</a:t>
            </a:r>
            <a:r>
              <a:rPr lang="lt-LT" dirty="0" smtClean="0">
                <a:solidFill>
                  <a:schemeClr val="tx1"/>
                </a:solidFill>
              </a:rPr>
              <a:t>.</a:t>
            </a:r>
          </a:p>
          <a:p>
            <a:pPr marL="342900" indent="-342900">
              <a:buFont typeface="Wingdings" panose="05000000000000000000" pitchFamily="2" charset="2"/>
              <a:buChar char="q"/>
            </a:pPr>
            <a:r>
              <a:rPr lang="lt-LT" dirty="0" err="1" smtClean="0">
                <a:solidFill>
                  <a:schemeClr val="tx1"/>
                </a:solidFill>
              </a:rPr>
              <a:t>A.Rimeika,P.Pečiuliauskienė</a:t>
            </a:r>
            <a:r>
              <a:rPr lang="lt-LT" dirty="0" smtClean="0">
                <a:solidFill>
                  <a:schemeClr val="tx1"/>
                </a:solidFill>
              </a:rPr>
              <a:t> Fizika 12</a:t>
            </a:r>
          </a:p>
        </p:txBody>
      </p:sp>
    </p:spTree>
    <p:extLst>
      <p:ext uri="{BB962C8B-B14F-4D97-AF65-F5344CB8AC3E}">
        <p14:creationId xmlns="" xmlns:p14="http://schemas.microsoft.com/office/powerpoint/2010/main" val="1358605016"/>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686</TotalTime>
  <Words>1598</Words>
  <Application>Microsoft Office PowerPoint</Application>
  <PresentationFormat>Pasirinktinai</PresentationFormat>
  <Paragraphs>118</Paragraphs>
  <Slides>33</Slides>
  <Notes>0</Notes>
  <HiddenSlides>0</HiddenSlides>
  <MMClips>0</MMClips>
  <ScaleCrop>false</ScaleCrop>
  <HeadingPairs>
    <vt:vector size="4" baseType="variant">
      <vt:variant>
        <vt:lpstr>Tema</vt:lpstr>
      </vt:variant>
      <vt:variant>
        <vt:i4>1</vt:i4>
      </vt:variant>
      <vt:variant>
        <vt:lpstr>Skaidrių pavadinimai</vt:lpstr>
      </vt:variant>
      <vt:variant>
        <vt:i4>33</vt:i4>
      </vt:variant>
    </vt:vector>
  </HeadingPairs>
  <TitlesOfParts>
    <vt:vector size="34" baseType="lpstr">
      <vt:lpstr>Slice</vt:lpstr>
      <vt:lpstr>   RADIoaktyvumas</vt:lpstr>
      <vt:lpstr>Turinys:</vt:lpstr>
      <vt:lpstr>radioaktyvumo atradimas ir tyrinėjimas:</vt:lpstr>
      <vt:lpstr> Radioaktyvumas tai savaiminis vienų atomų branduolių virsmas kitų atomų branduoliais, kurio metu skleidžiama radioaktyvioji spinduliuotė ir kai kurios elementariosios dalelės. Branduolių virsmai vyksta pagal tam tikrus dėsningumus, kuriuos pirmasis suformulavo Frederikas Sodis.  Šie dėsningumai buvo pavadinti poslinkio taisyklėmis.  Radioaktyvieji virsmai pasižymi tuo, kad jie vyksta savaime, spontaniškai ir pakeisti, pareguliuoti jų neįmanoma nei kaitinimu, nei lėtais elektriniais ar magnetiniais laukais, nei smūgiais, nei cheminėmis reakcijomis. taip yra todėl, kad virsmai vyksta atomų gelmėse - branduoliuose.   </vt:lpstr>
      <vt:lpstr>Antuanas Anri Bekerelis ( Antoine Henri Becquerel,1852 m. gruodžio 15 d. – 1908 m. rugpjūčio 25 d.) – prancūzų fizikas, vienas iš radioaktyvumo atradėjų, Nobelio premijos laureatas.</vt:lpstr>
      <vt:lpstr>1897 m. pradėjo tirti radioaktyvumą.  Su žmona M.Kiuri 1898 m. atrado polonį;  1899 m. radį;  1899 m. aptiko indukuotąjį radioaktyvumą, tyrė radioaktyviąją spinduliuote;  1901 m. nustatė šios spinduliuotės fiziologinį poveikį, o tai lėmė radžio terapijos pagrindų sukūrimą; 1903 m. pradėjo vartoti radioaktyviųjų branduolių pusamžio (pusėjimo trukmės) sąvoką. organizavo pramoninę radžio gamybą iš urano rūdos.</vt:lpstr>
      <vt:lpstr>Ernestas Rezerfordas (angl. Ernest Rutherford 1871 m. rugpjūčio 30 d. Braitvoteris, N. Zelandija – 1937 m. spalio 17 d. Kembridžas, Anglija) – fizikas, vienas iš branduolinės fizikos pradininkų, Nobelio chemijos premijos laureatas.</vt:lpstr>
      <vt:lpstr>Pagrindinės  radioaktyvaus  spinduliavimo  rūšys:  </vt:lpstr>
      <vt:lpstr>  Alfa spinduliavimas Iš skylančių branduolių išmesti aukštos energijos helio branduoliai.  Pasižymi labai menka skvarba (šį spinduliavimą keleriopai susilpnina net storas lapas popieriaus); Tačiau yra kraštutinai kenksmingas, aukštos alfa spinduliavimo dozės gali nudeginti odą, sukelti odos ląstelių mutacijas, vėžį ir pan.  Sukelia antrinį radioaktyvumą.</vt:lpstr>
      <vt:lpstr>Beta spinduliavimas iš skylančių branduolių išmesti aukštos energijos elektronai ir pozitronai. Pasižymi ribota skvarba (šį spinduliavimą keleriopai susilpnina metalinė folija); Tačiau yra labai kenksmingas, aukštos beta spinduliavimo dozės nudegina odą, pažeidžia vidaus organus, sukelia ląstelių mutacijas.  Gali sukelti ribotą antrinį radioaktyvumą.</vt:lpstr>
      <vt:lpstr>Gama spinduliavimas didelės energijos elektromagnetiniai spinduliai, skleidžiami skylančių branduolių, susiduriančių aukštos energijos dalelių, kosminių kūnų ir pan. Pasižymi labai didele skvarba (lengvieji elementai šiam spinduliavimui skaidrūs, o aukštadažnius gama spindulius sunkiai sulaiko net sunkiųjų metalų sluoksniai); Tačiau mažos dozės gana ribotai kenkia gyviesiems organizmams.</vt:lpstr>
      <vt:lpstr>Neutronų spinduliavimas neutronai, skleidžiami skylančių branduolių. Pasižymi kraštutinai aukšta skvarba (neutronų srautą ribotai susilpnina tik lengvųjų elementų, pvz., vandenilio, junginiai);  Pasižymi dideliu kenksmingumu. Apspinduliavus sunkiuosius elementus, sukelia stiprų antrinį radioaktyvumą. </vt:lpstr>
      <vt:lpstr>RADIOAKTYVIOSIOS ATLIEKOS:</vt:lpstr>
      <vt:lpstr>Radioaktyviosios atliekos savo prigimtimi dažniausiai mažai skiriasi nuo kitų pramoninių atliekų.  Tai gali būti įrenginiai, išmontuoti prietaisai, apsauginiai drabužiai, filtrai bei užteršti skysčiai, užteršti radionuklidais arba turinčios jų savo sudėtyje ir kurių nenumatoma ateityje naudoti. Tačiau radioaktyviosios atliekos ypatingos tuo, kad jos skleidžia jonizuojančiąją spinduliuotę, tai yra radiaciją, todėl jos yra pavojingos žmonėms ir aplinkai. radiacija sklinda tol, kol suskyla atliekose esantys radionuklidai.</vt:lpstr>
      <vt:lpstr>Radioaktyviosios  Atliekos  klasifikuojamos pagal  pavojingumą:</vt:lpstr>
      <vt:lpstr>Radioaktyviųjų medžiagų žymėjimas: </vt:lpstr>
      <vt:lpstr>Įspėjimas apie radioaktyviąją medžiagą</vt:lpstr>
      <vt:lpstr>Jonizuojančiosios spinduliuotės šaltinis ar jų pakuotė</vt:lpstr>
      <vt:lpstr>DIDŽIAUSIOS   ATOMINĖS  KATASTROFOS:</vt:lpstr>
      <vt:lpstr>,,MAYAKO” KATOSTROFA</vt:lpstr>
      <vt:lpstr>Atominis HiroŠimos ir Nagasakio bombardavimas</vt:lpstr>
      <vt:lpstr>Černobylio avarija</vt:lpstr>
      <vt:lpstr>Fukušimos  elektrinės  avarija</vt:lpstr>
      <vt:lpstr>Žalingas  radioaktyviosios spinduliuotės  poveikis:</vt:lpstr>
      <vt:lpstr>• Spinduliuotės rūšies ir        intensyvumo;  • Spinduliavimo        trukmės;   • Organizmo jautrumo. </vt:lpstr>
      <vt:lpstr>Skaidrė 26</vt:lpstr>
      <vt:lpstr>RADIOAKTYVUMO MATAVIMO PRIETAISAI IR VIENETAI:</vt:lpstr>
      <vt:lpstr>Dozimetras:</vt:lpstr>
      <vt:lpstr>                                                                VIENETAI:  Aktyvumo vienetas bekerelis (Bq) yra SI sistemos vienetas, pavadintas mokslininko Henri Becquerelio  garbei . Tikras medžiagos aktyvumas rodo, kiek nestabilių branduolių suskyla per vieną sekundę. Skylant nestabiliems branduoliams išspinduliuojama jonizuojančioji spinduliuotė, taip vadinama radiacija.                                                                                  1Bq = 1s-1. Jeigu vyksta 1000 skilimų per sekundę, medžiagos aktyvumas yra šimtą kartų didesnis lyginant su medžiaga, kurios aktyvumas 10 skilimų per sekundę, todėl degtukų dėžutės dydžio jonizuojančios spinduliuotės šaltinis, naudojamas defektoskopijoje, gali būti milijonus kartų aktyvesnis už statinę radioaktyviųjų atliekų.   Iki 1975 metų radioaktyviųjų medžiagų aktyvumui matuoti buvo naudojamas vienetas kiuri(Ci)                                                                           1 Ci = 3.7×1010  Bq                                                                           1 Bq = 2.70×10 −11Ci</vt:lpstr>
      <vt:lpstr>   Kartais vartojamas aktyvumo vienetas, vadinamas rezerfordu(Rd)                                               1Rd=10 6 Bq  Sugertosios apšvitos (jonizojančios spinduliuotės )dozės matavimo vienetas vadinamas grėjumi (Gy)     Sugertosios dozės, nustatytos įvertinus spinduliuotės rūšį pagal jos pavojingumą gyviesiems organizmams vienetas yra sivertas(Sv),pavadintas pagal švedų fiziko ir radiacinės saugos pradininko Rolfo  Siverto  pavardę.</vt:lpstr>
      <vt:lpstr>KLAUSIMAI ir ATSAKYMAI</vt:lpstr>
      <vt:lpstr>vienkartinių radiacijos dozių poveikis žmogaus organizmui</vt:lpstr>
      <vt:lpstr>LITERATŪROS  ŠALTINIAI: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RADIACIJA</dc:title>
  <dc:creator>DENk</dc:creator>
  <cp:lastModifiedBy>Vytautas</cp:lastModifiedBy>
  <cp:revision>77</cp:revision>
  <dcterms:created xsi:type="dcterms:W3CDTF">2015-02-23T20:36:23Z</dcterms:created>
  <dcterms:modified xsi:type="dcterms:W3CDTF">2015-03-14T18:01:19Z</dcterms:modified>
</cp:coreProperties>
</file>