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9" r:id="rId4"/>
    <p:sldId id="258" r:id="rId5"/>
    <p:sldId id="273" r:id="rId6"/>
    <p:sldId id="263" r:id="rId7"/>
    <p:sldId id="268" r:id="rId8"/>
    <p:sldId id="261" r:id="rId9"/>
    <p:sldId id="269" r:id="rId10"/>
    <p:sldId id="262" r:id="rId11"/>
    <p:sldId id="270" r:id="rId12"/>
    <p:sldId id="275" r:id="rId13"/>
    <p:sldId id="276" r:id="rId14"/>
    <p:sldId id="265" r:id="rId15"/>
    <p:sldId id="271" r:id="rId16"/>
    <p:sldId id="277" r:id="rId17"/>
    <p:sldId id="278" r:id="rId18"/>
    <p:sldId id="279" r:id="rId19"/>
    <p:sldId id="280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404A5-7EEA-416D-9CE6-649C0D429FDE}" type="datetimeFigureOut">
              <a:rPr lang="lt-LT" smtClean="0"/>
              <a:t>2015-03-24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F1030-1F6E-4D88-B0FF-568E41BA8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1933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F83C8F65-DD23-4481-92AB-C04738913A90}" type="datetimeFigureOut">
              <a:rPr lang="en-US" smtClean="0"/>
              <a:t>3/24/2015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7797FA88-D409-441B-8B88-0F6D94E593A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youtube.com/watch?v=iauIP8swfBY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64088" y="5589240"/>
            <a:ext cx="3200400" cy="553616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lt-LT" dirty="0" smtClean="0"/>
              <a:t>Parengė</a:t>
            </a:r>
          </a:p>
          <a:p>
            <a:pPr algn="r"/>
            <a:r>
              <a:rPr lang="lt-LT" dirty="0" smtClean="0"/>
              <a:t>Ugnė </a:t>
            </a:r>
            <a:r>
              <a:rPr lang="lt-LT" smtClean="0"/>
              <a:t>Endriulaitytė </a:t>
            </a:r>
            <a:r>
              <a:rPr lang="lt-LT" smtClean="0"/>
              <a:t>12c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556792"/>
            <a:ext cx="7560840" cy="2088232"/>
          </a:xfrm>
        </p:spPr>
        <p:txBody>
          <a:bodyPr/>
          <a:lstStyle/>
          <a:p>
            <a:r>
              <a:rPr lang="en-US" dirty="0" smtClean="0"/>
              <a:t>Saul</a:t>
            </a:r>
            <a:r>
              <a:rPr lang="lt-LT" dirty="0" smtClean="0"/>
              <a:t>ės sistema </a:t>
            </a:r>
            <a:br>
              <a:rPr lang="lt-LT" dirty="0" smtClean="0"/>
            </a:br>
            <a:r>
              <a:rPr lang="lt-LT" dirty="0" smtClean="0"/>
              <a:t>ir jos evoliucija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1333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lt-LT" dirty="0" smtClean="0"/>
              <a:t>Saulės sistemos susidarymas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 tIns="0" bIns="0">
            <a:normAutofit/>
          </a:bodyPr>
          <a:lstStyle/>
          <a:p>
            <a:pPr algn="just"/>
            <a:r>
              <a:rPr lang="lt-LT" sz="2400" dirty="0" smtClean="0"/>
              <a:t>Saulės sistemos evoliucija nuo jos susidarymo iki mirties užima ilgą laikotarpį ir sudaro apie 10 milijardų metų. </a:t>
            </a:r>
          </a:p>
          <a:p>
            <a:pPr algn="just"/>
            <a:r>
              <a:rPr lang="lt-LT" sz="2400" dirty="0" smtClean="0"/>
              <a:t>Dabar teigiama, jog Saulės sistema susiformavo iš kelių šviesmečių pločio molekulinio debesies, kuris buvo sutrikdytas netoliese sprogusios supernovos.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3657600"/>
            <a:ext cx="4535595" cy="235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665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4365104"/>
            <a:ext cx="3816424" cy="214312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lt-LT" sz="2400" dirty="0" smtClean="0"/>
              <a:t>Debesis buvo sudaryto daugiausia iš helio ir vandenilio, labiausiai Visatoje paplitusių elementų.</a:t>
            </a:r>
          </a:p>
          <a:p>
            <a:r>
              <a:rPr lang="lt-LT" sz="2400" dirty="0" smtClean="0"/>
              <a:t> Šiame debesyje taip pat galėjo būti vandens, ledo kristalų pavidalu.</a:t>
            </a:r>
          </a:p>
          <a:p>
            <a:r>
              <a:rPr lang="lt-LT" sz="2400" dirty="0" smtClean="0"/>
              <a:t> Šis debesis, po to kai įgavo pastovią formą, sukdamasi pradėjo diferencijuotis: didžioji dalis centre sudarė prožvaigždę, būsimąją Saulę</a:t>
            </a:r>
            <a:r>
              <a:rPr lang="lt-LT" sz="2400" dirty="0"/>
              <a:t>. </a:t>
            </a:r>
            <a:endParaRPr lang="lt-LT" sz="2400" dirty="0" smtClean="0"/>
          </a:p>
          <a:p>
            <a:r>
              <a:rPr lang="lt-LT" sz="2400" dirty="0" smtClean="0"/>
              <a:t>Iš </a:t>
            </a:r>
            <a:r>
              <a:rPr lang="lt-LT" sz="2400" dirty="0"/>
              <a:t>išorinių sluoksnių veikiant gravitacijos jėgos susiformavo proplanetos. </a:t>
            </a:r>
          </a:p>
        </p:txBody>
      </p:sp>
    </p:spTree>
    <p:extLst>
      <p:ext uri="{BB962C8B-B14F-4D97-AF65-F5344CB8AC3E}">
        <p14:creationId xmlns:p14="http://schemas.microsoft.com/office/powerpoint/2010/main" val="23968515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Saulės sistema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400" b="1" dirty="0" smtClean="0"/>
              <a:t>Saulės sistemą</a:t>
            </a:r>
            <a:r>
              <a:rPr lang="lt-LT" sz="2400" dirty="0" smtClean="0"/>
              <a:t> sudaro centrinis jos kūnas Saulė ir aplink ją skriejantys įvairūs kosminiai kūnai: 8 planetos ir 3 nykštukinės planetos su savo palydovais, asteroidai, kometoidai, įvairios tarpplanetinės dulkės bei dujos ir kt.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244" y="3068960"/>
            <a:ext cx="4895512" cy="354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446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rgbClr val="FFFFFF"/>
                </a:solidFill>
              </a:rPr>
              <a:t>Saulės </a:t>
            </a:r>
            <a:r>
              <a:rPr lang="lt-LT" dirty="0" smtClean="0">
                <a:solidFill>
                  <a:srgbClr val="FFFFFF"/>
                </a:solidFill>
              </a:rPr>
              <a:t>sistema (2)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>
              <a:buClr>
                <a:srgbClr val="DC9E1F"/>
              </a:buClr>
            </a:pPr>
            <a:r>
              <a:rPr lang="lt-LT" sz="2400" dirty="0">
                <a:solidFill>
                  <a:srgbClr val="FFFFFF"/>
                </a:solidFill>
              </a:rPr>
              <a:t>Pagrindiniai Saulės sistemos kūnai yra aštuonios didžiosios planetos: Merkurijus, Venera, Žemė, Marsas, Jupiteris, Saturnas, Uranas ir Neptūnas. Šių planetų orbitos yra labai panašios – jos skrieja aplink Saulę beveik vienoje plokštumoje.</a:t>
            </a:r>
            <a:endParaRPr lang="en-US" sz="2400" dirty="0">
              <a:solidFill>
                <a:srgbClr val="FFFFFF"/>
              </a:solidFill>
            </a:endParaRP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186728"/>
            <a:ext cx="3619103" cy="271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925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Saulės sistemos ribos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Saulės sistemą gaubia nedidelės energijos, elektros krūvį turinčių elementariųjų dalelių</a:t>
            </a:r>
            <a:r>
              <a:rPr lang="lt-LT" sz="2400" dirty="0"/>
              <a:t> </a:t>
            </a:r>
            <a:r>
              <a:rPr lang="lt-LT" sz="2400" dirty="0" smtClean="0"/>
              <a:t>debesis, sukuriamas Saulės vėjo (heliosfera). Ribos, ties kuriomis šio vėjo spaudimas susilygina su tarpžvaigždinių dalelių sukuriamu spaudimu (vadinamoji heliopauzė), laikomos galutinėmis Saulės sistemos ribomis.</a:t>
            </a:r>
          </a:p>
          <a:p>
            <a:r>
              <a:rPr lang="lt-LT" sz="2400" dirty="0" smtClean="0"/>
              <a:t> Jas yra eksperimentiškai nustatę Voyager1 ir Voyager2 automatiniai laivai. Skirtingi atstumai rodo, jog debesies forma nėra taisyklinga.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38510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4365104"/>
            <a:ext cx="5040560" cy="868958"/>
          </a:xfrm>
        </p:spPr>
        <p:txBody>
          <a:bodyPr/>
          <a:lstStyle/>
          <a:p>
            <a:r>
              <a:rPr lang="lt-LT" dirty="0" smtClean="0"/>
              <a:t>saULĖS SISTEMOS RIBOS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908720"/>
            <a:ext cx="5189562" cy="3497765"/>
          </a:xfrm>
        </p:spPr>
      </p:pic>
    </p:spTree>
    <p:extLst>
      <p:ext uri="{BB962C8B-B14F-4D97-AF65-F5344CB8AC3E}">
        <p14:creationId xmlns:p14="http://schemas.microsoft.com/office/powerpoint/2010/main" val="32639264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Vidinių planetų susidarymas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0">
              <a:buClr>
                <a:srgbClr val="DC9E1F"/>
              </a:buClr>
            </a:pPr>
            <a:r>
              <a:rPr lang="lt-LT" sz="2400" dirty="0">
                <a:solidFill>
                  <a:srgbClr val="FFFFFF"/>
                </a:solidFill>
              </a:rPr>
              <a:t>Vidinės planetos skrieja tarp Žemės ir Saulės (Merkurijus, Venera, Žemė, Marsas) </a:t>
            </a:r>
            <a:endParaRPr lang="lt-LT" sz="2400" dirty="0" smtClean="0"/>
          </a:p>
          <a:p>
            <a:r>
              <a:rPr lang="lt-LT" sz="2400" dirty="0" smtClean="0"/>
              <a:t>Vidinėje Saulės sistemos dalyje buvo per šilta vandens ir metano molekulėms kondensuotis, todėl čia susiformavo kūnai tik iš aukštą lydymosi temperatūrą</a:t>
            </a:r>
            <a:r>
              <a:rPr lang="lt-LT" sz="2400" dirty="0"/>
              <a:t> </a:t>
            </a:r>
            <a:r>
              <a:rPr lang="lt-LT" sz="2400" dirty="0" smtClean="0"/>
              <a:t>turinčių elementų kaip geležis, nikelis</a:t>
            </a:r>
            <a:r>
              <a:rPr lang="lt-LT" sz="2400" dirty="0"/>
              <a:t>,</a:t>
            </a:r>
            <a:r>
              <a:rPr lang="lt-LT" sz="2400" dirty="0" smtClean="0"/>
              <a:t> aliuminis ir uolingi silikatai.</a:t>
            </a:r>
          </a:p>
          <a:p>
            <a:r>
              <a:rPr lang="lt-LT" sz="2400" dirty="0" smtClean="0"/>
              <a:t>Šie akmeningi kūnai taps vidinėmis planetomis (Merkurijus, Venera, Žemė ir Marsas). Šie elementai yra reti Visatoje, sudarantys tik apie 0,6 % ūko masės, todėl Žemės tipo planetos negalėjo susidaryti labai didelės.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90043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2221060"/>
            <a:ext cx="1800200" cy="508918"/>
          </a:xfrm>
        </p:spPr>
        <p:txBody>
          <a:bodyPr/>
          <a:lstStyle/>
          <a:p>
            <a:r>
              <a:rPr lang="lt-LT" dirty="0" smtClean="0"/>
              <a:t>Venera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70038"/>
            <a:ext cx="1800200" cy="18002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748436" y="2276872"/>
            <a:ext cx="1296144" cy="5089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dirty="0" smtClean="0"/>
              <a:t>Žemė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908720"/>
            <a:ext cx="2306216" cy="5089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dirty="0" smtClean="0"/>
              <a:t>Merkurijus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830011" y="908720"/>
            <a:ext cx="1656184" cy="50891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dirty="0" smtClean="0"/>
              <a:t>Marsas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436" y="2996952"/>
            <a:ext cx="1760584" cy="1760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785790"/>
            <a:ext cx="1790700" cy="2552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80185"/>
            <a:ext cx="1884174" cy="190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11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Išorinių planetų susidarymas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0">
              <a:buClr>
                <a:srgbClr val="DC9E1F"/>
              </a:buClr>
            </a:pPr>
            <a:r>
              <a:rPr lang="lt-LT" sz="2400" dirty="0">
                <a:solidFill>
                  <a:srgbClr val="FFFFFF"/>
                </a:solidFill>
              </a:rPr>
              <a:t>Išorinės planetos tos, kurios yra už Žemės, 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lt-LT" sz="2400" dirty="0">
                <a:solidFill>
                  <a:srgbClr val="FFFFFF"/>
                </a:solidFill>
              </a:rPr>
              <a:t>Jupiteris, Saturnas, Uranas, Neptūnas</a:t>
            </a:r>
            <a:r>
              <a:rPr lang="lt-LT" sz="2400" dirty="0" smtClean="0">
                <a:solidFill>
                  <a:srgbClr val="FFFFFF"/>
                </a:solidFill>
              </a:rPr>
              <a:t>)</a:t>
            </a:r>
            <a:endParaRPr lang="lt-LT" sz="2400" dirty="0" smtClean="0"/>
          </a:p>
          <a:p>
            <a:r>
              <a:rPr lang="lt-LT" sz="2400" dirty="0" smtClean="0"/>
              <a:t>Planetos, dujų milžinės susiformavo už šerkšno ribos (t. y. užšalimo ribos) - taško tarp Marso ir Jupiterio orbitų, kur esančios medžiagos yra pakankamai vėsios, kad išliktų kietos būsenos. </a:t>
            </a:r>
          </a:p>
          <a:p>
            <a:r>
              <a:rPr lang="lt-LT" sz="2400" dirty="0" smtClean="0"/>
              <a:t>Medžiagos iš kurios susiformavo Jupiterio tipo planetos buvo gausu, todėl šios planetos išaugo labai masyvios, kad galėtų pritraukti aplink esantį vandenilį ir helį, kurių buvo apstu.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72188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224" y="2571661"/>
            <a:ext cx="1946176" cy="652934"/>
          </a:xfrm>
        </p:spPr>
        <p:txBody>
          <a:bodyPr/>
          <a:lstStyle/>
          <a:p>
            <a:r>
              <a:rPr lang="lt-LT" dirty="0" smtClean="0"/>
              <a:t>Neptūnas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70038"/>
            <a:ext cx="2160240" cy="2160240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9552" y="937577"/>
            <a:ext cx="1946176" cy="65293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dirty="0" smtClean="0"/>
              <a:t>Jupiteris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004048" y="188640"/>
            <a:ext cx="1800200" cy="6480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dirty="0" smtClean="0"/>
              <a:t>Uranas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875620" y="2609647"/>
            <a:ext cx="1946176" cy="65293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dirty="0" smtClean="0"/>
              <a:t>Saturnas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514" y="3224595"/>
            <a:ext cx="2425596" cy="24222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246793"/>
            <a:ext cx="2297832" cy="17233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051" y="812415"/>
            <a:ext cx="2712895" cy="189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78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Clr>
                <a:srgbClr val="DC9E1F"/>
              </a:buClr>
              <a:buNone/>
            </a:pPr>
            <a:r>
              <a:rPr lang="lt-LT" sz="2400" dirty="0">
                <a:solidFill>
                  <a:srgbClr val="FFFFFF"/>
                </a:solidFill>
              </a:rPr>
              <a:t>Yra skiriamos penkios fazės:</a:t>
            </a:r>
          </a:p>
          <a:p>
            <a:pPr lvl="0">
              <a:buClr>
                <a:srgbClr val="DC9E1F"/>
              </a:buClr>
            </a:pPr>
            <a:r>
              <a:rPr lang="lt-LT" sz="2400" dirty="0">
                <a:solidFill>
                  <a:srgbClr val="FFFFFF"/>
                </a:solidFill>
              </a:rPr>
              <a:t>Prieš Saulės Sistemą - gimsta ir miršta žvaigždės, sprogsta supernova</a:t>
            </a:r>
          </a:p>
          <a:p>
            <a:pPr lvl="0">
              <a:buClr>
                <a:srgbClr val="DC9E1F"/>
              </a:buClr>
            </a:pPr>
            <a:r>
              <a:rPr lang="lt-LT" sz="2400" dirty="0">
                <a:solidFill>
                  <a:srgbClr val="FFFFFF"/>
                </a:solidFill>
              </a:rPr>
              <a:t>Saulės formavimasis - po sprogimos formuojasi Saulė ir planetos</a:t>
            </a:r>
          </a:p>
          <a:p>
            <a:pPr lvl="0">
              <a:buClr>
                <a:srgbClr val="DC9E1F"/>
              </a:buClr>
            </a:pPr>
            <a:r>
              <a:rPr lang="lt-LT" sz="2400" dirty="0">
                <a:solidFill>
                  <a:srgbClr val="FFFFFF"/>
                </a:solidFill>
              </a:rPr>
              <a:t>Pagrindinė seka - Žemėje atsiranda gyvybė, Saulės gyvybės zona plečiasi, Paukščių Tako ir Andromedos galaktikos susidūrimas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endParaRPr lang="lt-LT" sz="24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800600" y="2204864"/>
            <a:ext cx="3733800" cy="250911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rgbClr val="FFFFFF"/>
                </a:solidFill>
              </a:rPr>
              <a:t>Evoliucijos etapai (1)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741605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Clr>
                <a:srgbClr val="DC9E1F"/>
              </a:buClr>
            </a:pPr>
            <a:r>
              <a:rPr lang="lt-LT" sz="2400" dirty="0">
                <a:solidFill>
                  <a:srgbClr val="FFFFFF"/>
                </a:solidFill>
              </a:rPr>
              <a:t>Po pagrindinės sekos – Merkurijus, Venera ir Žemė patenka į Saulę, Saulė netenka didelės savo masės, tampa Baltąja nykštuke</a:t>
            </a:r>
          </a:p>
          <a:p>
            <a:pPr lvl="0">
              <a:buClr>
                <a:srgbClr val="DC9E1F"/>
              </a:buClr>
            </a:pPr>
            <a:r>
              <a:rPr lang="lt-LT" sz="2400" dirty="0">
                <a:solidFill>
                  <a:srgbClr val="FFFFFF"/>
                </a:solidFill>
              </a:rPr>
              <a:t>Saulės mirtis – Saulė nebegamina energijos, temsta ir vėsta, tampa juodąja nykštuke, praskriejančios planetos išplėšia Saulės sistemos planetas, Saulės sistema nustoja egzistuoti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</a:p>
          <a:p>
            <a:pPr lvl="0">
              <a:buClr>
                <a:srgbClr val="DC9E1F"/>
              </a:buClr>
            </a:pPr>
            <a:r>
              <a:rPr lang="en-US" sz="2400" dirty="0">
                <a:solidFill>
                  <a:srgbClr val="FFFFFF"/>
                </a:solidFill>
                <a:hlinkClick r:id="rId2"/>
              </a:rPr>
              <a:t>http://</a:t>
            </a:r>
            <a:r>
              <a:rPr lang="en-US" sz="2400" dirty="0" smtClean="0">
                <a:solidFill>
                  <a:srgbClr val="FFFFFF"/>
                </a:solidFill>
                <a:hlinkClick r:id="rId2"/>
              </a:rPr>
              <a:t>www.youtube.com/watch?v=iauIP8swfBY</a:t>
            </a:r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800600" y="1916832"/>
            <a:ext cx="3733800" cy="248719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rgbClr val="FFFFFF"/>
                </a:solidFill>
              </a:rPr>
              <a:t>Evoliucijos etapai (2)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39207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Įdomūs faktai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Venera sukasi į priešingą pusę nei visos kitos Saulės sistemos planetos;</a:t>
            </a:r>
          </a:p>
          <a:p>
            <a:r>
              <a:rPr lang="lt-LT" sz="2400" dirty="0" smtClean="0"/>
              <a:t>Visos Saulės sistemos planetos galėtų tilpti Jupiteryje;</a:t>
            </a:r>
          </a:p>
          <a:p>
            <a:r>
              <a:rPr lang="lt-LT" sz="2400" dirty="0" smtClean="0"/>
              <a:t>Jei panardinti Saturną</a:t>
            </a:r>
            <a:r>
              <a:rPr lang="en-US" sz="2400" dirty="0" smtClean="0"/>
              <a:t> į </a:t>
            </a:r>
            <a:r>
              <a:rPr lang="lt-LT" sz="2400" dirty="0" smtClean="0"/>
              <a:t>vandienį, jis plūduriuos paviršiuje</a:t>
            </a:r>
            <a:r>
              <a:rPr lang="en-US" sz="2400" dirty="0" smtClean="0"/>
              <a:t>, </a:t>
            </a:r>
            <a:r>
              <a:rPr lang="lt-LT" sz="2400" dirty="0" smtClean="0"/>
              <a:t>nes Saturno tankis yra </a:t>
            </a:r>
            <a:r>
              <a:rPr lang="en-US" sz="2400" dirty="0" smtClean="0"/>
              <a:t>du </a:t>
            </a:r>
            <a:r>
              <a:rPr lang="lt-LT" sz="2400" dirty="0" smtClean="0"/>
              <a:t>kartus</a:t>
            </a:r>
            <a:r>
              <a:rPr lang="en-US" sz="2400" dirty="0" smtClean="0"/>
              <a:t> </a:t>
            </a:r>
            <a:r>
              <a:rPr lang="lt-LT" sz="2400" dirty="0" smtClean="0"/>
              <a:t>mažesnis</a:t>
            </a:r>
            <a:r>
              <a:rPr lang="en-US" sz="2400" dirty="0" smtClean="0"/>
              <a:t> </a:t>
            </a:r>
            <a:r>
              <a:rPr lang="lt-LT" sz="2400" dirty="0" smtClean="0"/>
              <a:t>už</a:t>
            </a:r>
            <a:r>
              <a:rPr lang="en-US" sz="2400" dirty="0" smtClean="0"/>
              <a:t> </a:t>
            </a:r>
            <a:r>
              <a:rPr lang="lt-LT" sz="2400" dirty="0" smtClean="0"/>
              <a:t>vandens;</a:t>
            </a:r>
          </a:p>
          <a:p>
            <a:r>
              <a:rPr lang="lt-LT" sz="2400" dirty="0" smtClean="0"/>
              <a:t>Plutono diametras yra mažesnis už JAV ilgį nuo vieno iki kito šalies krašto;</a:t>
            </a:r>
          </a:p>
          <a:p>
            <a:r>
              <a:rPr lang="lt-LT" sz="2400" dirty="0" smtClean="0"/>
              <a:t>Aukščiausias kalnas yra Marse. Užgesęs Olimpo vulkanas iškyla</a:t>
            </a:r>
            <a:r>
              <a:rPr lang="en-US" sz="2400" dirty="0" smtClean="0"/>
              <a:t> </a:t>
            </a:r>
            <a:r>
              <a:rPr lang="en-US" sz="2400" dirty="0"/>
              <a:t>net į 27 km </a:t>
            </a:r>
            <a:r>
              <a:rPr lang="lt-LT" sz="2400" dirty="0" smtClean="0"/>
              <a:t>aukštį</a:t>
            </a:r>
            <a:r>
              <a:rPr lang="en-US" sz="2400" dirty="0" smtClean="0"/>
              <a:t> </a:t>
            </a:r>
            <a:r>
              <a:rPr lang="lt-LT" sz="2400" dirty="0" smtClean="0"/>
              <a:t>virš vidutinio Marso paviršiaus</a:t>
            </a:r>
            <a:r>
              <a:rPr lang="en-US" sz="2400" dirty="0" smtClean="0"/>
              <a:t>.</a:t>
            </a:r>
            <a:endParaRPr lang="lt-LT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667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912768" cy="868958"/>
          </a:xfrm>
        </p:spPr>
        <p:txBody>
          <a:bodyPr/>
          <a:lstStyle/>
          <a:p>
            <a:r>
              <a:rPr lang="lt-LT" dirty="0" smtClean="0"/>
              <a:t>Saulės sistemos modelis Lenkijoje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748" y="1600200"/>
            <a:ext cx="6182504" cy="4114800"/>
          </a:xfrm>
        </p:spPr>
      </p:pic>
    </p:spTree>
    <p:extLst>
      <p:ext uri="{BB962C8B-B14F-4D97-AF65-F5344CB8AC3E}">
        <p14:creationId xmlns:p14="http://schemas.microsoft.com/office/powerpoint/2010/main" val="1449165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6772"/>
            <a:ext cx="7924800" cy="1143000"/>
          </a:xfrm>
        </p:spPr>
        <p:txBody>
          <a:bodyPr/>
          <a:lstStyle/>
          <a:p>
            <a:r>
              <a:rPr lang="lt-LT" dirty="0" smtClean="0"/>
              <a:t>Klausimai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268760"/>
            <a:ext cx="7924800" cy="4824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b="1" dirty="0" smtClean="0"/>
              <a:t>1. Kas paskatino susikurti Saulės sistemą?</a:t>
            </a:r>
          </a:p>
          <a:p>
            <a:pPr marL="0" indent="0">
              <a:buNone/>
            </a:pPr>
            <a:r>
              <a:rPr lang="lt-LT" dirty="0" smtClean="0"/>
              <a:t>a) Supernovos sprogimas</a:t>
            </a:r>
          </a:p>
          <a:p>
            <a:pPr marL="0" indent="0">
              <a:buNone/>
            </a:pPr>
            <a:r>
              <a:rPr lang="lt-LT" dirty="0" smtClean="0"/>
              <a:t>b) Dviejų asteroidų susidūrimas</a:t>
            </a:r>
          </a:p>
          <a:p>
            <a:pPr marL="0" indent="0">
              <a:buNone/>
            </a:pPr>
            <a:r>
              <a:rPr lang="lt-LT" dirty="0" smtClean="0"/>
              <a:t>c) Dviejų planetų susidūrimas</a:t>
            </a:r>
          </a:p>
          <a:p>
            <a:pPr marL="0" indent="0">
              <a:buNone/>
            </a:pPr>
            <a:r>
              <a:rPr lang="lt-LT" b="1" dirty="0" smtClean="0"/>
              <a:t>2. Iš kokių dviejų elementų buvo sudarytas molekulinis debesis iš kurio formavosi Saulės sistema?</a:t>
            </a:r>
          </a:p>
          <a:p>
            <a:pPr marL="0" indent="0">
              <a:buNone/>
            </a:pPr>
            <a:r>
              <a:rPr lang="lt-LT" dirty="0" smtClean="0"/>
              <a:t>a) Helio ir sieros</a:t>
            </a:r>
          </a:p>
          <a:p>
            <a:pPr marL="0" indent="0">
              <a:buNone/>
            </a:pPr>
            <a:r>
              <a:rPr lang="lt-LT" dirty="0" smtClean="0"/>
              <a:t>b) Vandenilio ir deguonies</a:t>
            </a:r>
          </a:p>
          <a:p>
            <a:pPr marL="0" indent="0">
              <a:buNone/>
            </a:pPr>
            <a:r>
              <a:rPr lang="lt-LT" dirty="0" smtClean="0"/>
              <a:t>c) Helio ir vandenilio</a:t>
            </a:r>
          </a:p>
          <a:p>
            <a:pPr marL="0" indent="0">
              <a:buNone/>
            </a:pPr>
            <a:r>
              <a:rPr lang="lt-LT" b="1" dirty="0" smtClean="0"/>
              <a:t>3. Kiek planetų sudaro Saulės sistemą?</a:t>
            </a:r>
          </a:p>
          <a:p>
            <a:pPr marL="0" indent="0">
              <a:buNone/>
            </a:pPr>
            <a:r>
              <a:rPr lang="lt-LT" dirty="0" smtClean="0"/>
              <a:t>a) 6</a:t>
            </a:r>
          </a:p>
          <a:p>
            <a:pPr marL="0" indent="0">
              <a:buNone/>
            </a:pPr>
            <a:r>
              <a:rPr lang="lt-LT" dirty="0" smtClean="0"/>
              <a:t>b) 7</a:t>
            </a:r>
          </a:p>
          <a:p>
            <a:pPr marL="0" indent="0">
              <a:buNone/>
            </a:pPr>
            <a:r>
              <a:rPr lang="lt-LT" dirty="0" smtClean="0"/>
              <a:t>c) 8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409777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1143000"/>
          </a:xfrm>
        </p:spPr>
        <p:txBody>
          <a:bodyPr/>
          <a:lstStyle/>
          <a:p>
            <a:r>
              <a:rPr lang="lt-LT" dirty="0" smtClean="0"/>
              <a:t>Klausimai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196752"/>
            <a:ext cx="7924800" cy="53285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b="1" dirty="0" smtClean="0"/>
              <a:t>4) Kaip skirstomos Saulės sistemos planetos?</a:t>
            </a:r>
          </a:p>
          <a:p>
            <a:pPr marL="0" indent="0">
              <a:buNone/>
            </a:pPr>
            <a:r>
              <a:rPr lang="lt-LT" dirty="0" smtClean="0"/>
              <a:t>a) Vidinės ir išorinės</a:t>
            </a:r>
          </a:p>
          <a:p>
            <a:pPr marL="0" indent="0">
              <a:buNone/>
            </a:pPr>
            <a:r>
              <a:rPr lang="lt-LT" dirty="0" smtClean="0"/>
              <a:t>b) Planetoje yra vandens arba ne</a:t>
            </a:r>
          </a:p>
          <a:p>
            <a:pPr marL="0" indent="0">
              <a:buNone/>
            </a:pPr>
            <a:r>
              <a:rPr lang="lt-LT" dirty="0" smtClean="0"/>
              <a:t>c) Planetoje yra gyvybė ar ne</a:t>
            </a:r>
          </a:p>
          <a:p>
            <a:pPr marL="0" indent="0">
              <a:buNone/>
            </a:pPr>
            <a:r>
              <a:rPr lang="lt-LT" b="1" dirty="0" smtClean="0"/>
              <a:t>5) Kuo panašios visos Saulės sistemos planetos?</a:t>
            </a:r>
          </a:p>
          <a:p>
            <a:pPr marL="0" indent="0">
              <a:buNone/>
            </a:pPr>
            <a:r>
              <a:rPr lang="lt-LT" dirty="0" smtClean="0"/>
              <a:t>a) Dydžiu</a:t>
            </a:r>
          </a:p>
          <a:p>
            <a:pPr marL="0" indent="0">
              <a:buNone/>
            </a:pPr>
            <a:r>
              <a:rPr lang="lt-LT" dirty="0" smtClean="0"/>
              <a:t>b) Orbita, kuria skrieja aplink Saulę</a:t>
            </a:r>
          </a:p>
          <a:p>
            <a:pPr marL="0" indent="0">
              <a:buNone/>
            </a:pPr>
            <a:r>
              <a:rPr lang="lt-LT" dirty="0" smtClean="0"/>
              <a:t>c) Elementais, kurie sudaro planetas</a:t>
            </a:r>
          </a:p>
          <a:p>
            <a:pPr marL="0" indent="0">
              <a:buNone/>
            </a:pPr>
            <a:r>
              <a:rPr lang="lt-LT" b="1" dirty="0" smtClean="0"/>
              <a:t>6) Kelinta Žemė yra planeta nutolusi nuo Saulės?</a:t>
            </a:r>
          </a:p>
          <a:p>
            <a:pPr marL="0" indent="0">
              <a:buNone/>
            </a:pPr>
            <a:r>
              <a:rPr lang="lt-LT" dirty="0" smtClean="0"/>
              <a:t>a) 2</a:t>
            </a:r>
          </a:p>
          <a:p>
            <a:pPr marL="0" indent="0">
              <a:buNone/>
            </a:pPr>
            <a:r>
              <a:rPr lang="lt-LT" dirty="0" smtClean="0"/>
              <a:t>b) 3</a:t>
            </a:r>
          </a:p>
          <a:p>
            <a:pPr marL="0" indent="0">
              <a:buNone/>
            </a:pPr>
            <a:r>
              <a:rPr lang="lt-LT" dirty="0" smtClean="0"/>
              <a:t>c) 4</a:t>
            </a:r>
          </a:p>
          <a:p>
            <a:pPr marL="0" indent="0">
              <a:buNone/>
            </a:pPr>
            <a:r>
              <a:rPr lang="lt-LT" b="1" dirty="0"/>
              <a:t>7, Kiek yra Saulės evoliucijos etapų?</a:t>
            </a:r>
          </a:p>
          <a:p>
            <a:pPr marL="0" indent="0">
              <a:buNone/>
            </a:pPr>
            <a:r>
              <a:rPr lang="lt-LT" dirty="0"/>
              <a:t>a) 4</a:t>
            </a:r>
          </a:p>
          <a:p>
            <a:pPr marL="0" indent="0">
              <a:buNone/>
            </a:pPr>
            <a:r>
              <a:rPr lang="lt-LT" dirty="0"/>
              <a:t>b) 5</a:t>
            </a:r>
          </a:p>
          <a:p>
            <a:pPr marL="0" indent="0">
              <a:buNone/>
            </a:pPr>
            <a:r>
              <a:rPr lang="lt-LT" dirty="0"/>
              <a:t>c) 6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654504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Klausimai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dirty="0" smtClean="0"/>
              <a:t>8, Kuo Venera skiriasi nuo kitų planetų?</a:t>
            </a:r>
          </a:p>
          <a:p>
            <a:pPr marL="0" indent="0">
              <a:buNone/>
            </a:pPr>
            <a:r>
              <a:rPr lang="lt-LT" b="1" dirty="0" smtClean="0"/>
              <a:t>9, Kas atsitiktų jei Saturną paardintume į vandenį?</a:t>
            </a:r>
          </a:p>
          <a:p>
            <a:pPr marL="0" indent="0">
              <a:buNone/>
            </a:pPr>
            <a:r>
              <a:rPr lang="lt-LT" b="1" dirty="0" smtClean="0"/>
              <a:t>10, Į kurią planetą Saulės sistemoje tilptų visos kitos Saulės sistemos planetos?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37780628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1. a</a:t>
            </a:r>
          </a:p>
          <a:p>
            <a:pPr marL="0" indent="0">
              <a:buNone/>
            </a:pPr>
            <a:r>
              <a:rPr lang="lt-LT" dirty="0" smtClean="0"/>
              <a:t>2. c</a:t>
            </a:r>
          </a:p>
          <a:p>
            <a:pPr marL="0" indent="0">
              <a:buNone/>
            </a:pPr>
            <a:r>
              <a:rPr lang="lt-LT" dirty="0" smtClean="0"/>
              <a:t>3. c</a:t>
            </a:r>
          </a:p>
          <a:p>
            <a:pPr marL="0" indent="0">
              <a:buNone/>
            </a:pPr>
            <a:r>
              <a:rPr lang="lt-LT" dirty="0" smtClean="0"/>
              <a:t>4. a</a:t>
            </a:r>
          </a:p>
          <a:p>
            <a:pPr marL="0" indent="0">
              <a:buNone/>
            </a:pPr>
            <a:r>
              <a:rPr lang="lt-LT" dirty="0" smtClean="0"/>
              <a:t>5. b</a:t>
            </a:r>
          </a:p>
          <a:p>
            <a:pPr marL="0" indent="0">
              <a:buNone/>
            </a:pPr>
            <a:r>
              <a:rPr lang="lt-LT" dirty="0" smtClean="0"/>
              <a:t>6. b</a:t>
            </a:r>
          </a:p>
          <a:p>
            <a:pPr marL="0" indent="0">
              <a:buNone/>
            </a:pPr>
            <a:r>
              <a:rPr lang="lt-LT" dirty="0" smtClean="0"/>
              <a:t>7. b</a:t>
            </a:r>
          </a:p>
          <a:p>
            <a:pPr marL="0" indent="0">
              <a:buNone/>
            </a:pPr>
            <a:r>
              <a:rPr lang="lt-LT" dirty="0" smtClean="0"/>
              <a:t>8. Sukimosi aplink savo ašį kryptimi</a:t>
            </a:r>
          </a:p>
          <a:p>
            <a:pPr marL="0" indent="0">
              <a:buNone/>
            </a:pPr>
            <a:r>
              <a:rPr lang="lt-LT" dirty="0" smtClean="0"/>
              <a:t>9. Plūduriuotų paviršiuje</a:t>
            </a:r>
          </a:p>
          <a:p>
            <a:pPr marL="0" indent="0">
              <a:buNone/>
            </a:pPr>
            <a:r>
              <a:rPr lang="lt-LT" dirty="0" smtClean="0"/>
              <a:t>10. Jupiteris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74602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988840"/>
            <a:ext cx="7924800" cy="1512168"/>
          </a:xfrm>
        </p:spPr>
        <p:txBody>
          <a:bodyPr/>
          <a:lstStyle/>
          <a:p>
            <a:pPr algn="ctr"/>
            <a:r>
              <a:rPr lang="lt-LT" sz="4800" dirty="0" smtClean="0"/>
              <a:t>Ačiū už dėmesį</a:t>
            </a:r>
            <a:r>
              <a:rPr lang="en-US" sz="4800" dirty="0" smtClean="0"/>
              <a:t>! </a:t>
            </a:r>
            <a:br>
              <a:rPr lang="en-US" sz="4800" dirty="0" smtClean="0"/>
            </a:br>
            <a:r>
              <a:rPr lang="en-US" sz="4800" dirty="0" smtClean="0">
                <a:sym typeface="Wingdings" pitchFamily="2" charset="2"/>
              </a:rPr>
              <a:t>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625870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170</TotalTime>
  <Words>849</Words>
  <Application>Microsoft Office PowerPoint</Application>
  <PresentationFormat>On-screen Show (4:3)</PresentationFormat>
  <Paragraphs>97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Arial Narrow</vt:lpstr>
      <vt:lpstr>Calibri</vt:lpstr>
      <vt:lpstr>Wingdings</vt:lpstr>
      <vt:lpstr>Horizon</vt:lpstr>
      <vt:lpstr>Saulės sistema  ir jos evoliucija</vt:lpstr>
      <vt:lpstr>Saulės sistemos susidarymas</vt:lpstr>
      <vt:lpstr>PowerPoint Presentation</vt:lpstr>
      <vt:lpstr>Saulės sistema (1)</vt:lpstr>
      <vt:lpstr>Saulės sistema (2)</vt:lpstr>
      <vt:lpstr>Saulės sistemos ribos</vt:lpstr>
      <vt:lpstr>saULĖS SISTEMOS RIBOS</vt:lpstr>
      <vt:lpstr>Vidinių planetų susidarymas</vt:lpstr>
      <vt:lpstr>Venera</vt:lpstr>
      <vt:lpstr>Išorinių planetų susidarymas</vt:lpstr>
      <vt:lpstr>Neptūnas</vt:lpstr>
      <vt:lpstr>Evoliucijos etapai (1)</vt:lpstr>
      <vt:lpstr>Evoliucijos etapai (2)</vt:lpstr>
      <vt:lpstr>Įdomūs faktai</vt:lpstr>
      <vt:lpstr>Saulės sistemos modelis Lenkijoje</vt:lpstr>
      <vt:lpstr>Klausimai</vt:lpstr>
      <vt:lpstr>Klausimai</vt:lpstr>
      <vt:lpstr>Klausimai</vt:lpstr>
      <vt:lpstr>Atsakymai</vt:lpstr>
      <vt:lpstr>Ačiū už dėmesį!  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Saulės sistema  ir jos evoliucija</dc:title>
  <dc:creator>UE</dc:creator>
  <cp:lastModifiedBy>Evaldas</cp:lastModifiedBy>
  <cp:revision>20</cp:revision>
  <dcterms:created xsi:type="dcterms:W3CDTF">2013-03-25T10:12:47Z</dcterms:created>
  <dcterms:modified xsi:type="dcterms:W3CDTF">2015-03-24T19:44:31Z</dcterms:modified>
</cp:coreProperties>
</file>