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05" r:id="rId1"/>
  </p:sldMasterIdLst>
  <p:notesMasterIdLst>
    <p:notesMasterId r:id="rId27"/>
  </p:notesMasterIdLst>
  <p:sldIdLst>
    <p:sldId id="258" r:id="rId2"/>
    <p:sldId id="257" r:id="rId3"/>
    <p:sldId id="259" r:id="rId4"/>
    <p:sldId id="260" r:id="rId5"/>
    <p:sldId id="286" r:id="rId6"/>
    <p:sldId id="261" r:id="rId7"/>
    <p:sldId id="262" r:id="rId8"/>
    <p:sldId id="282" r:id="rId9"/>
    <p:sldId id="281" r:id="rId10"/>
    <p:sldId id="284" r:id="rId11"/>
    <p:sldId id="263" r:id="rId12"/>
    <p:sldId id="264" r:id="rId13"/>
    <p:sldId id="265" r:id="rId14"/>
    <p:sldId id="285" r:id="rId15"/>
    <p:sldId id="266" r:id="rId16"/>
    <p:sldId id="267" r:id="rId17"/>
    <p:sldId id="268" r:id="rId18"/>
    <p:sldId id="270" r:id="rId19"/>
    <p:sldId id="271" r:id="rId20"/>
    <p:sldId id="272" r:id="rId21"/>
    <p:sldId id="275" r:id="rId22"/>
    <p:sldId id="276" r:id="rId23"/>
    <p:sldId id="278" r:id="rId24"/>
    <p:sldId id="280" r:id="rId25"/>
    <p:sldId id="279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94660"/>
  </p:normalViewPr>
  <p:slideViewPr>
    <p:cSldViewPr snapToGrid="0">
      <p:cViewPr>
        <p:scale>
          <a:sx n="77" d="100"/>
          <a:sy n="77" d="100"/>
        </p:scale>
        <p:origin x="-120" y="-7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B736E9-595C-4FFC-957D-EE47D39750D2}" type="datetimeFigureOut">
              <a:rPr lang="lt-LT" smtClean="0"/>
              <a:t>2015.03.15</a:t>
            </a:fld>
            <a:endParaRPr lang="lt-L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t-L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9C4F18-C4CD-4DBE-A5C3-1AB932CA8768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8584552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9C4F18-C4CD-4DBE-A5C3-1AB932CA8768}" type="slidenum">
              <a:rPr lang="lt-LT" smtClean="0"/>
              <a:t>2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1422903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3/15/2015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659250"/>
      </p:ext>
    </p:extLst>
  </p:cSld>
  <p:clrMapOvr>
    <a:masterClrMapping/>
  </p:clrMapOvr>
  <p:transition spd="slow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4661083"/>
      </p:ext>
    </p:extLst>
  </p:cSld>
  <p:clrMapOvr>
    <a:masterClrMapping/>
  </p:clrMapOvr>
  <p:transition spd="slow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61BEF0D-F0BB-DE4B-95CE-6DB70DBA9567}" type="datetimeFigureOut">
              <a:rPr lang="en-US" smtClean="0"/>
              <a:pPr/>
              <a:t>3/15/2015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5231876"/>
      </p:ext>
    </p:extLst>
  </p:cSld>
  <p:clrMapOvr>
    <a:masterClrMapping/>
  </p:clrMapOvr>
  <p:transition spd="slow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3/15/2015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3891987"/>
      </p:ext>
    </p:extLst>
  </p:cSld>
  <p:clrMapOvr>
    <a:masterClrMapping/>
  </p:clrMapOvr>
  <p:transition spd="slow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3/15/2015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512460"/>
      </p:ext>
    </p:extLst>
  </p:cSld>
  <p:clrMapOvr>
    <a:masterClrMapping/>
  </p:clrMapOvr>
  <p:transition spd="slow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3/15/2015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4923401"/>
      </p:ext>
    </p:extLst>
  </p:cSld>
  <p:clrMapOvr>
    <a:masterClrMapping/>
  </p:clrMapOvr>
  <p:transition spd="slow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3/15/2015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7808110"/>
      </p:ext>
    </p:extLst>
  </p:cSld>
  <p:clrMapOvr>
    <a:masterClrMapping/>
  </p:clrMapOvr>
  <p:transition spd="slow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3/15/2015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7237552"/>
      </p:ext>
    </p:extLst>
  </p:cSld>
  <p:clrMapOvr>
    <a:masterClrMapping/>
  </p:clrMapOvr>
  <p:transition spd="slow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7097717"/>
      </p:ext>
    </p:extLst>
  </p:cSld>
  <p:clrMapOvr>
    <a:masterClrMapping/>
  </p:clrMapOvr>
  <p:transition spd="slow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3058006"/>
      </p:ext>
    </p:extLst>
  </p:cSld>
  <p:clrMapOvr>
    <a:masterClrMapping/>
  </p:clrMapOvr>
  <p:transition spd="slow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61BEF0D-F0BB-DE4B-95CE-6DB70DBA9567}" type="datetimeFigureOut">
              <a:rPr lang="en-US" smtClean="0"/>
              <a:pPr/>
              <a:t>3/15/2015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8077270"/>
      </p:ext>
    </p:extLst>
  </p:cSld>
  <p:clrMapOvr>
    <a:masterClrMapping/>
  </p:clrMapOvr>
  <p:transition spd="slow"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61BEF0D-F0BB-DE4B-95CE-6DB70DBA9567}" type="datetimeFigureOut">
              <a:rPr lang="en-US" smtClean="0"/>
              <a:pPr/>
              <a:t>3/15/2015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66548870"/>
      </p:ext>
    </p:extLst>
  </p:cSld>
  <p:clrMapOvr>
    <a:masterClrMapping/>
  </p:clrMapOvr>
  <p:transition spd="slow">
    <p:wheel spokes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61BEF0D-F0BB-DE4B-95CE-6DB70DBA9567}" type="datetimeFigureOut">
              <a:rPr lang="en-US" smtClean="0"/>
              <a:pPr/>
              <a:t>3/15/2015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8026013"/>
      </p:ext>
    </p:extLst>
  </p:cSld>
  <p:clrMapOvr>
    <a:masterClrMapping/>
  </p:clrMapOvr>
  <p:transition spd="slow">
    <p:wheel spokes="1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3/15/2015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8708716"/>
      </p:ext>
    </p:extLst>
  </p:cSld>
  <p:clrMapOvr>
    <a:masterClrMapping/>
  </p:clrMapOvr>
  <p:transition spd="slow">
    <p:wheel spokes="1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3/15/2015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5828746"/>
      </p:ext>
    </p:extLst>
  </p:cSld>
  <p:clrMapOvr>
    <a:masterClrMapping/>
  </p:clrMapOvr>
  <p:transition spd="slow">
    <p:wheel spokes="1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3/15/2015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0448526"/>
      </p:ext>
    </p:extLst>
  </p:cSld>
  <p:clrMapOvr>
    <a:masterClrMapping/>
  </p:clrMapOvr>
  <p:transition spd="slow">
    <p:wheel spokes="1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61BEF0D-F0BB-DE4B-95CE-6DB70DBA9567}" type="datetimeFigureOut">
              <a:rPr lang="en-US" smtClean="0"/>
              <a:pPr/>
              <a:t>3/15/2015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5756069"/>
      </p:ext>
    </p:extLst>
  </p:cSld>
  <p:clrMapOvr>
    <a:masterClrMapping/>
  </p:clrMapOvr>
  <p:transition spd="slow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58554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6" r:id="rId1"/>
    <p:sldLayoutId id="2147483807" r:id="rId2"/>
    <p:sldLayoutId id="2147483808" r:id="rId3"/>
    <p:sldLayoutId id="2147483809" r:id="rId4"/>
    <p:sldLayoutId id="2147483810" r:id="rId5"/>
    <p:sldLayoutId id="2147483811" r:id="rId6"/>
    <p:sldLayoutId id="2147483812" r:id="rId7"/>
    <p:sldLayoutId id="2147483813" r:id="rId8"/>
    <p:sldLayoutId id="2147483814" r:id="rId9"/>
    <p:sldLayoutId id="2147483815" r:id="rId10"/>
    <p:sldLayoutId id="2147483816" r:id="rId11"/>
    <p:sldLayoutId id="2147483817" r:id="rId12"/>
    <p:sldLayoutId id="2147483818" r:id="rId13"/>
    <p:sldLayoutId id="2147483819" r:id="rId14"/>
    <p:sldLayoutId id="2147483820" r:id="rId15"/>
    <p:sldLayoutId id="2147483821" r:id="rId16"/>
    <p:sldLayoutId id="2147483822" r:id="rId17"/>
  </p:sldLayoutIdLst>
  <p:transition spd="slow">
    <p:wheel spokes="1"/>
  </p:transition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43584" y="402336"/>
            <a:ext cx="9576816" cy="4626864"/>
          </a:xfrm>
        </p:spPr>
        <p:txBody>
          <a:bodyPr>
            <a:normAutofit fontScale="90000"/>
          </a:bodyPr>
          <a:lstStyle/>
          <a:p>
            <a:pPr lvl="0" algn="ctr">
              <a:spcBef>
                <a:spcPts val="1000"/>
              </a:spcBef>
            </a:pPr>
            <a:r>
              <a:rPr lang="lt-LT" cap="none" dirty="0" smtClean="0">
                <a:solidFill>
                  <a:prstClr val="white">
                    <a:lumMod val="95000"/>
                    <a:lumOff val="5000"/>
                  </a:prstClr>
                </a:solidFill>
                <a:latin typeface="Arial Black" panose="020B0A04020102020204" pitchFamily="34" charset="0"/>
                <a:ea typeface="+mn-ea"/>
                <a:cs typeface="+mn-cs"/>
              </a:rPr>
              <a:t/>
            </a:r>
            <a:br>
              <a:rPr lang="lt-LT" cap="none" dirty="0" smtClean="0">
                <a:solidFill>
                  <a:prstClr val="white">
                    <a:lumMod val="95000"/>
                    <a:lumOff val="5000"/>
                  </a:prstClr>
                </a:solidFill>
                <a:latin typeface="Arial Black" panose="020B0A04020102020204" pitchFamily="34" charset="0"/>
                <a:ea typeface="+mn-ea"/>
                <a:cs typeface="+mn-cs"/>
              </a:rPr>
            </a:br>
            <a:r>
              <a:rPr lang="lt-LT" cap="none" dirty="0" smtClean="0">
                <a:solidFill>
                  <a:prstClr val="white">
                    <a:lumMod val="95000"/>
                    <a:lumOff val="5000"/>
                  </a:prstClr>
                </a:solidFill>
                <a:latin typeface="Arial Black" panose="020B0A04020102020204" pitchFamily="34" charset="0"/>
                <a:ea typeface="+mn-ea"/>
                <a:cs typeface="+mn-cs"/>
              </a:rPr>
              <a:t/>
            </a:r>
            <a:br>
              <a:rPr lang="lt-LT" cap="none" dirty="0" smtClean="0">
                <a:solidFill>
                  <a:prstClr val="white">
                    <a:lumMod val="95000"/>
                    <a:lumOff val="5000"/>
                  </a:prstClr>
                </a:solidFill>
                <a:latin typeface="Arial Black" panose="020B0A04020102020204" pitchFamily="34" charset="0"/>
                <a:ea typeface="+mn-ea"/>
                <a:cs typeface="+mn-cs"/>
              </a:rPr>
            </a:br>
            <a:r>
              <a:rPr lang="lt-LT" cap="none" dirty="0">
                <a:solidFill>
                  <a:prstClr val="white">
                    <a:lumMod val="95000"/>
                    <a:lumOff val="5000"/>
                  </a:prstClr>
                </a:solidFill>
                <a:latin typeface="Arial Black" panose="020B0A04020102020204" pitchFamily="34" charset="0"/>
                <a:ea typeface="+mn-ea"/>
                <a:cs typeface="+mn-cs"/>
              </a:rPr>
              <a:t/>
            </a:r>
            <a:br>
              <a:rPr lang="lt-LT" cap="none" dirty="0">
                <a:solidFill>
                  <a:prstClr val="white">
                    <a:lumMod val="95000"/>
                    <a:lumOff val="5000"/>
                  </a:prstClr>
                </a:solidFill>
                <a:latin typeface="Arial Black" panose="020B0A04020102020204" pitchFamily="34" charset="0"/>
                <a:ea typeface="+mn-ea"/>
                <a:cs typeface="+mn-cs"/>
              </a:rPr>
            </a:br>
            <a:r>
              <a:rPr lang="lt-LT" cap="none" dirty="0" smtClean="0">
                <a:solidFill>
                  <a:prstClr val="white">
                    <a:lumMod val="95000"/>
                    <a:lumOff val="5000"/>
                  </a:prstClr>
                </a:solidFill>
                <a:latin typeface="Arial Black" panose="020B0A04020102020204" pitchFamily="34" charset="0"/>
                <a:ea typeface="+mn-ea"/>
                <a:cs typeface="+mn-cs"/>
              </a:rPr>
              <a:t/>
            </a:r>
            <a:br>
              <a:rPr lang="lt-LT" cap="none" dirty="0" smtClean="0">
                <a:solidFill>
                  <a:prstClr val="white">
                    <a:lumMod val="95000"/>
                    <a:lumOff val="5000"/>
                  </a:prstClr>
                </a:solidFill>
                <a:latin typeface="Arial Black" panose="020B0A04020102020204" pitchFamily="34" charset="0"/>
                <a:ea typeface="+mn-ea"/>
                <a:cs typeface="+mn-cs"/>
              </a:rPr>
            </a:br>
            <a:r>
              <a:rPr lang="lt-LT" cap="none" dirty="0">
                <a:solidFill>
                  <a:prstClr val="white">
                    <a:lumMod val="95000"/>
                    <a:lumOff val="5000"/>
                  </a:prstClr>
                </a:solidFill>
                <a:latin typeface="Arial Black" panose="020B0A04020102020204" pitchFamily="34" charset="0"/>
                <a:ea typeface="+mn-ea"/>
                <a:cs typeface="+mn-cs"/>
              </a:rPr>
              <a:t/>
            </a:r>
            <a:br>
              <a:rPr lang="lt-LT" cap="none" dirty="0">
                <a:solidFill>
                  <a:prstClr val="white">
                    <a:lumMod val="95000"/>
                    <a:lumOff val="5000"/>
                  </a:prstClr>
                </a:solidFill>
                <a:latin typeface="Arial Black" panose="020B0A04020102020204" pitchFamily="34" charset="0"/>
                <a:ea typeface="+mn-ea"/>
                <a:cs typeface="+mn-cs"/>
              </a:rPr>
            </a:br>
            <a:r>
              <a:rPr lang="lt-LT" sz="3500" cap="none" dirty="0" err="1" smtClean="0">
                <a:solidFill>
                  <a:prstClr val="white">
                    <a:lumMod val="95000"/>
                    <a:lumOff val="5000"/>
                  </a:prstClr>
                </a:solidFill>
                <a:ea typeface="+mn-ea"/>
                <a:cs typeface="+mn-cs"/>
              </a:rPr>
              <a:t>Natkiškių</a:t>
            </a:r>
            <a:r>
              <a:rPr lang="lt-LT" sz="3500" cap="none" dirty="0" smtClean="0">
                <a:solidFill>
                  <a:prstClr val="white">
                    <a:lumMod val="95000"/>
                    <a:lumOff val="5000"/>
                  </a:prstClr>
                </a:solidFill>
                <a:ea typeface="+mn-ea"/>
                <a:cs typeface="+mn-cs"/>
              </a:rPr>
              <a:t> </a:t>
            </a:r>
            <a:r>
              <a:rPr lang="lt-LT" sz="3500" cap="none" dirty="0">
                <a:solidFill>
                  <a:prstClr val="white">
                    <a:lumMod val="95000"/>
                    <a:lumOff val="5000"/>
                  </a:prstClr>
                </a:solidFill>
                <a:ea typeface="+mn-ea"/>
                <a:cs typeface="+mn-cs"/>
              </a:rPr>
              <a:t>Zosės Petraitienės </a:t>
            </a:r>
            <a:r>
              <a:rPr lang="lt-LT" sz="3500" cap="none" dirty="0" smtClean="0">
                <a:solidFill>
                  <a:prstClr val="white">
                    <a:lumMod val="95000"/>
                    <a:lumOff val="5000"/>
                  </a:prstClr>
                </a:solidFill>
                <a:ea typeface="+mn-ea"/>
                <a:cs typeface="+mn-cs"/>
              </a:rPr>
              <a:t>pagrindinė mokykla</a:t>
            </a:r>
            <a:r>
              <a:rPr lang="lt-LT" cap="none" dirty="0">
                <a:solidFill>
                  <a:prstClr val="white">
                    <a:lumMod val="95000"/>
                    <a:lumOff val="5000"/>
                  </a:prstClr>
                </a:solidFill>
                <a:latin typeface="Arial Black" panose="020B0A04020102020204" pitchFamily="34" charset="0"/>
                <a:ea typeface="+mn-ea"/>
                <a:cs typeface="+mn-cs"/>
              </a:rPr>
              <a:t/>
            </a:r>
            <a:br>
              <a:rPr lang="lt-LT" cap="none" dirty="0">
                <a:solidFill>
                  <a:prstClr val="white">
                    <a:lumMod val="95000"/>
                    <a:lumOff val="5000"/>
                  </a:prstClr>
                </a:solidFill>
                <a:latin typeface="Arial Black" panose="020B0A04020102020204" pitchFamily="34" charset="0"/>
                <a:ea typeface="+mn-ea"/>
                <a:cs typeface="+mn-cs"/>
              </a:rPr>
            </a:br>
            <a:r>
              <a:rPr lang="lt-LT" cap="none" dirty="0" smtClean="0">
                <a:solidFill>
                  <a:prstClr val="white">
                    <a:lumMod val="95000"/>
                    <a:lumOff val="5000"/>
                  </a:prstClr>
                </a:solidFill>
                <a:latin typeface="Arial Black" panose="020B0A04020102020204" pitchFamily="34" charset="0"/>
                <a:ea typeface="+mn-ea"/>
                <a:cs typeface="+mn-cs"/>
              </a:rPr>
              <a:t/>
            </a:r>
            <a:br>
              <a:rPr lang="lt-LT" cap="none" dirty="0" smtClean="0">
                <a:solidFill>
                  <a:prstClr val="white">
                    <a:lumMod val="95000"/>
                    <a:lumOff val="5000"/>
                  </a:prstClr>
                </a:solidFill>
                <a:latin typeface="Arial Black" panose="020B0A04020102020204" pitchFamily="34" charset="0"/>
                <a:ea typeface="+mn-ea"/>
                <a:cs typeface="+mn-cs"/>
              </a:rPr>
            </a:br>
            <a:r>
              <a:rPr lang="lt-LT" cap="none" dirty="0" smtClean="0">
                <a:solidFill>
                  <a:prstClr val="white">
                    <a:lumMod val="95000"/>
                    <a:lumOff val="5000"/>
                  </a:prstClr>
                </a:solidFill>
                <a:latin typeface="Arial Black" panose="020B0A04020102020204" pitchFamily="34" charset="0"/>
                <a:ea typeface="+mn-ea"/>
                <a:cs typeface="+mn-cs"/>
              </a:rPr>
              <a:t>Šiluminių </a:t>
            </a:r>
            <a:r>
              <a:rPr lang="lt-LT" cap="none" dirty="0">
                <a:solidFill>
                  <a:prstClr val="white">
                    <a:lumMod val="95000"/>
                    <a:lumOff val="5000"/>
                  </a:prstClr>
                </a:solidFill>
                <a:latin typeface="Arial Black" panose="020B0A04020102020204" pitchFamily="34" charset="0"/>
                <a:ea typeface="+mn-ea"/>
                <a:cs typeface="+mn-cs"/>
              </a:rPr>
              <a:t>kūnų plėtimasis</a:t>
            </a:r>
            <a:r>
              <a:rPr lang="lt-LT" cap="none" dirty="0">
                <a:solidFill>
                  <a:prstClr val="white">
                    <a:lumMod val="95000"/>
                    <a:lumOff val="5000"/>
                  </a:prstClr>
                </a:solidFill>
                <a:ea typeface="+mn-ea"/>
                <a:cs typeface="+mn-cs"/>
              </a:rPr>
              <a:t/>
            </a:r>
            <a:br>
              <a:rPr lang="lt-LT" cap="none" dirty="0">
                <a:solidFill>
                  <a:prstClr val="white">
                    <a:lumMod val="95000"/>
                    <a:lumOff val="5000"/>
                  </a:prstClr>
                </a:solidFill>
                <a:ea typeface="+mn-ea"/>
                <a:cs typeface="+mn-cs"/>
              </a:rPr>
            </a:br>
            <a:r>
              <a:rPr lang="lt-LT" sz="4400" dirty="0" smtClean="0">
                <a:solidFill>
                  <a:prstClr val="white">
                    <a:lumMod val="95000"/>
                    <a:lumOff val="5000"/>
                  </a:prstClr>
                </a:solidFill>
              </a:rPr>
              <a:t>2015  </a:t>
            </a:r>
            <a:r>
              <a:rPr lang="lt-LT" cap="none" dirty="0">
                <a:solidFill>
                  <a:prstClr val="white"/>
                </a:solidFill>
                <a:ea typeface="+mn-ea"/>
                <a:cs typeface="+mn-cs"/>
              </a:rPr>
              <a:t/>
            </a:r>
            <a:br>
              <a:rPr lang="lt-LT" cap="none" dirty="0">
                <a:solidFill>
                  <a:prstClr val="white"/>
                </a:solidFill>
                <a:ea typeface="+mn-ea"/>
                <a:cs typeface="+mn-cs"/>
              </a:rPr>
            </a:br>
            <a:r>
              <a:rPr lang="lt-LT" sz="4000" dirty="0">
                <a:solidFill>
                  <a:prstClr val="white">
                    <a:lumMod val="95000"/>
                    <a:lumOff val="5000"/>
                  </a:prstClr>
                </a:solidFill>
              </a:rPr>
              <a:t/>
            </a:r>
            <a:br>
              <a:rPr lang="lt-LT" sz="4000" dirty="0">
                <a:solidFill>
                  <a:prstClr val="white">
                    <a:lumMod val="95000"/>
                    <a:lumOff val="5000"/>
                  </a:prstClr>
                </a:solidFill>
              </a:rPr>
            </a:br>
            <a:endParaRPr lang="lt-LT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81472" y="5193792"/>
            <a:ext cx="6510528" cy="1664207"/>
          </a:xfrm>
        </p:spPr>
        <p:txBody>
          <a:bodyPr>
            <a:normAutofit/>
          </a:bodyPr>
          <a:lstStyle/>
          <a:p>
            <a:pPr lvl="0" algn="just"/>
            <a:r>
              <a:rPr lang="lt-LT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Autorė: </a:t>
            </a:r>
            <a:r>
              <a:rPr lang="lt-LT" sz="3200" dirty="0" smtClean="0">
                <a:solidFill>
                  <a:prstClr val="white">
                    <a:lumMod val="95000"/>
                    <a:lumOff val="5000"/>
                  </a:prstClr>
                </a:solidFill>
              </a:rPr>
              <a:t>Lolita </a:t>
            </a:r>
            <a:r>
              <a:rPr lang="lt-LT" sz="3200" dirty="0">
                <a:solidFill>
                  <a:prstClr val="white">
                    <a:lumMod val="95000"/>
                    <a:lumOff val="5000"/>
                  </a:prstClr>
                </a:solidFill>
              </a:rPr>
              <a:t>Naujokaitė 7 klasė</a:t>
            </a:r>
          </a:p>
          <a:p>
            <a:pPr lvl="0" algn="just"/>
            <a:r>
              <a:rPr lang="lt-LT" sz="3200" dirty="0">
                <a:solidFill>
                  <a:prstClr val="white">
                    <a:lumMod val="95000"/>
                    <a:lumOff val="5000"/>
                  </a:prstClr>
                </a:solidFill>
              </a:rPr>
              <a:t>Mokytoja: Rasa Armonienė</a:t>
            </a:r>
          </a:p>
          <a:p>
            <a:pPr lvl="0" algn="ctr"/>
            <a:r>
              <a:rPr lang="lt-LT" sz="3200" dirty="0" smtClean="0">
                <a:solidFill>
                  <a:prstClr val="white">
                    <a:lumMod val="95000"/>
                    <a:lumOff val="5000"/>
                  </a:prstClr>
                </a:solidFill>
              </a:rPr>
              <a:t>                                    </a:t>
            </a:r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90515507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64373"/>
            <a:ext cx="10820400" cy="1293028"/>
          </a:xfrm>
        </p:spPr>
        <p:txBody>
          <a:bodyPr>
            <a:normAutofit/>
          </a:bodyPr>
          <a:lstStyle/>
          <a:p>
            <a:pPr algn="ctr"/>
            <a:r>
              <a:rPr lang="lt-LT" sz="4800" b="1" dirty="0" smtClean="0">
                <a:solidFill>
                  <a:srgbClr val="FF0000"/>
                </a:solidFill>
              </a:rPr>
              <a:t>turinys</a:t>
            </a:r>
            <a:endParaRPr lang="lt-LT" sz="48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94560"/>
            <a:ext cx="10820400" cy="455980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lt-LT" dirty="0"/>
              <a:t> </a:t>
            </a:r>
            <a:r>
              <a:rPr lang="lt-LT" sz="2400" dirty="0"/>
              <a:t>T</a:t>
            </a:r>
            <a:r>
              <a:rPr lang="lt-LT" sz="2400" dirty="0" smtClean="0"/>
              <a:t>emperatūros sąvoka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lt-LT" sz="2400" dirty="0"/>
              <a:t> </a:t>
            </a:r>
            <a:r>
              <a:rPr lang="lt-LT" sz="2400" dirty="0" smtClean="0"/>
              <a:t>Temperatūra ir termometrų rūšys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lt-LT" sz="2400" dirty="0"/>
              <a:t> M</a:t>
            </a:r>
            <a:r>
              <a:rPr lang="lt-LT" sz="2400" dirty="0" smtClean="0"/>
              <a:t>edžiagų šiluminio plėtimosi reiškiniai:</a:t>
            </a:r>
          </a:p>
          <a:p>
            <a:pPr marL="0" indent="0">
              <a:buNone/>
            </a:pPr>
            <a:r>
              <a:rPr lang="lt-LT" sz="2400" dirty="0" smtClean="0"/>
              <a:t>     </a:t>
            </a:r>
            <a:r>
              <a:rPr lang="lt-LT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◦</a:t>
            </a:r>
            <a:r>
              <a:rPr lang="lt-LT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kietųjų kūnų</a:t>
            </a:r>
          </a:p>
          <a:p>
            <a:pPr marL="0" indent="0">
              <a:buNone/>
            </a:pPr>
            <a:r>
              <a:rPr lang="lt-LT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lt-LT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◦ </a:t>
            </a:r>
            <a:r>
              <a:rPr lang="lt-LT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skysčių</a:t>
            </a:r>
          </a:p>
          <a:p>
            <a:pPr marL="0" indent="0">
              <a:buNone/>
            </a:pPr>
            <a:r>
              <a:rPr lang="lt-LT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lt-LT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◦ </a:t>
            </a:r>
            <a:r>
              <a:rPr lang="lt-LT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dujų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lt-LT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Vandens šiluminio plėtimosi ypatumai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lt-LT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lt-LT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K</a:t>
            </a:r>
            <a:r>
              <a:rPr lang="lt-LT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lausimai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lt-LT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Naudota literatūra</a:t>
            </a:r>
          </a:p>
        </p:txBody>
      </p:sp>
    </p:spTree>
    <p:extLst>
      <p:ext uri="{BB962C8B-B14F-4D97-AF65-F5344CB8AC3E}">
        <p14:creationId xmlns:p14="http://schemas.microsoft.com/office/powerpoint/2010/main" val="240652881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168" y="219457"/>
            <a:ext cx="10543032" cy="1536192"/>
          </a:xfrm>
        </p:spPr>
        <p:txBody>
          <a:bodyPr>
            <a:normAutofit/>
          </a:bodyPr>
          <a:lstStyle/>
          <a:p>
            <a:pPr algn="ctr"/>
            <a:r>
              <a:rPr lang="lt-LT" sz="4800" b="1" dirty="0">
                <a:solidFill>
                  <a:srgbClr val="FF0000"/>
                </a:solidFill>
              </a:rPr>
              <a:t>temperatūros sąvoka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755649"/>
            <a:ext cx="10820400" cy="5102351"/>
          </a:xfrm>
        </p:spPr>
        <p:txBody>
          <a:bodyPr/>
          <a:lstStyle/>
          <a:p>
            <a:pPr marL="0" indent="0">
              <a:buNone/>
            </a:pPr>
            <a:endParaRPr lang="lt-LT" sz="3200" dirty="0" smtClean="0"/>
          </a:p>
          <a:p>
            <a:pPr marL="0" indent="0">
              <a:buNone/>
            </a:pPr>
            <a:r>
              <a:rPr lang="lt-LT" sz="3200" dirty="0" smtClean="0"/>
              <a:t>	</a:t>
            </a:r>
            <a:r>
              <a:rPr lang="lt-LT" sz="3600" dirty="0" smtClean="0"/>
              <a:t>Iš </a:t>
            </a:r>
            <a:r>
              <a:rPr lang="lt-LT" sz="3600" dirty="0"/>
              <a:t>patyrimo žinome, kad vieni kūnai šiltesni, kiti šaltesni, kad  sušyla ir atvėsta oras. Kūnų šilumą ar šaltumą dažniausiai patiriame savo pojūčiais. Tai įrodyti atlikime kelis bandymus</a:t>
            </a:r>
            <a:r>
              <a:rPr lang="lt-LT" sz="3600" dirty="0" smtClean="0"/>
              <a:t>.</a:t>
            </a:r>
          </a:p>
          <a:p>
            <a:pPr marL="0" indent="0">
              <a:buNone/>
            </a:pPr>
            <a:r>
              <a:rPr lang="lt-LT" sz="3600" dirty="0" smtClean="0"/>
              <a:t>	</a:t>
            </a:r>
            <a:endParaRPr lang="lt-LT" sz="3600" dirty="0"/>
          </a:p>
          <a:p>
            <a:pPr marL="0" indent="0">
              <a:buNone/>
            </a:pPr>
            <a:r>
              <a:rPr lang="lt-LT" sz="2400" dirty="0" smtClean="0"/>
              <a:t>  </a:t>
            </a:r>
          </a:p>
          <a:p>
            <a:pPr marL="0" indent="0" algn="ctr">
              <a:buNone/>
            </a:pPr>
            <a:r>
              <a:rPr lang="lt-LT" sz="2400" dirty="0" smtClean="0"/>
              <a:t> </a:t>
            </a:r>
            <a:r>
              <a:rPr lang="lt-LT" sz="3200" dirty="0" smtClean="0"/>
              <a:t>         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03766246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64373"/>
            <a:ext cx="10820400" cy="1293028"/>
          </a:xfrm>
        </p:spPr>
        <p:txBody>
          <a:bodyPr>
            <a:normAutofit/>
          </a:bodyPr>
          <a:lstStyle/>
          <a:p>
            <a:pPr algn="ctr"/>
            <a:endParaRPr lang="lt-LT" sz="4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48189621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271849" y="764372"/>
            <a:ext cx="11234351" cy="3609919"/>
          </a:xfrm>
        </p:spPr>
        <p:txBody>
          <a:bodyPr>
            <a:normAutofit/>
          </a:bodyPr>
          <a:lstStyle/>
          <a:p>
            <a:pPr algn="ctr"/>
            <a:r>
              <a:rPr lang="lt-LT" b="1" i="1" dirty="0" smtClean="0">
                <a:solidFill>
                  <a:srgbClr val="FF0000"/>
                </a:solidFill>
              </a:rPr>
              <a:t>Temperatūra</a:t>
            </a:r>
            <a:r>
              <a:rPr lang="lt-LT" dirty="0" smtClean="0"/>
              <a:t> – fizikinis dydis, apibūdinantis šiluminę kūnų būseną.</a:t>
            </a:r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1652617558"/>
      </p:ext>
    </p:extLst>
  </p:cSld>
  <p:clrMapOvr>
    <a:masterClrMapping/>
  </p:clrMapOvr>
  <p:transition spd="slow">
    <p:wheel spokes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1800" y="764373"/>
            <a:ext cx="11074400" cy="1293028"/>
          </a:xfrm>
        </p:spPr>
        <p:txBody>
          <a:bodyPr>
            <a:normAutofit/>
          </a:bodyPr>
          <a:lstStyle/>
          <a:p>
            <a:pPr algn="ctr"/>
            <a:r>
              <a:rPr lang="lt-LT" sz="4800" b="1" dirty="0" smtClean="0">
                <a:solidFill>
                  <a:srgbClr val="FF0000"/>
                </a:solidFill>
              </a:rPr>
              <a:t>Termometrai (1)</a:t>
            </a:r>
            <a:endParaRPr lang="lt-LT" sz="48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lt-LT" sz="3200" dirty="0" smtClean="0"/>
              <a:t>Prietaisas temperatūrai matuoti yra vadinamas </a:t>
            </a:r>
            <a:r>
              <a:rPr lang="lt-LT" sz="3200" b="1" i="1" dirty="0" smtClean="0">
                <a:solidFill>
                  <a:srgbClr val="FF0000"/>
                </a:solidFill>
              </a:rPr>
              <a:t>termometru.</a:t>
            </a:r>
          </a:p>
          <a:p>
            <a:pPr marL="0" indent="0">
              <a:buNone/>
            </a:pPr>
            <a:r>
              <a:rPr lang="lt-LT" sz="3200" dirty="0" smtClean="0"/>
              <a:t>Termometrų rūšys:</a:t>
            </a:r>
          </a:p>
          <a:p>
            <a:r>
              <a:rPr lang="lt-LT" sz="3200" dirty="0" smtClean="0"/>
              <a:t> Skysčio termometrai</a:t>
            </a:r>
          </a:p>
          <a:p>
            <a:r>
              <a:rPr lang="lt-LT" sz="3200" dirty="0" smtClean="0"/>
              <a:t> Medicininiai termometrai</a:t>
            </a:r>
          </a:p>
          <a:p>
            <a:r>
              <a:rPr lang="lt-LT" sz="3200" dirty="0" smtClean="0"/>
              <a:t> </a:t>
            </a:r>
            <a:r>
              <a:rPr lang="lt-LT" sz="3200" dirty="0" err="1" smtClean="0"/>
              <a:t>Bimetaliniai</a:t>
            </a:r>
            <a:r>
              <a:rPr lang="lt-LT" sz="3200" dirty="0" smtClean="0"/>
              <a:t> termometrai</a:t>
            </a:r>
          </a:p>
          <a:p>
            <a:pPr marL="0" indent="0">
              <a:buNone/>
            </a:pPr>
            <a:endParaRPr lang="lt-LT" sz="3200" dirty="0" smtClean="0"/>
          </a:p>
          <a:p>
            <a:endParaRPr lang="lt-LT" sz="3200" dirty="0"/>
          </a:p>
        </p:txBody>
      </p:sp>
    </p:spTree>
    <p:extLst>
      <p:ext uri="{BB962C8B-B14F-4D97-AF65-F5344CB8AC3E}">
        <p14:creationId xmlns:p14="http://schemas.microsoft.com/office/powerpoint/2010/main" val="236744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t-LT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265064" cy="6918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79164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ringitas.lt/get.php?i.152:w.2579:h.16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312738"/>
            <a:ext cx="5369869" cy="3418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valstietis.tv3.lt/var/ezwebin_site/storage/images/pradzia/patarimai/sveikata-ir-grozis/gyvsidabrio-termometrai-atgyvena-kelianti-gresme-sveikatai/1980644-1-lit-LT/Gyvsidabrio-termometrai-atgyvena-kelianti-gresme-sveikatai_articlethumb58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1400" y="522605"/>
            <a:ext cx="5524500" cy="3409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Vaizdo rezultatas pagal užklausą „termometrai“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3932556"/>
            <a:ext cx="3675020" cy="2752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8" descr="Vaizdo rezultatas pagal užklausą „termometrai“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lt-LT"/>
          </a:p>
        </p:txBody>
      </p:sp>
      <p:sp>
        <p:nvSpPr>
          <p:cNvPr id="3" name="AutoShape 10" descr="Vaizdo rezultatas pagal užklausą „termometrai“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lt-LT"/>
          </a:p>
        </p:txBody>
      </p:sp>
      <p:pic>
        <p:nvPicPr>
          <p:cNvPr id="1036" name="Picture 12" descr="http://www.fotofabrikas.lt/data/images/catalog_pics/large/Elektroniniai%20termometrai%20Omron%20Gentle%20Temp%20510%20termometras%20(matavimui%20ausyje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3500" y="2571226"/>
            <a:ext cx="3514381" cy="4286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s://encrypted-tbn3.gstatic.com/images?q=tbn:ANd9GcSNgcUpPMC5uvGrA6j29JOjfhiR6f9blxj7KI1qqULBuSAqy0fF8Q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1072" y="4010024"/>
            <a:ext cx="3254828" cy="284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240651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1696994" y="430741"/>
            <a:ext cx="8610600" cy="1293028"/>
          </a:xfrm>
        </p:spPr>
        <p:txBody>
          <a:bodyPr>
            <a:normAutofit/>
          </a:bodyPr>
          <a:lstStyle/>
          <a:p>
            <a:pPr algn="ctr"/>
            <a:r>
              <a:rPr lang="lt-LT" sz="4800" b="1" dirty="0" smtClean="0">
                <a:solidFill>
                  <a:schemeClr val="accent1"/>
                </a:solidFill>
              </a:rPr>
              <a:t>Termometrai (2)</a:t>
            </a:r>
            <a:endParaRPr lang="lt-LT" sz="4800" b="1" dirty="0">
              <a:solidFill>
                <a:schemeClr val="accent1"/>
              </a:solidFill>
            </a:endParaRPr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>
          <a:xfrm>
            <a:off x="611660" y="1514939"/>
            <a:ext cx="10820400" cy="5170066"/>
          </a:xfrm>
        </p:spPr>
        <p:txBody>
          <a:bodyPr>
            <a:noAutofit/>
          </a:bodyPr>
          <a:lstStyle/>
          <a:p>
            <a:r>
              <a:rPr lang="lt-LT" sz="2800" dirty="0"/>
              <a:t>Konstruojant termometrus kilo problema – ką laikyti temperatūros atskaitos pradžia. Pasirinkta tirpstančio ledo temperatūra. Iš pradžių termometras buvo įdėtas į tirpstantį ledą, paskui – į verdantį vandenį. Abiem atvejais pažymėta </a:t>
            </a:r>
            <a:r>
              <a:rPr lang="lt-LT" sz="2800" dirty="0" err="1"/>
              <a:t>termometrinio</a:t>
            </a:r>
            <a:r>
              <a:rPr lang="lt-LT" sz="2800" dirty="0"/>
              <a:t> skysčio stulpelio viršutinės dalies padėtis. Pastebėta, kad kaitinamo skysčio tūris kinta tolygiai. Remdamasis šiuo dėsningumu, švedų astronomas ir fizikas </a:t>
            </a:r>
            <a:r>
              <a:rPr lang="lt-LT" sz="2800" dirty="0" err="1"/>
              <a:t>Andersas</a:t>
            </a:r>
            <a:r>
              <a:rPr lang="lt-LT" sz="2800" dirty="0"/>
              <a:t> Celsijus (A. </a:t>
            </a:r>
            <a:r>
              <a:rPr lang="lt-LT" sz="2800" dirty="0" err="1"/>
              <a:t>Celsius</a:t>
            </a:r>
            <a:r>
              <a:rPr lang="lt-LT" sz="2800" dirty="0"/>
              <a:t>, 1701–1744) tarpą tarp ledo tirpimo ir vandens virimo taškų padalijo į 100 lygių dalių. Taigi ledo tirpimo temperatūra yra 0 °C, o vandens virimo – 100 °C. • Žemesnė už 0 °C temperatūra laikoma neigiama ir žymima „–“ (minuso) ženklu, o aukštesnė už 0 °C – teigiama, tačiau „+“ (pliuso) ženklas paprastai nerašomas.</a:t>
            </a:r>
          </a:p>
        </p:txBody>
      </p:sp>
    </p:spTree>
    <p:extLst>
      <p:ext uri="{BB962C8B-B14F-4D97-AF65-F5344CB8AC3E}">
        <p14:creationId xmlns:p14="http://schemas.microsoft.com/office/powerpoint/2010/main" val="145869008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1103871" y="813800"/>
            <a:ext cx="8610600" cy="1293028"/>
          </a:xfrm>
        </p:spPr>
        <p:txBody>
          <a:bodyPr>
            <a:normAutofit/>
          </a:bodyPr>
          <a:lstStyle/>
          <a:p>
            <a:pPr algn="ctr"/>
            <a:r>
              <a:rPr lang="lt-LT" sz="4800" b="1" dirty="0" smtClean="0">
                <a:solidFill>
                  <a:schemeClr val="accent1"/>
                </a:solidFill>
              </a:rPr>
              <a:t>ANDERSAS CELSIJUS</a:t>
            </a:r>
            <a:endParaRPr lang="lt-LT" sz="4800" b="1" dirty="0">
              <a:solidFill>
                <a:schemeClr val="accent1"/>
              </a:solidFill>
            </a:endParaRPr>
          </a:p>
        </p:txBody>
      </p:sp>
      <p:pic>
        <p:nvPicPr>
          <p:cNvPr id="3" name="Picture 2" descr="http://upload.wikimedia.org/wikipedia/commons/thumb/b/b1/Anders-Celsius-Head.jpg/250px-Anders-Celsius-He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3589" y="1952368"/>
            <a:ext cx="3510642" cy="4676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041627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0513" y="455454"/>
            <a:ext cx="10820400" cy="1293028"/>
          </a:xfrm>
        </p:spPr>
        <p:txBody>
          <a:bodyPr>
            <a:normAutofit/>
          </a:bodyPr>
          <a:lstStyle/>
          <a:p>
            <a:pPr algn="ctr"/>
            <a:r>
              <a:rPr lang="lt-LT" sz="4800" b="1" dirty="0" smtClean="0">
                <a:solidFill>
                  <a:srgbClr val="FF0000"/>
                </a:solidFill>
              </a:rPr>
              <a:t>Plėtimosi reiškiniai</a:t>
            </a:r>
            <a:endParaRPr lang="lt-LT" sz="48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18735"/>
            <a:ext cx="10820400" cy="5099057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lt-LT" sz="3200" b="1" i="1" dirty="0" smtClean="0">
                <a:solidFill>
                  <a:srgbClr val="FF0000"/>
                </a:solidFill>
              </a:rPr>
              <a:t>Kietieji kūnai:</a:t>
            </a:r>
          </a:p>
          <a:p>
            <a:pPr marL="0" indent="0">
              <a:buNone/>
            </a:pPr>
            <a:r>
              <a:rPr lang="lt-LT" sz="3200" dirty="0" smtClean="0"/>
              <a:t>	Šaltas</a:t>
            </a:r>
            <a:r>
              <a:rPr lang="lt-LT" sz="3200" dirty="0"/>
              <a:t> rutuliukas pralenda pro metalinį žiedą, o pakaitintas – ne. Tai reiškia, kad  šildomi metalai plečiasi, šaldomi - traukiasi. Šaltas rutuliukas išsiplėtė – padidėjo jo matmenys, kartu ir tūris.</a:t>
            </a:r>
          </a:p>
          <a:p>
            <a:pPr marL="0" indent="0">
              <a:buNone/>
            </a:pPr>
            <a:r>
              <a:rPr lang="lt-LT" sz="3200" dirty="0" smtClean="0"/>
              <a:t>	Ypač </a:t>
            </a:r>
            <a:r>
              <a:rPr lang="lt-LT" sz="3200" dirty="0"/>
              <a:t>pastebimai kinta šildomų arba šaldomų ilgų metalinių daiktų matmenys. Tai iliustruoja elektros arba telefono laidai, kurie vasarą nukąra, žiemą įsitempia</a:t>
            </a:r>
            <a:r>
              <a:rPr lang="lt-LT" sz="3200" dirty="0" smtClean="0"/>
              <a:t>.</a:t>
            </a:r>
          </a:p>
          <a:p>
            <a:pPr marL="0" indent="0">
              <a:buNone/>
            </a:pPr>
            <a:r>
              <a:rPr lang="lt-LT" sz="3200" dirty="0" smtClean="0"/>
              <a:t>	Šiluma nevienodai iš karto paveikia visą šildomą kūną.</a:t>
            </a:r>
          </a:p>
          <a:p>
            <a:pPr marL="0" indent="0">
              <a:buNone/>
            </a:pPr>
            <a:r>
              <a:rPr lang="lt-LT" sz="3200" dirty="0" smtClean="0"/>
              <a:t>	Labiausiai nuo šilumos plečiasi cinkas, švinas, alavas, mažiausiai </a:t>
            </a:r>
            <a:r>
              <a:rPr lang="lt-LT" sz="3200" dirty="0" err="1" smtClean="0"/>
              <a:t>invaras</a:t>
            </a:r>
            <a:r>
              <a:rPr lang="lt-LT" sz="3200" dirty="0" smtClean="0"/>
              <a:t>.</a:t>
            </a:r>
          </a:p>
          <a:p>
            <a:pPr marL="0" indent="0">
              <a:buNone/>
            </a:pPr>
            <a:r>
              <a:rPr lang="lt-LT" sz="3200" dirty="0" smtClean="0"/>
              <a:t>	Kaip įvairių prietaisų temperatūros reguliatoriai yra naudojamos </a:t>
            </a:r>
            <a:r>
              <a:rPr lang="lt-LT" sz="3200" dirty="0" err="1" smtClean="0"/>
              <a:t>bimetalinės</a:t>
            </a:r>
            <a:r>
              <a:rPr lang="lt-LT" sz="3200" dirty="0" smtClean="0"/>
              <a:t> plokštelės. Iš dviejų metalų sukniedytos plokštelės vadinamos </a:t>
            </a:r>
            <a:r>
              <a:rPr lang="lt-LT" sz="3200" b="1" i="1" dirty="0" err="1" smtClean="0">
                <a:solidFill>
                  <a:schemeClr val="accent1"/>
                </a:solidFill>
              </a:rPr>
              <a:t>bimetalinėmis</a:t>
            </a:r>
            <a:r>
              <a:rPr lang="lt-LT" sz="3200" b="1" i="1" dirty="0" smtClean="0">
                <a:solidFill>
                  <a:schemeClr val="accent1"/>
                </a:solidFill>
              </a:rPr>
              <a:t>.</a:t>
            </a:r>
            <a:endParaRPr lang="lt-LT" sz="3200" b="1" i="1" dirty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lt-LT" sz="3200" dirty="0" smtClean="0"/>
          </a:p>
        </p:txBody>
      </p:sp>
    </p:spTree>
    <p:extLst>
      <p:ext uri="{BB962C8B-B14F-4D97-AF65-F5344CB8AC3E}">
        <p14:creationId xmlns:p14="http://schemas.microsoft.com/office/powerpoint/2010/main" val="155671207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t-LT"/>
          </a:p>
        </p:txBody>
      </p:sp>
      <p:pic>
        <p:nvPicPr>
          <p:cNvPr id="2050" name="Picture 2" descr="http://www.technologijos.lt/archyvas/visu_straipsniu_nuotraukos/elektronika_foto/teorine_medziaga_foto/neelektriniai_dydziai_foto/temperaturos_matavimai_foto/siluminio_pletimosi_metodas_foto/bimetaline_plokstele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096"/>
            <a:ext cx="12192000" cy="6817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672492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914400"/>
            <a:ext cx="10820400" cy="5559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lt-LT" sz="3200" b="1" i="1" dirty="0" smtClean="0">
                <a:solidFill>
                  <a:srgbClr val="FF0000"/>
                </a:solidFill>
              </a:rPr>
              <a:t>Skysčiai:</a:t>
            </a:r>
          </a:p>
          <a:p>
            <a:pPr marL="0" indent="0">
              <a:buNone/>
            </a:pPr>
            <a:r>
              <a:rPr lang="lt-LT" sz="3200" dirty="0" smtClean="0"/>
              <a:t>	Skysčiai</a:t>
            </a:r>
            <a:r>
              <a:rPr lang="lt-LT" sz="3200" dirty="0"/>
              <a:t>, nuo šilumos dažniausiai </a:t>
            </a:r>
            <a:r>
              <a:rPr lang="lt-LT" sz="3200" dirty="0" smtClean="0"/>
              <a:t>plečiasi. Kaitinant </a:t>
            </a:r>
            <a:r>
              <a:rPr lang="lt-LT" sz="3200" dirty="0"/>
              <a:t>įvairūs skysčiai, kaip ir kietieji kūnai, plečiasi nevienodai. Iš mums žinomų skysčių labiau plečiasi eteris, mažiau – žibalas, benzinas, dar mažiau – gyvsidabris, vanduo. Šiluminis vandens plėtimasis labai skiriasi nuo kitų skysčių plėtimosi. </a:t>
            </a:r>
            <a:endParaRPr lang="lt-LT" sz="3200" dirty="0" smtClean="0"/>
          </a:p>
          <a:p>
            <a:pPr marL="0" indent="0">
              <a:buNone/>
            </a:pPr>
            <a:r>
              <a:rPr lang="lt-LT" sz="3200" dirty="0" smtClean="0"/>
              <a:t>	Vėstančių skysčių tūris mažėja, taigi aušdami skysčiai traukiasi.</a:t>
            </a:r>
          </a:p>
          <a:p>
            <a:pPr marL="0" indent="0">
              <a:buNone/>
            </a:pPr>
            <a:r>
              <a:rPr lang="lt-LT" sz="3200" dirty="0" smtClean="0"/>
              <a:t>	Šiluminį skysčių plėtimąsi tyrinėjo fizikas </a:t>
            </a:r>
            <a:r>
              <a:rPr lang="lt-LT" sz="3200" b="1" i="1" dirty="0" err="1" smtClean="0">
                <a:solidFill>
                  <a:schemeClr val="accent1"/>
                </a:solidFill>
              </a:rPr>
              <a:t>Galilėjas</a:t>
            </a:r>
            <a:r>
              <a:rPr lang="lt-LT" sz="3200" b="1" i="1" dirty="0" smtClean="0">
                <a:solidFill>
                  <a:schemeClr val="accent1"/>
                </a:solidFill>
              </a:rPr>
              <a:t> Galilėjus</a:t>
            </a:r>
            <a:r>
              <a:rPr lang="lt-LT" sz="3200" dirty="0" smtClean="0"/>
              <a:t>, 1597 </a:t>
            </a:r>
            <a:r>
              <a:rPr lang="lt-LT" sz="3200" dirty="0" err="1" smtClean="0"/>
              <a:t>m</a:t>
            </a:r>
            <a:r>
              <a:rPr lang="lt-LT" sz="3200" dirty="0" smtClean="0"/>
              <a:t>. išradęs </a:t>
            </a:r>
            <a:r>
              <a:rPr lang="lt-LT" sz="3200" dirty="0" err="1" smtClean="0"/>
              <a:t>termoskopą</a:t>
            </a:r>
            <a:r>
              <a:rPr lang="lt-LT" sz="3200" dirty="0" smtClean="0"/>
              <a:t>.</a:t>
            </a:r>
            <a:endParaRPr lang="lt-LT" sz="3200" dirty="0"/>
          </a:p>
        </p:txBody>
      </p:sp>
    </p:spTree>
    <p:extLst>
      <p:ext uri="{BB962C8B-B14F-4D97-AF65-F5344CB8AC3E}">
        <p14:creationId xmlns:p14="http://schemas.microsoft.com/office/powerpoint/2010/main" val="123364203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1091513" y="504881"/>
            <a:ext cx="8610600" cy="1293028"/>
          </a:xfrm>
        </p:spPr>
        <p:txBody>
          <a:bodyPr>
            <a:normAutofit/>
          </a:bodyPr>
          <a:lstStyle/>
          <a:p>
            <a:pPr algn="ctr"/>
            <a:r>
              <a:rPr lang="lt-LT" sz="4800" b="1" dirty="0" smtClean="0">
                <a:solidFill>
                  <a:schemeClr val="accent1"/>
                </a:solidFill>
              </a:rPr>
              <a:t>GALILĖJAS GALILĖJUS</a:t>
            </a:r>
            <a:endParaRPr lang="lt-LT" sz="4800" b="1" dirty="0">
              <a:solidFill>
                <a:schemeClr val="accent1"/>
              </a:solidFill>
            </a:endParaRPr>
          </a:p>
        </p:txBody>
      </p:sp>
      <p:pic>
        <p:nvPicPr>
          <p:cNvPr id="3074" name="Picture 2" descr="http://upload.wikimedia.org/wikipedia/commons/6/6e/Galileo_by_Passignan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073" y="2035124"/>
            <a:ext cx="3877619" cy="4822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779245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t-LT"/>
          </a:p>
        </p:txBody>
      </p:sp>
      <p:pic>
        <p:nvPicPr>
          <p:cNvPr id="3074" name="Picture 2" descr="http://image.slidesharecdn.com/2temasiluminispletimasis-141229061208-conversion-gate01/95/2-tema-siluminispletimasis-2-638.jpg?cb=141985520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54"/>
            <a:ext cx="12313920" cy="6862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707397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766120"/>
            <a:ext cx="10820400" cy="54525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lt-LT" sz="3200" b="1" i="1" dirty="0" smtClean="0">
                <a:solidFill>
                  <a:srgbClr val="FF0000"/>
                </a:solidFill>
              </a:rPr>
              <a:t>Dujos:</a:t>
            </a:r>
          </a:p>
          <a:p>
            <a:pPr marL="0" indent="0">
              <a:buNone/>
            </a:pPr>
            <a:r>
              <a:rPr lang="lt-LT" sz="3200" dirty="0">
                <a:latin typeface="Tahoma" panose="020B0604030504040204" pitchFamily="34" charset="0"/>
              </a:rPr>
              <a:t>	</a:t>
            </a:r>
            <a:r>
              <a:rPr lang="lt-LT" sz="3200" dirty="0" smtClean="0">
                <a:latin typeface="Tahoma" panose="020B0604030504040204" pitchFamily="34" charset="0"/>
              </a:rPr>
              <a:t>Dujos, kaip ir kietieji kūnai bei skysčiai, nuo šilumos dažniausiai plečiasi.</a:t>
            </a:r>
          </a:p>
          <a:p>
            <a:pPr marL="0" indent="0">
              <a:buNone/>
            </a:pPr>
            <a:r>
              <a:rPr lang="lt-LT" sz="3200" dirty="0" smtClean="0"/>
              <a:t>	Panardinkime </a:t>
            </a:r>
            <a:r>
              <a:rPr lang="lt-LT" sz="3200" dirty="0"/>
              <a:t>į indą su vandeniu apvaliadugnės kolbos kaklelį ir jį pakreipkime į šoną, kad būtų pasviras. Pašildžius kolbą rankomis, iš vandens ima kilti oro burbuliukai. T</a:t>
            </a:r>
            <a:r>
              <a:rPr lang="lt-LT" sz="3200" dirty="0" smtClean="0"/>
              <a:t>aigi </a:t>
            </a:r>
            <a:r>
              <a:rPr lang="lt-LT" sz="3200" dirty="0"/>
              <a:t>nuo šilumos oras plečiasi ir išeina iš kolbos.</a:t>
            </a:r>
            <a:endParaRPr lang="lt-LT" sz="32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835414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t-LT"/>
          </a:p>
        </p:txBody>
      </p:sp>
      <p:pic>
        <p:nvPicPr>
          <p:cNvPr id="4098" name="Picture 2" descr="http://image.slidesharecdn.com/2temasiluminispletimasis-141229061208-conversion-gate01/95/2-tema-siluminispletimasis-4-638.jpg?cb=141985520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0696"/>
            <a:ext cx="12191999" cy="7228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687563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2316" y="294816"/>
            <a:ext cx="10701528" cy="1293028"/>
          </a:xfrm>
        </p:spPr>
        <p:txBody>
          <a:bodyPr/>
          <a:lstStyle/>
          <a:p>
            <a:pPr algn="ctr"/>
            <a:r>
              <a:rPr lang="lt-LT" b="1" dirty="0">
                <a:solidFill>
                  <a:srgbClr val="FF0000"/>
                </a:solidFill>
              </a:rPr>
              <a:t>vandens šiluminio plėtimosi ypatumai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1341" y="1396315"/>
            <a:ext cx="11516497" cy="519955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lt-LT" sz="3200" dirty="0" smtClean="0"/>
              <a:t>	Yra medžiagų, kurios šildomos traukiasi.	</a:t>
            </a:r>
          </a:p>
          <a:p>
            <a:pPr marL="0" indent="0">
              <a:buNone/>
            </a:pPr>
            <a:r>
              <a:rPr lang="lt-LT" sz="3200" dirty="0" smtClean="0"/>
              <a:t>	Kolbą </a:t>
            </a:r>
            <a:r>
              <a:rPr lang="lt-LT" sz="3200" dirty="0"/>
              <a:t>įstatykime į vandens ir ledo mišinį ir palaukime kol jo temperatūra nusistovės ir bus lygi maždaug </a:t>
            </a:r>
            <a:r>
              <a:rPr lang="lt-LT" sz="3200" dirty="0" smtClean="0"/>
              <a:t>0 °C</a:t>
            </a:r>
            <a:r>
              <a:rPr lang="lt-LT" sz="3200" dirty="0"/>
              <a:t>. Tuomet skalėje pažymėkime vandens stulpelio lygį ir stebėkime jo kitimą.</a:t>
            </a:r>
          </a:p>
          <a:p>
            <a:pPr marL="0" indent="0">
              <a:buNone/>
            </a:pPr>
            <a:r>
              <a:rPr lang="lt-LT" sz="3200" dirty="0"/>
              <a:t>  </a:t>
            </a:r>
            <a:r>
              <a:rPr lang="lt-LT" sz="3200" dirty="0" smtClean="0"/>
              <a:t>	Iš </a:t>
            </a:r>
            <a:r>
              <a:rPr lang="lt-LT" sz="3200" dirty="0"/>
              <a:t>pradžių skysčio </a:t>
            </a:r>
            <a:r>
              <a:rPr lang="lt-LT" sz="3200" dirty="0" smtClean="0"/>
              <a:t>stulpelis </a:t>
            </a:r>
            <a:r>
              <a:rPr lang="lt-LT" sz="3200" dirty="0"/>
              <a:t>leidžiasi žemyn, o temperatūrai pasiekus </a:t>
            </a:r>
            <a:r>
              <a:rPr lang="lt-LT" sz="3200" dirty="0" smtClean="0"/>
              <a:t>4 </a:t>
            </a:r>
            <a:r>
              <a:rPr lang="lt-LT" sz="3200" dirty="0" smtClean="0">
                <a:solidFill>
                  <a:prstClr val="white"/>
                </a:solidFill>
              </a:rPr>
              <a:t>°</a:t>
            </a:r>
            <a:r>
              <a:rPr lang="lt-LT" sz="3200" dirty="0" smtClean="0"/>
              <a:t>C</a:t>
            </a:r>
            <a:r>
              <a:rPr lang="lt-LT" sz="3200" dirty="0"/>
              <a:t>, pradeda kilti. Vadinasi, temeratūrai kylant nuo </a:t>
            </a:r>
            <a:r>
              <a:rPr lang="lt-LT" sz="3200" dirty="0" smtClean="0"/>
              <a:t>0 °C </a:t>
            </a:r>
            <a:r>
              <a:rPr lang="lt-LT" sz="3200" dirty="0"/>
              <a:t>iki </a:t>
            </a:r>
            <a:r>
              <a:rPr lang="lt-LT" sz="3200" dirty="0" smtClean="0"/>
              <a:t>4 °C</a:t>
            </a:r>
            <a:r>
              <a:rPr lang="lt-LT" sz="3200" dirty="0"/>
              <a:t>, vanduo traukiasi (jo tūris mažėja) ir tik paskui ima plėstis</a:t>
            </a:r>
            <a:r>
              <a:rPr lang="lt-LT" sz="3200" dirty="0" smtClean="0"/>
              <a:t>.</a:t>
            </a:r>
          </a:p>
          <a:p>
            <a:pPr marL="0" indent="0">
              <a:buNone/>
            </a:pPr>
            <a:r>
              <a:rPr lang="lt-LT" sz="3200" dirty="0" smtClean="0"/>
              <a:t>	Atitinkamai kinta ir šildomo vandens tankis: nuo 0 °C iki 4 °C jis didėja, vėliau – mažėja.</a:t>
            </a:r>
          </a:p>
          <a:p>
            <a:pPr marL="0" indent="0">
              <a:buNone/>
            </a:pPr>
            <a:r>
              <a:rPr lang="lt-LT" sz="3200" dirty="0" smtClean="0"/>
              <a:t>Toks vandens tankio (arba tūrio) kitimas vadinamas vandens šiluminio plėtimosi </a:t>
            </a:r>
            <a:r>
              <a:rPr lang="lt-LT" sz="3200" b="1" i="1" dirty="0" smtClean="0">
                <a:solidFill>
                  <a:srgbClr val="FF0000"/>
                </a:solidFill>
              </a:rPr>
              <a:t>anomalija.</a:t>
            </a:r>
          </a:p>
          <a:p>
            <a:pPr marL="0" indent="0">
              <a:buNone/>
            </a:pPr>
            <a:r>
              <a:rPr lang="lt-LT" sz="3200" i="1" dirty="0" smtClean="0"/>
              <a:t>	Ši vandens ypatybė labai svarbi vandens augalams ir gyvūnams – gelbsti juos nuo žūties.</a:t>
            </a:r>
            <a:endParaRPr lang="lt-LT" sz="3200" i="1" dirty="0"/>
          </a:p>
          <a:p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316372176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7552" y="256033"/>
            <a:ext cx="10046208" cy="1389888"/>
          </a:xfrm>
        </p:spPr>
        <p:txBody>
          <a:bodyPr/>
          <a:lstStyle/>
          <a:p>
            <a:pPr algn="ctr"/>
            <a:r>
              <a:rPr lang="lt-LT" b="1" dirty="0" smtClean="0">
                <a:solidFill>
                  <a:srgbClr val="FF0000"/>
                </a:solidFill>
              </a:rPr>
              <a:t>Klausimai</a:t>
            </a:r>
            <a:endParaRPr lang="lt-LT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676" y="1645921"/>
            <a:ext cx="10782300" cy="5047487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lt-LT" sz="3200" dirty="0" smtClean="0"/>
              <a:t>Ar palietus vandenį ranka visiems jis atrodys šaltas ?</a:t>
            </a:r>
          </a:p>
          <a:p>
            <a:r>
              <a:rPr lang="lt-LT" sz="3200" dirty="0" smtClean="0"/>
              <a:t>Taip</a:t>
            </a:r>
          </a:p>
          <a:p>
            <a:r>
              <a:rPr lang="lt-LT" sz="3200" dirty="0" smtClean="0"/>
              <a:t>Ne</a:t>
            </a:r>
          </a:p>
          <a:p>
            <a:r>
              <a:rPr lang="lt-LT" sz="3200" dirty="0" smtClean="0"/>
              <a:t>Vieniems atrodys šiltas, o kitiems ne.</a:t>
            </a:r>
          </a:p>
          <a:p>
            <a:pPr marL="0" indent="0">
              <a:buNone/>
            </a:pPr>
            <a:r>
              <a:rPr lang="lt-LT" sz="3200" dirty="0" smtClean="0"/>
              <a:t>2. Ar palietus medinį ir geležinį daiktą medinis atrodys šiltesnis?</a:t>
            </a:r>
          </a:p>
          <a:p>
            <a:r>
              <a:rPr lang="lt-LT" sz="3200" dirty="0" smtClean="0"/>
              <a:t>Taip</a:t>
            </a:r>
          </a:p>
          <a:p>
            <a:r>
              <a:rPr lang="lt-LT" sz="3200" dirty="0" smtClean="0"/>
              <a:t>Ne </a:t>
            </a:r>
          </a:p>
          <a:p>
            <a:r>
              <a:rPr lang="lt-LT" sz="3200" dirty="0" smtClean="0"/>
              <a:t>Abu vienodi</a:t>
            </a:r>
          </a:p>
          <a:p>
            <a:pPr marL="0" indent="0">
              <a:buNone/>
            </a:pPr>
            <a:endParaRPr lang="lt-LT" sz="3200" dirty="0"/>
          </a:p>
        </p:txBody>
      </p:sp>
      <p:sp>
        <p:nvSpPr>
          <p:cNvPr id="4" name="Pliusas 3"/>
          <p:cNvSpPr/>
          <p:nvPr/>
        </p:nvSpPr>
        <p:spPr>
          <a:xfrm>
            <a:off x="7840361" y="3286897"/>
            <a:ext cx="729049" cy="543697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5" name="Pliusas 4"/>
          <p:cNvSpPr/>
          <p:nvPr/>
        </p:nvSpPr>
        <p:spPr>
          <a:xfrm>
            <a:off x="2135659" y="4922108"/>
            <a:ext cx="729049" cy="543697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94551827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292352"/>
            <a:ext cx="10820400" cy="49263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lt-LT" sz="3200" dirty="0" smtClean="0"/>
              <a:t>3</a:t>
            </a:r>
            <a:r>
              <a:rPr lang="lt-LT" dirty="0" smtClean="0"/>
              <a:t>. </a:t>
            </a:r>
            <a:r>
              <a:rPr lang="lt-LT" sz="3200" dirty="0" smtClean="0">
                <a:solidFill>
                  <a:prstClr val="white"/>
                </a:solidFill>
              </a:rPr>
              <a:t>Ar šaltas</a:t>
            </a:r>
            <a:r>
              <a:rPr lang="lt-LT" sz="3200" dirty="0">
                <a:solidFill>
                  <a:prstClr val="white"/>
                </a:solidFill>
              </a:rPr>
              <a:t> rutuliukas pralenda pro metalinį </a:t>
            </a:r>
            <a:r>
              <a:rPr lang="lt-LT" sz="3200" dirty="0" smtClean="0">
                <a:solidFill>
                  <a:prstClr val="white"/>
                </a:solidFill>
              </a:rPr>
              <a:t>žiedą?</a:t>
            </a:r>
          </a:p>
          <a:p>
            <a:r>
              <a:rPr lang="lt-LT" sz="3200" dirty="0" smtClean="0">
                <a:solidFill>
                  <a:prstClr val="white"/>
                </a:solidFill>
              </a:rPr>
              <a:t> Ne</a:t>
            </a:r>
          </a:p>
          <a:p>
            <a:r>
              <a:rPr lang="lt-LT" sz="3200" dirty="0" smtClean="0">
                <a:solidFill>
                  <a:prstClr val="white"/>
                </a:solidFill>
              </a:rPr>
              <a:t> Taip</a:t>
            </a:r>
          </a:p>
          <a:p>
            <a:r>
              <a:rPr lang="lt-LT" sz="3200" dirty="0" smtClean="0">
                <a:solidFill>
                  <a:prstClr val="white"/>
                </a:solidFill>
              </a:rPr>
              <a:t> Nežinau</a:t>
            </a:r>
          </a:p>
          <a:p>
            <a:pPr marL="0" indent="0">
              <a:buNone/>
            </a:pPr>
            <a:r>
              <a:rPr lang="lt-LT" sz="3200" dirty="0" smtClean="0">
                <a:solidFill>
                  <a:prstClr val="white"/>
                </a:solidFill>
              </a:rPr>
              <a:t>4. Kas atsitinka kai š</a:t>
            </a:r>
            <a:r>
              <a:rPr lang="lt-LT" sz="3200" dirty="0" smtClean="0"/>
              <a:t>altas </a:t>
            </a:r>
            <a:r>
              <a:rPr lang="lt-LT" sz="3200" dirty="0"/>
              <a:t>rutuliukas </a:t>
            </a:r>
            <a:r>
              <a:rPr lang="lt-LT" sz="3200" dirty="0" smtClean="0"/>
              <a:t>išsiplečia?</a:t>
            </a:r>
          </a:p>
          <a:p>
            <a:r>
              <a:rPr lang="lt-LT" sz="3200" dirty="0" smtClean="0">
                <a:solidFill>
                  <a:prstClr val="white"/>
                </a:solidFill>
              </a:rPr>
              <a:t> Sumažėja jo matmenys, kartu ir tūris</a:t>
            </a:r>
          </a:p>
          <a:p>
            <a:r>
              <a:rPr lang="lt-LT" sz="3200" dirty="0" smtClean="0"/>
              <a:t> Padidėja </a:t>
            </a:r>
            <a:r>
              <a:rPr lang="lt-LT" sz="3200" dirty="0"/>
              <a:t>jo matmenys, kartu ir </a:t>
            </a:r>
            <a:r>
              <a:rPr lang="lt-LT" sz="3200" dirty="0" smtClean="0"/>
              <a:t>tūris</a:t>
            </a:r>
          </a:p>
          <a:p>
            <a:r>
              <a:rPr lang="lt-LT" sz="3200" dirty="0" smtClean="0">
                <a:solidFill>
                  <a:prstClr val="white"/>
                </a:solidFill>
              </a:rPr>
              <a:t> Matmenys išlieka tokie patys</a:t>
            </a:r>
            <a:endParaRPr lang="lt-LT" sz="3200" dirty="0">
              <a:solidFill>
                <a:prstClr val="white"/>
              </a:solidFill>
            </a:endParaRPr>
          </a:p>
          <a:p>
            <a:pPr marL="0" indent="0">
              <a:buNone/>
            </a:pPr>
            <a:r>
              <a:rPr lang="lt-LT" dirty="0" smtClean="0"/>
              <a:t> </a:t>
            </a:r>
            <a:endParaRPr lang="lt-LT" dirty="0"/>
          </a:p>
        </p:txBody>
      </p:sp>
      <p:sp>
        <p:nvSpPr>
          <p:cNvPr id="4" name="Pliusas 3"/>
          <p:cNvSpPr/>
          <p:nvPr/>
        </p:nvSpPr>
        <p:spPr>
          <a:xfrm>
            <a:off x="2242751" y="2409568"/>
            <a:ext cx="729049" cy="543697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5" name="Pliusas 4"/>
          <p:cNvSpPr/>
          <p:nvPr/>
        </p:nvSpPr>
        <p:spPr>
          <a:xfrm>
            <a:off x="7939215" y="4744995"/>
            <a:ext cx="729049" cy="543697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7188032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7032" y="1414272"/>
            <a:ext cx="10820400" cy="49987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lt-LT" sz="3200" cap="all" dirty="0" smtClean="0">
                <a:solidFill>
                  <a:prstClr val="white"/>
                </a:solidFill>
              </a:rPr>
              <a:t>5. </a:t>
            </a:r>
            <a:r>
              <a:rPr lang="lt-LT" sz="3200" dirty="0" smtClean="0">
                <a:solidFill>
                  <a:prstClr val="white"/>
                </a:solidFill>
              </a:rPr>
              <a:t>Kurie </a:t>
            </a:r>
            <a:r>
              <a:rPr lang="lt-LT" sz="3200" dirty="0">
                <a:solidFill>
                  <a:prstClr val="white"/>
                </a:solidFill>
              </a:rPr>
              <a:t>iš skysčių plečiasi labiau, o kurie mažiau?</a:t>
            </a:r>
            <a:endParaRPr lang="lt-LT" sz="3200" dirty="0"/>
          </a:p>
          <a:p>
            <a:r>
              <a:rPr lang="lt-LT" sz="3200" dirty="0" smtClean="0"/>
              <a:t> Visi skysčiai plečiasi vienodai</a:t>
            </a:r>
          </a:p>
          <a:p>
            <a:r>
              <a:rPr lang="lt-LT" sz="3200" dirty="0" smtClean="0"/>
              <a:t> Mažiau plečiasi eteris,o daugiau </a:t>
            </a:r>
            <a:r>
              <a:rPr lang="lt-LT" sz="3200" dirty="0">
                <a:solidFill>
                  <a:prstClr val="white"/>
                </a:solidFill>
              </a:rPr>
              <a:t>– </a:t>
            </a:r>
            <a:r>
              <a:rPr lang="lt-LT" sz="3200" dirty="0" smtClean="0"/>
              <a:t>žibalas</a:t>
            </a:r>
            <a:endParaRPr lang="lt-LT" sz="3200" dirty="0"/>
          </a:p>
          <a:p>
            <a:r>
              <a:rPr lang="lt-LT" sz="3200" dirty="0" smtClean="0"/>
              <a:t> </a:t>
            </a:r>
            <a:r>
              <a:rPr lang="lt-LT" sz="3200" dirty="0" smtClean="0">
                <a:solidFill>
                  <a:prstClr val="white"/>
                </a:solidFill>
              </a:rPr>
              <a:t>Labiau </a:t>
            </a:r>
            <a:r>
              <a:rPr lang="lt-LT" sz="3200" dirty="0">
                <a:solidFill>
                  <a:prstClr val="white"/>
                </a:solidFill>
              </a:rPr>
              <a:t>plečiasi eteris, mažiau – </a:t>
            </a:r>
            <a:r>
              <a:rPr lang="lt-LT" sz="3200" dirty="0" smtClean="0">
                <a:solidFill>
                  <a:prstClr val="white"/>
                </a:solidFill>
              </a:rPr>
              <a:t>žibalas</a:t>
            </a:r>
          </a:p>
          <a:p>
            <a:pPr marL="0" indent="0">
              <a:buNone/>
            </a:pPr>
            <a:r>
              <a:rPr lang="lt-LT" sz="3200" dirty="0" smtClean="0">
                <a:solidFill>
                  <a:prstClr val="white"/>
                </a:solidFill>
              </a:rPr>
              <a:t>6. </a:t>
            </a:r>
            <a:r>
              <a:rPr lang="lt-LT" sz="3200" dirty="0" smtClean="0"/>
              <a:t>Ar šiluminis </a:t>
            </a:r>
            <a:r>
              <a:rPr lang="lt-LT" sz="3200" dirty="0"/>
              <a:t>vandens plėtimasis labai skiriasi nuo </a:t>
            </a:r>
            <a:r>
              <a:rPr lang="lt-LT" sz="3200" dirty="0" smtClean="0"/>
              <a:t>kitų</a:t>
            </a:r>
          </a:p>
          <a:p>
            <a:pPr marL="0" indent="0">
              <a:buNone/>
            </a:pPr>
            <a:r>
              <a:rPr lang="lt-LT" sz="3200" dirty="0" smtClean="0"/>
              <a:t>   skysčių plėtimosi?</a:t>
            </a:r>
          </a:p>
          <a:p>
            <a:r>
              <a:rPr lang="lt-LT" sz="3200" dirty="0" smtClean="0"/>
              <a:t> Skiriasi </a:t>
            </a:r>
          </a:p>
          <a:p>
            <a:r>
              <a:rPr lang="lt-LT" sz="3200" dirty="0" smtClean="0"/>
              <a:t> Nesiskiria</a:t>
            </a:r>
          </a:p>
          <a:p>
            <a:r>
              <a:rPr lang="lt-LT" sz="3200" dirty="0" smtClean="0"/>
              <a:t> Šiek tiek</a:t>
            </a:r>
            <a:endParaRPr lang="lt-LT" sz="3200" dirty="0"/>
          </a:p>
        </p:txBody>
      </p:sp>
      <p:sp>
        <p:nvSpPr>
          <p:cNvPr id="4" name="Pliusas 3"/>
          <p:cNvSpPr/>
          <p:nvPr/>
        </p:nvSpPr>
        <p:spPr>
          <a:xfrm>
            <a:off x="8631192" y="3101544"/>
            <a:ext cx="729049" cy="543697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5" name="Pliusas 4"/>
          <p:cNvSpPr/>
          <p:nvPr/>
        </p:nvSpPr>
        <p:spPr>
          <a:xfrm>
            <a:off x="2761734" y="4769708"/>
            <a:ext cx="729049" cy="543697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92468460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5024" y="1389888"/>
            <a:ext cx="9448800" cy="4887344"/>
          </a:xfrm>
        </p:spPr>
        <p:txBody>
          <a:bodyPr>
            <a:normAutofit fontScale="92500" lnSpcReduction="10000"/>
          </a:bodyPr>
          <a:lstStyle/>
          <a:p>
            <a:r>
              <a:rPr lang="lt-LT" sz="3200" dirty="0" smtClean="0"/>
              <a:t>7. </a:t>
            </a:r>
            <a:r>
              <a:rPr lang="lt-LT" sz="3500" dirty="0" smtClean="0">
                <a:solidFill>
                  <a:prstClr val="white"/>
                </a:solidFill>
              </a:rPr>
              <a:t>Ar nuo </a:t>
            </a:r>
            <a:r>
              <a:rPr lang="lt-LT" sz="3500" dirty="0">
                <a:solidFill>
                  <a:prstClr val="white"/>
                </a:solidFill>
              </a:rPr>
              <a:t>šilumos oras plečiasi ir išeina iš </a:t>
            </a:r>
            <a:r>
              <a:rPr lang="lt-LT" sz="3500" dirty="0" smtClean="0">
                <a:solidFill>
                  <a:prstClr val="white"/>
                </a:solidFill>
              </a:rPr>
              <a:t>kolbos?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lt-LT" sz="3500" dirty="0" smtClean="0"/>
              <a:t>Išeina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lt-LT" sz="3500" dirty="0" smtClean="0"/>
              <a:t>Neišeina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lt-LT" sz="3500" dirty="0" smtClean="0"/>
              <a:t>Nežinau</a:t>
            </a:r>
          </a:p>
          <a:p>
            <a:r>
              <a:rPr lang="lt-LT" sz="3500" dirty="0" smtClean="0"/>
              <a:t>8. Ar </a:t>
            </a:r>
            <a:r>
              <a:rPr lang="lt-LT" sz="3500" dirty="0" smtClean="0">
                <a:solidFill>
                  <a:prstClr val="white"/>
                </a:solidFill>
              </a:rPr>
              <a:t>temperatūrai </a:t>
            </a:r>
            <a:r>
              <a:rPr lang="lt-LT" sz="3500" dirty="0">
                <a:solidFill>
                  <a:prstClr val="white"/>
                </a:solidFill>
              </a:rPr>
              <a:t>kylant nuo 0 °C iki 4 °C, </a:t>
            </a:r>
            <a:r>
              <a:rPr lang="lt-LT" sz="3500" dirty="0" smtClean="0">
                <a:solidFill>
                  <a:prstClr val="white"/>
                </a:solidFill>
              </a:rPr>
              <a:t>vanduo</a:t>
            </a:r>
          </a:p>
          <a:p>
            <a:r>
              <a:rPr lang="lt-LT" sz="3500" dirty="0" smtClean="0">
                <a:solidFill>
                  <a:prstClr val="white"/>
                </a:solidFill>
              </a:rPr>
              <a:t>    traukiasi?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lt-LT" sz="3500" dirty="0" smtClean="0"/>
              <a:t>Traukiasi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lt-LT" sz="3500" dirty="0" smtClean="0"/>
              <a:t>Nesitraukia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lt-LT" sz="3500" dirty="0" smtClean="0"/>
              <a:t>Kartais traukiasi, o kartais ne</a:t>
            </a:r>
          </a:p>
        </p:txBody>
      </p:sp>
      <p:sp>
        <p:nvSpPr>
          <p:cNvPr id="4" name="Pliusas 3"/>
          <p:cNvSpPr/>
          <p:nvPr/>
        </p:nvSpPr>
        <p:spPr>
          <a:xfrm>
            <a:off x="3317788" y="1841157"/>
            <a:ext cx="729049" cy="543697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5" name="Pliusas 4"/>
          <p:cNvSpPr/>
          <p:nvPr/>
        </p:nvSpPr>
        <p:spPr>
          <a:xfrm>
            <a:off x="3756451" y="4399005"/>
            <a:ext cx="729049" cy="543697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71196795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4270" y="654908"/>
            <a:ext cx="11924270" cy="5647038"/>
          </a:xfrm>
        </p:spPr>
        <p:txBody>
          <a:bodyPr>
            <a:normAutofit fontScale="85000" lnSpcReduction="20000"/>
          </a:bodyPr>
          <a:lstStyle/>
          <a:p>
            <a:r>
              <a:rPr lang="lt-LT" sz="3500" cap="all" dirty="0">
                <a:solidFill>
                  <a:prstClr val="white"/>
                </a:solidFill>
                <a:ea typeface="+mj-ea"/>
                <a:cs typeface="+mj-cs"/>
              </a:rPr>
              <a:t>9. </a:t>
            </a:r>
            <a:r>
              <a:rPr lang="lt-LT" sz="3800" cap="all" dirty="0">
                <a:solidFill>
                  <a:prstClr val="white"/>
                </a:solidFill>
                <a:ea typeface="+mj-ea"/>
                <a:cs typeface="+mj-cs"/>
              </a:rPr>
              <a:t>K</a:t>
            </a:r>
            <a:r>
              <a:rPr lang="lt-LT" sz="3800" dirty="0">
                <a:solidFill>
                  <a:prstClr val="white"/>
                </a:solidFill>
                <a:ea typeface="+mj-ea"/>
                <a:cs typeface="+mj-cs"/>
              </a:rPr>
              <a:t>uris iš šių termometrų apskaičiuoja </a:t>
            </a:r>
            <a:r>
              <a:rPr lang="lt-LT" sz="3800" dirty="0" smtClean="0">
                <a:solidFill>
                  <a:prstClr val="white"/>
                </a:solidFill>
                <a:ea typeface="+mj-ea"/>
                <a:cs typeface="+mj-cs"/>
              </a:rPr>
              <a:t>žmogaus kūno     temperatūrą?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lt-LT" sz="3800" dirty="0" smtClean="0">
                <a:solidFill>
                  <a:prstClr val="white"/>
                </a:solidFill>
                <a:ea typeface="+mj-ea"/>
                <a:cs typeface="+mj-cs"/>
              </a:rPr>
              <a:t>Bimetalinis termometras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lt-LT" sz="3800" dirty="0" smtClean="0">
                <a:solidFill>
                  <a:prstClr val="white"/>
                </a:solidFill>
                <a:ea typeface="+mj-ea"/>
                <a:cs typeface="+mj-cs"/>
              </a:rPr>
              <a:t>Barometras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lt-LT" sz="3800" dirty="0" smtClean="0">
                <a:solidFill>
                  <a:prstClr val="white"/>
                </a:solidFill>
                <a:ea typeface="+mj-ea"/>
                <a:cs typeface="+mj-cs"/>
              </a:rPr>
              <a:t>Medicininis termometras</a:t>
            </a:r>
          </a:p>
          <a:p>
            <a:r>
              <a:rPr lang="lt-LT" sz="3800" dirty="0" smtClean="0">
                <a:solidFill>
                  <a:prstClr val="white"/>
                </a:solidFill>
                <a:ea typeface="+mj-ea"/>
                <a:cs typeface="+mj-cs"/>
              </a:rPr>
              <a:t>10. Kas yra termometras?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lt-LT" sz="3800" dirty="0" smtClean="0">
                <a:solidFill>
                  <a:prstClr val="white"/>
                </a:solidFill>
                <a:ea typeface="+mj-ea"/>
                <a:cs typeface="+mj-cs"/>
              </a:rPr>
              <a:t>Mašinos detalė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lt-LT" sz="3800" dirty="0" smtClean="0">
                <a:solidFill>
                  <a:prstClr val="white"/>
                </a:solidFill>
                <a:ea typeface="+mj-ea"/>
                <a:cs typeface="+mj-cs"/>
              </a:rPr>
              <a:t>Prietaisas elektros srovei matuoti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lt-LT" sz="3800" dirty="0" smtClean="0">
                <a:solidFill>
                  <a:prstClr val="white"/>
                </a:solidFill>
                <a:ea typeface="+mj-ea"/>
                <a:cs typeface="+mj-cs"/>
              </a:rPr>
              <a:t>Prietaisas temperatūrai matuoti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lt-LT" sz="3800" dirty="0" smtClean="0">
              <a:solidFill>
                <a:prstClr val="white"/>
              </a:solidFill>
              <a:ea typeface="+mj-ea"/>
              <a:cs typeface="+mj-cs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lt-LT" sz="3800" dirty="0" smtClean="0">
              <a:solidFill>
                <a:prstClr val="white"/>
              </a:solidFill>
              <a:ea typeface="+mj-ea"/>
              <a:cs typeface="+mj-cs"/>
            </a:endParaRPr>
          </a:p>
          <a:p>
            <a:r>
              <a:rPr lang="lt-LT" sz="3200" dirty="0">
                <a:solidFill>
                  <a:prstClr val="white"/>
                </a:solidFill>
                <a:ea typeface="+mj-ea"/>
                <a:cs typeface="+mj-cs"/>
              </a:rPr>
              <a:t/>
            </a:r>
            <a:br>
              <a:rPr lang="lt-LT" sz="3200" dirty="0">
                <a:solidFill>
                  <a:prstClr val="white"/>
                </a:solidFill>
                <a:ea typeface="+mj-ea"/>
                <a:cs typeface="+mj-cs"/>
              </a:rPr>
            </a:br>
            <a:endParaRPr lang="lt-LT" dirty="0"/>
          </a:p>
        </p:txBody>
      </p:sp>
      <p:sp>
        <p:nvSpPr>
          <p:cNvPr id="4" name="Pliusas 3"/>
          <p:cNvSpPr/>
          <p:nvPr/>
        </p:nvSpPr>
        <p:spPr>
          <a:xfrm>
            <a:off x="5801496" y="2211859"/>
            <a:ext cx="729049" cy="543697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5" name="Pliusas 4"/>
          <p:cNvSpPr/>
          <p:nvPr/>
        </p:nvSpPr>
        <p:spPr>
          <a:xfrm>
            <a:off x="6938318" y="4176583"/>
            <a:ext cx="729049" cy="543697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42909611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ctrTitle"/>
          </p:nvPr>
        </p:nvSpPr>
        <p:spPr>
          <a:xfrm>
            <a:off x="1248032" y="839578"/>
            <a:ext cx="9448800" cy="1825096"/>
          </a:xfrm>
        </p:spPr>
        <p:txBody>
          <a:bodyPr/>
          <a:lstStyle/>
          <a:p>
            <a:r>
              <a:rPr lang="lt-LT" b="1" dirty="0" smtClean="0">
                <a:solidFill>
                  <a:srgbClr val="FF0000"/>
                </a:solidFill>
              </a:rPr>
              <a:t>Naudota literatūra</a:t>
            </a:r>
            <a:endParaRPr lang="lt-LT" b="1" dirty="0">
              <a:solidFill>
                <a:srgbClr val="FF0000"/>
              </a:solidFill>
            </a:endParaRPr>
          </a:p>
        </p:txBody>
      </p:sp>
      <p:sp>
        <p:nvSpPr>
          <p:cNvPr id="3" name="Antrinis pavadinimas 2"/>
          <p:cNvSpPr>
            <a:spLocks noGrp="1"/>
          </p:cNvSpPr>
          <p:nvPr>
            <p:ph type="subTitle" idx="1"/>
          </p:nvPr>
        </p:nvSpPr>
        <p:spPr>
          <a:xfrm>
            <a:off x="1371600" y="3632200"/>
            <a:ext cx="9448800" cy="1990123"/>
          </a:xfrm>
        </p:spPr>
        <p:txBody>
          <a:bodyPr>
            <a:normAutofit/>
          </a:bodyPr>
          <a:lstStyle/>
          <a:p>
            <a:r>
              <a:rPr lang="lt-LT" sz="2800" dirty="0" smtClean="0"/>
              <a:t>Vladas </a:t>
            </a:r>
            <a:r>
              <a:rPr lang="lt-LT" sz="2800" dirty="0" err="1" smtClean="0"/>
              <a:t>Valentinavičius</a:t>
            </a:r>
            <a:r>
              <a:rPr lang="lt-LT" sz="2800" dirty="0" smtClean="0"/>
              <a:t> ,,Fizika“</a:t>
            </a:r>
          </a:p>
          <a:p>
            <a:r>
              <a:rPr lang="lt-LT" sz="2800" dirty="0" smtClean="0"/>
              <a:t>Internetinės svetainės</a:t>
            </a:r>
            <a:endParaRPr lang="lt-LT" sz="2800" dirty="0"/>
          </a:p>
        </p:txBody>
      </p:sp>
    </p:spTree>
    <p:extLst>
      <p:ext uri="{BB962C8B-B14F-4D97-AF65-F5344CB8AC3E}">
        <p14:creationId xmlns:p14="http://schemas.microsoft.com/office/powerpoint/2010/main" val="55601906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3984" y="1803404"/>
            <a:ext cx="10668000" cy="2512563"/>
          </a:xfrm>
        </p:spPr>
        <p:txBody>
          <a:bodyPr>
            <a:normAutofit/>
          </a:bodyPr>
          <a:lstStyle/>
          <a:p>
            <a:pPr algn="ctr"/>
            <a:r>
              <a:rPr lang="lt-LT" sz="8000" b="1" dirty="0" smtClean="0">
                <a:solidFill>
                  <a:srgbClr val="FF0000"/>
                </a:solidFill>
              </a:rPr>
              <a:t>AČIŪ UŽ DĖMESĮ</a:t>
            </a:r>
            <a:r>
              <a:rPr lang="lt-LT" sz="8000" dirty="0" smtClean="0"/>
              <a:t/>
            </a:r>
            <a:br>
              <a:rPr lang="lt-LT" sz="8000" dirty="0" smtClean="0"/>
            </a:br>
            <a:r>
              <a:rPr lang="lt-LT" sz="8000" dirty="0" smtClean="0">
                <a:solidFill>
                  <a:srgbClr val="FF0000"/>
                </a:solidFill>
                <a:sym typeface="Wingdings" panose="05000000000000000000" pitchFamily="2" charset="2"/>
              </a:rPr>
              <a:t></a:t>
            </a:r>
            <a:endParaRPr lang="lt-LT" sz="8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81862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476</TotalTime>
  <Words>413</Words>
  <Application>Microsoft Office PowerPoint</Application>
  <PresentationFormat>Pasirinktinai</PresentationFormat>
  <Paragraphs>104</Paragraphs>
  <Slides>25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Skaidrių pavadinimai</vt:lpstr>
      </vt:variant>
      <vt:variant>
        <vt:i4>25</vt:i4>
      </vt:variant>
    </vt:vector>
  </HeadingPairs>
  <TitlesOfParts>
    <vt:vector size="26" baseType="lpstr">
      <vt:lpstr>Vapor Trail</vt:lpstr>
      <vt:lpstr>     Natkiškių Zosės Petraitienės pagrindinė mokykla  Šiluminių kūnų plėtimasis 2015    </vt:lpstr>
      <vt:lpstr>turinys</vt:lpstr>
      <vt:lpstr>temperatūros sąvoka</vt:lpstr>
      <vt:lpstr>PowerPoint pristatymas</vt:lpstr>
      <vt:lpstr>Temperatūra – fizikinis dydis, apibūdinantis šiluminę kūnų būseną.</vt:lpstr>
      <vt:lpstr>Termometrai (1)</vt:lpstr>
      <vt:lpstr>PowerPoint pristatymas</vt:lpstr>
      <vt:lpstr>PowerPoint pristatymas</vt:lpstr>
      <vt:lpstr>Termometrai (2)</vt:lpstr>
      <vt:lpstr>ANDERSAS CELSIJUS</vt:lpstr>
      <vt:lpstr>Plėtimosi reiškiniai</vt:lpstr>
      <vt:lpstr>PowerPoint pristatymas</vt:lpstr>
      <vt:lpstr>PowerPoint pristatymas</vt:lpstr>
      <vt:lpstr>GALILĖJAS GALILĖJUS</vt:lpstr>
      <vt:lpstr>PowerPoint pristatymas</vt:lpstr>
      <vt:lpstr>PowerPoint pristatymas</vt:lpstr>
      <vt:lpstr>PowerPoint pristatymas</vt:lpstr>
      <vt:lpstr>vandens šiluminio plėtimosi ypatumai</vt:lpstr>
      <vt:lpstr>Klausimai</vt:lpstr>
      <vt:lpstr>PowerPoint pristatymas</vt:lpstr>
      <vt:lpstr>PowerPoint pristatymas</vt:lpstr>
      <vt:lpstr>PowerPoint pristatymas</vt:lpstr>
      <vt:lpstr>PowerPoint pristatymas</vt:lpstr>
      <vt:lpstr>Naudota literatūra</vt:lpstr>
      <vt:lpstr>AČIŪ UŽ DĖMESĮ 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Gintares</dc:creator>
  <cp:lastModifiedBy>n0ak95</cp:lastModifiedBy>
  <cp:revision>45</cp:revision>
  <dcterms:created xsi:type="dcterms:W3CDTF">2015-02-18T13:28:21Z</dcterms:created>
  <dcterms:modified xsi:type="dcterms:W3CDTF">2015-03-15T14:29:52Z</dcterms:modified>
</cp:coreProperties>
</file>