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/>
  </p:normalViewPr>
  <p:slideViewPr>
    <p:cSldViewPr snapToGrid="0">
      <p:cViewPr varScale="1">
        <p:scale>
          <a:sx n="72" d="100"/>
          <a:sy n="72" d="100"/>
        </p:scale>
        <p:origin x="-90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3.xml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lt.wikipedia.org/wiki/Metra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Metras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93218"/>
            <a:ext cx="10572000" cy="1378038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Kauno</a:t>
            </a:r>
            <a:r>
              <a:rPr lang="en-US" dirty="0" smtClean="0"/>
              <a:t> ,,At</a:t>
            </a:r>
            <a:r>
              <a:rPr lang="lt-LT" dirty="0" err="1" smtClean="0"/>
              <a:t>žalyno</a:t>
            </a:r>
            <a:r>
              <a:rPr lang="lt-LT" dirty="0" smtClean="0"/>
              <a:t>“ vidurinė mokykla</a:t>
            </a:r>
            <a:endParaRPr lang="lt-LT" dirty="0"/>
          </a:p>
          <a:p>
            <a:r>
              <a:rPr lang="lt-LT" dirty="0" smtClean="0"/>
              <a:t>Sukūrė: Vasarė </a:t>
            </a:r>
            <a:r>
              <a:rPr lang="lt-LT" dirty="0" err="1" smtClean="0"/>
              <a:t>Svirskaitė</a:t>
            </a:r>
            <a:r>
              <a:rPr lang="lt-LT" dirty="0" smtClean="0"/>
              <a:t> ir Margiris Alesius iš 7c klasės</a:t>
            </a:r>
          </a:p>
          <a:p>
            <a:r>
              <a:rPr lang="lt-LT" dirty="0" smtClean="0"/>
              <a:t>Mokytoja: Asta </a:t>
            </a:r>
            <a:r>
              <a:rPr lang="lt-LT" dirty="0" err="1" smtClean="0"/>
              <a:t>Račinskaitė</a:t>
            </a:r>
            <a:endParaRPr lang="lt-LT" dirty="0" smtClean="0"/>
          </a:p>
          <a:p>
            <a:r>
              <a:rPr lang="lt-LT" dirty="0" smtClean="0"/>
              <a:t>2015 metai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xmlns="" val="2714261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898" y="2518500"/>
            <a:ext cx="11200202" cy="3908057"/>
          </a:xfrm>
        </p:spPr>
        <p:txBody>
          <a:bodyPr>
            <a:normAutofit fontScale="85000" lnSpcReduction="20000"/>
          </a:bodyPr>
          <a:lstStyle/>
          <a:p>
            <a:r>
              <a:rPr lang="lt-LT" dirty="0" smtClean="0">
                <a:solidFill>
                  <a:schemeClr val="accent1"/>
                </a:solidFill>
                <a:hlinkClick r:id="rId2" action="ppaction://hlinksldjump"/>
              </a:rPr>
              <a:t>Kas yra metras?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 smtClean="0">
                <a:solidFill>
                  <a:schemeClr val="accent1"/>
                </a:solidFill>
                <a:hlinkClick r:id="rId3" action="ppaction://hlinksldjump"/>
              </a:rPr>
              <a:t>Metro istorija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 smtClean="0">
                <a:solidFill>
                  <a:schemeClr val="accent1"/>
                </a:solidFill>
                <a:hlinkClick r:id="rId4" action="ppaction://hlinksldjump"/>
              </a:rPr>
              <a:t>Metro etalonas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 smtClean="0">
                <a:solidFill>
                  <a:schemeClr val="accent1"/>
                </a:solidFill>
                <a:hlinkClick r:id="rId5" action="ppaction://hlinksldjump"/>
              </a:rPr>
              <a:t>Kiti ilgio matavimo vienetai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 smtClean="0">
                <a:solidFill>
                  <a:schemeClr val="accent1"/>
                </a:solidFill>
                <a:hlinkClick r:id="rId6" action="ppaction://hlinksldjump"/>
              </a:rPr>
              <a:t>Priešdėliai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>
                <a:solidFill>
                  <a:schemeClr val="accent1"/>
                </a:solidFill>
                <a:hlinkClick r:id="rId7" action="ppaction://hlinksldjump"/>
              </a:rPr>
              <a:t>M</a:t>
            </a:r>
            <a:r>
              <a:rPr lang="lt-LT" dirty="0" smtClean="0">
                <a:solidFill>
                  <a:schemeClr val="accent1"/>
                </a:solidFill>
                <a:hlinkClick r:id="rId7" action="ppaction://hlinksldjump"/>
              </a:rPr>
              <a:t>atavimo prietaisai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 smtClean="0">
                <a:solidFill>
                  <a:schemeClr val="accent1"/>
                </a:solidFill>
                <a:hlinkClick r:id="rId8" action="ppaction://hlinksldjump"/>
              </a:rPr>
              <a:t>Skalės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 smtClean="0">
                <a:solidFill>
                  <a:schemeClr val="accent1"/>
                </a:solidFill>
                <a:hlinkClick r:id="rId9" action="ppaction://hlinksldjump"/>
              </a:rPr>
              <a:t>Paklaida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 smtClean="0">
                <a:solidFill>
                  <a:schemeClr val="accent1"/>
                </a:solidFill>
                <a:hlinkClick r:id="rId10" action="ppaction://hlinksldjump"/>
              </a:rPr>
              <a:t>Metras ir geografija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 smtClean="0">
                <a:solidFill>
                  <a:schemeClr val="accent1"/>
                </a:solidFill>
                <a:hlinkClick r:id="rId11" action="ppaction://hlinksldjump"/>
              </a:rPr>
              <a:t>Metras ir astronomija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 smtClean="0">
                <a:solidFill>
                  <a:schemeClr val="accent1"/>
                </a:solidFill>
                <a:hlinkClick r:id="rId12" action="ppaction://hlinksldjump"/>
              </a:rPr>
              <a:t>Klausimynas</a:t>
            </a:r>
            <a:endParaRPr lang="lt-LT" dirty="0" smtClean="0">
              <a:solidFill>
                <a:schemeClr val="accent1"/>
              </a:solidFill>
            </a:endParaRPr>
          </a:p>
          <a:p>
            <a:r>
              <a:rPr lang="lt-LT" dirty="0">
                <a:hlinkClick r:id="rId13" action="ppaction://hlinksldjump"/>
              </a:rPr>
              <a:t>Naudota literatūra</a:t>
            </a:r>
            <a:endParaRPr lang="lt-LT" dirty="0" smtClean="0">
              <a:solidFill>
                <a:schemeClr val="accent1"/>
              </a:solidFill>
            </a:endParaRPr>
          </a:p>
          <a:p>
            <a:endParaRPr lang="lt-LT" dirty="0" smtClean="0">
              <a:solidFill>
                <a:schemeClr val="accent1"/>
              </a:solidFill>
            </a:endParaRP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85357" y="2312437"/>
            <a:ext cx="5210743" cy="390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49498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yra metras?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Metras – tai:</a:t>
            </a:r>
          </a:p>
          <a:p>
            <a:r>
              <a:rPr lang="lt-LT" dirty="0" smtClean="0"/>
              <a:t>atstumas</a:t>
            </a:r>
            <a:r>
              <a:rPr lang="lt-LT" dirty="0"/>
              <a:t>, kurį nuskrieja </a:t>
            </a:r>
            <a:r>
              <a:rPr lang="lt-LT" dirty="0" smtClean="0"/>
              <a:t>šviesa</a:t>
            </a:r>
            <a:r>
              <a:rPr lang="lt-LT" dirty="0"/>
              <a:t> </a:t>
            </a:r>
            <a:r>
              <a:rPr lang="lt-LT" dirty="0" smtClean="0"/>
              <a:t>visiškame</a:t>
            </a:r>
            <a:r>
              <a:rPr lang="lt-LT" dirty="0"/>
              <a:t> vakuume per 1/299 792 </a:t>
            </a:r>
            <a:r>
              <a:rPr lang="lt-LT" dirty="0" smtClean="0"/>
              <a:t>458 sekundės dalį</a:t>
            </a:r>
            <a:r>
              <a:rPr lang="lt-LT" dirty="0"/>
              <a:t>.</a:t>
            </a:r>
            <a:endParaRPr lang="lt-LT" dirty="0" smtClean="0"/>
          </a:p>
          <a:p>
            <a:r>
              <a:rPr lang="lt-LT" dirty="0" smtClean="0"/>
              <a:t> </a:t>
            </a:r>
            <a:r>
              <a:rPr lang="lt-LT" dirty="0"/>
              <a:t>1/10 000 000 </a:t>
            </a:r>
            <a:r>
              <a:rPr lang="lt-LT" dirty="0" smtClean="0"/>
              <a:t>dalis atstumo </a:t>
            </a:r>
            <a:r>
              <a:rPr lang="lt-LT" dirty="0"/>
              <a:t>nuo pusiaujo iki Šiaurės ašigalio, matuojant per </a:t>
            </a:r>
            <a:r>
              <a:rPr lang="lt-LT" dirty="0" smtClean="0"/>
              <a:t>Paryžių.</a:t>
            </a:r>
          </a:p>
          <a:p>
            <a:r>
              <a:rPr lang="fi-FI" b="1" dirty="0"/>
              <a:t> pagrindinis </a:t>
            </a:r>
            <a:r>
              <a:rPr lang="lt-LT" b="1" dirty="0" smtClean="0"/>
              <a:t>ilgio </a:t>
            </a:r>
            <a:r>
              <a:rPr lang="fi-FI" b="1" dirty="0" smtClean="0"/>
              <a:t>matavimo </a:t>
            </a:r>
            <a:r>
              <a:rPr lang="fi-FI" b="1" dirty="0"/>
              <a:t>vienetas tarptautinėje vienetų </a:t>
            </a:r>
            <a:r>
              <a:rPr lang="fi-FI" b="1" dirty="0" smtClean="0"/>
              <a:t>sistemoje</a:t>
            </a:r>
            <a:r>
              <a:rPr lang="lt-LT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236273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Metro istorija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 </a:t>
            </a:r>
            <a:r>
              <a:rPr lang="lt-LT" sz="2000" dirty="0"/>
              <a:t>Plintant civilizacijoms, plėtėsi ir prekyba; vis labiau reikėjo bendros matavimo vienetų sistemos. Visos ankstyvosios matavimo vienetų sistemos buvo kuriamos patogumo dėlei. Pavyzdžiui, ilgis buvo matuojamas žmogaus kūno dalimis (pėdomis, </a:t>
            </a:r>
            <a:r>
              <a:rPr lang="lt-LT" sz="2000" dirty="0" smtClean="0"/>
              <a:t>sieksniais), </a:t>
            </a:r>
            <a:r>
              <a:rPr lang="lt-LT" sz="2000" dirty="0"/>
              <a:t>plotas – jaučių galia, svoris – akmenimis, tūris – maišais. Kiekviena visuomenė stengėsi norminti matavimo vienetų sistemas; </a:t>
            </a:r>
            <a:r>
              <a:rPr lang="lt-LT" sz="2000" dirty="0" smtClean="0"/>
              <a:t>1791</a:t>
            </a:r>
            <a:r>
              <a:rPr lang="lt-LT" sz="2000" dirty="0"/>
              <a:t> </a:t>
            </a:r>
            <a:r>
              <a:rPr lang="lt-LT" sz="2000" dirty="0" smtClean="0"/>
              <a:t>m</a:t>
            </a:r>
            <a:r>
              <a:rPr lang="lt-LT" sz="2000" dirty="0"/>
              <a:t>. prancūzai sukūrė </a:t>
            </a:r>
            <a:r>
              <a:rPr lang="lt-LT" sz="2000" b="1" dirty="0"/>
              <a:t>metrinę sistemą</a:t>
            </a:r>
            <a:r>
              <a:rPr lang="lt-LT" sz="2000" dirty="0"/>
              <a:t>, kurios pagrindas yra </a:t>
            </a:r>
            <a:r>
              <a:rPr lang="lt-LT" sz="2000" b="1" dirty="0"/>
              <a:t>metras</a:t>
            </a:r>
            <a:r>
              <a:rPr lang="lt-LT" sz="2000" dirty="0"/>
              <a:t> – </a:t>
            </a:r>
            <a:r>
              <a:rPr lang="lt-LT" dirty="0"/>
              <a:t>viena dešimt milijonoji Žemės dienovidinio ketvirčio dalis.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xmlns="" val="3247731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Metro etalonas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Etalonas</a:t>
            </a:r>
            <a:r>
              <a:rPr lang="lt-LT" dirty="0" smtClean="0"/>
              <a:t> - </a:t>
            </a:r>
            <a:r>
              <a:rPr lang="lt-LT" dirty="0"/>
              <a:t>pavyzdinis matas arba matavimo prietaisas, </a:t>
            </a:r>
            <a:r>
              <a:rPr lang="lt-LT" dirty="0" smtClean="0"/>
              <a:t>naudojamas </a:t>
            </a:r>
            <a:r>
              <a:rPr lang="lt-LT" dirty="0"/>
              <a:t>matavimo vienetui atkurti, saugoti ir perduoti didžiausiu įmanomu </a:t>
            </a:r>
            <a:r>
              <a:rPr lang="lt-LT" dirty="0" smtClean="0"/>
              <a:t>tikslumu.</a:t>
            </a:r>
          </a:p>
          <a:p>
            <a:r>
              <a:rPr lang="lt-LT" b="1" dirty="0"/>
              <a:t>1874  m.</a:t>
            </a:r>
            <a:r>
              <a:rPr lang="lt-LT" dirty="0"/>
              <a:t> </a:t>
            </a:r>
            <a:r>
              <a:rPr lang="lt-LT" dirty="0" smtClean="0"/>
              <a:t>iš </a:t>
            </a:r>
            <a:r>
              <a:rPr lang="lt-LT" b="1" dirty="0" smtClean="0"/>
              <a:t>platinos ir iridžio lydinio</a:t>
            </a:r>
            <a:r>
              <a:rPr lang="lt-LT" dirty="0" smtClean="0"/>
              <a:t> buvo </a:t>
            </a:r>
            <a:r>
              <a:rPr lang="lt-LT" dirty="0"/>
              <a:t>pagamintas pirmasis metro </a:t>
            </a:r>
            <a:r>
              <a:rPr lang="lt-LT" dirty="0" smtClean="0"/>
              <a:t>etalonas.</a:t>
            </a: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687" y="4515718"/>
            <a:ext cx="3258623" cy="21477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51327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en-road-hd-wall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62001"/>
            <a:ext cx="12192000" cy="762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Kiti ilgio matavimo vienetai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424" y="2725869"/>
            <a:ext cx="10554574" cy="3636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Bėgant laikui, buvo pastebėta, kad metru matuoti visus ilgius yra neparanku, todėl pradėta naudoti kitus matavimo vienetus, turinčius ryšį su metru, pvz.:</a:t>
            </a:r>
          </a:p>
          <a:p>
            <a:pPr lvl="1"/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milimetras (mm) = 1/1000 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centimetras (cm) = 10 mm </a:t>
            </a:r>
            <a:b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decimetras (dm) = 10 cm </a:t>
            </a:r>
            <a:b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metras (m) = 100 cm </a:t>
            </a:r>
            <a:b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kilometras (km) = 1000 m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4910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Priešdėliai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221" y="2225966"/>
            <a:ext cx="5816401" cy="431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3052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Matavimo prietaisai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0" y="2388495"/>
            <a:ext cx="3027904" cy="21397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902" y="2121903"/>
            <a:ext cx="3027904" cy="26729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01" y="5063152"/>
            <a:ext cx="3852152" cy="15359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804" y="2355012"/>
            <a:ext cx="2942245" cy="22066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3663" y="4975775"/>
            <a:ext cx="2381250" cy="1619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6424" y="4794806"/>
            <a:ext cx="1800220" cy="18002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39096" y="2666521"/>
            <a:ext cx="118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Liniuotė</a:t>
            </a:r>
            <a:endParaRPr lang="lt-L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9280" y="3972596"/>
            <a:ext cx="1622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Slankmatis</a:t>
            </a:r>
            <a:endParaRPr lang="lt-L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91730" y="266652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Ruletė</a:t>
            </a:r>
            <a:endParaRPr lang="lt-L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43200" y="5809212"/>
            <a:ext cx="167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Mikrometras</a:t>
            </a:r>
            <a:endParaRPr lang="lt-L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97015" y="5063152"/>
            <a:ext cx="1590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Matavimo juosta</a:t>
            </a:r>
            <a:endParaRPr lang="lt-L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06926" y="4852739"/>
            <a:ext cx="1962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Sulankstomas metras</a:t>
            </a:r>
            <a:endParaRPr lang="lt-L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09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Skalės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1435313"/>
          </a:xfrm>
        </p:spPr>
        <p:txBody>
          <a:bodyPr/>
          <a:lstStyle/>
          <a:p>
            <a:r>
              <a:rPr lang="lt-LT" dirty="0" smtClean="0"/>
              <a:t>Visose ilgio matavimo prietaisuose matomos </a:t>
            </a:r>
            <a:r>
              <a:rPr lang="lt-LT" b="1" dirty="0" smtClean="0"/>
              <a:t>skalės</a:t>
            </a:r>
            <a:r>
              <a:rPr lang="lt-LT" dirty="0" smtClean="0"/>
              <a:t> - lentelės</a:t>
            </a:r>
            <a:r>
              <a:rPr lang="lt-LT" dirty="0"/>
              <a:t> su padalomis ir </a:t>
            </a:r>
            <a:r>
              <a:rPr lang="lt-LT" dirty="0" smtClean="0"/>
              <a:t>skaičiais. </a:t>
            </a:r>
            <a:r>
              <a:rPr lang="lt-LT" b="1" dirty="0" smtClean="0"/>
              <a:t>Padalos</a:t>
            </a:r>
            <a:r>
              <a:rPr lang="lt-LT" dirty="0" smtClean="0"/>
              <a:t> – vienodais tarpais pažymėti brūkšneliai.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285999" y="3886871"/>
            <a:ext cx="7620000" cy="2381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67369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Paklaida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2053499"/>
          </a:xfrm>
        </p:spPr>
        <p:txBody>
          <a:bodyPr/>
          <a:lstStyle/>
          <a:p>
            <a:r>
              <a:rPr lang="lt-LT" dirty="0" smtClean="0"/>
              <a:t>Matuojant ilgį dažnai pasitaiko šiokių tokių netikslumų. Tam naudojama paklaida, nusakanti, kiek matuojamas objektas </a:t>
            </a:r>
            <a:r>
              <a:rPr lang="en-US" dirty="0" smtClean="0"/>
              <a:t>gal</a:t>
            </a:r>
            <a:r>
              <a:rPr lang="lt-LT" dirty="0" smtClean="0"/>
              <a:t>i būti ilgesnis ar trumpesnis. </a:t>
            </a:r>
            <a:r>
              <a:rPr lang="lt-LT" b="1" dirty="0" smtClean="0"/>
              <a:t>Paklaida</a:t>
            </a:r>
            <a:r>
              <a:rPr lang="lt-LT" dirty="0" smtClean="0"/>
              <a:t> – pusė padalos dydžio, ji </a:t>
            </a:r>
            <a:r>
              <a:rPr lang="lt-LT" dirty="0"/>
              <a:t>žymima </a:t>
            </a:r>
            <a:r>
              <a:rPr lang="lt-LT" b="1" dirty="0" smtClean="0"/>
              <a:t>±</a:t>
            </a:r>
            <a:r>
              <a:rPr lang="lt-LT" dirty="0" smtClean="0"/>
              <a:t>.</a:t>
            </a: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2578992" y="4275786"/>
            <a:ext cx="70340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 =  3 cm </a:t>
            </a:r>
            <a:r>
              <a:rPr lang="en-US" sz="6000" dirty="0" smtClean="0"/>
              <a:t>±</a:t>
            </a:r>
            <a:r>
              <a:rPr lang="lt-LT" sz="6000" dirty="0" smtClean="0"/>
              <a:t> 0,05 cm</a:t>
            </a:r>
            <a:r>
              <a:rPr lang="en-US" sz="6000" dirty="0" smtClean="0"/>
              <a:t> </a:t>
            </a:r>
            <a:r>
              <a:rPr lang="lt-LT" sz="6000" dirty="0" smtClean="0"/>
              <a:t> </a:t>
            </a:r>
            <a:endParaRPr lang="lt-LT" sz="6000" dirty="0"/>
          </a:p>
        </p:txBody>
      </p:sp>
    </p:spTree>
    <p:extLst>
      <p:ext uri="{BB962C8B-B14F-4D97-AF65-F5344CB8AC3E}">
        <p14:creationId xmlns:p14="http://schemas.microsoft.com/office/powerpoint/2010/main" xmlns="" val="3636428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162" y="504892"/>
            <a:ext cx="7896964" cy="587906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511271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Metras ir geografija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1422434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Žemės Šiaurės ašigalis yra 45 metrais toliau nuo Žemės centro negu Pietų ašigalis.</a:t>
            </a:r>
          </a:p>
          <a:p>
            <a:r>
              <a:rPr lang="lt-LT" dirty="0"/>
              <a:t>D</a:t>
            </a:r>
            <a:r>
              <a:rPr lang="lt-LT" dirty="0" smtClean="0"/>
              <a:t>idžiausias </a:t>
            </a:r>
            <a:r>
              <a:rPr lang="lt-LT" b="1" dirty="0" smtClean="0"/>
              <a:t>Marianų įdubos </a:t>
            </a:r>
            <a:r>
              <a:rPr lang="lt-LT" dirty="0" smtClean="0"/>
              <a:t>gylis </a:t>
            </a:r>
            <a:r>
              <a:rPr lang="lt-LT" dirty="0"/>
              <a:t>− 11 033 m</a:t>
            </a:r>
            <a:r>
              <a:rPr lang="lt-LT" dirty="0" smtClean="0"/>
              <a:t>.</a:t>
            </a:r>
          </a:p>
          <a:p>
            <a:r>
              <a:rPr lang="lt-LT" dirty="0" smtClean="0"/>
              <a:t>Aukščiausio kalno pasaulyje </a:t>
            </a:r>
            <a:r>
              <a:rPr lang="lt-LT" b="1" dirty="0" smtClean="0"/>
              <a:t>Everesto</a:t>
            </a:r>
            <a:r>
              <a:rPr lang="lt-LT" dirty="0" smtClean="0"/>
              <a:t> aukštis - </a:t>
            </a:r>
            <a:r>
              <a:rPr lang="lt-LT" dirty="0"/>
              <a:t>8 848 </a:t>
            </a:r>
            <a:r>
              <a:rPr lang="lt-LT" dirty="0" smtClean="0"/>
              <a:t>m.</a:t>
            </a:r>
          </a:p>
          <a:p>
            <a:r>
              <a:rPr lang="lt-LT" dirty="0" smtClean="0"/>
              <a:t>Ilgiausios upės, </a:t>
            </a:r>
            <a:r>
              <a:rPr lang="lt-LT" b="1" dirty="0" smtClean="0"/>
              <a:t>Nilo</a:t>
            </a:r>
            <a:r>
              <a:rPr lang="lt-LT" dirty="0" smtClean="0"/>
              <a:t>, ilgis - </a:t>
            </a:r>
            <a:r>
              <a:rPr lang="lt-LT" dirty="0"/>
              <a:t>6671 </a:t>
            </a:r>
            <a:r>
              <a:rPr lang="lt-LT" dirty="0" smtClean="0"/>
              <a:t>km.</a:t>
            </a:r>
            <a:endParaRPr lang="lt-LT" dirty="0"/>
          </a:p>
        </p:txBody>
      </p:sp>
      <p:pic>
        <p:nvPicPr>
          <p:cNvPr id="1026" name="Picture 2" descr="http://www.technologijos.lt/upload/image/n/mokslas/geografija/S-26190/Everes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395" y="4005330"/>
            <a:ext cx="3294130" cy="2470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452" y="4005997"/>
            <a:ext cx="3703145" cy="24699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524" y="4005330"/>
            <a:ext cx="3708215" cy="2470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80701" y="4264706"/>
            <a:ext cx="1249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Everestas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48529" y="5975797"/>
            <a:ext cx="695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Nilas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39460" y="4264706"/>
            <a:ext cx="1841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Marianų įduba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4239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3184" y="-953589"/>
            <a:ext cx="14418365" cy="81103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Metras ir astronomija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000" y="2468934"/>
            <a:ext cx="10554574" cy="3636511"/>
          </a:xfrm>
        </p:spPr>
        <p:txBody>
          <a:bodyPr/>
          <a:lstStyle/>
          <a:p>
            <a:r>
              <a:rPr lang="lt-L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Šviesmetis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ilgio 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matas, vartojamas ypač dideliems </a:t>
            </a:r>
            <a:r>
              <a:rPr lang="lt-L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atstumams</a:t>
            </a:r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nusakyti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Šviesmetis apibūdina tokį atstumą, kurį nukeliauja šviesa per vienerius metus, t. y. 9 460 730 472 580, 8 km (apie 9,5 </a:t>
            </a:r>
            <a:r>
              <a:rPr lang="lt-LT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trln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km</a:t>
            </a:r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r>
              <a:rPr lang="lt-L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Astronominis vienetas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</a:t>
            </a:r>
            <a:r>
              <a:rPr lang="lt-LT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</a:t>
            </a:r>
            <a:r>
              <a:rPr lang="lt-L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angl.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– AU) – ne SI </a:t>
            </a:r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sistemos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ilgio 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matas, lygus vidutiniam atstumui tarp Saulės ir Žemės, naudojamas </a:t>
            </a:r>
            <a:r>
              <a:rPr lang="lt-LT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atstumams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Saulės sistemoje nustatyti. Tai palyginamasis vienetas, nurodantis, kiek kartų atstumas iki objekto yra didesnis už atstumą tarp Žemės ir Saulės.</a:t>
            </a:r>
          </a:p>
          <a:p>
            <a:pPr marL="0" indent="0">
              <a:buNone/>
            </a:pPr>
            <a:r>
              <a:rPr lang="lt-L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1 </a:t>
            </a:r>
            <a:r>
              <a:rPr lang="lt-L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 = 149 597 870 km.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718041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Klausimynas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698805"/>
            <a:ext cx="10554574" cy="3636511"/>
          </a:xfrm>
        </p:spPr>
        <p:txBody>
          <a:bodyPr>
            <a:normAutofit fontScale="92500" lnSpcReduction="20000"/>
          </a:bodyPr>
          <a:lstStyle/>
          <a:p>
            <a:r>
              <a:rPr lang="lt-LT" b="1" dirty="0" smtClean="0"/>
              <a:t>Kas yra metras? </a:t>
            </a:r>
            <a:r>
              <a:rPr lang="fi-FI" b="1" dirty="0"/>
              <a:t> </a:t>
            </a:r>
            <a:r>
              <a:rPr lang="fi-FI" sz="1600" i="1" dirty="0"/>
              <a:t>pagrindinis </a:t>
            </a:r>
            <a:r>
              <a:rPr lang="lt-LT" sz="1600" i="1" dirty="0"/>
              <a:t>ilgio </a:t>
            </a:r>
            <a:r>
              <a:rPr lang="fi-FI" sz="1600" i="1" dirty="0"/>
              <a:t>matavimo vienetas tarptautinėje vienetų sistemoje</a:t>
            </a:r>
            <a:r>
              <a:rPr lang="lt-LT" sz="1600" i="1" dirty="0" smtClean="0"/>
              <a:t>.</a:t>
            </a:r>
          </a:p>
          <a:p>
            <a:r>
              <a:rPr lang="lt-LT" b="1" dirty="0" smtClean="0"/>
              <a:t>Kaip senovėje buvo matuojamas ilgis? </a:t>
            </a:r>
            <a:r>
              <a:rPr lang="lt-LT" sz="1600" i="1" dirty="0"/>
              <a:t>ilgis buvo matuojamas žmogaus kūno </a:t>
            </a:r>
            <a:r>
              <a:rPr lang="lt-LT" sz="1600" i="1" dirty="0" smtClean="0"/>
              <a:t>dalimis.</a:t>
            </a:r>
          </a:p>
          <a:p>
            <a:r>
              <a:rPr lang="lt-LT" b="1" dirty="0" smtClean="0"/>
              <a:t>Iš ko buvo pagamintas pirmasis metro etalonas?</a:t>
            </a:r>
            <a:r>
              <a:rPr lang="lt-LT" sz="1600" dirty="0" smtClean="0"/>
              <a:t> </a:t>
            </a:r>
            <a:r>
              <a:rPr lang="lt-LT" sz="1600" i="1" dirty="0" smtClean="0"/>
              <a:t>iš </a:t>
            </a:r>
            <a:r>
              <a:rPr lang="lt-LT" sz="1600" i="1" dirty="0"/>
              <a:t>platinos ir iridžio </a:t>
            </a:r>
            <a:r>
              <a:rPr lang="lt-LT" sz="1600" i="1" dirty="0" smtClean="0"/>
              <a:t>lydinio.</a:t>
            </a:r>
          </a:p>
          <a:p>
            <a:r>
              <a:rPr lang="lt-LT" b="1" dirty="0" smtClean="0"/>
              <a:t>Kodėl ne visi </a:t>
            </a:r>
            <a:r>
              <a:rPr lang="lt-LT" b="1" dirty="0" err="1" smtClean="0"/>
              <a:t>atstumai</a:t>
            </a:r>
            <a:r>
              <a:rPr lang="lt-LT" b="1" dirty="0" smtClean="0"/>
              <a:t> matuojami metru? </a:t>
            </a:r>
            <a:r>
              <a:rPr lang="lt-L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Bėgant laikui, buvo pastebėta, kad metru matuoti visus ilgius yra neparanku, todėl pradėta naudoti kitus matavimo vienetus, turinčius ryšį su </a:t>
            </a:r>
            <a:r>
              <a:rPr lang="lt-L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metru.</a:t>
            </a:r>
          </a:p>
          <a:p>
            <a:r>
              <a:rPr lang="lt-LT" b="1" dirty="0" smtClean="0"/>
              <a:t>Kokia yra priešdėlio c (</a:t>
            </a:r>
            <a:r>
              <a:rPr lang="lt-LT" b="1" i="1" dirty="0" err="1" smtClean="0"/>
              <a:t>centi</a:t>
            </a:r>
            <a:r>
              <a:rPr lang="lt-LT" b="1" dirty="0" smtClean="0"/>
              <a:t>) reikšmė? </a:t>
            </a:r>
            <a:r>
              <a:rPr lang="lt-LT" sz="1600" i="1" dirty="0" smtClean="0"/>
              <a:t>10</a:t>
            </a:r>
            <a:r>
              <a:rPr lang="lt-LT" sz="1600" i="1" baseline="30000" dirty="0" smtClean="0"/>
              <a:t>-2</a:t>
            </a:r>
          </a:p>
          <a:p>
            <a:r>
              <a:rPr lang="lt-LT" b="1" dirty="0" smtClean="0"/>
              <a:t>Ar slankmatis yra ilgio matavimo prietaisas? </a:t>
            </a:r>
            <a:r>
              <a:rPr lang="lt-LT" sz="1600" i="1" dirty="0" smtClean="0"/>
              <a:t>Taip</a:t>
            </a:r>
            <a:r>
              <a:rPr lang="lt-LT" b="1" dirty="0" smtClean="0"/>
              <a:t>.</a:t>
            </a:r>
          </a:p>
          <a:p>
            <a:r>
              <a:rPr lang="lt-LT" b="1" dirty="0" smtClean="0"/>
              <a:t>Kas yra skalė? </a:t>
            </a:r>
            <a:r>
              <a:rPr lang="lt-LT" sz="1600" i="1" dirty="0" smtClean="0"/>
              <a:t>lentelė</a:t>
            </a:r>
            <a:r>
              <a:rPr lang="lt-LT" sz="1600" i="1" dirty="0"/>
              <a:t> su padalomis ir skaičiais. </a:t>
            </a:r>
            <a:r>
              <a:rPr lang="lt-LT" sz="1600" i="1" dirty="0" smtClean="0"/>
              <a:t>vienodais </a:t>
            </a:r>
            <a:r>
              <a:rPr lang="lt-LT" sz="1600" i="1" dirty="0"/>
              <a:t>tarpais pažymėti brūkšneliai</a:t>
            </a:r>
            <a:r>
              <a:rPr lang="lt-LT" sz="1600" i="1" dirty="0" smtClean="0"/>
              <a:t>.</a:t>
            </a:r>
          </a:p>
          <a:p>
            <a:r>
              <a:rPr lang="lt-LT" b="1" dirty="0" smtClean="0"/>
              <a:t>Kas yra padala? </a:t>
            </a:r>
            <a:r>
              <a:rPr lang="lt-LT" sz="1600" i="1" dirty="0"/>
              <a:t>vienodais tarpais pažymėti brūkšneliai.</a:t>
            </a:r>
          </a:p>
          <a:p>
            <a:r>
              <a:rPr lang="lt-LT" b="1" dirty="0" smtClean="0"/>
              <a:t>Kaip žymima paklaida? </a:t>
            </a:r>
            <a:r>
              <a:rPr lang="lt-LT" sz="1600" dirty="0"/>
              <a:t>±.</a:t>
            </a:r>
            <a:endParaRPr lang="lt-LT" sz="1600" dirty="0" smtClean="0"/>
          </a:p>
          <a:p>
            <a:r>
              <a:rPr lang="lt-LT" sz="1900" b="1" dirty="0" smtClean="0"/>
              <a:t>Koks yra Nilo ilgis? </a:t>
            </a:r>
            <a:r>
              <a:rPr lang="lt-LT" sz="1700" i="1" dirty="0"/>
              <a:t>6671 km.</a:t>
            </a:r>
          </a:p>
          <a:p>
            <a:endParaRPr lang="lt-LT" sz="1900" b="1" dirty="0" smtClean="0"/>
          </a:p>
          <a:p>
            <a:endParaRPr lang="lt-LT" sz="1600" b="1" i="1" dirty="0"/>
          </a:p>
        </p:txBody>
      </p:sp>
    </p:spTree>
    <p:extLst>
      <p:ext uri="{BB962C8B-B14F-4D97-AF65-F5344CB8AC3E}">
        <p14:creationId xmlns:p14="http://schemas.microsoft.com/office/powerpoint/2010/main" xmlns="" val="3983439592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Naudota literatūra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982" y="2288548"/>
            <a:ext cx="4985740" cy="3636511"/>
          </a:xfrm>
        </p:spPr>
        <p:txBody>
          <a:bodyPr/>
          <a:lstStyle/>
          <a:p>
            <a:r>
              <a:rPr lang="lt-LT" dirty="0" smtClean="0"/>
              <a:t>Vladas </a:t>
            </a:r>
            <a:r>
              <a:rPr lang="lt-LT" dirty="0" err="1" smtClean="0"/>
              <a:t>Valentinavičius</a:t>
            </a:r>
            <a:r>
              <a:rPr lang="lt-LT" dirty="0" smtClean="0"/>
              <a:t> ,,Fizika 7“</a:t>
            </a:r>
          </a:p>
          <a:p>
            <a:r>
              <a:rPr lang="lt-LT" dirty="0" smtClean="0"/>
              <a:t>Vladas </a:t>
            </a:r>
            <a:r>
              <a:rPr lang="lt-LT" dirty="0" err="1"/>
              <a:t>Valentinavičius</a:t>
            </a:r>
            <a:r>
              <a:rPr lang="lt-LT" dirty="0"/>
              <a:t> </a:t>
            </a:r>
            <a:r>
              <a:rPr lang="lt-LT" dirty="0" smtClean="0"/>
              <a:t>,,Fizika 10</a:t>
            </a:r>
            <a:r>
              <a:rPr lang="lt-LT" dirty="0" smtClean="0"/>
              <a:t>“</a:t>
            </a:r>
          </a:p>
          <a:p>
            <a:r>
              <a:rPr lang="lt-LT" dirty="0" smtClean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lt.wikipedia.org/wiki/Metras</a:t>
            </a:r>
            <a:endParaRPr lang="lt-LT" dirty="0" smtClean="0"/>
          </a:p>
          <a:p>
            <a:r>
              <a:rPr lang="lt-LT" dirty="0" smtClean="0"/>
              <a:t>http://www.fizika.lm.lt/content/view/756/69/</a:t>
            </a:r>
            <a:endParaRPr lang="lt-LT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24" y="2566254"/>
            <a:ext cx="2820397" cy="3781537"/>
          </a:xfrm>
          <a:prstGeom prst="rect">
            <a:avLst/>
          </a:prstGeom>
        </p:spPr>
      </p:pic>
      <p:sp>
        <p:nvSpPr>
          <p:cNvPr id="2050" name="AutoShape 2" descr="http://www.mainyk.lt/img/items/121/195/70/4d5d2d8c90427.jpg"/>
          <p:cNvSpPr>
            <a:spLocks noChangeAspect="1" noChangeArrowheads="1"/>
          </p:cNvSpPr>
          <p:nvPr/>
        </p:nvSpPr>
        <p:spPr bwMode="auto">
          <a:xfrm>
            <a:off x="155575" y="-2193925"/>
            <a:ext cx="3429000" cy="457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2052" name="AutoShape 4" descr="http://www.mainyk.lt/img/items/121/195/70/4d5d2d8c90427.jpg"/>
          <p:cNvSpPr>
            <a:spLocks noChangeAspect="1" noChangeArrowheads="1"/>
          </p:cNvSpPr>
          <p:nvPr/>
        </p:nvSpPr>
        <p:spPr bwMode="auto">
          <a:xfrm>
            <a:off x="155575" y="-2193925"/>
            <a:ext cx="3429000" cy="457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2054" name="AutoShape 6" descr="http://www.mainyk.lt/img/items/121/195/70/4d5d2d8c90427.jpg"/>
          <p:cNvSpPr>
            <a:spLocks noChangeAspect="1" noChangeArrowheads="1"/>
          </p:cNvSpPr>
          <p:nvPr/>
        </p:nvSpPr>
        <p:spPr bwMode="auto">
          <a:xfrm>
            <a:off x="155575" y="-2193925"/>
            <a:ext cx="3429000" cy="457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2055" name="Picture 7" descr="C:\Users\Fizik\Desktop\fazafiahudlhu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78567" y="2544416"/>
            <a:ext cx="2874894" cy="38331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8247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69472" y="2722637"/>
            <a:ext cx="945181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8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Ačiū už dėmesį</a:t>
            </a:r>
            <a:r>
              <a:rPr lang="en-US" sz="8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!</a:t>
            </a:r>
            <a:endParaRPr lang="en-US" sz="8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79265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256</TotalTime>
  <Words>251</Words>
  <Application>Microsoft Office PowerPoint</Application>
  <PresentationFormat>Pasirinktinai</PresentationFormat>
  <Paragraphs>77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17" baseType="lpstr">
      <vt:lpstr>Quotable</vt:lpstr>
      <vt:lpstr>Metras</vt:lpstr>
      <vt:lpstr>Turinys</vt:lpstr>
      <vt:lpstr>Kas yra metras?</vt:lpstr>
      <vt:lpstr>Metro istorija</vt:lpstr>
      <vt:lpstr>Metro etalonas</vt:lpstr>
      <vt:lpstr>Kiti ilgio matavimo vienetai</vt:lpstr>
      <vt:lpstr>Priešdėliai</vt:lpstr>
      <vt:lpstr>Matavimo prietaisai</vt:lpstr>
      <vt:lpstr>Skalės</vt:lpstr>
      <vt:lpstr>Paklaida</vt:lpstr>
      <vt:lpstr>Skaidrė 11</vt:lpstr>
      <vt:lpstr>Metras ir geografija</vt:lpstr>
      <vt:lpstr>Metras ir astronomija</vt:lpstr>
      <vt:lpstr>Klausimynas</vt:lpstr>
      <vt:lpstr>Naudota literatūra</vt:lpstr>
      <vt:lpstr>Skaidrė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Metras</dc:title>
  <dc:creator>Vaska Paska</dc:creator>
  <cp:lastModifiedBy>Fizik</cp:lastModifiedBy>
  <cp:revision>23</cp:revision>
  <dcterms:created xsi:type="dcterms:W3CDTF">2015-03-04T16:48:58Z</dcterms:created>
  <dcterms:modified xsi:type="dcterms:W3CDTF">2015-03-19T13:12:13Z</dcterms:modified>
</cp:coreProperties>
</file>