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1"/>
  </p:sldMasterIdLst>
  <p:sldIdLst>
    <p:sldId id="256" r:id="rId2"/>
    <p:sldId id="274" r:id="rId3"/>
    <p:sldId id="258" r:id="rId4"/>
    <p:sldId id="263" r:id="rId5"/>
    <p:sldId id="260" r:id="rId6"/>
    <p:sldId id="275" r:id="rId7"/>
    <p:sldId id="261" r:id="rId8"/>
    <p:sldId id="262" r:id="rId9"/>
    <p:sldId id="276" r:id="rId10"/>
    <p:sldId id="264" r:id="rId11"/>
    <p:sldId id="265" r:id="rId12"/>
    <p:sldId id="266" r:id="rId13"/>
    <p:sldId id="277" r:id="rId14"/>
    <p:sldId id="267" r:id="rId15"/>
    <p:sldId id="268" r:id="rId16"/>
    <p:sldId id="269" r:id="rId17"/>
    <p:sldId id="278" r:id="rId18"/>
    <p:sldId id="270" r:id="rId19"/>
    <p:sldId id="271" r:id="rId20"/>
    <p:sldId id="272" r:id="rId21"/>
    <p:sldId id="279" r:id="rId22"/>
    <p:sldId id="280" r:id="rId23"/>
    <p:sldId id="281" r:id="rId24"/>
    <p:sldId id="282" r:id="rId25"/>
    <p:sldId id="257" r:id="rId26"/>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9044" autoAdjust="0"/>
    <p:restoredTop sz="86323" autoAdjust="0"/>
  </p:normalViewPr>
  <p:slideViewPr>
    <p:cSldViewPr>
      <p:cViewPr varScale="1">
        <p:scale>
          <a:sx n="63" d="100"/>
          <a:sy n="63" d="100"/>
        </p:scale>
        <p:origin x="-636" y="-108"/>
      </p:cViewPr>
      <p:guideLst>
        <p:guide orient="horz" pos="2160"/>
        <p:guide pos="2880"/>
      </p:guideLst>
    </p:cSldViewPr>
  </p:slideViewPr>
  <p:outlineViewPr>
    <p:cViewPr>
      <p:scale>
        <a:sx n="33" d="100"/>
        <a:sy n="33" d="100"/>
      </p:scale>
      <p:origin x="0" y="1468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9485F5B7-4D8D-4E19-B083-74EACD733517}" type="datetimeFigureOut">
              <a:rPr lang="lt-LT" smtClean="0"/>
              <a:t>2015.03.21</a:t>
            </a:fld>
            <a:endParaRPr lang="lt-LT"/>
          </a:p>
        </p:txBody>
      </p:sp>
      <p:sp>
        <p:nvSpPr>
          <p:cNvPr id="16" name="Slide Number Placeholder 15"/>
          <p:cNvSpPr>
            <a:spLocks noGrp="1"/>
          </p:cNvSpPr>
          <p:nvPr>
            <p:ph type="sldNum" sz="quarter" idx="11"/>
          </p:nvPr>
        </p:nvSpPr>
        <p:spPr/>
        <p:txBody>
          <a:bodyPr/>
          <a:lstStyle/>
          <a:p>
            <a:fld id="{9D9D68B8-2B9B-4B15-9F8F-7453B6700DA0}" type="slidenum">
              <a:rPr lang="lt-LT" smtClean="0"/>
              <a:t>‹#›</a:t>
            </a:fld>
            <a:endParaRPr lang="lt-LT"/>
          </a:p>
        </p:txBody>
      </p:sp>
      <p:sp>
        <p:nvSpPr>
          <p:cNvPr id="17" name="Footer Placeholder 16"/>
          <p:cNvSpPr>
            <a:spLocks noGrp="1"/>
          </p:cNvSpPr>
          <p:nvPr>
            <p:ph type="ftr" sz="quarter" idx="12"/>
          </p:nvPr>
        </p:nvSpPr>
        <p:spPr/>
        <p:txBody>
          <a:bodyPr/>
          <a:lstStyle/>
          <a:p>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9485F5B7-4D8D-4E19-B083-74EACD733517}" type="datetimeFigureOut">
              <a:rPr lang="lt-LT" smtClean="0"/>
              <a:t>2015.03.21</a:t>
            </a:fld>
            <a:endParaRPr lang="lt-LT"/>
          </a:p>
        </p:txBody>
      </p:sp>
      <p:sp>
        <p:nvSpPr>
          <p:cNvPr id="15" name="Slide Number Placeholder 14"/>
          <p:cNvSpPr>
            <a:spLocks noGrp="1"/>
          </p:cNvSpPr>
          <p:nvPr>
            <p:ph type="sldNum" sz="quarter" idx="15"/>
          </p:nvPr>
        </p:nvSpPr>
        <p:spPr/>
        <p:txBody>
          <a:bodyPr/>
          <a:lstStyle>
            <a:lvl1pPr algn="ctr">
              <a:defRPr/>
            </a:lvl1pPr>
          </a:lstStyle>
          <a:p>
            <a:fld id="{9D9D68B8-2B9B-4B15-9F8F-7453B6700DA0}" type="slidenum">
              <a:rPr lang="lt-LT" smtClean="0"/>
              <a:t>‹#›</a:t>
            </a:fld>
            <a:endParaRPr lang="lt-LT"/>
          </a:p>
        </p:txBody>
      </p:sp>
      <p:sp>
        <p:nvSpPr>
          <p:cNvPr id="16" name="Footer Placeholder 15"/>
          <p:cNvSpPr>
            <a:spLocks noGrp="1"/>
          </p:cNvSpPr>
          <p:nvPr>
            <p:ph type="ftr" sz="quarter" idx="16"/>
          </p:nvPr>
        </p:nvSpPr>
        <p:spPr/>
        <p:txBody>
          <a:bodyPr/>
          <a:lstStyle/>
          <a:p>
            <a:endParaRPr lang="lt-LT"/>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485F5B7-4D8D-4E19-B083-74EACD733517}" type="datetimeFigureOut">
              <a:rPr lang="lt-LT" smtClean="0"/>
              <a:t>2015.03.21</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D9D68B8-2B9B-4B15-9F8F-7453B6700DA0}" type="slidenum">
              <a:rPr lang="lt-LT" smtClean="0"/>
              <a:t>‹#›</a:t>
            </a:fld>
            <a:endParaRPr lang="lt-LT"/>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485F5B7-4D8D-4E19-B083-74EACD733517}" type="datetimeFigureOut">
              <a:rPr lang="lt-LT" smtClean="0"/>
              <a:t>2015.03.21</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9D9D68B8-2B9B-4B15-9F8F-7453B6700DA0}" type="slidenum">
              <a:rPr lang="lt-LT" smtClean="0"/>
              <a:t>‹#›</a:t>
            </a:fld>
            <a:endParaRPr lang="lt-LT"/>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9D9D68B8-2B9B-4B15-9F8F-7453B6700DA0}" type="slidenum">
              <a:rPr lang="lt-LT" smtClean="0"/>
              <a:t>‹#›</a:t>
            </a:fld>
            <a:endParaRPr lang="lt-LT"/>
          </a:p>
        </p:txBody>
      </p:sp>
      <p:sp>
        <p:nvSpPr>
          <p:cNvPr id="8" name="Footer Placeholder 7"/>
          <p:cNvSpPr>
            <a:spLocks noGrp="1"/>
          </p:cNvSpPr>
          <p:nvPr>
            <p:ph type="ftr" sz="quarter" idx="11"/>
          </p:nvPr>
        </p:nvSpPr>
        <p:spPr/>
        <p:txBody>
          <a:bodyPr/>
          <a:lstStyle/>
          <a:p>
            <a:endParaRPr lang="lt-LT"/>
          </a:p>
        </p:txBody>
      </p:sp>
      <p:sp>
        <p:nvSpPr>
          <p:cNvPr id="7" name="Date Placeholder 6"/>
          <p:cNvSpPr>
            <a:spLocks noGrp="1"/>
          </p:cNvSpPr>
          <p:nvPr>
            <p:ph type="dt" sz="half" idx="10"/>
          </p:nvPr>
        </p:nvSpPr>
        <p:spPr/>
        <p:txBody>
          <a:bodyPr/>
          <a:lstStyle/>
          <a:p>
            <a:fld id="{9485F5B7-4D8D-4E19-B083-74EACD733517}" type="datetimeFigureOut">
              <a:rPr lang="lt-LT" smtClean="0"/>
              <a:t>2015.03.21</a:t>
            </a:fld>
            <a:endParaRPr lang="lt-LT"/>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485F5B7-4D8D-4E19-B083-74EACD733517}" type="datetimeFigureOut">
              <a:rPr lang="lt-LT" smtClean="0"/>
              <a:t>2015.03.21</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9D9D68B8-2B9B-4B15-9F8F-7453B6700DA0}" type="slidenum">
              <a:rPr lang="lt-LT" smtClean="0"/>
              <a:t>‹#›</a:t>
            </a:fld>
            <a:endParaRPr lang="lt-LT"/>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85F5B7-4D8D-4E19-B083-74EACD733517}" type="datetimeFigureOut">
              <a:rPr lang="lt-LT" smtClean="0"/>
              <a:t>2015.03.21</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9D9D68B8-2B9B-4B15-9F8F-7453B6700DA0}" type="slidenum">
              <a:rPr lang="lt-LT" smtClean="0"/>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9485F5B7-4D8D-4E19-B083-74EACD733517}" type="datetimeFigureOut">
              <a:rPr lang="lt-LT" smtClean="0"/>
              <a:t>2015.03.21</a:t>
            </a:fld>
            <a:endParaRPr lang="lt-LT"/>
          </a:p>
        </p:txBody>
      </p:sp>
      <p:sp>
        <p:nvSpPr>
          <p:cNvPr id="9" name="Slide Number Placeholder 8"/>
          <p:cNvSpPr>
            <a:spLocks noGrp="1"/>
          </p:cNvSpPr>
          <p:nvPr>
            <p:ph type="sldNum" sz="quarter" idx="15"/>
          </p:nvPr>
        </p:nvSpPr>
        <p:spPr/>
        <p:txBody>
          <a:bodyPr/>
          <a:lstStyle/>
          <a:p>
            <a:fld id="{9D9D68B8-2B9B-4B15-9F8F-7453B6700DA0}" type="slidenum">
              <a:rPr lang="lt-LT" smtClean="0"/>
              <a:t>‹#›</a:t>
            </a:fld>
            <a:endParaRPr lang="lt-LT"/>
          </a:p>
        </p:txBody>
      </p:sp>
      <p:sp>
        <p:nvSpPr>
          <p:cNvPr id="10" name="Footer Placeholder 9"/>
          <p:cNvSpPr>
            <a:spLocks noGrp="1"/>
          </p:cNvSpPr>
          <p:nvPr>
            <p:ph type="ftr" sz="quarter" idx="16"/>
          </p:nvPr>
        </p:nvSpPr>
        <p:spPr/>
        <p:txBody>
          <a:bodyPr/>
          <a:lstStyle/>
          <a:p>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9485F5B7-4D8D-4E19-B083-74EACD733517}" type="datetimeFigureOut">
              <a:rPr lang="lt-LT" smtClean="0"/>
              <a:t>2015.03.21</a:t>
            </a:fld>
            <a:endParaRPr lang="lt-LT"/>
          </a:p>
        </p:txBody>
      </p:sp>
      <p:sp>
        <p:nvSpPr>
          <p:cNvPr id="9" name="Slide Number Placeholder 8"/>
          <p:cNvSpPr>
            <a:spLocks noGrp="1"/>
          </p:cNvSpPr>
          <p:nvPr>
            <p:ph type="sldNum" sz="quarter" idx="11"/>
          </p:nvPr>
        </p:nvSpPr>
        <p:spPr/>
        <p:txBody>
          <a:bodyPr/>
          <a:lstStyle/>
          <a:p>
            <a:fld id="{9D9D68B8-2B9B-4B15-9F8F-7453B6700DA0}" type="slidenum">
              <a:rPr lang="lt-LT" smtClean="0"/>
              <a:t>‹#›</a:t>
            </a:fld>
            <a:endParaRPr lang="lt-LT"/>
          </a:p>
        </p:txBody>
      </p:sp>
      <p:sp>
        <p:nvSpPr>
          <p:cNvPr id="10" name="Footer Placeholder 9"/>
          <p:cNvSpPr>
            <a:spLocks noGrp="1"/>
          </p:cNvSpPr>
          <p:nvPr>
            <p:ph type="ftr" sz="quarter" idx="12"/>
          </p:nvPr>
        </p:nvSpPr>
        <p:spPr/>
        <p:txBody>
          <a:bodyPr/>
          <a:lstStyle/>
          <a:p>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485F5B7-4D8D-4E19-B083-74EACD733517}" type="datetimeFigureOut">
              <a:rPr lang="lt-LT" smtClean="0"/>
              <a:t>2015.03.21</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D9D68B8-2B9B-4B15-9F8F-7453B6700DA0}" type="slidenum">
              <a:rPr lang="lt-LT" smtClean="0"/>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485F5B7-4D8D-4E19-B083-74EACD733517}" type="datetimeFigureOut">
              <a:rPr lang="lt-LT" smtClean="0"/>
              <a:t>2015.03.21</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D9D68B8-2B9B-4B15-9F8F-7453B6700DA0}" type="slidenum">
              <a:rPr lang="lt-LT" smtClean="0"/>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9485F5B7-4D8D-4E19-B083-74EACD733517}" type="datetimeFigureOut">
              <a:rPr lang="lt-LT" smtClean="0"/>
              <a:t>2015.03.21</a:t>
            </a:fld>
            <a:endParaRPr lang="lt-LT"/>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lt-LT"/>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9D9D68B8-2B9B-4B15-9F8F-7453B6700DA0}" type="slidenum">
              <a:rPr lang="lt-LT" smtClean="0"/>
              <a:t>‹#›</a:t>
            </a:fld>
            <a:endParaRPr lang="lt-LT"/>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lt.wikipedia.org/wiki/Special:Search/sekund%C4%97" TargetMode="External"/><Relationship Id="rId2" Type="http://schemas.openxmlformats.org/officeDocument/2006/relationships/hyperlink" Target="http://lt.wikipedia.org/wiki/Special:Search/minut%C4%97"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fizika.lm.lt/content/view/343/69/" TargetMode="External"/><Relationship Id="rId2" Type="http://schemas.openxmlformats.org/officeDocument/2006/relationships/hyperlink" Target="http://www.fizika.lm.lt/content/view/773/69/" TargetMode="External"/><Relationship Id="rId1" Type="http://schemas.openxmlformats.org/officeDocument/2006/relationships/slideLayout" Target="../slideLayouts/slideLayout2.xml"/><Relationship Id="rId5" Type="http://schemas.openxmlformats.org/officeDocument/2006/relationships/hyperlink" Target="http://rtn.elektronika.lt/rtn/0204/laiko.html" TargetMode="External"/><Relationship Id="rId4" Type="http://schemas.openxmlformats.org/officeDocument/2006/relationships/hyperlink" Target="http://www.ldm.lt/klm/PDF/Laikrodziai_7klase.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lt-LT" dirty="0"/>
          </a:p>
        </p:txBody>
      </p:sp>
      <p:sp>
        <p:nvSpPr>
          <p:cNvPr id="2" name="Title 1"/>
          <p:cNvSpPr>
            <a:spLocks noGrp="1"/>
          </p:cNvSpPr>
          <p:nvPr>
            <p:ph type="ctrTitle"/>
          </p:nvPr>
        </p:nvSpPr>
        <p:spPr>
          <a:xfrm>
            <a:off x="395536" y="476672"/>
            <a:ext cx="8229600" cy="1265312"/>
          </a:xfrm>
        </p:spPr>
        <p:txBody>
          <a:bodyPr>
            <a:noAutofit/>
          </a:bodyPr>
          <a:lstStyle/>
          <a:p>
            <a:r>
              <a:rPr lang="lt-LT" sz="4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lt-LT" sz="4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lt-LT" sz="4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Laiko </a:t>
            </a:r>
            <a:r>
              <a:rPr lang="lt-LT" sz="4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matavimas pagal šešėlį</a:t>
            </a:r>
          </a:p>
        </p:txBody>
      </p:sp>
      <p:graphicFrame>
        <p:nvGraphicFramePr>
          <p:cNvPr id="6" name="Table 5"/>
          <p:cNvGraphicFramePr>
            <a:graphicFrameLocks noGrp="1"/>
          </p:cNvGraphicFramePr>
          <p:nvPr>
            <p:extLst>
              <p:ext uri="{D42A27DB-BD31-4B8C-83A1-F6EECF244321}">
                <p14:modId xmlns:p14="http://schemas.microsoft.com/office/powerpoint/2010/main" val="4050921589"/>
              </p:ext>
            </p:extLst>
          </p:nvPr>
        </p:nvGraphicFramePr>
        <p:xfrm>
          <a:off x="3048000" y="4941168"/>
          <a:ext cx="6096000" cy="1737360"/>
        </p:xfrm>
        <a:graphic>
          <a:graphicData uri="http://schemas.openxmlformats.org/drawingml/2006/table">
            <a:tbl>
              <a:tblPr firstRow="1" bandRow="1">
                <a:tableStyleId>{ED083AE6-46FA-4A59-8FB0-9F97EB10719F}</a:tableStyleId>
              </a:tblPr>
              <a:tblGrid>
                <a:gridCol w="6096000"/>
              </a:tblGrid>
              <a:tr h="17281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t-LT" sz="1800" b="1" dirty="0" smtClean="0">
                          <a:solidFill>
                            <a:srgbClr val="F2F2F2"/>
                          </a:solidFill>
                        </a:rPr>
                        <a:t>                                                                               Darbą atliko:</a:t>
                      </a:r>
                    </a:p>
                    <a:p>
                      <a:r>
                        <a:rPr kumimoji="0" lang="lt-LT" b="0" i="0" kern="1200" baseline="0" dirty="0" smtClean="0">
                          <a:solidFill>
                            <a:schemeClr val="tx1"/>
                          </a:solidFill>
                          <a:effectLst/>
                          <a:latin typeface="+mn-lt"/>
                          <a:ea typeface="+mn-ea"/>
                          <a:cs typeface="+mn-cs"/>
                        </a:rPr>
                        <a:t>                                                          </a:t>
                      </a:r>
                      <a:r>
                        <a:rPr kumimoji="0" lang="lt-LT" b="0" i="0" kern="1200" dirty="0" smtClean="0">
                          <a:solidFill>
                            <a:schemeClr val="tx1"/>
                          </a:solidFill>
                          <a:effectLst/>
                          <a:latin typeface="+mn-lt"/>
                          <a:ea typeface="+mn-ea"/>
                          <a:cs typeface="+mn-cs"/>
                        </a:rPr>
                        <a:t>Balbieriškio</a:t>
                      </a:r>
                      <a:r>
                        <a:rPr kumimoji="0" lang="lt-LT" b="0" i="0" kern="1200" baseline="0" dirty="0" smtClean="0">
                          <a:solidFill>
                            <a:schemeClr val="tx1"/>
                          </a:solidFill>
                          <a:effectLst/>
                          <a:latin typeface="+mn-lt"/>
                          <a:ea typeface="+mn-ea"/>
                          <a:cs typeface="+mn-cs"/>
                        </a:rPr>
                        <a:t> pagr.m-klos</a:t>
                      </a:r>
                    </a:p>
                    <a:p>
                      <a:r>
                        <a:rPr kumimoji="0" lang="lt-LT" b="0" i="0" kern="1200" baseline="0" dirty="0" smtClean="0">
                          <a:solidFill>
                            <a:schemeClr val="tx1"/>
                          </a:solidFill>
                          <a:effectLst/>
                          <a:latin typeface="+mn-lt"/>
                          <a:ea typeface="+mn-ea"/>
                          <a:cs typeface="+mn-cs"/>
                        </a:rPr>
                        <a:t>                                                                         7kl. Mokinys:</a:t>
                      </a:r>
                    </a:p>
                    <a:p>
                      <a:r>
                        <a:rPr kumimoji="0" lang="lt-LT" b="0" i="0" kern="1200" baseline="0" dirty="0" smtClean="0">
                          <a:solidFill>
                            <a:schemeClr val="tx1"/>
                          </a:solidFill>
                          <a:effectLst/>
                          <a:latin typeface="+mn-lt"/>
                          <a:ea typeface="+mn-ea"/>
                          <a:cs typeface="+mn-cs"/>
                        </a:rPr>
                        <a:t>                                                            Mantas Andriukevičius</a:t>
                      </a:r>
                    </a:p>
                    <a:p>
                      <a:r>
                        <a:rPr kumimoji="0" lang="lt-LT" b="0" i="0" kern="1200" baseline="0" dirty="0" smtClean="0">
                          <a:solidFill>
                            <a:schemeClr val="tx1"/>
                          </a:solidFill>
                          <a:effectLst/>
                          <a:latin typeface="+mn-lt"/>
                          <a:ea typeface="+mn-ea"/>
                          <a:cs typeface="+mn-cs"/>
                        </a:rPr>
                        <a:t>                                                                                   Mokytojas:</a:t>
                      </a:r>
                    </a:p>
                    <a:p>
                      <a:r>
                        <a:rPr kumimoji="0" lang="lt-LT" b="0" i="0" kern="1200" dirty="0" smtClean="0">
                          <a:solidFill>
                            <a:schemeClr val="tx1"/>
                          </a:solidFill>
                          <a:effectLst/>
                          <a:latin typeface="+mn-lt"/>
                          <a:ea typeface="+mn-ea"/>
                          <a:cs typeface="+mn-cs"/>
                        </a:rPr>
                        <a:t>                                                                 Tautvydas Žydrūnas</a:t>
                      </a:r>
                      <a:endParaRPr lang="lt-LT" dirty="0"/>
                    </a:p>
                  </a:txBody>
                  <a:tcPr/>
                </a:tc>
              </a:tr>
            </a:tbl>
          </a:graphicData>
        </a:graphic>
      </p:graphicFrame>
      <p:pic>
        <p:nvPicPr>
          <p:cNvPr id="1028" name="Picture 4" descr="Vaizdo rezultatas pagal užklausą „laiko matavimas pagal šešėlį“"/>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85" y="2420888"/>
            <a:ext cx="3692165" cy="2471743"/>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2" y="2420888"/>
            <a:ext cx="3528392" cy="24717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52667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lt-LT" dirty="0">
                <a:solidFill>
                  <a:srgbClr val="7030A0"/>
                </a:solidFill>
              </a:rPr>
              <a:t>Šešėlis. Laiko nustatymas pagal šešėlį</a:t>
            </a:r>
            <a:r>
              <a:rPr lang="lt-LT" dirty="0" smtClean="0">
                <a:solidFill>
                  <a:srgbClr val="7030A0"/>
                </a:solidFill>
              </a:rPr>
              <a:t>?</a:t>
            </a:r>
          </a:p>
          <a:p>
            <a:pPr marL="0" indent="0">
              <a:buNone/>
            </a:pPr>
            <a:r>
              <a:rPr lang="lt-LT" dirty="0" smtClean="0">
                <a:solidFill>
                  <a:srgbClr val="7030A0"/>
                </a:solidFill>
              </a:rPr>
              <a:t>Bandymas</a:t>
            </a:r>
          </a:p>
          <a:p>
            <a:pPr marL="0" indent="0">
              <a:buNone/>
            </a:pPr>
            <a:r>
              <a:rPr lang="lt-LT" dirty="0" smtClean="0">
                <a:solidFill>
                  <a:srgbClr val="7030A0"/>
                </a:solidFill>
              </a:rPr>
              <a:t>Laiko matavimas.Sekundė</a:t>
            </a:r>
          </a:p>
          <a:p>
            <a:pPr marL="0" indent="0">
              <a:buNone/>
            </a:pPr>
            <a:r>
              <a:rPr lang="lt-LT" dirty="0">
                <a:solidFill>
                  <a:srgbClr val="7030A0"/>
                </a:solidFill>
              </a:rPr>
              <a:t>Laiko matavimo </a:t>
            </a:r>
            <a:r>
              <a:rPr lang="lt-LT" dirty="0" smtClean="0">
                <a:solidFill>
                  <a:srgbClr val="7030A0"/>
                </a:solidFill>
              </a:rPr>
              <a:t>vienetai</a:t>
            </a:r>
          </a:p>
          <a:p>
            <a:pPr marL="0" indent="0">
              <a:buNone/>
            </a:pPr>
            <a:r>
              <a:rPr lang="lt-LT" dirty="0" smtClean="0">
                <a:solidFill>
                  <a:srgbClr val="7030A0"/>
                </a:solidFill>
              </a:rPr>
              <a:t>Laiko matavimo kronika</a:t>
            </a:r>
          </a:p>
          <a:p>
            <a:pPr marL="0" indent="0">
              <a:buNone/>
            </a:pPr>
            <a:r>
              <a:rPr lang="lt-LT" dirty="0">
                <a:solidFill>
                  <a:srgbClr val="7030A0"/>
                </a:solidFill>
              </a:rPr>
              <a:t>Datos </a:t>
            </a:r>
            <a:r>
              <a:rPr lang="lt-LT" dirty="0" smtClean="0">
                <a:solidFill>
                  <a:srgbClr val="7030A0"/>
                </a:solidFill>
              </a:rPr>
              <a:t>skaičiavimas</a:t>
            </a:r>
          </a:p>
          <a:p>
            <a:pPr marL="0" indent="0">
              <a:buNone/>
            </a:pPr>
            <a:r>
              <a:rPr lang="lt-LT" dirty="0" smtClean="0">
                <a:solidFill>
                  <a:srgbClr val="7030A0"/>
                </a:solidFill>
              </a:rPr>
              <a:t>Testas</a:t>
            </a:r>
          </a:p>
          <a:p>
            <a:pPr marL="0" indent="0">
              <a:buNone/>
            </a:pPr>
            <a:r>
              <a:rPr lang="lt-LT" dirty="0" smtClean="0">
                <a:solidFill>
                  <a:srgbClr val="7030A0"/>
                </a:solidFill>
              </a:rPr>
              <a:t>Literatūra</a:t>
            </a:r>
            <a:endParaRPr lang="lt-LT" dirty="0">
              <a:solidFill>
                <a:srgbClr val="7030A0"/>
              </a:solidFill>
            </a:endParaRPr>
          </a:p>
          <a:p>
            <a:pPr marL="0" indent="0">
              <a:buNone/>
            </a:pPr>
            <a:endParaRPr lang="lt-LT" dirty="0" smtClean="0"/>
          </a:p>
          <a:p>
            <a:pPr marL="0" indent="0">
              <a:buNone/>
            </a:pPr>
            <a:endParaRPr lang="lt-LT" dirty="0"/>
          </a:p>
        </p:txBody>
      </p:sp>
      <p:sp>
        <p:nvSpPr>
          <p:cNvPr id="3" name="Title 2"/>
          <p:cNvSpPr>
            <a:spLocks noGrp="1"/>
          </p:cNvSpPr>
          <p:nvPr>
            <p:ph type="title"/>
          </p:nvPr>
        </p:nvSpPr>
        <p:spPr/>
        <p:txBody>
          <a:bodyPr/>
          <a:lstStyle/>
          <a:p>
            <a:r>
              <a:rPr lang="lt-LT" dirty="0" smtClean="0"/>
              <a:t>                             Turinys</a:t>
            </a:r>
            <a:endParaRPr lang="lt-LT" dirty="0"/>
          </a:p>
        </p:txBody>
      </p:sp>
    </p:spTree>
    <p:extLst>
      <p:ext uri="{BB962C8B-B14F-4D97-AF65-F5344CB8AC3E}">
        <p14:creationId xmlns:p14="http://schemas.microsoft.com/office/powerpoint/2010/main" val="3347671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2">
            <a:schemeClr val="dk1"/>
          </a:lnRef>
          <a:fillRef idx="1">
            <a:schemeClr val="lt1"/>
          </a:fillRef>
          <a:effectRef idx="0">
            <a:schemeClr val="dk1"/>
          </a:effectRef>
          <a:fontRef idx="minor">
            <a:schemeClr val="dk1"/>
          </a:fontRef>
        </p:style>
        <p:txBody>
          <a:bodyPr>
            <a:normAutofit/>
          </a:bodyPr>
          <a:lstStyle/>
          <a:p>
            <a:pPr marL="137160" indent="0">
              <a:buNone/>
            </a:pPr>
            <a:r>
              <a:rPr lang="lt-LT" dirty="0">
                <a:solidFill>
                  <a:srgbClr val="7030A0"/>
                </a:solidFill>
              </a:rPr>
              <a:t>Saulėtą dieną šešėliai gatvėje lydi žmonės, medžius, gyvūnus, jie yra neatskiriama aplinkos kūnų dalis. Šešėliai atsiranda ir kambaryje, uždegus elektros lemputę. Taigi kur yra šviesa, ten susidaro ir šešėliai. Ne veltui jie minimi daugelyje pasakų, eilėraščių, apie juos sukurta nemažai priežodžių, mįslių, kaip antai: ,,Kame yra šviesos, ten ir šešėlių esti’’, ,,Saulė pagimdė, naktis palaidojo’’, ,,Saulei tekant gimsta, leidžiantis- miršta’’.</a:t>
            </a:r>
          </a:p>
          <a:p>
            <a:pPr marL="0" indent="0">
              <a:buNone/>
            </a:pPr>
            <a:r>
              <a:rPr lang="lt-LT" dirty="0">
                <a:solidFill>
                  <a:srgbClr val="7030A0"/>
                </a:solidFill>
              </a:rPr>
              <a:t>   Betgi kas yra šešėlis? Kodėl ir kaip jis susidaro? Gauti šešėlį visiškai nesunku.</a:t>
            </a:r>
          </a:p>
          <a:p>
            <a:endParaRPr lang="lt-LT" dirty="0">
              <a:solidFill>
                <a:srgbClr val="7030A0"/>
              </a:solidFill>
            </a:endParaRPr>
          </a:p>
        </p:txBody>
      </p:sp>
      <p:sp>
        <p:nvSpPr>
          <p:cNvPr id="2" name="Title 1"/>
          <p:cNvSpPr>
            <a:spLocks noGrp="1"/>
          </p:cNvSpPr>
          <p:nvPr>
            <p:ph type="title"/>
          </p:nvPr>
        </p:nvSpPr>
        <p:spPr/>
        <p:txBody>
          <a:bodyPr>
            <a:normAutofit fontScale="90000"/>
          </a:bodyPr>
          <a:lstStyle/>
          <a:p>
            <a:r>
              <a:rPr lang="lt-LT" b="0" dirty="0">
                <a:effectLst/>
              </a:rPr>
              <a:t>Šešėlis. Laiko nustatymas pagal šešėlį</a:t>
            </a:r>
            <a:r>
              <a:rPr lang="lt-LT" dirty="0" smtClean="0"/>
              <a:t>?</a:t>
            </a:r>
            <a:endParaRPr lang="lt-LT" dirty="0"/>
          </a:p>
        </p:txBody>
      </p:sp>
    </p:spTree>
    <p:extLst>
      <p:ext uri="{BB962C8B-B14F-4D97-AF65-F5344CB8AC3E}">
        <p14:creationId xmlns:p14="http://schemas.microsoft.com/office/powerpoint/2010/main" val="37981769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lt-LT" sz="2400" dirty="0">
                <a:solidFill>
                  <a:srgbClr val="7030A0"/>
                </a:solidFill>
              </a:rPr>
              <a:t>Ant stalo stačiai padėkime pieštuką (arba kokį nors kitą daiktą) ir apšvieskime jį iš kairiojo šono žvakės liepsna arba kišeninio žibintuvėlio šviesa. Pieštuko (ar kito daikto) dešinėje pastatykite vertikalų ekraną arba švaraus popieriaus lapą. Jame išvysite pieštuko (ar to kito daikto)  šešėlį . Stumdydami šviesos šaltinį lygiagrečiai ekranui, matysite, kad šešėlis taip pat juda ekranu. Vietoj pieštuko padėję skaidrų kūną, šešėlio ekrane negausite.</a:t>
            </a:r>
          </a:p>
          <a:p>
            <a:endParaRPr lang="lt-LT" dirty="0">
              <a:solidFill>
                <a:srgbClr val="7030A0"/>
              </a:solidFill>
            </a:endParaRPr>
          </a:p>
        </p:txBody>
      </p:sp>
      <p:sp>
        <p:nvSpPr>
          <p:cNvPr id="2" name="Title 1"/>
          <p:cNvSpPr>
            <a:spLocks noGrp="1"/>
          </p:cNvSpPr>
          <p:nvPr>
            <p:ph type="title"/>
          </p:nvPr>
        </p:nvSpPr>
        <p:spPr/>
        <p:txBody>
          <a:bodyPr/>
          <a:lstStyle/>
          <a:p>
            <a:r>
              <a:rPr lang="lt-LT" dirty="0" smtClean="0"/>
              <a:t>1 Bandymas.</a:t>
            </a:r>
            <a:endParaRPr lang="lt-LT"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4725141"/>
            <a:ext cx="3384376" cy="1960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51045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137160" indent="0">
              <a:buNone/>
            </a:pPr>
            <a:r>
              <a:rPr lang="lt-LT" sz="3600" dirty="0">
                <a:solidFill>
                  <a:srgbClr val="7030A0"/>
                </a:solidFill>
              </a:rPr>
              <a:t>Stebėdami gamtos reiškinius ar įvairius įvykius, matome, kad vienas jų įvyksta anksčiau, kitas – vėliau, nevienoda ir tų reiškinių trukmė. Tačiau gyvenime dažnai reikia tiksliai išmatuoti laiką. Ir tokia būtinybė atsirado seniai.</a:t>
            </a:r>
          </a:p>
          <a:p>
            <a:endParaRPr lang="lt-LT" dirty="0">
              <a:solidFill>
                <a:srgbClr val="7030A0"/>
              </a:solidFill>
            </a:endParaRPr>
          </a:p>
        </p:txBody>
      </p:sp>
      <p:sp>
        <p:nvSpPr>
          <p:cNvPr id="2" name="Title 1"/>
          <p:cNvSpPr>
            <a:spLocks noGrp="1"/>
          </p:cNvSpPr>
          <p:nvPr>
            <p:ph type="title"/>
          </p:nvPr>
        </p:nvSpPr>
        <p:spPr/>
        <p:txBody>
          <a:bodyPr>
            <a:normAutofit fontScale="90000"/>
          </a:bodyPr>
          <a:lstStyle/>
          <a:p>
            <a:r>
              <a:rPr lang="lt-LT" dirty="0" smtClean="0"/>
              <a:t>1.Laiko matavimas.Sekundė</a:t>
            </a:r>
            <a:br>
              <a:rPr lang="lt-LT" dirty="0" smtClean="0"/>
            </a:br>
            <a:endParaRPr lang="lt-LT" dirty="0"/>
          </a:p>
        </p:txBody>
      </p:sp>
    </p:spTree>
    <p:extLst>
      <p:ext uri="{BB962C8B-B14F-4D97-AF65-F5344CB8AC3E}">
        <p14:creationId xmlns:p14="http://schemas.microsoft.com/office/powerpoint/2010/main" val="5193158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lt-LT" sz="2800" dirty="0">
                <a:solidFill>
                  <a:srgbClr val="7030A0"/>
                </a:solidFill>
              </a:rPr>
              <a:t>Laiko matavimo vienetus tarsi pasiūlė pati gamta: Žemei sukantis, dieną keičia naktis, vieną metų laiką – kitas. Laikas, per kurį Žemė apsisuka apie savo ašį vieną kartą, dar žiloje senovėje buvo pavadintas para. Senovės Egipte para pradėta dalyti į 24 valandas. Vėliau atsirado </a:t>
            </a:r>
            <a:r>
              <a:rPr lang="lt-LT" sz="2800" b="1" dirty="0">
                <a:solidFill>
                  <a:srgbClr val="7030A0"/>
                </a:solidFill>
                <a:hlinkClick r:id="rId2" tooltip="wikipedia: minutė"/>
              </a:rPr>
              <a:t>minutės</a:t>
            </a:r>
            <a:r>
              <a:rPr lang="lt-LT" sz="2800" dirty="0">
                <a:solidFill>
                  <a:srgbClr val="7030A0"/>
                </a:solidFill>
              </a:rPr>
              <a:t> ir </a:t>
            </a:r>
            <a:r>
              <a:rPr lang="lt-LT" sz="2800" b="1" dirty="0">
                <a:solidFill>
                  <a:srgbClr val="7030A0"/>
                </a:solidFill>
                <a:hlinkClick r:id="rId3" tooltip="wikipedia: sekundė"/>
              </a:rPr>
              <a:t>sekundės</a:t>
            </a:r>
            <a:r>
              <a:rPr lang="lt-LT" sz="2800" dirty="0">
                <a:solidFill>
                  <a:srgbClr val="7030A0"/>
                </a:solidFill>
              </a:rPr>
              <a:t> . Valandos skirstymas į 60 minučių, o minutės – į 60 sekundžių yra babiloniečių šešiasdešimtainės skaičiavimo sistemos palikimas. Šie laiko matavimo vienetai vartojami ir dabar.</a:t>
            </a:r>
          </a:p>
          <a:p>
            <a:endParaRPr lang="lt-LT" sz="2800" dirty="0"/>
          </a:p>
        </p:txBody>
      </p:sp>
      <p:sp>
        <p:nvSpPr>
          <p:cNvPr id="3" name="Title 2"/>
          <p:cNvSpPr>
            <a:spLocks noGrp="1"/>
          </p:cNvSpPr>
          <p:nvPr>
            <p:ph type="title"/>
          </p:nvPr>
        </p:nvSpPr>
        <p:spPr/>
        <p:txBody>
          <a:bodyPr/>
          <a:lstStyle/>
          <a:p>
            <a:endParaRPr lang="lt-LT"/>
          </a:p>
        </p:txBody>
      </p:sp>
    </p:spTree>
    <p:extLst>
      <p:ext uri="{BB962C8B-B14F-4D97-AF65-F5344CB8AC3E}">
        <p14:creationId xmlns:p14="http://schemas.microsoft.com/office/powerpoint/2010/main" val="36736517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3825200888"/>
              </p:ext>
            </p:extLst>
          </p:nvPr>
        </p:nvGraphicFramePr>
        <p:xfrm>
          <a:off x="683568" y="1628800"/>
          <a:ext cx="7558608" cy="3564950"/>
        </p:xfrm>
        <a:graphic>
          <a:graphicData uri="http://schemas.openxmlformats.org/drawingml/2006/table">
            <a:tbl>
              <a:tblPr>
                <a:tableStyleId>{5DA37D80-6434-44D0-A028-1B22A696006F}</a:tableStyleId>
              </a:tblPr>
              <a:tblGrid>
                <a:gridCol w="2377008"/>
                <a:gridCol w="2590800"/>
                <a:gridCol w="2590800"/>
              </a:tblGrid>
              <a:tr h="624840">
                <a:tc>
                  <a:txBody>
                    <a:bodyPr/>
                    <a:lstStyle/>
                    <a:p>
                      <a:r>
                        <a:rPr lang="lt-LT" dirty="0">
                          <a:solidFill>
                            <a:schemeClr val="accent5">
                              <a:lumMod val="50000"/>
                            </a:schemeClr>
                          </a:solidFill>
                        </a:rPr>
                        <a:t>Laiko matavimo vienetas</a:t>
                      </a:r>
                    </a:p>
                  </a:txBody>
                  <a:tcPr marL="38100" marR="38100" marT="38100" marB="38100" anchor="ctr"/>
                </a:tc>
                <a:tc>
                  <a:txBody>
                    <a:bodyPr/>
                    <a:lstStyle/>
                    <a:p>
                      <a:r>
                        <a:rPr lang="lt-LT" dirty="0">
                          <a:solidFill>
                            <a:schemeClr val="accent5">
                              <a:lumMod val="50000"/>
                            </a:schemeClr>
                          </a:solidFill>
                        </a:rPr>
                        <a:t>Žymėjimas</a:t>
                      </a:r>
                    </a:p>
                  </a:txBody>
                  <a:tcPr marL="38100" marR="38100" marT="38100" marB="38100" anchor="ctr"/>
                </a:tc>
                <a:tc>
                  <a:txBody>
                    <a:bodyPr/>
                    <a:lstStyle/>
                    <a:p>
                      <a:r>
                        <a:rPr lang="lt-LT">
                          <a:solidFill>
                            <a:schemeClr val="accent5">
                              <a:lumMod val="50000"/>
                            </a:schemeClr>
                          </a:solidFill>
                        </a:rPr>
                        <a:t>Ryšys su kitais vienetais</a:t>
                      </a:r>
                    </a:p>
                  </a:txBody>
                  <a:tcPr marL="38100" marR="38100" marT="38100" marB="38100" anchor="ctr"/>
                </a:tc>
              </a:tr>
              <a:tr h="638870">
                <a:tc>
                  <a:txBody>
                    <a:bodyPr/>
                    <a:lstStyle/>
                    <a:p>
                      <a:pPr algn="l"/>
                      <a:r>
                        <a:rPr lang="lt-LT">
                          <a:solidFill>
                            <a:schemeClr val="accent5">
                              <a:lumMod val="50000"/>
                            </a:schemeClr>
                          </a:solidFill>
                          <a:effectLst/>
                        </a:rPr>
                        <a:t>1 sekundė</a:t>
                      </a:r>
                      <a:endParaRPr lang="lt-LT">
                        <a:solidFill>
                          <a:schemeClr val="accent5">
                            <a:lumMod val="50000"/>
                          </a:schemeClr>
                        </a:solidFill>
                        <a:effectLst/>
                        <a:latin typeface="Tahoma"/>
                      </a:endParaRPr>
                    </a:p>
                  </a:txBody>
                  <a:tcPr marL="38100" marR="38100" marT="38100" marB="38100" anchor="ctr"/>
                </a:tc>
                <a:tc>
                  <a:txBody>
                    <a:bodyPr/>
                    <a:lstStyle/>
                    <a:p>
                      <a:pPr algn="l"/>
                      <a:r>
                        <a:rPr lang="lt-LT" dirty="0">
                          <a:solidFill>
                            <a:schemeClr val="accent5">
                              <a:lumMod val="50000"/>
                            </a:schemeClr>
                          </a:solidFill>
                          <a:effectLst/>
                        </a:rPr>
                        <a:t>1 s</a:t>
                      </a:r>
                      <a:endParaRPr lang="lt-LT" dirty="0">
                        <a:solidFill>
                          <a:schemeClr val="accent5">
                            <a:lumMod val="50000"/>
                          </a:schemeClr>
                        </a:solidFill>
                        <a:effectLst/>
                        <a:latin typeface="Tahoma"/>
                      </a:endParaRPr>
                    </a:p>
                  </a:txBody>
                  <a:tcPr marL="38100" marR="38100" marT="38100" marB="38100" anchor="ctr"/>
                </a:tc>
                <a:tc>
                  <a:txBody>
                    <a:bodyPr/>
                    <a:lstStyle/>
                    <a:p>
                      <a:pPr algn="l"/>
                      <a:r>
                        <a:rPr lang="pt-BR">
                          <a:solidFill>
                            <a:schemeClr val="accent5">
                              <a:lumMod val="50000"/>
                            </a:schemeClr>
                          </a:solidFill>
                          <a:effectLst/>
                        </a:rPr>
                        <a:t>1 s = 1/60 min = 1/3600 h</a:t>
                      </a:r>
                      <a:endParaRPr lang="pt-BR">
                        <a:solidFill>
                          <a:schemeClr val="accent5">
                            <a:lumMod val="50000"/>
                          </a:schemeClr>
                        </a:solidFill>
                        <a:effectLst/>
                        <a:latin typeface="Tahoma"/>
                      </a:endParaRPr>
                    </a:p>
                  </a:txBody>
                  <a:tcPr marL="38100" marR="38100" marT="38100" marB="38100" anchor="ctr"/>
                </a:tc>
              </a:tr>
              <a:tr h="0">
                <a:tc>
                  <a:txBody>
                    <a:bodyPr/>
                    <a:lstStyle/>
                    <a:p>
                      <a:pPr algn="l"/>
                      <a:r>
                        <a:rPr lang="lt-LT">
                          <a:solidFill>
                            <a:schemeClr val="accent5">
                              <a:lumMod val="50000"/>
                            </a:schemeClr>
                          </a:solidFill>
                          <a:effectLst/>
                        </a:rPr>
                        <a:t>1 minutė</a:t>
                      </a:r>
                      <a:endParaRPr lang="lt-LT">
                        <a:solidFill>
                          <a:schemeClr val="accent5">
                            <a:lumMod val="50000"/>
                          </a:schemeClr>
                        </a:solidFill>
                        <a:effectLst/>
                        <a:latin typeface="Tahoma"/>
                      </a:endParaRPr>
                    </a:p>
                  </a:txBody>
                  <a:tcPr marL="38100" marR="38100" marT="38100" marB="38100" anchor="ctr"/>
                </a:tc>
                <a:tc>
                  <a:txBody>
                    <a:bodyPr/>
                    <a:lstStyle/>
                    <a:p>
                      <a:pPr algn="l"/>
                      <a:r>
                        <a:rPr lang="lt-LT">
                          <a:solidFill>
                            <a:schemeClr val="accent5">
                              <a:lumMod val="50000"/>
                            </a:schemeClr>
                          </a:solidFill>
                          <a:effectLst/>
                        </a:rPr>
                        <a:t>1 min</a:t>
                      </a:r>
                      <a:endParaRPr lang="lt-LT">
                        <a:solidFill>
                          <a:schemeClr val="accent5">
                            <a:lumMod val="50000"/>
                          </a:schemeClr>
                        </a:solidFill>
                        <a:effectLst/>
                        <a:latin typeface="Tahoma"/>
                      </a:endParaRPr>
                    </a:p>
                  </a:txBody>
                  <a:tcPr marL="38100" marR="38100" marT="38100" marB="38100" anchor="ctr"/>
                </a:tc>
                <a:tc>
                  <a:txBody>
                    <a:bodyPr/>
                    <a:lstStyle/>
                    <a:p>
                      <a:pPr algn="l"/>
                      <a:r>
                        <a:rPr lang="lt-LT">
                          <a:solidFill>
                            <a:schemeClr val="accent5">
                              <a:lumMod val="50000"/>
                            </a:schemeClr>
                          </a:solidFill>
                          <a:effectLst/>
                        </a:rPr>
                        <a:t>1 min = 1/60 h</a:t>
                      </a:r>
                      <a:endParaRPr lang="lt-LT">
                        <a:solidFill>
                          <a:schemeClr val="accent5">
                            <a:lumMod val="50000"/>
                          </a:schemeClr>
                        </a:solidFill>
                        <a:effectLst/>
                        <a:latin typeface="Tahoma"/>
                      </a:endParaRPr>
                    </a:p>
                  </a:txBody>
                  <a:tcPr marL="38100" marR="38100" marT="38100" marB="38100" anchor="ctr"/>
                </a:tc>
              </a:tr>
              <a:tr h="0">
                <a:tc>
                  <a:txBody>
                    <a:bodyPr/>
                    <a:lstStyle/>
                    <a:p>
                      <a:pPr algn="l"/>
                      <a:r>
                        <a:rPr lang="lt-LT" dirty="0">
                          <a:solidFill>
                            <a:schemeClr val="accent5">
                              <a:lumMod val="50000"/>
                            </a:schemeClr>
                          </a:solidFill>
                          <a:effectLst/>
                        </a:rPr>
                        <a:t>1 valanda</a:t>
                      </a:r>
                      <a:endParaRPr lang="lt-LT" dirty="0">
                        <a:solidFill>
                          <a:schemeClr val="accent5">
                            <a:lumMod val="50000"/>
                          </a:schemeClr>
                        </a:solidFill>
                        <a:effectLst/>
                        <a:latin typeface="Tahoma"/>
                      </a:endParaRPr>
                    </a:p>
                  </a:txBody>
                  <a:tcPr marL="38100" marR="38100" marT="38100" marB="38100" anchor="ctr"/>
                </a:tc>
                <a:tc>
                  <a:txBody>
                    <a:bodyPr/>
                    <a:lstStyle/>
                    <a:p>
                      <a:pPr algn="l"/>
                      <a:r>
                        <a:rPr lang="lt-LT" dirty="0">
                          <a:solidFill>
                            <a:schemeClr val="accent5">
                              <a:lumMod val="50000"/>
                            </a:schemeClr>
                          </a:solidFill>
                          <a:effectLst/>
                        </a:rPr>
                        <a:t>1 h</a:t>
                      </a:r>
                      <a:endParaRPr lang="lt-LT" dirty="0">
                        <a:solidFill>
                          <a:schemeClr val="accent5">
                            <a:lumMod val="50000"/>
                          </a:schemeClr>
                        </a:solidFill>
                        <a:effectLst/>
                        <a:latin typeface="Tahoma"/>
                      </a:endParaRPr>
                    </a:p>
                  </a:txBody>
                  <a:tcPr marL="38100" marR="38100" marT="38100" marB="38100" anchor="ctr"/>
                </a:tc>
                <a:tc>
                  <a:txBody>
                    <a:bodyPr/>
                    <a:lstStyle/>
                    <a:p>
                      <a:pPr algn="l"/>
                      <a:r>
                        <a:rPr lang="pt-BR" dirty="0">
                          <a:solidFill>
                            <a:schemeClr val="accent5">
                              <a:lumMod val="50000"/>
                            </a:schemeClr>
                          </a:solidFill>
                          <a:effectLst/>
                        </a:rPr>
                        <a:t>1 h = 1/24 paros = 60 min = 3600 s</a:t>
                      </a:r>
                      <a:endParaRPr lang="pt-BR" dirty="0">
                        <a:solidFill>
                          <a:schemeClr val="accent5">
                            <a:lumMod val="50000"/>
                          </a:schemeClr>
                        </a:solidFill>
                        <a:effectLst/>
                        <a:latin typeface="Tahoma"/>
                      </a:endParaRPr>
                    </a:p>
                  </a:txBody>
                  <a:tcPr marL="38100" marR="38100" marT="38100" marB="38100" anchor="ctr"/>
                </a:tc>
              </a:tr>
              <a:tr h="0">
                <a:tc>
                  <a:txBody>
                    <a:bodyPr/>
                    <a:lstStyle/>
                    <a:p>
                      <a:pPr algn="l"/>
                      <a:r>
                        <a:rPr lang="lt-LT">
                          <a:solidFill>
                            <a:schemeClr val="accent5">
                              <a:lumMod val="50000"/>
                            </a:schemeClr>
                          </a:solidFill>
                          <a:effectLst/>
                        </a:rPr>
                        <a:t>1 para</a:t>
                      </a:r>
                      <a:endParaRPr lang="lt-LT">
                        <a:solidFill>
                          <a:schemeClr val="accent5">
                            <a:lumMod val="50000"/>
                          </a:schemeClr>
                        </a:solidFill>
                        <a:effectLst/>
                        <a:latin typeface="Tahoma"/>
                      </a:endParaRPr>
                    </a:p>
                  </a:txBody>
                  <a:tcPr marL="38100" marR="38100" marT="38100" marB="38100" anchor="ctr"/>
                </a:tc>
                <a:tc>
                  <a:txBody>
                    <a:bodyPr/>
                    <a:lstStyle/>
                    <a:p>
                      <a:pPr algn="l"/>
                      <a:r>
                        <a:rPr lang="lt-LT">
                          <a:solidFill>
                            <a:schemeClr val="accent5">
                              <a:lumMod val="50000"/>
                            </a:schemeClr>
                          </a:solidFill>
                          <a:effectLst/>
                        </a:rPr>
                        <a:t> </a:t>
                      </a:r>
                      <a:endParaRPr lang="lt-LT">
                        <a:solidFill>
                          <a:schemeClr val="accent5">
                            <a:lumMod val="50000"/>
                          </a:schemeClr>
                        </a:solidFill>
                        <a:effectLst/>
                        <a:latin typeface="Tahoma"/>
                      </a:endParaRPr>
                    </a:p>
                  </a:txBody>
                  <a:tcPr marL="38100" marR="38100" marT="38100" marB="38100" anchor="ctr"/>
                </a:tc>
                <a:tc>
                  <a:txBody>
                    <a:bodyPr/>
                    <a:lstStyle/>
                    <a:p>
                      <a:pPr algn="l"/>
                      <a:r>
                        <a:rPr lang="lt-LT">
                          <a:solidFill>
                            <a:schemeClr val="accent5">
                              <a:lumMod val="50000"/>
                            </a:schemeClr>
                          </a:solidFill>
                          <a:effectLst/>
                        </a:rPr>
                        <a:t>1 para = 24 h</a:t>
                      </a:r>
                      <a:endParaRPr lang="lt-LT">
                        <a:solidFill>
                          <a:schemeClr val="accent5">
                            <a:lumMod val="50000"/>
                          </a:schemeClr>
                        </a:solidFill>
                        <a:effectLst/>
                        <a:latin typeface="Tahoma"/>
                      </a:endParaRPr>
                    </a:p>
                  </a:txBody>
                  <a:tcPr marL="38100" marR="38100" marT="38100" marB="38100" anchor="ctr"/>
                </a:tc>
              </a:tr>
              <a:tr h="0">
                <a:tc>
                  <a:txBody>
                    <a:bodyPr/>
                    <a:lstStyle/>
                    <a:p>
                      <a:pPr algn="l"/>
                      <a:r>
                        <a:rPr lang="lt-LT">
                          <a:solidFill>
                            <a:schemeClr val="accent5">
                              <a:lumMod val="50000"/>
                            </a:schemeClr>
                          </a:solidFill>
                          <a:effectLst/>
                        </a:rPr>
                        <a:t>1 metai</a:t>
                      </a:r>
                      <a:endParaRPr lang="lt-LT">
                        <a:solidFill>
                          <a:schemeClr val="accent5">
                            <a:lumMod val="50000"/>
                          </a:schemeClr>
                        </a:solidFill>
                        <a:effectLst/>
                        <a:latin typeface="Tahoma"/>
                      </a:endParaRPr>
                    </a:p>
                  </a:txBody>
                  <a:tcPr marL="38100" marR="38100" marT="38100" marB="38100" anchor="ctr"/>
                </a:tc>
                <a:tc>
                  <a:txBody>
                    <a:bodyPr/>
                    <a:lstStyle/>
                    <a:p>
                      <a:pPr algn="l"/>
                      <a:r>
                        <a:rPr lang="lt-LT">
                          <a:solidFill>
                            <a:schemeClr val="accent5">
                              <a:lumMod val="50000"/>
                            </a:schemeClr>
                          </a:solidFill>
                          <a:effectLst/>
                        </a:rPr>
                        <a:t> </a:t>
                      </a:r>
                      <a:endParaRPr lang="lt-LT">
                        <a:solidFill>
                          <a:schemeClr val="accent5">
                            <a:lumMod val="50000"/>
                          </a:schemeClr>
                        </a:solidFill>
                        <a:effectLst/>
                        <a:latin typeface="Tahoma"/>
                      </a:endParaRPr>
                    </a:p>
                  </a:txBody>
                  <a:tcPr marL="38100" marR="38100" marT="38100" marB="38100" anchor="ctr"/>
                </a:tc>
                <a:tc>
                  <a:txBody>
                    <a:bodyPr/>
                    <a:lstStyle/>
                    <a:p>
                      <a:pPr algn="l"/>
                      <a:r>
                        <a:rPr lang="lt-LT">
                          <a:solidFill>
                            <a:schemeClr val="accent5">
                              <a:lumMod val="50000"/>
                            </a:schemeClr>
                          </a:solidFill>
                          <a:effectLst/>
                        </a:rPr>
                        <a:t>1 metai = 365 (366) paros (dienos)</a:t>
                      </a:r>
                      <a:endParaRPr lang="lt-LT">
                        <a:solidFill>
                          <a:schemeClr val="accent5">
                            <a:lumMod val="50000"/>
                          </a:schemeClr>
                        </a:solidFill>
                        <a:effectLst/>
                        <a:latin typeface="Tahoma"/>
                      </a:endParaRPr>
                    </a:p>
                  </a:txBody>
                  <a:tcPr marL="38100" marR="38100" marT="38100" marB="38100" anchor="ctr"/>
                </a:tc>
              </a:tr>
              <a:tr h="0">
                <a:tc>
                  <a:txBody>
                    <a:bodyPr/>
                    <a:lstStyle/>
                    <a:p>
                      <a:pPr algn="l"/>
                      <a:r>
                        <a:rPr lang="lt-LT">
                          <a:solidFill>
                            <a:schemeClr val="accent5">
                              <a:lumMod val="50000"/>
                            </a:schemeClr>
                          </a:solidFill>
                          <a:effectLst/>
                        </a:rPr>
                        <a:t>1 amžius</a:t>
                      </a:r>
                      <a:endParaRPr lang="lt-LT">
                        <a:solidFill>
                          <a:schemeClr val="accent5">
                            <a:lumMod val="50000"/>
                          </a:schemeClr>
                        </a:solidFill>
                        <a:effectLst/>
                        <a:latin typeface="Tahoma"/>
                      </a:endParaRPr>
                    </a:p>
                  </a:txBody>
                  <a:tcPr marL="38100" marR="38100" marT="38100" marB="38100" anchor="ctr"/>
                </a:tc>
                <a:tc>
                  <a:txBody>
                    <a:bodyPr/>
                    <a:lstStyle/>
                    <a:p>
                      <a:pPr algn="l"/>
                      <a:r>
                        <a:rPr lang="lt-LT">
                          <a:solidFill>
                            <a:schemeClr val="accent5">
                              <a:lumMod val="50000"/>
                            </a:schemeClr>
                          </a:solidFill>
                          <a:effectLst/>
                        </a:rPr>
                        <a:t> </a:t>
                      </a:r>
                      <a:endParaRPr lang="lt-LT">
                        <a:solidFill>
                          <a:schemeClr val="accent5">
                            <a:lumMod val="50000"/>
                          </a:schemeClr>
                        </a:solidFill>
                        <a:effectLst/>
                        <a:latin typeface="Tahoma"/>
                      </a:endParaRPr>
                    </a:p>
                  </a:txBody>
                  <a:tcPr marL="38100" marR="38100" marT="38100" marB="38100" anchor="ctr"/>
                </a:tc>
                <a:tc>
                  <a:txBody>
                    <a:bodyPr/>
                    <a:lstStyle/>
                    <a:p>
                      <a:pPr algn="l"/>
                      <a:r>
                        <a:rPr lang="lt-LT" dirty="0">
                          <a:solidFill>
                            <a:schemeClr val="accent5">
                              <a:lumMod val="50000"/>
                            </a:schemeClr>
                          </a:solidFill>
                          <a:effectLst/>
                        </a:rPr>
                        <a:t>1 amžius = 100 metų</a:t>
                      </a:r>
                      <a:endParaRPr lang="lt-LT" dirty="0">
                        <a:solidFill>
                          <a:schemeClr val="accent5">
                            <a:lumMod val="50000"/>
                          </a:schemeClr>
                        </a:solidFill>
                        <a:effectLst/>
                        <a:latin typeface="Tahoma"/>
                      </a:endParaRPr>
                    </a:p>
                  </a:txBody>
                  <a:tcPr marL="38100" marR="38100" marT="38100" marB="38100" anchor="ctr"/>
                </a:tc>
              </a:tr>
            </a:tbl>
          </a:graphicData>
        </a:graphic>
      </p:graphicFrame>
      <p:sp>
        <p:nvSpPr>
          <p:cNvPr id="2" name="Title 1"/>
          <p:cNvSpPr>
            <a:spLocks noGrp="1"/>
          </p:cNvSpPr>
          <p:nvPr>
            <p:ph type="title"/>
          </p:nvPr>
        </p:nvSpPr>
        <p:spPr/>
        <p:txBody>
          <a:bodyPr>
            <a:normAutofit fontScale="90000"/>
          </a:bodyPr>
          <a:lstStyle/>
          <a:p>
            <a:r>
              <a:rPr lang="lt-LT" dirty="0" smtClean="0"/>
              <a:t>Laiko matavimo vienetai:</a:t>
            </a:r>
            <a:br>
              <a:rPr lang="lt-LT" dirty="0" smtClean="0"/>
            </a:br>
            <a:endParaRPr lang="lt-LT" dirty="0"/>
          </a:p>
        </p:txBody>
      </p:sp>
    </p:spTree>
    <p:extLst>
      <p:ext uri="{BB962C8B-B14F-4D97-AF65-F5344CB8AC3E}">
        <p14:creationId xmlns:p14="http://schemas.microsoft.com/office/powerpoint/2010/main" val="16262121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95536" y="1196752"/>
            <a:ext cx="8301608" cy="5400600"/>
          </a:xfrm>
        </p:spPr>
        <p:txBody>
          <a:bodyPr>
            <a:normAutofit fontScale="77500" lnSpcReduction="20000"/>
          </a:bodyPr>
          <a:lstStyle/>
          <a:p>
            <a:pPr marL="137160" indent="0">
              <a:buNone/>
            </a:pPr>
            <a:r>
              <a:rPr lang="lt-LT" sz="3600" dirty="0">
                <a:solidFill>
                  <a:srgbClr val="002060"/>
                </a:solidFill>
              </a:rPr>
              <a:t>SI laiko matavimo pagrindinis vienetas yra sekundė: </a:t>
            </a:r>
            <a:r>
              <a:rPr lang="lt-LT" sz="3600" b="1" dirty="0">
                <a:solidFill>
                  <a:srgbClr val="002060"/>
                </a:solidFill>
              </a:rPr>
              <a:t>[t] = 1 s;</a:t>
            </a:r>
            <a:r>
              <a:rPr lang="lt-LT" sz="3600" dirty="0">
                <a:solidFill>
                  <a:srgbClr val="002060"/>
                </a:solidFill>
              </a:rPr>
              <a:t> čia simboliu t pažymėtas laikas, trukmė. 1 sekundė lygi 1/86 400 vidutinės saulės paros daliai. Dabar sekundė nusakoma dar tiksliau – pagal atomuose vykstančių procesų trukmę.</a:t>
            </a:r>
          </a:p>
          <a:p>
            <a:pPr marL="137160" indent="0">
              <a:buNone/>
            </a:pPr>
            <a:r>
              <a:rPr lang="lt-LT" sz="3600" dirty="0">
                <a:solidFill>
                  <a:srgbClr val="002060"/>
                </a:solidFill>
              </a:rPr>
              <a:t>Moksle ir technikoje tiksliems matavimams reikalingi ir labai </a:t>
            </a:r>
            <a:r>
              <a:rPr lang="lt-LT" sz="3600" dirty="0" smtClean="0">
                <a:solidFill>
                  <a:srgbClr val="002060"/>
                </a:solidFill>
              </a:rPr>
              <a:t>maži laiko </a:t>
            </a:r>
            <a:r>
              <a:rPr lang="lt-LT" sz="3600" dirty="0">
                <a:solidFill>
                  <a:srgbClr val="002060"/>
                </a:solidFill>
              </a:rPr>
              <a:t>matavimo vienetai. Todėl, be šešiasdešimtainės babiloniečių skaičiavimo sistemos, vartojama ir dešimtainė:</a:t>
            </a:r>
          </a:p>
          <a:p>
            <a:pPr marL="137160" indent="0">
              <a:buNone/>
            </a:pPr>
            <a:r>
              <a:rPr lang="lt-LT" sz="3600" dirty="0">
                <a:solidFill>
                  <a:srgbClr val="002060"/>
                </a:solidFill>
              </a:rPr>
              <a:t>1 milisekundė (1 ms) = 0,001 s, 1 mikrosekundė (1 </a:t>
            </a:r>
            <a:r>
              <a:rPr lang="el-GR" sz="3600" dirty="0">
                <a:solidFill>
                  <a:srgbClr val="002060"/>
                </a:solidFill>
              </a:rPr>
              <a:t>μ</a:t>
            </a:r>
            <a:r>
              <a:rPr lang="lt-LT" sz="3600" dirty="0">
                <a:solidFill>
                  <a:srgbClr val="002060"/>
                </a:solidFill>
              </a:rPr>
              <a:t>s) = 0,000 001 s, 1 nanosekundė (1 ns) = 0,000 000 001 s, 1 pikosekundė (1 ps) = 0,000 000 000 001 s.</a:t>
            </a:r>
          </a:p>
          <a:p>
            <a:endParaRPr lang="lt-LT" dirty="0">
              <a:solidFill>
                <a:srgbClr val="002060"/>
              </a:solidFill>
            </a:endParaRPr>
          </a:p>
        </p:txBody>
      </p:sp>
      <p:sp>
        <p:nvSpPr>
          <p:cNvPr id="2" name="Title 1"/>
          <p:cNvSpPr>
            <a:spLocks noGrp="1"/>
          </p:cNvSpPr>
          <p:nvPr>
            <p:ph type="title"/>
          </p:nvPr>
        </p:nvSpPr>
        <p:spPr>
          <a:xfrm>
            <a:off x="323528" y="0"/>
            <a:ext cx="8229600" cy="1143000"/>
          </a:xfrm>
        </p:spPr>
        <p:txBody>
          <a:bodyPr/>
          <a:lstStyle/>
          <a:p>
            <a:r>
              <a:rPr lang="lt-LT" dirty="0" smtClean="0"/>
              <a:t>2.Laiko </a:t>
            </a:r>
            <a:r>
              <a:rPr lang="lt-LT" dirty="0"/>
              <a:t>matavimas.Sekundė</a:t>
            </a:r>
          </a:p>
        </p:txBody>
      </p:sp>
    </p:spTree>
    <p:extLst>
      <p:ext uri="{BB962C8B-B14F-4D97-AF65-F5344CB8AC3E}">
        <p14:creationId xmlns:p14="http://schemas.microsoft.com/office/powerpoint/2010/main" val="23003080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lt-LT" sz="2800" dirty="0">
                <a:solidFill>
                  <a:srgbClr val="002060"/>
                </a:solidFill>
              </a:rPr>
              <a:t>Laikas matuojamas </a:t>
            </a:r>
            <a:r>
              <a:rPr lang="lt-LT" sz="2800" i="1" dirty="0">
                <a:solidFill>
                  <a:srgbClr val="002060"/>
                </a:solidFill>
              </a:rPr>
              <a:t>laikrodžiais</a:t>
            </a:r>
            <a:r>
              <a:rPr lang="lt-LT" sz="2800" dirty="0">
                <a:solidFill>
                  <a:srgbClr val="002060"/>
                </a:solidFill>
              </a:rPr>
              <a:t>. </a:t>
            </a:r>
            <a:r>
              <a:rPr lang="lt-LT" sz="2800" dirty="0" smtClean="0">
                <a:solidFill>
                  <a:srgbClr val="002060"/>
                </a:solidFill>
              </a:rPr>
              <a:t>Dažniausiai </a:t>
            </a:r>
            <a:r>
              <a:rPr lang="lt-LT" sz="2800" dirty="0">
                <a:solidFill>
                  <a:srgbClr val="002060"/>
                </a:solidFill>
              </a:rPr>
              <a:t>jų svyruoklė per 1 s tiksliai susvyruoja vieną arba keletą kartų. Nedideliems laiko tarpams matuoti minutėmis, sekundėmis bei sekundės dalimis naudojamas prietaisas, vadinamas </a:t>
            </a:r>
            <a:r>
              <a:rPr lang="lt-LT" sz="2800" i="1" dirty="0">
                <a:solidFill>
                  <a:srgbClr val="002060"/>
                </a:solidFill>
              </a:rPr>
              <a:t>sekùndmačiu</a:t>
            </a:r>
            <a:r>
              <a:rPr lang="lt-LT" sz="2800" dirty="0">
                <a:solidFill>
                  <a:srgbClr val="002060"/>
                </a:solidFill>
              </a:rPr>
              <a:t> (ypač populiarus sporte).</a:t>
            </a:r>
          </a:p>
          <a:p>
            <a:endParaRPr lang="lt-LT" dirty="0"/>
          </a:p>
        </p:txBody>
      </p:sp>
      <p:sp>
        <p:nvSpPr>
          <p:cNvPr id="3" name="Title 2"/>
          <p:cNvSpPr>
            <a:spLocks noGrp="1"/>
          </p:cNvSpPr>
          <p:nvPr>
            <p:ph type="title"/>
          </p:nvPr>
        </p:nvSpPr>
        <p:spPr/>
        <p:txBody>
          <a:bodyPr/>
          <a:lstStyle/>
          <a:p>
            <a:r>
              <a:rPr lang="lt-LT" dirty="0" smtClean="0"/>
              <a:t>Laiko matavimas</a:t>
            </a:r>
            <a:endParaRPr lang="lt-LT" dirty="0"/>
          </a:p>
        </p:txBody>
      </p:sp>
    </p:spTree>
    <p:extLst>
      <p:ext uri="{BB962C8B-B14F-4D97-AF65-F5344CB8AC3E}">
        <p14:creationId xmlns:p14="http://schemas.microsoft.com/office/powerpoint/2010/main" val="1029806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137160" indent="0">
              <a:buNone/>
            </a:pPr>
            <a:r>
              <a:rPr lang="lt-LT" dirty="0">
                <a:solidFill>
                  <a:srgbClr val="002060"/>
                </a:solidFill>
              </a:rPr>
              <a:t>  Mūsų mokslo ir technologijų evoliuciją istorijos bėgyje labai įtakojo žmonijos pastangos nustatyti laiką. Būtinybė matuoti paros dalis paskatino senovės egiptiečius, graikus ir romėnus sukurti saulės ir vandens laikrodžius bei kitus ankstyvuosius chronometrinius prietaisus. Vakarų europiečiai perėmė šias technologijas, tačiau apie XIII amžių poreikis tiksliai matuoti laiką paskatino viduramžių amatininkus išrasti mechaninį laikrodį.</a:t>
            </a:r>
          </a:p>
        </p:txBody>
      </p:sp>
      <p:sp>
        <p:nvSpPr>
          <p:cNvPr id="2" name="Title 1"/>
          <p:cNvSpPr>
            <a:spLocks noGrp="1"/>
          </p:cNvSpPr>
          <p:nvPr>
            <p:ph type="title"/>
          </p:nvPr>
        </p:nvSpPr>
        <p:spPr/>
        <p:txBody>
          <a:bodyPr>
            <a:normAutofit fontScale="90000"/>
          </a:bodyPr>
          <a:lstStyle/>
          <a:p>
            <a:r>
              <a:rPr lang="lt-LT" dirty="0">
                <a:effectLst/>
              </a:rPr>
              <a:t>Laiko matavimo kronika</a:t>
            </a:r>
            <a:br>
              <a:rPr lang="lt-LT" dirty="0">
                <a:effectLst/>
              </a:rPr>
            </a:br>
            <a:endParaRPr lang="lt-LT" dirty="0"/>
          </a:p>
        </p:txBody>
      </p:sp>
    </p:spTree>
    <p:extLst>
      <p:ext uri="{BB962C8B-B14F-4D97-AF65-F5344CB8AC3E}">
        <p14:creationId xmlns:p14="http://schemas.microsoft.com/office/powerpoint/2010/main" val="14924715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88640"/>
            <a:ext cx="8507288" cy="6120720"/>
          </a:xfrm>
        </p:spPr>
        <p:txBody>
          <a:bodyPr/>
          <a:lstStyle/>
          <a:p>
            <a:pPr marL="137160" indent="0">
              <a:buNone/>
            </a:pPr>
            <a:r>
              <a:rPr lang="lt-LT" dirty="0">
                <a:solidFill>
                  <a:srgbClr val="002060"/>
                </a:solidFill>
              </a:rPr>
              <a:t>Šis naujasis prietaisas tenkino vienuolynų ir miestų bendruomenių poreikius, tačiau nebuvo pakankamai tikslus ir pakankamai patikimas mokslo reikalams, kol jo veikimo nepradėjo reguliuoti švytuoklė. Po to sukurti preciziški laikrodžiai turėjo lemiamos reikšmės sprendžiant tuo metu itin svarbią laivo padėties jūroje nustatymo problemą ir lėmė pramonės revoliuciją bei visos Vakarų civilizacijos pažangą.</a:t>
            </a:r>
          </a:p>
        </p:txBody>
      </p:sp>
      <p:sp>
        <p:nvSpPr>
          <p:cNvPr id="2" name="Title 1"/>
          <p:cNvSpPr>
            <a:spLocks noGrp="1"/>
          </p:cNvSpPr>
          <p:nvPr>
            <p:ph type="title"/>
          </p:nvPr>
        </p:nvSpPr>
        <p:spPr/>
        <p:txBody>
          <a:bodyPr/>
          <a:lstStyle/>
          <a:p>
            <a:endParaRPr lang="lt-LT"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8389" y="3933055"/>
            <a:ext cx="2119195" cy="2616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53608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844824"/>
            <a:ext cx="8507288" cy="4464536"/>
          </a:xfrm>
        </p:spPr>
        <p:txBody>
          <a:bodyPr>
            <a:normAutofit/>
          </a:bodyPr>
          <a:lstStyle/>
          <a:p>
            <a:pPr marL="137160" indent="0">
              <a:buNone/>
            </a:pPr>
            <a:r>
              <a:rPr lang="lt-LT" sz="2800" dirty="0">
                <a:solidFill>
                  <a:srgbClr val="002060"/>
                </a:solidFill>
              </a:rPr>
              <a:t> Šiandien labai tikslūs laiko matavimo prietaisai tiksi daugelyje elektroninių sistemų. Pavyzdžiui, beveik visi kompiuteriai turi jų darbą reguliuojantį kvarco kristalo laikrodį. Be to, Globaliosios pozicionavimo sistemos (GPS) palydovų spinduliuojami tikslaus laiko signalai ne tik leidžia kalibruoti precizišką navigacijos įrangą. </a:t>
            </a:r>
          </a:p>
        </p:txBody>
      </p:sp>
      <p:sp>
        <p:nvSpPr>
          <p:cNvPr id="2" name="Title 1"/>
          <p:cNvSpPr>
            <a:spLocks noGrp="1"/>
          </p:cNvSpPr>
          <p:nvPr>
            <p:ph type="title"/>
          </p:nvPr>
        </p:nvSpPr>
        <p:spPr/>
        <p:txBody>
          <a:bodyPr/>
          <a:lstStyle/>
          <a:p>
            <a:endParaRPr lang="lt-LT" dirty="0"/>
          </a:p>
        </p:txBody>
      </p:sp>
    </p:spTree>
    <p:extLst>
      <p:ext uri="{BB962C8B-B14F-4D97-AF65-F5344CB8AC3E}">
        <p14:creationId xmlns:p14="http://schemas.microsoft.com/office/powerpoint/2010/main" val="24511222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lt-LT" sz="2800" dirty="0">
                <a:solidFill>
                  <a:srgbClr val="002060"/>
                </a:solidFill>
              </a:rPr>
              <a:t>Panašias funkcijas jie atlieka ir korinio ryšio telefonuose, kompiuterinės akcijų biržos sistemose ir elektros perdavimo tinkluose. Šios tiksliu laiku paremtos technologijos pasidarė tokia svarbia sudėtine mūsų kasdieninio gyvenimo dalimi, kad savo priklausomybę nuo jų pastebime tiktai tada, kai jos sugenda.</a:t>
            </a:r>
          </a:p>
          <a:p>
            <a:endParaRPr lang="lt-LT" sz="2800" dirty="0"/>
          </a:p>
        </p:txBody>
      </p:sp>
      <p:sp>
        <p:nvSpPr>
          <p:cNvPr id="3" name="Title 2"/>
          <p:cNvSpPr>
            <a:spLocks noGrp="1"/>
          </p:cNvSpPr>
          <p:nvPr>
            <p:ph type="title"/>
          </p:nvPr>
        </p:nvSpPr>
        <p:spPr/>
        <p:txBody>
          <a:bodyPr/>
          <a:lstStyle/>
          <a:p>
            <a:endParaRPr lang="lt-LT"/>
          </a:p>
        </p:txBody>
      </p:sp>
    </p:spTree>
    <p:extLst>
      <p:ext uri="{BB962C8B-B14F-4D97-AF65-F5344CB8AC3E}">
        <p14:creationId xmlns:p14="http://schemas.microsoft.com/office/powerpoint/2010/main" val="4080614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137160" indent="0">
              <a:buNone/>
            </a:pPr>
            <a:r>
              <a:rPr lang="lt-LT" dirty="0">
                <a:solidFill>
                  <a:srgbClr val="002060"/>
                </a:solidFill>
              </a:rPr>
              <a:t>Archeologiniai duomenys rodo, kad babiloniečiai ir egiptiečiai pradėjo matuoti laiką mažiausiai prieš 5000 metų - kai pradėjo naudoti kalendorius, leidusius organizuoti ir koordinuoti bendruomenių gyvenimą, planuoti įvairių prekių pristatymą ir, ypač, reguliuoti sėjos ir derliaus nuėmimo darbus. Jų kalendoriai rėmėsi trimis gamtos ciklais: saulės diena, mėnulio mėnesiu ir saulės metais.</a:t>
            </a:r>
          </a:p>
        </p:txBody>
      </p:sp>
      <p:sp>
        <p:nvSpPr>
          <p:cNvPr id="2" name="Title 1"/>
          <p:cNvSpPr>
            <a:spLocks noGrp="1"/>
          </p:cNvSpPr>
          <p:nvPr>
            <p:ph type="title"/>
          </p:nvPr>
        </p:nvSpPr>
        <p:spPr/>
        <p:txBody>
          <a:bodyPr/>
          <a:lstStyle/>
          <a:p>
            <a:r>
              <a:rPr lang="lt-LT" b="0" dirty="0">
                <a:effectLst/>
              </a:rPr>
              <a:t>Datos skaičiavimas</a:t>
            </a:r>
            <a:endParaRPr lang="lt-LT" dirty="0"/>
          </a:p>
        </p:txBody>
      </p:sp>
    </p:spTree>
    <p:extLst>
      <p:ext uri="{BB962C8B-B14F-4D97-AF65-F5344CB8AC3E}">
        <p14:creationId xmlns:p14="http://schemas.microsoft.com/office/powerpoint/2010/main" val="23337454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lt-LT" dirty="0"/>
          </a:p>
        </p:txBody>
      </p:sp>
      <p:sp>
        <p:nvSpPr>
          <p:cNvPr id="2" name="Title 1"/>
          <p:cNvSpPr>
            <a:spLocks noGrp="1"/>
          </p:cNvSpPr>
          <p:nvPr>
            <p:ph type="title"/>
          </p:nvPr>
        </p:nvSpPr>
        <p:spPr/>
        <p:txBody>
          <a:bodyPr/>
          <a:lstStyle/>
          <a:p>
            <a:endParaRPr lang="lt-LT"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7071" y="1412776"/>
            <a:ext cx="5135076" cy="4654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05919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137160" indent="0">
              <a:buNone/>
            </a:pPr>
            <a:r>
              <a:rPr lang="lt-LT" dirty="0">
                <a:solidFill>
                  <a:srgbClr val="002060"/>
                </a:solidFill>
              </a:rPr>
              <a:t> Iki dirbtinio apšvietimo išradimo mėnulio socialinė reikšmė buvo gerokai didesnė. Žmonėms, kurie gyveno arčiau pusiaujo, jo periodiškas didėjimas ir sumažėjimas buvo kur kas mįslingesni už metų laikų kaitą. Todėl ir mažose platumose sukurtieji kalendoriai buvo labiau įtakojami ne saulės metų, o mėnulio ciklų. </a:t>
            </a:r>
          </a:p>
        </p:txBody>
      </p:sp>
      <p:sp>
        <p:nvSpPr>
          <p:cNvPr id="2" name="Title 1"/>
          <p:cNvSpPr>
            <a:spLocks noGrp="1"/>
          </p:cNvSpPr>
          <p:nvPr>
            <p:ph type="title"/>
          </p:nvPr>
        </p:nvSpPr>
        <p:spPr/>
        <p:txBody>
          <a:bodyPr/>
          <a:lstStyle/>
          <a:p>
            <a:endParaRPr lang="lt-LT" dirty="0"/>
          </a:p>
        </p:txBody>
      </p:sp>
    </p:spTree>
    <p:extLst>
      <p:ext uri="{BB962C8B-B14F-4D97-AF65-F5344CB8AC3E}">
        <p14:creationId xmlns:p14="http://schemas.microsoft.com/office/powerpoint/2010/main" val="38229164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37160" indent="0">
              <a:buNone/>
            </a:pPr>
            <a:r>
              <a:rPr lang="lt-LT" sz="2800" dirty="0">
                <a:solidFill>
                  <a:srgbClr val="002060"/>
                </a:solidFill>
              </a:rPr>
              <a:t>Bet šiauresniuose kraštuose, kur buvo svarbus sezoninis žemės ūkis, saulės metai buvo patys svarbiausi. Taigi, Romos imperijai plečiantis į šiaurę, jos kalendorius ėmė vis labiau remtis saulės metais. Šiandienio Grigaliaus kalendoriaus pirmtakai - Babilono, Egipto, žydų ir romėnų kalendoriai.</a:t>
            </a:r>
          </a:p>
        </p:txBody>
      </p:sp>
      <p:sp>
        <p:nvSpPr>
          <p:cNvPr id="3" name="Title 2"/>
          <p:cNvSpPr>
            <a:spLocks noGrp="1"/>
          </p:cNvSpPr>
          <p:nvPr>
            <p:ph type="title"/>
          </p:nvPr>
        </p:nvSpPr>
        <p:spPr/>
        <p:txBody>
          <a:bodyPr/>
          <a:lstStyle/>
          <a:p>
            <a:endParaRPr lang="lt-LT" dirty="0"/>
          </a:p>
        </p:txBody>
      </p:sp>
    </p:spTree>
    <p:extLst>
      <p:ext uri="{BB962C8B-B14F-4D97-AF65-F5344CB8AC3E}">
        <p14:creationId xmlns:p14="http://schemas.microsoft.com/office/powerpoint/2010/main" val="24035543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116632"/>
            <a:ext cx="8784976" cy="6408712"/>
          </a:xfrm>
        </p:spPr>
        <p:txBody>
          <a:bodyPr>
            <a:normAutofit fontScale="92500"/>
          </a:bodyPr>
          <a:lstStyle/>
          <a:p>
            <a:pPr marL="137160" indent="0">
              <a:buNone/>
            </a:pPr>
            <a:r>
              <a:rPr lang="lt-LT" dirty="0">
                <a:solidFill>
                  <a:srgbClr val="002060"/>
                </a:solidFill>
              </a:rPr>
              <a:t> Egiptiečių kalendorių sudarė 12 mėnesių po 30 dienų kiekviename ir penkios papildomos dienos, pridėtos, siekiant susilyginti su saulės metų trukme. Kiekvienas 10 dienų periodas buvo pažymimas tam tikros žvaigždžių grupės (žvaigždyno), vadinamos "dekanu" pasirodymo. Prieš pat saulėtekį, pasirodant Sirijaus žvaigždei, o tai įvykdavo prasidedant visų svarbiausiam įvykiui - metiniam Nilo potvyniui - padangėje buvo galima iškart matyti 12 dekanų. Egiptiečiai tiems 12 dekanų teikė tokią didelę prasmę, kad netgi sukūrė sistemą, kurioje kiekvienas tamsusis (o vėliau ir šviesusis) paros tarpas buvo dalijami į tuziną vienodų dalių. Šias dalis imta vadinti laikinomis valandomis, nes jų trukmė keitėsi, keičiantis metų laikams ir dienos bei nakties ilgumui. Vasaros valandos buvo ilgos, žiemos - trumpos; tiktai pavasario ir rudens lygiadieniais šviesiosios ir tamsiosios valandos susilygindavo. Laikinąsias valandas vėliau perėmė graikai ir romėnai (pastarieji išplatino jas visoje Europoje). Jos buvo naudojamos daugiau kaip 2500 metų.</a:t>
            </a:r>
          </a:p>
        </p:txBody>
      </p:sp>
      <p:sp>
        <p:nvSpPr>
          <p:cNvPr id="2" name="Title 1"/>
          <p:cNvSpPr>
            <a:spLocks noGrp="1"/>
          </p:cNvSpPr>
          <p:nvPr>
            <p:ph type="title"/>
          </p:nvPr>
        </p:nvSpPr>
        <p:spPr/>
        <p:txBody>
          <a:bodyPr/>
          <a:lstStyle/>
          <a:p>
            <a:endParaRPr lang="lt-LT" dirty="0"/>
          </a:p>
        </p:txBody>
      </p:sp>
    </p:spTree>
    <p:extLst>
      <p:ext uri="{BB962C8B-B14F-4D97-AF65-F5344CB8AC3E}">
        <p14:creationId xmlns:p14="http://schemas.microsoft.com/office/powerpoint/2010/main" val="11304461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lt-LT" dirty="0"/>
          </a:p>
        </p:txBody>
      </p:sp>
      <p:sp>
        <p:nvSpPr>
          <p:cNvPr id="2" name="Title 1"/>
          <p:cNvSpPr>
            <a:spLocks noGrp="1"/>
          </p:cNvSpPr>
          <p:nvPr>
            <p:ph type="title"/>
          </p:nvPr>
        </p:nvSpPr>
        <p:spPr/>
        <p:txBody>
          <a:bodyPr/>
          <a:lstStyle/>
          <a:p>
            <a:endParaRPr lang="lt-LT"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1124744"/>
            <a:ext cx="4896544" cy="49964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68485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700808"/>
            <a:ext cx="8229600" cy="4572000"/>
          </a:xfrm>
        </p:spPr>
        <p:txBody>
          <a:bodyPr>
            <a:normAutofit lnSpcReduction="10000"/>
          </a:bodyPr>
          <a:lstStyle/>
          <a:p>
            <a:pPr marL="0" indent="0">
              <a:buNone/>
            </a:pPr>
            <a:r>
              <a:rPr lang="lt-LT" sz="3200" dirty="0" smtClean="0"/>
              <a:t>1.Kur mus lydi šešėlis?</a:t>
            </a:r>
            <a:endParaRPr lang="lt-LT" sz="3200" dirty="0"/>
          </a:p>
          <a:p>
            <a:pPr marL="0" indent="0">
              <a:buNone/>
            </a:pPr>
            <a:r>
              <a:rPr lang="lt-LT" sz="3200" dirty="0"/>
              <a:t>Saulėtą dieną šešėliai gatvėje lydi žmonės, medžius, gyvūnus, jie yra neatskiriama aplinkos kūnų dalis</a:t>
            </a:r>
            <a:r>
              <a:rPr lang="lt-LT" sz="3200" dirty="0" smtClean="0"/>
              <a:t>.</a:t>
            </a:r>
          </a:p>
          <a:p>
            <a:pPr marL="0" indent="0">
              <a:buNone/>
            </a:pPr>
            <a:endParaRPr lang="lt-LT" sz="3200" dirty="0" smtClean="0"/>
          </a:p>
          <a:p>
            <a:pPr marL="0" indent="0">
              <a:buNone/>
            </a:pPr>
            <a:r>
              <a:rPr lang="lt-LT" sz="3200" dirty="0" smtClean="0"/>
              <a:t>2.Nuo ko skiriasi šešėlio dydis?      </a:t>
            </a:r>
          </a:p>
          <a:p>
            <a:pPr marL="0" indent="0">
              <a:buNone/>
            </a:pPr>
            <a:r>
              <a:rPr lang="lt-LT" sz="3200" dirty="0"/>
              <a:t>Stumdydami šviesos šaltinį lygiagrečiai ekranui, matysite, kad šešėlis taip pat juda </a:t>
            </a:r>
            <a:r>
              <a:rPr lang="lt-LT" sz="3200" dirty="0" smtClean="0"/>
              <a:t>ekranu</a:t>
            </a:r>
            <a:r>
              <a:rPr lang="lt-LT" sz="3200" dirty="0"/>
              <a:t>.</a:t>
            </a:r>
            <a:r>
              <a:rPr lang="lt-LT" sz="3200" dirty="0" smtClean="0"/>
              <a:t>            </a:t>
            </a:r>
            <a:endParaRPr lang="lt-LT" sz="3200" dirty="0" smtClean="0"/>
          </a:p>
        </p:txBody>
      </p:sp>
      <p:sp>
        <p:nvSpPr>
          <p:cNvPr id="3" name="Title 2"/>
          <p:cNvSpPr>
            <a:spLocks noGrp="1"/>
          </p:cNvSpPr>
          <p:nvPr>
            <p:ph type="title"/>
          </p:nvPr>
        </p:nvSpPr>
        <p:spPr>
          <a:xfrm>
            <a:off x="467544" y="0"/>
            <a:ext cx="8229600" cy="1340768"/>
          </a:xfrm>
        </p:spPr>
        <p:txBody>
          <a:bodyPr>
            <a:normAutofit/>
          </a:bodyPr>
          <a:lstStyle/>
          <a:p>
            <a:r>
              <a:rPr lang="lt-LT" sz="5400" dirty="0" smtClean="0"/>
              <a:t>                 </a:t>
            </a:r>
            <a:r>
              <a:rPr lang="lt-LT" sz="6000" dirty="0" smtClean="0"/>
              <a:t>Testas</a:t>
            </a:r>
            <a:endParaRPr lang="lt-LT" sz="6000" dirty="0"/>
          </a:p>
        </p:txBody>
      </p:sp>
    </p:spTree>
    <p:extLst>
      <p:ext uri="{BB962C8B-B14F-4D97-AF65-F5344CB8AC3E}">
        <p14:creationId xmlns:p14="http://schemas.microsoft.com/office/powerpoint/2010/main" val="3637204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556792"/>
            <a:ext cx="8229600" cy="4572000"/>
          </a:xfrm>
        </p:spPr>
        <p:txBody>
          <a:bodyPr>
            <a:normAutofit/>
          </a:bodyPr>
          <a:lstStyle/>
          <a:p>
            <a:pPr marL="0" indent="0">
              <a:buNone/>
            </a:pPr>
            <a:r>
              <a:rPr lang="lt-LT" sz="3200" dirty="0" smtClean="0"/>
              <a:t>3.</a:t>
            </a:r>
            <a:r>
              <a:rPr lang="lt-LT" sz="3200" dirty="0">
                <a:solidFill>
                  <a:srgbClr val="7030A0"/>
                </a:solidFill>
              </a:rPr>
              <a:t> </a:t>
            </a:r>
            <a:r>
              <a:rPr lang="lt-LT" sz="3200" dirty="0" smtClean="0"/>
              <a:t>Kas paliūlė laiko </a:t>
            </a:r>
            <a:r>
              <a:rPr lang="lt-LT" sz="3200" dirty="0"/>
              <a:t>matavimo </a:t>
            </a:r>
            <a:r>
              <a:rPr lang="lt-LT" sz="3200" dirty="0" smtClean="0"/>
              <a:t>vienetus?  </a:t>
            </a:r>
          </a:p>
          <a:p>
            <a:pPr marL="0" indent="0">
              <a:buNone/>
            </a:pPr>
            <a:r>
              <a:rPr lang="lt-LT" sz="3200" dirty="0" smtClean="0"/>
              <a:t>Vienetus </a:t>
            </a:r>
            <a:r>
              <a:rPr lang="lt-LT" sz="3200" dirty="0"/>
              <a:t>tarsi pasiūlė pati </a:t>
            </a:r>
            <a:r>
              <a:rPr lang="lt-LT" sz="3200" dirty="0" smtClean="0"/>
              <a:t>gamta žemei </a:t>
            </a:r>
            <a:r>
              <a:rPr lang="lt-LT" sz="3200" dirty="0"/>
              <a:t>sukantis, dieną keičia naktis, vieną metų laiką </a:t>
            </a:r>
            <a:r>
              <a:rPr lang="lt-LT" sz="3200" dirty="0" smtClean="0"/>
              <a:t> </a:t>
            </a:r>
            <a:r>
              <a:rPr lang="lt-LT" sz="3200" dirty="0"/>
              <a:t>kitas</a:t>
            </a:r>
            <a:r>
              <a:rPr lang="lt-LT" sz="3200" dirty="0" smtClean="0"/>
              <a:t>.</a:t>
            </a:r>
          </a:p>
          <a:p>
            <a:pPr marL="0" indent="0">
              <a:buNone/>
            </a:pPr>
            <a:r>
              <a:rPr lang="lt-LT" sz="3200" dirty="0" smtClean="0"/>
              <a:t>4.Kokioje šalyje buvo pirmą kartą pradėta  para dalyti į 24h?</a:t>
            </a:r>
          </a:p>
          <a:p>
            <a:pPr marL="0" indent="0">
              <a:buNone/>
            </a:pPr>
            <a:r>
              <a:rPr lang="lt-LT" sz="3200" dirty="0" smtClean="0"/>
              <a:t>Egipte.</a:t>
            </a:r>
          </a:p>
        </p:txBody>
      </p:sp>
      <p:sp>
        <p:nvSpPr>
          <p:cNvPr id="3" name="Title 2"/>
          <p:cNvSpPr>
            <a:spLocks noGrp="1"/>
          </p:cNvSpPr>
          <p:nvPr>
            <p:ph type="title"/>
          </p:nvPr>
        </p:nvSpPr>
        <p:spPr/>
        <p:txBody>
          <a:bodyPr/>
          <a:lstStyle/>
          <a:p>
            <a:endParaRPr lang="lt-LT" dirty="0"/>
          </a:p>
        </p:txBody>
      </p:sp>
    </p:spTree>
    <p:extLst>
      <p:ext uri="{BB962C8B-B14F-4D97-AF65-F5344CB8AC3E}">
        <p14:creationId xmlns:p14="http://schemas.microsoft.com/office/powerpoint/2010/main" val="35635249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lt-LT" sz="3200" dirty="0" smtClean="0"/>
              <a:t>5.Kiek  valanda turi sekundžių?</a:t>
            </a:r>
          </a:p>
          <a:p>
            <a:pPr marL="0" indent="0">
              <a:buNone/>
            </a:pPr>
            <a:r>
              <a:rPr lang="pt-BR" sz="4000" dirty="0"/>
              <a:t>3600 </a:t>
            </a:r>
            <a:r>
              <a:rPr lang="pt-BR" sz="4000" dirty="0" smtClean="0"/>
              <a:t>s</a:t>
            </a:r>
            <a:endParaRPr lang="lt-LT" sz="4000" dirty="0" smtClean="0"/>
          </a:p>
          <a:p>
            <a:pPr marL="0" indent="0">
              <a:buNone/>
            </a:pPr>
            <a:r>
              <a:rPr lang="lt-LT" sz="3200" dirty="0" smtClean="0"/>
              <a:t>6.Kaip da kitaip vadinama sekundė? </a:t>
            </a:r>
          </a:p>
          <a:p>
            <a:pPr marL="0" indent="0">
              <a:buNone/>
            </a:pPr>
            <a:r>
              <a:rPr lang="lt-LT" sz="3200" dirty="0" smtClean="0"/>
              <a:t>[t]</a:t>
            </a:r>
          </a:p>
          <a:p>
            <a:pPr marL="0" indent="0">
              <a:buNone/>
            </a:pPr>
            <a:r>
              <a:rPr lang="lt-LT" sz="3200" dirty="0" smtClean="0"/>
              <a:t>7.Prieš kiek metu pradėjo matuoti laiką?</a:t>
            </a:r>
          </a:p>
          <a:p>
            <a:pPr marL="0" indent="0">
              <a:buNone/>
            </a:pPr>
            <a:r>
              <a:rPr lang="lt-LT" sz="3200" dirty="0" smtClean="0"/>
              <a:t>Prieš 5000 metu.</a:t>
            </a:r>
            <a:endParaRPr lang="lt-LT" sz="3200" dirty="0"/>
          </a:p>
        </p:txBody>
      </p:sp>
      <p:sp>
        <p:nvSpPr>
          <p:cNvPr id="3" name="Title 2"/>
          <p:cNvSpPr>
            <a:spLocks noGrp="1"/>
          </p:cNvSpPr>
          <p:nvPr>
            <p:ph type="title"/>
          </p:nvPr>
        </p:nvSpPr>
        <p:spPr/>
        <p:txBody>
          <a:bodyPr/>
          <a:lstStyle/>
          <a:p>
            <a:endParaRPr lang="lt-LT" dirty="0"/>
          </a:p>
        </p:txBody>
      </p:sp>
    </p:spTree>
    <p:extLst>
      <p:ext uri="{BB962C8B-B14F-4D97-AF65-F5344CB8AC3E}">
        <p14:creationId xmlns:p14="http://schemas.microsoft.com/office/powerpoint/2010/main" val="39524426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476672"/>
            <a:ext cx="8784976" cy="6381328"/>
          </a:xfrm>
        </p:spPr>
        <p:txBody>
          <a:bodyPr>
            <a:normAutofit/>
          </a:bodyPr>
          <a:lstStyle/>
          <a:p>
            <a:pPr marL="0" indent="0">
              <a:buNone/>
            </a:pPr>
            <a:r>
              <a:rPr lang="lt-LT" sz="3200" dirty="0" smtClean="0"/>
              <a:t>8.Kokiuose  kraštuose buvo svarbu sezoninis  žemes ūkis?</a:t>
            </a:r>
          </a:p>
          <a:p>
            <a:pPr marL="0" indent="0">
              <a:buNone/>
            </a:pPr>
            <a:r>
              <a:rPr lang="lt-LT" sz="3200" dirty="0"/>
              <a:t>šiauresniuose </a:t>
            </a:r>
            <a:r>
              <a:rPr lang="lt-LT" sz="3200" dirty="0" smtClean="0"/>
              <a:t>kraštuose</a:t>
            </a:r>
          </a:p>
          <a:p>
            <a:pPr marL="0" indent="0">
              <a:buNone/>
            </a:pPr>
            <a:r>
              <a:rPr lang="lt-LT" sz="3200" dirty="0" smtClean="0"/>
              <a:t>9.Kiek Egiptiečių kalendoriuje buvo mėnesių ir dienu , ir kodėl?</a:t>
            </a:r>
          </a:p>
          <a:p>
            <a:pPr marL="0" indent="0">
              <a:buNone/>
            </a:pPr>
            <a:r>
              <a:rPr lang="lt-LT" sz="3200" dirty="0"/>
              <a:t>Egiptiečių kalendorių sudarė 12 mėnesių po 30 dienų kiekviename ir penkios papildomos dienos, pridėtos, siekiant susilyginti su saulės metų trukme.</a:t>
            </a:r>
          </a:p>
        </p:txBody>
      </p:sp>
    </p:spTree>
    <p:extLst>
      <p:ext uri="{BB962C8B-B14F-4D97-AF65-F5344CB8AC3E}">
        <p14:creationId xmlns:p14="http://schemas.microsoft.com/office/powerpoint/2010/main" val="17831277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lt-LT" sz="3200" dirty="0" smtClean="0"/>
              <a:t>10. Ar šešėlis matomas?</a:t>
            </a:r>
          </a:p>
          <a:p>
            <a:pPr marL="0" indent="0">
              <a:buNone/>
            </a:pPr>
            <a:r>
              <a:rPr lang="lt-LT" sz="3200" smtClean="0"/>
              <a:t>Taip,jis matomas jis mus lydi visur,gatvėje,namuose,mokyklose.</a:t>
            </a:r>
            <a:endParaRPr lang="lt-LT" sz="3200" dirty="0"/>
          </a:p>
        </p:txBody>
      </p:sp>
      <p:sp>
        <p:nvSpPr>
          <p:cNvPr id="3" name="Title 2"/>
          <p:cNvSpPr>
            <a:spLocks noGrp="1"/>
          </p:cNvSpPr>
          <p:nvPr>
            <p:ph type="title"/>
          </p:nvPr>
        </p:nvSpPr>
        <p:spPr/>
        <p:txBody>
          <a:bodyPr/>
          <a:lstStyle/>
          <a:p>
            <a:endParaRPr lang="lt-LT" dirty="0"/>
          </a:p>
        </p:txBody>
      </p:sp>
    </p:spTree>
    <p:extLst>
      <p:ext uri="{BB962C8B-B14F-4D97-AF65-F5344CB8AC3E}">
        <p14:creationId xmlns:p14="http://schemas.microsoft.com/office/powerpoint/2010/main" val="16210865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endParaRPr lang="lt-LT" sz="2000" dirty="0" smtClean="0"/>
          </a:p>
          <a:p>
            <a:pPr marL="137160" indent="0">
              <a:buNone/>
            </a:pPr>
            <a:r>
              <a:rPr lang="lt-LT" sz="2000" dirty="0" smtClean="0"/>
              <a:t>www.google.lt /images</a:t>
            </a:r>
          </a:p>
          <a:p>
            <a:pPr marL="137160" indent="0">
              <a:buNone/>
            </a:pPr>
            <a:r>
              <a:rPr lang="lt-LT" sz="2000" dirty="0">
                <a:hlinkClick r:id="rId2"/>
              </a:rPr>
              <a:t>http://www.fizika.lm.lt/content/view/773/69</a:t>
            </a:r>
            <a:r>
              <a:rPr lang="lt-LT" sz="2000" dirty="0" smtClean="0">
                <a:hlinkClick r:id="rId2"/>
              </a:rPr>
              <a:t>/</a:t>
            </a:r>
            <a:endParaRPr lang="lt-LT" sz="2000" dirty="0" smtClean="0"/>
          </a:p>
          <a:p>
            <a:pPr marL="137160" indent="0">
              <a:buNone/>
            </a:pPr>
            <a:r>
              <a:rPr lang="lt-LT" sz="2000" dirty="0">
                <a:hlinkClick r:id="rId3"/>
              </a:rPr>
              <a:t>http://www.fizika.lm.lt/content/view/343/69</a:t>
            </a:r>
            <a:r>
              <a:rPr lang="lt-LT" sz="2000" dirty="0" smtClean="0">
                <a:hlinkClick r:id="rId3"/>
              </a:rPr>
              <a:t>/</a:t>
            </a:r>
            <a:endParaRPr lang="lt-LT" sz="2000" dirty="0" smtClean="0"/>
          </a:p>
          <a:p>
            <a:pPr marL="137160" indent="0">
              <a:buNone/>
            </a:pPr>
            <a:r>
              <a:rPr lang="lt-LT" sz="2000" dirty="0">
                <a:hlinkClick r:id="rId4"/>
              </a:rPr>
              <a:t>http://</a:t>
            </a:r>
            <a:r>
              <a:rPr lang="lt-LT" sz="2000" dirty="0" smtClean="0">
                <a:hlinkClick r:id="rId4"/>
              </a:rPr>
              <a:t>www.ldm.lt/klm/PDF/Laikrodziai_7klase.pdf</a:t>
            </a:r>
            <a:endParaRPr lang="lt-LT" sz="2000" dirty="0" smtClean="0"/>
          </a:p>
          <a:p>
            <a:pPr marL="137160" indent="0">
              <a:buNone/>
            </a:pPr>
            <a:r>
              <a:rPr lang="lt-LT" sz="2000" dirty="0">
                <a:hlinkClick r:id="rId5"/>
              </a:rPr>
              <a:t>http://</a:t>
            </a:r>
            <a:r>
              <a:rPr lang="lt-LT" sz="2000" dirty="0" smtClean="0">
                <a:hlinkClick r:id="rId5"/>
              </a:rPr>
              <a:t>rtn.elektronika.lt/rtn/0204/laiko.html</a:t>
            </a:r>
            <a:endParaRPr lang="lt-LT" sz="2000" dirty="0" smtClean="0"/>
          </a:p>
          <a:p>
            <a:pPr marL="137160" indent="0">
              <a:buNone/>
            </a:pPr>
            <a:endParaRPr lang="lt-LT" sz="2000" dirty="0" smtClean="0"/>
          </a:p>
          <a:p>
            <a:pPr marL="137160" indent="0">
              <a:buNone/>
            </a:pPr>
            <a:endParaRPr lang="lt-LT" sz="2000" dirty="0"/>
          </a:p>
        </p:txBody>
      </p:sp>
      <p:sp>
        <p:nvSpPr>
          <p:cNvPr id="3" name="Title 2"/>
          <p:cNvSpPr>
            <a:spLocks noGrp="1"/>
          </p:cNvSpPr>
          <p:nvPr>
            <p:ph type="title"/>
          </p:nvPr>
        </p:nvSpPr>
        <p:spPr/>
        <p:txBody>
          <a:bodyPr/>
          <a:lstStyle/>
          <a:p>
            <a:r>
              <a:rPr lang="lt-LT" dirty="0" smtClean="0"/>
              <a:t>Literatūra</a:t>
            </a:r>
            <a:endParaRPr lang="lt-LT" dirty="0"/>
          </a:p>
        </p:txBody>
      </p:sp>
    </p:spTree>
    <p:extLst>
      <p:ext uri="{BB962C8B-B14F-4D97-AF65-F5344CB8AC3E}">
        <p14:creationId xmlns:p14="http://schemas.microsoft.com/office/powerpoint/2010/main" val="305451322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248</TotalTime>
  <Words>769</Words>
  <Application>Microsoft Office PowerPoint</Application>
  <PresentationFormat>On-screen Show (4:3)</PresentationFormat>
  <Paragraphs>91</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Paper</vt:lpstr>
      <vt:lpstr> Laiko matavimas pagal šešėlį</vt:lpstr>
      <vt:lpstr>                             Turinys</vt:lpstr>
      <vt:lpstr>Šešėlis. Laiko nustatymas pagal šešėlį?</vt:lpstr>
      <vt:lpstr>1 Bandymas.</vt:lpstr>
      <vt:lpstr>1.Laiko matavimas.Sekundė </vt:lpstr>
      <vt:lpstr>PowerPoint Presentation</vt:lpstr>
      <vt:lpstr>Laiko matavimo vienetai: </vt:lpstr>
      <vt:lpstr>2.Laiko matavimas.Sekundė</vt:lpstr>
      <vt:lpstr>Laiko matavimas</vt:lpstr>
      <vt:lpstr>Laiko matavimo kronika </vt:lpstr>
      <vt:lpstr>PowerPoint Presentation</vt:lpstr>
      <vt:lpstr>PowerPoint Presentation</vt:lpstr>
      <vt:lpstr>PowerPoint Presentation</vt:lpstr>
      <vt:lpstr>Datos skaičiavimas</vt:lpstr>
      <vt:lpstr>PowerPoint Presentation</vt:lpstr>
      <vt:lpstr>PowerPoint Presentation</vt:lpstr>
      <vt:lpstr>PowerPoint Presentation</vt:lpstr>
      <vt:lpstr>PowerPoint Presentation</vt:lpstr>
      <vt:lpstr>PowerPoint Presentation</vt:lpstr>
      <vt:lpstr>                 Testas</vt:lpstr>
      <vt:lpstr>PowerPoint Presentation</vt:lpstr>
      <vt:lpstr>PowerPoint Presentation</vt:lpstr>
      <vt:lpstr>PowerPoint Presentation</vt:lpstr>
      <vt:lpstr>PowerPoint Presentation</vt:lpstr>
      <vt:lpstr>Literatūra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Laiko matavimas pagal šešėlį</dc:title>
  <dc:creator>Mantas</dc:creator>
  <cp:lastModifiedBy>Mantas</cp:lastModifiedBy>
  <cp:revision>23</cp:revision>
  <dcterms:created xsi:type="dcterms:W3CDTF">2015-03-08T06:34:56Z</dcterms:created>
  <dcterms:modified xsi:type="dcterms:W3CDTF">2015-03-21T13:14:58Z</dcterms:modified>
</cp:coreProperties>
</file>