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7" r:id="rId2"/>
    <p:sldId id="258" r:id="rId3"/>
    <p:sldId id="259" r:id="rId4"/>
    <p:sldId id="260" r:id="rId5"/>
    <p:sldId id="261" r:id="rId6"/>
    <p:sldId id="263" r:id="rId7"/>
    <p:sldId id="265" r:id="rId8"/>
    <p:sldId id="285" r:id="rId9"/>
    <p:sldId id="264" r:id="rId10"/>
    <p:sldId id="266" r:id="rId11"/>
    <p:sldId id="314" r:id="rId12"/>
    <p:sldId id="267" r:id="rId13"/>
    <p:sldId id="262" r:id="rId14"/>
    <p:sldId id="330" r:id="rId15"/>
    <p:sldId id="269" r:id="rId16"/>
    <p:sldId id="270" r:id="rId17"/>
    <p:sldId id="271" r:id="rId18"/>
    <p:sldId id="272" r:id="rId19"/>
    <p:sldId id="268" r:id="rId20"/>
    <p:sldId id="323" r:id="rId21"/>
    <p:sldId id="324" r:id="rId22"/>
    <p:sldId id="325" r:id="rId23"/>
    <p:sldId id="276" r:id="rId24"/>
    <p:sldId id="277" r:id="rId25"/>
    <p:sldId id="333" r:id="rId26"/>
    <p:sldId id="334" r:id="rId27"/>
    <p:sldId id="337" r:id="rId28"/>
    <p:sldId id="331" r:id="rId29"/>
    <p:sldId id="280" r:id="rId30"/>
    <p:sldId id="283" r:id="rId31"/>
    <p:sldId id="284" r:id="rId32"/>
    <p:sldId id="289" r:id="rId33"/>
    <p:sldId id="290" r:id="rId34"/>
    <p:sldId id="332" r:id="rId35"/>
    <p:sldId id="281" r:id="rId36"/>
    <p:sldId id="282" r:id="rId37"/>
    <p:sldId id="326" r:id="rId38"/>
    <p:sldId id="295" r:id="rId39"/>
    <p:sldId id="299" r:id="rId40"/>
    <p:sldId id="293" r:id="rId41"/>
    <p:sldId id="328" r:id="rId42"/>
    <p:sldId id="329" r:id="rId43"/>
    <p:sldId id="338" r:id="rId44"/>
    <p:sldId id="306" r:id="rId45"/>
    <p:sldId id="307" r:id="rId46"/>
    <p:sldId id="308" r:id="rId47"/>
    <p:sldId id="311" r:id="rId48"/>
    <p:sldId id="312" r:id="rId49"/>
    <p:sldId id="339" r:id="rId50"/>
    <p:sldId id="340" r:id="rId51"/>
    <p:sldId id="341" r:id="rId52"/>
    <p:sldId id="316" r:id="rId53"/>
    <p:sldId id="317" r:id="rId54"/>
    <p:sldId id="319" r:id="rId5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11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8" autoAdjust="0"/>
    <p:restoredTop sz="94615" autoAdjust="0"/>
  </p:normalViewPr>
  <p:slideViewPr>
    <p:cSldViewPr>
      <p:cViewPr>
        <p:scale>
          <a:sx n="70" d="100"/>
          <a:sy n="70" d="100"/>
        </p:scale>
        <p:origin x="-1392" y="-90"/>
      </p:cViewPr>
      <p:guideLst>
        <p:guide orient="horz" pos="2160"/>
        <p:guide pos="2880"/>
      </p:guideLst>
    </p:cSldViewPr>
  </p:slideViewPr>
  <p:outlineViewPr>
    <p:cViewPr>
      <p:scale>
        <a:sx n="33" d="100"/>
        <a:sy n="33" d="100"/>
      </p:scale>
      <p:origin x="0" y="36960"/>
    </p:cViewPr>
  </p:outlineViewPr>
  <p:notesTextViewPr>
    <p:cViewPr>
      <p:scale>
        <a:sx n="1" d="1"/>
        <a:sy n="1" d="1"/>
      </p:scale>
      <p:origin x="0" y="0"/>
    </p:cViewPr>
  </p:notesTextViewPr>
  <p:notesViewPr>
    <p:cSldViewPr>
      <p:cViewPr varScale="1">
        <p:scale>
          <a:sx n="65" d="100"/>
          <a:sy n="65" d="100"/>
        </p:scale>
        <p:origin x="-269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617941-A24B-4BA4-B8BC-4BCFCF34FDCA}" type="datetimeFigureOut">
              <a:rPr lang="lt-LT" smtClean="0"/>
              <a:t>2015-04-06</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7A7823-1494-4D93-8D8A-1A37E864A387}" type="slidenum">
              <a:rPr lang="lt-LT" smtClean="0"/>
              <a:t>‹#›</a:t>
            </a:fld>
            <a:endParaRPr lang="lt-LT"/>
          </a:p>
        </p:txBody>
      </p:sp>
    </p:spTree>
    <p:extLst>
      <p:ext uri="{BB962C8B-B14F-4D97-AF65-F5344CB8AC3E}">
        <p14:creationId xmlns:p14="http://schemas.microsoft.com/office/powerpoint/2010/main" val="78975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3DD7186A-CDDA-4D2D-8E48-3297B36AACE6}" type="datetimeFigureOut">
              <a:rPr lang="lt-LT" smtClean="0"/>
              <a:t>2015-04-06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100853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DD7186A-CDDA-4D2D-8E48-3297B36AACE6}" type="datetimeFigureOut">
              <a:rPr lang="lt-LT" smtClean="0"/>
              <a:t>2015-04-06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630169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3DD7186A-CDDA-4D2D-8E48-3297B36AACE6}" type="datetimeFigureOut">
              <a:rPr lang="lt-LT" smtClean="0"/>
              <a:t>2015-04-06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1552413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3DD7186A-CDDA-4D2D-8E48-3297B36AACE6}" type="datetimeFigureOut">
              <a:rPr lang="lt-LT" smtClean="0"/>
              <a:t>2015-04-06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2761798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3DD7186A-CDDA-4D2D-8E48-3297B36AACE6}" type="datetimeFigureOut">
              <a:rPr lang="lt-LT" smtClean="0"/>
              <a:t>2015-04-06</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68009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3DD7186A-CDDA-4D2D-8E48-3297B36AACE6}" type="datetimeFigureOut">
              <a:rPr lang="lt-LT" smtClean="0"/>
              <a:t>2015-04-06</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402713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3DD7186A-CDDA-4D2D-8E48-3297B36AACE6}" type="datetimeFigureOut">
              <a:rPr lang="lt-LT" smtClean="0"/>
              <a:t>2015-04-06</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286312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3DD7186A-CDDA-4D2D-8E48-3297B36AACE6}" type="datetimeFigureOut">
              <a:rPr lang="lt-LT" smtClean="0"/>
              <a:t>2015-04-06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3332208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3DD7186A-CDDA-4D2D-8E48-3297B36AACE6}" type="datetimeFigureOut">
              <a:rPr lang="lt-LT" smtClean="0"/>
              <a:t>2015-04-06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4077230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DD7186A-CDDA-4D2D-8E48-3297B36AACE6}" type="datetimeFigureOut">
              <a:rPr lang="lt-LT" smtClean="0"/>
              <a:t>2015-04-06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365506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3DD7186A-CDDA-4D2D-8E48-3297B36AACE6}" type="datetimeFigureOut">
              <a:rPr lang="lt-LT" smtClean="0"/>
              <a:t>2015-04-06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DC9FCA8-669C-4C90-882E-45EA6C9BA75F}" type="slidenum">
              <a:rPr lang="lt-LT" smtClean="0"/>
              <a:t>‹#›</a:t>
            </a:fld>
            <a:endParaRPr lang="lt-LT"/>
          </a:p>
        </p:txBody>
      </p:sp>
    </p:spTree>
    <p:extLst>
      <p:ext uri="{BB962C8B-B14F-4D97-AF65-F5344CB8AC3E}">
        <p14:creationId xmlns:p14="http://schemas.microsoft.com/office/powerpoint/2010/main" val="234291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7186A-CDDA-4D2D-8E48-3297B36AACE6}" type="datetimeFigureOut">
              <a:rPr lang="lt-LT" smtClean="0"/>
              <a:t>2015-04-06</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9FCA8-669C-4C90-882E-45EA6C9BA75F}" type="slidenum">
              <a:rPr lang="lt-LT" smtClean="0"/>
              <a:t>‹#›</a:t>
            </a:fld>
            <a:endParaRPr lang="lt-LT"/>
          </a:p>
        </p:txBody>
      </p:sp>
    </p:spTree>
    <p:extLst>
      <p:ext uri="{BB962C8B-B14F-4D97-AF65-F5344CB8AC3E}">
        <p14:creationId xmlns:p14="http://schemas.microsoft.com/office/powerpoint/2010/main" val="1649200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31.xml"/><Relationship Id="rId18" Type="http://schemas.openxmlformats.org/officeDocument/2006/relationships/slide" Target="slide39.xml"/><Relationship Id="rId3" Type="http://schemas.openxmlformats.org/officeDocument/2006/relationships/slide" Target="slide2.xml"/><Relationship Id="rId21" Type="http://schemas.openxmlformats.org/officeDocument/2006/relationships/slide" Target="slide52.xml"/><Relationship Id="rId7" Type="http://schemas.openxmlformats.org/officeDocument/2006/relationships/slide" Target="slide14.xml"/><Relationship Id="rId12" Type="http://schemas.openxmlformats.org/officeDocument/2006/relationships/slide" Target="slide29.xml"/><Relationship Id="rId17" Type="http://schemas.openxmlformats.org/officeDocument/2006/relationships/slide" Target="slide37.xml"/><Relationship Id="rId2" Type="http://schemas.openxmlformats.org/officeDocument/2006/relationships/image" Target="../media/image4.png"/><Relationship Id="rId16" Type="http://schemas.openxmlformats.org/officeDocument/2006/relationships/slide" Target="slide35.xml"/><Relationship Id="rId20" Type="http://schemas.openxmlformats.org/officeDocument/2006/relationships/slide" Target="slide44.xml"/><Relationship Id="rId1" Type="http://schemas.openxmlformats.org/officeDocument/2006/relationships/slideLayout" Target="../slideLayouts/slideLayout2.xml"/><Relationship Id="rId6" Type="http://schemas.openxmlformats.org/officeDocument/2006/relationships/slide" Target="slide12.xml"/><Relationship Id="rId11" Type="http://schemas.openxmlformats.org/officeDocument/2006/relationships/slide" Target="slide28.xml"/><Relationship Id="rId5" Type="http://schemas.openxmlformats.org/officeDocument/2006/relationships/slide" Target="slide7.xml"/><Relationship Id="rId15" Type="http://schemas.openxmlformats.org/officeDocument/2006/relationships/slide" Target="slide34.xml"/><Relationship Id="rId23" Type="http://schemas.openxmlformats.org/officeDocument/2006/relationships/slide" Target="slide54.xml"/><Relationship Id="rId10" Type="http://schemas.openxmlformats.org/officeDocument/2006/relationships/slide" Target="slide27.xml"/><Relationship Id="rId19" Type="http://schemas.openxmlformats.org/officeDocument/2006/relationships/slide" Target="slide40.xml"/><Relationship Id="rId4" Type="http://schemas.openxmlformats.org/officeDocument/2006/relationships/slide" Target="slide5.xml"/><Relationship Id="rId9" Type="http://schemas.openxmlformats.org/officeDocument/2006/relationships/slide" Target="slide24.xml"/><Relationship Id="rId14" Type="http://schemas.openxmlformats.org/officeDocument/2006/relationships/slide" Target="slide33.xml"/><Relationship Id="rId22" Type="http://schemas.openxmlformats.org/officeDocument/2006/relationships/slide" Target="slide5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3.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hyperlink" Target="http://www.technologijos.lt/n/mokslas/fizika/S-24082/" TargetMode="External"/><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slide" Target="slide3.xml"/><Relationship Id="rId4" Type="http://schemas.openxmlformats.org/officeDocument/2006/relationships/image" Target="../media/image39.wmf"/></Relationships>
</file>

<file path=ppt/slides/_rels/slide2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3.xml"/><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3.pn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51.jpeg"/><Relationship Id="rId4" Type="http://schemas.openxmlformats.org/officeDocument/2006/relationships/image" Target="../media/image50.gif"/></Relationships>
</file>

<file path=ppt/slides/_rels/slide3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Fy0Qur929bM" TargetMode="External"/><Relationship Id="rId2" Type="http://schemas.openxmlformats.org/officeDocument/2006/relationships/hyperlink" Target="https://www.youtube.com/watch?v=at5LWLB1RLM"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3.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0.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8" Type="http://schemas.openxmlformats.org/officeDocument/2006/relationships/hyperlink" Target="http://www.straipsniai.lt/poezija/saule" TargetMode="External"/><Relationship Id="rId3" Type="http://schemas.openxmlformats.org/officeDocument/2006/relationships/hyperlink" Target="https://www.google.com/imghp?hl=lt&amp;gws_rd=ssl" TargetMode="External"/><Relationship Id="rId7" Type="http://schemas.openxmlformats.org/officeDocument/2006/relationships/hyperlink" Target="http://www.delfi.lt/pramogos/muzika/sokejai-ant-scenos-isdarineja-neitiketinus-dalykus-su-sviesa.d?id=67609746#ixzz3WH7I6sUK" TargetMode="External"/><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hyperlink" Target="http://www.technologijos.lt/n/mokslas/astronomija_ir_kosmonautika/S-28706/straipsnis/9-idoms-faktai-apie-Saules-sistema?l=2&amp;p=1" TargetMode="External"/><Relationship Id="rId5" Type="http://schemas.openxmlformats.org/officeDocument/2006/relationships/hyperlink" Target="http://www.technologijos.lt/n/mokslas/fizika/S-26778/straipsnis/Kas-yra-spalva??l=2&amp;p=1" TargetMode="External"/><Relationship Id="rId4" Type="http://schemas.openxmlformats.org/officeDocument/2006/relationships/hyperlink" Target="http://antwerpdiamondsblog.com/category/diamonds/page/3/" TargetMode="External"/><Relationship Id="rId9" Type="http://schemas.openxmlformats.org/officeDocument/2006/relationships/hyperlink" Target="http://www.fmf.lt/ft/studiju-programos/taikomoji-fizika/S-25147/straipsnis/Zvilgsnis-i-sviesa:-bangos-daleles-informacija?p=1"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fault.Acer\Desktop\piršta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03" y="0"/>
            <a:ext cx="915610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ctrTitle"/>
          </p:nvPr>
        </p:nvSpPr>
        <p:spPr>
          <a:xfrm>
            <a:off x="755576" y="2636912"/>
            <a:ext cx="8172400" cy="1815133"/>
          </a:xfrm>
        </p:spPr>
        <p:txBody>
          <a:bodyPr/>
          <a:lstStyle/>
          <a:p>
            <a:r>
              <a:rPr lang="lt-LT" b="1" i="1" dirty="0" smtClean="0">
                <a:solidFill>
                  <a:schemeClr val="accent2">
                    <a:lumMod val="75000"/>
                  </a:schemeClr>
                </a:solidFill>
                <a:effectLst>
                  <a:outerShdw blurRad="38100" dist="38100" dir="2700000" algn="tl">
                    <a:srgbClr val="000000">
                      <a:alpha val="43137"/>
                    </a:srgbClr>
                  </a:outerShdw>
                </a:effectLst>
                <a:latin typeface="Sitka Subheading" panose="02000505000000020004" pitchFamily="2" charset="0"/>
              </a:rPr>
              <a:t>Apie šviesą eilėmis</a:t>
            </a:r>
            <a:endParaRPr lang="lt-LT" b="1" i="1" dirty="0">
              <a:solidFill>
                <a:schemeClr val="accent2">
                  <a:lumMod val="75000"/>
                </a:schemeClr>
              </a:solidFill>
              <a:effectLst>
                <a:outerShdw blurRad="38100" dist="38100" dir="2700000" algn="tl">
                  <a:srgbClr val="000000">
                    <a:alpha val="43137"/>
                  </a:srgbClr>
                </a:outerShdw>
              </a:effectLst>
              <a:latin typeface="Sitka Subheading" panose="02000505000000020004" pitchFamily="2" charset="0"/>
            </a:endParaRPr>
          </a:p>
        </p:txBody>
      </p:sp>
      <p:sp>
        <p:nvSpPr>
          <p:cNvPr id="3" name="Antrinis pavadinimas 2"/>
          <p:cNvSpPr>
            <a:spLocks noGrp="1"/>
          </p:cNvSpPr>
          <p:nvPr>
            <p:ph type="subTitle" idx="1"/>
          </p:nvPr>
        </p:nvSpPr>
        <p:spPr>
          <a:xfrm>
            <a:off x="3491880" y="5157192"/>
            <a:ext cx="6408712" cy="1296144"/>
          </a:xfrm>
        </p:spPr>
        <p:txBody>
          <a:bodyPr>
            <a:normAutofit fontScale="92500" lnSpcReduction="20000"/>
          </a:bodyPr>
          <a:lstStyle/>
          <a:p>
            <a:r>
              <a:rPr lang="lt-LT" sz="1600" b="1" i="1" dirty="0" smtClean="0">
                <a:solidFill>
                  <a:schemeClr val="bg1"/>
                </a:solidFill>
                <a:effectLst>
                  <a:outerShdw blurRad="38100" dist="38100" dir="2700000" algn="tl">
                    <a:srgbClr val="000000">
                      <a:alpha val="43137"/>
                    </a:srgbClr>
                  </a:outerShdw>
                </a:effectLst>
              </a:rPr>
              <a:t>Radviliškio Gražinos pagrindinė mokykla</a:t>
            </a:r>
          </a:p>
          <a:p>
            <a:r>
              <a:rPr lang="lt-LT" sz="1600" b="1" i="1" dirty="0" smtClean="0">
                <a:solidFill>
                  <a:schemeClr val="bg1"/>
                </a:solidFill>
                <a:effectLst>
                  <a:outerShdw blurRad="38100" dist="38100" dir="2700000" algn="tl">
                    <a:srgbClr val="000000">
                      <a:alpha val="43137"/>
                    </a:srgbClr>
                  </a:outerShdw>
                </a:effectLst>
              </a:rPr>
              <a:t>Mokinė: Ema </a:t>
            </a:r>
            <a:r>
              <a:rPr lang="lt-LT" sz="1600" b="1" i="1" dirty="0" err="1" smtClean="0">
                <a:solidFill>
                  <a:schemeClr val="bg1"/>
                </a:solidFill>
                <a:effectLst>
                  <a:outerShdw blurRad="38100" dist="38100" dir="2700000" algn="tl">
                    <a:srgbClr val="000000">
                      <a:alpha val="43137"/>
                    </a:srgbClr>
                  </a:outerShdw>
                </a:effectLst>
              </a:rPr>
              <a:t>Musneckytė</a:t>
            </a:r>
            <a:r>
              <a:rPr lang="en-US" sz="1600" b="1" i="1" dirty="0" smtClean="0">
                <a:solidFill>
                  <a:schemeClr val="bg1"/>
                </a:solidFill>
                <a:effectLst>
                  <a:outerShdw blurRad="38100" dist="38100" dir="2700000" algn="tl">
                    <a:srgbClr val="000000">
                      <a:alpha val="43137"/>
                    </a:srgbClr>
                  </a:outerShdw>
                </a:effectLst>
              </a:rPr>
              <a:t>,</a:t>
            </a:r>
            <a:r>
              <a:rPr lang="lt-LT" sz="1600" b="1" i="1" dirty="0" smtClean="0">
                <a:solidFill>
                  <a:schemeClr val="bg1"/>
                </a:solidFill>
                <a:effectLst>
                  <a:outerShdw blurRad="38100" dist="38100" dir="2700000" algn="tl">
                    <a:srgbClr val="000000">
                      <a:alpha val="43137"/>
                    </a:srgbClr>
                  </a:outerShdw>
                </a:effectLst>
              </a:rPr>
              <a:t> 7c klasė</a:t>
            </a:r>
          </a:p>
          <a:p>
            <a:r>
              <a:rPr lang="lt-LT" sz="1600" dirty="0" smtClean="0">
                <a:solidFill>
                  <a:schemeClr val="bg1"/>
                </a:solidFill>
              </a:rPr>
              <a:t>    Mokytoja: Vilma </a:t>
            </a:r>
            <a:r>
              <a:rPr lang="lt-LT" sz="1600" dirty="0" err="1" smtClean="0">
                <a:solidFill>
                  <a:schemeClr val="bg1"/>
                </a:solidFill>
              </a:rPr>
              <a:t>Mikalauskienė</a:t>
            </a:r>
            <a:endParaRPr lang="lt-LT" sz="1600" dirty="0" smtClean="0">
              <a:solidFill>
                <a:schemeClr val="bg1"/>
              </a:solidFill>
            </a:endParaRPr>
          </a:p>
          <a:p>
            <a:r>
              <a:rPr lang="lt-LT" sz="1600" dirty="0" smtClean="0">
                <a:solidFill>
                  <a:schemeClr val="bg1"/>
                </a:solidFill>
              </a:rPr>
              <a:t>Eiles recenzavo lietuvių k. mokytoja D. Juodžbalienė</a:t>
            </a:r>
          </a:p>
          <a:p>
            <a:r>
              <a:rPr lang="lt-LT" sz="1600" dirty="0" smtClean="0">
                <a:solidFill>
                  <a:schemeClr val="bg1"/>
                </a:solidFill>
              </a:rPr>
              <a:t>2015</a:t>
            </a:r>
            <a:endParaRPr lang="lt-LT" sz="1600" dirty="0">
              <a:solidFill>
                <a:schemeClr val="bg1"/>
              </a:solidFill>
            </a:endParaRPr>
          </a:p>
        </p:txBody>
      </p:sp>
    </p:spTree>
    <p:extLst>
      <p:ext uri="{BB962C8B-B14F-4D97-AF65-F5344CB8AC3E}">
        <p14:creationId xmlns:p14="http://schemas.microsoft.com/office/powerpoint/2010/main" val="129594371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56"/>
            <a:ext cx="9144000" cy="6853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467544" y="332656"/>
            <a:ext cx="8229600" cy="1143000"/>
          </a:xfrm>
        </p:spPr>
        <p:txBody>
          <a:bodyPr>
            <a:normAutofit/>
          </a:bodyPr>
          <a:lstStyle/>
          <a:p>
            <a:r>
              <a:rPr lang="lt-LT" sz="5400" b="1" i="1" dirty="0" smtClean="0">
                <a:solidFill>
                  <a:schemeClr val="bg1"/>
                </a:solidFill>
                <a:effectLst>
                  <a:outerShdw blurRad="38100" dist="38100" dir="2700000" algn="tl">
                    <a:srgbClr val="000000">
                      <a:alpha val="43137"/>
                    </a:srgbClr>
                  </a:outerShdw>
                </a:effectLst>
              </a:rPr>
              <a:t>Darbo tikslas</a:t>
            </a:r>
            <a:endParaRPr lang="lt-LT" sz="5400" b="1" i="1" dirty="0">
              <a:solidFill>
                <a:schemeClr val="bg1"/>
              </a:solidFill>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style>
          <a:lnRef idx="3">
            <a:schemeClr val="lt1"/>
          </a:lnRef>
          <a:fillRef idx="1">
            <a:schemeClr val="accent5"/>
          </a:fillRef>
          <a:effectRef idx="1">
            <a:schemeClr val="accent5"/>
          </a:effectRef>
          <a:fontRef idx="minor">
            <a:schemeClr val="lt1"/>
          </a:fontRef>
        </p:style>
        <p:txBody>
          <a:bodyPr>
            <a:normAutofit/>
          </a:bodyPr>
          <a:lstStyle/>
          <a:p>
            <a:r>
              <a:rPr lang="en-US" dirty="0" err="1" smtClean="0"/>
              <a:t>Apib</a:t>
            </a:r>
            <a:r>
              <a:rPr lang="lt-LT" dirty="0" smtClean="0"/>
              <a:t>ū</a:t>
            </a:r>
            <a:r>
              <a:rPr lang="en-US" dirty="0" err="1" smtClean="0"/>
              <a:t>dinti</a:t>
            </a:r>
            <a:r>
              <a:rPr lang="lt-LT" dirty="0" smtClean="0"/>
              <a:t> šviesos reiškinius fizikiniu ir meniniu požiūriu;</a:t>
            </a:r>
          </a:p>
          <a:p>
            <a:r>
              <a:rPr lang="lt-LT" dirty="0" smtClean="0"/>
              <a:t>Sudominti fizikos mokslu poetiškos sielos žmones;</a:t>
            </a:r>
          </a:p>
          <a:p>
            <a:r>
              <a:rPr lang="lt-LT" b="1" i="1" u="sng" dirty="0" smtClean="0"/>
              <a:t>Fizikus</a:t>
            </a:r>
            <a:r>
              <a:rPr lang="lt-LT" dirty="0" smtClean="0"/>
              <a:t> supažindinti su dalykais, kurių galbūt nežinojote;</a:t>
            </a:r>
          </a:p>
          <a:p>
            <a:r>
              <a:rPr lang="lt-LT" b="1" i="1" u="sng" dirty="0" smtClean="0"/>
              <a:t>Lyrikams </a:t>
            </a:r>
            <a:r>
              <a:rPr lang="lt-LT" dirty="0" smtClean="0"/>
              <a:t>padėti prisiminti dalykus, kuriuos puikiai žinojote, bet galbūt pamiršote;</a:t>
            </a:r>
            <a:endParaRPr lang="lt-LT" dirty="0"/>
          </a:p>
        </p:txBody>
      </p:sp>
      <p:pic>
        <p:nvPicPr>
          <p:cNvPr id="3074"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507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p:txBody>
          <a:bodyPr>
            <a:normAutofit/>
          </a:bodyPr>
          <a:lstStyle/>
          <a:p>
            <a:r>
              <a:rPr lang="lt-LT" sz="6000" b="1" i="1" dirty="0" smtClean="0">
                <a:solidFill>
                  <a:schemeClr val="bg1"/>
                </a:solidFill>
                <a:effectLst>
                  <a:outerShdw blurRad="38100" dist="38100" dir="2700000" algn="tl">
                    <a:srgbClr val="000000">
                      <a:alpha val="43137"/>
                    </a:srgbClr>
                  </a:outerShdw>
                </a:effectLst>
              </a:rPr>
              <a:t>Turinys</a:t>
            </a:r>
            <a:endParaRPr lang="lt-LT" sz="6000" b="1" i="1" dirty="0">
              <a:solidFill>
                <a:schemeClr val="bg1"/>
              </a:solidFill>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457200" y="1412776"/>
            <a:ext cx="8229600" cy="4713387"/>
          </a:xfrm>
        </p:spPr>
        <p:style>
          <a:lnRef idx="3">
            <a:schemeClr val="lt1"/>
          </a:lnRef>
          <a:fillRef idx="1">
            <a:schemeClr val="accent5"/>
          </a:fillRef>
          <a:effectRef idx="1">
            <a:schemeClr val="accent5"/>
          </a:effectRef>
          <a:fontRef idx="minor">
            <a:schemeClr val="lt1"/>
          </a:fontRef>
        </p:style>
        <p:txBody>
          <a:bodyPr numCol="2">
            <a:normAutofit fontScale="70000" lnSpcReduction="20000"/>
          </a:bodyPr>
          <a:lstStyle/>
          <a:p>
            <a:pPr>
              <a:buFont typeface="Wingdings" panose="05000000000000000000" pitchFamily="2" charset="2"/>
              <a:buChar char="Ø"/>
            </a:pPr>
            <a:r>
              <a:rPr lang="lt-LT" sz="3400" dirty="0" smtClean="0">
                <a:hlinkClick r:id="rId3" action="ppaction://hlinksldjump"/>
              </a:rPr>
              <a:t>Darbo tikslas</a:t>
            </a:r>
            <a:endParaRPr lang="lt-LT" sz="3400" dirty="0" smtClean="0"/>
          </a:p>
          <a:p>
            <a:pPr>
              <a:buFont typeface="Wingdings" panose="05000000000000000000" pitchFamily="2" charset="2"/>
              <a:buChar char="Ø"/>
            </a:pPr>
            <a:r>
              <a:rPr lang="lt-LT" sz="3400" dirty="0" smtClean="0">
                <a:hlinkClick r:id="rId4" action="ppaction://hlinksldjump"/>
              </a:rPr>
              <a:t>Teorijos pradžia</a:t>
            </a:r>
            <a:endParaRPr lang="lt-LT" sz="3400" dirty="0" smtClean="0"/>
          </a:p>
          <a:p>
            <a:pPr>
              <a:buFont typeface="Wingdings" panose="05000000000000000000" pitchFamily="2" charset="2"/>
              <a:buChar char="Ø"/>
            </a:pPr>
            <a:r>
              <a:rPr lang="lt-LT" sz="3400" dirty="0" smtClean="0">
                <a:hlinkClick r:id="rId5" action="ppaction://hlinksldjump"/>
              </a:rPr>
              <a:t>Šviesos šaltiniai</a:t>
            </a:r>
            <a:endParaRPr lang="lt-LT" sz="3400" dirty="0" smtClean="0"/>
          </a:p>
          <a:p>
            <a:pPr>
              <a:buFont typeface="Wingdings" panose="05000000000000000000" pitchFamily="2" charset="2"/>
              <a:buChar char="Ø"/>
            </a:pPr>
            <a:r>
              <a:rPr lang="lt-LT" sz="3400" dirty="0" smtClean="0">
                <a:hlinkClick r:id="rId6" action="ppaction://hlinksldjump"/>
              </a:rPr>
              <a:t>Vaivorykštė. Kas tai?</a:t>
            </a:r>
            <a:endParaRPr lang="lt-LT" sz="3400" dirty="0" smtClean="0"/>
          </a:p>
          <a:p>
            <a:pPr>
              <a:buFont typeface="Wingdings" panose="05000000000000000000" pitchFamily="2" charset="2"/>
              <a:buChar char="Ø"/>
            </a:pPr>
            <a:r>
              <a:rPr lang="lt-LT" sz="3400" dirty="0" smtClean="0">
                <a:hlinkClick r:id="rId7" action="ppaction://hlinksldjump"/>
              </a:rPr>
              <a:t>Bandymas: šviesos spektro gavimas namuose</a:t>
            </a:r>
            <a:endParaRPr lang="en-US" sz="3400" dirty="0" smtClean="0"/>
          </a:p>
          <a:p>
            <a:pPr>
              <a:buFont typeface="Wingdings" panose="05000000000000000000" pitchFamily="2" charset="2"/>
              <a:buChar char="Ø"/>
            </a:pPr>
            <a:r>
              <a:rPr lang="en-US" sz="3400" dirty="0" smtClean="0">
                <a:hlinkClick r:id="rId8" action="ppaction://hlinksldjump"/>
              </a:rPr>
              <a:t>7-ok</a:t>
            </a:r>
            <a:r>
              <a:rPr lang="lt-LT" sz="3400" dirty="0" smtClean="0">
                <a:hlinkClick r:id="rId8" action="ppaction://hlinksldjump"/>
              </a:rPr>
              <a:t>ų eilės apie vaivorykštę</a:t>
            </a:r>
            <a:endParaRPr lang="lt-LT" sz="3400" dirty="0" smtClean="0"/>
          </a:p>
          <a:p>
            <a:pPr>
              <a:buFont typeface="Wingdings" panose="05000000000000000000" pitchFamily="2" charset="2"/>
              <a:buChar char="Ø"/>
            </a:pPr>
            <a:r>
              <a:rPr lang="lt-LT" sz="3400" dirty="0" smtClean="0">
                <a:hlinkClick r:id="rId9" action="ppaction://hlinksldjump"/>
              </a:rPr>
              <a:t>Apie spalvas </a:t>
            </a:r>
            <a:endParaRPr lang="lt-LT" sz="3400" dirty="0" smtClean="0"/>
          </a:p>
          <a:p>
            <a:pPr>
              <a:buFont typeface="Wingdings" panose="05000000000000000000" pitchFamily="2" charset="2"/>
              <a:buChar char="Ø"/>
            </a:pPr>
            <a:r>
              <a:rPr lang="lt-LT" sz="3400" dirty="0" smtClean="0">
                <a:hlinkClick r:id="rId10" action="ppaction://hlinksldjump"/>
              </a:rPr>
              <a:t>Šviesos menas (video)</a:t>
            </a:r>
            <a:endParaRPr lang="lt-LT" sz="3400" dirty="0" smtClean="0"/>
          </a:p>
          <a:p>
            <a:pPr>
              <a:buFont typeface="Wingdings" panose="05000000000000000000" pitchFamily="2" charset="2"/>
              <a:buChar char="Ø"/>
            </a:pPr>
            <a:r>
              <a:rPr lang="lt-LT" sz="3400" dirty="0" smtClean="0">
                <a:hlinkClick r:id="rId11" action="ppaction://hlinksldjump"/>
              </a:rPr>
              <a:t>Bandymas: ar vienoda spalva?</a:t>
            </a:r>
            <a:endParaRPr lang="lt-LT" sz="3400" dirty="0" smtClean="0"/>
          </a:p>
          <a:p>
            <a:pPr>
              <a:buFont typeface="Wingdings" panose="05000000000000000000" pitchFamily="2" charset="2"/>
              <a:buChar char="Ø"/>
            </a:pPr>
            <a:r>
              <a:rPr lang="lt-LT" sz="3400" dirty="0" smtClean="0">
                <a:hlinkClick r:id="rId12" action="ppaction://hlinksldjump"/>
              </a:rPr>
              <a:t>J. Degutytės eilės</a:t>
            </a:r>
            <a:endParaRPr lang="lt-LT" sz="3400" dirty="0" smtClean="0"/>
          </a:p>
          <a:p>
            <a:pPr>
              <a:buFont typeface="Wingdings" panose="05000000000000000000" pitchFamily="2" charset="2"/>
              <a:buChar char="Ø"/>
            </a:pPr>
            <a:r>
              <a:rPr lang="lt-LT" sz="3400" dirty="0" smtClean="0">
                <a:hlinkClick r:id="rId13" action="ppaction://hlinksldjump"/>
              </a:rPr>
              <a:t>Saulės laikrodis</a:t>
            </a:r>
            <a:endParaRPr lang="lt-LT" sz="3400" dirty="0" smtClean="0"/>
          </a:p>
          <a:p>
            <a:pPr>
              <a:buFont typeface="Wingdings" panose="05000000000000000000" pitchFamily="2" charset="2"/>
              <a:buChar char="Ø"/>
            </a:pPr>
            <a:r>
              <a:rPr lang="lt-LT" sz="3400" dirty="0">
                <a:hlinkClick r:id="rId14" action="ppaction://hlinksldjump"/>
              </a:rPr>
              <a:t>A</a:t>
            </a:r>
            <a:r>
              <a:rPr lang="lt-LT" sz="3400" dirty="0" smtClean="0">
                <a:hlinkClick r:id="rId14" action="ppaction://hlinksldjump"/>
              </a:rPr>
              <a:t>pie deimantą</a:t>
            </a:r>
            <a:endParaRPr lang="lt-LT" sz="3400" dirty="0" smtClean="0"/>
          </a:p>
          <a:p>
            <a:pPr>
              <a:buFont typeface="Wingdings" panose="05000000000000000000" pitchFamily="2" charset="2"/>
              <a:buChar char="Ø"/>
            </a:pPr>
            <a:r>
              <a:rPr lang="lt-LT" sz="3400" dirty="0" smtClean="0">
                <a:hlinkClick r:id="rId15" action="ppaction://hlinksldjump"/>
              </a:rPr>
              <a:t>Deimantas ir spektras</a:t>
            </a:r>
            <a:endParaRPr lang="lt-LT" sz="3400" dirty="0" smtClean="0"/>
          </a:p>
          <a:p>
            <a:pPr>
              <a:buFont typeface="Wingdings" panose="05000000000000000000" pitchFamily="2" charset="2"/>
              <a:buChar char="Ø"/>
            </a:pPr>
            <a:r>
              <a:rPr lang="lt-LT" sz="3400" dirty="0" smtClean="0">
                <a:hlinkClick r:id="rId16" action="ppaction://hlinksldjump"/>
              </a:rPr>
              <a:t>Tai įdomu!</a:t>
            </a:r>
            <a:endParaRPr lang="lt-LT" sz="3400" dirty="0" smtClean="0"/>
          </a:p>
          <a:p>
            <a:pPr>
              <a:buFont typeface="Wingdings" panose="05000000000000000000" pitchFamily="2" charset="2"/>
              <a:buChar char="Ø"/>
            </a:pPr>
            <a:r>
              <a:rPr lang="lt-LT" sz="3400" dirty="0" smtClean="0">
                <a:hlinkClick r:id="rId17" action="ppaction://hlinksldjump"/>
              </a:rPr>
              <a:t>I. </a:t>
            </a:r>
            <a:r>
              <a:rPr lang="lt-LT" sz="3400" dirty="0" err="1" smtClean="0">
                <a:hlinkClick r:id="rId17" action="ppaction://hlinksldjump"/>
              </a:rPr>
              <a:t>Petkevičiūtės</a:t>
            </a:r>
            <a:r>
              <a:rPr lang="lt-LT" sz="3400" dirty="0" smtClean="0">
                <a:hlinkClick r:id="rId17" action="ppaction://hlinksldjump"/>
              </a:rPr>
              <a:t> eilės</a:t>
            </a:r>
            <a:endParaRPr lang="lt-LT" sz="3400" dirty="0" smtClean="0"/>
          </a:p>
          <a:p>
            <a:pPr>
              <a:buFont typeface="Wingdings" panose="05000000000000000000" pitchFamily="2" charset="2"/>
              <a:buChar char="Ø"/>
            </a:pPr>
            <a:r>
              <a:rPr lang="lt-LT" sz="3400" dirty="0" smtClean="0">
                <a:hlinkClick r:id="rId18" action="ppaction://hlinksldjump"/>
              </a:rPr>
              <a:t>Šviesos ir šešėlio efektai scenoje</a:t>
            </a:r>
            <a:endParaRPr lang="lt-LT" sz="3400" dirty="0" smtClean="0"/>
          </a:p>
          <a:p>
            <a:pPr>
              <a:buFont typeface="Wingdings" panose="05000000000000000000" pitchFamily="2" charset="2"/>
              <a:buChar char="Ø"/>
            </a:pPr>
            <a:r>
              <a:rPr lang="lt-LT" sz="3400" dirty="0" smtClean="0"/>
              <a:t> </a:t>
            </a:r>
            <a:r>
              <a:rPr lang="lt-LT" sz="3400" dirty="0" smtClean="0">
                <a:hlinkClick r:id="rId19" action="ppaction://hlinksldjump"/>
              </a:rPr>
              <a:t>Pasitikrink</a:t>
            </a:r>
            <a:endParaRPr lang="lt-LT" sz="3400" dirty="0" smtClean="0"/>
          </a:p>
          <a:p>
            <a:pPr>
              <a:buFont typeface="Wingdings" panose="05000000000000000000" pitchFamily="2" charset="2"/>
              <a:buChar char="Ø"/>
            </a:pPr>
            <a:r>
              <a:rPr lang="lt-LT" sz="3400" dirty="0" smtClean="0">
                <a:hlinkClick r:id="rId20" action="ppaction://hlinksldjump"/>
              </a:rPr>
              <a:t>Testas</a:t>
            </a:r>
            <a:endParaRPr lang="lt-LT" sz="3400" dirty="0" smtClean="0"/>
          </a:p>
          <a:p>
            <a:pPr>
              <a:buFont typeface="Wingdings" panose="05000000000000000000" pitchFamily="2" charset="2"/>
              <a:buChar char="Ø"/>
            </a:pPr>
            <a:r>
              <a:rPr lang="lt-LT" sz="3400" dirty="0" err="1" smtClean="0">
                <a:hlinkClick r:id="rId21" action="ppaction://hlinksldjump"/>
              </a:rPr>
              <a:t>Info</a:t>
            </a:r>
            <a:r>
              <a:rPr lang="lt-LT" sz="3400" dirty="0" smtClean="0">
                <a:hlinkClick r:id="rId21" action="ppaction://hlinksldjump"/>
              </a:rPr>
              <a:t> šaltiniai</a:t>
            </a:r>
            <a:endParaRPr lang="lt-LT" sz="3400" dirty="0" smtClean="0"/>
          </a:p>
          <a:p>
            <a:pPr>
              <a:buFont typeface="Wingdings" panose="05000000000000000000" pitchFamily="2" charset="2"/>
              <a:buChar char="Ø"/>
            </a:pPr>
            <a:r>
              <a:rPr lang="lt-LT" sz="3400" dirty="0" smtClean="0">
                <a:hlinkClick r:id="rId22" action="ppaction://hlinksldjump"/>
              </a:rPr>
              <a:t>Autorės nuotrauka</a:t>
            </a:r>
            <a:endParaRPr lang="lt-LT" sz="3400" dirty="0" smtClean="0"/>
          </a:p>
          <a:p>
            <a:pPr>
              <a:buFont typeface="Wingdings" panose="05000000000000000000" pitchFamily="2" charset="2"/>
              <a:buChar char="Ø"/>
            </a:pPr>
            <a:r>
              <a:rPr lang="lt-LT" sz="3400" dirty="0" smtClean="0">
                <a:hlinkClick r:id="rId23" action="ppaction://hlinksldjump"/>
              </a:rPr>
              <a:t>Ačiū už dėmesį!</a:t>
            </a:r>
            <a:endParaRPr lang="lt-LT" sz="3400" dirty="0" smtClean="0"/>
          </a:p>
          <a:p>
            <a:pPr marL="0" indent="0">
              <a:buNone/>
            </a:pPr>
            <a:endParaRPr lang="lt-LT" dirty="0" smtClean="0"/>
          </a:p>
        </p:txBody>
      </p:sp>
    </p:spTree>
    <p:extLst>
      <p:ext uri="{BB962C8B-B14F-4D97-AF65-F5344CB8AC3E}">
        <p14:creationId xmlns:p14="http://schemas.microsoft.com/office/powerpoint/2010/main" val="1976758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404664"/>
            <a:ext cx="8229600" cy="3312369"/>
          </a:xfrm>
          <a:solidFill>
            <a:schemeClr val="tx2">
              <a:lumMod val="25000"/>
            </a:schemeClr>
          </a:solidFill>
        </p:spPr>
        <p:style>
          <a:lnRef idx="3">
            <a:schemeClr val="lt1"/>
          </a:lnRef>
          <a:fillRef idx="1">
            <a:schemeClr val="accent5"/>
          </a:fillRef>
          <a:effectRef idx="1">
            <a:schemeClr val="accent5"/>
          </a:effectRef>
          <a:fontRef idx="minor">
            <a:schemeClr val="lt1"/>
          </a:fontRef>
        </p:style>
        <p:txBody>
          <a:bodyPr>
            <a:normAutofit lnSpcReduction="10000"/>
          </a:bodyPr>
          <a:lstStyle/>
          <a:p>
            <a:pPr marL="0" indent="0" algn="ctr">
              <a:buNone/>
            </a:pPr>
            <a:r>
              <a:rPr lang="lt-LT" sz="4300" b="1" i="1" dirty="0" smtClean="0"/>
              <a:t>„Visų akys skirtingai mato“. </a:t>
            </a:r>
          </a:p>
          <a:p>
            <a:pPr marL="0" indent="0" algn="ctr">
              <a:buNone/>
            </a:pPr>
            <a:endParaRPr lang="lt-LT" sz="4300" b="1" i="1" dirty="0" smtClean="0"/>
          </a:p>
          <a:p>
            <a:pPr marL="0" indent="0" algn="ctr">
              <a:buNone/>
            </a:pPr>
            <a:r>
              <a:rPr lang="lt-LT" sz="3500" b="1" i="1" dirty="0" smtClean="0"/>
              <a:t>Šiame darbe akivaizdžiai tai pajusite bei pamatysite. </a:t>
            </a:r>
          </a:p>
          <a:p>
            <a:pPr marL="0" indent="0" algn="ctr">
              <a:buNone/>
            </a:pPr>
            <a:r>
              <a:rPr lang="lt-LT" sz="3500" b="1" i="1" dirty="0" smtClean="0"/>
              <a:t>Gero žiūrėjimo! </a:t>
            </a:r>
            <a:r>
              <a:rPr lang="lt-LT" sz="3500" b="1" i="1" dirty="0" smtClean="0">
                <a:sym typeface="Webdings"/>
              </a:rPr>
              <a:t></a:t>
            </a:r>
            <a:endParaRPr lang="lt-LT" sz="3500" b="1" i="1" dirty="0"/>
          </a:p>
        </p:txBody>
      </p:sp>
    </p:spTree>
    <p:extLst>
      <p:ext uri="{BB962C8B-B14F-4D97-AF65-F5344CB8AC3E}">
        <p14:creationId xmlns:p14="http://schemas.microsoft.com/office/powerpoint/2010/main" val="35277765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Default.Acer\Desktop\aisyjusmailingba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550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title"/>
          </p:nvPr>
        </p:nvSpPr>
        <p:spPr>
          <a:xfrm>
            <a:off x="761125" y="214924"/>
            <a:ext cx="7632848" cy="837812"/>
          </a:xfrm>
          <a:solidFill>
            <a:schemeClr val="accent2">
              <a:lumMod val="40000"/>
              <a:lumOff val="60000"/>
            </a:schemeClr>
          </a:solidFill>
          <a:ln>
            <a:noFill/>
          </a:ln>
        </p:spPr>
        <p:txBody>
          <a:bodyPr>
            <a:normAutofit/>
          </a:bodyPr>
          <a:lstStyle/>
          <a:p>
            <a:r>
              <a:rPr lang="lt-LT" b="1" i="1" dirty="0">
                <a:solidFill>
                  <a:schemeClr val="accent2">
                    <a:lumMod val="50000"/>
                  </a:schemeClr>
                </a:solidFill>
                <a:cs typeface="Gisha" panose="020B0502040204020203" pitchFamily="34" charset="-79"/>
              </a:rPr>
              <a:t>Teorijos pradžia...</a:t>
            </a:r>
            <a:endParaRPr lang="lt-LT" dirty="0">
              <a:solidFill>
                <a:schemeClr val="accent2">
                  <a:lumMod val="50000"/>
                </a:schemeClr>
              </a:solidFill>
            </a:endParaRPr>
          </a:p>
        </p:txBody>
      </p:sp>
      <p:sp>
        <p:nvSpPr>
          <p:cNvPr id="3" name="Turinio vietos rezervavimo ženklas 2"/>
          <p:cNvSpPr>
            <a:spLocks noGrp="1"/>
          </p:cNvSpPr>
          <p:nvPr>
            <p:ph idx="1"/>
          </p:nvPr>
        </p:nvSpPr>
        <p:spPr>
          <a:xfrm>
            <a:off x="5217723" y="1052736"/>
            <a:ext cx="3399117" cy="4422718"/>
          </a:xfrm>
          <a:solidFill>
            <a:schemeClr val="accent2">
              <a:lumMod val="40000"/>
              <a:lumOff val="60000"/>
            </a:schemeClr>
          </a:solidFill>
          <a:ln>
            <a:noFill/>
          </a:ln>
        </p:spPr>
        <p:txBody>
          <a:bodyPr>
            <a:normAutofit fontScale="92500" lnSpcReduction="20000"/>
            <a:scene3d>
              <a:camera prst="orthographicFront"/>
              <a:lightRig rig="balanced" dir="t">
                <a:rot lat="0" lon="0" rev="2100000"/>
              </a:lightRig>
            </a:scene3d>
            <a:sp3d extrusionH="57150" prstMaterial="metal">
              <a:bevelT w="38100" h="25400"/>
              <a:contourClr>
                <a:schemeClr val="bg2"/>
              </a:contourClr>
            </a:sp3d>
          </a:bodyPr>
          <a:lstStyle/>
          <a:p>
            <a:pPr marL="0" indent="0" algn="just">
              <a:buNone/>
            </a:pPr>
            <a:r>
              <a:rPr lang="lt-LT" b="1" i="1" dirty="0" smtClean="0">
                <a:ln w="50800"/>
                <a:solidFill>
                  <a:schemeClr val="accent2">
                    <a:lumMod val="50000"/>
                  </a:schemeClr>
                </a:solidFill>
                <a:cs typeface="Gisha" panose="020B0502040204020203" pitchFamily="34" charset="-79"/>
              </a:rPr>
              <a:t>	</a:t>
            </a:r>
          </a:p>
          <a:p>
            <a:pPr marL="0" indent="0">
              <a:buNone/>
            </a:pPr>
            <a:r>
              <a:rPr lang="lt-LT" b="1" i="1" dirty="0" smtClean="0">
                <a:ln w="50800"/>
                <a:solidFill>
                  <a:schemeClr val="accent2">
                    <a:lumMod val="50000"/>
                  </a:schemeClr>
                </a:solidFill>
                <a:cs typeface="Gisha" panose="020B0502040204020203" pitchFamily="34" charset="-79"/>
              </a:rPr>
              <a:t>Šviesa-  </a:t>
            </a:r>
            <a:r>
              <a:rPr lang="lt-LT" b="1" i="1" dirty="0">
                <a:ln w="50800"/>
                <a:solidFill>
                  <a:schemeClr val="accent2">
                    <a:lumMod val="50000"/>
                  </a:schemeClr>
                </a:solidFill>
                <a:cs typeface="Gisha" panose="020B0502040204020203" pitchFamily="34" charset="-79"/>
              </a:rPr>
              <a:t>elektromagnetinis spinduliavimas, kurio bangos ilgis yra matomas </a:t>
            </a:r>
            <a:r>
              <a:rPr lang="lt-LT" b="1" i="1" dirty="0" smtClean="0">
                <a:ln w="50800"/>
                <a:solidFill>
                  <a:schemeClr val="accent2">
                    <a:lumMod val="50000"/>
                  </a:schemeClr>
                </a:solidFill>
                <a:cs typeface="Gisha" panose="020B0502040204020203" pitchFamily="34" charset="-79"/>
              </a:rPr>
              <a:t>akiai.</a:t>
            </a:r>
          </a:p>
          <a:p>
            <a:pPr marL="0" indent="0">
              <a:buNone/>
            </a:pPr>
            <a:r>
              <a:rPr lang="lt-LT" b="1" i="1" dirty="0" smtClean="0">
                <a:ln w="50800"/>
                <a:solidFill>
                  <a:schemeClr val="accent2">
                    <a:lumMod val="50000"/>
                  </a:schemeClr>
                </a:solidFill>
              </a:rPr>
              <a:t>	Iki mūsų išmaniųjų laikų, niekas neišrado nieko greitesnio už šviesos greitį.</a:t>
            </a:r>
          </a:p>
          <a:p>
            <a:pPr marL="0" indent="0" algn="just">
              <a:buNone/>
            </a:pPr>
            <a:endParaRPr lang="lt-LT" b="1" i="1" dirty="0">
              <a:ln w="50800"/>
              <a:solidFill>
                <a:schemeClr val="accent2">
                  <a:lumMod val="50000"/>
                </a:schemeClr>
              </a:solidFill>
            </a:endParaRPr>
          </a:p>
        </p:txBody>
      </p:sp>
      <p:pic>
        <p:nvPicPr>
          <p:cNvPr id="2050" name="Picture 2" descr="http://www.poundsofplastic.com/images/animation/professo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6376" y="116632"/>
            <a:ext cx="864106" cy="12280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technologijos.lt/upload/image/ft/studiju-programos/taikomoji-fizika/S-25147/10.jpg"/>
          <p:cNvPicPr>
            <a:picLocks noChangeAspect="1" noChangeArrowheads="1"/>
          </p:cNvPicPr>
          <p:nvPr/>
        </p:nvPicPr>
        <p:blipFill rotWithShape="1">
          <a:blip r:embed="rId4">
            <a:extLst>
              <a:ext uri="{28A0092B-C50C-407E-A947-70E740481C1C}">
                <a14:useLocalDpi xmlns:a14="http://schemas.microsoft.com/office/drawing/2010/main" val="0"/>
              </a:ext>
            </a:extLst>
          </a:blip>
          <a:srcRect l="4054" r="5145"/>
          <a:stretch/>
        </p:blipFill>
        <p:spPr bwMode="auto">
          <a:xfrm>
            <a:off x="755576" y="1052736"/>
            <a:ext cx="4462147" cy="44227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images.clipartpanda.com/stick-family-clipart-black-and-white-white-house-md.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076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60" y="-340"/>
            <a:ext cx="9176160" cy="688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67544" y="4077072"/>
            <a:ext cx="8229600" cy="1889327"/>
          </a:xfrm>
        </p:spPr>
        <p:txBody>
          <a:bodyPr>
            <a:noAutofit/>
          </a:bodyPr>
          <a:lstStyle/>
          <a:p>
            <a:pPr marL="0" indent="0" algn="ctr">
              <a:buNone/>
            </a:pPr>
            <a:endParaRPr lang="lt-LT" sz="2800" b="1" i="1" dirty="0">
              <a:latin typeface="+mj-lt"/>
              <a:cs typeface="Gisha" panose="020B0502040204020203" pitchFamily="34" charset="-79"/>
            </a:endParaRPr>
          </a:p>
          <a:p>
            <a:pPr marL="0" indent="0" algn="ctr">
              <a:buNone/>
            </a:pPr>
            <a:r>
              <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Menininkams šviesa </a:t>
            </a:r>
            <a:r>
              <a:rPr lang="lt-LT" sz="2400" i="1" dirty="0">
                <a:ln w="18415" cmpd="sng">
                  <a:solidFill>
                    <a:srgbClr val="FFFFFF"/>
                  </a:solidFill>
                  <a:prstDash val="solid"/>
                </a:ln>
                <a:solidFill>
                  <a:srgbClr val="FFFFFF"/>
                </a:solidFill>
                <a:effectLst>
                  <a:outerShdw blurRad="63500" dir="3600000" algn="tl" rotWithShape="0">
                    <a:srgbClr val="000000">
                      <a:alpha val="70000"/>
                    </a:srgbClr>
                  </a:outerShdw>
                </a:effectLst>
              </a:rPr>
              <a:t>yra lyg gyvybės lopšys, Saulės </a:t>
            </a:r>
            <a:r>
              <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dukra. </a:t>
            </a:r>
          </a:p>
          <a:p>
            <a:pPr marL="0" indent="0" algn="ctr">
              <a:buNone/>
            </a:pPr>
            <a:r>
              <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Š</a:t>
            </a:r>
            <a:r>
              <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rPr>
              <a:t>viesa - tai </a:t>
            </a:r>
            <a:r>
              <a:rPr lang="lt-LT" sz="24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rPr>
              <a:t>gražus reiškinys, kuris yra mūsų žmonijos pradininkas bei kūrėjas. </a:t>
            </a:r>
            <a:endPar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endParaRPr>
          </a:p>
          <a:p>
            <a:pPr marL="0" indent="0" algn="ctr">
              <a:buNone/>
            </a:pPr>
            <a:r>
              <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rPr>
              <a:t>Tarp </a:t>
            </a:r>
            <a:r>
              <a:rPr lang="lt-LT" sz="24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rPr>
              <a:t>„menininkų“ esu ir </a:t>
            </a:r>
            <a:r>
              <a:rPr lang="lt-LT" sz="2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rPr>
              <a:t>aš...  </a:t>
            </a:r>
            <a:endParaRPr lang="lt-LT"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cs typeface="Gisha" panose="020B0502040204020203" pitchFamily="34" charset="-79"/>
            </a:endParaRPr>
          </a:p>
          <a:p>
            <a:pPr marL="0" indent="0" algn="ctr">
              <a:buNone/>
            </a:pPr>
            <a:r>
              <a:rPr lang="lt-LT" sz="2800" b="1" i="1" dirty="0" smtClean="0">
                <a:solidFill>
                  <a:schemeClr val="bg1"/>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rPr>
              <a:t> </a:t>
            </a:r>
            <a:endParaRPr lang="lt-LT" sz="2800" b="1" i="1" dirty="0" smtClean="0">
              <a:solidFill>
                <a:schemeClr val="bg1"/>
              </a:solidFill>
              <a:effectLst>
                <a:outerShdw blurRad="38100" dist="38100" dir="2700000" algn="tl">
                  <a:srgbClr val="000000">
                    <a:alpha val="43137"/>
                  </a:srgbClr>
                </a:outerShdw>
              </a:effectLst>
            </a:endParaRPr>
          </a:p>
          <a:p>
            <a:pPr marL="0" indent="0">
              <a:buNone/>
            </a:pPr>
            <a:endParaRPr lang="lt-LT" sz="2800" dirty="0"/>
          </a:p>
        </p:txBody>
      </p:sp>
      <p:pic>
        <p:nvPicPr>
          <p:cNvPr id="1026" name="Picture 2" descr="C:\Users\Default.Acer\AppData\Local\Temp\Rar$DIa0.090\emai.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35695" y="-23366"/>
            <a:ext cx="5664629" cy="42484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75508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Default.Acer\Desktop\giphy.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p:txBody>
          <a:bodyPr>
            <a:normAutofit fontScale="92500" lnSpcReduction="20000"/>
          </a:bodyPr>
          <a:lstStyle/>
          <a:p>
            <a:pPr marL="0" indent="0">
              <a:buNone/>
            </a:pPr>
            <a:endParaRPr lang="lt-LT" dirty="0" smtClean="0">
              <a:solidFill>
                <a:schemeClr val="bg1"/>
              </a:solidFill>
            </a:endParaRPr>
          </a:p>
          <a:p>
            <a:pPr marL="0" indent="0">
              <a:buNone/>
            </a:pPr>
            <a:endParaRPr lang="lt-LT" dirty="0">
              <a:solidFill>
                <a:schemeClr val="bg1"/>
              </a:solidFill>
            </a:endParaRPr>
          </a:p>
          <a:p>
            <a:pPr marL="0" indent="0">
              <a:buNone/>
            </a:pPr>
            <a:endParaRPr lang="lt-LT" dirty="0" smtClean="0">
              <a:solidFill>
                <a:schemeClr val="bg1"/>
              </a:solidFill>
            </a:endParaRPr>
          </a:p>
          <a:p>
            <a:pPr marL="0" indent="0">
              <a:buNone/>
            </a:pPr>
            <a:endParaRPr lang="lt-LT" dirty="0">
              <a:solidFill>
                <a:schemeClr val="bg1"/>
              </a:solidFill>
            </a:endParaRPr>
          </a:p>
          <a:p>
            <a:pPr marL="0" indent="0">
              <a:buNone/>
            </a:pPr>
            <a:endParaRPr lang="lt-LT" dirty="0" smtClean="0">
              <a:solidFill>
                <a:schemeClr val="bg1"/>
              </a:solidFill>
            </a:endParaRPr>
          </a:p>
          <a:p>
            <a:pPr marL="0" indent="0">
              <a:buNone/>
            </a:pPr>
            <a:endParaRPr lang="lt-LT" dirty="0">
              <a:solidFill>
                <a:schemeClr val="bg1"/>
              </a:solidFill>
            </a:endParaRPr>
          </a:p>
          <a:p>
            <a:pPr marL="0" indent="0">
              <a:buNone/>
            </a:pPr>
            <a:endParaRPr lang="lt-LT" dirty="0" smtClean="0">
              <a:solidFill>
                <a:schemeClr val="bg1"/>
              </a:solidFill>
            </a:endParaRPr>
          </a:p>
          <a:p>
            <a:pPr marL="0" indent="0">
              <a:buNone/>
            </a:pPr>
            <a:r>
              <a:rPr lang="lt-LT" dirty="0">
                <a:solidFill>
                  <a:schemeClr val="bg1"/>
                </a:solidFill>
              </a:rPr>
              <a:t> </a:t>
            </a:r>
            <a:r>
              <a:rPr lang="lt-LT" dirty="0" smtClean="0">
                <a:solidFill>
                  <a:schemeClr val="bg1"/>
                </a:solidFill>
              </a:rPr>
              <a:t>                                 </a:t>
            </a:r>
            <a:r>
              <a:rPr lang="lt-LT" sz="3900" b="1" i="1" u="sng" dirty="0" smtClean="0">
                <a:solidFill>
                  <a:schemeClr val="bg1"/>
                </a:solidFill>
              </a:rPr>
              <a:t>Šviesos šaltiniai:</a:t>
            </a:r>
          </a:p>
          <a:p>
            <a:pPr marL="0" indent="0" algn="ctr">
              <a:buNone/>
            </a:pPr>
            <a:r>
              <a:rPr lang="lt-LT" sz="3000" dirty="0" smtClean="0">
                <a:solidFill>
                  <a:schemeClr val="bg1"/>
                </a:solidFill>
              </a:rPr>
              <a:t>            fizikiniai ir literatūriniai</a:t>
            </a:r>
            <a:endParaRPr lang="lt-LT" sz="3000" dirty="0">
              <a:solidFill>
                <a:schemeClr val="bg1"/>
              </a:solidFill>
            </a:endParaRPr>
          </a:p>
        </p:txBody>
      </p:sp>
      <p:pic>
        <p:nvPicPr>
          <p:cNvPr id="3076" name="Picture 4" descr="http://www.briedis.eu/out/pictures/z1/1600_maironis_z1.pn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2800" b="95400" l="16267" r="82933">
                        <a14:foregroundMark x1="18400" y1="82800" x2="21067" y2="88400"/>
                        <a14:foregroundMark x1="21600" y1="89400" x2="33333" y2="93600"/>
                        <a14:foregroundMark x1="34133" y1="94000" x2="66933" y2="93000"/>
                        <a14:foregroundMark x1="66933" y1="93000" x2="66933" y2="93000"/>
                        <a14:foregroundMark x1="66667" y1="93000" x2="75467" y2="85400"/>
                        <a14:foregroundMark x1="76267" y1="85400" x2="82933" y2="81800"/>
                        <a14:foregroundMark x1="53600" y1="87000" x2="43733" y2="88800"/>
                        <a14:foregroundMark x1="56000" y1="87400" x2="58667" y2="90800"/>
                        <a14:foregroundMark x1="52000" y1="89000" x2="63467" y2="87600"/>
                        <a14:foregroundMark x1="40533" y1="92800" x2="50667" y2="91400"/>
                        <a14:foregroundMark x1="47200" y1="90400" x2="33867" y2="89400"/>
                      </a14:backgroundRemoval>
                    </a14:imgEffect>
                  </a14:imgLayer>
                </a14:imgProps>
              </a:ext>
              <a:ext uri="{28A0092B-C50C-407E-A947-70E740481C1C}">
                <a14:useLocalDpi xmlns:a14="http://schemas.microsoft.com/office/drawing/2010/main" val="0"/>
              </a:ext>
            </a:extLst>
          </a:blip>
          <a:srcRect/>
          <a:stretch>
            <a:fillRect/>
          </a:stretch>
        </p:blipFill>
        <p:spPr bwMode="auto">
          <a:xfrm>
            <a:off x="200048" y="836712"/>
            <a:ext cx="3571875"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3652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875" y="-109538"/>
            <a:ext cx="9286875" cy="6969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p:txBody>
          <a:bodyPr/>
          <a:lstStyle/>
          <a:p>
            <a:r>
              <a:rPr lang="lt-LT" b="1" dirty="0" smtClean="0">
                <a:solidFill>
                  <a:schemeClr val="bg1"/>
                </a:solidFill>
                <a:effectLst>
                  <a:outerShdw blurRad="38100" dist="38100" dir="2700000" algn="tl">
                    <a:srgbClr val="000000">
                      <a:alpha val="43137"/>
                    </a:srgbClr>
                  </a:outerShdw>
                </a:effectLst>
              </a:rPr>
              <a:t>Šviesos šaltiniai (fizikoje)</a:t>
            </a:r>
            <a:endParaRPr lang="lt-LT" b="1" dirty="0">
              <a:solidFill>
                <a:schemeClr val="bg1"/>
              </a:solidFill>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457200" y="2276872"/>
            <a:ext cx="8229600" cy="3849291"/>
          </a:xfrm>
        </p:spPr>
        <p:txBody>
          <a:bodyPr/>
          <a:lstStyle/>
          <a:p>
            <a:pPr marL="0" indent="0" algn="just">
              <a:buNone/>
            </a:pPr>
            <a:r>
              <a:rPr lang="lt-LT" dirty="0" smtClean="0">
                <a:solidFill>
                  <a:schemeClr val="bg1"/>
                </a:solidFill>
              </a:rPr>
              <a:t>        </a:t>
            </a:r>
            <a:r>
              <a:rPr lang="lt-LT" b="1" i="1" dirty="0" smtClean="0">
                <a:solidFill>
                  <a:schemeClr val="bg1"/>
                </a:solidFill>
                <a:effectLst>
                  <a:outerShdw blurRad="38100" dist="38100" dir="2700000" algn="tl">
                    <a:srgbClr val="000000">
                      <a:alpha val="43137"/>
                    </a:srgbClr>
                  </a:outerShdw>
                </a:effectLst>
              </a:rPr>
              <a:t>Dirbtiniai</a:t>
            </a:r>
            <a:r>
              <a:rPr lang="lt-LT" b="1" dirty="0" smtClean="0">
                <a:solidFill>
                  <a:schemeClr val="bg1"/>
                </a:solidFill>
                <a:effectLst>
                  <a:outerShdw blurRad="38100" dist="38100" dir="2700000" algn="tl">
                    <a:srgbClr val="000000">
                      <a:alpha val="43137"/>
                    </a:srgbClr>
                  </a:outerShdw>
                </a:effectLst>
              </a:rPr>
              <a:t>                                    </a:t>
            </a:r>
            <a:r>
              <a:rPr lang="lt-LT" b="1" i="1" dirty="0" smtClean="0">
                <a:solidFill>
                  <a:schemeClr val="bg1"/>
                </a:solidFill>
                <a:effectLst>
                  <a:outerShdw blurRad="38100" dist="38100" dir="2700000" algn="tl">
                    <a:srgbClr val="000000">
                      <a:alpha val="43137"/>
                    </a:srgbClr>
                  </a:outerShdw>
                </a:effectLst>
              </a:rPr>
              <a:t>Gamtiniai</a:t>
            </a:r>
          </a:p>
          <a:p>
            <a:pPr marL="0" indent="0">
              <a:buNone/>
            </a:pPr>
            <a:r>
              <a:rPr lang="lt-LT" sz="2000" b="1" dirty="0" smtClean="0">
                <a:solidFill>
                  <a:schemeClr val="bg1"/>
                </a:solidFill>
                <a:effectLst>
                  <a:outerShdw blurRad="38100" dist="38100" dir="2700000" algn="tl">
                    <a:srgbClr val="000000">
                      <a:alpha val="43137"/>
                    </a:srgbClr>
                  </a:outerShdw>
                </a:effectLst>
              </a:rPr>
              <a:t>Tai šaltiniai, pagaminti žmogaus.                              Tai šaltiniai, sukurti gamtos.</a:t>
            </a:r>
          </a:p>
        </p:txBody>
      </p:sp>
      <p:cxnSp>
        <p:nvCxnSpPr>
          <p:cNvPr id="5" name="Tiesioji rodyklės jungtis 4"/>
          <p:cNvCxnSpPr/>
          <p:nvPr/>
        </p:nvCxnSpPr>
        <p:spPr>
          <a:xfrm>
            <a:off x="5796136" y="1268760"/>
            <a:ext cx="914400" cy="9144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Tiesioji rodyklės jungtis 6"/>
          <p:cNvCxnSpPr/>
          <p:nvPr/>
        </p:nvCxnSpPr>
        <p:spPr>
          <a:xfrm flipH="1">
            <a:off x="2339752" y="1268760"/>
            <a:ext cx="864096" cy="10081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3356992"/>
            <a:ext cx="2989510" cy="3340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3356992"/>
            <a:ext cx="3384376" cy="3340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116632"/>
            <a:ext cx="10064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18498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files.all-free-download.com/downloadfiles/wallpapers/1920_1200_widescreen/sunrise_wallpaper_space_nature_wallpaper_1920_1200_widescreen_11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91" y="0"/>
            <a:ext cx="933223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2483768" y="1196752"/>
            <a:ext cx="6516724" cy="4812779"/>
          </a:xfrm>
          <a:solidFill>
            <a:schemeClr val="tx1"/>
          </a:solidFill>
          <a:effectLst>
            <a:glow rad="139700">
              <a:schemeClr val="accent5">
                <a:satMod val="175000"/>
                <a:alpha val="40000"/>
              </a:schemeClr>
            </a:glow>
            <a:outerShdw blurRad="50800" dist="38100" dir="2700000" algn="tl" rotWithShape="0">
              <a:prstClr val="black">
                <a:alpha val="40000"/>
              </a:prstClr>
            </a:outerShdw>
          </a:effectLst>
        </p:spPr>
        <p:txBody>
          <a:bodyPr>
            <a:normAutofit fontScale="92500" lnSpcReduction="20000"/>
          </a:bodyPr>
          <a:lstStyle/>
          <a:p>
            <a:pPr marL="0" indent="0" algn="ctr">
              <a:buNone/>
            </a:pPr>
            <a:endParaRPr lang="lt-LT" b="1" dirty="0" smtClean="0">
              <a:solidFill>
                <a:schemeClr val="bg1"/>
              </a:solidFill>
            </a:endParaRPr>
          </a:p>
          <a:p>
            <a:pPr marL="0" indent="0" algn="ctr">
              <a:buNone/>
            </a:pPr>
            <a:r>
              <a:rPr lang="lt-LT" b="1" dirty="0" smtClean="0">
                <a:solidFill>
                  <a:schemeClr val="bg1"/>
                </a:solidFill>
              </a:rPr>
              <a:t>Jau </a:t>
            </a:r>
            <a:r>
              <a:rPr lang="lt-LT" b="1" dirty="0">
                <a:solidFill>
                  <a:schemeClr val="bg1"/>
                </a:solidFill>
              </a:rPr>
              <a:t>saulėtekis </a:t>
            </a:r>
            <a:r>
              <a:rPr lang="lt-LT" b="1" dirty="0" smtClean="0">
                <a:solidFill>
                  <a:schemeClr val="bg1"/>
                </a:solidFill>
              </a:rPr>
              <a:t>melsvas</a:t>
            </a:r>
            <a:r>
              <a:rPr lang="lt-LT" b="1" dirty="0">
                <a:solidFill>
                  <a:schemeClr val="bg1"/>
                </a:solidFill>
              </a:rPr>
              <a:t>, spinduliais iškaišytas, </a:t>
            </a:r>
          </a:p>
          <a:p>
            <a:pPr marL="0" indent="0" algn="ctr">
              <a:buNone/>
            </a:pPr>
            <a:r>
              <a:rPr lang="lt-LT" b="1" dirty="0">
                <a:solidFill>
                  <a:schemeClr val="bg1"/>
                </a:solidFill>
              </a:rPr>
              <a:t>Tvinksta, rausta ir dega lyg veideliai mergaičių, </a:t>
            </a:r>
          </a:p>
          <a:p>
            <a:pPr marL="0" indent="0" algn="ctr">
              <a:buNone/>
            </a:pPr>
            <a:r>
              <a:rPr lang="lt-LT" b="1" dirty="0">
                <a:solidFill>
                  <a:schemeClr val="bg1"/>
                </a:solidFill>
              </a:rPr>
              <a:t>Kai po langu sužvengia žirgas jauno bernaičio. </a:t>
            </a:r>
          </a:p>
          <a:p>
            <a:pPr marL="0" indent="0" algn="ctr">
              <a:buNone/>
            </a:pPr>
            <a:r>
              <a:rPr lang="lt-LT" b="1" dirty="0">
                <a:solidFill>
                  <a:schemeClr val="bg1"/>
                </a:solidFill>
              </a:rPr>
              <a:t>Štai ir saulė jau teka. Sveikas, vasaros rytas! </a:t>
            </a:r>
            <a:endParaRPr lang="lt-LT" b="1" dirty="0" smtClean="0">
              <a:solidFill>
                <a:schemeClr val="bg1"/>
              </a:solidFill>
            </a:endParaRPr>
          </a:p>
          <a:p>
            <a:pPr marL="0" indent="0" algn="ctr">
              <a:buNone/>
            </a:pPr>
            <a:r>
              <a:rPr lang="lt-LT" b="1" dirty="0">
                <a:solidFill>
                  <a:schemeClr val="bg1"/>
                </a:solidFill>
              </a:rPr>
              <a:t> </a:t>
            </a:r>
            <a:r>
              <a:rPr lang="lt-LT" b="1" dirty="0" smtClean="0">
                <a:solidFill>
                  <a:schemeClr val="bg1"/>
                </a:solidFill>
              </a:rPr>
              <a:t> </a:t>
            </a:r>
            <a:r>
              <a:rPr lang="lt-LT" sz="4400" b="1" dirty="0" smtClean="0">
                <a:solidFill>
                  <a:schemeClr val="bg1"/>
                </a:solidFill>
                <a:sym typeface="Webdings"/>
              </a:rPr>
              <a:t></a:t>
            </a:r>
            <a:r>
              <a:rPr lang="lt-LT" b="1" dirty="0" smtClean="0">
                <a:solidFill>
                  <a:schemeClr val="bg1"/>
                </a:solidFill>
              </a:rPr>
              <a:t>                                         Maironis</a:t>
            </a:r>
          </a:p>
        </p:txBody>
      </p:sp>
    </p:spTree>
    <p:extLst>
      <p:ext uri="{BB962C8B-B14F-4D97-AF65-F5344CB8AC3E}">
        <p14:creationId xmlns:p14="http://schemas.microsoft.com/office/powerpoint/2010/main" val="7059378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1628800"/>
            <a:ext cx="8229600" cy="4569371"/>
          </a:xfrm>
          <a:solidFill>
            <a:schemeClr val="accent2">
              <a:lumMod val="60000"/>
              <a:lumOff val="40000"/>
            </a:schemeClr>
          </a:solidFill>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ctr">
              <a:lnSpc>
                <a:spcPct val="150000"/>
              </a:lnSpc>
              <a:buNone/>
            </a:pPr>
            <a:r>
              <a:rPr lang="lt-LT" sz="4000" b="1" spc="50" dirty="0" smtClean="0">
                <a:ln w="12700" cmpd="sng">
                  <a:solidFill>
                    <a:schemeClr val="bg1"/>
                  </a:solidFill>
                  <a:prstDash val="solid"/>
                </a:ln>
                <a:solidFill>
                  <a:schemeClr val="accent6">
                    <a:tint val="1000"/>
                  </a:schemeClr>
                </a:solidFill>
                <a:effectLst>
                  <a:glow rad="53100">
                    <a:schemeClr val="accent6">
                      <a:satMod val="180000"/>
                      <a:alpha val="30000"/>
                    </a:schemeClr>
                  </a:glow>
                </a:effectLst>
                <a:latin typeface="+mj-lt"/>
              </a:rPr>
              <a:t> </a:t>
            </a:r>
            <a:r>
              <a:rPr lang="lt-LT" b="1" spc="50" dirty="0">
                <a:ln w="12700" cmpd="sng">
                  <a:solidFill>
                    <a:schemeClr val="bg1"/>
                  </a:solidFill>
                  <a:prstDash val="solid"/>
                </a:ln>
                <a:solidFill>
                  <a:schemeClr val="bg2"/>
                </a:solidFill>
                <a:effectLst>
                  <a:glow rad="53100">
                    <a:schemeClr val="accent6">
                      <a:satMod val="180000"/>
                      <a:alpha val="30000"/>
                    </a:schemeClr>
                  </a:glow>
                </a:effectLst>
                <a:latin typeface="+mj-lt"/>
              </a:rPr>
              <a:t>Saulė yra pagrindinis šviesos </a:t>
            </a:r>
            <a:r>
              <a:rPr lang="lt-LT" b="1" spc="50" dirty="0" smtClean="0">
                <a:ln w="12700" cmpd="sng">
                  <a:solidFill>
                    <a:schemeClr val="bg1"/>
                  </a:solidFill>
                  <a:prstDash val="solid"/>
                </a:ln>
                <a:solidFill>
                  <a:schemeClr val="bg2"/>
                </a:solidFill>
                <a:effectLst>
                  <a:glow rad="53100">
                    <a:schemeClr val="accent6">
                      <a:satMod val="180000"/>
                      <a:alpha val="30000"/>
                    </a:schemeClr>
                  </a:glow>
                </a:effectLst>
                <a:latin typeface="+mj-lt"/>
              </a:rPr>
              <a:t>šaltinis. Ji-  </a:t>
            </a:r>
            <a:r>
              <a:rPr lang="lt-LT" b="1" spc="50" dirty="0">
                <a:ln w="12700" cmpd="sng">
                  <a:solidFill>
                    <a:schemeClr val="bg1"/>
                  </a:solidFill>
                  <a:prstDash val="solid"/>
                </a:ln>
                <a:solidFill>
                  <a:schemeClr val="bg2"/>
                </a:solidFill>
                <a:effectLst>
                  <a:glow rad="53100">
                    <a:schemeClr val="accent6">
                      <a:satMod val="180000"/>
                      <a:alpha val="30000"/>
                    </a:schemeClr>
                  </a:glow>
                </a:effectLst>
                <a:latin typeface="+mj-lt"/>
              </a:rPr>
              <a:t>tikra menininkė. Ant dangaus ji sugeba nupaišyti vaivorykštę iš paprasčiausio lietaus ir gabalėlio </a:t>
            </a:r>
            <a:r>
              <a:rPr lang="lt-LT" b="1" spc="50" dirty="0" smtClean="0">
                <a:ln w="12700" cmpd="sng">
                  <a:solidFill>
                    <a:schemeClr val="bg1"/>
                  </a:solidFill>
                  <a:prstDash val="solid"/>
                </a:ln>
                <a:solidFill>
                  <a:schemeClr val="bg2"/>
                </a:solidFill>
                <a:effectLst>
                  <a:glow rad="53100">
                    <a:schemeClr val="accent6">
                      <a:satMod val="180000"/>
                      <a:alpha val="30000"/>
                    </a:schemeClr>
                  </a:glow>
                </a:effectLst>
                <a:latin typeface="+mj-lt"/>
              </a:rPr>
              <a:t>savęs, sukurti </a:t>
            </a:r>
            <a:r>
              <a:rPr lang="lt-LT" b="1" spc="50" dirty="0">
                <a:ln w="12700" cmpd="sng">
                  <a:solidFill>
                    <a:schemeClr val="bg1"/>
                  </a:solidFill>
                  <a:prstDash val="solid"/>
                </a:ln>
                <a:solidFill>
                  <a:schemeClr val="bg2"/>
                </a:solidFill>
                <a:effectLst>
                  <a:glow rad="53100">
                    <a:schemeClr val="accent6">
                      <a:satMod val="180000"/>
                      <a:alpha val="30000"/>
                    </a:schemeClr>
                  </a:glow>
                </a:effectLst>
                <a:latin typeface="+mj-lt"/>
              </a:rPr>
              <a:t>pašvaistę, stulbinančiai gražų </a:t>
            </a:r>
            <a:r>
              <a:rPr lang="lt-LT" b="1" spc="50" dirty="0" smtClean="0">
                <a:ln w="12700" cmpd="sng">
                  <a:solidFill>
                    <a:schemeClr val="bg1"/>
                  </a:solidFill>
                  <a:prstDash val="solid"/>
                </a:ln>
                <a:solidFill>
                  <a:schemeClr val="bg2"/>
                </a:solidFill>
                <a:effectLst>
                  <a:glow rad="53100">
                    <a:schemeClr val="accent6">
                      <a:satMod val="180000"/>
                      <a:alpha val="30000"/>
                    </a:schemeClr>
                  </a:glow>
                </a:effectLst>
                <a:latin typeface="+mj-lt"/>
              </a:rPr>
              <a:t>saulėlydį... </a:t>
            </a:r>
            <a:r>
              <a:rPr lang="lt-LT" sz="3600" b="1" spc="50" dirty="0">
                <a:ln w="12700" cmpd="sng">
                  <a:solidFill>
                    <a:schemeClr val="bg1"/>
                  </a:solidFill>
                  <a:prstDash val="solid"/>
                </a:ln>
                <a:solidFill>
                  <a:schemeClr val="bg2"/>
                </a:solidFill>
                <a:effectLst>
                  <a:glow rad="53100">
                    <a:schemeClr val="accent6">
                      <a:satMod val="180000"/>
                      <a:alpha val="30000"/>
                    </a:schemeClr>
                  </a:glow>
                </a:effectLst>
                <a:latin typeface="+mj-lt"/>
                <a:sym typeface="Webdings"/>
              </a:rPr>
              <a:t></a:t>
            </a:r>
            <a:endParaRPr lang="lt-LT" sz="3600" b="1" spc="50" dirty="0">
              <a:ln w="12700" cmpd="sng">
                <a:solidFill>
                  <a:schemeClr val="bg1"/>
                </a:solidFill>
                <a:prstDash val="solid"/>
              </a:ln>
              <a:solidFill>
                <a:schemeClr val="bg2"/>
              </a:solidFill>
              <a:effectLst>
                <a:glow rad="53100">
                  <a:schemeClr val="accent6">
                    <a:satMod val="180000"/>
                    <a:alpha val="30000"/>
                  </a:schemeClr>
                </a:glow>
              </a:effectLst>
              <a:latin typeface="+mj-lt"/>
            </a:endParaRPr>
          </a:p>
          <a:p>
            <a:pPr marL="0" indent="0">
              <a:buNone/>
            </a:pP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ndParaRPr>
          </a:p>
        </p:txBody>
      </p:sp>
      <p:sp>
        <p:nvSpPr>
          <p:cNvPr id="4" name="Antraštė 3"/>
          <p:cNvSpPr>
            <a:spLocks noGrp="1"/>
          </p:cNvSpPr>
          <p:nvPr>
            <p:ph type="title"/>
          </p:nvPr>
        </p:nvSpPr>
        <p:spPr/>
        <p:txBody>
          <a:bodyPr/>
          <a:lstStyle/>
          <a:p>
            <a:endParaRPr lang="lt-LT"/>
          </a:p>
        </p:txBody>
      </p:sp>
    </p:spTree>
    <p:extLst>
      <p:ext uri="{BB962C8B-B14F-4D97-AF65-F5344CB8AC3E}">
        <p14:creationId xmlns:p14="http://schemas.microsoft.com/office/powerpoint/2010/main" val="21395055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76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332656"/>
            <a:ext cx="8229600" cy="6264696"/>
          </a:xfrm>
        </p:spPr>
        <p:txBody>
          <a:bodyPr/>
          <a:lstStyle/>
          <a:p>
            <a:pPr marL="0" indent="0">
              <a:buNone/>
            </a:pPr>
            <a:r>
              <a:rPr lang="lt-LT" b="1" dirty="0" smtClean="0">
                <a:effectLst>
                  <a:outerShdw blurRad="38100" dist="38100" dir="2700000" algn="tl">
                    <a:srgbClr val="000000">
                      <a:alpha val="43137"/>
                    </a:srgbClr>
                  </a:outerShdw>
                </a:effectLst>
              </a:rPr>
              <a:t>Tyliai šlamančių medžių poros</a:t>
            </a:r>
          </a:p>
          <a:p>
            <a:pPr marL="0" indent="0">
              <a:buNone/>
            </a:pPr>
            <a:r>
              <a:rPr lang="lt-LT" b="1" dirty="0" smtClean="0">
                <a:effectLst>
                  <a:outerShdw blurRad="38100" dist="38100" dir="2700000" algn="tl">
                    <a:srgbClr val="000000">
                      <a:alpha val="43137"/>
                    </a:srgbClr>
                  </a:outerShdw>
                </a:effectLst>
              </a:rPr>
              <a:t>Svyrinėja lauko gale.</a:t>
            </a:r>
          </a:p>
          <a:p>
            <a:pPr marL="0" indent="0">
              <a:buNone/>
            </a:pPr>
            <a:r>
              <a:rPr lang="lt-LT" b="1" dirty="0" smtClean="0">
                <a:effectLst>
                  <a:outerShdw blurRad="38100" dist="38100" dir="2700000" algn="tl">
                    <a:srgbClr val="000000">
                      <a:alpha val="43137"/>
                    </a:srgbClr>
                  </a:outerShdw>
                </a:effectLst>
              </a:rPr>
              <a:t>Juos užlieja laimingas oras,</a:t>
            </a:r>
          </a:p>
          <a:p>
            <a:pPr marL="0" indent="0">
              <a:buNone/>
            </a:pPr>
            <a:r>
              <a:rPr lang="lt-LT" b="1" dirty="0" smtClean="0">
                <a:effectLst>
                  <a:outerShdw blurRad="38100" dist="38100" dir="2700000" algn="tl">
                    <a:srgbClr val="000000">
                      <a:alpha val="43137"/>
                    </a:srgbClr>
                  </a:outerShdw>
                </a:effectLst>
              </a:rPr>
              <a:t>Visagalės Saulės galia.</a:t>
            </a:r>
            <a:endParaRPr lang="lt-LT" b="1" dirty="0">
              <a:effectLst>
                <a:outerShdw blurRad="38100" dist="38100" dir="2700000" algn="tl">
                  <a:srgbClr val="000000">
                    <a:alpha val="43137"/>
                  </a:srgbClr>
                </a:outerShdw>
              </a:effectLst>
            </a:endParaRPr>
          </a:p>
          <a:p>
            <a:pPr marL="0" indent="0">
              <a:buNone/>
            </a:pPr>
            <a:r>
              <a:rPr lang="lt-LT" b="1" dirty="0" smtClean="0">
                <a:effectLst>
                  <a:outerShdw blurRad="38100" dist="38100" dir="2700000" algn="tl">
                    <a:srgbClr val="000000">
                      <a:alpha val="43137"/>
                    </a:srgbClr>
                  </a:outerShdw>
                </a:effectLst>
              </a:rPr>
              <a:t>                                  Ji nuglosto žydinčią liepą,</a:t>
            </a:r>
          </a:p>
          <a:p>
            <a:pPr marL="0" indent="0">
              <a:buNone/>
            </a:pPr>
            <a:r>
              <a:rPr lang="lt-LT" b="1" dirty="0" smtClean="0">
                <a:effectLst>
                  <a:outerShdw blurRad="38100" dist="38100" dir="2700000" algn="tl">
                    <a:srgbClr val="000000">
                      <a:alpha val="43137"/>
                    </a:srgbClr>
                  </a:outerShdw>
                </a:effectLst>
              </a:rPr>
              <a:t>                                  Jai paduoda </a:t>
            </a:r>
            <a:r>
              <a:rPr lang="lt-LT" b="1" dirty="0" err="1" smtClean="0">
                <a:effectLst>
                  <a:outerShdw blurRad="38100" dist="38100" dir="2700000" algn="tl">
                    <a:srgbClr val="000000">
                      <a:alpha val="43137"/>
                    </a:srgbClr>
                  </a:outerShdw>
                </a:effectLst>
              </a:rPr>
              <a:t>viedrą</a:t>
            </a:r>
            <a:r>
              <a:rPr lang="lt-LT" b="1" dirty="0" smtClean="0">
                <a:effectLst>
                  <a:outerShdw blurRad="38100" dist="38100" dir="2700000" algn="tl">
                    <a:srgbClr val="000000">
                      <a:alpha val="43137"/>
                    </a:srgbClr>
                  </a:outerShdw>
                </a:effectLst>
              </a:rPr>
              <a:t> vandens,</a:t>
            </a:r>
          </a:p>
          <a:p>
            <a:pPr marL="0" indent="0">
              <a:buNone/>
            </a:pPr>
            <a:r>
              <a:rPr lang="lt-LT" b="1" dirty="0" smtClean="0">
                <a:effectLst>
                  <a:outerShdw blurRad="38100" dist="38100" dir="2700000" algn="tl">
                    <a:srgbClr val="000000">
                      <a:alpha val="43137"/>
                    </a:srgbClr>
                  </a:outerShdw>
                </a:effectLst>
              </a:rPr>
              <a:t>                                  Ji didžiuliam ąžuolui liepia</a:t>
            </a:r>
          </a:p>
          <a:p>
            <a:pPr marL="0" indent="0">
              <a:buNone/>
            </a:pPr>
            <a:r>
              <a:rPr lang="lt-LT" b="1" dirty="0" smtClean="0">
                <a:effectLst>
                  <a:outerShdw blurRad="38100" dist="38100" dir="2700000" algn="tl">
                    <a:srgbClr val="000000">
                      <a:alpha val="43137"/>
                    </a:srgbClr>
                  </a:outerShdw>
                </a:effectLst>
              </a:rPr>
              <a:t>                                  Jai uždėt rankas ant liemens.</a:t>
            </a:r>
          </a:p>
          <a:p>
            <a:pPr marL="0" indent="0">
              <a:buNone/>
            </a:pPr>
            <a:r>
              <a:rPr lang="lt-LT" b="1" dirty="0" smtClean="0">
                <a:effectLst>
                  <a:outerShdw blurRad="38100" dist="38100" dir="2700000" algn="tl">
                    <a:srgbClr val="000000">
                      <a:alpha val="43137"/>
                    </a:srgbClr>
                  </a:outerShdw>
                </a:effectLst>
              </a:rPr>
              <a:t>H. Radauskas</a:t>
            </a:r>
          </a:p>
          <a:p>
            <a:pPr marL="0" indent="0">
              <a:buNone/>
            </a:pPr>
            <a:endParaRPr lang="lt-LT" dirty="0" smtClean="0"/>
          </a:p>
          <a:p>
            <a:pPr marL="0" indent="0">
              <a:buNone/>
            </a:pPr>
            <a:endParaRPr lang="lt-LT" dirty="0" smtClean="0"/>
          </a:p>
          <a:p>
            <a:pPr marL="0" indent="0">
              <a:buNone/>
            </a:pPr>
            <a:endParaRPr lang="lt-LT" dirty="0" smtClean="0"/>
          </a:p>
          <a:p>
            <a:pPr marL="0" indent="0">
              <a:buNone/>
            </a:pPr>
            <a:endParaRPr lang="lt-LT" dirty="0"/>
          </a:p>
        </p:txBody>
      </p:sp>
      <p:pic>
        <p:nvPicPr>
          <p:cNvPr id="4"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9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500"/>
                                        <p:tgtEl>
                                          <p:spTgt spid="3">
                                            <p:txEl>
                                              <p:pRg st="4" end="4"/>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barn(inVertical)">
                                      <p:cBhvr>
                                        <p:cTn id="10" dur="500"/>
                                        <p:tgtEl>
                                          <p:spTgt spid="3">
                                            <p:txEl>
                                              <p:pRg st="5" end="5"/>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barn(inVertical)">
                                      <p:cBhvr>
                                        <p:cTn id="13" dur="500"/>
                                        <p:tgtEl>
                                          <p:spTgt spid="3">
                                            <p:txEl>
                                              <p:pRg st="6" end="6"/>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barn(inVertical)">
                                      <p:cBhvr>
                                        <p:cTn id="16" dur="500"/>
                                        <p:tgtEl>
                                          <p:spTgt spid="3">
                                            <p:txEl>
                                              <p:pRg st="7" end="7"/>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barn(inVertical)">
                                      <p:cBhvr>
                                        <p:cTn id="1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666"/>
            <a:ext cx="9112656" cy="6841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467544" y="299902"/>
            <a:ext cx="8207580" cy="1354162"/>
          </a:xfrm>
          <a:solidFill>
            <a:schemeClr val="accent6">
              <a:lumMod val="40000"/>
              <a:lumOff val="60000"/>
            </a:schemeClr>
          </a:solidFill>
          <a:ln>
            <a:solidFill>
              <a:schemeClr val="accent2">
                <a:lumMod val="50000"/>
              </a:schemeClr>
            </a:solidFill>
          </a:ln>
        </p:spPr>
        <p:txBody>
          <a:bodyPr/>
          <a:lstStyle/>
          <a:p>
            <a:r>
              <a:rPr lang="lt-LT" b="1" dirty="0" smtClean="0">
                <a:solidFill>
                  <a:schemeClr val="accent2">
                    <a:lumMod val="50000"/>
                  </a:schemeClr>
                </a:solidFill>
                <a:effectLst>
                  <a:outerShdw blurRad="38100" dist="38100" dir="2700000" algn="tl">
                    <a:srgbClr val="000000">
                      <a:alpha val="43137"/>
                    </a:srgbClr>
                  </a:outerShdw>
                </a:effectLst>
                <a:latin typeface="Gadugi" panose="020B0502040204020203" pitchFamily="34" charset="0"/>
              </a:rPr>
              <a:t>Vaivorykštė. Kas tai?</a:t>
            </a:r>
            <a:endParaRPr lang="lt-LT" b="1" dirty="0">
              <a:solidFill>
                <a:schemeClr val="accent2">
                  <a:lumMod val="50000"/>
                </a:schemeClr>
              </a:solidFill>
              <a:effectLst>
                <a:outerShdw blurRad="38100" dist="38100" dir="2700000" algn="tl">
                  <a:srgbClr val="000000">
                    <a:alpha val="43137"/>
                  </a:srgbClr>
                </a:outerShdw>
              </a:effectLst>
              <a:latin typeface="Gadugi" panose="020B0502040204020203" pitchFamily="34" charset="0"/>
            </a:endParaRPr>
          </a:p>
        </p:txBody>
      </p:sp>
      <p:sp>
        <p:nvSpPr>
          <p:cNvPr id="3" name="Turinio vietos rezervavimo ženklas 2"/>
          <p:cNvSpPr>
            <a:spLocks noGrp="1"/>
          </p:cNvSpPr>
          <p:nvPr>
            <p:ph idx="1"/>
          </p:nvPr>
        </p:nvSpPr>
        <p:spPr>
          <a:solidFill>
            <a:schemeClr val="accent6">
              <a:lumMod val="40000"/>
              <a:lumOff val="60000"/>
            </a:schemeClr>
          </a:solidFill>
          <a:ln>
            <a:solidFill>
              <a:schemeClr val="accent2">
                <a:lumMod val="50000"/>
              </a:schemeClr>
            </a:solidFill>
          </a:ln>
        </p:spPr>
        <p:txBody>
          <a:bodyPr>
            <a:noAutofit/>
          </a:bodyPr>
          <a:lstStyle/>
          <a:p>
            <a:pPr marL="0" indent="0" algn="ctr">
              <a:buNone/>
            </a:pPr>
            <a:endParaRPr lang="lt-LT" sz="2800" dirty="0" smtClean="0"/>
          </a:p>
          <a:p>
            <a:pPr marL="0" indent="0" algn="just">
              <a:buNone/>
            </a:pPr>
            <a:r>
              <a:rPr lang="lt-LT" sz="2800" dirty="0"/>
              <a:t>	</a:t>
            </a:r>
            <a:r>
              <a:rPr lang="lt-LT" sz="2800" dirty="0" smtClean="0"/>
              <a:t>Saulės </a:t>
            </a:r>
            <a:r>
              <a:rPr lang="lt-LT" sz="2800" dirty="0"/>
              <a:t>spinduliams apšvietus lietaus lašelius, danguje galime išvysti įvairiaspalvį lanką - vaivorykštę. Ji atsiranda, kai šviesos spinduliai lūžta lietaus lašuose priešingoje dangaus pusėje, negu yra saulė. Vaivorykštę sudaro septynios spalvos. Jos išsidėsčiusios tokia pat tvarka kaip ir baltos šviesos spektre, tačiau matoma viršutinėje dalyje violetinė, o apatinėje- raudona spalva. </a:t>
            </a:r>
            <a:endParaRPr lang="lt-LT" b="1" i="1" dirty="0">
              <a:ln>
                <a:solidFill>
                  <a:schemeClr val="accent2">
                    <a:lumMod val="50000"/>
                  </a:schemeClr>
                </a:solidFill>
              </a:ln>
              <a:solidFill>
                <a:schemeClr val="accent2">
                  <a:lumMod val="75000"/>
                </a:schemeClr>
              </a:solidFill>
              <a:effectLst>
                <a:glow rad="63500">
                  <a:schemeClr val="accent6">
                    <a:satMod val="175000"/>
                    <a:alpha val="40000"/>
                  </a:schemeClr>
                </a:glow>
                <a:outerShdw blurRad="38100" dist="38100" dir="2700000" algn="tl">
                  <a:srgbClr val="000000">
                    <a:alpha val="43137"/>
                  </a:srgbClr>
                </a:outerShdw>
              </a:effectLst>
            </a:endParaRPr>
          </a:p>
        </p:txBody>
      </p:sp>
      <p:pic>
        <p:nvPicPr>
          <p:cNvPr id="7" name="Picture 2" descr="http://www.poundsofplastic.com/images/animation/professo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1" y="260648"/>
            <a:ext cx="1008122" cy="143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44791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Users\Default.Acer\Desktop\Light_dispersion_conceptual_waves350px.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470732"/>
            <a:ext cx="9144000" cy="68710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69212" y="5477001"/>
            <a:ext cx="7272808" cy="830997"/>
          </a:xfrm>
          <a:prstGeom prst="rect">
            <a:avLst/>
          </a:prstGeom>
          <a:noFill/>
        </p:spPr>
        <p:txBody>
          <a:bodyPr wrap="square" rtlCol="0">
            <a:spAutoFit/>
          </a:bodyPr>
          <a:lstStyle/>
          <a:p>
            <a:pPr algn="ctr"/>
            <a:r>
              <a:rPr lang="lt-LT" sz="4800" dirty="0" smtClean="0">
                <a:solidFill>
                  <a:schemeClr val="bg1"/>
                </a:solidFill>
              </a:rPr>
              <a:t>Vandens lašai </a:t>
            </a:r>
            <a:r>
              <a:rPr lang="en-US" sz="4800" dirty="0" smtClean="0">
                <a:solidFill>
                  <a:schemeClr val="bg1"/>
                </a:solidFill>
              </a:rPr>
              <a:t>=</a:t>
            </a:r>
            <a:r>
              <a:rPr lang="lt-LT" sz="4800" dirty="0" smtClean="0">
                <a:solidFill>
                  <a:schemeClr val="bg1"/>
                </a:solidFill>
              </a:rPr>
              <a:t> prizmė</a:t>
            </a:r>
            <a:endParaRPr lang="lt-LT" sz="4800" dirty="0">
              <a:solidFill>
                <a:schemeClr val="bg1"/>
              </a:solidFill>
            </a:endParaRPr>
          </a:p>
        </p:txBody>
      </p:sp>
      <p:pic>
        <p:nvPicPr>
          <p:cNvPr id="5" name="Picture 2" descr="http://images.clipartpanda.com/stick-family-clipart-black-and-white-white-house-md.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6893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p:cNvSpPr/>
          <p:nvPr/>
        </p:nvSpPr>
        <p:spPr>
          <a:xfrm>
            <a:off x="0" y="0"/>
            <a:ext cx="9144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Antraštė 1"/>
          <p:cNvSpPr>
            <a:spLocks noGrp="1"/>
          </p:cNvSpPr>
          <p:nvPr>
            <p:ph type="title"/>
          </p:nvPr>
        </p:nvSpPr>
        <p:spPr/>
        <p:txBody>
          <a:bodyPr/>
          <a:lstStyle/>
          <a:p>
            <a:r>
              <a:rPr lang="lt-LT" dirty="0" smtClean="0"/>
              <a:t>Bandymas</a:t>
            </a:r>
            <a:endParaRPr lang="lt-LT" dirty="0"/>
          </a:p>
        </p:txBody>
      </p:sp>
      <p:sp>
        <p:nvSpPr>
          <p:cNvPr id="3" name="Turinio vietos rezervavimo ženklas 2"/>
          <p:cNvSpPr>
            <a:spLocks noGrp="1"/>
          </p:cNvSpPr>
          <p:nvPr>
            <p:ph idx="1"/>
          </p:nvPr>
        </p:nvSpPr>
        <p:spPr>
          <a:xfrm>
            <a:off x="457200" y="1166018"/>
            <a:ext cx="8229600" cy="4525963"/>
          </a:xfrm>
        </p:spPr>
        <p:txBody>
          <a:bodyPr/>
          <a:lstStyle/>
          <a:p>
            <a:pPr marL="0" indent="0" algn="ctr">
              <a:buNone/>
            </a:pPr>
            <a:r>
              <a:rPr lang="lt-LT" u="sng" dirty="0" smtClean="0"/>
              <a:t>Šviesos spektro gavimas namuose</a:t>
            </a:r>
            <a:endParaRPr lang="lt-LT" u="sng"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918423"/>
            <a:ext cx="4159268"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619672" y="5373216"/>
            <a:ext cx="6480720" cy="707886"/>
          </a:xfrm>
          <a:prstGeom prst="rect">
            <a:avLst/>
          </a:prstGeom>
          <a:noFill/>
        </p:spPr>
        <p:txBody>
          <a:bodyPr wrap="square" rtlCol="0">
            <a:spAutoFit/>
          </a:bodyPr>
          <a:lstStyle/>
          <a:p>
            <a:r>
              <a:rPr lang="lt-LT" sz="2000" b="1" dirty="0" smtClean="0"/>
              <a:t>IŠVADA: </a:t>
            </a:r>
            <a:r>
              <a:rPr lang="lt-LT" sz="2000" b="1" dirty="0"/>
              <a:t>ant kompaktinio disko matome visas vaivorykštės spalvas, vadinasi balta šviesa suskaidyta į spektrą.</a:t>
            </a:r>
          </a:p>
        </p:txBody>
      </p:sp>
      <p:pic>
        <p:nvPicPr>
          <p:cNvPr id="7"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2332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Default.Acer\Desktop\sssss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81" y="0"/>
            <a:ext cx="915928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49559" y="836712"/>
            <a:ext cx="8229600" cy="5649491"/>
          </a:xfrm>
        </p:spPr>
        <p:txBody>
          <a:bodyPr/>
          <a:lstStyle/>
          <a:p>
            <a:pPr marL="0" indent="0" algn="ctr">
              <a:buNone/>
            </a:pPr>
            <a:endParaRPr lang="lt-LT" dirty="0" smtClean="0"/>
          </a:p>
          <a:p>
            <a:pPr marL="0" indent="0" algn="ctr">
              <a:buNone/>
            </a:pPr>
            <a:endParaRPr lang="lt-LT" dirty="0"/>
          </a:p>
          <a:p>
            <a:pPr marL="0" indent="0" algn="ctr">
              <a:buNone/>
            </a:pPr>
            <a:r>
              <a:rPr lang="lt-LT" sz="4000" b="1" dirty="0" smtClean="0">
                <a:solidFill>
                  <a:schemeClr val="accent2">
                    <a:lumMod val="50000"/>
                  </a:schemeClr>
                </a:solidFill>
                <a:effectLst>
                  <a:outerShdw blurRad="38100" dist="38100" dir="2700000" algn="tl">
                    <a:srgbClr val="000000">
                      <a:alpha val="43137"/>
                    </a:srgbClr>
                  </a:outerShdw>
                </a:effectLst>
                <a:latin typeface="Aistika" panose="02020603050405020304" pitchFamily="18" charset="0"/>
              </a:rPr>
              <a:t>Ji spalvota ir graži,</a:t>
            </a:r>
          </a:p>
          <a:p>
            <a:pPr marL="0" indent="0" algn="ctr">
              <a:buNone/>
            </a:pPr>
            <a:r>
              <a:rPr lang="lt-LT" sz="4000" b="1" dirty="0" smtClean="0">
                <a:solidFill>
                  <a:schemeClr val="accent2">
                    <a:lumMod val="50000"/>
                  </a:schemeClr>
                </a:solidFill>
                <a:effectLst>
                  <a:outerShdw blurRad="38100" dist="38100" dir="2700000" algn="tl">
                    <a:srgbClr val="000000">
                      <a:alpha val="43137"/>
                    </a:srgbClr>
                  </a:outerShdw>
                </a:effectLst>
                <a:latin typeface="Aistika" panose="02020603050405020304" pitchFamily="18" charset="0"/>
              </a:rPr>
              <a:t>Bet svarbiausia, nuostabi!</a:t>
            </a:r>
          </a:p>
          <a:p>
            <a:pPr marL="0" indent="0" algn="ctr">
              <a:buNone/>
            </a:pPr>
            <a:r>
              <a:rPr lang="lt-LT" sz="4000" b="1" dirty="0" smtClean="0">
                <a:solidFill>
                  <a:schemeClr val="accent2">
                    <a:lumMod val="50000"/>
                  </a:schemeClr>
                </a:solidFill>
                <a:effectLst>
                  <a:outerShdw blurRad="38100" dist="38100" dir="2700000" algn="tl">
                    <a:srgbClr val="000000">
                      <a:alpha val="43137"/>
                    </a:srgbClr>
                  </a:outerShdw>
                </a:effectLst>
                <a:latin typeface="Aistika" panose="02020603050405020304" pitchFamily="18" charset="0"/>
              </a:rPr>
              <a:t>Saulė šviečia, lietus lyja, </a:t>
            </a:r>
          </a:p>
          <a:p>
            <a:pPr marL="0" indent="0" algn="ctr">
              <a:buNone/>
            </a:pPr>
            <a:r>
              <a:rPr lang="lt-LT" sz="4000" b="1" dirty="0" smtClean="0">
                <a:solidFill>
                  <a:schemeClr val="accent2">
                    <a:lumMod val="50000"/>
                  </a:schemeClr>
                </a:solidFill>
                <a:effectLst>
                  <a:outerShdw blurRad="38100" dist="38100" dir="2700000" algn="tl">
                    <a:srgbClr val="000000">
                      <a:alpha val="43137"/>
                    </a:srgbClr>
                  </a:outerShdw>
                </a:effectLst>
                <a:latin typeface="Aistika" panose="02020603050405020304" pitchFamily="18" charset="0"/>
              </a:rPr>
              <a:t>Vaivos juosta vėl atgyja!</a:t>
            </a:r>
            <a:endParaRPr lang="lt-LT" sz="4000" b="1" dirty="0">
              <a:solidFill>
                <a:schemeClr val="accent2">
                  <a:lumMod val="50000"/>
                </a:schemeClr>
              </a:solidFill>
              <a:effectLst>
                <a:outerShdw blurRad="38100" dist="38100" dir="2700000" algn="tl">
                  <a:srgbClr val="000000">
                    <a:alpha val="43137"/>
                  </a:srgbClr>
                </a:outerShdw>
              </a:effectLst>
              <a:latin typeface="Aistika" panose="02020603050405020304" pitchFamily="18" charset="0"/>
            </a:endParaRPr>
          </a:p>
        </p:txBody>
      </p:sp>
    </p:spTree>
    <p:extLst>
      <p:ext uri="{BB962C8B-B14F-4D97-AF65-F5344CB8AC3E}">
        <p14:creationId xmlns:p14="http://schemas.microsoft.com/office/powerpoint/2010/main" val="71067027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fault.Acer\Desktop\autoresf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917578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title"/>
          </p:nvPr>
        </p:nvSpPr>
        <p:spPr/>
        <p:txBody>
          <a:bodyPr/>
          <a:lstStyle/>
          <a:p>
            <a:r>
              <a:rPr lang="lt-LT" b="1" i="1" dirty="0" smtClean="0">
                <a:effectLst>
                  <a:outerShdw blurRad="38100" dist="38100" dir="2700000" algn="tl">
                    <a:srgbClr val="000000">
                      <a:alpha val="43137"/>
                    </a:srgbClr>
                  </a:outerShdw>
                </a:effectLst>
                <a:latin typeface="Gadugi" panose="020B0502040204020203" pitchFamily="34" charset="0"/>
              </a:rPr>
              <a:t>Autorės nuotrauka</a:t>
            </a:r>
            <a:endParaRPr lang="lt-LT" b="1" i="1" dirty="0">
              <a:effectLst>
                <a:outerShdw blurRad="38100" dist="38100" dir="2700000" algn="tl">
                  <a:srgbClr val="000000">
                    <a:alpha val="43137"/>
                  </a:srgbClr>
                </a:outerShdw>
              </a:effectLst>
              <a:latin typeface="Gadugi" panose="020B0502040204020203" pitchFamily="34" charset="0"/>
            </a:endParaRPr>
          </a:p>
        </p:txBody>
      </p:sp>
      <p:sp>
        <p:nvSpPr>
          <p:cNvPr id="3" name="Turinio vietos rezervavimo ženklas 2"/>
          <p:cNvSpPr>
            <a:spLocks noGrp="1"/>
          </p:cNvSpPr>
          <p:nvPr>
            <p:ph idx="1"/>
          </p:nvPr>
        </p:nvSpPr>
        <p:spPr>
          <a:xfrm>
            <a:off x="473092" y="1196752"/>
            <a:ext cx="8229600" cy="676672"/>
          </a:xfrm>
        </p:spPr>
        <p:txBody>
          <a:bodyPr/>
          <a:lstStyle/>
          <a:p>
            <a:pPr marL="0" indent="0" algn="ctr">
              <a:buNone/>
            </a:pPr>
            <a:r>
              <a:rPr lang="lt-LT" b="1" dirty="0" smtClean="0">
                <a:effectLst>
                  <a:outerShdw blurRad="38100" dist="38100" dir="2700000" algn="tl">
                    <a:srgbClr val="000000">
                      <a:alpha val="43137"/>
                    </a:srgbClr>
                  </a:outerShdw>
                </a:effectLst>
              </a:rPr>
              <a:t>Vestina </a:t>
            </a:r>
            <a:r>
              <a:rPr lang="lt-LT" b="1" dirty="0" err="1" smtClean="0">
                <a:effectLst>
                  <a:outerShdw blurRad="38100" dist="38100" dir="2700000" algn="tl">
                    <a:srgbClr val="000000">
                      <a:alpha val="43137"/>
                    </a:srgbClr>
                  </a:outerShdw>
                </a:effectLst>
              </a:rPr>
              <a:t>Klišonytė</a:t>
            </a:r>
            <a:endParaRPr lang="lt-LT" b="1" dirty="0">
              <a:effectLst>
                <a:outerShdw blurRad="38100" dist="38100" dir="2700000" algn="tl">
                  <a:srgbClr val="000000">
                    <a:alpha val="43137"/>
                  </a:srgbClr>
                </a:outerShdw>
              </a:effectLst>
            </a:endParaRPr>
          </a:p>
        </p:txBody>
      </p:sp>
      <p:pic>
        <p:nvPicPr>
          <p:cNvPr id="2051" name="Picture 3" descr="C:\Users\Default.Acer\Desktop\vestunij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5" y="2132856"/>
            <a:ext cx="4222477" cy="4222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45898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Default.Acer\Desktop\isss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 y="-1"/>
            <a:ext cx="9143607"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57395" y="764704"/>
            <a:ext cx="8229600" cy="5721499"/>
          </a:xfrm>
        </p:spPr>
        <p:txBody>
          <a:bodyPr/>
          <a:lstStyle/>
          <a:p>
            <a:pPr marL="0" indent="0" algn="ctr">
              <a:buNone/>
            </a:pPr>
            <a:endParaRPr lang="lt-LT" b="1" dirty="0" smtClean="0">
              <a:latin typeface="Gadugi" panose="020B0502040204020203" pitchFamily="34" charset="0"/>
            </a:endParaRPr>
          </a:p>
          <a:p>
            <a:pPr marL="0" indent="0" algn="ctr">
              <a:buNone/>
            </a:pPr>
            <a:endParaRPr lang="lt-LT" b="1" dirty="0">
              <a:latin typeface="Gadugi" panose="020B0502040204020203" pitchFamily="34" charset="0"/>
            </a:endParaRPr>
          </a:p>
          <a:p>
            <a:pPr marL="0" indent="0" algn="ctr">
              <a:buNone/>
            </a:pPr>
            <a:r>
              <a:rPr lang="lt-LT" b="1" i="1" dirty="0" smtClean="0">
                <a:solidFill>
                  <a:schemeClr val="accent2">
                    <a:lumMod val="50000"/>
                  </a:schemeClr>
                </a:solidFill>
                <a:effectLst>
                  <a:outerShdw blurRad="38100" dist="38100" dir="2700000" algn="tl">
                    <a:srgbClr val="000000">
                      <a:alpha val="43137"/>
                    </a:srgbClr>
                  </a:outerShdw>
                </a:effectLst>
                <a:latin typeface="Gadugi" panose="020B0502040204020203" pitchFamily="34" charset="0"/>
              </a:rPr>
              <a:t>Mėlynam dangaus skliaute, </a:t>
            </a:r>
          </a:p>
          <a:p>
            <a:pPr marL="0" indent="0" algn="ctr">
              <a:buNone/>
            </a:pPr>
            <a:r>
              <a:rPr lang="lt-LT" b="1" i="1" dirty="0" smtClean="0">
                <a:solidFill>
                  <a:schemeClr val="accent2">
                    <a:lumMod val="50000"/>
                  </a:schemeClr>
                </a:solidFill>
                <a:effectLst>
                  <a:outerShdw blurRad="38100" dist="38100" dir="2700000" algn="tl">
                    <a:srgbClr val="000000">
                      <a:alpha val="43137"/>
                    </a:srgbClr>
                  </a:outerShdw>
                </a:effectLst>
                <a:latin typeface="Gadugi" panose="020B0502040204020203" pitchFamily="34" charset="0"/>
              </a:rPr>
              <a:t>Vos lietus nustojo lyti</a:t>
            </a:r>
          </a:p>
          <a:p>
            <a:pPr marL="0" indent="0" algn="ctr">
              <a:buNone/>
            </a:pPr>
            <a:r>
              <a:rPr lang="lt-LT" b="1" i="1" dirty="0" smtClean="0">
                <a:solidFill>
                  <a:schemeClr val="accent2">
                    <a:lumMod val="50000"/>
                  </a:schemeClr>
                </a:solidFill>
                <a:effectLst>
                  <a:outerShdw blurRad="38100" dist="38100" dir="2700000" algn="tl">
                    <a:srgbClr val="000000">
                      <a:alpha val="43137"/>
                    </a:srgbClr>
                  </a:outerShdw>
                </a:effectLst>
                <a:latin typeface="Gadugi" panose="020B0502040204020203" pitchFamily="34" charset="0"/>
              </a:rPr>
              <a:t>Vaivos juosta nuausta,</a:t>
            </a:r>
          </a:p>
          <a:p>
            <a:pPr marL="0" indent="0" algn="ctr">
              <a:buNone/>
            </a:pPr>
            <a:r>
              <a:rPr lang="lt-LT" b="1" i="1" dirty="0" smtClean="0">
                <a:solidFill>
                  <a:schemeClr val="accent2">
                    <a:lumMod val="50000"/>
                  </a:schemeClr>
                </a:solidFill>
                <a:effectLst>
                  <a:outerShdw blurRad="38100" dist="38100" dir="2700000" algn="tl">
                    <a:srgbClr val="000000">
                      <a:alpha val="43137"/>
                    </a:srgbClr>
                  </a:outerShdw>
                </a:effectLst>
                <a:latin typeface="Gadugi" panose="020B0502040204020203" pitchFamily="34" charset="0"/>
              </a:rPr>
              <a:t>Tviska, žėri lyg nauja.</a:t>
            </a:r>
            <a:endParaRPr lang="lt-LT" b="1" i="1" dirty="0">
              <a:solidFill>
                <a:schemeClr val="accent2">
                  <a:lumMod val="50000"/>
                </a:schemeClr>
              </a:solidFill>
              <a:effectLst>
                <a:outerShdw blurRad="38100" dist="38100" dir="2700000" algn="tl">
                  <a:srgbClr val="000000">
                    <a:alpha val="43137"/>
                  </a:srgbClr>
                </a:outerShdw>
              </a:effectLst>
              <a:latin typeface="Gadugi" panose="020B0502040204020203" pitchFamily="34" charset="0"/>
            </a:endParaRPr>
          </a:p>
        </p:txBody>
      </p:sp>
    </p:spTree>
    <p:extLst>
      <p:ext uri="{BB962C8B-B14F-4D97-AF65-F5344CB8AC3E}">
        <p14:creationId xmlns:p14="http://schemas.microsoft.com/office/powerpoint/2010/main" val="2529054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p:txBody>
          <a:bodyPr/>
          <a:lstStyle/>
          <a:p>
            <a:r>
              <a:rPr lang="lt-LT" b="1" i="1" dirty="0" smtClean="0">
                <a:effectLst>
                  <a:outerShdw blurRad="38100" dist="38100" dir="2700000" algn="tl">
                    <a:srgbClr val="000000">
                      <a:alpha val="43137"/>
                    </a:srgbClr>
                  </a:outerShdw>
                </a:effectLst>
                <a:latin typeface="Gadugi" panose="020B0502040204020203" pitchFamily="34" charset="0"/>
              </a:rPr>
              <a:t>Autorės nuotrauka</a:t>
            </a:r>
            <a:endParaRPr lang="lt-LT" b="1" i="1" dirty="0">
              <a:effectLst>
                <a:outerShdw blurRad="38100" dist="38100" dir="2700000" algn="tl">
                  <a:srgbClr val="000000">
                    <a:alpha val="43137"/>
                  </a:srgbClr>
                </a:outerShdw>
              </a:effectLst>
              <a:latin typeface="Gadugi" panose="020B0502040204020203" pitchFamily="34" charset="0"/>
            </a:endParaRPr>
          </a:p>
        </p:txBody>
      </p:sp>
      <p:sp>
        <p:nvSpPr>
          <p:cNvPr id="3" name="Turinio vietos rezervavimo ženklas 2"/>
          <p:cNvSpPr>
            <a:spLocks noGrp="1"/>
          </p:cNvSpPr>
          <p:nvPr>
            <p:ph idx="1"/>
          </p:nvPr>
        </p:nvSpPr>
        <p:spPr>
          <a:xfrm>
            <a:off x="457200" y="1340768"/>
            <a:ext cx="8229600" cy="676672"/>
          </a:xfrm>
        </p:spPr>
        <p:txBody>
          <a:bodyPr/>
          <a:lstStyle/>
          <a:p>
            <a:pPr marL="0" indent="0" algn="ctr">
              <a:buNone/>
            </a:pPr>
            <a:r>
              <a:rPr lang="lt-LT" b="1" dirty="0" smtClean="0">
                <a:effectLst>
                  <a:outerShdw blurRad="38100" dist="38100" dir="2700000" algn="tl">
                    <a:srgbClr val="000000">
                      <a:alpha val="43137"/>
                    </a:srgbClr>
                  </a:outerShdw>
                </a:effectLst>
                <a:latin typeface="Gadugi" panose="020B0502040204020203" pitchFamily="34" charset="0"/>
              </a:rPr>
              <a:t>Emilija Špokaitė</a:t>
            </a:r>
            <a:endParaRPr lang="lt-LT" b="1" dirty="0">
              <a:effectLst>
                <a:outerShdw blurRad="38100" dist="38100" dir="2700000" algn="tl">
                  <a:srgbClr val="000000">
                    <a:alpha val="43137"/>
                  </a:srgbClr>
                </a:outerShdw>
              </a:effectLst>
              <a:latin typeface="Gadugi" panose="020B0502040204020203" pitchFamily="34" charset="0"/>
            </a:endParaRPr>
          </a:p>
        </p:txBody>
      </p:sp>
      <p:pic>
        <p:nvPicPr>
          <p:cNvPr id="5123" name="Picture 3" descr="C:\Users\Default.Acer\Desktop\emilij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3632" y="2492896"/>
            <a:ext cx="3003547" cy="4004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5789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1000"/>
                                        <p:tgtEl>
                                          <p:spTgt spid="5123"/>
                                        </p:tgtEl>
                                      </p:cBhvr>
                                    </p:animEffect>
                                    <p:anim calcmode="lin" valueType="num">
                                      <p:cBhvr>
                                        <p:cTn id="8" dur="1000" fill="hold"/>
                                        <p:tgtEl>
                                          <p:spTgt spid="5123"/>
                                        </p:tgtEl>
                                        <p:attrNameLst>
                                          <p:attrName>ppt_x</p:attrName>
                                        </p:attrNameLst>
                                      </p:cBhvr>
                                      <p:tavLst>
                                        <p:tav tm="0">
                                          <p:val>
                                            <p:strVal val="#ppt_x"/>
                                          </p:val>
                                        </p:tav>
                                        <p:tav tm="100000">
                                          <p:val>
                                            <p:strVal val="#ppt_x"/>
                                          </p:val>
                                        </p:tav>
                                      </p:tavLst>
                                    </p:anim>
                                    <p:anim calcmode="lin" valueType="num">
                                      <p:cBhvr>
                                        <p:cTn id="9"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1628800"/>
            <a:ext cx="8229600" cy="3888432"/>
          </a:xfrm>
          <a:solidFill>
            <a:schemeClr val="accent1">
              <a:lumMod val="40000"/>
              <a:lumOff val="60000"/>
            </a:schemeClr>
          </a:solidFill>
        </p:spPr>
        <p:txBody>
          <a:bodyPr>
            <a:normAutofit/>
          </a:bodyPr>
          <a:lstStyle/>
          <a:p>
            <a:pPr marL="0" indent="0" algn="ctr">
              <a:buNone/>
            </a:pPr>
            <a:r>
              <a:rPr lang="lt-LT" sz="4000" b="1" dirty="0" smtClean="0">
                <a:effectLst>
                  <a:outerShdw blurRad="38100" dist="38100" dir="2700000" algn="tl">
                    <a:srgbClr val="000000">
                      <a:alpha val="43137"/>
                    </a:srgbClr>
                  </a:outerShdw>
                </a:effectLst>
              </a:rPr>
              <a:t>Eilės – yra geriausia, kas galėtų būti tikrų poetų širdyse... Jei jie neeiliuotų,  gyvenimas būtų bespalvis. Viskas virstų blankiai matomais, visiškai neįdomiais daiktais, žmonėmis ar net visu pasauliu – visagalės Žemės... </a:t>
            </a:r>
            <a:r>
              <a:rPr lang="lt-LT" sz="4000" b="1" dirty="0" smtClean="0">
                <a:effectLst>
                  <a:outerShdw blurRad="38100" dist="38100" dir="2700000" algn="tl">
                    <a:srgbClr val="000000">
                      <a:alpha val="43137"/>
                    </a:srgbClr>
                  </a:outerShdw>
                </a:effectLst>
                <a:sym typeface="Webdings"/>
              </a:rPr>
              <a:t></a:t>
            </a:r>
            <a:endParaRPr lang="lt-LT"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25649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Default.Acer\Desktop\tumblr_l2yrxh7lGp1qzdnek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2"/>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67544" y="836712"/>
            <a:ext cx="8229600" cy="5721499"/>
          </a:xfrm>
        </p:spPr>
        <p:txBody>
          <a:bodyPr/>
          <a:lstStyle/>
          <a:p>
            <a:pPr marL="0" indent="0" algn="ctr">
              <a:buNone/>
            </a:pPr>
            <a:r>
              <a:rPr lang="lt-LT" b="1" dirty="0" smtClean="0">
                <a:latin typeface="Gadugi" panose="020B0502040204020203" pitchFamily="34" charset="0"/>
              </a:rPr>
              <a:t>Ei, drauguži! Ar matai?</a:t>
            </a:r>
          </a:p>
          <a:p>
            <a:pPr marL="0" indent="0" algn="ctr">
              <a:buNone/>
            </a:pPr>
            <a:r>
              <a:rPr lang="lt-LT" b="1" dirty="0" smtClean="0">
                <a:latin typeface="Gadugi" panose="020B0502040204020203" pitchFamily="34" charset="0"/>
              </a:rPr>
              <a:t>Pažiūrėki! Kas gi tai?</a:t>
            </a:r>
          </a:p>
          <a:p>
            <a:pPr marL="0" indent="0" algn="ctr">
              <a:buNone/>
            </a:pPr>
            <a:r>
              <a:rPr lang="lt-LT" b="1" dirty="0" smtClean="0">
                <a:latin typeface="Gadugi" panose="020B0502040204020203" pitchFamily="34" charset="0"/>
              </a:rPr>
              <a:t>-Saulės ir lietaus dukra</a:t>
            </a:r>
          </a:p>
          <a:p>
            <a:pPr marL="0" indent="0" algn="ctr">
              <a:buNone/>
            </a:pPr>
            <a:r>
              <a:rPr lang="lt-LT" b="1" dirty="0" smtClean="0">
                <a:latin typeface="Gadugi" panose="020B0502040204020203" pitchFamily="34" charset="0"/>
              </a:rPr>
              <a:t>-Vaivos juosta. </a:t>
            </a:r>
            <a:r>
              <a:rPr lang="lt-LT" b="1" dirty="0">
                <a:latin typeface="Gadugi" panose="020B0502040204020203" pitchFamily="34" charset="0"/>
              </a:rPr>
              <a:t>-</a:t>
            </a:r>
            <a:r>
              <a:rPr lang="lt-LT" b="1" dirty="0" smtClean="0">
                <a:latin typeface="Gadugi" panose="020B0502040204020203" pitchFamily="34" charset="0"/>
              </a:rPr>
              <a:t>Ji tikra?</a:t>
            </a:r>
          </a:p>
          <a:p>
            <a:pPr marL="0" indent="0" algn="ctr">
              <a:buNone/>
            </a:pPr>
            <a:endParaRPr lang="lt-LT" b="1" dirty="0" smtClean="0">
              <a:latin typeface="Gadugi" panose="020B0502040204020203" pitchFamily="34" charset="0"/>
            </a:endParaRPr>
          </a:p>
          <a:p>
            <a:pPr marL="0" indent="0" algn="ctr">
              <a:buNone/>
            </a:pPr>
            <a:r>
              <a:rPr lang="lt-LT" b="1" dirty="0" smtClean="0">
                <a:latin typeface="Gadugi" panose="020B0502040204020203" pitchFamily="34" charset="0"/>
              </a:rPr>
              <a:t>Pirmąkart aš ją matau!</a:t>
            </a:r>
          </a:p>
          <a:p>
            <a:pPr marL="0" indent="0" algn="ctr">
              <a:buNone/>
            </a:pPr>
            <a:r>
              <a:rPr lang="lt-LT" b="1" dirty="0" smtClean="0">
                <a:latin typeface="Gadugi" panose="020B0502040204020203" pitchFamily="34" charset="0"/>
              </a:rPr>
              <a:t>Ačiū, drauge, ačiū tau!</a:t>
            </a:r>
          </a:p>
          <a:p>
            <a:pPr marL="0" indent="0" algn="ctr">
              <a:buNone/>
            </a:pPr>
            <a:r>
              <a:rPr lang="lt-LT" b="1" dirty="0" smtClean="0">
                <a:latin typeface="Gadugi" panose="020B0502040204020203" pitchFamily="34" charset="0"/>
              </a:rPr>
              <a:t>Tai stebuklas, tai gražumas!</a:t>
            </a:r>
          </a:p>
          <a:p>
            <a:pPr marL="0" indent="0" algn="ctr">
              <a:buNone/>
            </a:pPr>
            <a:r>
              <a:rPr lang="lt-LT" b="1" dirty="0" smtClean="0">
                <a:latin typeface="Gadugi" panose="020B0502040204020203" pitchFamily="34" charset="0"/>
              </a:rPr>
              <a:t>Toks visų spalvų ryškumas!</a:t>
            </a:r>
            <a:endParaRPr lang="lt-LT" b="1" dirty="0">
              <a:latin typeface="Gadugi" panose="020B0502040204020203" pitchFamily="34" charset="0"/>
            </a:endParaRPr>
          </a:p>
        </p:txBody>
      </p:sp>
    </p:spTree>
    <p:extLst>
      <p:ext uri="{BB962C8B-B14F-4D97-AF65-F5344CB8AC3E}">
        <p14:creationId xmlns:p14="http://schemas.microsoft.com/office/powerpoint/2010/main" val="7653337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Default.Acer\Desktop\tumblr_l2yrxh7lGp1qzdnek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57200" y="476672"/>
            <a:ext cx="8229600" cy="5649491"/>
          </a:xfrm>
        </p:spPr>
        <p:txBody>
          <a:bodyPr/>
          <a:lstStyle/>
          <a:p>
            <a:pPr marL="0" indent="0" algn="ctr">
              <a:buNone/>
            </a:pPr>
            <a:endParaRPr lang="lt-LT" b="1" dirty="0" smtClean="0">
              <a:latin typeface="Gadugi" panose="020B0502040204020203" pitchFamily="34" charset="0"/>
            </a:endParaRPr>
          </a:p>
          <a:p>
            <a:pPr marL="0" indent="0" algn="ctr">
              <a:buNone/>
            </a:pPr>
            <a:r>
              <a:rPr lang="lt-LT" b="1" dirty="0" smtClean="0">
                <a:latin typeface="Gadugi" panose="020B0502040204020203" pitchFamily="34" charset="0"/>
              </a:rPr>
              <a:t>Kaip norėčiau būt didesnė,</a:t>
            </a:r>
          </a:p>
          <a:p>
            <a:pPr marL="0" indent="0" algn="ctr">
              <a:buNone/>
            </a:pPr>
            <a:r>
              <a:rPr lang="lt-LT" b="1" dirty="0" smtClean="0">
                <a:latin typeface="Gadugi" panose="020B0502040204020203" pitchFamily="34" charset="0"/>
              </a:rPr>
              <a:t>Kad galėčiau ją paliesti!</a:t>
            </a:r>
          </a:p>
          <a:p>
            <a:pPr marL="0" indent="0" algn="ctr">
              <a:buNone/>
            </a:pPr>
            <a:r>
              <a:rPr lang="lt-LT" b="1" dirty="0" smtClean="0">
                <a:latin typeface="Gadugi" panose="020B0502040204020203" pitchFamily="34" charset="0"/>
              </a:rPr>
              <a:t>Į spalvas aš pasinerčiau –</a:t>
            </a:r>
          </a:p>
          <a:p>
            <a:pPr marL="0" indent="0" algn="ctr">
              <a:buNone/>
            </a:pPr>
            <a:r>
              <a:rPr lang="lt-LT" b="1" dirty="0" smtClean="0">
                <a:latin typeface="Gadugi" panose="020B0502040204020203" pitchFamily="34" charset="0"/>
              </a:rPr>
              <a:t>Gal jos skanios? Paragaučiau...</a:t>
            </a:r>
          </a:p>
          <a:p>
            <a:pPr marL="0" indent="0" algn="ctr">
              <a:buNone/>
            </a:pPr>
            <a:endParaRPr lang="lt-LT" b="1" dirty="0" smtClean="0">
              <a:latin typeface="Gadugi" panose="020B0502040204020203" pitchFamily="34" charset="0"/>
            </a:endParaRPr>
          </a:p>
          <a:p>
            <a:pPr marL="0" indent="0" algn="ctr">
              <a:buNone/>
            </a:pPr>
            <a:r>
              <a:rPr lang="lt-LT" b="1" dirty="0" smtClean="0">
                <a:latin typeface="Gadugi" panose="020B0502040204020203" pitchFamily="34" charset="0"/>
              </a:rPr>
              <a:t>Oi, žiūrėk, ji tuoj išnyks.</a:t>
            </a:r>
          </a:p>
          <a:p>
            <a:pPr marL="0" indent="0" algn="ctr">
              <a:buNone/>
            </a:pPr>
            <a:r>
              <a:rPr lang="lt-LT" b="1" dirty="0" smtClean="0">
                <a:latin typeface="Gadugi" panose="020B0502040204020203" pitchFamily="34" charset="0"/>
              </a:rPr>
              <a:t>Su manim nepasiliks...</a:t>
            </a:r>
            <a:endParaRPr lang="lt-LT" b="1" dirty="0">
              <a:latin typeface="Gadugi" panose="020B0502040204020203" pitchFamily="34" charset="0"/>
            </a:endParaRPr>
          </a:p>
        </p:txBody>
      </p:sp>
    </p:spTree>
    <p:extLst>
      <p:ext uri="{BB962C8B-B14F-4D97-AF65-F5344CB8AC3E}">
        <p14:creationId xmlns:p14="http://schemas.microsoft.com/office/powerpoint/2010/main" val="5838106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Default.Acer\Desktop\tumblr_l2yrxh7lGp1qzdneko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56"/>
            <a:ext cx="9146733" cy="6860052"/>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55832" y="836712"/>
            <a:ext cx="8229600" cy="5505475"/>
          </a:xfrm>
        </p:spPr>
        <p:txBody>
          <a:bodyPr/>
          <a:lstStyle/>
          <a:p>
            <a:pPr marL="0" indent="0" algn="ctr">
              <a:buNone/>
            </a:pPr>
            <a:endParaRPr lang="lt-LT" b="1" dirty="0" smtClean="0">
              <a:latin typeface="Gadugi" panose="020B0502040204020203" pitchFamily="34" charset="0"/>
            </a:endParaRPr>
          </a:p>
          <a:p>
            <a:pPr marL="0" indent="0" algn="ctr">
              <a:buNone/>
            </a:pPr>
            <a:endParaRPr lang="lt-LT" b="1" dirty="0">
              <a:latin typeface="Gadugi" panose="020B0502040204020203" pitchFamily="34" charset="0"/>
            </a:endParaRPr>
          </a:p>
          <a:p>
            <a:pPr marL="0" indent="0" algn="ctr">
              <a:buNone/>
            </a:pPr>
            <a:r>
              <a:rPr lang="lt-LT" sz="4000" b="1" dirty="0" smtClean="0">
                <a:latin typeface="Gadugi" panose="020B0502040204020203" pitchFamily="34" charset="0"/>
              </a:rPr>
              <a:t>-Neliūdėk, juk piešt gali</a:t>
            </a:r>
          </a:p>
          <a:p>
            <a:pPr marL="0" indent="0" algn="ctr">
              <a:buNone/>
            </a:pPr>
            <a:r>
              <a:rPr lang="lt-LT" sz="4000" b="1" dirty="0" smtClean="0">
                <a:latin typeface="Gadugi" panose="020B0502040204020203" pitchFamily="34" charset="0"/>
              </a:rPr>
              <a:t>Ir dažus gražius turi...</a:t>
            </a:r>
          </a:p>
          <a:p>
            <a:pPr marL="0" indent="0" algn="ctr">
              <a:buNone/>
            </a:pPr>
            <a:r>
              <a:rPr lang="lt-LT" sz="4000" b="1" dirty="0" smtClean="0">
                <a:latin typeface="Gadugi" panose="020B0502040204020203" pitchFamily="34" charset="0"/>
              </a:rPr>
              <a:t>Piešk vaivorykštę, tada</a:t>
            </a:r>
          </a:p>
          <a:p>
            <a:pPr marL="0" indent="0" algn="ctr">
              <a:buNone/>
            </a:pPr>
            <a:r>
              <a:rPr lang="lt-LT" sz="4000" b="1" dirty="0" smtClean="0">
                <a:latin typeface="Gadugi" panose="020B0502040204020203" pitchFamily="34" charset="0"/>
              </a:rPr>
              <a:t>Bus ji tavo - visada!</a:t>
            </a:r>
            <a:endParaRPr lang="lt-LT" sz="4000" b="1" dirty="0">
              <a:latin typeface="Gadugi" panose="020B0502040204020203" pitchFamily="34" charset="0"/>
            </a:endParaRPr>
          </a:p>
        </p:txBody>
      </p:sp>
    </p:spTree>
    <p:extLst>
      <p:ext uri="{BB962C8B-B14F-4D97-AF65-F5344CB8AC3E}">
        <p14:creationId xmlns:p14="http://schemas.microsoft.com/office/powerpoint/2010/main" val="1548098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6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p:txBody>
          <a:bodyPr/>
          <a:lstStyle/>
          <a:p>
            <a:r>
              <a:rPr lang="lt-LT" b="1" i="1" dirty="0" smtClean="0">
                <a:effectLst>
                  <a:outerShdw blurRad="38100" dist="38100" dir="2700000" algn="tl">
                    <a:srgbClr val="000000">
                      <a:alpha val="43137"/>
                    </a:srgbClr>
                  </a:outerShdw>
                </a:effectLst>
                <a:latin typeface="Gadugi" panose="020B0502040204020203" pitchFamily="34" charset="0"/>
              </a:rPr>
              <a:t>Autorės nuotrauka</a:t>
            </a:r>
            <a:endParaRPr lang="lt-LT" b="1" i="1" dirty="0">
              <a:effectLst>
                <a:outerShdw blurRad="38100" dist="38100" dir="2700000" algn="tl">
                  <a:srgbClr val="000000">
                    <a:alpha val="43137"/>
                  </a:srgbClr>
                </a:outerShdw>
              </a:effectLst>
              <a:latin typeface="Gadugi" panose="020B0502040204020203" pitchFamily="34" charset="0"/>
            </a:endParaRPr>
          </a:p>
        </p:txBody>
      </p:sp>
      <p:sp>
        <p:nvSpPr>
          <p:cNvPr id="3" name="Turinio vietos rezervavimo ženklas 2"/>
          <p:cNvSpPr>
            <a:spLocks noGrp="1"/>
          </p:cNvSpPr>
          <p:nvPr>
            <p:ph idx="1"/>
          </p:nvPr>
        </p:nvSpPr>
        <p:spPr>
          <a:xfrm>
            <a:off x="457200" y="1340768"/>
            <a:ext cx="8229600" cy="777514"/>
          </a:xfrm>
        </p:spPr>
        <p:txBody>
          <a:bodyPr/>
          <a:lstStyle/>
          <a:p>
            <a:pPr marL="0" indent="0" algn="ctr">
              <a:buNone/>
            </a:pPr>
            <a:r>
              <a:rPr lang="lt-LT" b="1" dirty="0" err="1" smtClean="0">
                <a:effectLst>
                  <a:outerShdw blurRad="38100" dist="38100" dir="2700000" algn="tl">
                    <a:srgbClr val="000000">
                      <a:alpha val="43137"/>
                    </a:srgbClr>
                  </a:outerShdw>
                </a:effectLst>
                <a:latin typeface="Gadugi" panose="020B0502040204020203" pitchFamily="34" charset="0"/>
              </a:rPr>
              <a:t>Ramūnė</a:t>
            </a:r>
            <a:r>
              <a:rPr lang="lt-LT" b="1" dirty="0" smtClean="0">
                <a:effectLst>
                  <a:outerShdw blurRad="38100" dist="38100" dir="2700000" algn="tl">
                    <a:srgbClr val="000000">
                      <a:alpha val="43137"/>
                    </a:srgbClr>
                  </a:outerShdw>
                </a:effectLst>
                <a:latin typeface="Gadugi" panose="020B0502040204020203" pitchFamily="34" charset="0"/>
              </a:rPr>
              <a:t> </a:t>
            </a:r>
            <a:r>
              <a:rPr lang="lt-LT" b="1" dirty="0" err="1" smtClean="0">
                <a:effectLst>
                  <a:outerShdw blurRad="38100" dist="38100" dir="2700000" algn="tl">
                    <a:srgbClr val="000000">
                      <a:alpha val="43137"/>
                    </a:srgbClr>
                  </a:outerShdw>
                </a:effectLst>
                <a:latin typeface="Gadugi" panose="020B0502040204020203" pitchFamily="34" charset="0"/>
              </a:rPr>
              <a:t>Čiupkevičiūtė</a:t>
            </a:r>
            <a:endParaRPr lang="lt-LT" b="1" dirty="0">
              <a:effectLst>
                <a:outerShdw blurRad="38100" dist="38100" dir="2700000" algn="tl">
                  <a:srgbClr val="000000">
                    <a:alpha val="43137"/>
                  </a:srgbClr>
                </a:outerShdw>
              </a:effectLst>
              <a:latin typeface="Gadugi" panose="020B0502040204020203" pitchFamily="34" charset="0"/>
            </a:endParaRPr>
          </a:p>
        </p:txBody>
      </p:sp>
      <p:pic>
        <p:nvPicPr>
          <p:cNvPr id="9219" name="Picture 3" descr="C:\Users\Default.Acer\Desktop\ramu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7400" y="2400820"/>
            <a:ext cx="3456384" cy="4297984"/>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4" y="2377714"/>
            <a:ext cx="3352792" cy="4169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http://images.clipartpanda.com/stick-family-clipart-black-and-white-white-house-md.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575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fade">
                                      <p:cBhvr>
                                        <p:cTn id="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descr="C:\Users\Default.Acer\Desktop\tumblr_ni8kxk1MYG1qzx48bo1_128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 y="0"/>
            <a:ext cx="914503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57200" y="476672"/>
            <a:ext cx="8229600" cy="6264696"/>
          </a:xfrm>
          <a:solidFill>
            <a:schemeClr val="tx2">
              <a:lumMod val="20000"/>
              <a:lumOff val="80000"/>
            </a:schemeClr>
          </a:solidFill>
        </p:spPr>
        <p:txBody>
          <a:bodyPr>
            <a:noAutofit/>
          </a:bodyPr>
          <a:lstStyle/>
          <a:p>
            <a:pPr marL="0" indent="0" algn="just">
              <a:buNone/>
            </a:pPr>
            <a:endParaRPr lang="lt-LT" dirty="0" smtClean="0"/>
          </a:p>
          <a:p>
            <a:pPr marL="0" indent="0" algn="just">
              <a:buNone/>
            </a:pPr>
            <a:r>
              <a:rPr lang="lt-LT" dirty="0" smtClean="0"/>
              <a:t>	Pačios </a:t>
            </a:r>
            <a:r>
              <a:rPr lang="lt-LT" dirty="0"/>
              <a:t>šviesos nematome. Ji leidžia mums matyti. Mes taip nesižavėtume raudonos rožės grožiu, jei galvotume, kad raudona spalva yra tik apie 700 </a:t>
            </a:r>
            <a:r>
              <a:rPr lang="lt-LT" dirty="0" err="1"/>
              <a:t>nanometrų</a:t>
            </a:r>
            <a:r>
              <a:rPr lang="lt-LT" dirty="0"/>
              <a:t> bangos ilgio elektromagnetinės spinduliuotės smegenų interpretacija. Teatro šviesų </a:t>
            </a:r>
            <a:r>
              <a:rPr lang="lt-LT" dirty="0" smtClean="0"/>
              <a:t>meistro darbas</a:t>
            </a:r>
            <a:endParaRPr lang="lt-LT" dirty="0">
              <a:hlinkClick r:id="rId3" tooltip="Rimtas darbas internete!"/>
            </a:endParaRPr>
          </a:p>
          <a:p>
            <a:pPr marL="0" indent="0" algn="just">
              <a:buNone/>
            </a:pPr>
            <a:r>
              <a:rPr lang="lt-LT" dirty="0"/>
              <a:t> geriausia atliktas tada, kai niekas tų šviesų apskritai nepastebi. Jų tikslas – sukurti malonią atmosferą ir nuotaiką. Gal ir kūrėjas sukūrė tokią šviesą, kad jos nepastebėtume</a:t>
            </a:r>
            <a:r>
              <a:rPr lang="lt-LT" dirty="0" smtClean="0"/>
              <a:t>.</a:t>
            </a:r>
          </a:p>
          <a:p>
            <a:pPr marL="0" indent="0" algn="r">
              <a:buNone/>
            </a:pPr>
            <a:r>
              <a:rPr lang="lt-LT" b="1" dirty="0" smtClean="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J.Grigas</a:t>
            </a:r>
            <a:endParaRPr lang="lt-LT" b="1"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92561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350"/>
            <a:ext cx="9144000" cy="687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urinio vietos rezervavimo ženklas 2"/>
          <p:cNvSpPr>
            <a:spLocks noGrp="1"/>
          </p:cNvSpPr>
          <p:nvPr>
            <p:ph idx="1"/>
          </p:nvPr>
        </p:nvSpPr>
        <p:spPr>
          <a:xfrm>
            <a:off x="169168" y="227819"/>
            <a:ext cx="4402832" cy="6408712"/>
          </a:xfrm>
        </p:spPr>
        <p:txBody>
          <a:bodyPr>
            <a:normAutofit/>
          </a:bodyPr>
          <a:lstStyle/>
          <a:p>
            <a:pPr marL="0" indent="0">
              <a:buNone/>
            </a:pPr>
            <a:endParaRPr lang="lt-LT" sz="2400" dirty="0" smtClean="0">
              <a:solidFill>
                <a:schemeClr val="bg1"/>
              </a:solidFill>
            </a:endParaRPr>
          </a:p>
          <a:p>
            <a:pPr marL="0" indent="0">
              <a:buNone/>
            </a:pPr>
            <a:endParaRPr lang="lt-LT" sz="2400" dirty="0">
              <a:solidFill>
                <a:schemeClr val="bg1"/>
              </a:solidFill>
            </a:endParaRPr>
          </a:p>
          <a:p>
            <a:pPr marL="0" indent="0">
              <a:buNone/>
            </a:pPr>
            <a:r>
              <a:rPr lang="lt-LT" sz="2800" b="1" i="1" dirty="0" smtClean="0">
                <a:solidFill>
                  <a:schemeClr val="bg1"/>
                </a:solidFill>
                <a:effectLst>
                  <a:outerShdw blurRad="38100" dist="38100" dir="2700000" algn="tl">
                    <a:srgbClr val="000000">
                      <a:alpha val="43137"/>
                    </a:srgbClr>
                  </a:outerShdw>
                </a:effectLst>
              </a:rPr>
              <a:t>Pažiūrėki! Kas čia daros!</a:t>
            </a:r>
          </a:p>
          <a:p>
            <a:pPr marL="0" indent="0">
              <a:buNone/>
            </a:pPr>
            <a:r>
              <a:rPr lang="lt-LT" sz="2800" b="1" i="1" dirty="0" smtClean="0">
                <a:solidFill>
                  <a:schemeClr val="bg1"/>
                </a:solidFill>
                <a:effectLst>
                  <a:outerShdw blurRad="38100" dist="38100" dir="2700000" algn="tl">
                    <a:srgbClr val="000000">
                      <a:alpha val="43137"/>
                    </a:srgbClr>
                  </a:outerShdw>
                </a:effectLst>
              </a:rPr>
              <a:t>Spalvos liejasi kartu!</a:t>
            </a:r>
          </a:p>
          <a:p>
            <a:pPr marL="0" indent="0">
              <a:buNone/>
            </a:pPr>
            <a:r>
              <a:rPr lang="lt-LT" sz="2800" b="1" i="1" dirty="0" smtClean="0">
                <a:solidFill>
                  <a:schemeClr val="bg1"/>
                </a:solidFill>
                <a:effectLst>
                  <a:outerShdw blurRad="38100" dist="38100" dir="2700000" algn="tl">
                    <a:srgbClr val="000000">
                      <a:alpha val="43137"/>
                    </a:srgbClr>
                  </a:outerShdw>
                </a:effectLst>
              </a:rPr>
              <a:t>Tik pažvelk į šitą gamą!</a:t>
            </a:r>
          </a:p>
          <a:p>
            <a:pPr marL="0" indent="0">
              <a:buNone/>
            </a:pPr>
            <a:r>
              <a:rPr lang="lt-LT" sz="2800" b="1" i="1" dirty="0" smtClean="0">
                <a:solidFill>
                  <a:schemeClr val="bg1"/>
                </a:solidFill>
                <a:effectLst>
                  <a:outerShdw blurRad="38100" dist="38100" dir="2700000" algn="tl">
                    <a:srgbClr val="000000">
                      <a:alpha val="43137"/>
                    </a:srgbClr>
                  </a:outerShdw>
                </a:effectLst>
              </a:rPr>
              <a:t>Man širdy jau neramu...</a:t>
            </a:r>
          </a:p>
          <a:p>
            <a:pPr marL="0" indent="0">
              <a:buNone/>
            </a:pPr>
            <a:endParaRPr lang="lt-LT" sz="2800" b="1" i="1" dirty="0">
              <a:solidFill>
                <a:schemeClr val="bg1"/>
              </a:solidFill>
              <a:effectLst>
                <a:outerShdw blurRad="38100" dist="38100" dir="2700000" algn="tl">
                  <a:srgbClr val="000000">
                    <a:alpha val="43137"/>
                  </a:srgbClr>
                </a:outerShdw>
              </a:effectLst>
            </a:endParaRPr>
          </a:p>
          <a:p>
            <a:pPr marL="0" indent="0">
              <a:buNone/>
            </a:pPr>
            <a:r>
              <a:rPr lang="lt-LT" sz="2800" b="1" i="1" dirty="0" smtClean="0">
                <a:solidFill>
                  <a:schemeClr val="bg1"/>
                </a:solidFill>
                <a:effectLst>
                  <a:outerShdw blurRad="38100" dist="38100" dir="2700000" algn="tl">
                    <a:srgbClr val="000000">
                      <a:alpha val="43137"/>
                    </a:srgbClr>
                  </a:outerShdw>
                </a:effectLst>
              </a:rPr>
              <a:t>Jei jos susipyks taip smarkiai</a:t>
            </a:r>
          </a:p>
          <a:p>
            <a:pPr marL="0" indent="0">
              <a:buNone/>
            </a:pPr>
            <a:r>
              <a:rPr lang="lt-LT" sz="2800" b="1" i="1" dirty="0" smtClean="0">
                <a:solidFill>
                  <a:schemeClr val="bg1"/>
                </a:solidFill>
                <a:effectLst>
                  <a:outerShdw blurRad="38100" dist="38100" dir="2700000" algn="tl">
                    <a:srgbClr val="000000">
                      <a:alpha val="43137"/>
                    </a:srgbClr>
                  </a:outerShdw>
                </a:effectLst>
              </a:rPr>
              <a:t>Kaip dar niekada nebuvo?</a:t>
            </a:r>
          </a:p>
          <a:p>
            <a:pPr marL="0" indent="0">
              <a:buNone/>
            </a:pPr>
            <a:r>
              <a:rPr lang="lt-LT" sz="2800" b="1" i="1" dirty="0" smtClean="0">
                <a:solidFill>
                  <a:schemeClr val="bg1"/>
                </a:solidFill>
                <a:effectLst>
                  <a:outerShdw blurRad="38100" dist="38100" dir="2700000" algn="tl">
                    <a:srgbClr val="000000">
                      <a:alpha val="43137"/>
                    </a:srgbClr>
                  </a:outerShdw>
                </a:effectLst>
              </a:rPr>
              <a:t>Visad bus tamsu mūs Žemėj,</a:t>
            </a:r>
          </a:p>
          <a:p>
            <a:pPr marL="0" indent="0">
              <a:buNone/>
            </a:pPr>
            <a:r>
              <a:rPr lang="lt-LT" sz="2800" b="1" i="1" dirty="0" smtClean="0">
                <a:solidFill>
                  <a:schemeClr val="bg1"/>
                </a:solidFill>
                <a:effectLst>
                  <a:outerShdw blurRad="38100" dist="38100" dir="2700000" algn="tl">
                    <a:srgbClr val="000000">
                      <a:alpha val="43137"/>
                    </a:srgbClr>
                  </a:outerShdw>
                </a:effectLst>
              </a:rPr>
              <a:t>Visi žmonės bus paniurę!</a:t>
            </a:r>
          </a:p>
        </p:txBody>
      </p:sp>
    </p:spTree>
    <p:extLst>
      <p:ext uri="{BB962C8B-B14F-4D97-AF65-F5344CB8AC3E}">
        <p14:creationId xmlns:p14="http://schemas.microsoft.com/office/powerpoint/2010/main" val="271459597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additive="base">
                                        <p:cTn id="3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xfrm>
            <a:off x="457201" y="476672"/>
            <a:ext cx="8229600" cy="1354162"/>
          </a:xfrm>
          <a:solidFill>
            <a:schemeClr val="accent2">
              <a:lumMod val="60000"/>
              <a:lumOff val="40000"/>
            </a:schemeClr>
          </a:solidFill>
          <a:ln>
            <a:solidFill>
              <a:schemeClr val="tx2">
                <a:lumMod val="10000"/>
              </a:schemeClr>
            </a:solidFill>
          </a:ln>
        </p:spPr>
        <p:txBody>
          <a:bodyPr>
            <a:normAutofit/>
          </a:bodyPr>
          <a:lstStyle/>
          <a:p>
            <a:r>
              <a:rPr lang="lt-LT" sz="5400" b="1" i="1" dirty="0" smtClean="0">
                <a:effectLst>
                  <a:outerShdw blurRad="38100" dist="38100" dir="2700000" algn="tl">
                    <a:srgbClr val="000000">
                      <a:alpha val="43137"/>
                    </a:srgbClr>
                  </a:outerShdw>
                </a:effectLst>
              </a:rPr>
              <a:t>Spalva</a:t>
            </a:r>
            <a:r>
              <a:rPr lang="lt-LT" sz="5400" b="1" i="1" dirty="0" smtClean="0"/>
              <a:t>          </a:t>
            </a:r>
            <a:endParaRPr lang="lt-LT" sz="8800" b="1" dirty="0"/>
          </a:p>
        </p:txBody>
      </p:sp>
      <p:sp>
        <p:nvSpPr>
          <p:cNvPr id="3" name="Turinio vietos rezervavimo ženklas 2"/>
          <p:cNvSpPr>
            <a:spLocks noGrp="1"/>
          </p:cNvSpPr>
          <p:nvPr>
            <p:ph idx="1"/>
          </p:nvPr>
        </p:nvSpPr>
        <p:spPr>
          <a:xfrm>
            <a:off x="457201" y="1772816"/>
            <a:ext cx="8229600" cy="4525963"/>
          </a:xfrm>
          <a:solidFill>
            <a:schemeClr val="accent2">
              <a:lumMod val="60000"/>
              <a:lumOff val="40000"/>
            </a:schemeClr>
          </a:solidFill>
          <a:ln>
            <a:solidFill>
              <a:schemeClr val="tx2">
                <a:lumMod val="10000"/>
              </a:schemeClr>
            </a:solidFill>
          </a:ln>
        </p:spPr>
        <p:txBody>
          <a:bodyPr>
            <a:normAutofit fontScale="92500"/>
          </a:bodyPr>
          <a:lstStyle/>
          <a:p>
            <a:pPr marL="0" indent="0" algn="ctr">
              <a:buNone/>
            </a:pPr>
            <a:r>
              <a:rPr lang="lt-LT" b="1" i="1" dirty="0">
                <a:effectLst>
                  <a:outerShdw blurRad="38100" dist="38100" dir="2700000" algn="tl">
                    <a:srgbClr val="000000">
                      <a:alpha val="43137"/>
                    </a:srgbClr>
                  </a:outerShdw>
                </a:effectLst>
              </a:rPr>
              <a:t>Spalva </a:t>
            </a:r>
            <a:r>
              <a:rPr lang="lt-LT" b="1" i="1" dirty="0" smtClean="0">
                <a:effectLst>
                  <a:outerShdw blurRad="38100" dist="38100" dir="2700000" algn="tl">
                    <a:srgbClr val="000000">
                      <a:alpha val="43137"/>
                    </a:srgbClr>
                  </a:outerShdw>
                </a:effectLst>
              </a:rPr>
              <a:t>tai </a:t>
            </a:r>
            <a:r>
              <a:rPr lang="lt-LT" b="1" i="1" dirty="0">
                <a:effectLst>
                  <a:outerShdw blurRad="38100" dist="38100" dir="2700000" algn="tl">
                    <a:srgbClr val="000000">
                      <a:alpha val="43137"/>
                    </a:srgbClr>
                  </a:outerShdw>
                </a:effectLst>
              </a:rPr>
              <a:t>pojūtis, kurį žmogui formuoja specifinė spalvinės regos sistemos organizacija. </a:t>
            </a:r>
            <a:r>
              <a:rPr lang="lt-LT" dirty="0"/>
              <a:t>Kintant bangos ilgiui, viena spalva nepastebimai pereina į kitą ir, kad ir kaip mes bebūtume akyli, nerasime tikslios ribos tarp vienos ir kitos spalvos. </a:t>
            </a:r>
            <a:r>
              <a:rPr lang="lt-LT" b="1" i="1" dirty="0" smtClean="0">
                <a:effectLst>
                  <a:outerShdw blurRad="38100" dist="38100" dir="2700000" algn="tl">
                    <a:srgbClr val="000000">
                      <a:alpha val="43137"/>
                    </a:srgbClr>
                  </a:outerShdw>
                </a:effectLst>
              </a:rPr>
              <a:t>Na, o kūrybos profesoriai pasakytų, kad:</a:t>
            </a:r>
          </a:p>
          <a:p>
            <a:pPr marL="0" indent="0" algn="ctr">
              <a:buNone/>
            </a:pPr>
            <a:r>
              <a:rPr lang="lt-LT" b="1" i="1" dirty="0" smtClean="0">
                <a:effectLst>
                  <a:outerShdw blurRad="38100" dist="38100" dir="2700000" algn="tl">
                    <a:srgbClr val="000000">
                      <a:alpha val="43137"/>
                    </a:srgbClr>
                  </a:outerShdw>
                </a:effectLst>
              </a:rPr>
              <a:t>Spalva – tai eilių veidas. Kuo gražiau ir švelniau bus apžaista, tuo labiau tekstas bus spalvingesnis.</a:t>
            </a:r>
            <a:endParaRPr lang="lt-LT" b="1" i="1" dirty="0">
              <a:effectLst>
                <a:outerShdw blurRad="38100" dist="38100" dir="2700000" algn="tl">
                  <a:srgbClr val="000000">
                    <a:alpha val="43137"/>
                  </a:srgbClr>
                </a:outerShdw>
              </a:effectLst>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48616"/>
            <a:ext cx="10064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images.clipartpanda.com/stick-family-clipart-black-and-white-white-house-md.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5574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as 3"/>
          <p:cNvGraphicFramePr>
            <a:graphicFrameLocks noChangeAspect="1"/>
          </p:cNvGraphicFramePr>
          <p:nvPr>
            <p:extLst>
              <p:ext uri="{D42A27DB-BD31-4B8C-83A1-F6EECF244321}">
                <p14:modId xmlns:p14="http://schemas.microsoft.com/office/powerpoint/2010/main" val="2323316515"/>
              </p:ext>
            </p:extLst>
          </p:nvPr>
        </p:nvGraphicFramePr>
        <p:xfrm>
          <a:off x="2267744" y="2276872"/>
          <a:ext cx="4576484" cy="1944216"/>
        </p:xfrm>
        <a:graphic>
          <a:graphicData uri="http://schemas.openxmlformats.org/presentationml/2006/ole">
            <mc:AlternateContent xmlns:mc="http://schemas.openxmlformats.org/markup-compatibility/2006">
              <mc:Choice xmlns:v="urn:schemas-microsoft-com:vml" Requires="v">
                <p:oleObj spid="_x0000_s2060" name="Paketų programos apvalkalo objektas" showAsIcon="1" r:id="rId3" imgW="1151280" imgH="488520" progId="Package">
                  <p:embed/>
                </p:oleObj>
              </mc:Choice>
              <mc:Fallback>
                <p:oleObj name="Paketų programos apvalkalo objektas" showAsIcon="1" r:id="rId3" imgW="1151280" imgH="488520" progId="Package">
                  <p:embed/>
                  <p:pic>
                    <p:nvPicPr>
                      <p:cNvPr id="0" name=""/>
                      <p:cNvPicPr/>
                      <p:nvPr/>
                    </p:nvPicPr>
                    <p:blipFill>
                      <a:blip r:embed="rId4"/>
                      <a:stretch>
                        <a:fillRect/>
                      </a:stretch>
                    </p:blipFill>
                    <p:spPr>
                      <a:xfrm>
                        <a:off x="2267744" y="2276872"/>
                        <a:ext cx="4576484" cy="1944216"/>
                      </a:xfrm>
                      <a:prstGeom prst="rect">
                        <a:avLst/>
                      </a:prstGeom>
                    </p:spPr>
                  </p:pic>
                </p:oleObj>
              </mc:Fallback>
            </mc:AlternateContent>
          </a:graphicData>
        </a:graphic>
      </p:graphicFrame>
      <p:sp>
        <p:nvSpPr>
          <p:cNvPr id="5" name="TextBox 4"/>
          <p:cNvSpPr txBox="1"/>
          <p:nvPr/>
        </p:nvSpPr>
        <p:spPr>
          <a:xfrm>
            <a:off x="1691680" y="5013176"/>
            <a:ext cx="5544616" cy="1200329"/>
          </a:xfrm>
          <a:prstGeom prst="rect">
            <a:avLst/>
          </a:prstGeom>
          <a:noFill/>
        </p:spPr>
        <p:txBody>
          <a:bodyPr wrap="square" rtlCol="0">
            <a:spAutoFit/>
          </a:bodyPr>
          <a:lstStyle/>
          <a:p>
            <a:pPr algn="ctr"/>
            <a:r>
              <a:rPr lang="lt-LT" sz="2400" u="sng" dirty="0" smtClean="0"/>
              <a:t> (Jei esate įjungę viso ekrano režimą, jį išjunkite ir 2 kartus spustelėkite ant filmuko pavadinimo) </a:t>
            </a:r>
            <a:endParaRPr lang="lt-LT" sz="2400" u="sng" dirty="0"/>
          </a:p>
        </p:txBody>
      </p:sp>
      <p:pic>
        <p:nvPicPr>
          <p:cNvPr id="6" name="Picture 2" descr="http://images.clipartpanda.com/stick-family-clipart-black-and-white-white-house-md.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9590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Antraštė 1"/>
          <p:cNvSpPr>
            <a:spLocks noGrp="1"/>
          </p:cNvSpPr>
          <p:nvPr>
            <p:ph type="title"/>
          </p:nvPr>
        </p:nvSpPr>
        <p:spPr/>
        <p:txBody>
          <a:bodyPr>
            <a:noAutofit/>
          </a:bodyPr>
          <a:lstStyle/>
          <a:p>
            <a:r>
              <a:rPr lang="lt-LT" sz="3600" u="sng" dirty="0" smtClean="0">
                <a:effectLst>
                  <a:outerShdw blurRad="38100" dist="38100" dir="2700000" algn="tl">
                    <a:srgbClr val="000000">
                      <a:alpha val="43137"/>
                    </a:srgbClr>
                  </a:outerShdw>
                </a:effectLst>
              </a:rPr>
              <a:t>Bandymas</a:t>
            </a:r>
            <a:r>
              <a:rPr lang="lt-LT" sz="3600" dirty="0"/>
              <a:t/>
            </a:r>
            <a:br>
              <a:rPr lang="lt-LT" sz="3600" dirty="0"/>
            </a:br>
            <a:r>
              <a:rPr lang="lt-LT" sz="3600" dirty="0" smtClean="0"/>
              <a:t>Ar vienoda spalva?</a:t>
            </a:r>
            <a:endParaRPr lang="lt-LT" sz="3600" dirty="0"/>
          </a:p>
        </p:txBody>
      </p:sp>
      <p:pic>
        <p:nvPicPr>
          <p:cNvPr id="7170" name="Picture 2" descr="http://www.technologijos.lt/upload/image/n/mokslas/fizika/S-26778/nuotrauka-51027/1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88222"/>
            <a:ext cx="4058459" cy="1628595"/>
          </a:xfrm>
          <a:prstGeom prst="rect">
            <a:avLst/>
          </a:prstGeom>
          <a:noFill/>
          <a:extLst>
            <a:ext uri="{909E8E84-426E-40DD-AFC4-6F175D3DCCD1}">
              <a14:hiddenFill xmlns:a14="http://schemas.microsoft.com/office/drawing/2010/main">
                <a:solidFill>
                  <a:srgbClr val="FFFFFF"/>
                </a:solidFill>
              </a14:hiddenFill>
            </a:ext>
          </a:extLst>
        </p:spPr>
      </p:pic>
      <p:sp>
        <p:nvSpPr>
          <p:cNvPr id="5" name="Stačiakampis 4"/>
          <p:cNvSpPr/>
          <p:nvPr/>
        </p:nvSpPr>
        <p:spPr>
          <a:xfrm>
            <a:off x="4932040" y="1846013"/>
            <a:ext cx="3971104" cy="1631216"/>
          </a:xfrm>
          <a:prstGeom prst="rect">
            <a:avLst/>
          </a:prstGeom>
        </p:spPr>
        <p:txBody>
          <a:bodyPr wrap="square">
            <a:spAutoFit/>
          </a:bodyPr>
          <a:lstStyle/>
          <a:p>
            <a:r>
              <a:rPr lang="lt-LT" sz="2000" dirty="0"/>
              <a:t>Jeigu spalva yra tai, kas patenka į mūsų akis, tada objektus, kurie skleidžia arba atspindi </a:t>
            </a:r>
            <a:r>
              <a:rPr lang="lt-LT" sz="2000" dirty="0" smtClean="0"/>
              <a:t>tą pačią spalvą turėtumėme </a:t>
            </a:r>
            <a:r>
              <a:rPr lang="lt-LT" sz="2000" dirty="0"/>
              <a:t>matyti </a:t>
            </a:r>
            <a:r>
              <a:rPr lang="lt-LT" sz="2000" dirty="0" smtClean="0"/>
              <a:t>vienodai. </a:t>
            </a:r>
            <a:r>
              <a:rPr lang="lt-LT" sz="2000" dirty="0"/>
              <a:t>Ar visuomet taip yra?</a:t>
            </a:r>
          </a:p>
        </p:txBody>
      </p:sp>
      <p:sp>
        <p:nvSpPr>
          <p:cNvPr id="6" name="Stačiakampis 5"/>
          <p:cNvSpPr/>
          <p:nvPr/>
        </p:nvSpPr>
        <p:spPr>
          <a:xfrm>
            <a:off x="683568" y="4005064"/>
            <a:ext cx="7848872" cy="2308324"/>
          </a:xfrm>
          <a:prstGeom prst="rect">
            <a:avLst/>
          </a:prstGeom>
        </p:spPr>
        <p:txBody>
          <a:bodyPr wrap="square">
            <a:spAutoFit/>
          </a:bodyPr>
          <a:lstStyle/>
          <a:p>
            <a:r>
              <a:rPr lang="lt-LT" sz="2400" b="1" dirty="0"/>
              <a:t>Pilki skrituliai yra visiškai vienodų spalvų, tačiau vienas jų atrodo šviesesnis, o kitas – tamsesnis. Taip yra dėl to, jog mūsų regos sistema vertindama objekto spalvą, jį lygina su fonu</a:t>
            </a:r>
            <a:r>
              <a:rPr lang="lt-LT" sz="2400" b="1" dirty="0" smtClean="0"/>
              <a:t>.</a:t>
            </a:r>
          </a:p>
          <a:p>
            <a:r>
              <a:rPr lang="lt-LT" sz="2400" b="1" dirty="0" smtClean="0"/>
              <a:t>IŠVADA: tamsiame </a:t>
            </a:r>
            <a:r>
              <a:rPr lang="lt-LT" sz="2400" b="1" dirty="0"/>
              <a:t>fone spalvos atrodo šviesesnės, negu šviesiame.</a:t>
            </a:r>
            <a:endParaRPr lang="lt-LT" sz="2400" dirty="0"/>
          </a:p>
        </p:txBody>
      </p:sp>
      <p:pic>
        <p:nvPicPr>
          <p:cNvPr id="7"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382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1763688" y="1412776"/>
            <a:ext cx="5976664" cy="4525963"/>
          </a:xfrm>
        </p:spPr>
        <p:txBody>
          <a:bodyPr/>
          <a:lstStyle/>
          <a:p>
            <a:pPr marL="0" indent="0">
              <a:buNone/>
            </a:pPr>
            <a:r>
              <a:rPr lang="lt-LT" b="1" i="1" dirty="0">
                <a:solidFill>
                  <a:schemeClr val="bg1"/>
                </a:solidFill>
                <a:effectLst>
                  <a:outerShdw blurRad="38100" dist="38100" dir="2700000" algn="tl">
                    <a:srgbClr val="000000">
                      <a:alpha val="43137"/>
                    </a:srgbClr>
                  </a:outerShdw>
                </a:effectLst>
              </a:rPr>
              <a:t>Sniegena, </a:t>
            </a:r>
            <a:r>
              <a:rPr lang="lt-LT" b="1" i="1" dirty="0" err="1" smtClean="0">
                <a:solidFill>
                  <a:schemeClr val="bg1"/>
                </a:solidFill>
                <a:effectLst>
                  <a:outerShdw blurRad="38100" dist="38100" dir="2700000" algn="tl">
                    <a:srgbClr val="000000">
                      <a:alpha val="43137"/>
                    </a:srgbClr>
                  </a:outerShdw>
                </a:effectLst>
              </a:rPr>
              <a:t>sniegenėle</a:t>
            </a:r>
            <a:r>
              <a:rPr lang="lt-LT" b="1" i="1" dirty="0">
                <a:solidFill>
                  <a:schemeClr val="bg1"/>
                </a:solidFill>
                <a:effectLst>
                  <a:outerShdw blurRad="38100" dist="38100" dir="2700000" algn="tl">
                    <a:srgbClr val="000000">
                      <a:alpha val="43137"/>
                    </a:srgbClr>
                  </a:outerShdw>
                </a:effectLst>
              </a:rPr>
              <a:t>,</a:t>
            </a:r>
          </a:p>
          <a:p>
            <a:pPr marL="0" indent="0">
              <a:buNone/>
            </a:pPr>
            <a:r>
              <a:rPr lang="lt-LT" b="1" i="1" dirty="0">
                <a:solidFill>
                  <a:schemeClr val="bg1"/>
                </a:solidFill>
                <a:effectLst>
                  <a:outerShdw blurRad="38100" dist="38100" dir="2700000" algn="tl">
                    <a:srgbClr val="000000">
                      <a:alpha val="43137"/>
                    </a:srgbClr>
                  </a:outerShdw>
                </a:effectLst>
              </a:rPr>
              <a:t>Vai kas tau pasiuvo</a:t>
            </a:r>
          </a:p>
          <a:p>
            <a:pPr marL="0" indent="0">
              <a:buNone/>
            </a:pPr>
            <a:r>
              <a:rPr lang="lt-LT" b="1" i="1" dirty="0">
                <a:solidFill>
                  <a:schemeClr val="bg1"/>
                </a:solidFill>
                <a:effectLst>
                  <a:outerShdw blurRad="38100" dist="38100" dir="2700000" algn="tl">
                    <a:srgbClr val="000000">
                      <a:alpha val="43137"/>
                    </a:srgbClr>
                  </a:outerShdw>
                </a:effectLst>
              </a:rPr>
              <a:t>Tokią raudoną </a:t>
            </a:r>
            <a:r>
              <a:rPr lang="lt-LT" b="1" i="1" dirty="0" err="1">
                <a:solidFill>
                  <a:schemeClr val="bg1"/>
                </a:solidFill>
                <a:effectLst>
                  <a:outerShdw blurRad="38100" dist="38100" dir="2700000" algn="tl">
                    <a:srgbClr val="000000">
                      <a:alpha val="43137"/>
                    </a:srgbClr>
                  </a:outerShdw>
                </a:effectLst>
              </a:rPr>
              <a:t>prijuostėlę</a:t>
            </a:r>
            <a:r>
              <a:rPr lang="lt-LT" b="1" i="1" dirty="0">
                <a:solidFill>
                  <a:schemeClr val="bg1"/>
                </a:solidFill>
                <a:effectLst>
                  <a:outerShdw blurRad="38100" dist="38100" dir="2700000" algn="tl">
                    <a:srgbClr val="000000">
                      <a:alpha val="43137"/>
                    </a:srgbClr>
                  </a:outerShdw>
                </a:effectLst>
              </a:rPr>
              <a:t>?</a:t>
            </a:r>
          </a:p>
          <a:p>
            <a:pPr marL="0" indent="0">
              <a:buNone/>
            </a:pPr>
            <a:r>
              <a:rPr lang="lt-LT" b="1" i="1" dirty="0">
                <a:solidFill>
                  <a:schemeClr val="bg1"/>
                </a:solidFill>
                <a:effectLst>
                  <a:outerShdw blurRad="38100" dist="38100" dir="2700000" algn="tl">
                    <a:srgbClr val="000000">
                      <a:alpha val="43137"/>
                    </a:srgbClr>
                  </a:outerShdw>
                </a:effectLst>
              </a:rPr>
              <a:t>Kaip šermukšnio uogą,</a:t>
            </a:r>
          </a:p>
          <a:p>
            <a:pPr marL="0" indent="0">
              <a:buNone/>
            </a:pPr>
            <a:r>
              <a:rPr lang="lt-LT" b="1" i="1" dirty="0">
                <a:solidFill>
                  <a:schemeClr val="bg1"/>
                </a:solidFill>
                <a:effectLst>
                  <a:outerShdw blurRad="38100" dist="38100" dir="2700000" algn="tl">
                    <a:srgbClr val="000000">
                      <a:alpha val="43137"/>
                    </a:srgbClr>
                  </a:outerShdw>
                </a:effectLst>
              </a:rPr>
              <a:t>Kaip rožės lapelį,</a:t>
            </a:r>
          </a:p>
          <a:p>
            <a:pPr marL="0" indent="0">
              <a:buNone/>
            </a:pPr>
            <a:r>
              <a:rPr lang="lt-LT" b="1" i="1" dirty="0">
                <a:solidFill>
                  <a:schemeClr val="bg1"/>
                </a:solidFill>
                <a:effectLst>
                  <a:outerShdw blurRad="38100" dist="38100" dir="2700000" algn="tl">
                    <a:srgbClr val="000000">
                      <a:alpha val="43137"/>
                    </a:srgbClr>
                  </a:outerShdw>
                </a:effectLst>
              </a:rPr>
              <a:t>Kaip aušros spindulėlį</a:t>
            </a:r>
            <a:r>
              <a:rPr lang="lt-LT" b="1" i="1" dirty="0" smtClean="0">
                <a:solidFill>
                  <a:schemeClr val="bg1"/>
                </a:solidFill>
                <a:effectLst>
                  <a:outerShdw blurRad="38100" dist="38100" dir="2700000" algn="tl">
                    <a:srgbClr val="000000">
                      <a:alpha val="43137"/>
                    </a:srgbClr>
                  </a:outerShdw>
                </a:effectLst>
              </a:rPr>
              <a:t>?</a:t>
            </a:r>
          </a:p>
          <a:p>
            <a:pPr marL="0" indent="0">
              <a:buNone/>
            </a:pPr>
            <a:r>
              <a:rPr lang="lt-LT" b="1" i="1" dirty="0">
                <a:solidFill>
                  <a:schemeClr val="bg1"/>
                </a:solidFill>
                <a:effectLst>
                  <a:outerShdw blurRad="38100" dist="38100" dir="2700000" algn="tl">
                    <a:srgbClr val="000000">
                      <a:alpha val="43137"/>
                    </a:srgbClr>
                  </a:outerShdw>
                </a:effectLst>
              </a:rPr>
              <a:t> </a:t>
            </a:r>
            <a:r>
              <a:rPr lang="lt-LT" b="1" i="1" dirty="0" smtClean="0">
                <a:solidFill>
                  <a:schemeClr val="bg1"/>
                </a:solidFill>
                <a:effectLst>
                  <a:outerShdw blurRad="38100" dist="38100" dir="2700000" algn="tl">
                    <a:srgbClr val="000000">
                      <a:alpha val="43137"/>
                    </a:srgbClr>
                  </a:outerShdw>
                </a:effectLst>
              </a:rPr>
              <a:t>                            Janina Degutytė.</a:t>
            </a:r>
            <a:endParaRPr lang="lt-LT" b="1" i="1" dirty="0">
              <a:solidFill>
                <a:schemeClr val="bg1"/>
              </a:solidFill>
              <a:effectLst>
                <a:outerShdw blurRad="38100" dist="38100" dir="2700000" algn="tl">
                  <a:srgbClr val="000000">
                    <a:alpha val="43137"/>
                  </a:srgbClr>
                </a:outerShdw>
              </a:effectLst>
            </a:endParaRPr>
          </a:p>
        </p:txBody>
      </p:sp>
      <p:pic>
        <p:nvPicPr>
          <p:cNvPr id="4"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576680"/>
      </p:ext>
    </p:extLst>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67544" y="404664"/>
            <a:ext cx="6635080" cy="6048672"/>
          </a:xfrm>
          <a:solidFill>
            <a:schemeClr val="tx2">
              <a:lumMod val="75000"/>
            </a:schemeClr>
          </a:solidFill>
          <a:ln>
            <a:solidFill>
              <a:schemeClr val="accent6">
                <a:lumMod val="50000"/>
              </a:schemeClr>
            </a:solidFill>
          </a:ln>
        </p:spPr>
        <p:txBody>
          <a:bodyPr>
            <a:noAutofit/>
          </a:bodyPr>
          <a:lstStyle/>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Jis – kitoks nei visi kiti...</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Jis neleidžia jokio garso...</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Tyliai, tyliai rodo laiką</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Gaila, kad dažniausiai vasarą</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Jis – be Saulės neištvertų</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Štormai, audros ir </a:t>
            </a:r>
            <a:r>
              <a:rPr lang="lt-LT" sz="3600" b="1" i="1"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tsunamiai</a:t>
            </a:r>
            <a:endPar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Jam senokai nedraugai...</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Vėjas daro mažą žalą,</a:t>
            </a:r>
          </a:p>
          <a:p>
            <a:pPr marL="0" indent="0">
              <a:buNone/>
            </a:pPr>
            <a:r>
              <a:rPr lang="lt-LT" sz="3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Bet jam tinka aitvarai!</a:t>
            </a:r>
          </a:p>
        </p:txBody>
      </p:sp>
    </p:spTree>
    <p:extLst>
      <p:ext uri="{BB962C8B-B14F-4D97-AF65-F5344CB8AC3E}">
        <p14:creationId xmlns:p14="http://schemas.microsoft.com/office/powerpoint/2010/main" val="32422635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 calcmode="lin" valueType="num">
                                      <p:cBhvr additive="base">
                                        <p:cTn id="23"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39944"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116632"/>
            <a:ext cx="4834880" cy="6552728"/>
          </a:xfrm>
          <a:solidFill>
            <a:schemeClr val="tx2">
              <a:lumMod val="25000"/>
            </a:schemeClr>
          </a:solidFill>
        </p:spPr>
        <p:txBody>
          <a:bodyPr>
            <a:noAutofit/>
          </a:bodyPr>
          <a:lstStyle/>
          <a:p>
            <a:pPr marL="0" indent="0" algn="ctr">
              <a:buNone/>
            </a:pPr>
            <a:r>
              <a:rPr lang="lt-LT" sz="3400" b="1" i="1" dirty="0">
                <a:solidFill>
                  <a:schemeClr val="bg1"/>
                </a:solidFill>
                <a:effectLst>
                  <a:outerShdw blurRad="38100" dist="38100" dir="2700000" algn="tl">
                    <a:srgbClr val="000000">
                      <a:alpha val="43137"/>
                    </a:srgbClr>
                  </a:outerShdw>
                </a:effectLst>
              </a:rPr>
              <a:t>Saulės laikrodis – prietaisas laikui matuoti pagal Saulės padėtį. Dažniausiai įrengiamas ant pastato sienos, tačiau </a:t>
            </a:r>
            <a:r>
              <a:rPr lang="lt-LT" sz="3400" b="1" i="1" dirty="0" smtClean="0">
                <a:solidFill>
                  <a:schemeClr val="bg1"/>
                </a:solidFill>
                <a:effectLst>
                  <a:outerShdw blurRad="38100" dist="38100" dir="2700000" algn="tl">
                    <a:srgbClr val="000000">
                      <a:alpha val="43137"/>
                    </a:srgbClr>
                  </a:outerShdw>
                </a:effectLst>
              </a:rPr>
              <a:t>pirmiesiems </a:t>
            </a:r>
            <a:r>
              <a:rPr lang="lt-LT" sz="3400" b="1" i="1" dirty="0">
                <a:solidFill>
                  <a:schemeClr val="bg1"/>
                </a:solidFill>
                <a:effectLst>
                  <a:outerShdw blurRad="38100" dist="38100" dir="2700000" algn="tl">
                    <a:srgbClr val="000000">
                      <a:alpha val="43137"/>
                    </a:srgbClr>
                  </a:outerShdw>
                </a:effectLst>
              </a:rPr>
              <a:t>saulės </a:t>
            </a:r>
            <a:r>
              <a:rPr lang="lt-LT" sz="3400" b="1" i="1" dirty="0" smtClean="0">
                <a:solidFill>
                  <a:schemeClr val="bg1"/>
                </a:solidFill>
                <a:effectLst>
                  <a:outerShdw blurRad="38100" dist="38100" dir="2700000" algn="tl">
                    <a:srgbClr val="000000">
                      <a:alpha val="43137"/>
                    </a:srgbClr>
                  </a:outerShdw>
                </a:effectLst>
              </a:rPr>
              <a:t>laikrodžiams </a:t>
            </a:r>
            <a:r>
              <a:rPr lang="lt-LT" sz="3400" b="1" i="1" dirty="0">
                <a:solidFill>
                  <a:schemeClr val="bg1"/>
                </a:solidFill>
                <a:effectLst>
                  <a:outerShdw blurRad="38100" dist="38100" dir="2700000" algn="tl">
                    <a:srgbClr val="000000">
                      <a:alpha val="43137"/>
                    </a:srgbClr>
                  </a:outerShdw>
                </a:effectLst>
              </a:rPr>
              <a:t>buvo specialiai statomos kolonos ar obeliskai. Silpnoji saulės laikrodžių savybė – laikas rodomas tik esant saulėtam orui.</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88640"/>
            <a:ext cx="100647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https://encrypted-tbn2.gstatic.com/images?q=tbn:ANd9GcQ4CnDNBMtweIe30s_ZJ51Q0JvX2X0PUdhYmPMiF3lPTiqw6yr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404664"/>
            <a:ext cx="2825974" cy="18722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 descr="http://images.clipartpanda.com/stick-family-clipart-black-and-white-white-house-md.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417612"/>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9144001"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188640"/>
            <a:ext cx="8229600" cy="6480720"/>
          </a:xfrm>
        </p:spPr>
        <p:txBody>
          <a:bodyPr/>
          <a:lstStyle/>
          <a:p>
            <a:pPr marL="0" indent="0" algn="ctr">
              <a:buNone/>
            </a:pPr>
            <a:r>
              <a:rPr lang="lt-LT" sz="3600" b="1" i="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Jis kietesnis, nei akmuo...</a:t>
            </a:r>
          </a:p>
          <a:p>
            <a:pPr marL="0" indent="0" algn="ctr">
              <a:buNone/>
            </a:pPr>
            <a:r>
              <a:rPr lang="lt-LT" sz="3600" b="1" i="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Skelbiamas – brangiausiu.</a:t>
            </a:r>
          </a:p>
          <a:p>
            <a:pPr marL="0" indent="0" algn="ctr">
              <a:buNone/>
            </a:pPr>
            <a:r>
              <a:rPr lang="lt-LT" sz="3600" b="1" i="1"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Įdomybių kupinas</a:t>
            </a:r>
            <a:r>
              <a:rPr lang="lt-LT" sz="3600" b="1" i="1" dirty="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lt-LT" sz="3600" b="1" i="1"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lgn="ctr">
              <a:buNone/>
            </a:pPr>
            <a:r>
              <a:rPr lang="lt-LT" sz="3600" b="1" i="1" dirty="0" smtClean="0">
                <a:solidFill>
                  <a:schemeClr val="accent6">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Žėri – visom spalvom.</a:t>
            </a:r>
          </a:p>
          <a:p>
            <a:pPr marL="0" indent="0" algn="ctr">
              <a:buNone/>
            </a:pPr>
            <a:r>
              <a:rPr lang="lt-LT" sz="3600" b="1" i="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 jau žinot kas tai bus?</a:t>
            </a:r>
          </a:p>
          <a:p>
            <a:pPr marL="0" indent="0" algn="ctr">
              <a:buNone/>
            </a:pPr>
            <a:r>
              <a:rPr lang="lt-LT" sz="3600" b="1" i="1" dirty="0" smtClean="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Taip, tai deimantas gražusis!</a:t>
            </a:r>
            <a:endParaRPr lang="lt-LT" sz="3600" b="1"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8747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06"/>
            <a:ext cx="9169838" cy="6855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188640"/>
            <a:ext cx="8229600" cy="5937523"/>
          </a:xfrm>
        </p:spPr>
        <p:txBody>
          <a:bodyPr>
            <a:noAutofit/>
          </a:bodyPr>
          <a:lstStyle/>
          <a:p>
            <a:pPr marL="0" indent="0" algn="just">
              <a:buNone/>
            </a:pPr>
            <a:r>
              <a:rPr lang="lt-LT" sz="2800" u="sng" dirty="0">
                <a:effectLst>
                  <a:outerShdw blurRad="38100" dist="38100" dir="2700000" algn="tl">
                    <a:srgbClr val="000000">
                      <a:alpha val="43137"/>
                    </a:srgbClr>
                  </a:outerShdw>
                </a:effectLst>
              </a:rPr>
              <a:t>Deimanto šlifavimas </a:t>
            </a:r>
            <a:r>
              <a:rPr lang="lt-LT" sz="2000" dirty="0"/>
              <a:t>yra vienas pagrindinių aspektų suteikiančių deimantui jo </a:t>
            </a:r>
            <a:r>
              <a:rPr lang="lt-LT" sz="2400" i="1" dirty="0"/>
              <a:t>blizgesį, spindesį ir </a:t>
            </a:r>
            <a:r>
              <a:rPr lang="lt-LT" sz="2400" i="1" dirty="0" smtClean="0"/>
              <a:t>žėrėjimą.</a:t>
            </a:r>
            <a:r>
              <a:rPr lang="lt-LT" sz="2800" dirty="0" smtClean="0"/>
              <a:t> </a:t>
            </a:r>
          </a:p>
          <a:p>
            <a:pPr algn="just"/>
            <a:r>
              <a:rPr lang="lt-LT" sz="2800" dirty="0" smtClean="0">
                <a:effectLst>
                  <a:outerShdw blurRad="38100" dist="38100" dir="2700000" algn="tl">
                    <a:srgbClr val="000000">
                      <a:alpha val="43137"/>
                    </a:srgbClr>
                  </a:outerShdw>
                </a:effectLst>
              </a:rPr>
              <a:t>Blizgesys- </a:t>
            </a:r>
            <a:r>
              <a:rPr lang="lt-LT" sz="2800" dirty="0" smtClean="0"/>
              <a:t> tai šviesos kiekis, </a:t>
            </a:r>
            <a:r>
              <a:rPr lang="lt-LT" sz="2800" dirty="0"/>
              <a:t>kurį atspindi deimantas. </a:t>
            </a:r>
            <a:endParaRPr lang="lt-LT" sz="2800" dirty="0" smtClean="0"/>
          </a:p>
          <a:p>
            <a:pPr algn="just"/>
            <a:r>
              <a:rPr lang="lt-LT" sz="2800" dirty="0" smtClean="0">
                <a:effectLst>
                  <a:outerShdw blurRad="38100" dist="38100" dir="2700000" algn="tl">
                    <a:srgbClr val="000000">
                      <a:alpha val="43137"/>
                    </a:srgbClr>
                  </a:outerShdw>
                </a:effectLst>
              </a:rPr>
              <a:t>Žėrėjimą</a:t>
            </a:r>
            <a:r>
              <a:rPr lang="lt-LT" sz="2800" dirty="0" smtClean="0"/>
              <a:t> </a:t>
            </a:r>
            <a:r>
              <a:rPr lang="lt-LT" sz="2800" dirty="0"/>
              <a:t>apibūdina kaip deimantas išsklaido šviesą ir kaip jis atspindi įvairius spalvų spektrus. </a:t>
            </a:r>
            <a:endParaRPr lang="lt-LT" sz="2800" dirty="0" smtClean="0"/>
          </a:p>
          <a:p>
            <a:pPr algn="just"/>
            <a:r>
              <a:rPr lang="lt-LT" sz="2800" dirty="0" smtClean="0">
                <a:effectLst>
                  <a:outerShdw blurRad="38100" dist="38100" dir="2700000" algn="tl">
                    <a:srgbClr val="000000">
                      <a:alpha val="43137"/>
                    </a:srgbClr>
                  </a:outerShdw>
                </a:effectLst>
              </a:rPr>
              <a:t>Spindesys</a:t>
            </a:r>
            <a:r>
              <a:rPr lang="lt-LT" sz="2800" dirty="0" smtClean="0"/>
              <a:t> (žaižaravimas), </a:t>
            </a:r>
            <a:r>
              <a:rPr lang="lt-LT" sz="2800" dirty="0"/>
              <a:t>apibrėžia kaip deimantas žaižaruoja kai jį suki aplink šviesos šaltinį. Kai šviesa patenka į deimantą ji yra laužiama ir atspindima atgal vaivorykštės spalvomis</a:t>
            </a:r>
            <a:r>
              <a:rPr lang="lt-LT" sz="3600" dirty="0"/>
              <a:t>.</a:t>
            </a:r>
            <a:endParaRPr lang="lt-LT" sz="4000" b="1" i="1" dirty="0">
              <a:solidFill>
                <a:schemeClr val="tx2">
                  <a:lumMod val="50000"/>
                </a:schemeClr>
              </a:solidFill>
              <a:effectLst>
                <a:outerShdw blurRad="38100" dist="38100" dir="2700000" algn="tl">
                  <a:srgbClr val="000000">
                    <a:alpha val="43137"/>
                  </a:srgbClr>
                </a:outerShdw>
              </a:effectLst>
            </a:endParaRPr>
          </a:p>
        </p:txBody>
      </p:sp>
      <p:pic>
        <p:nvPicPr>
          <p:cNvPr id="6146" name="Picture 2"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437112"/>
            <a:ext cx="2362200" cy="1600200"/>
          </a:xfrm>
          <a:prstGeom prst="rect">
            <a:avLst/>
          </a:prstGeom>
          <a:noFill/>
          <a:extLst>
            <a:ext uri="{909E8E84-426E-40DD-AFC4-6F175D3DCCD1}">
              <a14:hiddenFill xmlns:a14="http://schemas.microsoft.com/office/drawing/2010/main">
                <a:solidFill>
                  <a:srgbClr val="FFFFFF"/>
                </a:solidFill>
              </a14:hiddenFill>
            </a:ext>
          </a:extLst>
        </p:spPr>
      </p:pic>
      <p:sp>
        <p:nvSpPr>
          <p:cNvPr id="2" name="Stačiakampis 1"/>
          <p:cNvSpPr/>
          <p:nvPr/>
        </p:nvSpPr>
        <p:spPr>
          <a:xfrm>
            <a:off x="3347864" y="6037312"/>
            <a:ext cx="4100866" cy="369332"/>
          </a:xfrm>
          <a:prstGeom prst="rect">
            <a:avLst/>
          </a:prstGeom>
        </p:spPr>
        <p:txBody>
          <a:bodyPr wrap="none">
            <a:spAutoFit/>
          </a:bodyPr>
          <a:lstStyle/>
          <a:p>
            <a:r>
              <a:rPr lang="lt-LT" dirty="0"/>
              <a:t>Jakutijoje esantis deimantų karjeras „</a:t>
            </a:r>
            <a:r>
              <a:rPr lang="lt-LT" dirty="0" err="1"/>
              <a:t>Mir</a:t>
            </a:r>
            <a:r>
              <a:rPr lang="lt-LT" dirty="0"/>
              <a:t>“</a:t>
            </a:r>
          </a:p>
        </p:txBody>
      </p:sp>
      <p:pic>
        <p:nvPicPr>
          <p:cNvPr id="6" name="Picture 2" descr="http://images.clipartpanda.com/stick-family-clipart-black-and-white-white-house-md.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7606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u="sng" dirty="0" smtClean="0">
                <a:effectLst>
                  <a:outerShdw blurRad="38100" dist="38100" dir="2700000" algn="tl">
                    <a:srgbClr val="000000">
                      <a:alpha val="43137"/>
                    </a:srgbClr>
                  </a:outerShdw>
                </a:effectLst>
              </a:rPr>
              <a:t>Bandymas</a:t>
            </a:r>
            <a:r>
              <a:rPr lang="lt-LT" dirty="0" smtClean="0"/>
              <a:t/>
            </a:r>
            <a:br>
              <a:rPr lang="lt-LT" dirty="0" smtClean="0"/>
            </a:br>
            <a:r>
              <a:rPr lang="lt-LT" dirty="0"/>
              <a:t>Š</a:t>
            </a:r>
            <a:r>
              <a:rPr lang="lt-LT" dirty="0" smtClean="0"/>
              <a:t>viesos lūžis. Spektro susidarymas</a:t>
            </a:r>
            <a:endParaRPr lang="lt-LT" dirty="0"/>
          </a:p>
        </p:txBody>
      </p:sp>
      <p:pic>
        <p:nvPicPr>
          <p:cNvPr id="5122"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585" y="1933574"/>
            <a:ext cx="4248150" cy="14954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iamond antwerp dayek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434" y="1671636"/>
            <a:ext cx="2628900" cy="201930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Angled Light Anim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831755"/>
            <a:ext cx="2320627" cy="232062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www.worthsdiamonds.com/images/p010_1_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6096" y="3933056"/>
            <a:ext cx="3333750" cy="22193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images.clipartpanda.com/stick-family-clipart-black-and-white-white-house-md.png">
            <a:hlinkClick r:id="rId6" action="ppaction://hlinksldjump"/>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841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Default.Acer\Desktop\sunny-d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title"/>
          </p:nvPr>
        </p:nvSpPr>
        <p:spPr>
          <a:xfrm>
            <a:off x="457199" y="548680"/>
            <a:ext cx="8229600" cy="1354162"/>
          </a:xfrm>
          <a:solidFill>
            <a:schemeClr val="bg2">
              <a:lumMod val="20000"/>
              <a:lumOff val="80000"/>
            </a:schemeClr>
          </a:solidFill>
        </p:spPr>
        <p:txBody>
          <a:bodyPr/>
          <a:lstStyle/>
          <a:p>
            <a:r>
              <a:rPr lang="lt-LT" b="1" i="1" dirty="0" smtClean="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Tai įdomu!</a:t>
            </a:r>
            <a:endParaRPr lang="lt-LT" b="1" i="1"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a:xfrm>
            <a:off x="457199" y="1844824"/>
            <a:ext cx="8229600" cy="4525963"/>
          </a:xfrm>
          <a:solidFill>
            <a:schemeClr val="accent1">
              <a:lumMod val="20000"/>
              <a:lumOff val="80000"/>
            </a:schemeClr>
          </a:solidFill>
        </p:spPr>
        <p:txBody>
          <a:bodyPr>
            <a:normAutofit fontScale="92500" lnSpcReduction="10000"/>
          </a:bodyPr>
          <a:lstStyle/>
          <a:p>
            <a:pPr marL="0" indent="0" algn="ctr">
              <a:buNone/>
            </a:pPr>
            <a:r>
              <a:rPr lang="lt-LT" sz="4000" b="1" i="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Dvigubi </a:t>
            </a:r>
            <a:r>
              <a:rPr lang="lt-LT" sz="4000" b="1" i="1" dirty="0" err="1">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Tatuino</a:t>
            </a:r>
            <a:r>
              <a:rPr lang="lt-LT" sz="4000" b="1" i="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planetos saulėtekiai, matyti legendiniuose "Žvaigždžių karuose" – jau nebe stebuklas. Mat vos už 136 šviesmečių nuo Žemės astronomai Avino žvaigždyne atrado planetą 30 Ari, kurios danguje pateka ne 2, ne 3, o net </a:t>
            </a:r>
            <a:r>
              <a:rPr lang="lt-LT" sz="4000" b="1" i="1" dirty="0" smtClean="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 saulės</a:t>
            </a:r>
            <a:r>
              <a:rPr lang="lt-LT" sz="4000" b="1" i="1" dirty="0">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04800949"/>
      </p:ext>
    </p:extLst>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Default.Acer\Desktop\4sun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1400"/>
            <a:ext cx="9144000" cy="8991515"/>
          </a:xfrm>
          <a:prstGeom prst="rect">
            <a:avLst/>
          </a:prstGeom>
          <a:noFill/>
          <a:extLst>
            <a:ext uri="{909E8E84-426E-40DD-AFC4-6F175D3DCCD1}">
              <a14:hiddenFill xmlns:a14="http://schemas.microsoft.com/office/drawing/2010/main">
                <a:solidFill>
                  <a:srgbClr val="FFFFFF"/>
                </a:solidFill>
              </a14:hiddenFill>
            </a:ext>
          </a:extLst>
        </p:spPr>
      </p:pic>
      <p:sp>
        <p:nvSpPr>
          <p:cNvPr id="3" name="Turinio vietos rezervavimo ženklas 2"/>
          <p:cNvSpPr>
            <a:spLocks noGrp="1"/>
          </p:cNvSpPr>
          <p:nvPr>
            <p:ph idx="1"/>
          </p:nvPr>
        </p:nvSpPr>
        <p:spPr>
          <a:xfrm>
            <a:off x="457200" y="5517232"/>
            <a:ext cx="8229600" cy="968971"/>
          </a:xfrm>
        </p:spPr>
        <p:txBody>
          <a:bodyPr/>
          <a:lstStyle/>
          <a:p>
            <a:pPr marL="0" indent="0" algn="ctr">
              <a:buNone/>
            </a:pPr>
            <a:r>
              <a:rPr lang="lt-LT" b="1" dirty="0" smtClean="0">
                <a:solidFill>
                  <a:schemeClr val="bg1"/>
                </a:solidFill>
                <a:effectLst>
                  <a:outerShdw blurRad="38100" dist="38100" dir="2700000" algn="tl">
                    <a:srgbClr val="000000">
                      <a:alpha val="43137"/>
                    </a:srgbClr>
                  </a:outerShdw>
                </a:effectLst>
              </a:rPr>
              <a:t>Vaizdas ryte iš </a:t>
            </a:r>
            <a:r>
              <a:rPr lang="lt-LT" b="1" dirty="0" err="1" smtClean="0">
                <a:solidFill>
                  <a:schemeClr val="bg1"/>
                </a:solidFill>
                <a:effectLst>
                  <a:outerShdw blurRad="38100" dist="38100" dir="2700000" algn="tl">
                    <a:srgbClr val="000000">
                      <a:alpha val="43137"/>
                    </a:srgbClr>
                  </a:outerShdw>
                </a:effectLst>
              </a:rPr>
              <a:t>Tatuino</a:t>
            </a:r>
            <a:r>
              <a:rPr lang="lt-LT" b="1" dirty="0" smtClean="0">
                <a:solidFill>
                  <a:schemeClr val="bg1"/>
                </a:solidFill>
                <a:effectLst>
                  <a:outerShdw blurRad="38100" dist="38100" dir="2700000" algn="tl">
                    <a:srgbClr val="000000">
                      <a:alpha val="43137"/>
                    </a:srgbClr>
                  </a:outerShdw>
                </a:effectLst>
              </a:rPr>
              <a:t> planetos</a:t>
            </a:r>
            <a:endParaRPr lang="lt-LT" b="1" dirty="0">
              <a:solidFill>
                <a:schemeClr val="bg1"/>
              </a:solidFill>
              <a:effectLst>
                <a:outerShdw blurRad="38100" dist="38100" dir="2700000" algn="tl">
                  <a:srgbClr val="000000">
                    <a:alpha val="43137"/>
                  </a:srgbClr>
                </a:outerShdw>
              </a:effectLst>
            </a:endParaRPr>
          </a:p>
        </p:txBody>
      </p:sp>
      <p:pic>
        <p:nvPicPr>
          <p:cNvPr id="4"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417331"/>
      </p:ext>
    </p:extLst>
  </p:cSld>
  <p:clrMapOvr>
    <a:masterClrMapping/>
  </p:clrMapOvr>
  <p:transition spd="slow">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67544" y="692696"/>
            <a:ext cx="4536504" cy="3384376"/>
          </a:xfrm>
        </p:spPr>
        <p:txBody>
          <a:bodyPr>
            <a:normAutofit/>
          </a:bodyPr>
          <a:lstStyle/>
          <a:p>
            <a:pPr marL="0" indent="0" algn="ctr">
              <a:buNone/>
            </a:pPr>
            <a:r>
              <a:rPr lang="lt-LT" sz="3500" b="1" i="1" dirty="0" smtClean="0">
                <a:effectLst>
                  <a:outerShdw blurRad="38100" dist="38100" dir="2700000" algn="tl">
                    <a:srgbClr val="000000">
                      <a:alpha val="43137"/>
                    </a:srgbClr>
                  </a:outerShdw>
                </a:effectLst>
              </a:rPr>
              <a:t>Su žvaigždėmis keliauju</a:t>
            </a:r>
          </a:p>
          <a:p>
            <a:pPr marL="0" indent="0" algn="ctr">
              <a:buNone/>
            </a:pPr>
            <a:r>
              <a:rPr lang="lt-LT" sz="3500" b="1" i="1" dirty="0" smtClean="0">
                <a:effectLst>
                  <a:outerShdw blurRad="38100" dist="38100" dir="2700000" algn="tl">
                    <a:srgbClr val="000000">
                      <a:alpha val="43137"/>
                    </a:srgbClr>
                  </a:outerShdw>
                </a:effectLst>
              </a:rPr>
              <a:t>Po savo melsvą dangų,</a:t>
            </a:r>
          </a:p>
          <a:p>
            <a:pPr marL="0" indent="0" algn="ctr">
              <a:buNone/>
            </a:pPr>
            <a:r>
              <a:rPr lang="lt-LT" sz="3500" b="1" i="1" dirty="0" smtClean="0">
                <a:effectLst>
                  <a:outerShdw blurRad="38100" dist="38100" dir="2700000" algn="tl">
                    <a:srgbClr val="000000">
                      <a:alpha val="43137"/>
                    </a:srgbClr>
                  </a:outerShdw>
                </a:effectLst>
              </a:rPr>
              <a:t>Po savo svajų šalį</a:t>
            </a:r>
          </a:p>
          <a:p>
            <a:pPr marL="0" indent="0" algn="ctr">
              <a:buNone/>
            </a:pPr>
            <a:r>
              <a:rPr lang="lt-LT" sz="3500" b="1" i="1" dirty="0" smtClean="0">
                <a:effectLst>
                  <a:outerShdw blurRad="38100" dist="38100" dir="2700000" algn="tl">
                    <a:srgbClr val="000000">
                      <a:alpha val="43137"/>
                    </a:srgbClr>
                  </a:outerShdw>
                </a:effectLst>
              </a:rPr>
              <a:t>Ir atvirus man langus</a:t>
            </a:r>
          </a:p>
          <a:p>
            <a:pPr marL="0" indent="0" algn="ctr">
              <a:buNone/>
            </a:pPr>
            <a:endParaRPr lang="lt-LT" sz="4000" b="1" i="1" dirty="0">
              <a:effectLst>
                <a:outerShdw blurRad="38100" dist="38100" dir="2700000" algn="tl">
                  <a:srgbClr val="000000">
                    <a:alpha val="43137"/>
                  </a:srgbClr>
                </a:outerShdw>
              </a:effectLst>
            </a:endParaRPr>
          </a:p>
          <a:p>
            <a:pPr marL="0" indent="0" algn="ctr">
              <a:buNone/>
            </a:pPr>
            <a:endParaRPr lang="lt-LT" sz="4000" b="1" i="1" dirty="0">
              <a:effectLst>
                <a:outerShdw blurRad="38100" dist="38100" dir="2700000" algn="tl">
                  <a:srgbClr val="000000">
                    <a:alpha val="43137"/>
                  </a:srgbClr>
                </a:outerShdw>
              </a:effectLst>
            </a:endParaRPr>
          </a:p>
        </p:txBody>
      </p:sp>
      <p:sp>
        <p:nvSpPr>
          <p:cNvPr id="2" name="Stačiakampis 1"/>
          <p:cNvSpPr/>
          <p:nvPr/>
        </p:nvSpPr>
        <p:spPr>
          <a:xfrm>
            <a:off x="3347864" y="3140968"/>
            <a:ext cx="4824536" cy="2862322"/>
          </a:xfrm>
          <a:prstGeom prst="rect">
            <a:avLst/>
          </a:prstGeom>
        </p:spPr>
        <p:txBody>
          <a:bodyPr wrap="square">
            <a:spAutoFit/>
          </a:bodyPr>
          <a:lstStyle/>
          <a:p>
            <a:pPr algn="ctr"/>
            <a:r>
              <a:rPr lang="lt-LT" sz="3600" b="1" i="1" dirty="0">
                <a:effectLst>
                  <a:outerShdw blurRad="38100" dist="38100" dir="2700000" algn="tl">
                    <a:srgbClr val="000000">
                      <a:alpha val="43137"/>
                    </a:srgbClr>
                  </a:outerShdw>
                </a:effectLst>
              </a:rPr>
              <a:t>Su saule aš skrajoju</a:t>
            </a:r>
          </a:p>
          <a:p>
            <a:pPr algn="ctr"/>
            <a:r>
              <a:rPr lang="lt-LT" sz="3600" b="1" i="1" dirty="0">
                <a:effectLst>
                  <a:outerShdw blurRad="38100" dist="38100" dir="2700000" algn="tl">
                    <a:srgbClr val="000000">
                      <a:alpha val="43137"/>
                    </a:srgbClr>
                  </a:outerShdw>
                </a:effectLst>
              </a:rPr>
              <a:t>Aplink visą pasaulį.</a:t>
            </a:r>
          </a:p>
          <a:p>
            <a:pPr algn="ctr"/>
            <a:r>
              <a:rPr lang="lt-LT" sz="3600" b="1" i="1" dirty="0">
                <a:effectLst>
                  <a:outerShdw blurRad="38100" dist="38100" dir="2700000" algn="tl">
                    <a:srgbClr val="000000">
                      <a:alpha val="43137"/>
                    </a:srgbClr>
                  </a:outerShdw>
                </a:effectLst>
              </a:rPr>
              <a:t>Tik retkarčiais sustoju</a:t>
            </a:r>
          </a:p>
          <a:p>
            <a:pPr algn="ctr"/>
            <a:r>
              <a:rPr lang="lt-LT" sz="3600" b="1" i="1" dirty="0">
                <a:effectLst>
                  <a:outerShdw blurRad="38100" dist="38100" dir="2700000" algn="tl">
                    <a:srgbClr val="000000">
                      <a:alpha val="43137"/>
                    </a:srgbClr>
                  </a:outerShdw>
                </a:effectLst>
              </a:rPr>
              <a:t>Ir realiai </a:t>
            </a:r>
            <a:r>
              <a:rPr lang="lt-LT" sz="3600" b="1" i="1" dirty="0" smtClean="0">
                <a:effectLst>
                  <a:outerShdw blurRad="38100" dist="38100" dir="2700000" algn="tl">
                    <a:srgbClr val="000000">
                      <a:alpha val="43137"/>
                    </a:srgbClr>
                  </a:outerShdw>
                </a:effectLst>
              </a:rPr>
              <a:t>galvoju...</a:t>
            </a:r>
          </a:p>
          <a:p>
            <a:pPr algn="ctr"/>
            <a:r>
              <a:rPr lang="lt-LT" sz="3600" b="1" i="1" u="sng" dirty="0" smtClean="0">
                <a:effectLst>
                  <a:outerShdw blurRad="38100" dist="38100" dir="2700000" algn="tl">
                    <a:srgbClr val="000000">
                      <a:alpha val="43137"/>
                    </a:srgbClr>
                  </a:outerShdw>
                </a:effectLst>
              </a:rPr>
              <a:t>I. </a:t>
            </a:r>
            <a:r>
              <a:rPr lang="lt-LT" sz="3600" b="1" i="1" u="sng" dirty="0" err="1" smtClean="0">
                <a:effectLst>
                  <a:outerShdw blurRad="38100" dist="38100" dir="2700000" algn="tl">
                    <a:srgbClr val="000000">
                      <a:alpha val="43137"/>
                    </a:srgbClr>
                  </a:outerShdw>
                </a:effectLst>
              </a:rPr>
              <a:t>Petkevičiūtė</a:t>
            </a:r>
            <a:endParaRPr lang="lt-LT" sz="3600" b="1" i="1" u="sng" dirty="0">
              <a:effectLst>
                <a:outerShdw blurRad="38100" dist="38100" dir="2700000" algn="tl">
                  <a:srgbClr val="000000">
                    <a:alpha val="43137"/>
                  </a:srgbClr>
                </a:outerShdw>
              </a:effectLst>
            </a:endParaRPr>
          </a:p>
        </p:txBody>
      </p:sp>
      <p:pic>
        <p:nvPicPr>
          <p:cNvPr id="5" name="Picture 2" descr="http://images.clipartpanda.com/stick-family-clipart-black-and-white-white-house-md.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6076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a:p>
        </p:txBody>
      </p:sp>
      <p:pic>
        <p:nvPicPr>
          <p:cNvPr id="3075" name="Picture 3" descr="C:\Users\Default.Acer\Desktop\tumblr_ljcunur82U1qcupmyo1_500.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0" y="0"/>
            <a:ext cx="915947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0012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Antraštė 1"/>
          <p:cNvSpPr>
            <a:spLocks noGrp="1"/>
          </p:cNvSpPr>
          <p:nvPr>
            <p:ph type="title"/>
          </p:nvPr>
        </p:nvSpPr>
        <p:spPr/>
        <p:txBody>
          <a:bodyPr>
            <a:normAutofit fontScale="90000"/>
          </a:bodyPr>
          <a:lstStyle/>
          <a:p>
            <a:r>
              <a:rPr lang="lt-LT" u="sng" dirty="0" smtClean="0">
                <a:effectLst>
                  <a:outerShdw blurRad="38100" dist="38100" dir="2700000" algn="tl">
                    <a:srgbClr val="000000">
                      <a:alpha val="43137"/>
                    </a:srgbClr>
                  </a:outerShdw>
                </a:effectLst>
              </a:rPr>
              <a:t>Meno bandymas</a:t>
            </a:r>
            <a:br>
              <a:rPr lang="lt-LT" u="sng" dirty="0" smtClean="0">
                <a:effectLst>
                  <a:outerShdw blurRad="38100" dist="38100" dir="2700000" algn="tl">
                    <a:srgbClr val="000000">
                      <a:alpha val="43137"/>
                    </a:srgbClr>
                  </a:outerShdw>
                </a:effectLst>
              </a:rPr>
            </a:br>
            <a:r>
              <a:rPr lang="lt-LT" u="sng" dirty="0">
                <a:effectLst>
                  <a:outerShdw blurRad="38100" dist="38100" dir="2700000" algn="tl">
                    <a:srgbClr val="000000">
                      <a:alpha val="43137"/>
                    </a:srgbClr>
                  </a:outerShdw>
                </a:effectLst>
              </a:rPr>
              <a:t>Š</a:t>
            </a:r>
            <a:r>
              <a:rPr lang="lt-LT" u="sng" dirty="0" smtClean="0">
                <a:effectLst>
                  <a:outerShdw blurRad="38100" dist="38100" dir="2700000" algn="tl">
                    <a:srgbClr val="000000">
                      <a:alpha val="43137"/>
                    </a:srgbClr>
                  </a:outerShdw>
                </a:effectLst>
              </a:rPr>
              <a:t>viesos ir šešėlio efektai scenoje</a:t>
            </a:r>
            <a:endParaRPr lang="lt-LT" u="sng"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fontScale="92500"/>
          </a:bodyPr>
          <a:lstStyle/>
          <a:p>
            <a:pPr marL="0" indent="0">
              <a:buNone/>
            </a:pPr>
            <a:r>
              <a:rPr lang="lt-LT" dirty="0" smtClean="0"/>
              <a:t>	</a:t>
            </a:r>
            <a:r>
              <a:rPr lang="lt-LT" sz="2600" dirty="0" smtClean="0"/>
              <a:t>Rekvizitai </a:t>
            </a:r>
            <a:r>
              <a:rPr lang="lt-LT" sz="2600" dirty="0"/>
              <a:t>scenoje – pavojus ant jos esantiems artistams. Prancūzų šokėjų trupė, pasivadinusi </a:t>
            </a:r>
            <a:r>
              <a:rPr lang="lt-LT" sz="2600" dirty="0" err="1"/>
              <a:t>Adrienu</a:t>
            </a:r>
            <a:r>
              <a:rPr lang="lt-LT" sz="2600" dirty="0"/>
              <a:t> M ir </a:t>
            </a:r>
            <a:r>
              <a:rPr lang="lt-LT" sz="2600" dirty="0" err="1"/>
              <a:t>Claire</a:t>
            </a:r>
            <a:r>
              <a:rPr lang="lt-LT" sz="2600" dirty="0"/>
              <a:t> B, su šia problema nesusiduria. Pasirodymus jie kuria pasitelkdami </a:t>
            </a:r>
            <a:r>
              <a:rPr lang="lt-LT" sz="2600" b="1" i="1" dirty="0">
                <a:effectLst>
                  <a:outerShdw blurRad="38100" dist="38100" dir="2700000" algn="tl">
                    <a:srgbClr val="000000">
                      <a:alpha val="43137"/>
                    </a:srgbClr>
                  </a:outerShdw>
                </a:effectLst>
              </a:rPr>
              <a:t>šviesos protekcijų technologiją</a:t>
            </a:r>
            <a:r>
              <a:rPr lang="lt-LT" sz="2600" dirty="0"/>
              <a:t>. Ji padeda scenoje </a:t>
            </a:r>
            <a:r>
              <a:rPr lang="lt-LT" sz="2600" dirty="0" smtClean="0"/>
              <a:t>sukurti </a:t>
            </a:r>
            <a:r>
              <a:rPr lang="lt-LT" sz="2600" dirty="0"/>
              <a:t>fantastinių vaizdų ir formų, su kuriomis šokėjai gali sąveikauti nevaržydami savo erdvės.</a:t>
            </a:r>
            <a:br>
              <a:rPr lang="lt-LT" sz="2600" dirty="0"/>
            </a:br>
            <a:r>
              <a:rPr lang="lt-LT" dirty="0">
                <a:hlinkClick r:id="rId2"/>
              </a:rPr>
              <a:t>https://www.youtube.com/watch?v=at5LWLB1RLM</a:t>
            </a:r>
            <a:endParaRPr lang="lt-LT" dirty="0"/>
          </a:p>
          <a:p>
            <a:pPr marL="0" indent="0">
              <a:buNone/>
            </a:pPr>
            <a:endParaRPr lang="lt-LT" dirty="0" smtClean="0">
              <a:hlinkClick r:id="rId3"/>
            </a:endParaRPr>
          </a:p>
          <a:p>
            <a:pPr marL="0" indent="0">
              <a:buNone/>
            </a:pPr>
            <a:endParaRPr lang="lt-LT" dirty="0">
              <a:hlinkClick r:id="rId3"/>
            </a:endParaRPr>
          </a:p>
          <a:p>
            <a:pPr marL="0" indent="0">
              <a:buNone/>
            </a:pPr>
            <a:r>
              <a:rPr lang="lt-LT" dirty="0" smtClean="0">
                <a:hlinkClick r:id="rId3"/>
              </a:rPr>
              <a:t>https</a:t>
            </a:r>
            <a:r>
              <a:rPr lang="lt-LT" dirty="0">
                <a:hlinkClick r:id="rId3"/>
              </a:rPr>
              <a:t>://</a:t>
            </a:r>
            <a:r>
              <a:rPr lang="lt-LT" dirty="0" smtClean="0">
                <a:hlinkClick r:id="rId3"/>
              </a:rPr>
              <a:t>www.youtube.com/watch?v=Fy0Qur929bM</a:t>
            </a:r>
            <a:endParaRPr lang="lt-LT" dirty="0" smtClean="0"/>
          </a:p>
          <a:p>
            <a:pPr marL="0" indent="0">
              <a:buNone/>
            </a:pPr>
            <a:endParaRPr lang="lt-LT" dirty="0"/>
          </a:p>
        </p:txBody>
      </p:sp>
      <p:sp>
        <p:nvSpPr>
          <p:cNvPr id="5" name="TextBox 4"/>
          <p:cNvSpPr txBox="1"/>
          <p:nvPr/>
        </p:nvSpPr>
        <p:spPr>
          <a:xfrm>
            <a:off x="642241" y="4636586"/>
            <a:ext cx="7848872" cy="830997"/>
          </a:xfrm>
          <a:prstGeom prst="rect">
            <a:avLst/>
          </a:prstGeom>
          <a:noFill/>
        </p:spPr>
        <p:txBody>
          <a:bodyPr wrap="square" rtlCol="0">
            <a:spAutoFit/>
          </a:bodyPr>
          <a:lstStyle/>
          <a:p>
            <a:r>
              <a:rPr lang="lt-LT" sz="2400" dirty="0" smtClean="0"/>
              <a:t>Kita trupė iš Vengrijos labai išmaniai naudoja ne šviesos, o </a:t>
            </a:r>
            <a:r>
              <a:rPr lang="lt-LT" sz="2400" b="1" i="1" dirty="0" smtClean="0">
                <a:effectLst>
                  <a:outerShdw blurRad="38100" dist="38100" dir="2700000" algn="tl">
                    <a:srgbClr val="000000">
                      <a:alpha val="43137"/>
                    </a:srgbClr>
                  </a:outerShdw>
                </a:effectLst>
              </a:rPr>
              <a:t>tamsos efektus</a:t>
            </a:r>
            <a:r>
              <a:rPr lang="lt-LT" sz="2400" dirty="0" smtClean="0"/>
              <a:t>.</a:t>
            </a:r>
            <a:endParaRPr lang="lt-LT" sz="2400" dirty="0"/>
          </a:p>
        </p:txBody>
      </p:sp>
      <p:pic>
        <p:nvPicPr>
          <p:cNvPr id="6" name="Picture 2" descr="http://images.clipartpanda.com/stick-family-clipart-black-and-white-white-house-md.png">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6376" y="5997955"/>
            <a:ext cx="822226" cy="778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6864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6742"/>
            <a:ext cx="9179656" cy="6884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67544" y="0"/>
            <a:ext cx="8229600" cy="6120680"/>
          </a:xfrm>
        </p:spPr>
        <p:txBody>
          <a:bodyPr/>
          <a:lstStyle/>
          <a:p>
            <a:pPr marL="0" indent="0">
              <a:buNone/>
            </a:pPr>
            <a:endParaRPr lang="lt-LT" dirty="0" smtClean="0"/>
          </a:p>
          <a:p>
            <a:pPr marL="0" indent="0">
              <a:buNone/>
            </a:pPr>
            <a:endParaRPr lang="lt-LT" dirty="0"/>
          </a:p>
          <a:p>
            <a:pPr marL="0" indent="0">
              <a:buNone/>
            </a:pPr>
            <a:endParaRPr lang="lt-LT" dirty="0" smtClean="0"/>
          </a:p>
          <a:p>
            <a:pPr marL="0" indent="0">
              <a:buNone/>
            </a:pPr>
            <a:endParaRPr lang="lt-LT" dirty="0"/>
          </a:p>
          <a:p>
            <a:pPr marL="0" indent="0" algn="ctr">
              <a:buNone/>
            </a:pPr>
            <a:r>
              <a:rPr lang="lt-LT" sz="9600" b="1" i="1" dirty="0" smtClean="0">
                <a:solidFill>
                  <a:srgbClr val="002060"/>
                </a:solidFill>
                <a:effectLst>
                  <a:outerShdw blurRad="38100" dist="38100" dir="2700000" algn="tl">
                    <a:srgbClr val="000000">
                      <a:alpha val="43137"/>
                    </a:srgbClr>
                  </a:outerShdw>
                </a:effectLst>
              </a:rPr>
              <a:t>Pasitikrink </a:t>
            </a:r>
          </a:p>
        </p:txBody>
      </p:sp>
    </p:spTree>
    <p:extLst>
      <p:ext uri="{BB962C8B-B14F-4D97-AF65-F5344CB8AC3E}">
        <p14:creationId xmlns:p14="http://schemas.microsoft.com/office/powerpoint/2010/main" val="2927962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0672"/>
            <a:ext cx="9144001" cy="686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188640"/>
            <a:ext cx="8229600" cy="6480720"/>
          </a:xfrm>
        </p:spPr>
        <p:txBody>
          <a:bodyPr>
            <a:normAutofit/>
          </a:bodyPr>
          <a:lstStyle/>
          <a:p>
            <a:pPr marL="0" indent="0" algn="ctr">
              <a:buNone/>
            </a:pPr>
            <a:r>
              <a:rPr lang="lt-LT" sz="2400" b="1" i="1" dirty="0" smtClean="0">
                <a:solidFill>
                  <a:srgbClr val="FF0000"/>
                </a:solidFill>
                <a:effectLst>
                  <a:outerShdw blurRad="38100" dist="38100" dir="2700000" algn="tl">
                    <a:srgbClr val="000000">
                      <a:alpha val="43137"/>
                    </a:srgbClr>
                  </a:outerShdw>
                </a:effectLst>
              </a:rPr>
              <a:t>Kurie iš šių paveikslėlių yra gamtiniai, o kurie dirbtiniai šviesos šaltiniai?</a:t>
            </a:r>
            <a:endParaRPr lang="lt-LT" sz="2400" b="1" i="1" dirty="0">
              <a:solidFill>
                <a:srgbClr val="FF0000"/>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143335">
            <a:off x="518612" y="1254246"/>
            <a:ext cx="2259335" cy="2008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5149" y="1268760"/>
            <a:ext cx="1864812" cy="2817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4955">
            <a:off x="5735508" y="1070490"/>
            <a:ext cx="2796587"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4488">
            <a:off x="391642" y="4015020"/>
            <a:ext cx="2818284" cy="204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106220">
            <a:off x="3770846" y="4365104"/>
            <a:ext cx="2686863" cy="2078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48264" y="3933056"/>
            <a:ext cx="1847850"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1170911"/>
      </p:ext>
    </p:extLst>
  </p:cSld>
  <p:clrMapOvr>
    <a:masterClrMapping/>
  </p:clrMapOvr>
  <p:transition spd="slow">
    <p:cov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7411" name="Picture 3" descr="C:\Users\Default.Acer\Desktop\Kryžiažodi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48680"/>
            <a:ext cx="9144000" cy="41044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71600" y="5101559"/>
            <a:ext cx="7632848" cy="369332"/>
          </a:xfrm>
          <a:prstGeom prst="rect">
            <a:avLst/>
          </a:prstGeom>
          <a:noFill/>
        </p:spPr>
        <p:txBody>
          <a:bodyPr wrap="square" rtlCol="0">
            <a:spAutoFit/>
          </a:bodyPr>
          <a:lstStyle/>
          <a:p>
            <a:r>
              <a:rPr lang="lt-LT" dirty="0" smtClean="0"/>
              <a:t>Išsprendę kryžiažodį, paryškintame stulpelyje perskaitysite jo pavadinimą.</a:t>
            </a:r>
            <a:endParaRPr lang="lt-LT" dirty="0"/>
          </a:p>
        </p:txBody>
      </p:sp>
      <p:sp>
        <p:nvSpPr>
          <p:cNvPr id="2" name="TextBox 1"/>
          <p:cNvSpPr txBox="1"/>
          <p:nvPr/>
        </p:nvSpPr>
        <p:spPr>
          <a:xfrm>
            <a:off x="4139952" y="5497043"/>
            <a:ext cx="1872208" cy="1200329"/>
          </a:xfrm>
          <a:prstGeom prst="rect">
            <a:avLst/>
          </a:prstGeom>
          <a:noFill/>
        </p:spPr>
        <p:txBody>
          <a:bodyPr wrap="square" rtlCol="0">
            <a:spAutoFit/>
          </a:bodyPr>
          <a:lstStyle/>
          <a:p>
            <a:r>
              <a:rPr lang="lt-LT" sz="7200" dirty="0" smtClean="0">
                <a:sym typeface="Wingdings"/>
              </a:rPr>
              <a:t></a:t>
            </a:r>
            <a:endParaRPr lang="lt-LT" sz="7200" dirty="0"/>
          </a:p>
        </p:txBody>
      </p:sp>
    </p:spTree>
    <p:extLst>
      <p:ext uri="{BB962C8B-B14F-4D97-AF65-F5344CB8AC3E}">
        <p14:creationId xmlns:p14="http://schemas.microsoft.com/office/powerpoint/2010/main" val="2860615409"/>
      </p:ext>
    </p:extLst>
  </p:cSld>
  <p:clrMapOvr>
    <a:masterClrMapping/>
  </p:clrMapOvr>
  <p:transition spd="slow">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7289" y="27725"/>
            <a:ext cx="9144000" cy="685800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p:cNvSpPr>
            <a:spLocks noGrp="1"/>
          </p:cNvSpPr>
          <p:nvPr>
            <p:ph idx="1"/>
          </p:nvPr>
        </p:nvSpPr>
        <p:spPr>
          <a:xfrm>
            <a:off x="457200" y="620688"/>
            <a:ext cx="8229600" cy="5760640"/>
          </a:xfrm>
        </p:spPr>
        <p:txBody>
          <a:bodyPr>
            <a:normAutofit fontScale="62500" lnSpcReduction="20000"/>
          </a:bodyPr>
          <a:lstStyle/>
          <a:p>
            <a:pPr marL="0" indent="0">
              <a:buNone/>
            </a:pPr>
            <a:r>
              <a:rPr lang="lt-LT" sz="4000" b="1" dirty="0" smtClean="0"/>
              <a:t>Kryžiažodžio atsakymai:</a:t>
            </a:r>
          </a:p>
          <a:p>
            <a:pPr marL="514350" indent="-514350">
              <a:buAutoNum type="arabicPeriod"/>
            </a:pPr>
            <a:r>
              <a:rPr lang="lt-LT" sz="4000" b="1" dirty="0" smtClean="0"/>
              <a:t>Žvakė</a:t>
            </a:r>
          </a:p>
          <a:p>
            <a:pPr marL="514350" indent="-514350">
              <a:buAutoNum type="arabicPeriod"/>
            </a:pPr>
            <a:r>
              <a:rPr lang="lt-LT" sz="4000" b="1" dirty="0" smtClean="0"/>
              <a:t>Saulė</a:t>
            </a:r>
          </a:p>
          <a:p>
            <a:pPr marL="514350" indent="-514350">
              <a:buAutoNum type="arabicPeriod"/>
            </a:pPr>
            <a:r>
              <a:rPr lang="lt-LT" sz="4000" b="1" dirty="0" smtClean="0"/>
              <a:t>Skaidrusis</a:t>
            </a:r>
          </a:p>
          <a:p>
            <a:pPr marL="514350" indent="-514350">
              <a:buAutoNum type="arabicPeriod"/>
            </a:pPr>
            <a:r>
              <a:rPr lang="lt-LT" sz="4000" b="1" dirty="0" smtClean="0"/>
              <a:t>Šviesa</a:t>
            </a:r>
          </a:p>
          <a:p>
            <a:pPr marL="514350" indent="-514350">
              <a:buAutoNum type="arabicPeriod"/>
            </a:pPr>
            <a:r>
              <a:rPr lang="lt-LT" sz="4000" b="1" dirty="0" smtClean="0"/>
              <a:t>Geltona</a:t>
            </a:r>
          </a:p>
          <a:p>
            <a:pPr marL="514350" indent="-514350">
              <a:buAutoNum type="arabicPeriod"/>
            </a:pPr>
            <a:r>
              <a:rPr lang="lt-LT" sz="4000" b="1" dirty="0" smtClean="0"/>
              <a:t>Spektras</a:t>
            </a:r>
          </a:p>
          <a:p>
            <a:pPr marL="514350" indent="-514350">
              <a:buAutoNum type="arabicPeriod"/>
            </a:pPr>
            <a:r>
              <a:rPr lang="lt-LT" sz="4000" b="1" dirty="0" smtClean="0"/>
              <a:t>Žydra</a:t>
            </a:r>
          </a:p>
          <a:p>
            <a:pPr marL="514350" indent="-514350">
              <a:buAutoNum type="arabicPeriod"/>
            </a:pPr>
            <a:r>
              <a:rPr lang="lt-LT" sz="4000" b="1" dirty="0" smtClean="0"/>
              <a:t>Degtukas</a:t>
            </a:r>
          </a:p>
          <a:p>
            <a:pPr marL="514350" indent="-514350">
              <a:buAutoNum type="arabicPeriod"/>
            </a:pPr>
            <a:r>
              <a:rPr lang="lt-LT" sz="4000" b="1" dirty="0" smtClean="0"/>
              <a:t>Šešėlis</a:t>
            </a:r>
          </a:p>
          <a:p>
            <a:pPr marL="514350" indent="-514350">
              <a:buAutoNum type="arabicPeriod"/>
            </a:pPr>
            <a:r>
              <a:rPr lang="lt-LT" sz="4000" b="1" dirty="0" smtClean="0"/>
              <a:t>Atspindys</a:t>
            </a:r>
          </a:p>
          <a:p>
            <a:pPr marL="514350" indent="-514350">
              <a:buAutoNum type="arabicPeriod"/>
            </a:pPr>
            <a:r>
              <a:rPr lang="lt-LT" sz="4000" b="1" dirty="0" smtClean="0"/>
              <a:t>Mėnulis</a:t>
            </a:r>
          </a:p>
          <a:p>
            <a:pPr marL="0" indent="0">
              <a:buNone/>
            </a:pPr>
            <a:r>
              <a:rPr lang="lt-LT" sz="5100" dirty="0" smtClean="0">
                <a:solidFill>
                  <a:schemeClr val="tx2">
                    <a:lumMod val="50000"/>
                  </a:schemeClr>
                </a:solidFill>
                <a:effectLst>
                  <a:outerShdw blurRad="38100" dist="38100" dir="2700000" algn="tl">
                    <a:srgbClr val="000000">
                      <a:alpha val="43137"/>
                    </a:srgbClr>
                  </a:outerShdw>
                </a:effectLst>
              </a:rPr>
              <a:t>Jei paryškintame stulpelyje gavote atsakymą </a:t>
            </a:r>
            <a:r>
              <a:rPr lang="lt-LT" sz="5100" i="1" dirty="0" smtClean="0">
                <a:solidFill>
                  <a:schemeClr val="tx2">
                    <a:lumMod val="50000"/>
                  </a:schemeClr>
                </a:solidFill>
                <a:effectLst>
                  <a:outerShdw blurRad="38100" dist="38100" dir="2700000" algn="tl">
                    <a:srgbClr val="000000">
                      <a:alpha val="43137"/>
                    </a:srgbClr>
                  </a:outerShdw>
                </a:effectLst>
              </a:rPr>
              <a:t>VAIVORYKŠTĖ </a:t>
            </a:r>
            <a:r>
              <a:rPr lang="lt-LT" sz="5100" dirty="0" smtClean="0">
                <a:solidFill>
                  <a:schemeClr val="tx2">
                    <a:lumMod val="50000"/>
                  </a:schemeClr>
                </a:solidFill>
                <a:effectLst>
                  <a:outerShdw blurRad="38100" dist="38100" dir="2700000" algn="tl">
                    <a:srgbClr val="000000">
                      <a:alpha val="43137"/>
                    </a:srgbClr>
                  </a:outerShdw>
                </a:effectLst>
              </a:rPr>
              <a:t>, atsakėte </a:t>
            </a:r>
            <a:r>
              <a:rPr lang="lt-LT" sz="5100" dirty="0" smtClean="0">
                <a:solidFill>
                  <a:schemeClr val="tx2">
                    <a:lumMod val="50000"/>
                  </a:schemeClr>
                </a:solidFill>
                <a:effectLst>
                  <a:outerShdw blurRad="38100" dist="38100" dir="2700000" algn="tl">
                    <a:srgbClr val="000000">
                      <a:alpha val="43137"/>
                    </a:srgbClr>
                  </a:outerShdw>
                </a:effectLst>
                <a:hlinkClick r:id="" action="ppaction://noaction"/>
              </a:rPr>
              <a:t>TEISINGAI</a:t>
            </a:r>
            <a:r>
              <a:rPr lang="lt-LT" sz="5100" dirty="0" smtClean="0">
                <a:solidFill>
                  <a:schemeClr val="tx2">
                    <a:lumMod val="50000"/>
                  </a:schemeClr>
                </a:solidFill>
                <a:effectLst>
                  <a:outerShdw blurRad="38100" dist="38100" dir="2700000" algn="tl">
                    <a:srgbClr val="000000">
                      <a:alpha val="43137"/>
                    </a:srgbClr>
                  </a:outerShdw>
                </a:effectLst>
              </a:rPr>
              <a:t>!</a:t>
            </a:r>
          </a:p>
          <a:p>
            <a:pPr marL="514350" indent="-514350">
              <a:buAutoNum type="arabicPeriod"/>
            </a:pPr>
            <a:endParaRPr lang="lt-LT" dirty="0" smtClean="0"/>
          </a:p>
          <a:p>
            <a:pPr marL="514350" indent="-514350">
              <a:buAutoNum type="arabicPeriod"/>
            </a:pPr>
            <a:endParaRPr lang="lt-LT" dirty="0"/>
          </a:p>
        </p:txBody>
      </p:sp>
    </p:spTree>
    <p:extLst>
      <p:ext uri="{BB962C8B-B14F-4D97-AF65-F5344CB8AC3E}">
        <p14:creationId xmlns:p14="http://schemas.microsoft.com/office/powerpoint/2010/main" val="15906843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6" y="0"/>
            <a:ext cx="914284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2859" y="2474893"/>
            <a:ext cx="9142841" cy="1908213"/>
          </a:xfrm>
          <a:solidFill>
            <a:schemeClr val="bg1"/>
          </a:solidFill>
        </p:spPr>
        <p:txBody>
          <a:bodyPr>
            <a:normAutofit/>
          </a:bodyPr>
          <a:lstStyle/>
          <a:p>
            <a:pPr marL="0" indent="0" algn="ctr">
              <a:buNone/>
            </a:pPr>
            <a:r>
              <a:rPr lang="lt-LT" sz="9600" b="1" i="1" dirty="0" smtClean="0">
                <a:effectLst>
                  <a:outerShdw blurRad="38100" dist="38100" dir="2700000" algn="tl">
                    <a:srgbClr val="000000">
                      <a:alpha val="43137"/>
                    </a:srgbClr>
                  </a:outerShdw>
                </a:effectLst>
              </a:rPr>
              <a:t>Testas</a:t>
            </a:r>
          </a:p>
          <a:p>
            <a:pPr marL="0" indent="0" algn="ctr">
              <a:buNone/>
            </a:pPr>
            <a:r>
              <a:rPr lang="lt-LT" sz="1600" b="1" i="1" dirty="0" smtClean="0">
                <a:effectLst>
                  <a:outerShdw blurRad="38100" dist="38100" dir="2700000" algn="tl">
                    <a:srgbClr val="000000">
                      <a:alpha val="43137"/>
                    </a:srgbClr>
                  </a:outerShdw>
                </a:effectLst>
              </a:rPr>
              <a:t>(Spustelėkite ant varianto, jei galvojate, kad šis atsakymas teisingas)</a:t>
            </a:r>
            <a:endParaRPr lang="lt-LT" sz="16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51885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404664"/>
            <a:ext cx="8229600" cy="6120680"/>
          </a:xfrm>
        </p:spPr>
        <p:txBody>
          <a:bodyPr/>
          <a:lstStyle/>
          <a:p>
            <a:pPr marL="0" indent="0">
              <a:buNone/>
            </a:pPr>
            <a:endParaRPr lang="lt-LT" dirty="0" smtClean="0"/>
          </a:p>
          <a:p>
            <a:pPr marL="0" indent="0">
              <a:buNone/>
            </a:pPr>
            <a:endParaRPr lang="lt-LT" dirty="0"/>
          </a:p>
          <a:p>
            <a:pPr marL="0" indent="0">
              <a:buNone/>
            </a:pPr>
            <a:r>
              <a:rPr lang="lt-LT" sz="4000" b="1" i="1" dirty="0" smtClean="0">
                <a:effectLst>
                  <a:outerShdw blurRad="38100" dist="38100" dir="2700000" algn="tl">
                    <a:srgbClr val="000000">
                      <a:alpha val="43137"/>
                    </a:srgbClr>
                  </a:outerShdw>
                </a:effectLst>
              </a:rPr>
              <a:t>Pagal ką nustatoma deimanto vertė?</a:t>
            </a:r>
          </a:p>
          <a:p>
            <a:pPr>
              <a:buBlip>
                <a:blip r:embed="rId3"/>
              </a:buBlip>
            </a:pPr>
            <a:r>
              <a:rPr lang="lt-LT" sz="4000" u="sng" dirty="0" smtClean="0">
                <a:solidFill>
                  <a:srgbClr val="2511B9"/>
                </a:solidFill>
              </a:rPr>
              <a:t>Jame žaidžiančią šviesą ir spalvas;</a:t>
            </a:r>
          </a:p>
          <a:p>
            <a:pPr>
              <a:buBlip>
                <a:blip r:embed="rId3"/>
              </a:buBlip>
            </a:pPr>
            <a:r>
              <a:rPr lang="lt-LT" sz="4000" u="sng" dirty="0" smtClean="0">
                <a:solidFill>
                  <a:srgbClr val="2511B9"/>
                </a:solidFill>
              </a:rPr>
              <a:t>Grožį;</a:t>
            </a:r>
          </a:p>
          <a:p>
            <a:pPr>
              <a:buBlip>
                <a:blip r:embed="rId3"/>
              </a:buBlip>
            </a:pPr>
            <a:r>
              <a:rPr lang="lt-LT" sz="4000" u="sng" dirty="0" smtClean="0">
                <a:solidFill>
                  <a:srgbClr val="2511B9"/>
                </a:solidFill>
              </a:rPr>
              <a:t>Pasiūlą; </a:t>
            </a:r>
          </a:p>
          <a:p>
            <a:pPr>
              <a:buBlip>
                <a:blip r:embed="rId3"/>
              </a:buBlip>
            </a:pPr>
            <a:r>
              <a:rPr lang="lt-LT" sz="4000" u="sng" dirty="0" smtClean="0">
                <a:solidFill>
                  <a:srgbClr val="2511B9"/>
                </a:solidFill>
              </a:rPr>
              <a:t>Tūrį.</a:t>
            </a:r>
          </a:p>
          <a:p>
            <a:pPr marL="0" indent="0">
              <a:buNone/>
            </a:pPr>
            <a:endParaRPr lang="lt-LT" dirty="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0352" y="2223857"/>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400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476672"/>
            <a:ext cx="8229600" cy="5904656"/>
          </a:xfrm>
        </p:spPr>
        <p:txBody>
          <a:bodyPr/>
          <a:lstStyle/>
          <a:p>
            <a:pPr marL="0" indent="0">
              <a:buNone/>
            </a:pPr>
            <a:endParaRPr lang="lt-LT" dirty="0" smtClean="0"/>
          </a:p>
          <a:p>
            <a:pPr marL="0" indent="0">
              <a:buNone/>
            </a:pPr>
            <a:r>
              <a:rPr lang="lt-LT" sz="4000" b="1" i="1" dirty="0" smtClean="0">
                <a:effectLst>
                  <a:outerShdw blurRad="38100" dist="38100" dir="2700000" algn="tl">
                    <a:srgbClr val="000000">
                      <a:alpha val="43137"/>
                    </a:srgbClr>
                  </a:outerShdw>
                </a:effectLst>
              </a:rPr>
              <a:t>Kurie iš šių šviesos šaltinių TIK gamtiniai?</a:t>
            </a:r>
          </a:p>
          <a:p>
            <a:pPr>
              <a:buBlip>
                <a:blip r:embed="rId3"/>
              </a:buBlip>
            </a:pPr>
            <a:r>
              <a:rPr lang="lt-LT" sz="4000" u="sng" dirty="0" smtClean="0">
                <a:solidFill>
                  <a:srgbClr val="2511B9"/>
                </a:solidFill>
              </a:rPr>
              <a:t>Jonvabalis, švyturys, lempa;</a:t>
            </a:r>
          </a:p>
          <a:p>
            <a:pPr>
              <a:buBlip>
                <a:blip r:embed="rId3"/>
              </a:buBlip>
            </a:pPr>
            <a:r>
              <a:rPr lang="lt-LT" sz="4000" u="sng" dirty="0" smtClean="0">
                <a:solidFill>
                  <a:srgbClr val="2511B9"/>
                </a:solidFill>
              </a:rPr>
              <a:t>Mėnulis, žvakė, žvaigždė;</a:t>
            </a:r>
          </a:p>
          <a:p>
            <a:pPr>
              <a:buBlip>
                <a:blip r:embed="rId3"/>
              </a:buBlip>
            </a:pPr>
            <a:r>
              <a:rPr lang="lt-LT" sz="4000" u="sng" dirty="0" smtClean="0">
                <a:solidFill>
                  <a:srgbClr val="2511B9"/>
                </a:solidFill>
              </a:rPr>
              <a:t>Žibintuvėlis, fejerverkai, ugnis;</a:t>
            </a:r>
          </a:p>
          <a:p>
            <a:pPr>
              <a:buBlip>
                <a:blip r:embed="rId3"/>
              </a:buBlip>
            </a:pPr>
            <a:r>
              <a:rPr lang="lt-LT" sz="4000" u="sng" dirty="0" smtClean="0">
                <a:solidFill>
                  <a:srgbClr val="2511B9"/>
                </a:solidFill>
              </a:rPr>
              <a:t>Jonvabalis, žaibas, Saulė.</a:t>
            </a:r>
            <a:endParaRPr lang="lt-LT" sz="4000" u="sng" dirty="0">
              <a:solidFill>
                <a:srgbClr val="2511B9"/>
              </a:solidFill>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4085" y="4653136"/>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25382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4319"/>
            <a:ext cx="9144001" cy="6843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404664"/>
            <a:ext cx="8229600" cy="6120680"/>
          </a:xfrm>
        </p:spPr>
        <p:txBody>
          <a:bodyPr/>
          <a:lstStyle/>
          <a:p>
            <a:pPr marL="0" indent="0">
              <a:buNone/>
            </a:pPr>
            <a:endParaRPr lang="lt-LT" dirty="0"/>
          </a:p>
          <a:p>
            <a:pPr marL="0" indent="0">
              <a:buNone/>
            </a:pPr>
            <a:r>
              <a:rPr lang="lt-LT" sz="4000" b="1" i="1" dirty="0" smtClean="0">
                <a:effectLst>
                  <a:outerShdw blurRad="38100" dist="38100" dir="2700000" algn="tl">
                    <a:srgbClr val="000000">
                      <a:alpha val="43137"/>
                    </a:srgbClr>
                  </a:outerShdw>
                </a:effectLst>
              </a:rPr>
              <a:t>Kas yra Saulė?</a:t>
            </a:r>
          </a:p>
          <a:p>
            <a:pPr>
              <a:buBlip>
                <a:blip r:embed="rId3"/>
              </a:buBlip>
            </a:pPr>
            <a:r>
              <a:rPr lang="lt-LT" sz="4000" u="sng" dirty="0" smtClean="0">
                <a:solidFill>
                  <a:srgbClr val="2511B9"/>
                </a:solidFill>
              </a:rPr>
              <a:t>Planeta;</a:t>
            </a:r>
          </a:p>
          <a:p>
            <a:pPr>
              <a:buBlip>
                <a:blip r:embed="rId3"/>
              </a:buBlip>
            </a:pPr>
            <a:r>
              <a:rPr lang="lt-LT" sz="4000" u="sng" dirty="0" smtClean="0">
                <a:solidFill>
                  <a:srgbClr val="2511B9"/>
                </a:solidFill>
              </a:rPr>
              <a:t>Žvaigždė;</a:t>
            </a:r>
          </a:p>
          <a:p>
            <a:pPr>
              <a:buBlip>
                <a:blip r:embed="rId3"/>
              </a:buBlip>
            </a:pPr>
            <a:r>
              <a:rPr lang="lt-LT" sz="4000" u="sng" dirty="0" smtClean="0">
                <a:solidFill>
                  <a:srgbClr val="2511B9"/>
                </a:solidFill>
              </a:rPr>
              <a:t>Veneros palydovas;</a:t>
            </a:r>
          </a:p>
          <a:p>
            <a:pPr>
              <a:buBlip>
                <a:blip r:embed="rId3"/>
              </a:buBlip>
            </a:pPr>
            <a:r>
              <a:rPr lang="lt-LT" sz="4000" u="sng" dirty="0" smtClean="0">
                <a:solidFill>
                  <a:srgbClr val="2511B9"/>
                </a:solidFill>
              </a:rPr>
              <a:t>Jupiterio palydovas.</a:t>
            </a:r>
          </a:p>
          <a:p>
            <a:pPr marL="0" indent="0">
              <a:buNone/>
            </a:pPr>
            <a:endParaRPr lang="lt-LT" sz="4000" dirty="0" smtClean="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5816" y="2488232"/>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82113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urinio vietos rezervavimo ženklas 2"/>
          <p:cNvSpPr>
            <a:spLocks noGrp="1"/>
          </p:cNvSpPr>
          <p:nvPr>
            <p:ph idx="1"/>
          </p:nvPr>
        </p:nvSpPr>
        <p:spPr>
          <a:xfrm>
            <a:off x="457200" y="404664"/>
            <a:ext cx="8229600" cy="5904656"/>
          </a:xfrm>
        </p:spPr>
        <p:txBody>
          <a:bodyPr/>
          <a:lstStyle/>
          <a:p>
            <a:pPr marL="0" indent="0">
              <a:buNone/>
            </a:pPr>
            <a:endParaRPr lang="lt-LT" dirty="0" smtClean="0"/>
          </a:p>
          <a:p>
            <a:pPr marL="0" indent="0">
              <a:buNone/>
            </a:pPr>
            <a:r>
              <a:rPr lang="lt-LT" sz="4000" b="1" i="1" dirty="0" smtClean="0">
                <a:effectLst>
                  <a:outerShdw blurRad="38100" dist="38100" dir="2700000" algn="tl">
                    <a:srgbClr val="000000">
                      <a:alpha val="43137"/>
                    </a:srgbClr>
                  </a:outerShdw>
                </a:effectLst>
              </a:rPr>
              <a:t>Kodėl mes matome spalvas?</a:t>
            </a:r>
          </a:p>
          <a:p>
            <a:pPr>
              <a:buBlip>
                <a:blip r:embed="rId3"/>
              </a:buBlip>
            </a:pPr>
            <a:r>
              <a:rPr lang="lt-LT" sz="4000" dirty="0" smtClean="0"/>
              <a:t>Turime akis;</a:t>
            </a:r>
          </a:p>
          <a:p>
            <a:pPr>
              <a:buBlip>
                <a:blip r:embed="rId3"/>
              </a:buBlip>
            </a:pPr>
            <a:r>
              <a:rPr lang="lt-LT" sz="4000" dirty="0" smtClean="0"/>
              <a:t>Turime akis, o smegenys apdoroja nervais iš jų gaunamą informaciją;</a:t>
            </a:r>
          </a:p>
          <a:p>
            <a:pPr>
              <a:buBlip>
                <a:blip r:embed="rId3"/>
              </a:buBlip>
            </a:pPr>
            <a:r>
              <a:rPr lang="lt-LT" sz="4000" dirty="0" smtClean="0"/>
              <a:t>Daiktai spalvoti;</a:t>
            </a:r>
          </a:p>
          <a:p>
            <a:pPr>
              <a:buBlip>
                <a:blip r:embed="rId3"/>
              </a:buBlip>
            </a:pPr>
            <a:r>
              <a:rPr lang="lt-LT" sz="4000" dirty="0" smtClean="0"/>
              <a:t>Spalvos įprogramuotos į akis.</a:t>
            </a:r>
          </a:p>
          <a:p>
            <a:pPr marL="0" indent="0">
              <a:buNone/>
            </a:pPr>
            <a:endParaRPr lang="lt-LT" sz="4000" dirty="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360" y="2708920"/>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20464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urinio vietos rezervavimo ženklas 2"/>
          <p:cNvSpPr>
            <a:spLocks noGrp="1"/>
          </p:cNvSpPr>
          <p:nvPr>
            <p:ph idx="1"/>
          </p:nvPr>
        </p:nvSpPr>
        <p:spPr>
          <a:xfrm>
            <a:off x="457200" y="908720"/>
            <a:ext cx="8229600" cy="4525963"/>
          </a:xfrm>
        </p:spPr>
        <p:txBody>
          <a:bodyPr>
            <a:normAutofit/>
          </a:bodyPr>
          <a:lstStyle/>
          <a:p>
            <a:pPr marL="0" indent="0">
              <a:buNone/>
            </a:pPr>
            <a:r>
              <a:rPr lang="lt-LT" sz="3600" b="1" i="1" dirty="0" smtClean="0">
                <a:effectLst>
                  <a:outerShdw blurRad="38100" dist="38100" dir="2700000" algn="tl">
                    <a:srgbClr val="000000">
                      <a:alpha val="43137"/>
                    </a:srgbClr>
                  </a:outerShdw>
                </a:effectLst>
              </a:rPr>
              <a:t>Kaip žmonės naudoja šešėlius pramogoms?</a:t>
            </a:r>
          </a:p>
          <a:p>
            <a:pPr>
              <a:buBlip>
                <a:blip r:embed="rId3"/>
              </a:buBlip>
            </a:pPr>
            <a:r>
              <a:rPr lang="lt-LT" sz="3600" dirty="0" smtClean="0"/>
              <a:t>Šešėlių teatrams </a:t>
            </a:r>
            <a:r>
              <a:rPr lang="lt-LT" sz="3600" dirty="0"/>
              <a:t>n</a:t>
            </a:r>
            <a:r>
              <a:rPr lang="lt-LT" sz="3600" dirty="0" smtClean="0"/>
              <a:t>eįdomioje pamokoje;</a:t>
            </a:r>
          </a:p>
          <a:p>
            <a:pPr>
              <a:buBlip>
                <a:blip r:embed="rId3"/>
              </a:buBlip>
            </a:pPr>
            <a:r>
              <a:rPr lang="lt-LT" sz="3600" dirty="0" smtClean="0"/>
              <a:t>Niekas nesidomi šešėliais;</a:t>
            </a:r>
          </a:p>
          <a:p>
            <a:pPr>
              <a:buBlip>
                <a:blip r:embed="rId3"/>
              </a:buBlip>
            </a:pPr>
            <a:r>
              <a:rPr lang="lt-LT" sz="3600" dirty="0" smtClean="0"/>
              <a:t>Gąsdina vaikus;</a:t>
            </a:r>
          </a:p>
          <a:p>
            <a:pPr>
              <a:buBlip>
                <a:blip r:embed="rId3"/>
              </a:buBlip>
            </a:pPr>
            <a:r>
              <a:rPr lang="lt-LT" sz="3600" dirty="0" smtClean="0"/>
              <a:t>Sukuria efektingus šokio ir teatro šou.</a:t>
            </a:r>
            <a:endParaRPr lang="lt-LT" sz="3600" dirty="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0352" y="4005064"/>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943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urinio vietos rezervavimo ženklas 2"/>
          <p:cNvSpPr>
            <a:spLocks noGrp="1"/>
          </p:cNvSpPr>
          <p:nvPr>
            <p:ph idx="1"/>
          </p:nvPr>
        </p:nvSpPr>
        <p:spPr>
          <a:xfrm>
            <a:off x="323528" y="908720"/>
            <a:ext cx="8229600" cy="4525963"/>
          </a:xfrm>
        </p:spPr>
        <p:txBody>
          <a:bodyPr>
            <a:normAutofit/>
          </a:bodyPr>
          <a:lstStyle/>
          <a:p>
            <a:pPr marL="0" indent="0">
              <a:buNone/>
            </a:pPr>
            <a:r>
              <a:rPr lang="lt-LT" sz="3600" b="1" i="1" dirty="0" smtClean="0">
                <a:effectLst>
                  <a:outerShdw blurRad="38100" dist="38100" dir="2700000" algn="tl">
                    <a:srgbClr val="000000">
                      <a:alpha val="43137"/>
                    </a:srgbClr>
                  </a:outerShdw>
                </a:effectLst>
              </a:rPr>
              <a:t>Koks pagrindinis saulės laikrodžio trūkumas?</a:t>
            </a:r>
          </a:p>
          <a:p>
            <a:pPr>
              <a:buBlip>
                <a:blip r:embed="rId3"/>
              </a:buBlip>
            </a:pPr>
            <a:r>
              <a:rPr lang="lt-LT" sz="3600" dirty="0" smtClean="0"/>
              <a:t>Nėra laikrodžio rodyklių;</a:t>
            </a:r>
          </a:p>
          <a:p>
            <a:pPr>
              <a:buBlip>
                <a:blip r:embed="rId3"/>
              </a:buBlip>
            </a:pPr>
            <a:r>
              <a:rPr lang="lt-LT" sz="3600" dirty="0" smtClean="0"/>
              <a:t>Naktį nefunkcionuoja;</a:t>
            </a:r>
          </a:p>
          <a:p>
            <a:pPr>
              <a:buBlip>
                <a:blip r:embed="rId3"/>
              </a:buBlip>
            </a:pPr>
            <a:r>
              <a:rPr lang="lt-LT" sz="3600" dirty="0" smtClean="0"/>
              <a:t>Nepatogu nešiotis;</a:t>
            </a:r>
          </a:p>
          <a:p>
            <a:pPr>
              <a:buBlip>
                <a:blip r:embed="rId3"/>
              </a:buBlip>
            </a:pPr>
            <a:r>
              <a:rPr lang="lt-LT" sz="3600" dirty="0" smtClean="0"/>
              <a:t>Mėnulio šešėlis uždengia skaičius.</a:t>
            </a:r>
          </a:p>
          <a:p>
            <a:pPr>
              <a:buBlip>
                <a:blip r:embed="rId3"/>
              </a:buBlip>
            </a:pPr>
            <a:endParaRPr lang="lt-LT" sz="3600" dirty="0" smtClean="0"/>
          </a:p>
          <a:p>
            <a:pPr>
              <a:buBlip>
                <a:blip r:embed="rId3"/>
              </a:buBlip>
            </a:pPr>
            <a:endParaRPr lang="lt-LT" sz="3600" dirty="0" smtClean="0"/>
          </a:p>
          <a:p>
            <a:pPr>
              <a:buBlip>
                <a:blip r:embed="rId3"/>
              </a:buBlip>
            </a:pPr>
            <a:endParaRPr lang="lt-LT" sz="3600" dirty="0" smtClean="0"/>
          </a:p>
          <a:p>
            <a:pPr>
              <a:buBlip>
                <a:blip r:embed="rId3"/>
              </a:buBlip>
            </a:pPr>
            <a:endParaRPr lang="lt-LT" sz="3600" dirty="0" smtClean="0"/>
          </a:p>
          <a:p>
            <a:pPr>
              <a:buBlip>
                <a:blip r:embed="rId3"/>
              </a:buBlip>
            </a:pPr>
            <a:endParaRPr lang="lt-LT" sz="3600" dirty="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2780928"/>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403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urinio vietos rezervavimo ženklas 2"/>
          <p:cNvSpPr>
            <a:spLocks noGrp="1"/>
          </p:cNvSpPr>
          <p:nvPr>
            <p:ph idx="1"/>
          </p:nvPr>
        </p:nvSpPr>
        <p:spPr>
          <a:xfrm>
            <a:off x="251520" y="908720"/>
            <a:ext cx="8229600" cy="4525963"/>
          </a:xfrm>
        </p:spPr>
        <p:txBody>
          <a:bodyPr>
            <a:normAutofit/>
          </a:bodyPr>
          <a:lstStyle/>
          <a:p>
            <a:pPr marL="0" indent="0">
              <a:buNone/>
            </a:pPr>
            <a:r>
              <a:rPr lang="lt-LT" sz="3600" b="1" i="1" dirty="0" smtClean="0">
                <a:effectLst>
                  <a:outerShdw blurRad="38100" dist="38100" dir="2700000" algn="tl">
                    <a:srgbClr val="000000">
                      <a:alpha val="43137"/>
                    </a:srgbClr>
                  </a:outerShdw>
                </a:effectLst>
              </a:rPr>
              <a:t>Ar galėtume naudoti Saulės laikrodį </a:t>
            </a:r>
            <a:r>
              <a:rPr lang="lt-LT" sz="3600" b="1" i="1" dirty="0" err="1" smtClean="0">
                <a:effectLst>
                  <a:outerShdw blurRad="38100" dist="38100" dir="2700000" algn="tl">
                    <a:srgbClr val="000000">
                      <a:alpha val="43137"/>
                    </a:srgbClr>
                  </a:outerShdw>
                </a:effectLst>
              </a:rPr>
              <a:t>Tatuino</a:t>
            </a:r>
            <a:r>
              <a:rPr lang="lt-LT" sz="3600" b="1" i="1" dirty="0" smtClean="0">
                <a:effectLst>
                  <a:outerShdw blurRad="38100" dist="38100" dir="2700000" algn="tl">
                    <a:srgbClr val="000000">
                      <a:alpha val="43137"/>
                    </a:srgbClr>
                  </a:outerShdw>
                </a:effectLst>
              </a:rPr>
              <a:t> planetoje?</a:t>
            </a:r>
          </a:p>
          <a:p>
            <a:pPr>
              <a:buBlip>
                <a:blip r:embed="rId3"/>
              </a:buBlip>
            </a:pPr>
            <a:r>
              <a:rPr lang="lt-LT" sz="3600" dirty="0" smtClean="0"/>
              <a:t>Taip, nes ten pateka net 4 Saulės, apšvietimas būtų tiesiog tobulas!</a:t>
            </a:r>
          </a:p>
          <a:p>
            <a:pPr>
              <a:buBlip>
                <a:blip r:embed="rId3"/>
              </a:buBlip>
            </a:pPr>
            <a:r>
              <a:rPr lang="lt-LT" sz="3600" dirty="0" smtClean="0"/>
              <a:t>Ne, nes susidarytų ne vienas šešėlis.</a:t>
            </a:r>
          </a:p>
          <a:p>
            <a:pPr>
              <a:buBlip>
                <a:blip r:embed="rId3"/>
              </a:buBlip>
            </a:pPr>
            <a:r>
              <a:rPr lang="lt-LT" sz="3600" dirty="0" smtClean="0"/>
              <a:t>Nežinau. </a:t>
            </a:r>
            <a:endParaRPr lang="lt-LT" sz="3600" dirty="0"/>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4626" y="3284984"/>
            <a:ext cx="954015" cy="857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518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p:txBody>
          <a:bodyPr>
            <a:normAutofit/>
          </a:bodyPr>
          <a:lstStyle/>
          <a:p>
            <a:r>
              <a:rPr lang="lt-LT" sz="5400" b="1" i="1" dirty="0" smtClean="0">
                <a:solidFill>
                  <a:schemeClr val="tx2">
                    <a:lumMod val="50000"/>
                  </a:schemeClr>
                </a:solidFill>
                <a:effectLst>
                  <a:outerShdw blurRad="38100" dist="38100" dir="2700000" algn="tl">
                    <a:srgbClr val="000000">
                      <a:alpha val="43137"/>
                    </a:srgbClr>
                  </a:outerShdw>
                </a:effectLst>
              </a:rPr>
              <a:t>Literatūros, foto šaltiniai</a:t>
            </a:r>
            <a:endParaRPr lang="lt-LT" sz="5400" b="1" i="1" dirty="0">
              <a:solidFill>
                <a:schemeClr val="tx2">
                  <a:lumMod val="50000"/>
                </a:schemeClr>
              </a:solidFill>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fontScale="85000" lnSpcReduction="10000"/>
          </a:bodyPr>
          <a:lstStyle/>
          <a:p>
            <a:pPr>
              <a:buFont typeface="Wingdings" panose="05000000000000000000" pitchFamily="2" charset="2"/>
              <a:buChar char="Ø"/>
            </a:pPr>
            <a:r>
              <a:rPr lang="lt-LT" sz="2400" dirty="0">
                <a:hlinkClick r:id="rId3"/>
              </a:rPr>
              <a:t>https://</a:t>
            </a:r>
            <a:r>
              <a:rPr lang="lt-LT" sz="2400" dirty="0" smtClean="0">
                <a:hlinkClick r:id="rId3"/>
              </a:rPr>
              <a:t>www.google.com/imghp?hl=lt&amp;gws_rd=ssl</a:t>
            </a:r>
            <a:endParaRPr lang="lt-LT" sz="2400" dirty="0" smtClean="0"/>
          </a:p>
          <a:p>
            <a:pPr>
              <a:buFont typeface="Wingdings" panose="05000000000000000000" pitchFamily="2" charset="2"/>
              <a:buChar char="Ø"/>
            </a:pPr>
            <a:r>
              <a:rPr lang="lt-LT" sz="2400" dirty="0">
                <a:hlinkClick r:id="rId4"/>
              </a:rPr>
              <a:t>http://antwerpdiamondsblog.com/category/diamonds/page/3</a:t>
            </a:r>
            <a:r>
              <a:rPr lang="lt-LT" sz="2400" dirty="0" smtClean="0">
                <a:hlinkClick r:id="rId4"/>
              </a:rPr>
              <a:t>/</a:t>
            </a:r>
            <a:endParaRPr lang="lt-LT" sz="2400" dirty="0" smtClean="0"/>
          </a:p>
          <a:p>
            <a:pPr>
              <a:buFont typeface="Wingdings" panose="05000000000000000000" pitchFamily="2" charset="2"/>
              <a:buChar char="Ø"/>
            </a:pPr>
            <a:r>
              <a:rPr lang="lt-LT" sz="2400" dirty="0">
                <a:hlinkClick r:id="rId5"/>
              </a:rPr>
              <a:t>http://www.technologijos.lt/n/mokslas/fizika/S-26778/straipsnis/Kas-yra-spalva??</a:t>
            </a:r>
            <a:r>
              <a:rPr lang="lt-LT" sz="2400" dirty="0" smtClean="0">
                <a:hlinkClick r:id="rId5"/>
              </a:rPr>
              <a:t>l=2&amp;p=1</a:t>
            </a:r>
            <a:endParaRPr lang="lt-LT" sz="2400" dirty="0" smtClean="0"/>
          </a:p>
          <a:p>
            <a:pPr>
              <a:buFont typeface="Wingdings" panose="05000000000000000000" pitchFamily="2" charset="2"/>
              <a:buChar char="Ø"/>
            </a:pPr>
            <a:r>
              <a:rPr lang="lt-LT" sz="2400" dirty="0">
                <a:hlinkClick r:id=""/>
              </a:rPr>
              <a:t>http://dusafyrai.weebly.com/deimantai.html</a:t>
            </a:r>
            <a:endParaRPr lang="lt-LT" sz="2400" dirty="0" smtClean="0">
              <a:hlinkClick r:id=""/>
            </a:endParaRPr>
          </a:p>
          <a:p>
            <a:pPr>
              <a:buFont typeface="Wingdings" panose="05000000000000000000" pitchFamily="2" charset="2"/>
              <a:buChar char="Ø"/>
            </a:pPr>
            <a:r>
              <a:rPr lang="lt-LT" sz="2400" dirty="0" smtClean="0">
                <a:hlinkClick r:id=""/>
              </a:rPr>
              <a:t>http</a:t>
            </a:r>
            <a:r>
              <a:rPr lang="lt-LT" sz="2400" dirty="0">
                <a:hlinkClick r:id="rId6"/>
              </a:rPr>
              <a:t>://</a:t>
            </a:r>
            <a:r>
              <a:rPr lang="lt-LT" sz="2400" dirty="0" smtClean="0">
                <a:hlinkClick r:id="rId6"/>
              </a:rPr>
              <a:t>www.technologijos.lt/n/mokslas/astronomija_ir_kosmonautika/S-28706/straipsnis/9-idoms-faktai-apie-Saules-sistema?l=2&amp;p=1</a:t>
            </a:r>
            <a:endParaRPr lang="lt-LT" sz="2400" dirty="0" smtClean="0"/>
          </a:p>
          <a:p>
            <a:pPr>
              <a:buFont typeface="Wingdings" panose="05000000000000000000" pitchFamily="2" charset="2"/>
              <a:buChar char="Ø"/>
            </a:pPr>
            <a:r>
              <a:rPr lang="lt-LT" sz="2400" dirty="0">
                <a:hlinkClick r:id=""/>
              </a:rPr>
              <a:t>http://www.technologijos.lt/n/mokslas/fizika/S-24082/straipsnis/Idomioji-fizika-Kokia-yra-sviesos-prigimtis-ir-kaip-mes-ja-suvokiame??</a:t>
            </a:r>
            <a:r>
              <a:rPr lang="lt-LT" sz="2400" dirty="0" smtClean="0">
                <a:hlinkClick r:id=""/>
              </a:rPr>
              <a:t>l=2&amp;p=1</a:t>
            </a:r>
          </a:p>
          <a:p>
            <a:pPr>
              <a:buFont typeface="Wingdings" panose="05000000000000000000" pitchFamily="2" charset="2"/>
              <a:buChar char="Ø"/>
            </a:pPr>
            <a:r>
              <a:rPr lang="lt-LT" sz="2400" dirty="0">
                <a:hlinkClick r:id="rId7"/>
              </a:rPr>
              <a:t>http://</a:t>
            </a:r>
            <a:r>
              <a:rPr lang="lt-LT" sz="2400" dirty="0" smtClean="0">
                <a:hlinkClick r:id="rId7"/>
              </a:rPr>
              <a:t>www.delfi.lt/pramogos/muzika/sokejai-ant-scenos-isdarineja-neitiketinus-dalykus-su-sviesa.d?id=67609746#ixzz3WH7I6sUK</a:t>
            </a:r>
            <a:endParaRPr lang="lt-LT" sz="2400" dirty="0" smtClean="0">
              <a:hlinkClick r:id=""/>
            </a:endParaRPr>
          </a:p>
          <a:p>
            <a:pPr>
              <a:buFont typeface="Wingdings" panose="05000000000000000000" pitchFamily="2" charset="2"/>
              <a:buChar char="Ø"/>
            </a:pPr>
            <a:r>
              <a:rPr lang="lt-LT" sz="2400" dirty="0" smtClean="0">
                <a:hlinkClick r:id="rId8"/>
              </a:rPr>
              <a:t>http</a:t>
            </a:r>
            <a:r>
              <a:rPr lang="lt-LT" sz="2400" dirty="0">
                <a:hlinkClick r:id="rId8"/>
              </a:rPr>
              <a:t>://</a:t>
            </a:r>
            <a:r>
              <a:rPr lang="lt-LT" sz="2400" dirty="0" smtClean="0">
                <a:hlinkClick r:id="rId8"/>
              </a:rPr>
              <a:t>www.straipsniai.lt/poezija/saule</a:t>
            </a:r>
            <a:endParaRPr lang="lt-LT" sz="2400" dirty="0" smtClean="0"/>
          </a:p>
          <a:p>
            <a:pPr>
              <a:buFont typeface="Wingdings" panose="05000000000000000000" pitchFamily="2" charset="2"/>
              <a:buChar char="Ø"/>
            </a:pPr>
            <a:r>
              <a:rPr lang="lt-LT" sz="2400" dirty="0">
                <a:hlinkClick r:id="rId9"/>
              </a:rPr>
              <a:t>http://www.fmf.lt/ft/studiju-programos/taikomoji-fizika/S-25147/straipsnis/Zvilgsnis-i-sviesa:-</a:t>
            </a:r>
            <a:r>
              <a:rPr lang="lt-LT" sz="2400" dirty="0" smtClean="0">
                <a:hlinkClick r:id="rId9"/>
              </a:rPr>
              <a:t>bangos-daleles-informacija?p=1</a:t>
            </a:r>
            <a:endParaRPr lang="lt-LT" sz="2400" dirty="0" smtClean="0"/>
          </a:p>
          <a:p>
            <a:pPr>
              <a:buFont typeface="Wingdings" panose="05000000000000000000" pitchFamily="2" charset="2"/>
              <a:buChar char="Ø"/>
            </a:pPr>
            <a:endParaRPr lang="lt-LT" sz="2400" dirty="0" smtClean="0"/>
          </a:p>
          <a:p>
            <a:pPr marL="0" indent="0">
              <a:buNone/>
            </a:pPr>
            <a:endParaRPr lang="lt-LT" sz="1800" dirty="0"/>
          </a:p>
        </p:txBody>
      </p:sp>
    </p:spTree>
    <p:extLst>
      <p:ext uri="{BB962C8B-B14F-4D97-AF65-F5344CB8AC3E}">
        <p14:creationId xmlns:p14="http://schemas.microsoft.com/office/powerpoint/2010/main" val="31554689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a:solidFill>
            <a:schemeClr val="bg1"/>
          </a:solidFill>
        </p:spPr>
        <p:txBody>
          <a:bodyPr>
            <a:normAutofit fontScale="90000"/>
          </a:bodyPr>
          <a:lstStyle/>
          <a:p>
            <a:r>
              <a:rPr lang="lt-LT" b="1" i="1" dirty="0" smtClean="0">
                <a:effectLst>
                  <a:outerShdw blurRad="38100" dist="38100" dir="2700000" algn="tl">
                    <a:srgbClr val="000000">
                      <a:alpha val="43137"/>
                    </a:srgbClr>
                  </a:outerShdw>
                </a:effectLst>
              </a:rPr>
              <a:t>Eiliuotų minčių bei skaidrių autorės nuotrauka</a:t>
            </a:r>
            <a:endParaRPr lang="lt-LT" b="1" i="1" dirty="0">
              <a:effectLst>
                <a:outerShdw blurRad="38100" dist="38100" dir="2700000" algn="tl">
                  <a:srgbClr val="000000">
                    <a:alpha val="43137"/>
                  </a:srgbClr>
                </a:outerShdw>
              </a:effectLst>
            </a:endParaRPr>
          </a:p>
        </p:txBody>
      </p:sp>
      <p:pic>
        <p:nvPicPr>
          <p:cNvPr id="12290" name="Picture 2" descr="C:\Users\Default.Acer\Desktop\IMAG049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4594" y="1700808"/>
            <a:ext cx="2794811"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5070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ntraštė 1"/>
          <p:cNvSpPr>
            <a:spLocks noGrp="1"/>
          </p:cNvSpPr>
          <p:nvPr>
            <p:ph type="title"/>
          </p:nvPr>
        </p:nvSpPr>
        <p:spPr/>
        <p:txBody>
          <a:bodyPr/>
          <a:lstStyle/>
          <a:p>
            <a:r>
              <a:rPr lang="lt-LT" b="1" i="1" dirty="0" smtClean="0">
                <a:solidFill>
                  <a:schemeClr val="bg1"/>
                </a:solidFill>
              </a:rPr>
              <a:t>Ačiū už dėmesį!</a:t>
            </a:r>
            <a:endParaRPr lang="lt-LT" b="1" i="1" dirty="0">
              <a:solidFill>
                <a:schemeClr val="bg1"/>
              </a:solidFill>
            </a:endParaRPr>
          </a:p>
        </p:txBody>
      </p:sp>
      <p:pic>
        <p:nvPicPr>
          <p:cNvPr id="13314" name="Picture 2" descr="C:\Users\Default.Acer\Desktop\incandescent-light-bulb_505.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268760"/>
            <a:ext cx="9144000"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107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2026</TotalTime>
  <Words>1343</Words>
  <Application>Microsoft Office PowerPoint</Application>
  <PresentationFormat>Demonstracija ekrane (4:3)</PresentationFormat>
  <Paragraphs>272</Paragraphs>
  <Slides>54</Slides>
  <Notes>0</Notes>
  <HiddenSlides>0</HiddenSlides>
  <MMClips>0</MMClips>
  <ScaleCrop>false</ScaleCrop>
  <HeadingPairs>
    <vt:vector size="6" baseType="variant">
      <vt:variant>
        <vt:lpstr>Tema</vt:lpstr>
      </vt:variant>
      <vt:variant>
        <vt:i4>1</vt:i4>
      </vt:variant>
      <vt:variant>
        <vt:lpstr>Įdėtosios OLE paslaugos</vt:lpstr>
      </vt:variant>
      <vt:variant>
        <vt:i4>1</vt:i4>
      </vt:variant>
      <vt:variant>
        <vt:lpstr>Skaidrių pavadinimai</vt:lpstr>
      </vt:variant>
      <vt:variant>
        <vt:i4>54</vt:i4>
      </vt:variant>
    </vt:vector>
  </HeadingPairs>
  <TitlesOfParts>
    <vt:vector size="56" baseType="lpstr">
      <vt:lpstr>Office tema</vt:lpstr>
      <vt:lpstr>Paketų programos apvalkalo objektas</vt:lpstr>
      <vt:lpstr>Apie šviesą eilėmis</vt:lpstr>
      <vt:lpstr>Darbo tikslas</vt:lpstr>
      <vt:lpstr>Turinys</vt:lpstr>
      <vt:lpstr>PowerPoint pristatymas</vt:lpstr>
      <vt:lpstr>Teorijos pradžia...</vt:lpstr>
      <vt:lpstr>PowerPoint pristatymas</vt:lpstr>
      <vt:lpstr>PowerPoint pristatymas</vt:lpstr>
      <vt:lpstr>Šviesos šaltiniai (fizikoje)</vt:lpstr>
      <vt:lpstr>PowerPoint pristatymas</vt:lpstr>
      <vt:lpstr>PowerPoint pristatymas</vt:lpstr>
      <vt:lpstr>PowerPoint pristatymas</vt:lpstr>
      <vt:lpstr>Vaivorykštė. Kas tai?</vt:lpstr>
      <vt:lpstr>PowerPoint pristatymas</vt:lpstr>
      <vt:lpstr>Bandymas</vt:lpstr>
      <vt:lpstr>PowerPoint pristatymas</vt:lpstr>
      <vt:lpstr>Autorės nuotrauka</vt:lpstr>
      <vt:lpstr>PowerPoint pristatymas</vt:lpstr>
      <vt:lpstr>Autorės nuotrauka</vt:lpstr>
      <vt:lpstr>PowerPoint pristatymas</vt:lpstr>
      <vt:lpstr>PowerPoint pristatymas</vt:lpstr>
      <vt:lpstr>PowerPoint pristatymas</vt:lpstr>
      <vt:lpstr>PowerPoint pristatymas</vt:lpstr>
      <vt:lpstr>Autorės nuotrauka</vt:lpstr>
      <vt:lpstr>PowerPoint pristatymas</vt:lpstr>
      <vt:lpstr>PowerPoint pristatymas</vt:lpstr>
      <vt:lpstr>Spalva          </vt:lpstr>
      <vt:lpstr>PowerPoint pristatymas</vt:lpstr>
      <vt:lpstr>Bandymas Ar vienoda spalva?</vt:lpstr>
      <vt:lpstr>PowerPoint pristatymas</vt:lpstr>
      <vt:lpstr>PowerPoint pristatymas</vt:lpstr>
      <vt:lpstr>PowerPoint pristatymas</vt:lpstr>
      <vt:lpstr>PowerPoint pristatymas</vt:lpstr>
      <vt:lpstr>PowerPoint pristatymas</vt:lpstr>
      <vt:lpstr>Bandymas Šviesos lūžis. Spektro susidarymas</vt:lpstr>
      <vt:lpstr>Tai įdomu!</vt:lpstr>
      <vt:lpstr>PowerPoint pristatymas</vt:lpstr>
      <vt:lpstr>PowerPoint pristatymas</vt:lpstr>
      <vt:lpstr>PowerPoint pristatymas</vt:lpstr>
      <vt:lpstr>Meno bandymas Šviesos ir šešėlio efektai scenoje</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Literatūros, foto šaltiniai</vt:lpstr>
      <vt:lpstr>Eiliuotų minčių bei skaidrių autorės nuotrauka</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Apie šviesą eilėmis</dc:title>
  <dc:creator>Default</dc:creator>
  <cp:lastModifiedBy>Default</cp:lastModifiedBy>
  <cp:revision>49</cp:revision>
  <dcterms:created xsi:type="dcterms:W3CDTF">2015-04-01T12:27:36Z</dcterms:created>
  <dcterms:modified xsi:type="dcterms:W3CDTF">2015-04-06T20:23:32Z</dcterms:modified>
</cp:coreProperties>
</file>