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8" r:id="rId4"/>
    <p:sldId id="269" r:id="rId5"/>
    <p:sldId id="273" r:id="rId6"/>
    <p:sldId id="275" r:id="rId7"/>
    <p:sldId id="274" r:id="rId8"/>
    <p:sldId id="272" r:id="rId9"/>
    <p:sldId id="271" r:id="rId10"/>
    <p:sldId id="270" r:id="rId11"/>
    <p:sldId id="258" r:id="rId12"/>
    <p:sldId id="259" r:id="rId13"/>
    <p:sldId id="267" r:id="rId14"/>
    <p:sldId id="276" r:id="rId15"/>
    <p:sldId id="281" r:id="rId16"/>
    <p:sldId id="282" r:id="rId17"/>
    <p:sldId id="283" r:id="rId18"/>
    <p:sldId id="266" r:id="rId19"/>
    <p:sldId id="265" r:id="rId20"/>
    <p:sldId id="264" r:id="rId21"/>
    <p:sldId id="263" r:id="rId22"/>
    <p:sldId id="262" r:id="rId23"/>
    <p:sldId id="260" r:id="rId24"/>
    <p:sldId id="284" r:id="rId25"/>
    <p:sldId id="285" r:id="rId26"/>
    <p:sldId id="286" r:id="rId27"/>
    <p:sldId id="287" r:id="rId28"/>
    <p:sldId id="288" r:id="rId29"/>
    <p:sldId id="278" r:id="rId30"/>
    <p:sldId id="279" r:id="rId31"/>
    <p:sldId id="261" r:id="rId32"/>
    <p:sldId id="27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B94726C-E2BB-4A75-A0A0-6B8B2E9487A4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B0C875F-B018-4F18-B02A-DAE1D46F4FEC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4726C-E2BB-4A75-A0A0-6B8B2E9487A4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875F-B018-4F18-B02A-DAE1D46F4F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4726C-E2BB-4A75-A0A0-6B8B2E9487A4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875F-B018-4F18-B02A-DAE1D46F4F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4726C-E2BB-4A75-A0A0-6B8B2E9487A4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875F-B018-4F18-B02A-DAE1D46F4FE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4726C-E2BB-4A75-A0A0-6B8B2E9487A4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875F-B018-4F18-B02A-DAE1D46F4F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4726C-E2BB-4A75-A0A0-6B8B2E9487A4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875F-B018-4F18-B02A-DAE1D46F4F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4726C-E2BB-4A75-A0A0-6B8B2E9487A4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875F-B018-4F18-B02A-DAE1D46F4F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4726C-E2BB-4A75-A0A0-6B8B2E9487A4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875F-B018-4F18-B02A-DAE1D46F4FEC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4726C-E2BB-4A75-A0A0-6B8B2E9487A4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875F-B018-4F18-B02A-DAE1D46F4F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4726C-E2BB-4A75-A0A0-6B8B2E9487A4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875F-B018-4F18-B02A-DAE1D46F4F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4726C-E2BB-4A75-A0A0-6B8B2E9487A4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C875F-B018-4F18-B02A-DAE1D46F4F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B94726C-E2BB-4A75-A0A0-6B8B2E9487A4}" type="datetimeFigureOut">
              <a:rPr lang="en-US" smtClean="0"/>
              <a:t>3/19/2015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B0C875F-B018-4F18-B02A-DAE1D46F4FE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7" Type="http://schemas.openxmlformats.org/officeDocument/2006/relationships/image" Target="../media/image26.gif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slide" Target="slide31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932040" y="4149080"/>
            <a:ext cx="3313355" cy="1702160"/>
          </a:xfrm>
        </p:spPr>
        <p:txBody>
          <a:bodyPr>
            <a:noAutofit/>
          </a:bodyPr>
          <a:lstStyle/>
          <a:p>
            <a:r>
              <a:rPr lang="lt-LT" dirty="0" smtClean="0">
                <a:latin typeface="Arial Black" pitchFamily="34" charset="0"/>
              </a:rPr>
              <a:t>Elektros energijos vampyrai, esantys mūsų namuose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-9378" y="5589240"/>
            <a:ext cx="4509370" cy="1236829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Klaip</a:t>
            </a:r>
            <a:r>
              <a:rPr lang="lt-LT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ėdos</a:t>
            </a:r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 </a:t>
            </a:r>
            <a:r>
              <a:rPr lang="lt-LT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Tauralaukio</a:t>
            </a:r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 </a:t>
            </a:r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progimnazijos </a:t>
            </a:r>
          </a:p>
          <a:p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7 </a:t>
            </a:r>
            <a:r>
              <a:rPr lang="lt-LT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kl</a:t>
            </a:r>
            <a:r>
              <a:rPr lang="lt-LT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. </a:t>
            </a:r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mokinė </a:t>
            </a:r>
            <a:r>
              <a:rPr lang="lt-LT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Emilija Lukauskaitė</a:t>
            </a:r>
          </a:p>
          <a:p>
            <a:r>
              <a:rPr lang="lt-LT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mokytoja</a:t>
            </a:r>
            <a:r>
              <a:rPr lang="lt-LT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: Alma </a:t>
            </a:r>
            <a:r>
              <a:rPr lang="lt-LT" sz="1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Maskolaitienė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lt-LT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 </a:t>
            </a:r>
            <a:r>
              <a:rPr lang="lt-LT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2015-03-20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666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lt-LT" sz="6000" b="1" dirty="0" smtClean="0">
                <a:latin typeface="Arial Black" pitchFamily="34" charset="0"/>
                <a:cs typeface="Aharoni" pitchFamily="2" charset="-79"/>
              </a:rPr>
              <a:t>Turinys</a:t>
            </a:r>
            <a:r>
              <a:rPr lang="lt-LT" sz="6000" b="1" dirty="0" smtClean="0">
                <a:latin typeface="Arial Black" pitchFamily="34" charset="0"/>
              </a:rPr>
              <a:t> </a:t>
            </a:r>
            <a:endParaRPr lang="en-US" sz="6000" b="1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Kodėl elektros skaitiklis vis tiek sukasi nors išjungiame visus elektros prietaisus?</a:t>
            </a:r>
          </a:p>
          <a:p>
            <a:r>
              <a:rPr lang="lt-LT" b="1" dirty="0" smtClean="0"/>
              <a:t>Kiek išsinaudoja elektros?</a:t>
            </a:r>
          </a:p>
          <a:p>
            <a:r>
              <a:rPr lang="lt-LT" b="1" dirty="0" smtClean="0"/>
              <a:t>Kur tie slapti energijos vampyrai?</a:t>
            </a:r>
          </a:p>
          <a:p>
            <a:r>
              <a:rPr lang="lt-LT" b="1" dirty="0" smtClean="0"/>
              <a:t>Kaip atskirti mažai energijos naudojantį daiktą?</a:t>
            </a:r>
          </a:p>
          <a:p>
            <a:r>
              <a:rPr lang="lt-LT" b="1" dirty="0"/>
              <a:t>Buitinės technikos </a:t>
            </a:r>
            <a:r>
              <a:rPr lang="lt-LT" b="1" dirty="0" smtClean="0"/>
              <a:t>žymėjimas.</a:t>
            </a:r>
          </a:p>
          <a:p>
            <a:r>
              <a:rPr lang="lt-LT" b="1" dirty="0" smtClean="0"/>
              <a:t>Kaip sutaupyti?</a:t>
            </a:r>
          </a:p>
          <a:p>
            <a:endParaRPr lang="lt-LT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41026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4400" b="1" dirty="0" smtClean="0">
                <a:latin typeface="Arial Black" pitchFamily="34" charset="0"/>
              </a:rPr>
              <a:t>Kodėl naudojasi elektra?</a:t>
            </a:r>
            <a:endParaRPr lang="en-US" sz="4400" b="1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sz="2400" b="1" dirty="0"/>
              <a:t>Jeigu išjungsite visus buitinius ir elektroninius prietaisus namuose – nustebsite, kad elektros skaitiklis toliau sau sukasi. Ir ne tik todėl, kad įjungtas šaldytuvas</a:t>
            </a:r>
            <a:r>
              <a:rPr lang="lt-LT" sz="2400" b="1" dirty="0" smtClean="0"/>
              <a:t>.</a:t>
            </a:r>
          </a:p>
          <a:p>
            <a:r>
              <a:rPr lang="lt-LT" sz="2400" b="1" dirty="0" smtClean="0"/>
              <a:t>Dauguma </a:t>
            </a:r>
            <a:r>
              <a:rPr lang="lt-LT" sz="2400" b="1" dirty="0"/>
              <a:t>prietaisų, kurie nenaudojami, bet tiesiog įjungti į elektros lizdus ar veikia budėjimo režimu – siurbia elektros energiją. </a:t>
            </a:r>
            <a:endParaRPr lang="lt-LT" sz="2400" b="1" dirty="0" smtClean="0"/>
          </a:p>
          <a:p>
            <a:r>
              <a:rPr lang="lt-LT" sz="2400" b="1" dirty="0" smtClean="0"/>
              <a:t>Tai </a:t>
            </a:r>
            <a:r>
              <a:rPr lang="lt-LT" sz="2400" b="1" dirty="0"/>
              <a:t>ir televizorius, ir kompiuteris, ir mobiliųjų telefonų pakrovėjai, ir </a:t>
            </a:r>
            <a:r>
              <a:rPr lang="lt-LT" sz="2400" b="1" dirty="0" smtClean="0"/>
              <a:t>skalbimo mašina, ir </a:t>
            </a:r>
            <a:r>
              <a:rPr lang="lt-LT" sz="2400" b="1" dirty="0"/>
              <a:t>mikrobangų krosnelė.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5914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lt-LT" sz="6000" b="1" dirty="0" smtClean="0">
                <a:latin typeface="Arial Black" pitchFamily="34" charset="0"/>
              </a:rPr>
              <a:t>Daug ar mažai?</a:t>
            </a:r>
            <a:endParaRPr lang="en-US" sz="6000" b="1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lt-LT" b="1" dirty="0"/>
              <a:t>Vidutiniškai kiekvienas toks prietaisas per valandą išeikvoja apie 1-5 W. O kai tokių daiktų namuose yra keliolika – per metus pavėjui šeima gali paleisti apie 600 </a:t>
            </a:r>
            <a:r>
              <a:rPr lang="lt-LT" b="1" dirty="0" smtClean="0"/>
              <a:t>w/h </a:t>
            </a:r>
            <a:r>
              <a:rPr lang="lt-LT" b="1" dirty="0"/>
              <a:t>arba </a:t>
            </a:r>
            <a:r>
              <a:rPr lang="lt-LT" b="1" dirty="0" smtClean="0"/>
              <a:t>beveik 87 eurus</a:t>
            </a:r>
            <a:r>
              <a:rPr lang="lt-LT" dirty="0" smtClean="0"/>
              <a:t>. </a:t>
            </a:r>
            <a:endParaRPr lang="en-US" dirty="0"/>
          </a:p>
        </p:txBody>
      </p:sp>
      <p:pic>
        <p:nvPicPr>
          <p:cNvPr id="1027" name="Picture 3" descr="C:\Users\Mano kompiuteris\Desktop\eurai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437112"/>
            <a:ext cx="3024336" cy="201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967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1196752"/>
            <a:ext cx="7467600" cy="4525963"/>
          </a:xfrm>
        </p:spPr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fi-FI" sz="6600" b="1" dirty="0">
                <a:latin typeface="Arial Black" pitchFamily="34" charset="0"/>
              </a:rPr>
              <a:t>Štai keli dažniausi slapti energijos </a:t>
            </a:r>
            <a:r>
              <a:rPr lang="fi-FI" sz="6600" b="1" dirty="0" smtClean="0">
                <a:latin typeface="Arial Black" pitchFamily="34" charset="0"/>
              </a:rPr>
              <a:t>rijikai</a:t>
            </a:r>
            <a:endParaRPr lang="en-US" sz="6600" b="1" dirty="0">
              <a:latin typeface="Arial Black" pitchFamily="34" charset="0"/>
            </a:endParaRPr>
          </a:p>
        </p:txBody>
      </p:sp>
      <p:sp>
        <p:nvSpPr>
          <p:cNvPr id="4" name="Linksmas veidelis 3"/>
          <p:cNvSpPr/>
          <p:nvPr/>
        </p:nvSpPr>
        <p:spPr>
          <a:xfrm>
            <a:off x="6732240" y="4869160"/>
            <a:ext cx="1944216" cy="1800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00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9252520" cy="1143000"/>
          </a:xfrm>
        </p:spPr>
        <p:txBody>
          <a:bodyPr>
            <a:noAutofit/>
          </a:bodyPr>
          <a:lstStyle/>
          <a:p>
            <a:r>
              <a:rPr lang="lt-LT" b="1" dirty="0" smtClean="0">
                <a:latin typeface="Arial Black" pitchFamily="34" charset="0"/>
              </a:rPr>
              <a:t>1. </a:t>
            </a:r>
            <a:r>
              <a:rPr lang="lt-LT" b="1" dirty="0">
                <a:latin typeface="Arial Black" pitchFamily="34" charset="0"/>
              </a:rPr>
              <a:t>Stacionarus </a:t>
            </a:r>
            <a:r>
              <a:rPr lang="lt-LT" b="1" dirty="0" smtClean="0">
                <a:latin typeface="Arial Black" pitchFamily="34" charset="0"/>
              </a:rPr>
              <a:t>kompiuteris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1700808"/>
            <a:ext cx="7467600" cy="452596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lt-LT" sz="3200" b="1" dirty="0"/>
              <a:t>Budėjimo režimu kai kurie, ypač senesni, kompiuteriai gali per metus sunaudoti per 300 </a:t>
            </a:r>
            <a:r>
              <a:rPr lang="lt-LT" sz="3200" b="1" dirty="0" smtClean="0"/>
              <a:t>w/h </a:t>
            </a:r>
            <a:r>
              <a:rPr lang="lt-LT" sz="3200" b="1" dirty="0"/>
              <a:t>– o tai </a:t>
            </a:r>
            <a:r>
              <a:rPr lang="lt-LT" sz="3200" b="1" dirty="0" smtClean="0"/>
              <a:t>beveik 43 eurai. </a:t>
            </a:r>
            <a:endParaRPr lang="en-US" sz="3200" b="1" dirty="0"/>
          </a:p>
        </p:txBody>
      </p:sp>
      <p:pic>
        <p:nvPicPr>
          <p:cNvPr id="2050" name="Picture 2" descr="C:\Users\Mano kompiuteris\Desktop\stacionarus-kompiuteriai-zaidimams-ir-darbui-geromis-kainomi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19059"/>
            <a:ext cx="3359804" cy="250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991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rmAutofit/>
          </a:bodyPr>
          <a:lstStyle/>
          <a:p>
            <a:r>
              <a:rPr lang="lt-LT" b="1" dirty="0">
                <a:latin typeface="Arial Black" pitchFamily="34" charset="0"/>
              </a:rPr>
              <a:t>2. Nešiojamieji </a:t>
            </a:r>
            <a:r>
              <a:rPr lang="lt-LT" b="1" dirty="0" smtClean="0">
                <a:latin typeface="Arial Black" pitchFamily="34" charset="0"/>
              </a:rPr>
              <a:t>kompiuteriai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lt-LT" b="1" dirty="0"/>
              <a:t>Neretai net esant pilnai įkrautai baterijai, neištraukiame kištuko iš lizdo – ir elektra toliau naudojama. Arba nakčiai kompiuterį paliekame budėjimo režimu – dar apie </a:t>
            </a:r>
            <a:r>
              <a:rPr lang="lt-LT" b="1" dirty="0" smtClean="0"/>
              <a:t>19 eurų iš </a:t>
            </a:r>
            <a:r>
              <a:rPr lang="lt-LT" b="1" dirty="0"/>
              <a:t>kišenės per metus. </a:t>
            </a:r>
            <a:endParaRPr lang="en-US" b="1" dirty="0"/>
          </a:p>
        </p:txBody>
      </p:sp>
      <p:pic>
        <p:nvPicPr>
          <p:cNvPr id="3074" name="Picture 2" descr="C:\Users\Mano kompiuteris\Desktop\nesiojamas-kompiuteris-toshiba-satellite_9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65104"/>
            <a:ext cx="3168352" cy="221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134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1143000"/>
          </a:xfrm>
        </p:spPr>
        <p:txBody>
          <a:bodyPr/>
          <a:lstStyle/>
          <a:p>
            <a:pPr algn="ctr"/>
            <a:r>
              <a:rPr lang="lt-LT" b="1" dirty="0">
                <a:latin typeface="Arial Black" pitchFamily="34" charset="0"/>
              </a:rPr>
              <a:t>3. </a:t>
            </a:r>
            <a:r>
              <a:rPr lang="lt-LT" b="1" dirty="0" smtClean="0">
                <a:latin typeface="Arial Black" pitchFamily="34" charset="0"/>
              </a:rPr>
              <a:t>Televizorius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2060848"/>
            <a:ext cx="7488832" cy="3508977"/>
          </a:xfrm>
        </p:spPr>
        <p:txBody>
          <a:bodyPr>
            <a:normAutofit/>
          </a:bodyPr>
          <a:lstStyle/>
          <a:p>
            <a:r>
              <a:rPr lang="lt-LT" sz="2400" b="1" dirty="0"/>
              <a:t>Per metus aktyvaus budėjimo režimu kai kurie senesni plazminiai modeliai gali sunaudoti energijos už daugiau </a:t>
            </a:r>
            <a:r>
              <a:rPr lang="lt-LT" sz="2400" b="1" dirty="0" smtClean="0"/>
              <a:t>kaip 29 eurus</a:t>
            </a:r>
            <a:r>
              <a:rPr lang="lt-LT" sz="2400" b="1" dirty="0" smtClean="0"/>
              <a:t>.</a:t>
            </a:r>
          </a:p>
          <a:p>
            <a:r>
              <a:rPr lang="lt-LT" sz="2400" b="1" dirty="0" smtClean="0"/>
              <a:t> </a:t>
            </a:r>
            <a:r>
              <a:rPr lang="lt-LT" sz="2400" b="1" dirty="0"/>
              <a:t>Televizoriai su skystųjų kristalų ekranais – taupesni. Vidutiniškai Lietuvoje televizorius žiūrimas kelias valandas per dieną, tačiau siurbia energiją ir nežiūrimas. </a:t>
            </a:r>
            <a:endParaRPr lang="en-US" sz="2400" b="1" dirty="0"/>
          </a:p>
        </p:txBody>
      </p:sp>
      <p:pic>
        <p:nvPicPr>
          <p:cNvPr id="4098" name="Picture 2" descr="C:\Users\Mano kompiuteris\Desktop\plazminis-televizorius-lg-50pa6500-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365104"/>
            <a:ext cx="2520280" cy="198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583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7024744" cy="1143000"/>
          </a:xfrm>
        </p:spPr>
        <p:txBody>
          <a:bodyPr/>
          <a:lstStyle/>
          <a:p>
            <a:r>
              <a:rPr lang="lt-LT" b="1" dirty="0" smtClean="0">
                <a:latin typeface="Arial Black" pitchFamily="34" charset="0"/>
              </a:rPr>
              <a:t>4</a:t>
            </a:r>
            <a:r>
              <a:rPr lang="lt-LT" b="1" dirty="0">
                <a:latin typeface="Arial Black" pitchFamily="34" charset="0"/>
              </a:rPr>
              <a:t>. Žaidimų </a:t>
            </a:r>
            <a:r>
              <a:rPr lang="lt-LT" b="1" dirty="0" smtClean="0">
                <a:latin typeface="Arial Black" pitchFamily="34" charset="0"/>
              </a:rPr>
              <a:t>konsolės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70367" y="1844824"/>
            <a:ext cx="5225769" cy="3969194"/>
          </a:xfrm>
        </p:spPr>
        <p:txBody>
          <a:bodyPr>
            <a:normAutofit lnSpcReduction="10000"/>
          </a:bodyPr>
          <a:lstStyle/>
          <a:p>
            <a:pPr algn="just"/>
            <a:r>
              <a:rPr lang="lt-LT" sz="2800" b="1" dirty="0"/>
              <a:t>Aktyvaus budėjimo režimu kai kurios konsolės gali išeikvoti per metus apie </a:t>
            </a:r>
            <a:r>
              <a:rPr lang="lt-LT" sz="2800" b="1" dirty="0" smtClean="0"/>
              <a:t>230 w/h </a:t>
            </a:r>
            <a:r>
              <a:rPr lang="lt-LT" sz="2800" b="1" dirty="0"/>
              <a:t>– tai </a:t>
            </a:r>
            <a:r>
              <a:rPr lang="lt-LT" sz="2800" b="1" dirty="0" smtClean="0"/>
              <a:t>apie 29 eurai į </a:t>
            </a:r>
            <a:r>
              <a:rPr lang="lt-LT" sz="2800" b="1" dirty="0"/>
              <a:t>šiukšlių dėžę per metus</a:t>
            </a:r>
            <a:r>
              <a:rPr lang="lt-LT" sz="2800" b="1" dirty="0" smtClean="0"/>
              <a:t>.</a:t>
            </a:r>
          </a:p>
          <a:p>
            <a:pPr algn="just"/>
            <a:r>
              <a:rPr lang="lt-LT" sz="2800" b="1" dirty="0" smtClean="0"/>
              <a:t> </a:t>
            </a:r>
            <a:r>
              <a:rPr lang="lt-LT" sz="2800" b="1" dirty="0"/>
              <a:t>Jeigu nesinori ištraukti iš lizdo – galima pasinaudoti išjungimo mygtuku, esančiu prietaiso gale.</a:t>
            </a:r>
            <a:endParaRPr lang="en-US" sz="2800" b="1" dirty="0"/>
          </a:p>
        </p:txBody>
      </p:sp>
      <p:pic>
        <p:nvPicPr>
          <p:cNvPr id="5122" name="Picture 2" descr="C:\Users\Mano kompiuteris\Desktop\467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356314"/>
            <a:ext cx="2735882" cy="213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907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36904" cy="1143000"/>
          </a:xfrm>
        </p:spPr>
        <p:txBody>
          <a:bodyPr>
            <a:normAutofit/>
          </a:bodyPr>
          <a:lstStyle/>
          <a:p>
            <a:r>
              <a:rPr lang="lt-LT" dirty="0">
                <a:latin typeface="Arial Black" pitchFamily="34" charset="0"/>
              </a:rPr>
              <a:t>5. Rašalinis </a:t>
            </a:r>
            <a:r>
              <a:rPr lang="lt-LT" dirty="0" smtClean="0">
                <a:latin typeface="Arial Black" pitchFamily="34" charset="0"/>
              </a:rPr>
              <a:t>spausdintuvas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1628800"/>
            <a:ext cx="7467600" cy="452596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lt-LT" sz="3200" b="1" dirty="0"/>
              <a:t>Net jei spausdinate retai, budinčiu režimu jis kasmet gali kainuoti apie </a:t>
            </a:r>
            <a:r>
              <a:rPr lang="lt-LT" sz="3200" b="1" dirty="0" smtClean="0"/>
              <a:t>15 bergždžiai išleistų eurų.</a:t>
            </a:r>
            <a:endParaRPr lang="en-US" sz="3200" b="1" dirty="0"/>
          </a:p>
        </p:txBody>
      </p:sp>
      <p:pic>
        <p:nvPicPr>
          <p:cNvPr id="6146" name="Picture 2" descr="C:\Users\Mano kompiuteris\Desktop\atsisiųs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325" y="3573016"/>
            <a:ext cx="2813397" cy="2252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855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1143000"/>
          </a:xfrm>
        </p:spPr>
        <p:txBody>
          <a:bodyPr>
            <a:normAutofit/>
          </a:bodyPr>
          <a:lstStyle/>
          <a:p>
            <a:r>
              <a:rPr lang="lt-LT" dirty="0">
                <a:latin typeface="Arial Black" pitchFamily="34" charset="0"/>
              </a:rPr>
              <a:t>6. Mikrobangų </a:t>
            </a:r>
            <a:r>
              <a:rPr lang="lt-LT" dirty="0" smtClean="0">
                <a:latin typeface="Arial Black" pitchFamily="34" charset="0"/>
              </a:rPr>
              <a:t>krosnelė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lt-LT" b="1" dirty="0"/>
              <a:t>Jeigu naudojatės dažniau ar lizdai suslėpti, gal dėl kelių litų vargintis ir nebus verta – kitu atveju (nelygu modelis) sutaupysite apie 35 </a:t>
            </a:r>
            <a:r>
              <a:rPr lang="lt-LT" b="1" dirty="0" smtClean="0"/>
              <a:t>w/h </a:t>
            </a:r>
            <a:r>
              <a:rPr lang="lt-LT" b="1" dirty="0"/>
              <a:t>arba apie </a:t>
            </a:r>
            <a:r>
              <a:rPr lang="lt-LT" b="1" dirty="0" smtClean="0"/>
              <a:t> 5 eurus.</a:t>
            </a:r>
            <a:endParaRPr lang="en-US" b="1" dirty="0"/>
          </a:p>
        </p:txBody>
      </p:sp>
      <p:pic>
        <p:nvPicPr>
          <p:cNvPr id="7170" name="Picture 2" descr="C:\Users\Mano kompiuteris\Desktop\mwd-307-wh_858730799290_lt_lt_320x3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861048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19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136904" cy="1143000"/>
          </a:xfrm>
        </p:spPr>
        <p:txBody>
          <a:bodyPr>
            <a:normAutofit fontScale="90000"/>
          </a:bodyPr>
          <a:lstStyle/>
          <a:p>
            <a:r>
              <a:rPr lang="lt-LT" sz="4000" dirty="0">
                <a:latin typeface="Arial Black" pitchFamily="34" charset="0"/>
              </a:rPr>
              <a:t>7. Mobiliųjų telefonų </a:t>
            </a:r>
            <a:r>
              <a:rPr lang="lt-LT" sz="4000" dirty="0" smtClean="0">
                <a:latin typeface="Arial Black" pitchFamily="34" charset="0"/>
              </a:rPr>
              <a:t>krovikliai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1700808"/>
            <a:ext cx="6777317" cy="3508977"/>
          </a:xfrm>
        </p:spPr>
        <p:txBody>
          <a:bodyPr/>
          <a:lstStyle/>
          <a:p>
            <a:pPr marL="68580" indent="0">
              <a:buNone/>
            </a:pPr>
            <a:r>
              <a:rPr lang="lt-LT" b="1" dirty="0"/>
              <a:t>Palyginti su kitais prietaisais, jie nesuryja tiek daug energijos, tad čia sutaupysite keletą </a:t>
            </a:r>
            <a:r>
              <a:rPr lang="lt-LT" b="1" dirty="0" smtClean="0"/>
              <a:t>eurų </a:t>
            </a:r>
            <a:r>
              <a:rPr lang="lt-LT" b="1" dirty="0"/>
              <a:t>per metus – bet ar verta ir tuos </a:t>
            </a:r>
            <a:r>
              <a:rPr lang="lt-LT" b="1" dirty="0" smtClean="0"/>
              <a:t>eurus mesti </a:t>
            </a:r>
            <a:r>
              <a:rPr lang="lt-LT" b="1" dirty="0"/>
              <a:t>pavėjui, kai be prietaiso </a:t>
            </a:r>
            <a:r>
              <a:rPr lang="lt-LT" b="1" dirty="0" smtClean="0"/>
              <a:t>mobiliojo telefono </a:t>
            </a:r>
            <a:r>
              <a:rPr lang="lt-LT" b="1" dirty="0"/>
              <a:t>į</a:t>
            </a:r>
            <a:r>
              <a:rPr lang="lt-LT" b="1" dirty="0" smtClean="0"/>
              <a:t>kroviklis nereikalingas</a:t>
            </a:r>
            <a:r>
              <a:rPr lang="lt-LT" b="1" dirty="0"/>
              <a:t>, o perkaitęs dar gali netyčia sukelti ir gaisrą.</a:t>
            </a:r>
            <a:endParaRPr lang="en-US" b="1" dirty="0"/>
          </a:p>
        </p:txBody>
      </p:sp>
      <p:pic>
        <p:nvPicPr>
          <p:cNvPr id="8194" name="Picture 2" descr="C:\Users\Mano kompiuteris\Desktop\4cf190e792c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602" y="4077072"/>
            <a:ext cx="2894136" cy="217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02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548680"/>
            <a:ext cx="7467600" cy="4525963"/>
          </a:xfrm>
        </p:spPr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lt-LT" sz="4000" dirty="0">
                <a:latin typeface="Arial Black" pitchFamily="34" charset="0"/>
              </a:rPr>
              <a:t>Todėl bene neskausmingiausias būdas taupyti elektrą – tiesiog išjungti nenaudojamus prietaisus iš elektros lizdo.</a:t>
            </a:r>
            <a:endParaRPr lang="en-US" sz="4000" dirty="0">
              <a:latin typeface="Arial Black" pitchFamily="34" charset="0"/>
            </a:endParaRPr>
          </a:p>
        </p:txBody>
      </p:sp>
      <p:pic>
        <p:nvPicPr>
          <p:cNvPr id="4099" name="Picture 3" descr="C:\Users\Mano kompiuteris\Desktop\01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653136"/>
            <a:ext cx="2808312" cy="175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476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59024" y="332656"/>
            <a:ext cx="8784976" cy="1143000"/>
          </a:xfrm>
        </p:spPr>
        <p:txBody>
          <a:bodyPr>
            <a:normAutofit/>
          </a:bodyPr>
          <a:lstStyle/>
          <a:p>
            <a:r>
              <a:rPr lang="lt-LT" b="1" dirty="0">
                <a:latin typeface="Arial Black" pitchFamily="34" charset="0"/>
              </a:rPr>
              <a:t>Buitinės technikos žymėjimas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1772816"/>
            <a:ext cx="6777317" cy="3508977"/>
          </a:xfrm>
        </p:spPr>
        <p:txBody>
          <a:bodyPr>
            <a:normAutofit lnSpcReduction="10000"/>
          </a:bodyPr>
          <a:lstStyle/>
          <a:p>
            <a:pPr marL="379476" indent="-342900"/>
            <a:r>
              <a:rPr lang="lt-LT" sz="2400" dirty="0">
                <a:latin typeface="Arial Black" pitchFamily="34" charset="0"/>
              </a:rPr>
              <a:t>Dauguma buities prietaisų buvo priskirti energijos efektyvumo klasėms nuo A (mažiausiai energijos suvartojantys) iki </a:t>
            </a:r>
            <a:r>
              <a:rPr lang="lt-LT" sz="2400" dirty="0" smtClean="0">
                <a:latin typeface="Arial Black" pitchFamily="34" charset="0"/>
              </a:rPr>
              <a:t>D </a:t>
            </a:r>
            <a:r>
              <a:rPr lang="lt-LT" sz="2400" dirty="0">
                <a:latin typeface="Arial Black" pitchFamily="34" charset="0"/>
              </a:rPr>
              <a:t>(daugiausiai energijos suvartojantys prietaisai</a:t>
            </a:r>
            <a:r>
              <a:rPr lang="lt-LT" sz="2400" dirty="0" smtClean="0">
                <a:latin typeface="Arial Black" pitchFamily="34" charset="0"/>
              </a:rPr>
              <a:t>).</a:t>
            </a:r>
          </a:p>
          <a:p>
            <a:pPr marL="379476" indent="-342900"/>
            <a:r>
              <a:rPr lang="lt-LT" sz="2400" dirty="0" smtClean="0">
                <a:latin typeface="Arial Black" pitchFamily="34" charset="0"/>
              </a:rPr>
              <a:t> </a:t>
            </a:r>
            <a:r>
              <a:rPr lang="lt-LT" sz="2400" dirty="0" smtClean="0">
                <a:latin typeface="Arial Black" pitchFamily="34" charset="0"/>
              </a:rPr>
              <a:t>Todėl </a:t>
            </a:r>
            <a:r>
              <a:rPr lang="lt-LT" sz="2400" dirty="0">
                <a:latin typeface="Arial Black" pitchFamily="34" charset="0"/>
              </a:rPr>
              <a:t>imti ženklinti A+, A++ , o šiemet pasirodė netgi A+++ klasės šaldytuvų ir skalbimo </a:t>
            </a:r>
            <a:endParaRPr lang="lt-LT" sz="2400" dirty="0" smtClean="0">
              <a:latin typeface="Arial Black" pitchFamily="34" charset="0"/>
            </a:endParaRPr>
          </a:p>
          <a:p>
            <a:pPr marL="36576" indent="0">
              <a:buNone/>
            </a:pPr>
            <a:r>
              <a:rPr lang="lt-LT" dirty="0">
                <a:latin typeface="Arial Black" pitchFamily="34" charset="0"/>
              </a:rPr>
              <a:t> </a:t>
            </a:r>
            <a:r>
              <a:rPr lang="lt-LT" dirty="0" smtClean="0">
                <a:latin typeface="Arial Black" pitchFamily="34" charset="0"/>
              </a:rPr>
              <a:t>   </a:t>
            </a:r>
            <a:r>
              <a:rPr lang="lt-LT" sz="2400" dirty="0" smtClean="0">
                <a:latin typeface="Arial Black" pitchFamily="34" charset="0"/>
              </a:rPr>
              <a:t>mašinų</a:t>
            </a:r>
            <a:r>
              <a:rPr lang="lt-LT" sz="2400" dirty="0">
                <a:latin typeface="Arial Black" pitchFamily="34" charset="0"/>
              </a:rPr>
              <a:t>.</a:t>
            </a:r>
            <a:endParaRPr lang="en-US" sz="2400" dirty="0">
              <a:latin typeface="Arial Black" pitchFamily="34" charset="0"/>
            </a:endParaRPr>
          </a:p>
        </p:txBody>
      </p:sp>
      <p:pic>
        <p:nvPicPr>
          <p:cNvPr id="1026" name="Picture 2" descr="C:\Users\Mano kompiuteris\Desktop\file49061816_acfbd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437112"/>
            <a:ext cx="3271238" cy="203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945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404664"/>
            <a:ext cx="8136904" cy="6048672"/>
          </a:xfrm>
        </p:spPr>
        <p:txBody>
          <a:bodyPr/>
          <a:lstStyle/>
          <a:p>
            <a:pPr marL="68580" indent="0">
              <a:buNone/>
            </a:pPr>
            <a:endParaRPr lang="en-US" dirty="0"/>
          </a:p>
        </p:txBody>
      </p:sp>
      <p:pic>
        <p:nvPicPr>
          <p:cNvPr id="1026" name="Picture 2" descr="C:\Users\Mano kompiuteris\Desktop\Oxy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74" y="1450237"/>
            <a:ext cx="2808312" cy="388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no kompiuteris\Desktop\energijos-klases-zenklinimas-2014-53fb00cd92e6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203774"/>
            <a:ext cx="4683134" cy="438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dyklė dešinėn 3"/>
          <p:cNvSpPr/>
          <p:nvPr/>
        </p:nvSpPr>
        <p:spPr>
          <a:xfrm>
            <a:off x="3059832" y="3284984"/>
            <a:ext cx="86409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52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619672" y="404664"/>
            <a:ext cx="5472726" cy="1143000"/>
          </a:xfrm>
        </p:spPr>
        <p:txBody>
          <a:bodyPr/>
          <a:lstStyle/>
          <a:p>
            <a:r>
              <a:rPr lang="lt-LT" sz="5400" b="1" dirty="0" smtClean="0"/>
              <a:t>Kaip sutaupyti?</a:t>
            </a:r>
            <a:endParaRPr lang="en-US" sz="54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27584" y="1700808"/>
            <a:ext cx="6777317" cy="3508977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Šiais laikais yra daug išmanių ir ekologiškų </a:t>
            </a:r>
            <a:r>
              <a:rPr lang="lt-LT" sz="2800" b="1" dirty="0" smtClean="0"/>
              <a:t>prietaisų, </a:t>
            </a:r>
            <a:r>
              <a:rPr lang="lt-LT" sz="2800" b="1" dirty="0" smtClean="0"/>
              <a:t>kurie padeda taupyti. Jie naudoja mažiau elektros energijos, todėl yra naudingesni. </a:t>
            </a:r>
            <a:endParaRPr lang="en-US" sz="2800" b="1" dirty="0"/>
          </a:p>
        </p:txBody>
      </p:sp>
      <p:pic>
        <p:nvPicPr>
          <p:cNvPr id="2050" name="Picture 2" descr="C:\Users\Mano kompiuteris\Desktop\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717032"/>
            <a:ext cx="3972475" cy="263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274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Mano kompiuteris\Desktop\lempu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6406" y="1125668"/>
            <a:ext cx="3014839" cy="202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ano kompiuteris\Desktop\file59635771_4c6c991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933055"/>
            <a:ext cx="2952328" cy="197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ano kompiuteris\Desktop\51677736_5457ac2ee1d62_11_popu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96491"/>
            <a:ext cx="3511958" cy="224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Mano kompiuteris\Desktop\Samsung Xplorer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2374">
            <a:off x="4355976" y="1050582"/>
            <a:ext cx="1453142" cy="232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Mano kompiuteris\Desktop\681076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3208">
            <a:off x="5865160" y="1424976"/>
            <a:ext cx="2665980" cy="198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37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05" y="1196752"/>
            <a:ext cx="9001000" cy="6624736"/>
          </a:xfrm>
        </p:spPr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lt-LT" sz="8800" b="1" dirty="0" smtClean="0">
                <a:latin typeface="Arial Black" pitchFamily="34" charset="0"/>
              </a:rPr>
              <a:t>KLAUSIMAI ♥♥♥</a:t>
            </a:r>
            <a:endParaRPr lang="en-US" sz="8800" b="1" dirty="0">
              <a:latin typeface="Arial Black" pitchFamily="34" charset="0"/>
            </a:endParaRPr>
          </a:p>
        </p:txBody>
      </p:sp>
      <p:pic>
        <p:nvPicPr>
          <p:cNvPr id="5122" name="Picture 2" descr="C:\Users\Mano kompiuteris\Desktop\ganso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23362"/>
            <a:ext cx="7056784" cy="156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19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40346" y="548680"/>
            <a:ext cx="8604448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1.</a:t>
            </a:r>
            <a:r>
              <a:rPr lang="lt-LT" b="1" dirty="0" smtClean="0"/>
              <a:t> Ar išjungus šviesą elektra naudojasi?</a:t>
            </a:r>
            <a:endParaRPr lang="en-US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939654"/>
            <a:ext cx="7467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lt-LT" sz="4000" b="1" dirty="0" smtClean="0">
                <a:latin typeface="Arial Black" pitchFamily="34" charset="0"/>
                <a:hlinkClick r:id="rId2" action="ppaction://hlinksldjump"/>
              </a:rPr>
              <a:t>Tikrai ne</a:t>
            </a:r>
          </a:p>
          <a:p>
            <a:pPr>
              <a:buFont typeface="Wingdings" pitchFamily="2" charset="2"/>
              <a:buChar char="Ø"/>
            </a:pPr>
            <a:r>
              <a:rPr lang="lt-LT" sz="4000" b="1" dirty="0" smtClean="0">
                <a:latin typeface="Arial Black" pitchFamily="34" charset="0"/>
                <a:hlinkClick r:id="rId2" action="ppaction://hlinksldjump"/>
              </a:rPr>
              <a:t>Tik labai nedaug</a:t>
            </a:r>
            <a:endParaRPr lang="lt-LT" sz="4000" b="1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lt-LT" sz="4000" b="1" dirty="0" smtClean="0">
                <a:latin typeface="Arial Black" pitchFamily="34" charset="0"/>
                <a:hlinkClick r:id="rId3" action="ppaction://hlinksldjump"/>
              </a:rPr>
              <a:t>Naudojasi </a:t>
            </a:r>
            <a:endParaRPr lang="en-US" sz="4000" b="1" dirty="0">
              <a:latin typeface="Arial Black" pitchFamily="34" charset="0"/>
            </a:endParaRPr>
          </a:p>
        </p:txBody>
      </p:sp>
      <p:pic>
        <p:nvPicPr>
          <p:cNvPr id="2050" name="Picture 2" descr="C:\Users\Mano kompiuteris\Desktop\2-1-save-money-on-electrici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77072"/>
            <a:ext cx="3682702" cy="2388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210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latin typeface="Arial Black" pitchFamily="34" charset="0"/>
              </a:rPr>
              <a:t>2. </a:t>
            </a:r>
            <a:r>
              <a:rPr lang="lt-LT" b="1" dirty="0" smtClean="0">
                <a:latin typeface="Arial Black" pitchFamily="34" charset="0"/>
              </a:rPr>
              <a:t>P</a:t>
            </a:r>
            <a:r>
              <a:rPr lang="it-IT" b="1" dirty="0" smtClean="0">
                <a:latin typeface="Arial Black" pitchFamily="34" charset="0"/>
              </a:rPr>
              <a:t>avėjui </a:t>
            </a:r>
            <a:r>
              <a:rPr lang="it-IT" b="1" dirty="0">
                <a:latin typeface="Arial Black" pitchFamily="34" charset="0"/>
              </a:rPr>
              <a:t>šeima gali paleisti </a:t>
            </a:r>
            <a:r>
              <a:rPr lang="it-IT" b="1" dirty="0" smtClean="0">
                <a:latin typeface="Arial Black" pitchFamily="34" charset="0"/>
              </a:rPr>
              <a:t>apie</a:t>
            </a:r>
            <a:r>
              <a:rPr lang="lt-LT" b="1" dirty="0" smtClean="0">
                <a:latin typeface="Arial Black" pitchFamily="34" charset="0"/>
              </a:rPr>
              <a:t>...?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2300174"/>
            <a:ext cx="7467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lt-LT" sz="4000" b="1" dirty="0" smtClean="0">
                <a:latin typeface="Arial Black" pitchFamily="34" charset="0"/>
                <a:hlinkClick r:id="rId2" action="ppaction://hlinksldjump"/>
              </a:rPr>
              <a:t>87 eurus.</a:t>
            </a:r>
            <a:endParaRPr lang="lt-LT" sz="4000" b="1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lt-LT" sz="4000" b="1" dirty="0" smtClean="0">
                <a:latin typeface="Arial Black" pitchFamily="34" charset="0"/>
                <a:hlinkClick r:id="rId3" action="ppaction://hlinksldjump"/>
              </a:rPr>
              <a:t>78 eurus.</a:t>
            </a:r>
            <a:endParaRPr lang="lt-LT" sz="4000" b="1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lt-LT" sz="4000" b="1" dirty="0" smtClean="0">
                <a:latin typeface="Arial Black" pitchFamily="34" charset="0"/>
                <a:hlinkClick r:id="rId3" action="ppaction://hlinksldjump"/>
              </a:rPr>
              <a:t>90 eurų.</a:t>
            </a:r>
            <a:endParaRPr lang="en-US" sz="4000" b="1" dirty="0">
              <a:latin typeface="Arial Black" pitchFamily="34" charset="0"/>
            </a:endParaRPr>
          </a:p>
        </p:txBody>
      </p:sp>
      <p:pic>
        <p:nvPicPr>
          <p:cNvPr id="6146" name="Picture 2" descr="C:\Users\Mano kompiuteris\Desktop\gb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564904"/>
            <a:ext cx="2573684" cy="209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397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/>
              <a:t>3. </a:t>
            </a:r>
            <a:r>
              <a:rPr lang="lt-LT" b="1" dirty="0" smtClean="0"/>
              <a:t>Kiek </a:t>
            </a:r>
            <a:r>
              <a:rPr lang="lt-LT" b="1" dirty="0" smtClean="0"/>
              <a:t>slaptų energijos rijikų buvo paminėta?</a:t>
            </a:r>
            <a:endParaRPr lang="en-US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2332037"/>
            <a:ext cx="7467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lt-LT" sz="4000" b="1" dirty="0" smtClean="0">
                <a:latin typeface="Arial Black" pitchFamily="34" charset="0"/>
                <a:hlinkClick r:id="rId2" action="ppaction://hlinksldjump"/>
              </a:rPr>
              <a:t>10</a:t>
            </a:r>
            <a:endParaRPr lang="lt-LT" sz="4000" b="1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lt-LT" sz="4000" b="1" dirty="0" smtClean="0">
                <a:latin typeface="Arial Black" pitchFamily="34" charset="0"/>
                <a:hlinkClick r:id="rId2" action="ppaction://hlinksldjump"/>
              </a:rPr>
              <a:t>5</a:t>
            </a:r>
            <a:endParaRPr lang="lt-LT" sz="4000" b="1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lt-LT" sz="4000" b="1" dirty="0">
                <a:latin typeface="Arial Black" pitchFamily="34" charset="0"/>
                <a:hlinkClick r:id="rId3" action="ppaction://hlinksldjump"/>
              </a:rPr>
              <a:t>7</a:t>
            </a:r>
            <a:endParaRPr lang="en-US" sz="4000" b="1" dirty="0">
              <a:latin typeface="Arial Black" pitchFamily="34" charset="0"/>
            </a:endParaRPr>
          </a:p>
        </p:txBody>
      </p:sp>
      <p:pic>
        <p:nvPicPr>
          <p:cNvPr id="7170" name="Picture 2" descr="C:\Users\Mano kompiuteris\Desktop\bz0159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25" y="1916832"/>
            <a:ext cx="44767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Mano kompiuteris\Desktop\bz0159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51" y="1916832"/>
            <a:ext cx="647700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Mano kompiuteris\Desktop\bz01599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906491"/>
            <a:ext cx="57150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Mano kompiuteris\Desktop\bz01597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73016"/>
            <a:ext cx="5334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536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547664" y="476672"/>
            <a:ext cx="7024744" cy="1143000"/>
          </a:xfrm>
        </p:spPr>
        <p:txBody>
          <a:bodyPr/>
          <a:lstStyle/>
          <a:p>
            <a:r>
              <a:rPr lang="lt-LT" b="1" dirty="0" smtClean="0">
                <a:latin typeface="Arial Black" pitchFamily="34" charset="0"/>
              </a:rPr>
              <a:t>4. Ką reiškia A+++ ?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916832"/>
            <a:ext cx="7467600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lt-LT" b="1" dirty="0" smtClean="0">
                <a:hlinkClick r:id="rId2" action="ppaction://hlinksldjump"/>
              </a:rPr>
              <a:t>Kad prietaisas išnaudoja labai nedaug elektros energijos.</a:t>
            </a:r>
            <a:endParaRPr lang="lt-LT" b="1" dirty="0" smtClean="0"/>
          </a:p>
          <a:p>
            <a:pPr>
              <a:buFont typeface="Wingdings" pitchFamily="2" charset="2"/>
              <a:buChar char="Ø"/>
            </a:pPr>
            <a:r>
              <a:rPr lang="lt-LT" b="1" dirty="0" smtClean="0">
                <a:hlinkClick r:id="rId3" action="ppaction://hlinksldjump"/>
              </a:rPr>
              <a:t>Kad prietaisas išnaudoja labai daug elektros energijos.</a:t>
            </a:r>
            <a:endParaRPr lang="lt-LT" b="1" dirty="0" smtClean="0"/>
          </a:p>
          <a:p>
            <a:pPr>
              <a:buFont typeface="Wingdings" pitchFamily="2" charset="2"/>
              <a:buChar char="Ø"/>
            </a:pPr>
            <a:r>
              <a:rPr lang="lt-LT" b="1" dirty="0" smtClean="0">
                <a:hlinkClick r:id="rId3" action="ppaction://hlinksldjump"/>
              </a:rPr>
              <a:t>Kad prietaisas elektros energiją naudoja tik tada, jeigu yra įjungtas.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09127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878497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>5. </a:t>
            </a:r>
            <a:r>
              <a:rPr lang="lt-LT" b="1" dirty="0"/>
              <a:t>Ar  </a:t>
            </a:r>
            <a:r>
              <a:rPr lang="lt-LT" b="1" dirty="0" smtClean="0"/>
              <a:t>mobiliųjų </a:t>
            </a:r>
            <a:r>
              <a:rPr lang="lt-LT" b="1" dirty="0"/>
              <a:t>telefonų </a:t>
            </a:r>
            <a:r>
              <a:rPr lang="lt-LT" b="1" dirty="0" smtClean="0"/>
              <a:t>krovikliai naudoja daug elektros energijos?</a:t>
            </a:r>
            <a:endParaRPr lang="en-US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0" y="2046564"/>
            <a:ext cx="7467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lt-LT" sz="3600" b="1" dirty="0" smtClean="0">
                <a:latin typeface="Arial Black" pitchFamily="34" charset="0"/>
                <a:hlinkClick r:id="rId2" action="ppaction://hlinksldjump"/>
              </a:rPr>
              <a:t>Vidutiniškai. </a:t>
            </a:r>
            <a:endParaRPr lang="lt-LT" sz="3600" b="1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lt-LT" sz="3600" b="1" dirty="0" smtClean="0">
                <a:latin typeface="Arial Black" pitchFamily="34" charset="0"/>
                <a:hlinkClick r:id="rId3" action="ppaction://hlinksldjump"/>
              </a:rPr>
              <a:t>Mažiau nei kiti prietaisai.</a:t>
            </a:r>
            <a:endParaRPr lang="lt-LT" sz="3600" b="1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lt-LT" sz="3600" b="1" dirty="0" smtClean="0">
                <a:latin typeface="Arial Black" pitchFamily="34" charset="0"/>
                <a:hlinkClick r:id="rId2" action="ppaction://hlinksldjump"/>
              </a:rPr>
              <a:t>Daugiau nei kiti prietaisai.</a:t>
            </a:r>
            <a:endParaRPr lang="en-US" sz="3600" b="1" dirty="0">
              <a:latin typeface="Arial Black" pitchFamily="34" charset="0"/>
            </a:endParaRPr>
          </a:p>
        </p:txBody>
      </p:sp>
      <p:pic>
        <p:nvPicPr>
          <p:cNvPr id="8194" name="Picture 2" descr="C:\Users\Mano kompiuteris\Desktop\che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869160"/>
            <a:ext cx="3528392" cy="167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454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b="1" dirty="0" smtClean="0"/>
              <a:t>6. Ką daryti norint  sutaupyti elektrą? </a:t>
            </a:r>
            <a:endParaRPr lang="en-US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43608" y="2636912"/>
            <a:ext cx="6777317" cy="350897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lt-LT" sz="2800" b="1" dirty="0" smtClean="0">
                <a:hlinkClick r:id="rId2" action="ppaction://hlinksldjump"/>
              </a:rPr>
              <a:t>Išjungti prietaisus iš elektros </a:t>
            </a:r>
            <a:r>
              <a:rPr lang="lt-LT" sz="2800" b="1" dirty="0" smtClean="0">
                <a:hlinkClick r:id="rId2" action="ppaction://hlinksldjump"/>
              </a:rPr>
              <a:t>lizdo, </a:t>
            </a:r>
            <a:r>
              <a:rPr lang="lt-LT" sz="2800" b="1" dirty="0" smtClean="0">
                <a:hlinkClick r:id="rId2" action="ppaction://hlinksldjump"/>
              </a:rPr>
              <a:t>kai jų nenaudojame.</a:t>
            </a:r>
            <a:endParaRPr lang="lt-LT" sz="2800" b="1" dirty="0" smtClean="0"/>
          </a:p>
          <a:p>
            <a:pPr>
              <a:buFont typeface="Wingdings" pitchFamily="2" charset="2"/>
              <a:buChar char="Ø"/>
            </a:pPr>
            <a:r>
              <a:rPr lang="lt-LT" sz="2800" b="1" dirty="0" smtClean="0">
                <a:hlinkClick r:id="rId3" action="ppaction://hlinksldjump"/>
              </a:rPr>
              <a:t>Atsikratyti didelių elektroninių prietaisų.</a:t>
            </a:r>
            <a:endParaRPr lang="lt-LT" sz="2800" b="1" dirty="0" smtClean="0"/>
          </a:p>
          <a:p>
            <a:pPr>
              <a:buFont typeface="Wingdings" pitchFamily="2" charset="2"/>
              <a:buChar char="Ø"/>
            </a:pPr>
            <a:r>
              <a:rPr lang="lt-LT" sz="2800" b="1" dirty="0" smtClean="0">
                <a:hlinkClick r:id="rId3" action="ppaction://hlinksldjump"/>
              </a:rPr>
              <a:t>Tiesiog išjungti prietaisus.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97226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99592" y="836712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7. Kuris prietaisas sunaudoja mažiausiai elektros energijos? </a:t>
            </a:r>
            <a:endParaRPr lang="en-US" b="1" dirty="0"/>
          </a:p>
        </p:txBody>
      </p:sp>
      <p:pic>
        <p:nvPicPr>
          <p:cNvPr id="4098" name="Picture 2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56868"/>
            <a:ext cx="2880320" cy="2010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092672"/>
            <a:ext cx="2816225" cy="225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21088"/>
            <a:ext cx="2467050" cy="2182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5264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064896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8. Kokia raide žymima daugiausiai elektros naudojantys prietaisai? </a:t>
            </a:r>
            <a:endParaRPr lang="en-US" b="1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852936"/>
            <a:ext cx="3505383" cy="2180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Minusas 7"/>
          <p:cNvSpPr/>
          <p:nvPr/>
        </p:nvSpPr>
        <p:spPr>
          <a:xfrm>
            <a:off x="5148064" y="2708920"/>
            <a:ext cx="72008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inusas 8"/>
          <p:cNvSpPr/>
          <p:nvPr/>
        </p:nvSpPr>
        <p:spPr>
          <a:xfrm>
            <a:off x="5148064" y="2996952"/>
            <a:ext cx="72008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inusas 9"/>
          <p:cNvSpPr/>
          <p:nvPr/>
        </p:nvSpPr>
        <p:spPr>
          <a:xfrm>
            <a:off x="5148064" y="3284984"/>
            <a:ext cx="720080" cy="756084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as 10"/>
          <p:cNvSpPr/>
          <p:nvPr/>
        </p:nvSpPr>
        <p:spPr>
          <a:xfrm>
            <a:off x="5148064" y="3501008"/>
            <a:ext cx="720080" cy="846094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as 12"/>
          <p:cNvSpPr/>
          <p:nvPr/>
        </p:nvSpPr>
        <p:spPr>
          <a:xfrm>
            <a:off x="5148064" y="3789040"/>
            <a:ext cx="720080" cy="92710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as 13"/>
          <p:cNvSpPr/>
          <p:nvPr/>
        </p:nvSpPr>
        <p:spPr>
          <a:xfrm>
            <a:off x="5148064" y="4075069"/>
            <a:ext cx="720080" cy="86409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inusas 15"/>
          <p:cNvSpPr/>
          <p:nvPr/>
        </p:nvSpPr>
        <p:spPr>
          <a:xfrm>
            <a:off x="5184068" y="4378728"/>
            <a:ext cx="648072" cy="81009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as 16"/>
          <p:cNvSpPr/>
          <p:nvPr/>
        </p:nvSpPr>
        <p:spPr>
          <a:xfrm>
            <a:off x="7452320" y="2369132"/>
            <a:ext cx="936104" cy="1471663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55576" y="2819544"/>
            <a:ext cx="4176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lt-LT" sz="4000" b="1" dirty="0" smtClean="0">
                <a:solidFill>
                  <a:schemeClr val="bg2">
                    <a:lumMod val="75000"/>
                  </a:schemeClr>
                </a:solidFill>
                <a:latin typeface="Arial Black" pitchFamily="34" charset="0"/>
                <a:hlinkClick r:id="rId3" action="ppaction://hlinksldjump"/>
              </a:rPr>
              <a:t>G</a:t>
            </a:r>
            <a:endParaRPr lang="lt-LT" sz="4000" b="1" dirty="0" smtClean="0">
              <a:solidFill>
                <a:schemeClr val="bg2">
                  <a:lumMod val="75000"/>
                </a:schemeClr>
              </a:solidFill>
              <a:latin typeface="Arial Black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lt-LT" sz="4000" b="1" dirty="0" smtClean="0">
                <a:solidFill>
                  <a:schemeClr val="bg2">
                    <a:lumMod val="75000"/>
                  </a:schemeClr>
                </a:solidFill>
                <a:latin typeface="Arial Black" pitchFamily="34" charset="0"/>
                <a:hlinkClick r:id="rId3" action="ppaction://hlinksldjump"/>
              </a:rPr>
              <a:t>E</a:t>
            </a:r>
            <a:endParaRPr lang="lt-LT" sz="4000" b="1" dirty="0" smtClean="0">
              <a:solidFill>
                <a:schemeClr val="bg2">
                  <a:lumMod val="75000"/>
                </a:schemeClr>
              </a:solidFill>
              <a:latin typeface="Arial Black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lt-LT" sz="4000" b="1" dirty="0">
                <a:solidFill>
                  <a:schemeClr val="bg2">
                    <a:lumMod val="75000"/>
                  </a:schemeClr>
                </a:solidFill>
                <a:latin typeface="Arial Black" pitchFamily="34" charset="0"/>
                <a:hlinkClick r:id="rId4" action="ppaction://hlinksldjump"/>
              </a:rPr>
              <a:t>D</a:t>
            </a:r>
            <a:endParaRPr lang="lt-LT" sz="4000" b="1" dirty="0" smtClean="0">
              <a:solidFill>
                <a:schemeClr val="bg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605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848872" cy="1143000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9. Kur tie slapti </a:t>
            </a:r>
            <a:r>
              <a:rPr lang="lt-LT" b="1" dirty="0" smtClean="0"/>
              <a:t>energijos vampyrai</a:t>
            </a:r>
            <a:r>
              <a:rPr lang="lt-LT" b="1" dirty="0"/>
              <a:t>?</a:t>
            </a:r>
            <a:endParaRPr lang="en-US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1600" y="2348880"/>
            <a:ext cx="6777317" cy="350897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lt-LT" sz="3200" b="1" dirty="0" smtClean="0">
                <a:hlinkClick r:id="rId2" action="ppaction://hlinksldjump"/>
              </a:rPr>
              <a:t>Visame pasaulyje</a:t>
            </a:r>
            <a:endParaRPr lang="lt-LT" sz="3200" b="1" dirty="0" smtClean="0"/>
          </a:p>
          <a:p>
            <a:pPr>
              <a:buFont typeface="Wingdings" pitchFamily="2" charset="2"/>
              <a:buChar char="Ø"/>
            </a:pPr>
            <a:r>
              <a:rPr lang="lt-LT" sz="3200" b="1" dirty="0" smtClean="0">
                <a:hlinkClick r:id="rId3" action="ppaction://hlinksldjump"/>
              </a:rPr>
              <a:t>Ten kur yra įjungti elektroniniai prietaisai.</a:t>
            </a:r>
            <a:endParaRPr lang="lt-LT" sz="3200" b="1" dirty="0" smtClean="0"/>
          </a:p>
          <a:p>
            <a:pPr>
              <a:buFont typeface="Wingdings" pitchFamily="2" charset="2"/>
              <a:buChar char="Ø"/>
            </a:pPr>
            <a:r>
              <a:rPr lang="lt-LT" sz="3200" b="1" dirty="0" smtClean="0">
                <a:hlinkClick r:id="rId3" action="ppaction://hlinksldjump"/>
              </a:rPr>
              <a:t>Tik žmonių namuose.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15158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979712" y="476672"/>
            <a:ext cx="7024744" cy="1143000"/>
          </a:xfrm>
        </p:spPr>
        <p:txBody>
          <a:bodyPr/>
          <a:lstStyle/>
          <a:p>
            <a:r>
              <a:rPr lang="lt-LT" b="1" dirty="0" smtClean="0"/>
              <a:t>10. Kaip sutaupyti?</a:t>
            </a:r>
            <a:endParaRPr lang="en-US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lt-LT" sz="2800" b="1" dirty="0" smtClean="0">
                <a:hlinkClick r:id="rId2" action="ppaction://hlinksldjump"/>
              </a:rPr>
              <a:t>Pirkti tik brangius daiktus, kad jie būtų kokybiški.</a:t>
            </a:r>
            <a:endParaRPr lang="lt-LT" sz="2800" b="1" dirty="0" smtClean="0"/>
          </a:p>
          <a:p>
            <a:pPr>
              <a:buFont typeface="Wingdings" pitchFamily="2" charset="2"/>
              <a:buChar char="Ø"/>
            </a:pPr>
            <a:r>
              <a:rPr lang="lt-LT" sz="2800" b="1" dirty="0" smtClean="0">
                <a:hlinkClick r:id="rId2" action="ppaction://hlinksldjump"/>
              </a:rPr>
              <a:t>Pirkti bet kokius prietaisus, svarbu, kad veiktų.</a:t>
            </a:r>
            <a:endParaRPr lang="lt-LT" sz="2800" b="1" dirty="0" smtClean="0"/>
          </a:p>
          <a:p>
            <a:pPr>
              <a:buFont typeface="Wingdings" pitchFamily="2" charset="2"/>
              <a:buChar char="Ø"/>
            </a:pPr>
            <a:r>
              <a:rPr lang="lt-LT" sz="2800" b="1" dirty="0" smtClean="0">
                <a:hlinkClick r:id="rId3" action="ppaction://hlinksldjump"/>
              </a:rPr>
              <a:t>Pirkti ekologiškus prietaisus, kurie taupo elektros energiją.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55441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 descr="C:\Users\Mano kompiuteris\Desktop\pc9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1"/>
            <a:ext cx="5470872" cy="436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02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1600" y="1340768"/>
            <a:ext cx="6777317" cy="3508977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lt-LT" sz="3600" b="1" dirty="0" smtClean="0"/>
              <a:t>Informacija rinkta iš:</a:t>
            </a:r>
          </a:p>
          <a:p>
            <a:pPr marL="36576" indent="0">
              <a:buNone/>
            </a:pPr>
            <a:r>
              <a:rPr lang="lt-LT" sz="3600" b="1" dirty="0" smtClean="0"/>
              <a:t> 1.heathersanimations.com</a:t>
            </a:r>
            <a:endParaRPr lang="lt-LT" sz="3600" b="1" dirty="0"/>
          </a:p>
          <a:p>
            <a:pPr marL="36576" indent="0">
              <a:buNone/>
            </a:pPr>
            <a:r>
              <a:rPr lang="en-US" sz="3600" b="1" dirty="0" smtClean="0"/>
              <a:t> </a:t>
            </a:r>
            <a:r>
              <a:rPr lang="lt-LT" sz="3600" b="1" dirty="0" smtClean="0"/>
              <a:t>2. </a:t>
            </a:r>
            <a:r>
              <a:rPr lang="lt-LT" sz="3600" b="1" dirty="0" err="1" smtClean="0"/>
              <a:t>Google</a:t>
            </a:r>
            <a:r>
              <a:rPr lang="lt-LT" sz="3600" b="1" dirty="0" smtClean="0"/>
              <a:t> vaizdai</a:t>
            </a:r>
          </a:p>
          <a:p>
            <a:pPr marL="36576" indent="0">
              <a:buNone/>
            </a:pPr>
            <a:r>
              <a:rPr lang="lt-LT" sz="3600" b="1" dirty="0" smtClean="0"/>
              <a:t> 3. </a:t>
            </a:r>
            <a:r>
              <a:rPr lang="lt-LT" sz="3600" b="1" dirty="0" err="1" smtClean="0"/>
              <a:t>Technologijos.lt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868497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>
          <a:xfrm>
            <a:off x="1259632" y="1844824"/>
            <a:ext cx="7467600" cy="1656184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lt-LT" sz="8800" b="1" dirty="0" smtClean="0">
                <a:latin typeface="Arial Black" pitchFamily="34" charset="0"/>
              </a:rPr>
              <a:t>Teisingai</a:t>
            </a:r>
            <a:endParaRPr lang="en-US" sz="8800" b="1" dirty="0">
              <a:latin typeface="Arial Black" pitchFamily="34" charset="0"/>
            </a:endParaRPr>
          </a:p>
        </p:txBody>
      </p:sp>
      <p:pic>
        <p:nvPicPr>
          <p:cNvPr id="3075" name="Picture 3" descr="C:\Users\Mano kompiuteris\Desktop\3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21088"/>
            <a:ext cx="5359209" cy="171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Veiksmo mygtukas: pirmyn arba paskesnis 5">
            <a:hlinkClick r:id="" action="ppaction://hlinkshowjump?jump=lastslideviewed" highlightClick="1"/>
          </p:cNvPr>
          <p:cNvSpPr/>
          <p:nvPr/>
        </p:nvSpPr>
        <p:spPr>
          <a:xfrm>
            <a:off x="7596336" y="5936035"/>
            <a:ext cx="1368152" cy="73332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1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1268760"/>
            <a:ext cx="7467600" cy="452596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lt-LT" sz="8800" b="1" dirty="0" smtClean="0">
                <a:latin typeface="Arial Black" pitchFamily="34" charset="0"/>
              </a:rPr>
              <a:t>Neteisingai </a:t>
            </a:r>
            <a:endParaRPr lang="en-US" sz="8800" b="1" dirty="0">
              <a:latin typeface="Arial Black" pitchFamily="34" charset="0"/>
            </a:endParaRPr>
          </a:p>
        </p:txBody>
      </p:sp>
      <p:pic>
        <p:nvPicPr>
          <p:cNvPr id="9218" name="Picture 2" descr="C:\Users\Mano kompiuteris\Desktop\gre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429000"/>
            <a:ext cx="2541746" cy="218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Veiksmo mygtukas: pirmyn arba paskesnis 3">
            <a:hlinkClick r:id="" action="ppaction://hlinkshowjump?jump=lastslideviewed" highlightClick="1"/>
          </p:cNvPr>
          <p:cNvSpPr/>
          <p:nvPr/>
        </p:nvSpPr>
        <p:spPr>
          <a:xfrm>
            <a:off x="7740352" y="5949280"/>
            <a:ext cx="1224136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58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246</TotalTime>
  <Words>749</Words>
  <Application>Microsoft Office PowerPoint</Application>
  <PresentationFormat>Demonstracija ekrane (4:3)</PresentationFormat>
  <Paragraphs>86</Paragraphs>
  <Slides>32</Slides>
  <Notes>0</Notes>
  <HiddenSlides>2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32</vt:i4>
      </vt:variant>
    </vt:vector>
  </HeadingPairs>
  <TitlesOfParts>
    <vt:vector size="33" baseType="lpstr">
      <vt:lpstr>Austin</vt:lpstr>
      <vt:lpstr>Elektros energijos vampyrai, esantys mūsų namuose</vt:lpstr>
      <vt:lpstr>Turinys </vt:lpstr>
      <vt:lpstr>Kodėl naudojasi elektra?</vt:lpstr>
      <vt:lpstr>Daug ar mažai?</vt:lpstr>
      <vt:lpstr>PowerPoint pristatymas</vt:lpstr>
      <vt:lpstr>1. Stacionarus kompiuteris</vt:lpstr>
      <vt:lpstr>2. Nešiojamieji kompiuteriai</vt:lpstr>
      <vt:lpstr>3. Televizorius</vt:lpstr>
      <vt:lpstr>4. Žaidimų konsolės</vt:lpstr>
      <vt:lpstr>5. Rašalinis spausdintuvas</vt:lpstr>
      <vt:lpstr>6. Mikrobangų krosnelė</vt:lpstr>
      <vt:lpstr>7. Mobiliųjų telefonų krovikliai</vt:lpstr>
      <vt:lpstr>PowerPoint pristatymas</vt:lpstr>
      <vt:lpstr>Buitinės technikos žymėjimas</vt:lpstr>
      <vt:lpstr>PowerPoint pristatymas</vt:lpstr>
      <vt:lpstr>Kaip sutaupyti?</vt:lpstr>
      <vt:lpstr>PowerPoint pristatymas</vt:lpstr>
      <vt:lpstr>PowerPoint pristatymas</vt:lpstr>
      <vt:lpstr>1. Ar išjungus šviesą elektra naudojasi?</vt:lpstr>
      <vt:lpstr>2. Pavėjui šeima gali paleisti apie...?</vt:lpstr>
      <vt:lpstr>3. Kiek slaptų energijos rijikų buvo paminėta?</vt:lpstr>
      <vt:lpstr>4. Ką reiškia A+++ ?</vt:lpstr>
      <vt:lpstr>5. Ar  mobiliųjų telefonų krovikliai naudoja daug elektros energijos?</vt:lpstr>
      <vt:lpstr>6. Ką daryti norint  sutaupyti elektrą? </vt:lpstr>
      <vt:lpstr>7. Kuris prietaisas sunaudoja mažiausiai elektros energijos? </vt:lpstr>
      <vt:lpstr>8. Kokia raide žymima daugiausiai elektros naudojantys prietaisai? </vt:lpstr>
      <vt:lpstr>9. Kur tie slapti energijos vampyrai?</vt:lpstr>
      <vt:lpstr>10. Kaip sutaupyti?</vt:lpstr>
      <vt:lpstr>PowerPoint pristatymas</vt:lpstr>
      <vt:lpstr>PowerPoint pristatymas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Elektros energijos vampyrai, esantys mūsų namuose</dc:title>
  <dc:creator>Mano kompiuteris</dc:creator>
  <cp:lastModifiedBy>Vartotojas</cp:lastModifiedBy>
  <cp:revision>25</cp:revision>
  <dcterms:created xsi:type="dcterms:W3CDTF">2015-03-17T19:10:23Z</dcterms:created>
  <dcterms:modified xsi:type="dcterms:W3CDTF">2015-03-19T18:48:34Z</dcterms:modified>
</cp:coreProperties>
</file>