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3" r:id="rId3"/>
    <p:sldId id="259" r:id="rId4"/>
    <p:sldId id="261" r:id="rId5"/>
    <p:sldId id="302" r:id="rId6"/>
    <p:sldId id="262" r:id="rId7"/>
    <p:sldId id="306" r:id="rId8"/>
    <p:sldId id="260" r:id="rId9"/>
    <p:sldId id="276" r:id="rId10"/>
    <p:sldId id="288" r:id="rId11"/>
    <p:sldId id="277" r:id="rId12"/>
    <p:sldId id="278" r:id="rId13"/>
    <p:sldId id="279" r:id="rId14"/>
    <p:sldId id="285" r:id="rId15"/>
    <p:sldId id="280" r:id="rId16"/>
    <p:sldId id="281" r:id="rId17"/>
    <p:sldId id="283" r:id="rId18"/>
    <p:sldId id="303" r:id="rId19"/>
    <p:sldId id="304" r:id="rId20"/>
    <p:sldId id="305" r:id="rId21"/>
    <p:sldId id="269" r:id="rId22"/>
    <p:sldId id="300" r:id="rId23"/>
    <p:sldId id="284" r:id="rId24"/>
    <p:sldId id="307" r:id="rId25"/>
    <p:sldId id="290" r:id="rId26"/>
    <p:sldId id="291" r:id="rId27"/>
    <p:sldId id="292" r:id="rId28"/>
    <p:sldId id="293" r:id="rId29"/>
    <p:sldId id="294" r:id="rId30"/>
    <p:sldId id="295" r:id="rId31"/>
    <p:sldId id="296" r:id="rId32"/>
    <p:sldId id="297" r:id="rId33"/>
    <p:sldId id="298" r:id="rId34"/>
    <p:sldId id="299" r:id="rId35"/>
    <p:sldId id="274" r:id="rId3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474"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_rels/data1.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slide" Target="../slides/slide17.xml"/><Relationship Id="rId1" Type="http://schemas.openxmlformats.org/officeDocument/2006/relationships/slide" Target="../slides/slide8.xml"/><Relationship Id="rId4" Type="http://schemas.openxmlformats.org/officeDocument/2006/relationships/slide" Target="../slides/slide22.xml"/></Relationships>
</file>

<file path=ppt/diagrams/_rels/data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 Target="../slides/slide12.xml"/></Relationships>
</file>

<file path=ppt/diagrams/_rels/data3.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slide" Target="../slides/slide23.xml"/><Relationship Id="rId1"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9D8682-4EED-40B0-B964-0D2B142659CA}" type="doc">
      <dgm:prSet loTypeId="urn:microsoft.com/office/officeart/2005/8/layout/cycle4#1" loCatId="matrix" qsTypeId="urn:microsoft.com/office/officeart/2005/8/quickstyle/simple3" qsCatId="simple" csTypeId="urn:microsoft.com/office/officeart/2005/8/colors/accent1_2" csCatId="accent1" phldr="1"/>
      <dgm:spPr/>
      <dgm:t>
        <a:bodyPr/>
        <a:lstStyle/>
        <a:p>
          <a:endParaRPr lang="lt-LT"/>
        </a:p>
      </dgm:t>
    </dgm:pt>
    <dgm:pt modelId="{1E1FACC1-9579-4898-B062-1D1753209A87}">
      <dgm:prSet phldrT="[Tekstas]"/>
      <dgm:spPr/>
      <dgm:t>
        <a:bodyPr/>
        <a:lstStyle/>
        <a:p>
          <a:r>
            <a:rPr lang="lt-LT" b="1" dirty="0" smtClean="0"/>
            <a:t>Tūris</a:t>
          </a:r>
          <a:endParaRPr lang="lt-LT" b="1" dirty="0"/>
        </a:p>
      </dgm:t>
    </dgm:pt>
    <dgm:pt modelId="{6953932B-2177-4DB7-9695-CE0F97FA931C}" type="parTrans" cxnId="{9FFED44D-1937-48ED-AF5C-C3C9F7BAC0AE}">
      <dgm:prSet/>
      <dgm:spPr/>
      <dgm:t>
        <a:bodyPr/>
        <a:lstStyle/>
        <a:p>
          <a:endParaRPr lang="lt-LT"/>
        </a:p>
      </dgm:t>
    </dgm:pt>
    <dgm:pt modelId="{5F7F9E5A-36F4-417E-883C-AAAD99A838AC}" type="sibTrans" cxnId="{9FFED44D-1937-48ED-AF5C-C3C9F7BAC0AE}">
      <dgm:prSet/>
      <dgm:spPr/>
      <dgm:t>
        <a:bodyPr/>
        <a:lstStyle/>
        <a:p>
          <a:endParaRPr lang="lt-LT"/>
        </a:p>
      </dgm:t>
    </dgm:pt>
    <dgm:pt modelId="{5812BEA0-679A-4D72-B94E-74D09BC3DD1B}">
      <dgm:prSet phldrT="[Tekstas]" custT="1"/>
      <dgm:spPr>
        <a:ln w="12700">
          <a:solidFill>
            <a:schemeClr val="tx2">
              <a:lumMod val="60000"/>
              <a:lumOff val="40000"/>
            </a:schemeClr>
          </a:solidFill>
        </a:ln>
      </dgm:spPr>
      <dgm:t>
        <a:bodyPr/>
        <a:lstStyle/>
        <a:p>
          <a:r>
            <a:rPr lang="lt-LT" sz="1400" dirty="0" smtClean="0">
              <a:hlinkClick xmlns:r="http://schemas.openxmlformats.org/officeDocument/2006/relationships" r:id="rId1" action="ppaction://hlinksldjump"/>
            </a:rPr>
            <a:t>Kaip nustatyti kiaušinio tūrį?</a:t>
          </a:r>
          <a:endParaRPr lang="lt-LT" sz="1400" dirty="0"/>
        </a:p>
      </dgm:t>
    </dgm:pt>
    <dgm:pt modelId="{BCF018B9-4CD9-470D-BD7D-63B0E95B2BE6}" type="parTrans" cxnId="{C89F0B9E-7FC0-4172-BBD9-1CC77518D5C2}">
      <dgm:prSet/>
      <dgm:spPr/>
      <dgm:t>
        <a:bodyPr/>
        <a:lstStyle/>
        <a:p>
          <a:endParaRPr lang="lt-LT"/>
        </a:p>
      </dgm:t>
    </dgm:pt>
    <dgm:pt modelId="{35A7AA25-AC9F-4C0E-BC04-EED430A23F38}" type="sibTrans" cxnId="{C89F0B9E-7FC0-4172-BBD9-1CC77518D5C2}">
      <dgm:prSet/>
      <dgm:spPr/>
      <dgm:t>
        <a:bodyPr/>
        <a:lstStyle/>
        <a:p>
          <a:endParaRPr lang="lt-LT"/>
        </a:p>
      </dgm:t>
    </dgm:pt>
    <dgm:pt modelId="{25EA9677-9E51-4445-9DF8-9C0D5775CA0D}">
      <dgm:prSet phldrT="[Tekstas]"/>
      <dgm:spPr/>
      <dgm:t>
        <a:bodyPr/>
        <a:lstStyle/>
        <a:p>
          <a:r>
            <a:rPr lang="lt-LT" b="1" dirty="0" smtClean="0"/>
            <a:t>Kiauto svoris</a:t>
          </a:r>
          <a:endParaRPr lang="lt-LT" b="1" dirty="0"/>
        </a:p>
      </dgm:t>
    </dgm:pt>
    <dgm:pt modelId="{EC958688-DAD6-47C0-8B8C-4DFF68FD6A94}" type="parTrans" cxnId="{281B30E5-A186-49D2-917D-31C316528590}">
      <dgm:prSet/>
      <dgm:spPr/>
      <dgm:t>
        <a:bodyPr/>
        <a:lstStyle/>
        <a:p>
          <a:endParaRPr lang="lt-LT"/>
        </a:p>
      </dgm:t>
    </dgm:pt>
    <dgm:pt modelId="{BF0F4991-EE63-4C61-9441-46A170CDE1F9}" type="sibTrans" cxnId="{281B30E5-A186-49D2-917D-31C316528590}">
      <dgm:prSet/>
      <dgm:spPr/>
      <dgm:t>
        <a:bodyPr/>
        <a:lstStyle/>
        <a:p>
          <a:endParaRPr lang="lt-LT"/>
        </a:p>
      </dgm:t>
    </dgm:pt>
    <dgm:pt modelId="{03420096-9491-4646-81C6-A575B5F32958}">
      <dgm:prSet phldrT="[Tekstas]" custT="1"/>
      <dgm:spPr>
        <a:ln w="12700">
          <a:solidFill>
            <a:schemeClr val="tx2">
              <a:lumMod val="60000"/>
              <a:lumOff val="40000"/>
            </a:schemeClr>
          </a:solidFill>
        </a:ln>
      </dgm:spPr>
      <dgm:t>
        <a:bodyPr/>
        <a:lstStyle/>
        <a:p>
          <a:r>
            <a:rPr lang="lt-LT" sz="1400" dirty="0" smtClean="0">
              <a:hlinkClick xmlns:r="http://schemas.openxmlformats.org/officeDocument/2006/relationships" r:id="rId2" action="ppaction://hlinksldjump"/>
            </a:rPr>
            <a:t>Kaip nustatyti kiauto svorį nesudaužius kiaušinio?</a:t>
          </a:r>
          <a:endParaRPr lang="lt-LT" sz="1400" dirty="0"/>
        </a:p>
      </dgm:t>
    </dgm:pt>
    <dgm:pt modelId="{E03B4EA7-AF27-4471-B58E-7BFF55A1F12D}" type="parTrans" cxnId="{1A9BE6D2-DB70-4B3B-99F2-04528D363C24}">
      <dgm:prSet/>
      <dgm:spPr/>
      <dgm:t>
        <a:bodyPr/>
        <a:lstStyle/>
        <a:p>
          <a:endParaRPr lang="lt-LT"/>
        </a:p>
      </dgm:t>
    </dgm:pt>
    <dgm:pt modelId="{7193A43F-335C-499A-A611-ACEB6C6E2E14}" type="sibTrans" cxnId="{1A9BE6D2-DB70-4B3B-99F2-04528D363C24}">
      <dgm:prSet/>
      <dgm:spPr/>
      <dgm:t>
        <a:bodyPr/>
        <a:lstStyle/>
        <a:p>
          <a:endParaRPr lang="lt-LT"/>
        </a:p>
      </dgm:t>
    </dgm:pt>
    <dgm:pt modelId="{312E2725-0386-4441-AB76-B353EE29BBDF}">
      <dgm:prSet phldrT="[Tekstas]"/>
      <dgm:spPr/>
      <dgm:t>
        <a:bodyPr/>
        <a:lstStyle/>
        <a:p>
          <a:r>
            <a:rPr lang="lt-LT" b="1" dirty="0" smtClean="0"/>
            <a:t>Tvirtumas</a:t>
          </a:r>
          <a:endParaRPr lang="lt-LT" b="1" dirty="0"/>
        </a:p>
      </dgm:t>
    </dgm:pt>
    <dgm:pt modelId="{6547750D-B1EE-423D-977C-071EA818DAA8}" type="parTrans" cxnId="{B0013D4E-3D9C-4BB1-BA97-FD88C26F3E9A}">
      <dgm:prSet/>
      <dgm:spPr/>
      <dgm:t>
        <a:bodyPr/>
        <a:lstStyle/>
        <a:p>
          <a:endParaRPr lang="lt-LT"/>
        </a:p>
      </dgm:t>
    </dgm:pt>
    <dgm:pt modelId="{8CA7B73B-BFC1-45F4-ADB3-C6D653AD700C}" type="sibTrans" cxnId="{B0013D4E-3D9C-4BB1-BA97-FD88C26F3E9A}">
      <dgm:prSet/>
      <dgm:spPr/>
      <dgm:t>
        <a:bodyPr/>
        <a:lstStyle/>
        <a:p>
          <a:endParaRPr lang="lt-LT"/>
        </a:p>
      </dgm:t>
    </dgm:pt>
    <dgm:pt modelId="{89073B69-522C-4ED4-BA50-9B84BCAD72ED}">
      <dgm:prSet phldrT="[Tekstas]" custT="1"/>
      <dgm:spPr>
        <a:ln w="12700">
          <a:solidFill>
            <a:schemeClr val="tx2">
              <a:lumMod val="60000"/>
              <a:lumOff val="40000"/>
            </a:schemeClr>
          </a:solidFill>
        </a:ln>
      </dgm:spPr>
      <dgm:t>
        <a:bodyPr/>
        <a:lstStyle/>
        <a:p>
          <a:r>
            <a:rPr lang="lt-LT" sz="1400" dirty="0" smtClean="0">
              <a:hlinkClick xmlns:r="http://schemas.openxmlformats.org/officeDocument/2006/relationships" r:id="rId3" action="ppaction://hlinksldjump"/>
            </a:rPr>
            <a:t>Ar lengva suspausti kiaušinį?</a:t>
          </a:r>
          <a:endParaRPr lang="lt-LT" sz="1400" dirty="0"/>
        </a:p>
      </dgm:t>
    </dgm:pt>
    <dgm:pt modelId="{8607425D-71EF-4F3F-839A-1E7C5E540020}" type="parTrans" cxnId="{61ED601E-7810-438A-84E2-F1C70291C841}">
      <dgm:prSet/>
      <dgm:spPr/>
      <dgm:t>
        <a:bodyPr/>
        <a:lstStyle/>
        <a:p>
          <a:endParaRPr lang="lt-LT"/>
        </a:p>
      </dgm:t>
    </dgm:pt>
    <dgm:pt modelId="{49CA0D2C-53DA-4969-B205-60EBB53C04AF}" type="sibTrans" cxnId="{61ED601E-7810-438A-84E2-F1C70291C841}">
      <dgm:prSet/>
      <dgm:spPr/>
      <dgm:t>
        <a:bodyPr/>
        <a:lstStyle/>
        <a:p>
          <a:endParaRPr lang="lt-LT"/>
        </a:p>
      </dgm:t>
    </dgm:pt>
    <dgm:pt modelId="{BE76E50C-2DE0-429A-9A5D-622FDC5EFF24}">
      <dgm:prSet phldrT="[Tekstas]"/>
      <dgm:spPr/>
      <dgm:t>
        <a:bodyPr/>
        <a:lstStyle/>
        <a:p>
          <a:r>
            <a:rPr lang="lt-LT" b="1" dirty="0" smtClean="0"/>
            <a:t>Fizikinis kūnas, naudojamas daugelyje eksperimentų</a:t>
          </a:r>
          <a:endParaRPr lang="lt-LT" b="1" dirty="0"/>
        </a:p>
      </dgm:t>
    </dgm:pt>
    <dgm:pt modelId="{8E852BE0-3E2C-416B-94BF-B9C8708990E4}" type="parTrans" cxnId="{A9E19E08-0768-448C-B634-69479FA05A1B}">
      <dgm:prSet/>
      <dgm:spPr/>
      <dgm:t>
        <a:bodyPr/>
        <a:lstStyle/>
        <a:p>
          <a:endParaRPr lang="lt-LT"/>
        </a:p>
      </dgm:t>
    </dgm:pt>
    <dgm:pt modelId="{C2A6386E-1181-4277-AF3B-D9CD8729F53B}" type="sibTrans" cxnId="{A9E19E08-0768-448C-B634-69479FA05A1B}">
      <dgm:prSet/>
      <dgm:spPr/>
      <dgm:t>
        <a:bodyPr/>
        <a:lstStyle/>
        <a:p>
          <a:endParaRPr lang="lt-LT"/>
        </a:p>
      </dgm:t>
    </dgm:pt>
    <dgm:pt modelId="{9B3EDADC-9B66-44A7-B1FF-20DD235876F6}">
      <dgm:prSet phldrT="[Tekstas]" custT="1"/>
      <dgm:spPr>
        <a:ln w="12700">
          <a:solidFill>
            <a:schemeClr val="tx2">
              <a:lumMod val="60000"/>
              <a:lumOff val="40000"/>
            </a:schemeClr>
          </a:solidFill>
        </a:ln>
      </dgm:spPr>
      <dgm:t>
        <a:bodyPr/>
        <a:lstStyle/>
        <a:p>
          <a:r>
            <a:rPr lang="lt-LT" sz="1400" dirty="0" smtClean="0">
              <a:hlinkClick xmlns:r="http://schemas.openxmlformats.org/officeDocument/2006/relationships" r:id="rId4" action="ppaction://hlinksldjump"/>
            </a:rPr>
            <a:t>Kiaušinis – sukutis</a:t>
          </a:r>
          <a:endParaRPr lang="lt-LT" sz="1400" dirty="0"/>
        </a:p>
      </dgm:t>
    </dgm:pt>
    <dgm:pt modelId="{CF96266E-EED8-4D0B-A182-BF3ECBB0BC94}" type="parTrans" cxnId="{40F9A9D7-BD5E-4D8F-8512-B09589EC35B5}">
      <dgm:prSet/>
      <dgm:spPr/>
      <dgm:t>
        <a:bodyPr/>
        <a:lstStyle/>
        <a:p>
          <a:endParaRPr lang="lt-LT"/>
        </a:p>
      </dgm:t>
    </dgm:pt>
    <dgm:pt modelId="{28877A96-78DD-4759-ADF6-34B933DB6715}" type="sibTrans" cxnId="{40F9A9D7-BD5E-4D8F-8512-B09589EC35B5}">
      <dgm:prSet/>
      <dgm:spPr/>
      <dgm:t>
        <a:bodyPr/>
        <a:lstStyle/>
        <a:p>
          <a:endParaRPr lang="lt-LT"/>
        </a:p>
      </dgm:t>
    </dgm:pt>
    <dgm:pt modelId="{4229F144-FF2E-4783-80BC-2908EE1A1758}" type="pres">
      <dgm:prSet presAssocID="{249D8682-4EED-40B0-B964-0D2B142659CA}" presName="cycleMatrixDiagram" presStyleCnt="0">
        <dgm:presLayoutVars>
          <dgm:chMax val="1"/>
          <dgm:dir/>
          <dgm:animLvl val="lvl"/>
          <dgm:resizeHandles val="exact"/>
        </dgm:presLayoutVars>
      </dgm:prSet>
      <dgm:spPr/>
      <dgm:t>
        <a:bodyPr/>
        <a:lstStyle/>
        <a:p>
          <a:endParaRPr lang="lt-LT"/>
        </a:p>
      </dgm:t>
    </dgm:pt>
    <dgm:pt modelId="{47860B10-D68A-46B3-9097-28B72936BB78}" type="pres">
      <dgm:prSet presAssocID="{249D8682-4EED-40B0-B964-0D2B142659CA}" presName="children" presStyleCnt="0"/>
      <dgm:spPr/>
    </dgm:pt>
    <dgm:pt modelId="{C848B4EF-8F44-47F6-B11D-4702C79C529D}" type="pres">
      <dgm:prSet presAssocID="{249D8682-4EED-40B0-B964-0D2B142659CA}" presName="child1group" presStyleCnt="0"/>
      <dgm:spPr/>
    </dgm:pt>
    <dgm:pt modelId="{A2A4D9A4-E702-44C6-A501-CBF997ED83F2}" type="pres">
      <dgm:prSet presAssocID="{249D8682-4EED-40B0-B964-0D2B142659CA}" presName="child1" presStyleLbl="bgAcc1" presStyleIdx="0" presStyleCnt="4" custScaleX="87674" custLinFactNeighborX="-29489" custLinFactNeighborY="1975"/>
      <dgm:spPr/>
      <dgm:t>
        <a:bodyPr/>
        <a:lstStyle/>
        <a:p>
          <a:endParaRPr lang="lt-LT"/>
        </a:p>
      </dgm:t>
    </dgm:pt>
    <dgm:pt modelId="{71FDC616-176C-4EF0-A088-5EEC7BF35951}" type="pres">
      <dgm:prSet presAssocID="{249D8682-4EED-40B0-B964-0D2B142659CA}" presName="child1Text" presStyleLbl="bgAcc1" presStyleIdx="0" presStyleCnt="4">
        <dgm:presLayoutVars>
          <dgm:bulletEnabled val="1"/>
        </dgm:presLayoutVars>
      </dgm:prSet>
      <dgm:spPr/>
      <dgm:t>
        <a:bodyPr/>
        <a:lstStyle/>
        <a:p>
          <a:endParaRPr lang="lt-LT"/>
        </a:p>
      </dgm:t>
    </dgm:pt>
    <dgm:pt modelId="{788EC27A-45DC-4749-A4E4-860348647E42}" type="pres">
      <dgm:prSet presAssocID="{249D8682-4EED-40B0-B964-0D2B142659CA}" presName="child2group" presStyleCnt="0"/>
      <dgm:spPr/>
    </dgm:pt>
    <dgm:pt modelId="{9DB466D1-6A1D-43FA-A623-C0446354ECAB}" type="pres">
      <dgm:prSet presAssocID="{249D8682-4EED-40B0-B964-0D2B142659CA}" presName="child2" presStyleLbl="bgAcc1" presStyleIdx="1" presStyleCnt="4" custLinFactNeighborX="49315" custLinFactNeighborY="8062"/>
      <dgm:spPr/>
      <dgm:t>
        <a:bodyPr/>
        <a:lstStyle/>
        <a:p>
          <a:endParaRPr lang="lt-LT"/>
        </a:p>
      </dgm:t>
    </dgm:pt>
    <dgm:pt modelId="{1F69144B-8922-4980-9C6E-79757C65A4FE}" type="pres">
      <dgm:prSet presAssocID="{249D8682-4EED-40B0-B964-0D2B142659CA}" presName="child2Text" presStyleLbl="bgAcc1" presStyleIdx="1" presStyleCnt="4">
        <dgm:presLayoutVars>
          <dgm:bulletEnabled val="1"/>
        </dgm:presLayoutVars>
      </dgm:prSet>
      <dgm:spPr/>
      <dgm:t>
        <a:bodyPr/>
        <a:lstStyle/>
        <a:p>
          <a:endParaRPr lang="lt-LT"/>
        </a:p>
      </dgm:t>
    </dgm:pt>
    <dgm:pt modelId="{479C2563-6D57-4D1B-89B8-EBDA117EB886}" type="pres">
      <dgm:prSet presAssocID="{249D8682-4EED-40B0-B964-0D2B142659CA}" presName="child3group" presStyleCnt="0"/>
      <dgm:spPr/>
    </dgm:pt>
    <dgm:pt modelId="{5D5BC1B9-0B47-4BB1-A44C-78B7C3093BE4}" type="pres">
      <dgm:prSet presAssocID="{249D8682-4EED-40B0-B964-0D2B142659CA}" presName="child3" presStyleLbl="bgAcc1" presStyleIdx="2" presStyleCnt="4" custScaleX="111627" custLinFactNeighborX="47996" custLinFactNeighborY="-46454"/>
      <dgm:spPr/>
      <dgm:t>
        <a:bodyPr/>
        <a:lstStyle/>
        <a:p>
          <a:endParaRPr lang="lt-LT"/>
        </a:p>
      </dgm:t>
    </dgm:pt>
    <dgm:pt modelId="{306CCF80-8D14-4EC8-A27F-EBABB5423EFF}" type="pres">
      <dgm:prSet presAssocID="{249D8682-4EED-40B0-B964-0D2B142659CA}" presName="child3Text" presStyleLbl="bgAcc1" presStyleIdx="2" presStyleCnt="4">
        <dgm:presLayoutVars>
          <dgm:bulletEnabled val="1"/>
        </dgm:presLayoutVars>
      </dgm:prSet>
      <dgm:spPr/>
      <dgm:t>
        <a:bodyPr/>
        <a:lstStyle/>
        <a:p>
          <a:endParaRPr lang="lt-LT"/>
        </a:p>
      </dgm:t>
    </dgm:pt>
    <dgm:pt modelId="{632897B8-67DC-4086-9457-FA1E22ABEA15}" type="pres">
      <dgm:prSet presAssocID="{249D8682-4EED-40B0-B964-0D2B142659CA}" presName="child4group" presStyleCnt="0"/>
      <dgm:spPr/>
    </dgm:pt>
    <dgm:pt modelId="{AE5482A6-F966-4190-B6D3-182F6C50E520}" type="pres">
      <dgm:prSet presAssocID="{249D8682-4EED-40B0-B964-0D2B142659CA}" presName="child4" presStyleLbl="bgAcc1" presStyleIdx="3" presStyleCnt="4" custLinFactNeighborX="-48379" custLinFactNeighborY="-40908"/>
      <dgm:spPr/>
      <dgm:t>
        <a:bodyPr/>
        <a:lstStyle/>
        <a:p>
          <a:endParaRPr lang="lt-LT"/>
        </a:p>
      </dgm:t>
    </dgm:pt>
    <dgm:pt modelId="{61244952-AFC5-4B96-92FD-26C9C943A232}" type="pres">
      <dgm:prSet presAssocID="{249D8682-4EED-40B0-B964-0D2B142659CA}" presName="child4Text" presStyleLbl="bgAcc1" presStyleIdx="3" presStyleCnt="4">
        <dgm:presLayoutVars>
          <dgm:bulletEnabled val="1"/>
        </dgm:presLayoutVars>
      </dgm:prSet>
      <dgm:spPr/>
      <dgm:t>
        <a:bodyPr/>
        <a:lstStyle/>
        <a:p>
          <a:endParaRPr lang="lt-LT"/>
        </a:p>
      </dgm:t>
    </dgm:pt>
    <dgm:pt modelId="{E3DF143D-6E4F-45A4-8E1D-8CACEF94F540}" type="pres">
      <dgm:prSet presAssocID="{249D8682-4EED-40B0-B964-0D2B142659CA}" presName="childPlaceholder" presStyleCnt="0"/>
      <dgm:spPr/>
    </dgm:pt>
    <dgm:pt modelId="{561539D2-3291-4A73-9DF1-09769FF0CB30}" type="pres">
      <dgm:prSet presAssocID="{249D8682-4EED-40B0-B964-0D2B142659CA}" presName="circle" presStyleCnt="0"/>
      <dgm:spPr/>
    </dgm:pt>
    <dgm:pt modelId="{3BBEE5E1-0CB2-492F-8A46-9BBBC71B6DC9}" type="pres">
      <dgm:prSet presAssocID="{249D8682-4EED-40B0-B964-0D2B142659CA}" presName="quadrant1" presStyleLbl="node1" presStyleIdx="0" presStyleCnt="4">
        <dgm:presLayoutVars>
          <dgm:chMax val="1"/>
          <dgm:bulletEnabled val="1"/>
        </dgm:presLayoutVars>
      </dgm:prSet>
      <dgm:spPr/>
      <dgm:t>
        <a:bodyPr/>
        <a:lstStyle/>
        <a:p>
          <a:endParaRPr lang="lt-LT"/>
        </a:p>
      </dgm:t>
    </dgm:pt>
    <dgm:pt modelId="{34D7621A-4750-4C2B-B0FB-86E6F3D50A00}" type="pres">
      <dgm:prSet presAssocID="{249D8682-4EED-40B0-B964-0D2B142659CA}" presName="quadrant2" presStyleLbl="node1" presStyleIdx="1" presStyleCnt="4">
        <dgm:presLayoutVars>
          <dgm:chMax val="1"/>
          <dgm:bulletEnabled val="1"/>
        </dgm:presLayoutVars>
      </dgm:prSet>
      <dgm:spPr/>
      <dgm:t>
        <a:bodyPr/>
        <a:lstStyle/>
        <a:p>
          <a:endParaRPr lang="lt-LT"/>
        </a:p>
      </dgm:t>
    </dgm:pt>
    <dgm:pt modelId="{43ABF375-4E12-409D-BB7D-63DA0458C5F0}" type="pres">
      <dgm:prSet presAssocID="{249D8682-4EED-40B0-B964-0D2B142659CA}" presName="quadrant3" presStyleLbl="node1" presStyleIdx="2" presStyleCnt="4">
        <dgm:presLayoutVars>
          <dgm:chMax val="1"/>
          <dgm:bulletEnabled val="1"/>
        </dgm:presLayoutVars>
      </dgm:prSet>
      <dgm:spPr/>
      <dgm:t>
        <a:bodyPr/>
        <a:lstStyle/>
        <a:p>
          <a:endParaRPr lang="lt-LT"/>
        </a:p>
      </dgm:t>
    </dgm:pt>
    <dgm:pt modelId="{A51EA82B-1344-4F36-8F1E-BD998137DF37}" type="pres">
      <dgm:prSet presAssocID="{249D8682-4EED-40B0-B964-0D2B142659CA}" presName="quadrant4" presStyleLbl="node1" presStyleIdx="3" presStyleCnt="4">
        <dgm:presLayoutVars>
          <dgm:chMax val="1"/>
          <dgm:bulletEnabled val="1"/>
        </dgm:presLayoutVars>
      </dgm:prSet>
      <dgm:spPr/>
      <dgm:t>
        <a:bodyPr/>
        <a:lstStyle/>
        <a:p>
          <a:endParaRPr lang="lt-LT"/>
        </a:p>
      </dgm:t>
    </dgm:pt>
    <dgm:pt modelId="{034C8DFA-1A16-4177-ABBE-343F2E56AB6F}" type="pres">
      <dgm:prSet presAssocID="{249D8682-4EED-40B0-B964-0D2B142659CA}" presName="quadrantPlaceholder" presStyleCnt="0"/>
      <dgm:spPr/>
    </dgm:pt>
    <dgm:pt modelId="{CED41AD2-F7EC-4910-B253-51A576945DA9}" type="pres">
      <dgm:prSet presAssocID="{249D8682-4EED-40B0-B964-0D2B142659CA}" presName="center1" presStyleLbl="fgShp" presStyleIdx="0" presStyleCnt="2"/>
      <dgm:spPr/>
    </dgm:pt>
    <dgm:pt modelId="{FD3447A7-89EF-4D6E-ACA8-AB9749B0355C}" type="pres">
      <dgm:prSet presAssocID="{249D8682-4EED-40B0-B964-0D2B142659CA}" presName="center2" presStyleLbl="fgShp" presStyleIdx="1" presStyleCnt="2"/>
      <dgm:spPr/>
    </dgm:pt>
  </dgm:ptLst>
  <dgm:cxnLst>
    <dgm:cxn modelId="{1A9BE6D2-DB70-4B3B-99F2-04528D363C24}" srcId="{25EA9677-9E51-4445-9DF8-9C0D5775CA0D}" destId="{03420096-9491-4646-81C6-A575B5F32958}" srcOrd="0" destOrd="0" parTransId="{E03B4EA7-AF27-4471-B58E-7BFF55A1F12D}" sibTransId="{7193A43F-335C-499A-A611-ACEB6C6E2E14}"/>
    <dgm:cxn modelId="{B2921271-272A-43BC-A06D-8A083234B908}" type="presOf" srcId="{03420096-9491-4646-81C6-A575B5F32958}" destId="{1F69144B-8922-4980-9C6E-79757C65A4FE}" srcOrd="1" destOrd="0" presId="urn:microsoft.com/office/officeart/2005/8/layout/cycle4#1"/>
    <dgm:cxn modelId="{9FFED44D-1937-48ED-AF5C-C3C9F7BAC0AE}" srcId="{249D8682-4EED-40B0-B964-0D2B142659CA}" destId="{1E1FACC1-9579-4898-B062-1D1753209A87}" srcOrd="0" destOrd="0" parTransId="{6953932B-2177-4DB7-9695-CE0F97FA931C}" sibTransId="{5F7F9E5A-36F4-417E-883C-AAAD99A838AC}"/>
    <dgm:cxn modelId="{281B30E5-A186-49D2-917D-31C316528590}" srcId="{249D8682-4EED-40B0-B964-0D2B142659CA}" destId="{25EA9677-9E51-4445-9DF8-9C0D5775CA0D}" srcOrd="1" destOrd="0" parTransId="{EC958688-DAD6-47C0-8B8C-4DFF68FD6A94}" sibTransId="{BF0F4991-EE63-4C61-9441-46A170CDE1F9}"/>
    <dgm:cxn modelId="{12291739-D55C-4EF4-9F16-68225346A7E7}" type="presOf" srcId="{03420096-9491-4646-81C6-A575B5F32958}" destId="{9DB466D1-6A1D-43FA-A623-C0446354ECAB}" srcOrd="0" destOrd="0" presId="urn:microsoft.com/office/officeart/2005/8/layout/cycle4#1"/>
    <dgm:cxn modelId="{40F9A9D7-BD5E-4D8F-8512-B09589EC35B5}" srcId="{BE76E50C-2DE0-429A-9A5D-622FDC5EFF24}" destId="{9B3EDADC-9B66-44A7-B1FF-20DD235876F6}" srcOrd="0" destOrd="0" parTransId="{CF96266E-EED8-4D0B-A182-BF3ECBB0BC94}" sibTransId="{28877A96-78DD-4759-ADF6-34B933DB6715}"/>
    <dgm:cxn modelId="{820BADC4-E42D-454E-882E-396D2B158E8A}" type="presOf" srcId="{312E2725-0386-4441-AB76-B353EE29BBDF}" destId="{43ABF375-4E12-409D-BB7D-63DA0458C5F0}" srcOrd="0" destOrd="0" presId="urn:microsoft.com/office/officeart/2005/8/layout/cycle4#1"/>
    <dgm:cxn modelId="{9FB93FEF-C25C-4DB8-B7A7-F9FE73A42B10}" type="presOf" srcId="{249D8682-4EED-40B0-B964-0D2B142659CA}" destId="{4229F144-FF2E-4783-80BC-2908EE1A1758}" srcOrd="0" destOrd="0" presId="urn:microsoft.com/office/officeart/2005/8/layout/cycle4#1"/>
    <dgm:cxn modelId="{5D807FD1-C875-481B-BDEF-479E08EE534C}" type="presOf" srcId="{5812BEA0-679A-4D72-B94E-74D09BC3DD1B}" destId="{A2A4D9A4-E702-44C6-A501-CBF997ED83F2}" srcOrd="0" destOrd="0" presId="urn:microsoft.com/office/officeart/2005/8/layout/cycle4#1"/>
    <dgm:cxn modelId="{D2B49E67-5D28-4BCB-BDD6-EC0FEEEA5E63}" type="presOf" srcId="{9B3EDADC-9B66-44A7-B1FF-20DD235876F6}" destId="{AE5482A6-F966-4190-B6D3-182F6C50E520}" srcOrd="0" destOrd="0" presId="urn:microsoft.com/office/officeart/2005/8/layout/cycle4#1"/>
    <dgm:cxn modelId="{530E9342-56A2-472F-9BA4-28A52DAFA94A}" type="presOf" srcId="{BE76E50C-2DE0-429A-9A5D-622FDC5EFF24}" destId="{A51EA82B-1344-4F36-8F1E-BD998137DF37}" srcOrd="0" destOrd="0" presId="urn:microsoft.com/office/officeart/2005/8/layout/cycle4#1"/>
    <dgm:cxn modelId="{A9E19E08-0768-448C-B634-69479FA05A1B}" srcId="{249D8682-4EED-40B0-B964-0D2B142659CA}" destId="{BE76E50C-2DE0-429A-9A5D-622FDC5EFF24}" srcOrd="3" destOrd="0" parTransId="{8E852BE0-3E2C-416B-94BF-B9C8708990E4}" sibTransId="{C2A6386E-1181-4277-AF3B-D9CD8729F53B}"/>
    <dgm:cxn modelId="{65881755-C72E-4A21-B7A2-0988A5DBC66A}" type="presOf" srcId="{89073B69-522C-4ED4-BA50-9B84BCAD72ED}" destId="{306CCF80-8D14-4EC8-A27F-EBABB5423EFF}" srcOrd="1" destOrd="0" presId="urn:microsoft.com/office/officeart/2005/8/layout/cycle4#1"/>
    <dgm:cxn modelId="{6E7D89F5-D72C-4DF3-834F-0E32CA0D77B2}" type="presOf" srcId="{1E1FACC1-9579-4898-B062-1D1753209A87}" destId="{3BBEE5E1-0CB2-492F-8A46-9BBBC71B6DC9}" srcOrd="0" destOrd="0" presId="urn:microsoft.com/office/officeart/2005/8/layout/cycle4#1"/>
    <dgm:cxn modelId="{F4F5C880-317D-4B61-A254-6F516C43926B}" type="presOf" srcId="{9B3EDADC-9B66-44A7-B1FF-20DD235876F6}" destId="{61244952-AFC5-4B96-92FD-26C9C943A232}" srcOrd="1" destOrd="0" presId="urn:microsoft.com/office/officeart/2005/8/layout/cycle4#1"/>
    <dgm:cxn modelId="{D376CEBA-7DDE-43AE-91D6-C04899D784A6}" type="presOf" srcId="{89073B69-522C-4ED4-BA50-9B84BCAD72ED}" destId="{5D5BC1B9-0B47-4BB1-A44C-78B7C3093BE4}" srcOrd="0" destOrd="0" presId="urn:microsoft.com/office/officeart/2005/8/layout/cycle4#1"/>
    <dgm:cxn modelId="{61ED601E-7810-438A-84E2-F1C70291C841}" srcId="{312E2725-0386-4441-AB76-B353EE29BBDF}" destId="{89073B69-522C-4ED4-BA50-9B84BCAD72ED}" srcOrd="0" destOrd="0" parTransId="{8607425D-71EF-4F3F-839A-1E7C5E540020}" sibTransId="{49CA0D2C-53DA-4969-B205-60EBB53C04AF}"/>
    <dgm:cxn modelId="{B0013D4E-3D9C-4BB1-BA97-FD88C26F3E9A}" srcId="{249D8682-4EED-40B0-B964-0D2B142659CA}" destId="{312E2725-0386-4441-AB76-B353EE29BBDF}" srcOrd="2" destOrd="0" parTransId="{6547750D-B1EE-423D-977C-071EA818DAA8}" sibTransId="{8CA7B73B-BFC1-45F4-ADB3-C6D653AD700C}"/>
    <dgm:cxn modelId="{0ABA7474-12F5-441A-852D-F7E78EA3EA9F}" type="presOf" srcId="{5812BEA0-679A-4D72-B94E-74D09BC3DD1B}" destId="{71FDC616-176C-4EF0-A088-5EEC7BF35951}" srcOrd="1" destOrd="0" presId="urn:microsoft.com/office/officeart/2005/8/layout/cycle4#1"/>
    <dgm:cxn modelId="{0CE92587-91FD-46B3-B2E3-71C96AA1A094}" type="presOf" srcId="{25EA9677-9E51-4445-9DF8-9C0D5775CA0D}" destId="{34D7621A-4750-4C2B-B0FB-86E6F3D50A00}" srcOrd="0" destOrd="0" presId="urn:microsoft.com/office/officeart/2005/8/layout/cycle4#1"/>
    <dgm:cxn modelId="{C89F0B9E-7FC0-4172-BBD9-1CC77518D5C2}" srcId="{1E1FACC1-9579-4898-B062-1D1753209A87}" destId="{5812BEA0-679A-4D72-B94E-74D09BC3DD1B}" srcOrd="0" destOrd="0" parTransId="{BCF018B9-4CD9-470D-BD7D-63B0E95B2BE6}" sibTransId="{35A7AA25-AC9F-4C0E-BC04-EED430A23F38}"/>
    <dgm:cxn modelId="{862936EB-3AED-4DDA-BCC6-B214154C57BE}" type="presParOf" srcId="{4229F144-FF2E-4783-80BC-2908EE1A1758}" destId="{47860B10-D68A-46B3-9097-28B72936BB78}" srcOrd="0" destOrd="0" presId="urn:microsoft.com/office/officeart/2005/8/layout/cycle4#1"/>
    <dgm:cxn modelId="{01A638C9-B25D-490D-A884-96B65C518F45}" type="presParOf" srcId="{47860B10-D68A-46B3-9097-28B72936BB78}" destId="{C848B4EF-8F44-47F6-B11D-4702C79C529D}" srcOrd="0" destOrd="0" presId="urn:microsoft.com/office/officeart/2005/8/layout/cycle4#1"/>
    <dgm:cxn modelId="{C9AF92A4-13D7-4835-9494-B023114CC433}" type="presParOf" srcId="{C848B4EF-8F44-47F6-B11D-4702C79C529D}" destId="{A2A4D9A4-E702-44C6-A501-CBF997ED83F2}" srcOrd="0" destOrd="0" presId="urn:microsoft.com/office/officeart/2005/8/layout/cycle4#1"/>
    <dgm:cxn modelId="{A2AAF992-B0F0-4697-8FB4-979AE2F9E170}" type="presParOf" srcId="{C848B4EF-8F44-47F6-B11D-4702C79C529D}" destId="{71FDC616-176C-4EF0-A088-5EEC7BF35951}" srcOrd="1" destOrd="0" presId="urn:microsoft.com/office/officeart/2005/8/layout/cycle4#1"/>
    <dgm:cxn modelId="{A6574C2E-0530-42A0-80E3-5634FC200217}" type="presParOf" srcId="{47860B10-D68A-46B3-9097-28B72936BB78}" destId="{788EC27A-45DC-4749-A4E4-860348647E42}" srcOrd="1" destOrd="0" presId="urn:microsoft.com/office/officeart/2005/8/layout/cycle4#1"/>
    <dgm:cxn modelId="{C52539F8-754F-48D0-9F29-8E3E0CA5C5F4}" type="presParOf" srcId="{788EC27A-45DC-4749-A4E4-860348647E42}" destId="{9DB466D1-6A1D-43FA-A623-C0446354ECAB}" srcOrd="0" destOrd="0" presId="urn:microsoft.com/office/officeart/2005/8/layout/cycle4#1"/>
    <dgm:cxn modelId="{F25CED8A-1E10-4668-BEF6-20B82D3F6621}" type="presParOf" srcId="{788EC27A-45DC-4749-A4E4-860348647E42}" destId="{1F69144B-8922-4980-9C6E-79757C65A4FE}" srcOrd="1" destOrd="0" presId="urn:microsoft.com/office/officeart/2005/8/layout/cycle4#1"/>
    <dgm:cxn modelId="{48416F84-AC15-4017-83D9-910B0D891BEF}" type="presParOf" srcId="{47860B10-D68A-46B3-9097-28B72936BB78}" destId="{479C2563-6D57-4D1B-89B8-EBDA117EB886}" srcOrd="2" destOrd="0" presId="urn:microsoft.com/office/officeart/2005/8/layout/cycle4#1"/>
    <dgm:cxn modelId="{7D0BABB9-D7E7-462F-9032-FBCDC6F1B5E2}" type="presParOf" srcId="{479C2563-6D57-4D1B-89B8-EBDA117EB886}" destId="{5D5BC1B9-0B47-4BB1-A44C-78B7C3093BE4}" srcOrd="0" destOrd="0" presId="urn:microsoft.com/office/officeart/2005/8/layout/cycle4#1"/>
    <dgm:cxn modelId="{7FF3F46C-5B98-4F72-961C-2BE0AD21D069}" type="presParOf" srcId="{479C2563-6D57-4D1B-89B8-EBDA117EB886}" destId="{306CCF80-8D14-4EC8-A27F-EBABB5423EFF}" srcOrd="1" destOrd="0" presId="urn:microsoft.com/office/officeart/2005/8/layout/cycle4#1"/>
    <dgm:cxn modelId="{3E73ECCD-1F6C-4D01-AF28-012985623960}" type="presParOf" srcId="{47860B10-D68A-46B3-9097-28B72936BB78}" destId="{632897B8-67DC-4086-9457-FA1E22ABEA15}" srcOrd="3" destOrd="0" presId="urn:microsoft.com/office/officeart/2005/8/layout/cycle4#1"/>
    <dgm:cxn modelId="{4521D8EB-45E0-4CC2-9D2E-8B4605BA4792}" type="presParOf" srcId="{632897B8-67DC-4086-9457-FA1E22ABEA15}" destId="{AE5482A6-F966-4190-B6D3-182F6C50E520}" srcOrd="0" destOrd="0" presId="urn:microsoft.com/office/officeart/2005/8/layout/cycle4#1"/>
    <dgm:cxn modelId="{B8CC23A0-FC48-4631-B9C1-6C42E3851E76}" type="presParOf" srcId="{632897B8-67DC-4086-9457-FA1E22ABEA15}" destId="{61244952-AFC5-4B96-92FD-26C9C943A232}" srcOrd="1" destOrd="0" presId="urn:microsoft.com/office/officeart/2005/8/layout/cycle4#1"/>
    <dgm:cxn modelId="{70C16C96-25CF-452C-B4CE-90A23EA3CBEF}" type="presParOf" srcId="{47860B10-D68A-46B3-9097-28B72936BB78}" destId="{E3DF143D-6E4F-45A4-8E1D-8CACEF94F540}" srcOrd="4" destOrd="0" presId="urn:microsoft.com/office/officeart/2005/8/layout/cycle4#1"/>
    <dgm:cxn modelId="{E17E4E52-62A3-49B8-9B96-556A50B37B7D}" type="presParOf" srcId="{4229F144-FF2E-4783-80BC-2908EE1A1758}" destId="{561539D2-3291-4A73-9DF1-09769FF0CB30}" srcOrd="1" destOrd="0" presId="urn:microsoft.com/office/officeart/2005/8/layout/cycle4#1"/>
    <dgm:cxn modelId="{758A68C2-3090-4940-9041-6A97C3F811D4}" type="presParOf" srcId="{561539D2-3291-4A73-9DF1-09769FF0CB30}" destId="{3BBEE5E1-0CB2-492F-8A46-9BBBC71B6DC9}" srcOrd="0" destOrd="0" presId="urn:microsoft.com/office/officeart/2005/8/layout/cycle4#1"/>
    <dgm:cxn modelId="{55840813-9EB6-456A-A944-311378DD06A9}" type="presParOf" srcId="{561539D2-3291-4A73-9DF1-09769FF0CB30}" destId="{34D7621A-4750-4C2B-B0FB-86E6F3D50A00}" srcOrd="1" destOrd="0" presId="urn:microsoft.com/office/officeart/2005/8/layout/cycle4#1"/>
    <dgm:cxn modelId="{5E5B5636-8B88-4D64-9849-5D39F4283C15}" type="presParOf" srcId="{561539D2-3291-4A73-9DF1-09769FF0CB30}" destId="{43ABF375-4E12-409D-BB7D-63DA0458C5F0}" srcOrd="2" destOrd="0" presId="urn:microsoft.com/office/officeart/2005/8/layout/cycle4#1"/>
    <dgm:cxn modelId="{4019155B-2CC1-48F5-A691-8FBD3DEA4390}" type="presParOf" srcId="{561539D2-3291-4A73-9DF1-09769FF0CB30}" destId="{A51EA82B-1344-4F36-8F1E-BD998137DF37}" srcOrd="3" destOrd="0" presId="urn:microsoft.com/office/officeart/2005/8/layout/cycle4#1"/>
    <dgm:cxn modelId="{4175BF25-5DD1-4713-816C-EFA63F772EE6}" type="presParOf" srcId="{561539D2-3291-4A73-9DF1-09769FF0CB30}" destId="{034C8DFA-1A16-4177-ABBE-343F2E56AB6F}" srcOrd="4" destOrd="0" presId="urn:microsoft.com/office/officeart/2005/8/layout/cycle4#1"/>
    <dgm:cxn modelId="{B912CD67-2622-4F59-9AF4-A0998C727F32}" type="presParOf" srcId="{4229F144-FF2E-4783-80BC-2908EE1A1758}" destId="{CED41AD2-F7EC-4910-B253-51A576945DA9}" srcOrd="2" destOrd="0" presId="urn:microsoft.com/office/officeart/2005/8/layout/cycle4#1"/>
    <dgm:cxn modelId="{CE7C1B4D-B6FC-4B24-A716-817B702EABF0}" type="presParOf" srcId="{4229F144-FF2E-4783-80BC-2908EE1A1758}" destId="{FD3447A7-89EF-4D6E-ACA8-AB9749B0355C}" srcOrd="3" destOrd="0" presId="urn:microsoft.com/office/officeart/2005/8/layout/cycle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B6C7DD-8D31-4CCD-A4BA-F45FE97FE79A}"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lt-LT"/>
        </a:p>
      </dgm:t>
    </dgm:pt>
    <dgm:pt modelId="{FA02FB77-5623-453B-A11D-B1A3AF5ADCA3}">
      <dgm:prSet phldrT="[Tekstas]"/>
      <dgm:spPr/>
      <dgm:t>
        <a:bodyPr/>
        <a:lstStyle/>
        <a:p>
          <a:r>
            <a:rPr lang="lt-LT" b="1" dirty="0" smtClean="0">
              <a:solidFill>
                <a:schemeClr val="tx1"/>
              </a:solidFill>
            </a:rPr>
            <a:t>Kaip atskirti</a:t>
          </a:r>
          <a:endParaRPr lang="lt-LT" b="1" dirty="0">
            <a:solidFill>
              <a:schemeClr val="tx1"/>
            </a:solidFill>
          </a:endParaRPr>
        </a:p>
      </dgm:t>
    </dgm:pt>
    <dgm:pt modelId="{D4253B3E-F559-4F05-A4C2-DA3E57F9D6C6}" type="parTrans" cxnId="{AC23BB50-A74F-43E3-A489-BF52A6D020A4}">
      <dgm:prSet/>
      <dgm:spPr/>
      <dgm:t>
        <a:bodyPr/>
        <a:lstStyle/>
        <a:p>
          <a:endParaRPr lang="lt-LT"/>
        </a:p>
      </dgm:t>
    </dgm:pt>
    <dgm:pt modelId="{5D71BDB5-27B7-426B-8148-D078BF0CE050}" type="sibTrans" cxnId="{AC23BB50-A74F-43E3-A489-BF52A6D020A4}">
      <dgm:prSet/>
      <dgm:spPr/>
      <dgm:t>
        <a:bodyPr/>
        <a:lstStyle/>
        <a:p>
          <a:endParaRPr lang="lt-LT"/>
        </a:p>
      </dgm:t>
    </dgm:pt>
    <dgm:pt modelId="{1CF7746E-2FB4-4553-B8BA-FF877C101513}">
      <dgm:prSet phldrT="[Tekstas]"/>
      <dgm:spPr/>
      <dgm:t>
        <a:bodyPr/>
        <a:lstStyle/>
        <a:p>
          <a:r>
            <a:rPr lang="lt-LT" dirty="0" smtClean="0">
              <a:hlinkClick xmlns:r="http://schemas.openxmlformats.org/officeDocument/2006/relationships" r:id="rId1" action="ppaction://hlinksldjump"/>
            </a:rPr>
            <a:t>seną kiaušinį nuo </a:t>
          </a:r>
          <a:r>
            <a:rPr lang="lt-LT" dirty="0" err="1" smtClean="0">
              <a:hlinkClick xmlns:r="http://schemas.openxmlformats.org/officeDocument/2006/relationships" r:id="rId1" action="ppaction://hlinksldjump"/>
            </a:rPr>
            <a:t>šviežaus</a:t>
          </a:r>
          <a:r>
            <a:rPr lang="lt-LT" dirty="0" smtClean="0">
              <a:hlinkClick xmlns:r="http://schemas.openxmlformats.org/officeDocument/2006/relationships" r:id="rId1" action="ppaction://hlinksldjump"/>
            </a:rPr>
            <a:t>?</a:t>
          </a:r>
          <a:endParaRPr lang="lt-LT" dirty="0"/>
        </a:p>
      </dgm:t>
    </dgm:pt>
    <dgm:pt modelId="{6F786A4E-E520-417E-9DCA-5EDBF2374E73}" type="parTrans" cxnId="{BD003791-16BD-4D57-806A-DB7CC4A01BFE}">
      <dgm:prSet/>
      <dgm:spPr/>
      <dgm:t>
        <a:bodyPr/>
        <a:lstStyle/>
        <a:p>
          <a:endParaRPr lang="lt-LT"/>
        </a:p>
      </dgm:t>
    </dgm:pt>
    <dgm:pt modelId="{C2C17A3A-0612-45BE-8501-86D1546F3984}" type="sibTrans" cxnId="{BD003791-16BD-4D57-806A-DB7CC4A01BFE}">
      <dgm:prSet/>
      <dgm:spPr/>
      <dgm:t>
        <a:bodyPr/>
        <a:lstStyle/>
        <a:p>
          <a:endParaRPr lang="lt-LT"/>
        </a:p>
      </dgm:t>
    </dgm:pt>
    <dgm:pt modelId="{BEEDD5F4-77A3-4E34-887B-391C7944D406}">
      <dgm:prSet phldrT="[Tekstas]"/>
      <dgm:spPr/>
      <dgm:t>
        <a:bodyPr/>
        <a:lstStyle/>
        <a:p>
          <a:r>
            <a:rPr lang="lt-LT" dirty="0" smtClean="0">
              <a:hlinkClick xmlns:r="http://schemas.openxmlformats.org/officeDocument/2006/relationships" r:id="rId2" action="ppaction://hlinksldjump"/>
            </a:rPr>
            <a:t>virtą kiaušinį nuo nevirto?</a:t>
          </a:r>
          <a:endParaRPr lang="lt-LT" dirty="0"/>
        </a:p>
      </dgm:t>
    </dgm:pt>
    <dgm:pt modelId="{15E5BCEA-E61F-414B-BDC5-98ADE038F48E}" type="parTrans" cxnId="{FE7E4623-37A4-419E-AC27-FE07F30338ED}">
      <dgm:prSet/>
      <dgm:spPr/>
      <dgm:t>
        <a:bodyPr/>
        <a:lstStyle/>
        <a:p>
          <a:endParaRPr lang="lt-LT"/>
        </a:p>
      </dgm:t>
    </dgm:pt>
    <dgm:pt modelId="{BE9B7BAB-55B8-4C5E-AFE5-E54096E5552A}" type="sibTrans" cxnId="{FE7E4623-37A4-419E-AC27-FE07F30338ED}">
      <dgm:prSet/>
      <dgm:spPr/>
      <dgm:t>
        <a:bodyPr/>
        <a:lstStyle/>
        <a:p>
          <a:endParaRPr lang="lt-LT"/>
        </a:p>
      </dgm:t>
    </dgm:pt>
    <dgm:pt modelId="{DD7770F7-9BA2-4A78-AAB5-639BF2BC2629}" type="pres">
      <dgm:prSet presAssocID="{9CB6C7DD-8D31-4CCD-A4BA-F45FE97FE79A}" presName="Name0" presStyleCnt="0">
        <dgm:presLayoutVars>
          <dgm:dir/>
          <dgm:resizeHandles val="exact"/>
        </dgm:presLayoutVars>
      </dgm:prSet>
      <dgm:spPr/>
      <dgm:t>
        <a:bodyPr/>
        <a:lstStyle/>
        <a:p>
          <a:endParaRPr lang="lt-LT"/>
        </a:p>
      </dgm:t>
    </dgm:pt>
    <dgm:pt modelId="{C1A5C829-0AC1-4093-BAFB-E1547D3CF251}" type="pres">
      <dgm:prSet presAssocID="{FA02FB77-5623-453B-A11D-B1A3AF5ADCA3}" presName="node" presStyleLbl="node1" presStyleIdx="0" presStyleCnt="3">
        <dgm:presLayoutVars>
          <dgm:bulletEnabled val="1"/>
        </dgm:presLayoutVars>
      </dgm:prSet>
      <dgm:spPr/>
      <dgm:t>
        <a:bodyPr/>
        <a:lstStyle/>
        <a:p>
          <a:endParaRPr lang="lt-LT"/>
        </a:p>
      </dgm:t>
    </dgm:pt>
    <dgm:pt modelId="{03E1C8EB-3E96-4544-9125-BAA831B90876}" type="pres">
      <dgm:prSet presAssocID="{5D71BDB5-27B7-426B-8148-D078BF0CE050}" presName="sibTrans" presStyleLbl="sibTrans2D1" presStyleIdx="0" presStyleCnt="3"/>
      <dgm:spPr/>
      <dgm:t>
        <a:bodyPr/>
        <a:lstStyle/>
        <a:p>
          <a:endParaRPr lang="lt-LT"/>
        </a:p>
      </dgm:t>
    </dgm:pt>
    <dgm:pt modelId="{ED6499DC-7C54-4BEE-8848-A7206F8BE8CB}" type="pres">
      <dgm:prSet presAssocID="{5D71BDB5-27B7-426B-8148-D078BF0CE050}" presName="connectorText" presStyleLbl="sibTrans2D1" presStyleIdx="0" presStyleCnt="3"/>
      <dgm:spPr/>
      <dgm:t>
        <a:bodyPr/>
        <a:lstStyle/>
        <a:p>
          <a:endParaRPr lang="lt-LT"/>
        </a:p>
      </dgm:t>
    </dgm:pt>
    <dgm:pt modelId="{B463BAEE-BF2B-4BB9-9DDD-8AC66A5FF3D3}" type="pres">
      <dgm:prSet presAssocID="{1CF7746E-2FB4-4553-B8BA-FF877C101513}" presName="node" presStyleLbl="node1" presStyleIdx="1" presStyleCnt="3" custScaleX="126733" custScaleY="187634" custRadScaleRad="146484" custRadScaleInc="-17278">
        <dgm:presLayoutVars>
          <dgm:bulletEnabled val="1"/>
        </dgm:presLayoutVars>
      </dgm:prSet>
      <dgm:spPr/>
      <dgm:t>
        <a:bodyPr/>
        <a:lstStyle/>
        <a:p>
          <a:endParaRPr lang="lt-LT"/>
        </a:p>
      </dgm:t>
    </dgm:pt>
    <dgm:pt modelId="{6F17F2D0-0054-43F9-A618-C85952B6EFA8}" type="pres">
      <dgm:prSet presAssocID="{C2C17A3A-0612-45BE-8501-86D1546F3984}" presName="sibTrans" presStyleLbl="sibTrans2D1" presStyleIdx="1" presStyleCnt="3"/>
      <dgm:spPr/>
      <dgm:t>
        <a:bodyPr/>
        <a:lstStyle/>
        <a:p>
          <a:endParaRPr lang="lt-LT"/>
        </a:p>
      </dgm:t>
    </dgm:pt>
    <dgm:pt modelId="{4CAC3C95-1689-432F-B4A7-2BD2B83E74CC}" type="pres">
      <dgm:prSet presAssocID="{C2C17A3A-0612-45BE-8501-86D1546F3984}" presName="connectorText" presStyleLbl="sibTrans2D1" presStyleIdx="1" presStyleCnt="3"/>
      <dgm:spPr/>
      <dgm:t>
        <a:bodyPr/>
        <a:lstStyle/>
        <a:p>
          <a:endParaRPr lang="lt-LT"/>
        </a:p>
      </dgm:t>
    </dgm:pt>
    <dgm:pt modelId="{859D845C-697A-4E59-BAD1-BB0EF2AF15EF}" type="pres">
      <dgm:prSet presAssocID="{BEEDD5F4-77A3-4E34-887B-391C7944D406}" presName="node" presStyleLbl="node1" presStyleIdx="2" presStyleCnt="3" custScaleX="112084" custScaleY="209680" custRadScaleRad="149112" custRadScaleInc="16819">
        <dgm:presLayoutVars>
          <dgm:bulletEnabled val="1"/>
        </dgm:presLayoutVars>
      </dgm:prSet>
      <dgm:spPr/>
      <dgm:t>
        <a:bodyPr/>
        <a:lstStyle/>
        <a:p>
          <a:endParaRPr lang="lt-LT"/>
        </a:p>
      </dgm:t>
    </dgm:pt>
    <dgm:pt modelId="{132FC8D3-DD2E-4355-9E88-4BF89CD7274E}" type="pres">
      <dgm:prSet presAssocID="{BE9B7BAB-55B8-4C5E-AFE5-E54096E5552A}" presName="sibTrans" presStyleLbl="sibTrans2D1" presStyleIdx="2" presStyleCnt="3"/>
      <dgm:spPr/>
      <dgm:t>
        <a:bodyPr/>
        <a:lstStyle/>
        <a:p>
          <a:endParaRPr lang="lt-LT"/>
        </a:p>
      </dgm:t>
    </dgm:pt>
    <dgm:pt modelId="{2C86A043-C3F1-4477-A42B-B24B89964622}" type="pres">
      <dgm:prSet presAssocID="{BE9B7BAB-55B8-4C5E-AFE5-E54096E5552A}" presName="connectorText" presStyleLbl="sibTrans2D1" presStyleIdx="2" presStyleCnt="3"/>
      <dgm:spPr/>
      <dgm:t>
        <a:bodyPr/>
        <a:lstStyle/>
        <a:p>
          <a:endParaRPr lang="lt-LT"/>
        </a:p>
      </dgm:t>
    </dgm:pt>
  </dgm:ptLst>
  <dgm:cxnLst>
    <dgm:cxn modelId="{FE7E4623-37A4-419E-AC27-FE07F30338ED}" srcId="{9CB6C7DD-8D31-4CCD-A4BA-F45FE97FE79A}" destId="{BEEDD5F4-77A3-4E34-887B-391C7944D406}" srcOrd="2" destOrd="0" parTransId="{15E5BCEA-E61F-414B-BDC5-98ADE038F48E}" sibTransId="{BE9B7BAB-55B8-4C5E-AFE5-E54096E5552A}"/>
    <dgm:cxn modelId="{8655F81C-E5EB-42F5-9B5C-BCD3A97C0EFC}" type="presOf" srcId="{5D71BDB5-27B7-426B-8148-D078BF0CE050}" destId="{03E1C8EB-3E96-4544-9125-BAA831B90876}" srcOrd="0" destOrd="0" presId="urn:microsoft.com/office/officeart/2005/8/layout/cycle7"/>
    <dgm:cxn modelId="{B0EB4DCA-E988-4C82-AE21-5F1E2C14F469}" type="presOf" srcId="{C2C17A3A-0612-45BE-8501-86D1546F3984}" destId="{4CAC3C95-1689-432F-B4A7-2BD2B83E74CC}" srcOrd="1" destOrd="0" presId="urn:microsoft.com/office/officeart/2005/8/layout/cycle7"/>
    <dgm:cxn modelId="{230ED086-1D76-4EA1-A246-9A54ECF8769F}" type="presOf" srcId="{BE9B7BAB-55B8-4C5E-AFE5-E54096E5552A}" destId="{2C86A043-C3F1-4477-A42B-B24B89964622}" srcOrd="1" destOrd="0" presId="urn:microsoft.com/office/officeart/2005/8/layout/cycle7"/>
    <dgm:cxn modelId="{8E210375-0D7F-4357-9DF3-AA6089AF84B4}" type="presOf" srcId="{9CB6C7DD-8D31-4CCD-A4BA-F45FE97FE79A}" destId="{DD7770F7-9BA2-4A78-AAB5-639BF2BC2629}" srcOrd="0" destOrd="0" presId="urn:microsoft.com/office/officeart/2005/8/layout/cycle7"/>
    <dgm:cxn modelId="{866FCCBD-5180-44D7-B4D3-BBC3770EF11C}" type="presOf" srcId="{BEEDD5F4-77A3-4E34-887B-391C7944D406}" destId="{859D845C-697A-4E59-BAD1-BB0EF2AF15EF}" srcOrd="0" destOrd="0" presId="urn:microsoft.com/office/officeart/2005/8/layout/cycle7"/>
    <dgm:cxn modelId="{9687E612-64EA-4CAD-8409-A138702828AC}" type="presOf" srcId="{C2C17A3A-0612-45BE-8501-86D1546F3984}" destId="{6F17F2D0-0054-43F9-A618-C85952B6EFA8}" srcOrd="0" destOrd="0" presId="urn:microsoft.com/office/officeart/2005/8/layout/cycle7"/>
    <dgm:cxn modelId="{AC23BB50-A74F-43E3-A489-BF52A6D020A4}" srcId="{9CB6C7DD-8D31-4CCD-A4BA-F45FE97FE79A}" destId="{FA02FB77-5623-453B-A11D-B1A3AF5ADCA3}" srcOrd="0" destOrd="0" parTransId="{D4253B3E-F559-4F05-A4C2-DA3E57F9D6C6}" sibTransId="{5D71BDB5-27B7-426B-8148-D078BF0CE050}"/>
    <dgm:cxn modelId="{884CAAF4-8380-4C61-B4A1-8296908ED545}" type="presOf" srcId="{FA02FB77-5623-453B-A11D-B1A3AF5ADCA3}" destId="{C1A5C829-0AC1-4093-BAFB-E1547D3CF251}" srcOrd="0" destOrd="0" presId="urn:microsoft.com/office/officeart/2005/8/layout/cycle7"/>
    <dgm:cxn modelId="{BD003791-16BD-4D57-806A-DB7CC4A01BFE}" srcId="{9CB6C7DD-8D31-4CCD-A4BA-F45FE97FE79A}" destId="{1CF7746E-2FB4-4553-B8BA-FF877C101513}" srcOrd="1" destOrd="0" parTransId="{6F786A4E-E520-417E-9DCA-5EDBF2374E73}" sibTransId="{C2C17A3A-0612-45BE-8501-86D1546F3984}"/>
    <dgm:cxn modelId="{D5218FD5-5918-49AB-B9F3-5DC2912A7CCD}" type="presOf" srcId="{BE9B7BAB-55B8-4C5E-AFE5-E54096E5552A}" destId="{132FC8D3-DD2E-4355-9E88-4BF89CD7274E}" srcOrd="0" destOrd="0" presId="urn:microsoft.com/office/officeart/2005/8/layout/cycle7"/>
    <dgm:cxn modelId="{A5EB7A61-CE75-47FC-9B97-509F49C99E9F}" type="presOf" srcId="{1CF7746E-2FB4-4553-B8BA-FF877C101513}" destId="{B463BAEE-BF2B-4BB9-9DDD-8AC66A5FF3D3}" srcOrd="0" destOrd="0" presId="urn:microsoft.com/office/officeart/2005/8/layout/cycle7"/>
    <dgm:cxn modelId="{FDC3B993-E0C9-4122-A769-95B88D6579AE}" type="presOf" srcId="{5D71BDB5-27B7-426B-8148-D078BF0CE050}" destId="{ED6499DC-7C54-4BEE-8848-A7206F8BE8CB}" srcOrd="1" destOrd="0" presId="urn:microsoft.com/office/officeart/2005/8/layout/cycle7"/>
    <dgm:cxn modelId="{61495352-E01A-40E6-A7FE-1A1268854096}" type="presParOf" srcId="{DD7770F7-9BA2-4A78-AAB5-639BF2BC2629}" destId="{C1A5C829-0AC1-4093-BAFB-E1547D3CF251}" srcOrd="0" destOrd="0" presId="urn:microsoft.com/office/officeart/2005/8/layout/cycle7"/>
    <dgm:cxn modelId="{C1EECBCA-B938-41BA-BC87-A7B77EECD66A}" type="presParOf" srcId="{DD7770F7-9BA2-4A78-AAB5-639BF2BC2629}" destId="{03E1C8EB-3E96-4544-9125-BAA831B90876}" srcOrd="1" destOrd="0" presId="urn:microsoft.com/office/officeart/2005/8/layout/cycle7"/>
    <dgm:cxn modelId="{497F47C9-606B-4E32-8AE4-A4D0947199EA}" type="presParOf" srcId="{03E1C8EB-3E96-4544-9125-BAA831B90876}" destId="{ED6499DC-7C54-4BEE-8848-A7206F8BE8CB}" srcOrd="0" destOrd="0" presId="urn:microsoft.com/office/officeart/2005/8/layout/cycle7"/>
    <dgm:cxn modelId="{0A3A6840-F14E-4D26-AFC5-44A70CB26BE2}" type="presParOf" srcId="{DD7770F7-9BA2-4A78-AAB5-639BF2BC2629}" destId="{B463BAEE-BF2B-4BB9-9DDD-8AC66A5FF3D3}" srcOrd="2" destOrd="0" presId="urn:microsoft.com/office/officeart/2005/8/layout/cycle7"/>
    <dgm:cxn modelId="{EB9B5499-1476-46B6-93B7-111F691E2316}" type="presParOf" srcId="{DD7770F7-9BA2-4A78-AAB5-639BF2BC2629}" destId="{6F17F2D0-0054-43F9-A618-C85952B6EFA8}" srcOrd="3" destOrd="0" presId="urn:microsoft.com/office/officeart/2005/8/layout/cycle7"/>
    <dgm:cxn modelId="{95CADE8E-EA89-40CD-8FFE-C7EBCC5E0A17}" type="presParOf" srcId="{6F17F2D0-0054-43F9-A618-C85952B6EFA8}" destId="{4CAC3C95-1689-432F-B4A7-2BD2B83E74CC}" srcOrd="0" destOrd="0" presId="urn:microsoft.com/office/officeart/2005/8/layout/cycle7"/>
    <dgm:cxn modelId="{274EAE80-2A85-4BFF-8962-17DA18A13793}" type="presParOf" srcId="{DD7770F7-9BA2-4A78-AAB5-639BF2BC2629}" destId="{859D845C-697A-4E59-BAD1-BB0EF2AF15EF}" srcOrd="4" destOrd="0" presId="urn:microsoft.com/office/officeart/2005/8/layout/cycle7"/>
    <dgm:cxn modelId="{C23B296D-1A57-491B-90C6-0B8813442495}" type="presParOf" srcId="{DD7770F7-9BA2-4A78-AAB5-639BF2BC2629}" destId="{132FC8D3-DD2E-4355-9E88-4BF89CD7274E}" srcOrd="5" destOrd="0" presId="urn:microsoft.com/office/officeart/2005/8/layout/cycle7"/>
    <dgm:cxn modelId="{4D628EA4-55EB-47EB-A9E9-7E728824FE4E}" type="presParOf" srcId="{132FC8D3-DD2E-4355-9E88-4BF89CD7274E}" destId="{2C86A043-C3F1-4477-A42B-B24B89964622}"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BC7977-2315-45DE-A84A-F389B73C63A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lt-LT"/>
        </a:p>
      </dgm:t>
    </dgm:pt>
    <dgm:pt modelId="{C0FC164E-B541-4CDA-A2A3-2145467D200D}">
      <dgm:prSet phldrT="[Tekstas]"/>
      <dgm:spPr/>
      <dgm:t>
        <a:bodyPr/>
        <a:lstStyle/>
        <a:p>
          <a:r>
            <a:rPr lang="lt-LT" dirty="0" smtClean="0"/>
            <a:t>Ar įmanoma išvirti kiaušinį popieriniame puodelyje? </a:t>
          </a:r>
          <a:endParaRPr lang="lt-LT"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E019147-63E6-4A3D-9F30-6860873C45EB}" type="parTrans" cxnId="{F0B6920D-88B9-43D1-96FC-C9B2EE6BDE1B}">
      <dgm:prSet/>
      <dgm:spPr/>
      <dgm:t>
        <a:bodyPr/>
        <a:lstStyle/>
        <a:p>
          <a:endParaRPr lang="lt-LT"/>
        </a:p>
      </dgm:t>
    </dgm:pt>
    <dgm:pt modelId="{10F0917B-E4A5-4164-AD17-CF19898A9FEE}" type="sibTrans" cxnId="{F0B6920D-88B9-43D1-96FC-C9B2EE6BDE1B}">
      <dgm:prSet/>
      <dgm:spPr/>
      <dgm:t>
        <a:bodyPr/>
        <a:lstStyle/>
        <a:p>
          <a:endParaRPr lang="lt-LT"/>
        </a:p>
      </dgm:t>
    </dgm:pt>
    <dgm:pt modelId="{A021E9C5-5A77-4A88-98B8-C7FDC0D7199B}">
      <dgm:prSet phldrT="[Tekstas]"/>
      <dgm:spPr/>
      <dgm:t>
        <a:bodyPr/>
        <a:lstStyle/>
        <a:p>
          <a:r>
            <a:rPr lang="lt-LT" dirty="0" smtClean="0"/>
            <a:t>Kiaušinis stiklainyje.</a:t>
          </a:r>
          <a:endParaRPr lang="lt-LT"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57DB5A2B-7266-4C99-AF4F-D325BDCE364A}" type="parTrans" cxnId="{5ACC65C8-BA5E-40A4-9417-70BEEC10511B}">
      <dgm:prSet/>
      <dgm:spPr/>
      <dgm:t>
        <a:bodyPr/>
        <a:lstStyle/>
        <a:p>
          <a:endParaRPr lang="lt-LT"/>
        </a:p>
      </dgm:t>
    </dgm:pt>
    <dgm:pt modelId="{7EEDB10A-E824-495B-94A1-8D3DEEC3B364}" type="sibTrans" cxnId="{5ACC65C8-BA5E-40A4-9417-70BEEC10511B}">
      <dgm:prSet/>
      <dgm:spPr/>
      <dgm:t>
        <a:bodyPr/>
        <a:lstStyle/>
        <a:p>
          <a:endParaRPr lang="lt-LT"/>
        </a:p>
      </dgm:t>
    </dgm:pt>
    <dgm:pt modelId="{5078EB03-5A35-4C74-9EFF-679226A67881}">
      <dgm:prSet phldrT="[Tekstas]"/>
      <dgm:spPr/>
      <dgm:t>
        <a:bodyPr/>
        <a:lstStyle/>
        <a:p>
          <a:r>
            <a:rPr lang="lt-LT" dirty="0" smtClean="0"/>
            <a:t>Kuris kiaušinis suduš? Mušamasis ar mušantysis?</a:t>
          </a:r>
          <a:endParaRPr lang="lt-LT"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19DB6F75-D31E-4B23-9CED-DF32D741171D}" type="parTrans" cxnId="{5E3C0E9B-C601-42CA-B035-F9E5D7E6F472}">
      <dgm:prSet/>
      <dgm:spPr/>
      <dgm:t>
        <a:bodyPr/>
        <a:lstStyle/>
        <a:p>
          <a:endParaRPr lang="lt-LT"/>
        </a:p>
      </dgm:t>
    </dgm:pt>
    <dgm:pt modelId="{DE55901E-5510-4450-B282-FEBCBFB230B8}" type="sibTrans" cxnId="{5E3C0E9B-C601-42CA-B035-F9E5D7E6F472}">
      <dgm:prSet/>
      <dgm:spPr/>
      <dgm:t>
        <a:bodyPr/>
        <a:lstStyle/>
        <a:p>
          <a:endParaRPr lang="lt-LT"/>
        </a:p>
      </dgm:t>
    </dgm:pt>
    <dgm:pt modelId="{853909CE-FFAF-405F-A639-2E87999D98C5}" type="pres">
      <dgm:prSet presAssocID="{2ABC7977-2315-45DE-A84A-F389B73C63AD}" presName="linear" presStyleCnt="0">
        <dgm:presLayoutVars>
          <dgm:dir/>
          <dgm:animLvl val="lvl"/>
          <dgm:resizeHandles val="exact"/>
        </dgm:presLayoutVars>
      </dgm:prSet>
      <dgm:spPr/>
      <dgm:t>
        <a:bodyPr/>
        <a:lstStyle/>
        <a:p>
          <a:endParaRPr lang="lt-LT"/>
        </a:p>
      </dgm:t>
    </dgm:pt>
    <dgm:pt modelId="{0005D724-9CC7-408A-801D-FB288C74338D}" type="pres">
      <dgm:prSet presAssocID="{C0FC164E-B541-4CDA-A2A3-2145467D200D}" presName="parentLin" presStyleCnt="0"/>
      <dgm:spPr/>
    </dgm:pt>
    <dgm:pt modelId="{6B80407A-FA9F-4BF8-964C-3C83121652BE}" type="pres">
      <dgm:prSet presAssocID="{C0FC164E-B541-4CDA-A2A3-2145467D200D}" presName="parentLeftMargin" presStyleLbl="node1" presStyleIdx="0" presStyleCnt="3"/>
      <dgm:spPr/>
      <dgm:t>
        <a:bodyPr/>
        <a:lstStyle/>
        <a:p>
          <a:endParaRPr lang="lt-LT"/>
        </a:p>
      </dgm:t>
    </dgm:pt>
    <dgm:pt modelId="{36F32017-77C0-49D0-A444-4532CB9F1950}" type="pres">
      <dgm:prSet presAssocID="{C0FC164E-B541-4CDA-A2A3-2145467D200D}" presName="parentText" presStyleLbl="node1" presStyleIdx="0" presStyleCnt="3" custScaleX="99999">
        <dgm:presLayoutVars>
          <dgm:chMax val="0"/>
          <dgm:bulletEnabled val="1"/>
        </dgm:presLayoutVars>
      </dgm:prSet>
      <dgm:spPr/>
      <dgm:t>
        <a:bodyPr/>
        <a:lstStyle/>
        <a:p>
          <a:endParaRPr lang="lt-LT"/>
        </a:p>
      </dgm:t>
    </dgm:pt>
    <dgm:pt modelId="{F0F9A2C1-61FB-4FF3-86EE-BE97282EB5EC}" type="pres">
      <dgm:prSet presAssocID="{C0FC164E-B541-4CDA-A2A3-2145467D200D}" presName="negativeSpace" presStyleCnt="0"/>
      <dgm:spPr/>
    </dgm:pt>
    <dgm:pt modelId="{F2F0A01F-CDFE-4A9A-B6A5-880865C0F68E}" type="pres">
      <dgm:prSet presAssocID="{C0FC164E-B541-4CDA-A2A3-2145467D200D}" presName="childText" presStyleLbl="conFgAcc1" presStyleIdx="0" presStyleCnt="3">
        <dgm:presLayoutVars>
          <dgm:bulletEnabled val="1"/>
        </dgm:presLayoutVars>
      </dgm:prSet>
      <dgm:spPr/>
    </dgm:pt>
    <dgm:pt modelId="{D7ABAD25-9210-46A3-BE73-853D5904FBB6}" type="pres">
      <dgm:prSet presAssocID="{10F0917B-E4A5-4164-AD17-CF19898A9FEE}" presName="spaceBetweenRectangles" presStyleCnt="0"/>
      <dgm:spPr/>
    </dgm:pt>
    <dgm:pt modelId="{482A5BDA-0572-41BC-8EDD-8645DBC3AAEB}" type="pres">
      <dgm:prSet presAssocID="{A021E9C5-5A77-4A88-98B8-C7FDC0D7199B}" presName="parentLin" presStyleCnt="0"/>
      <dgm:spPr/>
    </dgm:pt>
    <dgm:pt modelId="{E0311769-B2F8-46A7-88F7-74D3BB8BF4EB}" type="pres">
      <dgm:prSet presAssocID="{A021E9C5-5A77-4A88-98B8-C7FDC0D7199B}" presName="parentLeftMargin" presStyleLbl="node1" presStyleIdx="0" presStyleCnt="3"/>
      <dgm:spPr/>
      <dgm:t>
        <a:bodyPr/>
        <a:lstStyle/>
        <a:p>
          <a:endParaRPr lang="lt-LT"/>
        </a:p>
      </dgm:t>
    </dgm:pt>
    <dgm:pt modelId="{C99C40A6-E942-4762-93CE-3ABA78BF4AA8}" type="pres">
      <dgm:prSet presAssocID="{A021E9C5-5A77-4A88-98B8-C7FDC0D7199B}" presName="parentText" presStyleLbl="node1" presStyleIdx="1" presStyleCnt="3">
        <dgm:presLayoutVars>
          <dgm:chMax val="0"/>
          <dgm:bulletEnabled val="1"/>
        </dgm:presLayoutVars>
      </dgm:prSet>
      <dgm:spPr/>
      <dgm:t>
        <a:bodyPr/>
        <a:lstStyle/>
        <a:p>
          <a:endParaRPr lang="lt-LT"/>
        </a:p>
      </dgm:t>
    </dgm:pt>
    <dgm:pt modelId="{1F675988-E8C7-4E43-93EE-569D7CCE1F8E}" type="pres">
      <dgm:prSet presAssocID="{A021E9C5-5A77-4A88-98B8-C7FDC0D7199B}" presName="negativeSpace" presStyleCnt="0"/>
      <dgm:spPr/>
    </dgm:pt>
    <dgm:pt modelId="{54EBF98C-5E86-4A83-B2C7-DF587E9E03FC}" type="pres">
      <dgm:prSet presAssocID="{A021E9C5-5A77-4A88-98B8-C7FDC0D7199B}" presName="childText" presStyleLbl="conFgAcc1" presStyleIdx="1" presStyleCnt="3">
        <dgm:presLayoutVars>
          <dgm:bulletEnabled val="1"/>
        </dgm:presLayoutVars>
      </dgm:prSet>
      <dgm:spPr/>
    </dgm:pt>
    <dgm:pt modelId="{03BA1688-AF34-40C4-9439-DE59DABB6A19}" type="pres">
      <dgm:prSet presAssocID="{7EEDB10A-E824-495B-94A1-8D3DEEC3B364}" presName="spaceBetweenRectangles" presStyleCnt="0"/>
      <dgm:spPr/>
    </dgm:pt>
    <dgm:pt modelId="{6321E966-2EAD-4213-A360-A9F1BE3461F3}" type="pres">
      <dgm:prSet presAssocID="{5078EB03-5A35-4C74-9EFF-679226A67881}" presName="parentLin" presStyleCnt="0"/>
      <dgm:spPr/>
    </dgm:pt>
    <dgm:pt modelId="{39F3FAC1-6032-4DAB-A892-A6A068664799}" type="pres">
      <dgm:prSet presAssocID="{5078EB03-5A35-4C74-9EFF-679226A67881}" presName="parentLeftMargin" presStyleLbl="node1" presStyleIdx="1" presStyleCnt="3"/>
      <dgm:spPr/>
      <dgm:t>
        <a:bodyPr/>
        <a:lstStyle/>
        <a:p>
          <a:endParaRPr lang="lt-LT"/>
        </a:p>
      </dgm:t>
    </dgm:pt>
    <dgm:pt modelId="{CE97C7C0-EAF4-4C30-9E13-8B6EBA8B1328}" type="pres">
      <dgm:prSet presAssocID="{5078EB03-5A35-4C74-9EFF-679226A67881}" presName="parentText" presStyleLbl="node1" presStyleIdx="2" presStyleCnt="3">
        <dgm:presLayoutVars>
          <dgm:chMax val="0"/>
          <dgm:bulletEnabled val="1"/>
        </dgm:presLayoutVars>
      </dgm:prSet>
      <dgm:spPr/>
      <dgm:t>
        <a:bodyPr/>
        <a:lstStyle/>
        <a:p>
          <a:endParaRPr lang="lt-LT"/>
        </a:p>
      </dgm:t>
    </dgm:pt>
    <dgm:pt modelId="{0518A162-D32D-471A-BBF0-DC143339E0FA}" type="pres">
      <dgm:prSet presAssocID="{5078EB03-5A35-4C74-9EFF-679226A67881}" presName="negativeSpace" presStyleCnt="0"/>
      <dgm:spPr/>
    </dgm:pt>
    <dgm:pt modelId="{1FB1CBDF-7778-4A3B-AF70-B5D5A220CE4B}" type="pres">
      <dgm:prSet presAssocID="{5078EB03-5A35-4C74-9EFF-679226A67881}" presName="childText" presStyleLbl="conFgAcc1" presStyleIdx="2" presStyleCnt="3">
        <dgm:presLayoutVars>
          <dgm:bulletEnabled val="1"/>
        </dgm:presLayoutVars>
      </dgm:prSet>
      <dgm:spPr/>
    </dgm:pt>
  </dgm:ptLst>
  <dgm:cxnLst>
    <dgm:cxn modelId="{3453B825-9F08-426E-A802-0F5B788B2AD4}" type="presOf" srcId="{5078EB03-5A35-4C74-9EFF-679226A67881}" destId="{CE97C7C0-EAF4-4C30-9E13-8B6EBA8B1328}" srcOrd="1" destOrd="0" presId="urn:microsoft.com/office/officeart/2005/8/layout/list1"/>
    <dgm:cxn modelId="{B96A6ACF-92DF-48AE-AC75-BE6A9D0180A4}" type="presOf" srcId="{2ABC7977-2315-45DE-A84A-F389B73C63AD}" destId="{853909CE-FFAF-405F-A639-2E87999D98C5}" srcOrd="0" destOrd="0" presId="urn:microsoft.com/office/officeart/2005/8/layout/list1"/>
    <dgm:cxn modelId="{5E3C0E9B-C601-42CA-B035-F9E5D7E6F472}" srcId="{2ABC7977-2315-45DE-A84A-F389B73C63AD}" destId="{5078EB03-5A35-4C74-9EFF-679226A67881}" srcOrd="2" destOrd="0" parTransId="{19DB6F75-D31E-4B23-9CED-DF32D741171D}" sibTransId="{DE55901E-5510-4450-B282-FEBCBFB230B8}"/>
    <dgm:cxn modelId="{5ACC65C8-BA5E-40A4-9417-70BEEC10511B}" srcId="{2ABC7977-2315-45DE-A84A-F389B73C63AD}" destId="{A021E9C5-5A77-4A88-98B8-C7FDC0D7199B}" srcOrd="1" destOrd="0" parTransId="{57DB5A2B-7266-4C99-AF4F-D325BDCE364A}" sibTransId="{7EEDB10A-E824-495B-94A1-8D3DEEC3B364}"/>
    <dgm:cxn modelId="{F0B6920D-88B9-43D1-96FC-C9B2EE6BDE1B}" srcId="{2ABC7977-2315-45DE-A84A-F389B73C63AD}" destId="{C0FC164E-B541-4CDA-A2A3-2145467D200D}" srcOrd="0" destOrd="0" parTransId="{CE019147-63E6-4A3D-9F30-6860873C45EB}" sibTransId="{10F0917B-E4A5-4164-AD17-CF19898A9FEE}"/>
    <dgm:cxn modelId="{D5C708B8-1EE1-476D-BB65-3C87EF392CD2}" type="presOf" srcId="{C0FC164E-B541-4CDA-A2A3-2145467D200D}" destId="{6B80407A-FA9F-4BF8-964C-3C83121652BE}" srcOrd="0" destOrd="0" presId="urn:microsoft.com/office/officeart/2005/8/layout/list1"/>
    <dgm:cxn modelId="{2E983534-7186-4551-A0D1-3DADBCD7DE27}" type="presOf" srcId="{A021E9C5-5A77-4A88-98B8-C7FDC0D7199B}" destId="{C99C40A6-E942-4762-93CE-3ABA78BF4AA8}" srcOrd="1" destOrd="0" presId="urn:microsoft.com/office/officeart/2005/8/layout/list1"/>
    <dgm:cxn modelId="{AEBC2D7D-9767-4DEB-818B-1BA0E61E6A51}" type="presOf" srcId="{C0FC164E-B541-4CDA-A2A3-2145467D200D}" destId="{36F32017-77C0-49D0-A444-4532CB9F1950}" srcOrd="1" destOrd="0" presId="urn:microsoft.com/office/officeart/2005/8/layout/list1"/>
    <dgm:cxn modelId="{3850AE43-6044-40AC-9F01-D93791E33842}" type="presOf" srcId="{A021E9C5-5A77-4A88-98B8-C7FDC0D7199B}" destId="{E0311769-B2F8-46A7-88F7-74D3BB8BF4EB}" srcOrd="0" destOrd="0" presId="urn:microsoft.com/office/officeart/2005/8/layout/list1"/>
    <dgm:cxn modelId="{8B9E8632-7E02-4F29-A5A8-ECABA4106872}" type="presOf" srcId="{5078EB03-5A35-4C74-9EFF-679226A67881}" destId="{39F3FAC1-6032-4DAB-A892-A6A068664799}" srcOrd="0" destOrd="0" presId="urn:microsoft.com/office/officeart/2005/8/layout/list1"/>
    <dgm:cxn modelId="{005BACA9-858C-41FE-9D5D-24B462583BD3}" type="presParOf" srcId="{853909CE-FFAF-405F-A639-2E87999D98C5}" destId="{0005D724-9CC7-408A-801D-FB288C74338D}" srcOrd="0" destOrd="0" presId="urn:microsoft.com/office/officeart/2005/8/layout/list1"/>
    <dgm:cxn modelId="{0008FC39-53B0-4E18-91F1-B38F94796E66}" type="presParOf" srcId="{0005D724-9CC7-408A-801D-FB288C74338D}" destId="{6B80407A-FA9F-4BF8-964C-3C83121652BE}" srcOrd="0" destOrd="0" presId="urn:microsoft.com/office/officeart/2005/8/layout/list1"/>
    <dgm:cxn modelId="{A3BB0413-0C9D-4385-A146-1B9AAB3E1F82}" type="presParOf" srcId="{0005D724-9CC7-408A-801D-FB288C74338D}" destId="{36F32017-77C0-49D0-A444-4532CB9F1950}" srcOrd="1" destOrd="0" presId="urn:microsoft.com/office/officeart/2005/8/layout/list1"/>
    <dgm:cxn modelId="{31642531-EA91-472E-9259-DC9E091D531A}" type="presParOf" srcId="{853909CE-FFAF-405F-A639-2E87999D98C5}" destId="{F0F9A2C1-61FB-4FF3-86EE-BE97282EB5EC}" srcOrd="1" destOrd="0" presId="urn:microsoft.com/office/officeart/2005/8/layout/list1"/>
    <dgm:cxn modelId="{2473EA12-B29E-4BF7-A4D7-65704394234F}" type="presParOf" srcId="{853909CE-FFAF-405F-A639-2E87999D98C5}" destId="{F2F0A01F-CDFE-4A9A-B6A5-880865C0F68E}" srcOrd="2" destOrd="0" presId="urn:microsoft.com/office/officeart/2005/8/layout/list1"/>
    <dgm:cxn modelId="{AA67D89F-23E2-4BAA-80C0-3341A69904E5}" type="presParOf" srcId="{853909CE-FFAF-405F-A639-2E87999D98C5}" destId="{D7ABAD25-9210-46A3-BE73-853D5904FBB6}" srcOrd="3" destOrd="0" presId="urn:microsoft.com/office/officeart/2005/8/layout/list1"/>
    <dgm:cxn modelId="{54942EB9-FAAA-420A-8B3D-AF8A7FD308B6}" type="presParOf" srcId="{853909CE-FFAF-405F-A639-2E87999D98C5}" destId="{482A5BDA-0572-41BC-8EDD-8645DBC3AAEB}" srcOrd="4" destOrd="0" presId="urn:microsoft.com/office/officeart/2005/8/layout/list1"/>
    <dgm:cxn modelId="{ACA1E0C1-AF59-4BDE-9DAD-680B1984691B}" type="presParOf" srcId="{482A5BDA-0572-41BC-8EDD-8645DBC3AAEB}" destId="{E0311769-B2F8-46A7-88F7-74D3BB8BF4EB}" srcOrd="0" destOrd="0" presId="urn:microsoft.com/office/officeart/2005/8/layout/list1"/>
    <dgm:cxn modelId="{B86C48E9-15F8-4F24-BA26-B462183322D4}" type="presParOf" srcId="{482A5BDA-0572-41BC-8EDD-8645DBC3AAEB}" destId="{C99C40A6-E942-4762-93CE-3ABA78BF4AA8}" srcOrd="1" destOrd="0" presId="urn:microsoft.com/office/officeart/2005/8/layout/list1"/>
    <dgm:cxn modelId="{0A55B44E-D83F-4FA5-9D3C-FB82799A8542}" type="presParOf" srcId="{853909CE-FFAF-405F-A639-2E87999D98C5}" destId="{1F675988-E8C7-4E43-93EE-569D7CCE1F8E}" srcOrd="5" destOrd="0" presId="urn:microsoft.com/office/officeart/2005/8/layout/list1"/>
    <dgm:cxn modelId="{FF7C2D0B-108A-4196-BEAA-DC869F1DE0CA}" type="presParOf" srcId="{853909CE-FFAF-405F-A639-2E87999D98C5}" destId="{54EBF98C-5E86-4A83-B2C7-DF587E9E03FC}" srcOrd="6" destOrd="0" presId="urn:microsoft.com/office/officeart/2005/8/layout/list1"/>
    <dgm:cxn modelId="{634C85CA-B465-474B-8FFE-266CB98FF319}" type="presParOf" srcId="{853909CE-FFAF-405F-A639-2E87999D98C5}" destId="{03BA1688-AF34-40C4-9439-DE59DABB6A19}" srcOrd="7" destOrd="0" presId="urn:microsoft.com/office/officeart/2005/8/layout/list1"/>
    <dgm:cxn modelId="{1E02974B-BE9E-4568-8C7A-C7F94B90311D}" type="presParOf" srcId="{853909CE-FFAF-405F-A639-2E87999D98C5}" destId="{6321E966-2EAD-4213-A360-A9F1BE3461F3}" srcOrd="8" destOrd="0" presId="urn:microsoft.com/office/officeart/2005/8/layout/list1"/>
    <dgm:cxn modelId="{4D586F0C-C141-492C-A7C5-1F4609C65512}" type="presParOf" srcId="{6321E966-2EAD-4213-A360-A9F1BE3461F3}" destId="{39F3FAC1-6032-4DAB-A892-A6A068664799}" srcOrd="0" destOrd="0" presId="urn:microsoft.com/office/officeart/2005/8/layout/list1"/>
    <dgm:cxn modelId="{B373480C-BB9C-43E5-B63A-3D952D1F70A6}" type="presParOf" srcId="{6321E966-2EAD-4213-A360-A9F1BE3461F3}" destId="{CE97C7C0-EAF4-4C30-9E13-8B6EBA8B1328}" srcOrd="1" destOrd="0" presId="urn:microsoft.com/office/officeart/2005/8/layout/list1"/>
    <dgm:cxn modelId="{B1CAE2B8-F098-4606-B26C-C24EC50D5A53}" type="presParOf" srcId="{853909CE-FFAF-405F-A639-2E87999D98C5}" destId="{0518A162-D32D-471A-BBF0-DC143339E0FA}" srcOrd="9" destOrd="0" presId="urn:microsoft.com/office/officeart/2005/8/layout/list1"/>
    <dgm:cxn modelId="{7A0B417A-F4D3-4FF4-AC95-4214B137E313}" type="presParOf" srcId="{853909CE-FFAF-405F-A639-2E87999D98C5}" destId="{1FB1CBDF-7778-4A3B-AF70-B5D5A220CE4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BC1B9-0B47-4BB1-A44C-78B7C3093BE4}">
      <dsp:nvSpPr>
        <dsp:cNvPr id="0" name=""/>
        <dsp:cNvSpPr/>
      </dsp:nvSpPr>
      <dsp:spPr>
        <a:xfrm>
          <a:off x="5329378" y="2160093"/>
          <a:ext cx="2241766" cy="1300900"/>
        </a:xfrm>
        <a:prstGeom prst="roundRect">
          <a:avLst>
            <a:gd name="adj" fmla="val 10000"/>
          </a:avLst>
        </a:prstGeom>
        <a:solidFill>
          <a:schemeClr val="lt1">
            <a:alpha val="90000"/>
            <a:hueOff val="0"/>
            <a:satOff val="0"/>
            <a:lumOff val="0"/>
            <a:alphaOff val="0"/>
          </a:schemeClr>
        </a:solidFill>
        <a:ln w="12700"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hlinkClick xmlns:r="http://schemas.openxmlformats.org/officeDocument/2006/relationships" r:id="" action="ppaction://hlinksldjump"/>
            </a:rPr>
            <a:t>Ar lengva suspausti kiaušinį?</a:t>
          </a:r>
          <a:endParaRPr lang="lt-LT" sz="1400" kern="1200" dirty="0"/>
        </a:p>
      </dsp:txBody>
      <dsp:txXfrm>
        <a:off x="6030485" y="2513895"/>
        <a:ext cx="1512082" cy="918521"/>
      </dsp:txXfrm>
    </dsp:sp>
    <dsp:sp modelId="{AE5482A6-F966-4190-B6D3-182F6C50E520}">
      <dsp:nvSpPr>
        <dsp:cNvPr id="0" name=""/>
        <dsp:cNvSpPr/>
      </dsp:nvSpPr>
      <dsp:spPr>
        <a:xfrm>
          <a:off x="234019" y="2232241"/>
          <a:ext cx="2008265" cy="1300900"/>
        </a:xfrm>
        <a:prstGeom prst="roundRect">
          <a:avLst>
            <a:gd name="adj" fmla="val 10000"/>
          </a:avLst>
        </a:prstGeom>
        <a:solidFill>
          <a:schemeClr val="lt1">
            <a:alpha val="90000"/>
            <a:hueOff val="0"/>
            <a:satOff val="0"/>
            <a:lumOff val="0"/>
            <a:alphaOff val="0"/>
          </a:schemeClr>
        </a:solidFill>
        <a:ln w="12700"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hlinkClick xmlns:r="http://schemas.openxmlformats.org/officeDocument/2006/relationships" r:id="" action="ppaction://hlinksldjump"/>
            </a:rPr>
            <a:t>Kiaušinis – sukutis</a:t>
          </a:r>
          <a:endParaRPr lang="lt-LT" sz="1400" kern="1200" dirty="0"/>
        </a:p>
      </dsp:txBody>
      <dsp:txXfrm>
        <a:off x="262596" y="2586043"/>
        <a:ext cx="1348631" cy="918521"/>
      </dsp:txXfrm>
    </dsp:sp>
    <dsp:sp modelId="{9DB466D1-6A1D-43FA-A623-C0446354ECAB}">
      <dsp:nvSpPr>
        <dsp:cNvPr id="0" name=""/>
        <dsp:cNvSpPr/>
      </dsp:nvSpPr>
      <dsp:spPr>
        <a:xfrm>
          <a:off x="5472618" y="104878"/>
          <a:ext cx="2008265" cy="1300900"/>
        </a:xfrm>
        <a:prstGeom prst="roundRect">
          <a:avLst>
            <a:gd name="adj" fmla="val 10000"/>
          </a:avLst>
        </a:prstGeom>
        <a:solidFill>
          <a:schemeClr val="lt1">
            <a:alpha val="90000"/>
            <a:hueOff val="0"/>
            <a:satOff val="0"/>
            <a:lumOff val="0"/>
            <a:alphaOff val="0"/>
          </a:schemeClr>
        </a:solidFill>
        <a:ln w="12700"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hlinkClick xmlns:r="http://schemas.openxmlformats.org/officeDocument/2006/relationships" r:id="" action="ppaction://hlinksldjump"/>
            </a:rPr>
            <a:t>Kaip nustatyti kiauto svorį nesudaužius kiaušinio?</a:t>
          </a:r>
          <a:endParaRPr lang="lt-LT" sz="1400" kern="1200" dirty="0"/>
        </a:p>
      </dsp:txBody>
      <dsp:txXfrm>
        <a:off x="6103674" y="133455"/>
        <a:ext cx="1348631" cy="918521"/>
      </dsp:txXfrm>
    </dsp:sp>
    <dsp:sp modelId="{A2A4D9A4-E702-44C6-A501-CBF997ED83F2}">
      <dsp:nvSpPr>
        <dsp:cNvPr id="0" name=""/>
        <dsp:cNvSpPr/>
      </dsp:nvSpPr>
      <dsp:spPr>
        <a:xfrm>
          <a:off x="737149" y="25692"/>
          <a:ext cx="1760726" cy="1300900"/>
        </a:xfrm>
        <a:prstGeom prst="roundRect">
          <a:avLst>
            <a:gd name="adj" fmla="val 10000"/>
          </a:avLst>
        </a:prstGeom>
        <a:solidFill>
          <a:schemeClr val="lt1">
            <a:alpha val="90000"/>
            <a:hueOff val="0"/>
            <a:satOff val="0"/>
            <a:lumOff val="0"/>
            <a:alphaOff val="0"/>
          </a:schemeClr>
        </a:solidFill>
        <a:ln w="12700" cap="flat" cmpd="sng" algn="ctr">
          <a:solidFill>
            <a:schemeClr val="tx2">
              <a:lumMod val="60000"/>
              <a:lumOff val="40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lt-LT" sz="1400" kern="1200" dirty="0" smtClean="0">
              <a:hlinkClick xmlns:r="http://schemas.openxmlformats.org/officeDocument/2006/relationships" r:id="" action="ppaction://hlinksldjump"/>
            </a:rPr>
            <a:t>Kaip nustatyti kiaušinio tūrį?</a:t>
          </a:r>
          <a:endParaRPr lang="lt-LT" sz="1400" kern="1200" dirty="0"/>
        </a:p>
      </dsp:txBody>
      <dsp:txXfrm>
        <a:off x="765726" y="54269"/>
        <a:ext cx="1175354" cy="918521"/>
      </dsp:txXfrm>
    </dsp:sp>
    <dsp:sp modelId="{3BBEE5E1-0CB2-492F-8A46-9BBBC71B6DC9}">
      <dsp:nvSpPr>
        <dsp:cNvPr id="0" name=""/>
        <dsp:cNvSpPr/>
      </dsp:nvSpPr>
      <dsp:spPr>
        <a:xfrm>
          <a:off x="2105493" y="231722"/>
          <a:ext cx="1760281" cy="1760281"/>
        </a:xfrm>
        <a:prstGeom prst="pieWedge">
          <a:avLst/>
        </a:prstGeom>
        <a:gradFill rotWithShape="0">
          <a:gsLst>
            <a:gs pos="0">
              <a:schemeClr val="accent1">
                <a:hueOff val="0"/>
                <a:satOff val="0"/>
                <a:lumOff val="0"/>
                <a:alphaOff val="0"/>
                <a:tint val="1000"/>
              </a:schemeClr>
            </a:gs>
            <a:gs pos="68000">
              <a:schemeClr val="accent1">
                <a:hueOff val="0"/>
                <a:satOff val="0"/>
                <a:lumOff val="0"/>
                <a:alphaOff val="0"/>
                <a:tint val="77000"/>
              </a:schemeClr>
            </a:gs>
            <a:gs pos="81000">
              <a:schemeClr val="accent1">
                <a:hueOff val="0"/>
                <a:satOff val="0"/>
                <a:lumOff val="0"/>
                <a:alphaOff val="0"/>
                <a:tint val="79000"/>
              </a:schemeClr>
            </a:gs>
            <a:gs pos="86000">
              <a:schemeClr val="accent1">
                <a:hueOff val="0"/>
                <a:satOff val="0"/>
                <a:lumOff val="0"/>
                <a:alphaOff val="0"/>
                <a:tint val="73000"/>
              </a:schemeClr>
            </a:gs>
            <a:gs pos="100000">
              <a:schemeClr val="accent1">
                <a:hueOff val="0"/>
                <a:satOff val="0"/>
                <a:lumOff val="0"/>
                <a:alphaOff val="0"/>
                <a:tint val="35000"/>
              </a:schemeClr>
            </a:gs>
          </a:gsLst>
          <a:lin ang="5400000" scaled="1"/>
        </a:gradFill>
        <a:ln>
          <a:noFill/>
        </a:ln>
        <a:effectLst>
          <a:glow rad="63500">
            <a:schemeClr val="accent1">
              <a:hueOff val="0"/>
              <a:satOff val="0"/>
              <a:lumOff val="0"/>
              <a:alphaOff val="0"/>
              <a:tint val="30000"/>
              <a:shade val="95000"/>
              <a:satMod val="300000"/>
              <a:alpha val="5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lt-LT" sz="1300" b="1" kern="1200" dirty="0" smtClean="0"/>
            <a:t>Tūris</a:t>
          </a:r>
          <a:endParaRPr lang="lt-LT" sz="1300" b="1" kern="1200" dirty="0"/>
        </a:p>
      </dsp:txBody>
      <dsp:txXfrm>
        <a:off x="2621067" y="747296"/>
        <a:ext cx="1244707" cy="1244707"/>
      </dsp:txXfrm>
    </dsp:sp>
    <dsp:sp modelId="{34D7621A-4750-4C2B-B0FB-86E6F3D50A00}">
      <dsp:nvSpPr>
        <dsp:cNvPr id="0" name=""/>
        <dsp:cNvSpPr/>
      </dsp:nvSpPr>
      <dsp:spPr>
        <a:xfrm rot="5400000">
          <a:off x="3947081" y="231722"/>
          <a:ext cx="1760281" cy="1760281"/>
        </a:xfrm>
        <a:prstGeom prst="pieWedge">
          <a:avLst/>
        </a:prstGeom>
        <a:gradFill rotWithShape="0">
          <a:gsLst>
            <a:gs pos="0">
              <a:schemeClr val="accent1">
                <a:hueOff val="0"/>
                <a:satOff val="0"/>
                <a:lumOff val="0"/>
                <a:alphaOff val="0"/>
                <a:tint val="1000"/>
              </a:schemeClr>
            </a:gs>
            <a:gs pos="68000">
              <a:schemeClr val="accent1">
                <a:hueOff val="0"/>
                <a:satOff val="0"/>
                <a:lumOff val="0"/>
                <a:alphaOff val="0"/>
                <a:tint val="77000"/>
              </a:schemeClr>
            </a:gs>
            <a:gs pos="81000">
              <a:schemeClr val="accent1">
                <a:hueOff val="0"/>
                <a:satOff val="0"/>
                <a:lumOff val="0"/>
                <a:alphaOff val="0"/>
                <a:tint val="79000"/>
              </a:schemeClr>
            </a:gs>
            <a:gs pos="86000">
              <a:schemeClr val="accent1">
                <a:hueOff val="0"/>
                <a:satOff val="0"/>
                <a:lumOff val="0"/>
                <a:alphaOff val="0"/>
                <a:tint val="73000"/>
              </a:schemeClr>
            </a:gs>
            <a:gs pos="100000">
              <a:schemeClr val="accent1">
                <a:hueOff val="0"/>
                <a:satOff val="0"/>
                <a:lumOff val="0"/>
                <a:alphaOff val="0"/>
                <a:tint val="35000"/>
              </a:schemeClr>
            </a:gs>
          </a:gsLst>
          <a:lin ang="5400000" scaled="1"/>
        </a:gradFill>
        <a:ln>
          <a:noFill/>
        </a:ln>
        <a:effectLst>
          <a:glow rad="63500">
            <a:schemeClr val="accent1">
              <a:hueOff val="0"/>
              <a:satOff val="0"/>
              <a:lumOff val="0"/>
              <a:alphaOff val="0"/>
              <a:tint val="30000"/>
              <a:shade val="95000"/>
              <a:satMod val="300000"/>
              <a:alpha val="5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lt-LT" sz="1300" b="1" kern="1200" dirty="0" smtClean="0"/>
            <a:t>Kiauto svoris</a:t>
          </a:r>
          <a:endParaRPr lang="lt-LT" sz="1300" b="1" kern="1200" dirty="0"/>
        </a:p>
      </dsp:txBody>
      <dsp:txXfrm rot="-5400000">
        <a:off x="3947081" y="747296"/>
        <a:ext cx="1244707" cy="1244707"/>
      </dsp:txXfrm>
    </dsp:sp>
    <dsp:sp modelId="{43ABF375-4E12-409D-BB7D-63DA0458C5F0}">
      <dsp:nvSpPr>
        <dsp:cNvPr id="0" name=""/>
        <dsp:cNvSpPr/>
      </dsp:nvSpPr>
      <dsp:spPr>
        <a:xfrm rot="10800000">
          <a:off x="3947081" y="2073310"/>
          <a:ext cx="1760281" cy="1760281"/>
        </a:xfrm>
        <a:prstGeom prst="pieWedge">
          <a:avLst/>
        </a:prstGeom>
        <a:gradFill rotWithShape="0">
          <a:gsLst>
            <a:gs pos="0">
              <a:schemeClr val="accent1">
                <a:hueOff val="0"/>
                <a:satOff val="0"/>
                <a:lumOff val="0"/>
                <a:alphaOff val="0"/>
                <a:tint val="1000"/>
              </a:schemeClr>
            </a:gs>
            <a:gs pos="68000">
              <a:schemeClr val="accent1">
                <a:hueOff val="0"/>
                <a:satOff val="0"/>
                <a:lumOff val="0"/>
                <a:alphaOff val="0"/>
                <a:tint val="77000"/>
              </a:schemeClr>
            </a:gs>
            <a:gs pos="81000">
              <a:schemeClr val="accent1">
                <a:hueOff val="0"/>
                <a:satOff val="0"/>
                <a:lumOff val="0"/>
                <a:alphaOff val="0"/>
                <a:tint val="79000"/>
              </a:schemeClr>
            </a:gs>
            <a:gs pos="86000">
              <a:schemeClr val="accent1">
                <a:hueOff val="0"/>
                <a:satOff val="0"/>
                <a:lumOff val="0"/>
                <a:alphaOff val="0"/>
                <a:tint val="73000"/>
              </a:schemeClr>
            </a:gs>
            <a:gs pos="100000">
              <a:schemeClr val="accent1">
                <a:hueOff val="0"/>
                <a:satOff val="0"/>
                <a:lumOff val="0"/>
                <a:alphaOff val="0"/>
                <a:tint val="35000"/>
              </a:schemeClr>
            </a:gs>
          </a:gsLst>
          <a:lin ang="5400000" scaled="1"/>
        </a:gradFill>
        <a:ln>
          <a:noFill/>
        </a:ln>
        <a:effectLst>
          <a:glow rad="63500">
            <a:schemeClr val="accent1">
              <a:hueOff val="0"/>
              <a:satOff val="0"/>
              <a:lumOff val="0"/>
              <a:alphaOff val="0"/>
              <a:tint val="30000"/>
              <a:shade val="95000"/>
              <a:satMod val="300000"/>
              <a:alpha val="5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lt-LT" sz="1300" b="1" kern="1200" dirty="0" smtClean="0"/>
            <a:t>Tvirtumas</a:t>
          </a:r>
          <a:endParaRPr lang="lt-LT" sz="1300" b="1" kern="1200" dirty="0"/>
        </a:p>
      </dsp:txBody>
      <dsp:txXfrm rot="10800000">
        <a:off x="3947081" y="2073310"/>
        <a:ext cx="1244707" cy="1244707"/>
      </dsp:txXfrm>
    </dsp:sp>
    <dsp:sp modelId="{A51EA82B-1344-4F36-8F1E-BD998137DF37}">
      <dsp:nvSpPr>
        <dsp:cNvPr id="0" name=""/>
        <dsp:cNvSpPr/>
      </dsp:nvSpPr>
      <dsp:spPr>
        <a:xfrm rot="16200000">
          <a:off x="2105493" y="2073310"/>
          <a:ext cx="1760281" cy="1760281"/>
        </a:xfrm>
        <a:prstGeom prst="pieWedge">
          <a:avLst/>
        </a:prstGeom>
        <a:gradFill rotWithShape="0">
          <a:gsLst>
            <a:gs pos="0">
              <a:schemeClr val="accent1">
                <a:hueOff val="0"/>
                <a:satOff val="0"/>
                <a:lumOff val="0"/>
                <a:alphaOff val="0"/>
                <a:tint val="1000"/>
              </a:schemeClr>
            </a:gs>
            <a:gs pos="68000">
              <a:schemeClr val="accent1">
                <a:hueOff val="0"/>
                <a:satOff val="0"/>
                <a:lumOff val="0"/>
                <a:alphaOff val="0"/>
                <a:tint val="77000"/>
              </a:schemeClr>
            </a:gs>
            <a:gs pos="81000">
              <a:schemeClr val="accent1">
                <a:hueOff val="0"/>
                <a:satOff val="0"/>
                <a:lumOff val="0"/>
                <a:alphaOff val="0"/>
                <a:tint val="79000"/>
              </a:schemeClr>
            </a:gs>
            <a:gs pos="86000">
              <a:schemeClr val="accent1">
                <a:hueOff val="0"/>
                <a:satOff val="0"/>
                <a:lumOff val="0"/>
                <a:alphaOff val="0"/>
                <a:tint val="73000"/>
              </a:schemeClr>
            </a:gs>
            <a:gs pos="100000">
              <a:schemeClr val="accent1">
                <a:hueOff val="0"/>
                <a:satOff val="0"/>
                <a:lumOff val="0"/>
                <a:alphaOff val="0"/>
                <a:tint val="35000"/>
              </a:schemeClr>
            </a:gs>
          </a:gsLst>
          <a:lin ang="5400000" scaled="1"/>
        </a:gradFill>
        <a:ln>
          <a:noFill/>
        </a:ln>
        <a:effectLst>
          <a:glow rad="63500">
            <a:schemeClr val="accent1">
              <a:hueOff val="0"/>
              <a:satOff val="0"/>
              <a:lumOff val="0"/>
              <a:alphaOff val="0"/>
              <a:tint val="30000"/>
              <a:shade val="95000"/>
              <a:satMod val="300000"/>
              <a:alpha val="5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lt-LT" sz="1300" b="1" kern="1200" dirty="0" smtClean="0"/>
            <a:t>Fizikinis kūnas, naudojamas daugelyje eksperimentų</a:t>
          </a:r>
          <a:endParaRPr lang="lt-LT" sz="1300" b="1" kern="1200" dirty="0"/>
        </a:p>
      </dsp:txBody>
      <dsp:txXfrm rot="5400000">
        <a:off x="2621067" y="2073310"/>
        <a:ext cx="1244707" cy="1244707"/>
      </dsp:txXfrm>
    </dsp:sp>
    <dsp:sp modelId="{CED41AD2-F7EC-4910-B253-51A576945DA9}">
      <dsp:nvSpPr>
        <dsp:cNvPr id="0" name=""/>
        <dsp:cNvSpPr/>
      </dsp:nvSpPr>
      <dsp:spPr>
        <a:xfrm>
          <a:off x="3602545" y="1666779"/>
          <a:ext cx="607764" cy="528490"/>
        </a:xfrm>
        <a:prstGeom prst="circularArrow">
          <a:avLst/>
        </a:prstGeom>
        <a:gradFill rotWithShape="0">
          <a:gsLst>
            <a:gs pos="0">
              <a:schemeClr val="accent1">
                <a:tint val="60000"/>
                <a:hueOff val="0"/>
                <a:satOff val="0"/>
                <a:lumOff val="0"/>
                <a:alphaOff val="0"/>
                <a:tint val="1000"/>
              </a:schemeClr>
            </a:gs>
            <a:gs pos="68000">
              <a:schemeClr val="accent1">
                <a:tint val="60000"/>
                <a:hueOff val="0"/>
                <a:satOff val="0"/>
                <a:lumOff val="0"/>
                <a:alphaOff val="0"/>
                <a:tint val="77000"/>
              </a:schemeClr>
            </a:gs>
            <a:gs pos="81000">
              <a:schemeClr val="accent1">
                <a:tint val="60000"/>
                <a:hueOff val="0"/>
                <a:satOff val="0"/>
                <a:lumOff val="0"/>
                <a:alphaOff val="0"/>
                <a:tint val="79000"/>
              </a:schemeClr>
            </a:gs>
            <a:gs pos="86000">
              <a:schemeClr val="accent1">
                <a:tint val="60000"/>
                <a:hueOff val="0"/>
                <a:satOff val="0"/>
                <a:lumOff val="0"/>
                <a:alphaOff val="0"/>
                <a:tint val="73000"/>
              </a:schemeClr>
            </a:gs>
            <a:gs pos="100000">
              <a:schemeClr val="accent1">
                <a:tint val="60000"/>
                <a:hueOff val="0"/>
                <a:satOff val="0"/>
                <a:lumOff val="0"/>
                <a:alphaOff val="0"/>
                <a:tint val="35000"/>
              </a:schemeClr>
            </a:gs>
          </a:gsLst>
          <a:lin ang="5400000" scaled="1"/>
        </a:gradFill>
        <a:ln w="9525" cap="flat" cmpd="sng" algn="ctr">
          <a:solidFill>
            <a:schemeClr val="lt1">
              <a:hueOff val="0"/>
              <a:satOff val="0"/>
              <a:lumOff val="0"/>
              <a:alphaOff val="0"/>
            </a:schemeClr>
          </a:solidFill>
          <a:prstDash val="solid"/>
        </a:ln>
        <a:effectLst>
          <a:glow rad="63500">
            <a:schemeClr val="accent1">
              <a:tint val="60000"/>
              <a:hueOff val="0"/>
              <a:satOff val="0"/>
              <a:lumOff val="0"/>
              <a:alphaOff val="0"/>
              <a:tint val="30000"/>
              <a:shade val="95000"/>
              <a:satMod val="300000"/>
              <a:alpha val="50000"/>
            </a:schemeClr>
          </a:glo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FD3447A7-89EF-4D6E-ACA8-AB9749B0355C}">
      <dsp:nvSpPr>
        <dsp:cNvPr id="0" name=""/>
        <dsp:cNvSpPr/>
      </dsp:nvSpPr>
      <dsp:spPr>
        <a:xfrm rot="10800000">
          <a:off x="3602545" y="1870044"/>
          <a:ext cx="607764" cy="528490"/>
        </a:xfrm>
        <a:prstGeom prst="circularArrow">
          <a:avLst/>
        </a:prstGeom>
        <a:gradFill rotWithShape="0">
          <a:gsLst>
            <a:gs pos="0">
              <a:schemeClr val="accent1">
                <a:tint val="60000"/>
                <a:hueOff val="0"/>
                <a:satOff val="0"/>
                <a:lumOff val="0"/>
                <a:alphaOff val="0"/>
                <a:tint val="1000"/>
              </a:schemeClr>
            </a:gs>
            <a:gs pos="68000">
              <a:schemeClr val="accent1">
                <a:tint val="60000"/>
                <a:hueOff val="0"/>
                <a:satOff val="0"/>
                <a:lumOff val="0"/>
                <a:alphaOff val="0"/>
                <a:tint val="77000"/>
              </a:schemeClr>
            </a:gs>
            <a:gs pos="81000">
              <a:schemeClr val="accent1">
                <a:tint val="60000"/>
                <a:hueOff val="0"/>
                <a:satOff val="0"/>
                <a:lumOff val="0"/>
                <a:alphaOff val="0"/>
                <a:tint val="79000"/>
              </a:schemeClr>
            </a:gs>
            <a:gs pos="86000">
              <a:schemeClr val="accent1">
                <a:tint val="60000"/>
                <a:hueOff val="0"/>
                <a:satOff val="0"/>
                <a:lumOff val="0"/>
                <a:alphaOff val="0"/>
                <a:tint val="73000"/>
              </a:schemeClr>
            </a:gs>
            <a:gs pos="100000">
              <a:schemeClr val="accent1">
                <a:tint val="60000"/>
                <a:hueOff val="0"/>
                <a:satOff val="0"/>
                <a:lumOff val="0"/>
                <a:alphaOff val="0"/>
                <a:tint val="35000"/>
              </a:schemeClr>
            </a:gs>
          </a:gsLst>
          <a:lin ang="5400000" scaled="1"/>
        </a:gradFill>
        <a:ln w="9525" cap="flat" cmpd="sng" algn="ctr">
          <a:solidFill>
            <a:schemeClr val="lt1">
              <a:hueOff val="0"/>
              <a:satOff val="0"/>
              <a:lumOff val="0"/>
              <a:alphaOff val="0"/>
            </a:schemeClr>
          </a:solidFill>
          <a:prstDash val="solid"/>
        </a:ln>
        <a:effectLst>
          <a:glow rad="63500">
            <a:schemeClr val="accent1">
              <a:tint val="60000"/>
              <a:hueOff val="0"/>
              <a:satOff val="0"/>
              <a:lumOff val="0"/>
              <a:alphaOff val="0"/>
              <a:tint val="30000"/>
              <a:shade val="95000"/>
              <a:satMod val="300000"/>
              <a:alpha val="50000"/>
            </a:schemeClr>
          </a:glo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A5C829-0AC1-4093-BAFB-E1547D3CF251}">
      <dsp:nvSpPr>
        <dsp:cNvPr id="0" name=""/>
        <dsp:cNvSpPr/>
      </dsp:nvSpPr>
      <dsp:spPr>
        <a:xfrm>
          <a:off x="3288896" y="-244452"/>
          <a:ext cx="1788175" cy="8940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lt-LT" sz="2300" b="1" kern="1200" dirty="0" smtClean="0">
              <a:solidFill>
                <a:schemeClr val="tx1"/>
              </a:solidFill>
            </a:rPr>
            <a:t>Kaip atskirti</a:t>
          </a:r>
          <a:endParaRPr lang="lt-LT" sz="2300" b="1" kern="1200" dirty="0">
            <a:solidFill>
              <a:schemeClr val="tx1"/>
            </a:solidFill>
          </a:endParaRPr>
        </a:p>
      </dsp:txBody>
      <dsp:txXfrm>
        <a:off x="3315083" y="-218265"/>
        <a:ext cx="1735801" cy="841713"/>
      </dsp:txXfrm>
    </dsp:sp>
    <dsp:sp modelId="{03E1C8EB-3E96-4544-9125-BAA831B90876}">
      <dsp:nvSpPr>
        <dsp:cNvPr id="0" name=""/>
        <dsp:cNvSpPr/>
      </dsp:nvSpPr>
      <dsp:spPr>
        <a:xfrm rot="2834603">
          <a:off x="4535911" y="1121447"/>
          <a:ext cx="1282641" cy="31293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lt-LT" sz="1300" kern="1200"/>
        </a:p>
      </dsp:txBody>
      <dsp:txXfrm>
        <a:off x="4629790" y="1184033"/>
        <a:ext cx="1094883" cy="187758"/>
      </dsp:txXfrm>
    </dsp:sp>
    <dsp:sp modelId="{B463BAEE-BF2B-4BB9-9DDD-8AC66A5FF3D3}">
      <dsp:nvSpPr>
        <dsp:cNvPr id="0" name=""/>
        <dsp:cNvSpPr/>
      </dsp:nvSpPr>
      <dsp:spPr>
        <a:xfrm>
          <a:off x="5400600" y="1906190"/>
          <a:ext cx="2266208" cy="167761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lt-LT" sz="2300" kern="1200" dirty="0" smtClean="0">
              <a:hlinkClick xmlns:r="http://schemas.openxmlformats.org/officeDocument/2006/relationships" r:id="" action="ppaction://hlinksldjump"/>
            </a:rPr>
            <a:t>seną kiaušinį nuo </a:t>
          </a:r>
          <a:r>
            <a:rPr lang="lt-LT" sz="2300" kern="1200" dirty="0" err="1" smtClean="0">
              <a:hlinkClick xmlns:r="http://schemas.openxmlformats.org/officeDocument/2006/relationships" r:id="" action="ppaction://hlinksldjump"/>
            </a:rPr>
            <a:t>šviežaus</a:t>
          </a:r>
          <a:r>
            <a:rPr lang="lt-LT" sz="2300" kern="1200" dirty="0" smtClean="0">
              <a:hlinkClick xmlns:r="http://schemas.openxmlformats.org/officeDocument/2006/relationships" r:id="" action="ppaction://hlinksldjump"/>
            </a:rPr>
            <a:t>?</a:t>
          </a:r>
          <a:endParaRPr lang="lt-LT" sz="2300" kern="1200" dirty="0"/>
        </a:p>
      </dsp:txBody>
      <dsp:txXfrm>
        <a:off x="5449736" y="1955326"/>
        <a:ext cx="2167936" cy="1579340"/>
      </dsp:txXfrm>
    </dsp:sp>
    <dsp:sp modelId="{6F17F2D0-0054-43F9-A618-C85952B6EFA8}">
      <dsp:nvSpPr>
        <dsp:cNvPr id="0" name=""/>
        <dsp:cNvSpPr/>
      </dsp:nvSpPr>
      <dsp:spPr>
        <a:xfrm rot="10790339">
          <a:off x="3457155" y="2595375"/>
          <a:ext cx="1282641" cy="31293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lt-LT" sz="1300" kern="1200"/>
        </a:p>
      </dsp:txBody>
      <dsp:txXfrm rot="10800000">
        <a:off x="3551034" y="2657961"/>
        <a:ext cx="1094883" cy="187758"/>
      </dsp:txXfrm>
    </dsp:sp>
    <dsp:sp modelId="{859D845C-697A-4E59-BAD1-BB0EF2AF15EF}">
      <dsp:nvSpPr>
        <dsp:cNvPr id="0" name=""/>
        <dsp:cNvSpPr/>
      </dsp:nvSpPr>
      <dsp:spPr>
        <a:xfrm>
          <a:off x="792093" y="1820954"/>
          <a:ext cx="2004258" cy="187472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lt-LT" sz="2300" kern="1200" dirty="0" smtClean="0">
              <a:hlinkClick xmlns:r="http://schemas.openxmlformats.org/officeDocument/2006/relationships" r:id="" action="ppaction://hlinksldjump"/>
            </a:rPr>
            <a:t>virtą kiaušinį nuo nevirto?</a:t>
          </a:r>
          <a:endParaRPr lang="lt-LT" sz="2300" kern="1200" dirty="0"/>
        </a:p>
      </dsp:txBody>
      <dsp:txXfrm>
        <a:off x="847002" y="1875863"/>
        <a:ext cx="1894440" cy="1764904"/>
      </dsp:txXfrm>
    </dsp:sp>
    <dsp:sp modelId="{132FC8D3-DD2E-4355-9E88-4BF89CD7274E}">
      <dsp:nvSpPr>
        <dsp:cNvPr id="0" name=""/>
        <dsp:cNvSpPr/>
      </dsp:nvSpPr>
      <dsp:spPr>
        <a:xfrm rot="18783960">
          <a:off x="2576425" y="1078829"/>
          <a:ext cx="1282641" cy="31293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lt-LT" sz="1300" kern="1200"/>
        </a:p>
      </dsp:txBody>
      <dsp:txXfrm>
        <a:off x="2670304" y="1141415"/>
        <a:ext cx="1094883" cy="187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F0A01F-CDFE-4A9A-B6A5-880865C0F68E}">
      <dsp:nvSpPr>
        <dsp:cNvPr id="0" name=""/>
        <dsp:cNvSpPr/>
      </dsp:nvSpPr>
      <dsp:spPr>
        <a:xfrm>
          <a:off x="0" y="865752"/>
          <a:ext cx="7408862" cy="428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F32017-77C0-49D0-A444-4532CB9F1950}">
      <dsp:nvSpPr>
        <dsp:cNvPr id="0" name=""/>
        <dsp:cNvSpPr/>
      </dsp:nvSpPr>
      <dsp:spPr>
        <a:xfrm>
          <a:off x="370443" y="614832"/>
          <a:ext cx="5186151" cy="501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026" tIns="0" rIns="196026" bIns="0" numCol="1" spcCol="1270" anchor="ctr" anchorCtr="0">
          <a:noAutofit/>
        </a:bodyPr>
        <a:lstStyle/>
        <a:p>
          <a:pPr lvl="0" algn="l" defTabSz="755650">
            <a:lnSpc>
              <a:spcPct val="90000"/>
            </a:lnSpc>
            <a:spcBef>
              <a:spcPct val="0"/>
            </a:spcBef>
            <a:spcAft>
              <a:spcPct val="35000"/>
            </a:spcAft>
          </a:pPr>
          <a:r>
            <a:rPr lang="lt-LT" sz="1700" kern="1200" dirty="0" smtClean="0"/>
            <a:t>Ar įmanoma išvirti kiaušinį popieriniame puodelyje? </a:t>
          </a:r>
          <a:endParaRPr lang="lt-LT" sz="1700" kern="1200" dirty="0"/>
        </a:p>
      </dsp:txBody>
      <dsp:txXfrm>
        <a:off x="394941" y="639330"/>
        <a:ext cx="5137155" cy="452844"/>
      </dsp:txXfrm>
    </dsp:sp>
    <dsp:sp modelId="{54EBF98C-5E86-4A83-B2C7-DF587E9E03FC}">
      <dsp:nvSpPr>
        <dsp:cNvPr id="0" name=""/>
        <dsp:cNvSpPr/>
      </dsp:nvSpPr>
      <dsp:spPr>
        <a:xfrm>
          <a:off x="0" y="1636872"/>
          <a:ext cx="7408862" cy="428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9C40A6-E942-4762-93CE-3ABA78BF4AA8}">
      <dsp:nvSpPr>
        <dsp:cNvPr id="0" name=""/>
        <dsp:cNvSpPr/>
      </dsp:nvSpPr>
      <dsp:spPr>
        <a:xfrm>
          <a:off x="370443" y="1385952"/>
          <a:ext cx="5186203" cy="501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026" tIns="0" rIns="196026" bIns="0" numCol="1" spcCol="1270" anchor="ctr" anchorCtr="0">
          <a:noAutofit/>
        </a:bodyPr>
        <a:lstStyle/>
        <a:p>
          <a:pPr lvl="0" algn="l" defTabSz="755650">
            <a:lnSpc>
              <a:spcPct val="90000"/>
            </a:lnSpc>
            <a:spcBef>
              <a:spcPct val="0"/>
            </a:spcBef>
            <a:spcAft>
              <a:spcPct val="35000"/>
            </a:spcAft>
          </a:pPr>
          <a:r>
            <a:rPr lang="lt-LT" sz="1700" kern="1200" dirty="0" smtClean="0"/>
            <a:t>Kiaušinis stiklainyje.</a:t>
          </a:r>
          <a:endParaRPr lang="lt-LT" sz="1700" kern="1200" dirty="0"/>
        </a:p>
      </dsp:txBody>
      <dsp:txXfrm>
        <a:off x="394941" y="1410450"/>
        <a:ext cx="5137207" cy="452844"/>
      </dsp:txXfrm>
    </dsp:sp>
    <dsp:sp modelId="{1FB1CBDF-7778-4A3B-AF70-B5D5A220CE4B}">
      <dsp:nvSpPr>
        <dsp:cNvPr id="0" name=""/>
        <dsp:cNvSpPr/>
      </dsp:nvSpPr>
      <dsp:spPr>
        <a:xfrm>
          <a:off x="0" y="2407992"/>
          <a:ext cx="7408862" cy="4284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97C7C0-EAF4-4C30-9E13-8B6EBA8B1328}">
      <dsp:nvSpPr>
        <dsp:cNvPr id="0" name=""/>
        <dsp:cNvSpPr/>
      </dsp:nvSpPr>
      <dsp:spPr>
        <a:xfrm>
          <a:off x="370443" y="2157072"/>
          <a:ext cx="5186203" cy="50184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026" tIns="0" rIns="196026" bIns="0" numCol="1" spcCol="1270" anchor="ctr" anchorCtr="0">
          <a:noAutofit/>
        </a:bodyPr>
        <a:lstStyle/>
        <a:p>
          <a:pPr lvl="0" algn="l" defTabSz="755650">
            <a:lnSpc>
              <a:spcPct val="90000"/>
            </a:lnSpc>
            <a:spcBef>
              <a:spcPct val="0"/>
            </a:spcBef>
            <a:spcAft>
              <a:spcPct val="35000"/>
            </a:spcAft>
          </a:pPr>
          <a:r>
            <a:rPr lang="lt-LT" sz="1700" kern="1200" dirty="0" smtClean="0"/>
            <a:t>Kuris kiaušinis suduš? Mušamasis ar mušantysis?</a:t>
          </a:r>
          <a:endParaRPr lang="lt-LT" sz="1700" kern="1200" dirty="0"/>
        </a:p>
      </dsp:txBody>
      <dsp:txXfrm>
        <a:off x="394941" y="2181570"/>
        <a:ext cx="5137207"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9691E85-4B0A-486C-933C-9CFE14C3B929}" type="slidenum">
              <a:rPr lang="lt-LT" smtClean="0"/>
              <a:pPr/>
              <a:t>‹#›</a:t>
            </a:fld>
            <a:endParaRPr lang="lt-LT"/>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9691E85-4B0A-486C-933C-9CFE14C3B929}" type="slidenum">
              <a:rPr lang="lt-LT" smtClean="0"/>
              <a:pPr/>
              <a:t>‹#›</a:t>
            </a:fld>
            <a:endParaRPr lang="lt-LT"/>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9691E85-4B0A-486C-933C-9CFE14C3B929}" type="slidenum">
              <a:rPr lang="lt-LT" smtClean="0"/>
              <a:pPr/>
              <a:t>‹#›</a:t>
            </a:fld>
            <a:endParaRPr lang="lt-LT"/>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9691E85-4B0A-486C-933C-9CFE14C3B929}" type="slidenum">
              <a:rPr lang="lt-LT" smtClean="0"/>
              <a:pPr/>
              <a:t>‹#›</a:t>
            </a:fld>
            <a:endParaRPr lang="lt-LT"/>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9691E85-4B0A-486C-933C-9CFE14C3B929}" type="slidenum">
              <a:rPr lang="lt-LT" smtClean="0"/>
              <a:pPr/>
              <a:t>‹#›</a:t>
            </a:fld>
            <a:endParaRPr lang="lt-LT"/>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9691E85-4B0A-486C-933C-9CFE14C3B929}" type="slidenum">
              <a:rPr lang="lt-LT" smtClean="0"/>
              <a:pPr/>
              <a:t>‹#›</a:t>
            </a:fld>
            <a:endParaRPr lang="lt-LT"/>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9691E85-4B0A-486C-933C-9CFE14C3B929}" type="slidenum">
              <a:rPr lang="lt-LT" smtClean="0"/>
              <a:pPr/>
              <a:t>‹#›</a:t>
            </a:fld>
            <a:endParaRPr lang="lt-LT"/>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9691E85-4B0A-486C-933C-9CFE14C3B929}" type="slidenum">
              <a:rPr lang="lt-LT" smtClean="0"/>
              <a:pPr/>
              <a:t>‹#›</a:t>
            </a:fld>
            <a:endParaRPr lang="lt-LT"/>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9691E85-4B0A-486C-933C-9CFE14C3B929}" type="slidenum">
              <a:rPr lang="lt-LT" smtClean="0"/>
              <a:pPr/>
              <a:t>‹#›</a:t>
            </a:fld>
            <a:endParaRPr lang="lt-LT"/>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9691E85-4B0A-486C-933C-9CFE14C3B929}" type="slidenum">
              <a:rPr lang="lt-LT" smtClean="0"/>
              <a:pPr/>
              <a:t>‹#›</a:t>
            </a:fld>
            <a:endParaRPr lang="lt-LT"/>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07D91E6-DC79-49B1-ADB2-2E5A87DD1915}" type="datetimeFigureOut">
              <a:rPr lang="lt-LT" smtClean="0"/>
              <a:pPr/>
              <a:t>2015.03.30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9691E85-4B0A-486C-933C-9CFE14C3B929}" type="slidenum">
              <a:rPr lang="lt-LT" smtClean="0"/>
              <a:pPr/>
              <a:t>‹#›</a:t>
            </a:fld>
            <a:endParaRPr lang="lt-LT"/>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07D91E6-DC79-49B1-ADB2-2E5A87DD1915}" type="datetimeFigureOut">
              <a:rPr lang="lt-LT" smtClean="0"/>
              <a:pPr/>
              <a:t>2015.03.30</a:t>
            </a:fld>
            <a:endParaRPr lang="lt-LT"/>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lt-LT"/>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9691E85-4B0A-486C-933C-9CFE14C3B929}" type="slidenum">
              <a:rPr lang="lt-LT" smtClean="0"/>
              <a:pPr/>
              <a:t>‹#›</a:t>
            </a:fld>
            <a:endParaRPr lang="lt-LT"/>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slide" Target="slide7.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jigsawplanet.com/?rc=play&amp;pid=0fda2b845d09" TargetMode="External"/><Relationship Id="rId1" Type="http://schemas.openxmlformats.org/officeDocument/2006/relationships/slideLayout" Target="../slideLayouts/slideLayout2.xml"/><Relationship Id="rId4" Type="http://schemas.openxmlformats.org/officeDocument/2006/relationships/slide" Target="slide24.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UVwok0f3K3s&amp;feature=youtu.be" TargetMode="External"/><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yHomRvDdxiU&amp;feature=youtu.be" TargetMode="Externa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e4F23P3TLvU&amp;feature=youtu.be" TargetMode="External"/><Relationship Id="rId2" Type="http://schemas.openxmlformats.org/officeDocument/2006/relationships/slide" Target="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youtube.com/watch?v=DRu6PxkUsss&amp;feature=youtu.be" TargetMode="External"/><Relationship Id="rId1" Type="http://schemas.openxmlformats.org/officeDocument/2006/relationships/slideLayout" Target="../slideLayouts/slideLayout2.xml"/><Relationship Id="rId4" Type="http://schemas.openxmlformats.org/officeDocument/2006/relationships/slide" Target="slide6.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youtube.com/watch?v=EPttywIHWmw&amp;feature=youtu.b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fizika.lm.lt/content/view/93/86/" TargetMode="External"/><Relationship Id="rId2" Type="http://schemas.openxmlformats.org/officeDocument/2006/relationships/hyperlink" Target="http://www.technologijos.lt/z/pasidaryk-pats/pasidaryk-pats-idejos/pasidaryk-pats-maistas/S-44587/straipsnis/Kaip-lengvai-nustatyti-ar-vistu-kiausiniai-vis-dar-tinkami-vartojimui?l=3&amp;p=1" TargetMode="External"/><Relationship Id="rId1" Type="http://schemas.openxmlformats.org/officeDocument/2006/relationships/slideLayout" Target="../slideLayouts/slideLayout2.xml"/><Relationship Id="rId4" Type="http://schemas.openxmlformats.org/officeDocument/2006/relationships/hyperlink" Target="http://www.fizika.lm.lt/content/view/184/48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3568" y="836712"/>
            <a:ext cx="7772400" cy="1780108"/>
          </a:xfrm>
        </p:spPr>
        <p:txBody>
          <a:bodyPr/>
          <a:lstStyle/>
          <a:p>
            <a:r>
              <a:rPr lang="lt-LT" dirty="0" smtClean="0">
                <a:solidFill>
                  <a:srgbClr val="7030A0"/>
                </a:solidFill>
              </a:rPr>
              <a:t>Pažiūrėkime į kiaušinį kitaip</a:t>
            </a:r>
            <a:endParaRPr lang="lt-LT" dirty="0">
              <a:solidFill>
                <a:srgbClr val="7030A0"/>
              </a:solidFill>
            </a:endParaRPr>
          </a:p>
        </p:txBody>
      </p:sp>
      <p:sp>
        <p:nvSpPr>
          <p:cNvPr id="3" name="Antrinis pavadinimas 2"/>
          <p:cNvSpPr>
            <a:spLocks noGrp="1"/>
          </p:cNvSpPr>
          <p:nvPr>
            <p:ph type="subTitle" idx="1"/>
          </p:nvPr>
        </p:nvSpPr>
        <p:spPr>
          <a:xfrm>
            <a:off x="3635896" y="4869160"/>
            <a:ext cx="5400600" cy="1800200"/>
          </a:xfrm>
        </p:spPr>
        <p:txBody>
          <a:bodyPr>
            <a:noAutofit/>
          </a:bodyPr>
          <a:lstStyle/>
          <a:p>
            <a:r>
              <a:rPr lang="lt-LT" sz="2400" dirty="0" smtClean="0">
                <a:solidFill>
                  <a:srgbClr val="002060"/>
                </a:solidFill>
              </a:rPr>
              <a:t>Klaipėdos Tauralaukio progimnazija</a:t>
            </a:r>
          </a:p>
          <a:p>
            <a:r>
              <a:rPr lang="lt-LT" sz="2400" dirty="0" smtClean="0">
                <a:solidFill>
                  <a:srgbClr val="002060"/>
                </a:solidFill>
              </a:rPr>
              <a:t>7-os klasės mokinys Mantas Šniukas</a:t>
            </a:r>
          </a:p>
          <a:p>
            <a:r>
              <a:rPr lang="lt-LT" sz="2400" dirty="0" smtClean="0">
                <a:solidFill>
                  <a:srgbClr val="002060"/>
                </a:solidFill>
              </a:rPr>
              <a:t>fizikos mokytoja Alma Maskolaitienė</a:t>
            </a:r>
          </a:p>
          <a:p>
            <a:r>
              <a:rPr lang="lt-LT" sz="2400" dirty="0" smtClean="0">
                <a:solidFill>
                  <a:srgbClr val="002060"/>
                </a:solidFill>
              </a:rPr>
              <a:t>2015 m.</a:t>
            </a:r>
            <a:endParaRPr lang="lt-LT" sz="2400" dirty="0">
              <a:solidFill>
                <a:srgbClr val="002060"/>
              </a:solidFill>
            </a:endParaRPr>
          </a:p>
        </p:txBody>
      </p:sp>
    </p:spTree>
    <p:extLst>
      <p:ext uri="{BB962C8B-B14F-4D97-AF65-F5344CB8AC3E}">
        <p14:creationId xmlns:p14="http://schemas.microsoft.com/office/powerpoint/2010/main" val="25417933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dirty="0" smtClean="0"/>
              <a:t>Išsiaiškinsime:</a:t>
            </a:r>
          </a:p>
          <a:p>
            <a:pPr>
              <a:buFont typeface="Wingdings" pitchFamily="2" charset="2"/>
              <a:buChar char="Ø"/>
            </a:pPr>
            <a:r>
              <a:rPr lang="lt-LT" dirty="0" smtClean="0"/>
              <a:t>ar kiaušinį yra lengva suspausti;</a:t>
            </a:r>
          </a:p>
          <a:p>
            <a:pPr>
              <a:buFont typeface="Wingdings" pitchFamily="2" charset="2"/>
              <a:buChar char="Ø"/>
            </a:pPr>
            <a:r>
              <a:rPr lang="lt-LT" dirty="0"/>
              <a:t>k</a:t>
            </a:r>
            <a:r>
              <a:rPr lang="lt-LT" dirty="0" smtClean="0"/>
              <a:t>aip atskirti virtą kiaušinį nuo nevirto;</a:t>
            </a:r>
          </a:p>
          <a:p>
            <a:pPr>
              <a:buFont typeface="Wingdings" pitchFamily="2" charset="2"/>
              <a:buChar char="Ø"/>
            </a:pPr>
            <a:r>
              <a:rPr lang="lt-LT" dirty="0" smtClean="0"/>
              <a:t>ar įmanoma išvirti kiaušinį popieriniame indelyje; </a:t>
            </a:r>
          </a:p>
          <a:p>
            <a:pPr>
              <a:buFont typeface="Wingdings" pitchFamily="2" charset="2"/>
              <a:buChar char="Ø"/>
            </a:pPr>
            <a:r>
              <a:rPr lang="lt-LT" dirty="0"/>
              <a:t>k</a:t>
            </a:r>
            <a:r>
              <a:rPr lang="lt-LT" dirty="0" smtClean="0"/>
              <a:t>aip atskirti šviežų kiaušinį nuo nešviežaus;</a:t>
            </a:r>
          </a:p>
          <a:p>
            <a:pPr>
              <a:buFont typeface="Wingdings" pitchFamily="2" charset="2"/>
              <a:buChar char="Ø"/>
            </a:pPr>
            <a:r>
              <a:rPr lang="lt-LT" dirty="0" smtClean="0"/>
              <a:t>kaip nustatyti kiauto svorį nesudaužius </a:t>
            </a:r>
            <a:r>
              <a:rPr lang="lt-LT" dirty="0" smtClean="0"/>
              <a:t>kiaušinio;</a:t>
            </a:r>
          </a:p>
          <a:p>
            <a:pPr>
              <a:buFont typeface="Wingdings" pitchFamily="2" charset="2"/>
              <a:buChar char="Ø"/>
            </a:pPr>
            <a:r>
              <a:rPr lang="lt-LT" dirty="0" smtClean="0"/>
              <a:t>pasitikrinsime, ar atidžiai sekėte</a:t>
            </a:r>
            <a:r>
              <a:rPr lang="lt-LT" dirty="0" smtClean="0"/>
              <a:t>.</a:t>
            </a:r>
            <a:endParaRPr lang="lt-LT" dirty="0" smtClean="0"/>
          </a:p>
        </p:txBody>
      </p:sp>
      <p:sp>
        <p:nvSpPr>
          <p:cNvPr id="2" name="Antraštė 1"/>
          <p:cNvSpPr>
            <a:spLocks noGrp="1"/>
          </p:cNvSpPr>
          <p:nvPr>
            <p:ph type="title"/>
          </p:nvPr>
        </p:nvSpPr>
        <p:spPr/>
        <p:txBody>
          <a:bodyPr/>
          <a:lstStyle/>
          <a:p>
            <a:r>
              <a:rPr lang="lt-LT" dirty="0" smtClean="0">
                <a:solidFill>
                  <a:srgbClr val="7030A0"/>
                </a:solidFill>
              </a:rPr>
              <a:t>Darbo turinys</a:t>
            </a:r>
            <a:endParaRPr lang="lt-LT" dirty="0">
              <a:solidFill>
                <a:srgbClr val="7030A0"/>
              </a:solidFill>
            </a:endParaRPr>
          </a:p>
        </p:txBody>
      </p:sp>
    </p:spTree>
    <p:extLst>
      <p:ext uri="{BB962C8B-B14F-4D97-AF65-F5344CB8AC3E}">
        <p14:creationId xmlns:p14="http://schemas.microsoft.com/office/powerpoint/2010/main" val="38543792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endParaRPr lang="lt-LT" dirty="0" smtClean="0"/>
          </a:p>
          <a:p>
            <a:endParaRPr lang="lt-LT" dirty="0"/>
          </a:p>
        </p:txBody>
      </p:sp>
      <p:sp>
        <p:nvSpPr>
          <p:cNvPr id="2" name="Antraštė 1"/>
          <p:cNvSpPr>
            <a:spLocks noGrp="1"/>
          </p:cNvSpPr>
          <p:nvPr>
            <p:ph type="title"/>
          </p:nvPr>
        </p:nvSpPr>
        <p:spPr>
          <a:xfrm>
            <a:off x="467544" y="332656"/>
            <a:ext cx="8229600" cy="2304256"/>
          </a:xfrm>
        </p:spPr>
        <p:txBody>
          <a:bodyPr>
            <a:normAutofit/>
          </a:bodyPr>
          <a:lstStyle/>
          <a:p>
            <a:r>
              <a:rPr lang="lt-LT" dirty="0" smtClean="0">
                <a:solidFill>
                  <a:srgbClr val="7030A0"/>
                </a:solidFill>
              </a:rPr>
              <a:t>Pažiūrėkime į kiaušinį kaip į fizikinį kūną, turintį masę ir tūrį.</a:t>
            </a:r>
            <a:endParaRPr lang="lt-LT" dirty="0">
              <a:solidFill>
                <a:srgbClr val="7030A0"/>
              </a:solidFill>
            </a:endParaRPr>
          </a:p>
        </p:txBody>
      </p:sp>
      <p:pic>
        <p:nvPicPr>
          <p:cNvPr id="17410" name="Picture 2" descr="http://eli.mama.lt/uploads/11_snacks.egg_.JPG"/>
          <p:cNvPicPr>
            <a:picLocks noChangeAspect="1" noChangeArrowheads="1"/>
          </p:cNvPicPr>
          <p:nvPr/>
        </p:nvPicPr>
        <p:blipFill>
          <a:blip r:embed="rId2" cstate="print"/>
          <a:srcRect/>
          <a:stretch>
            <a:fillRect/>
          </a:stretch>
        </p:blipFill>
        <p:spPr bwMode="auto">
          <a:xfrm>
            <a:off x="1763688" y="2564904"/>
            <a:ext cx="5184576" cy="3888433"/>
          </a:xfrm>
          <a:prstGeom prst="rect">
            <a:avLst/>
          </a:prstGeom>
          <a:noFill/>
        </p:spPr>
      </p:pic>
    </p:spTree>
    <p:extLst>
      <p:ext uri="{BB962C8B-B14F-4D97-AF65-F5344CB8AC3E}">
        <p14:creationId xmlns:p14="http://schemas.microsoft.com/office/powerpoint/2010/main" val="30949913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3456158612"/>
              </p:ext>
            </p:extLst>
          </p:nvPr>
        </p:nvGraphicFramePr>
        <p:xfrm>
          <a:off x="827584" y="1811957"/>
          <a:ext cx="7812856" cy="4065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ntraštė 1"/>
          <p:cNvSpPr>
            <a:spLocks noGrp="1"/>
          </p:cNvSpPr>
          <p:nvPr>
            <p:ph type="title"/>
          </p:nvPr>
        </p:nvSpPr>
        <p:spPr/>
        <p:txBody>
          <a:bodyPr>
            <a:normAutofit fontScale="90000"/>
          </a:bodyPr>
          <a:lstStyle/>
          <a:p>
            <a:r>
              <a:rPr lang="lt-LT" dirty="0" smtClean="0">
                <a:solidFill>
                  <a:srgbClr val="7030A0"/>
                </a:solidFill>
              </a:rPr>
              <a:t>Panagrinėkime kiaušinio fizikines savybes</a:t>
            </a:r>
            <a:endParaRPr lang="lt-LT" dirty="0">
              <a:solidFill>
                <a:srgbClr val="7030A0"/>
              </a:solidFill>
            </a:endParaRPr>
          </a:p>
        </p:txBody>
      </p:sp>
      <p:sp>
        <p:nvSpPr>
          <p:cNvPr id="3" name="Action Button: Forward or Next 2">
            <a:hlinkClick r:id="" action="ppaction://hlinkshowjump?jump=nextslide" highlightClick="1"/>
          </p:cNvPr>
          <p:cNvSpPr/>
          <p:nvPr/>
        </p:nvSpPr>
        <p:spPr>
          <a:xfrm>
            <a:off x="6906056" y="5877272"/>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500317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3558234148"/>
              </p:ext>
            </p:extLst>
          </p:nvPr>
        </p:nvGraphicFramePr>
        <p:xfrm>
          <a:off x="251520" y="2674938"/>
          <a:ext cx="8496944"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Antraštė 2"/>
          <p:cNvSpPr>
            <a:spLocks noGrp="1"/>
          </p:cNvSpPr>
          <p:nvPr>
            <p:ph type="title"/>
          </p:nvPr>
        </p:nvSpPr>
        <p:spPr/>
        <p:txBody>
          <a:bodyPr>
            <a:normAutofit/>
          </a:bodyPr>
          <a:lstStyle/>
          <a:p>
            <a:r>
              <a:rPr lang="lt-LT" dirty="0" smtClean="0">
                <a:solidFill>
                  <a:srgbClr val="7030A0"/>
                </a:solidFill>
              </a:rPr>
              <a:t>Kiaušinis buityje</a:t>
            </a:r>
            <a:endParaRPr lang="lt-LT" dirty="0"/>
          </a:p>
        </p:txBody>
      </p:sp>
    </p:spTree>
    <p:extLst>
      <p:ext uri="{BB962C8B-B14F-4D97-AF65-F5344CB8AC3E}">
        <p14:creationId xmlns:p14="http://schemas.microsoft.com/office/powerpoint/2010/main" val="28120753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p:cNvGraphicFramePr>
            <a:graphicFrameLocks noGrp="1"/>
          </p:cNvGraphicFramePr>
          <p:nvPr>
            <p:ph idx="1"/>
            <p:extLst>
              <p:ext uri="{D42A27DB-BD31-4B8C-83A1-F6EECF244321}">
                <p14:modId xmlns:p14="http://schemas.microsoft.com/office/powerpoint/2010/main" val="3210032095"/>
              </p:ext>
            </p:extLst>
          </p:nvPr>
        </p:nvGraphicFramePr>
        <p:xfrm>
          <a:off x="871538" y="2674938"/>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ntraštė 1"/>
          <p:cNvSpPr>
            <a:spLocks noGrp="1"/>
          </p:cNvSpPr>
          <p:nvPr>
            <p:ph type="title"/>
          </p:nvPr>
        </p:nvSpPr>
        <p:spPr/>
        <p:txBody>
          <a:bodyPr/>
          <a:lstStyle/>
          <a:p>
            <a:r>
              <a:rPr lang="lt-LT" dirty="0" smtClean="0">
                <a:solidFill>
                  <a:srgbClr val="7030A0"/>
                </a:solidFill>
              </a:rPr>
              <a:t>Įdomybės</a:t>
            </a:r>
            <a:endParaRPr lang="lt-LT" dirty="0">
              <a:solidFill>
                <a:srgbClr val="7030A0"/>
              </a:solidFill>
            </a:endParaRPr>
          </a:p>
        </p:txBody>
      </p:sp>
      <p:pic>
        <p:nvPicPr>
          <p:cNvPr id="2050" name="Picture 2">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2280" y="5733256"/>
            <a:ext cx="13176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0682904"/>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lstStyle/>
          <a:p>
            <a:endParaRPr lang="lt-LT"/>
          </a:p>
        </p:txBody>
      </p:sp>
      <p:sp>
        <p:nvSpPr>
          <p:cNvPr id="6" name="Title 1"/>
          <p:cNvSpPr>
            <a:spLocks noGrp="1"/>
          </p:cNvSpPr>
          <p:nvPr>
            <p:ph type="title"/>
          </p:nvPr>
        </p:nvSpPr>
        <p:spPr>
          <a:xfrm>
            <a:off x="457200" y="338328"/>
            <a:ext cx="8229600" cy="1252728"/>
          </a:xfrm>
        </p:spPr>
        <p:txBody>
          <a:bodyPr>
            <a:normAutofit/>
          </a:bodyPr>
          <a:lstStyle/>
          <a:p>
            <a:r>
              <a:rPr lang="lt-LT" dirty="0" smtClean="0">
                <a:solidFill>
                  <a:srgbClr val="7030A0"/>
                </a:solidFill>
              </a:rPr>
              <a:t>Pažaiskime: dėlionė</a:t>
            </a:r>
            <a:endParaRPr lang="lt-LT" dirty="0">
              <a:solidFill>
                <a:srgbClr val="7030A0"/>
              </a:solidFill>
            </a:endParaRPr>
          </a:p>
        </p:txBody>
      </p:sp>
      <p:pic>
        <p:nvPicPr>
          <p:cNvPr id="1026"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290377"/>
            <a:ext cx="7835445" cy="4600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ction Button: Forward or Next 4">
            <a:hlinkClick r:id="rId4" action="ppaction://hlinksldjump" highlightClick="1"/>
          </p:cNvPr>
          <p:cNvSpPr/>
          <p:nvPr/>
        </p:nvSpPr>
        <p:spPr>
          <a:xfrm>
            <a:off x="7119416" y="6021288"/>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595428446"/>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rgbClr val="7030A0"/>
                </a:solidFill>
              </a:rPr>
              <a:t>Kiaušinio tūrio nustatymas</a:t>
            </a:r>
            <a:endParaRPr lang="lt-LT" dirty="0">
              <a:solidFill>
                <a:srgbClr val="7030A0"/>
              </a:solidFill>
            </a:endParaRPr>
          </a:p>
        </p:txBody>
      </p:sp>
      <p:sp>
        <p:nvSpPr>
          <p:cNvPr id="4" name="Action Button: Back or Previous 3">
            <a:hlinkClick r:id="rId2" action="ppaction://hlinksldjump" highlightClick="1"/>
          </p:cNvPr>
          <p:cNvSpPr/>
          <p:nvPr/>
        </p:nvSpPr>
        <p:spPr>
          <a:xfrm>
            <a:off x="7524328" y="6237312"/>
            <a:ext cx="1368152" cy="504056"/>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pic>
        <p:nvPicPr>
          <p:cNvPr id="5" name="Content Placeholder 4">
            <a:hlinkClick r:id="rId3"/>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611560" y="1700808"/>
            <a:ext cx="7808868" cy="4392488"/>
          </a:xfrm>
        </p:spPr>
      </p:pic>
    </p:spTree>
    <p:extLst>
      <p:ext uri="{BB962C8B-B14F-4D97-AF65-F5344CB8AC3E}">
        <p14:creationId xmlns:p14="http://schemas.microsoft.com/office/powerpoint/2010/main" val="1921728635"/>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lgn="just">
              <a:buNone/>
            </a:pPr>
            <a:r>
              <a:rPr lang="fi-FI" dirty="0"/>
              <a:t>Reikia žinoti, kad kiaušinis virtas ir nevirtas sukasi ne vienodai</a:t>
            </a:r>
            <a:r>
              <a:rPr lang="fi-FI" dirty="0" smtClean="0"/>
              <a:t>.</a:t>
            </a:r>
            <a:r>
              <a:rPr lang="lt-LT" dirty="0"/>
              <a:t> </a:t>
            </a:r>
            <a:endParaRPr lang="lt-LT" dirty="0" smtClean="0"/>
          </a:p>
          <a:p>
            <a:pPr algn="just"/>
            <a:r>
              <a:rPr lang="lt-LT" dirty="0" smtClean="0"/>
              <a:t>Tiriamą </a:t>
            </a:r>
            <a:r>
              <a:rPr lang="lt-LT" dirty="0"/>
              <a:t>kiaušinį </a:t>
            </a:r>
            <a:r>
              <a:rPr lang="lt-LT" dirty="0" smtClean="0"/>
              <a:t>dedame </a:t>
            </a:r>
            <a:r>
              <a:rPr lang="lt-LT" dirty="0"/>
              <a:t>į plokščią lėkštę ir dviem pirštais </a:t>
            </a:r>
            <a:r>
              <a:rPr lang="lt-LT" dirty="0" smtClean="0"/>
              <a:t>priverčiame </a:t>
            </a:r>
            <a:r>
              <a:rPr lang="lt-LT" dirty="0"/>
              <a:t>jį suktis. Virtas </a:t>
            </a:r>
            <a:r>
              <a:rPr lang="lt-LT" dirty="0" smtClean="0"/>
              <a:t>kiaušinis </a:t>
            </a:r>
            <a:r>
              <a:rPr lang="lt-LT" dirty="0"/>
              <a:t>sukasi </a:t>
            </a:r>
            <a:r>
              <a:rPr lang="lt-LT" i="1" dirty="0" smtClean="0"/>
              <a:t>greičiau </a:t>
            </a:r>
            <a:r>
              <a:rPr lang="lt-LT" i="1" dirty="0"/>
              <a:t>ir ilgiau</a:t>
            </a:r>
            <a:r>
              <a:rPr lang="lt-LT" dirty="0"/>
              <a:t> negu nevirtas</a:t>
            </a:r>
            <a:r>
              <a:rPr lang="lt-LT" dirty="0" smtClean="0"/>
              <a:t>.</a:t>
            </a:r>
          </a:p>
          <a:p>
            <a:pPr algn="just"/>
            <a:r>
              <a:rPr lang="lt-LT" dirty="0"/>
              <a:t>Virti ir nevirti kiaušiniai skirtingai sukdamiesi ir sustoja. Jei besisukantį virtą kiaušinį paliestume pirštu, jis </a:t>
            </a:r>
            <a:r>
              <a:rPr lang="lt-LT" i="1" dirty="0"/>
              <a:t>iš karto</a:t>
            </a:r>
            <a:r>
              <a:rPr lang="lt-LT" dirty="0"/>
              <a:t> sustotų. O nevirtas kiaušinis, akimirksniui sustojęs, atėmus ranką dar truputį suksis.</a:t>
            </a:r>
          </a:p>
        </p:txBody>
      </p:sp>
      <p:sp>
        <p:nvSpPr>
          <p:cNvPr id="2" name="Title 1"/>
          <p:cNvSpPr>
            <a:spLocks noGrp="1"/>
          </p:cNvSpPr>
          <p:nvPr>
            <p:ph type="title"/>
          </p:nvPr>
        </p:nvSpPr>
        <p:spPr/>
        <p:txBody>
          <a:bodyPr>
            <a:normAutofit fontScale="90000"/>
          </a:bodyPr>
          <a:lstStyle/>
          <a:p>
            <a:r>
              <a:rPr lang="lt-LT" dirty="0">
                <a:solidFill>
                  <a:srgbClr val="7030A0"/>
                </a:solidFill>
              </a:rPr>
              <a:t>Kaip atskirti virtą kiaušinį nuo nevirto?</a:t>
            </a:r>
          </a:p>
        </p:txBody>
      </p:sp>
    </p:spTree>
    <p:extLst>
      <p:ext uri="{BB962C8B-B14F-4D97-AF65-F5344CB8AC3E}">
        <p14:creationId xmlns:p14="http://schemas.microsoft.com/office/powerpoint/2010/main" val="10198178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lt-LT" dirty="0">
                <a:solidFill>
                  <a:srgbClr val="7030A0"/>
                </a:solidFill>
              </a:rPr>
              <a:t>Kaip atskirti virtą kiaušinį nuo nevirto?</a:t>
            </a:r>
            <a:endParaRPr lang="lt-LT" dirty="0"/>
          </a:p>
        </p:txBody>
      </p:sp>
      <p:pic>
        <p:nvPicPr>
          <p:cNvPr id="4" name="Picture 3">
            <a:hlinkClick r:id="rId2"/>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772816"/>
            <a:ext cx="7704856" cy="4333982"/>
          </a:xfrm>
          <a:prstGeom prst="rect">
            <a:avLst/>
          </a:prstGeom>
        </p:spPr>
      </p:pic>
      <p:sp>
        <p:nvSpPr>
          <p:cNvPr id="5" name="Action Button: Back or Previous 4">
            <a:hlinkClick r:id="rId4" action="ppaction://hlinksldjump" highlightClick="1"/>
          </p:cNvPr>
          <p:cNvSpPr/>
          <p:nvPr/>
        </p:nvSpPr>
        <p:spPr>
          <a:xfrm>
            <a:off x="6662112" y="6206792"/>
            <a:ext cx="1368152" cy="504056"/>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spTree>
    <p:extLst>
      <p:ext uri="{BB962C8B-B14F-4D97-AF65-F5344CB8AC3E}">
        <p14:creationId xmlns:p14="http://schemas.microsoft.com/office/powerpoint/2010/main" val="952322148"/>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916832"/>
            <a:ext cx="4131981" cy="4608512"/>
          </a:xfrm>
        </p:spPr>
        <p:txBody>
          <a:bodyPr>
            <a:normAutofit fontScale="92500" lnSpcReduction="20000"/>
          </a:bodyPr>
          <a:lstStyle/>
          <a:p>
            <a:r>
              <a:rPr lang="lt-LT" dirty="0" smtClean="0"/>
              <a:t>Paimkime tam </a:t>
            </a:r>
            <a:r>
              <a:rPr lang="lt-LT" dirty="0"/>
              <a:t>tikslui </a:t>
            </a:r>
            <a:r>
              <a:rPr lang="lt-LT" dirty="0" smtClean="0"/>
              <a:t>skirto tankaus </a:t>
            </a:r>
            <a:r>
              <a:rPr lang="lt-LT" dirty="0"/>
              <a:t>pergamentinio popieriaus ir tvirtai </a:t>
            </a:r>
            <a:r>
              <a:rPr lang="lt-LT" dirty="0" smtClean="0"/>
              <a:t>pritvirtinkime </a:t>
            </a:r>
            <a:r>
              <a:rPr lang="lt-LT" dirty="0"/>
              <a:t>prie vielos. Jūs įsitikinsite, kad popierius nė kiek nenukentės nuo ugnies</a:t>
            </a:r>
            <a:r>
              <a:rPr lang="lt-LT" dirty="0" smtClean="0"/>
              <a:t>. </a:t>
            </a:r>
          </a:p>
          <a:p>
            <a:r>
              <a:rPr lang="lt-LT" dirty="0" smtClean="0"/>
              <a:t>Priežastis </a:t>
            </a:r>
            <a:r>
              <a:rPr lang="lt-LT" dirty="0"/>
              <a:t>čia ta, kad vanduo gali būti įkaitintas atvirame inde </a:t>
            </a:r>
            <a:r>
              <a:rPr lang="lt-LT" dirty="0" smtClean="0"/>
              <a:t>iki </a:t>
            </a:r>
            <a:r>
              <a:rPr lang="lt-LT" dirty="0"/>
              <a:t>virimo temperatūros, t. y. ligi 100°C; todėl kaitinamas vanduo, </a:t>
            </a:r>
            <a:r>
              <a:rPr lang="lt-LT" dirty="0" smtClean="0"/>
              <a:t>pasižymi </a:t>
            </a:r>
            <a:r>
              <a:rPr lang="lt-LT" dirty="0"/>
              <a:t>dar dideliu šilumos talpiu, sugerdamas popieriaus šilumos perteklių, neleidžia jam įkaisti pastebimai aukščiau už 100</a:t>
            </a:r>
            <a:r>
              <a:rPr lang="lt-LT" dirty="0" smtClean="0"/>
              <a:t>°, o </a:t>
            </a:r>
            <a:r>
              <a:rPr lang="lt-LT" dirty="0"/>
              <a:t>t. y. tiek, kad jis galėtų suliepsnoti.</a:t>
            </a:r>
          </a:p>
        </p:txBody>
      </p:sp>
      <p:sp>
        <p:nvSpPr>
          <p:cNvPr id="2" name="Title 1"/>
          <p:cNvSpPr>
            <a:spLocks noGrp="1"/>
          </p:cNvSpPr>
          <p:nvPr>
            <p:ph type="title"/>
          </p:nvPr>
        </p:nvSpPr>
        <p:spPr/>
        <p:txBody>
          <a:bodyPr>
            <a:normAutofit fontScale="90000"/>
          </a:bodyPr>
          <a:lstStyle/>
          <a:p>
            <a:r>
              <a:rPr lang="lt-LT" dirty="0">
                <a:solidFill>
                  <a:srgbClr val="7030A0"/>
                </a:solidFill>
              </a:rPr>
              <a:t>Ar įmanoma išvirti kiaušinį popieriniame puodelyje? </a:t>
            </a:r>
          </a:p>
        </p:txBody>
      </p:sp>
      <p:sp>
        <p:nvSpPr>
          <p:cNvPr id="4" name="Action Button: Back or Previous 3">
            <a:hlinkClick r:id="" action="ppaction://hlinkshowjump?jump=lastslideviewed" highlightClick="1"/>
          </p:cNvPr>
          <p:cNvSpPr/>
          <p:nvPr/>
        </p:nvSpPr>
        <p:spPr>
          <a:xfrm>
            <a:off x="5652120" y="6021288"/>
            <a:ext cx="1368152" cy="648072"/>
          </a:xfrm>
          <a:prstGeom prst="actionButtonBackPrevious">
            <a:avLst/>
          </a:prstGeom>
          <a:solidFill>
            <a:schemeClr val="accent6">
              <a:lumMod val="5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Above"/>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lt-LT"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Atgal</a:t>
            </a:r>
            <a:endParaRPr lang="lt-LT"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12290" name="Picture 2" descr="Image"/>
          <p:cNvPicPr>
            <a:picLocks noChangeAspect="1" noChangeArrowheads="1"/>
          </p:cNvPicPr>
          <p:nvPr/>
        </p:nvPicPr>
        <p:blipFill>
          <a:blip r:embed="rId2" cstate="print"/>
          <a:srcRect/>
          <a:stretch>
            <a:fillRect/>
          </a:stretch>
        </p:blipFill>
        <p:spPr bwMode="auto">
          <a:xfrm>
            <a:off x="5364088" y="1988840"/>
            <a:ext cx="3555950" cy="3600400"/>
          </a:xfrm>
          <a:prstGeom prst="rect">
            <a:avLst/>
          </a:prstGeom>
          <a:noFill/>
        </p:spPr>
      </p:pic>
    </p:spTree>
    <p:extLst>
      <p:ext uri="{BB962C8B-B14F-4D97-AF65-F5344CB8AC3E}">
        <p14:creationId xmlns:p14="http://schemas.microsoft.com/office/powerpoint/2010/main" val="2926589133"/>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lt-LT" dirty="0"/>
              <a:t>Nusipirkote parduotuvėje vištos kiaušinių ir ilgai jų nenaudojote. Po ilgo laiko sumąstėte kelis juos išsivirti. Atsirado problema - nežinote ar jie dar geri. </a:t>
            </a:r>
            <a:endParaRPr lang="lt-LT" dirty="0" smtClean="0"/>
          </a:p>
          <a:p>
            <a:r>
              <a:rPr lang="lt-LT" dirty="0" smtClean="0"/>
              <a:t>Štai </a:t>
            </a:r>
            <a:r>
              <a:rPr lang="lt-LT" dirty="0"/>
              <a:t>pats lengviausias būdas tai </a:t>
            </a:r>
            <a:r>
              <a:rPr lang="lt-LT" dirty="0" smtClean="0"/>
              <a:t>sužinoti: į </a:t>
            </a:r>
            <a:r>
              <a:rPr lang="lt-LT" dirty="0"/>
              <a:t>vandens dubenėlį įmeskite kiaušinius. Jei kiaušinis plūduriuoja – jo laikas jau baigėsi, jei skęsta – su juo viskas gerai.</a:t>
            </a:r>
          </a:p>
          <a:p>
            <a:pPr marL="0" indent="0">
              <a:buNone/>
            </a:pPr>
            <a:endParaRPr lang="lt-LT" dirty="0"/>
          </a:p>
        </p:txBody>
      </p:sp>
      <p:sp>
        <p:nvSpPr>
          <p:cNvPr id="2" name="Title 1"/>
          <p:cNvSpPr>
            <a:spLocks noGrp="1"/>
          </p:cNvSpPr>
          <p:nvPr>
            <p:ph type="title"/>
          </p:nvPr>
        </p:nvSpPr>
        <p:spPr/>
        <p:txBody>
          <a:bodyPr>
            <a:normAutofit fontScale="90000"/>
          </a:bodyPr>
          <a:lstStyle/>
          <a:p>
            <a:r>
              <a:rPr lang="lt-LT" dirty="0">
                <a:solidFill>
                  <a:srgbClr val="7030A0"/>
                </a:solidFill>
              </a:rPr>
              <a:t>Kaip atskirti šviežų kiaušinį nuo seno?</a:t>
            </a:r>
          </a:p>
        </p:txBody>
      </p:sp>
    </p:spTree>
    <p:extLst>
      <p:ext uri="{BB962C8B-B14F-4D97-AF65-F5344CB8AC3E}">
        <p14:creationId xmlns:p14="http://schemas.microsoft.com/office/powerpoint/2010/main" val="19357889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000" y="1412776"/>
            <a:ext cx="8229600" cy="4525963"/>
          </a:xfrm>
        </p:spPr>
        <p:txBody>
          <a:bodyPr>
            <a:normAutofit/>
          </a:bodyPr>
          <a:lstStyle/>
          <a:p>
            <a:pPr algn="just">
              <a:buClr>
                <a:schemeClr val="tx2">
                  <a:lumMod val="50000"/>
                </a:schemeClr>
              </a:buClr>
            </a:pPr>
            <a:r>
              <a:rPr lang="lt-LT" dirty="0" smtClean="0">
                <a:solidFill>
                  <a:schemeClr val="tx1"/>
                </a:solidFill>
              </a:rPr>
              <a:t>Be </a:t>
            </a:r>
            <a:r>
              <a:rPr lang="lt-LT" dirty="0">
                <a:solidFill>
                  <a:schemeClr val="tx1"/>
                </a:solidFill>
              </a:rPr>
              <a:t>to, priklausomai kaip kiaušinis skęsta, galima daryti išvadas ir apie jo šviežumą. Patys šviežiausi kiaušiniai į dugną atsirems ne bet kaip, o šonu. Tuo tarpu kelių savaičių kiaušiniai, nors ir pastovėję, bet vis dar tinkami vartoti, į dugną atsirems savo viršumi arba apačia.</a:t>
            </a:r>
          </a:p>
          <a:p>
            <a:endParaRPr lang="lt-LT" dirty="0"/>
          </a:p>
        </p:txBody>
      </p:sp>
      <p:pic>
        <p:nvPicPr>
          <p:cNvPr id="1026" name="Picture 2" descr="C:\Users\Mantas\Downloads\tell-if-your-expired-eggs-are-still-good-eat.w6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3501008"/>
            <a:ext cx="5400600" cy="3120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0783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ction Button: Back or Previous 5">
            <a:hlinkClick r:id="rId2" action="ppaction://hlinksldjump" highlightClick="1"/>
          </p:cNvPr>
          <p:cNvSpPr/>
          <p:nvPr/>
        </p:nvSpPr>
        <p:spPr>
          <a:xfrm>
            <a:off x="7164288" y="6073172"/>
            <a:ext cx="1800200" cy="756084"/>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sp>
        <p:nvSpPr>
          <p:cNvPr id="2" name="TextBox 1"/>
          <p:cNvSpPr txBox="1"/>
          <p:nvPr/>
        </p:nvSpPr>
        <p:spPr>
          <a:xfrm>
            <a:off x="755576" y="692696"/>
            <a:ext cx="7776864" cy="646331"/>
          </a:xfrm>
          <a:prstGeom prst="rect">
            <a:avLst/>
          </a:prstGeom>
          <a:noFill/>
        </p:spPr>
        <p:txBody>
          <a:bodyPr wrap="square" rtlCol="0">
            <a:spAutoFit/>
          </a:bodyPr>
          <a:lstStyle/>
          <a:p>
            <a:pPr algn="ctr"/>
            <a:r>
              <a:rPr lang="lt-LT" sz="3600" dirty="0">
                <a:solidFill>
                  <a:srgbClr val="7030A0"/>
                </a:solidFill>
              </a:rPr>
              <a:t>Kaip atskirti šviežų kiaušinį nuo seno?</a:t>
            </a:r>
            <a:endParaRPr lang="lt-LT" sz="3600" dirty="0"/>
          </a:p>
        </p:txBody>
      </p:sp>
      <p:sp>
        <p:nvSpPr>
          <p:cNvPr id="3" name="Content Placeholder 2"/>
          <p:cNvSpPr>
            <a:spLocks noGrp="1"/>
          </p:cNvSpPr>
          <p:nvPr>
            <p:ph idx="1"/>
          </p:nvPr>
        </p:nvSpPr>
        <p:spPr/>
        <p:txBody>
          <a:bodyPr/>
          <a:lstStyle/>
          <a:p>
            <a:endParaRPr lang="lt-LT"/>
          </a:p>
        </p:txBody>
      </p:sp>
      <p:pic>
        <p:nvPicPr>
          <p:cNvPr id="1026" name="Picture 2" descr="C:\Users\Mantas\Pictures\ištrinti2.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676" y="1824611"/>
            <a:ext cx="7552996" cy="4248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937862"/>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lt-LT" dirty="0"/>
              <a:t>Delnais sutraiškyti kiaušinį, spaudžiant į jo galus, ne taip lengva; </a:t>
            </a:r>
            <a:endParaRPr lang="lt-LT" dirty="0" smtClean="0"/>
          </a:p>
          <a:p>
            <a:r>
              <a:rPr lang="lt-LT" dirty="0"/>
              <a:t>R</a:t>
            </a:r>
            <a:r>
              <a:rPr lang="lt-LT" dirty="0" smtClean="0"/>
              <a:t>eikia </a:t>
            </a:r>
            <a:r>
              <a:rPr lang="lt-LT" dirty="0"/>
              <a:t>nemažų pastangų, norint tokiomis sąlygomis sulaužyti jo kiautą. </a:t>
            </a:r>
            <a:endParaRPr lang="lt-LT" dirty="0" smtClean="0"/>
          </a:p>
          <a:p>
            <a:pPr marL="0" indent="0">
              <a:buNone/>
            </a:pPr>
            <a:endParaRPr lang="lt-LT" dirty="0"/>
          </a:p>
          <a:p>
            <a:pPr marL="0" indent="0">
              <a:buNone/>
            </a:pPr>
            <a:r>
              <a:rPr lang="lt-LT" b="1" dirty="0" smtClean="0">
                <a:solidFill>
                  <a:srgbClr val="FF0000"/>
                </a:solidFill>
              </a:rPr>
              <a:t>DĖMĖSIO! </a:t>
            </a:r>
          </a:p>
          <a:p>
            <a:pPr marL="0" indent="0">
              <a:buNone/>
            </a:pPr>
            <a:r>
              <a:rPr lang="lt-LT" dirty="0" smtClean="0"/>
              <a:t>Bandymas </a:t>
            </a:r>
            <a:r>
              <a:rPr lang="lt-LT" dirty="0"/>
              <a:t>yra šiek tiek pavojingas (kiautas gali sulįsti į </a:t>
            </a:r>
            <a:r>
              <a:rPr lang="lt-LT" dirty="0" smtClean="0"/>
              <a:t>ranką), todėl reikia </a:t>
            </a:r>
            <a:r>
              <a:rPr lang="lt-LT" dirty="0"/>
              <a:t>atsargumo.</a:t>
            </a:r>
          </a:p>
        </p:txBody>
      </p:sp>
      <p:sp>
        <p:nvSpPr>
          <p:cNvPr id="2" name="Title 1"/>
          <p:cNvSpPr>
            <a:spLocks noGrp="1"/>
          </p:cNvSpPr>
          <p:nvPr>
            <p:ph type="title"/>
          </p:nvPr>
        </p:nvSpPr>
        <p:spPr/>
        <p:txBody>
          <a:bodyPr/>
          <a:lstStyle/>
          <a:p>
            <a:r>
              <a:rPr lang="lt-LT" dirty="0">
                <a:solidFill>
                  <a:srgbClr val="7030A0"/>
                </a:solidFill>
              </a:rPr>
              <a:t>Ar lengva suspausti kiaušinį?</a:t>
            </a:r>
          </a:p>
        </p:txBody>
      </p:sp>
    </p:spTree>
    <p:extLst>
      <p:ext uri="{BB962C8B-B14F-4D97-AF65-F5344CB8AC3E}">
        <p14:creationId xmlns:p14="http://schemas.microsoft.com/office/powerpoint/2010/main" val="177747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29600" cy="4525963"/>
          </a:xfrm>
        </p:spPr>
        <p:txBody>
          <a:bodyPr>
            <a:normAutofit/>
          </a:bodyPr>
          <a:lstStyle/>
          <a:p>
            <a:r>
              <a:rPr lang="lt-LT" sz="3000" dirty="0" smtClean="0"/>
              <a:t>Nuostabus </a:t>
            </a:r>
            <a:r>
              <a:rPr lang="lt-LT" sz="3000" dirty="0"/>
              <a:t>tvirtumas elektros lempučių, kurios atrodo tokios netvirtos ir trapios, paaiškinamas taip pat, kaip ir kiaušinio kiauto tvirtumas. Jų stiprumas darosi dar nuostabesnis, atsiminus, kad daugelis jų (tuštuminės, o ne dujų pripildytos) – beveik </a:t>
            </a:r>
            <a:r>
              <a:rPr lang="lt-LT" sz="3000" i="1" dirty="0"/>
              <a:t>absoliučiai tuščios ir iš vidaus</a:t>
            </a:r>
            <a:r>
              <a:rPr lang="lt-LT" sz="3000" dirty="0"/>
              <a:t> niekas neatsveria išorės oro slėgimo.</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2103" y="3645024"/>
            <a:ext cx="3779849" cy="2951871"/>
          </a:xfrm>
          <a:prstGeom prst="rect">
            <a:avLst/>
          </a:prstGeom>
        </p:spPr>
      </p:pic>
      <p:sp>
        <p:nvSpPr>
          <p:cNvPr id="5" name="Action Button: Back or Previous 4">
            <a:hlinkClick r:id="rId3" action="ppaction://hlinksldjump" highlightClick="1"/>
          </p:cNvPr>
          <p:cNvSpPr/>
          <p:nvPr/>
        </p:nvSpPr>
        <p:spPr>
          <a:xfrm>
            <a:off x="755576" y="5949280"/>
            <a:ext cx="1656184" cy="675195"/>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spTree>
    <p:extLst>
      <p:ext uri="{BB962C8B-B14F-4D97-AF65-F5344CB8AC3E}">
        <p14:creationId xmlns:p14="http://schemas.microsoft.com/office/powerpoint/2010/main" val="976303934"/>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844824"/>
            <a:ext cx="7408333" cy="4281339"/>
          </a:xfrm>
        </p:spPr>
        <p:txBody>
          <a:bodyPr>
            <a:normAutofit/>
          </a:bodyPr>
          <a:lstStyle/>
          <a:p>
            <a:r>
              <a:rPr lang="lt-LT" b="1" dirty="0"/>
              <a:t>Uždavinys</a:t>
            </a:r>
            <a:endParaRPr lang="lt-LT" dirty="0"/>
          </a:p>
          <a:p>
            <a:r>
              <a:rPr lang="lt-LT" dirty="0"/>
              <a:t>Turime du vienodos formos, bet skirtingo didumo, kiaušinius. </a:t>
            </a:r>
            <a:r>
              <a:rPr lang="lt-LT" dirty="0" smtClean="0"/>
              <a:t>Reikia, </a:t>
            </a:r>
            <a:r>
              <a:rPr lang="lt-LT" dirty="0"/>
              <a:t>nesudaužius kiaušinių, nustatyti apytikriai jų kiauto svorį</a:t>
            </a:r>
            <a:r>
              <a:rPr lang="lt-LT" dirty="0" smtClean="0"/>
              <a:t>.</a:t>
            </a:r>
          </a:p>
          <a:p>
            <a:r>
              <a:rPr lang="lt-LT" dirty="0" smtClean="0"/>
              <a:t> Kaip tai atlikti?</a:t>
            </a:r>
          </a:p>
          <a:p>
            <a:r>
              <a:rPr lang="lt-LT" dirty="0" smtClean="0"/>
              <a:t>Abiejų </a:t>
            </a:r>
            <a:r>
              <a:rPr lang="lt-LT" dirty="0"/>
              <a:t>kiaušinių kiauto storį galima laikyti esant vienodą.</a:t>
            </a:r>
          </a:p>
          <a:p>
            <a:endParaRPr lang="lt-LT" dirty="0"/>
          </a:p>
        </p:txBody>
      </p:sp>
      <p:sp>
        <p:nvSpPr>
          <p:cNvPr id="3" name="Title 2"/>
          <p:cNvSpPr>
            <a:spLocks noGrp="1"/>
          </p:cNvSpPr>
          <p:nvPr>
            <p:ph type="title"/>
          </p:nvPr>
        </p:nvSpPr>
        <p:spPr/>
        <p:txBody>
          <a:bodyPr>
            <a:normAutofit fontScale="90000"/>
          </a:bodyPr>
          <a:lstStyle/>
          <a:p>
            <a:r>
              <a:rPr lang="lt-LT" dirty="0">
                <a:solidFill>
                  <a:srgbClr val="7030A0"/>
                </a:solidFill>
              </a:rPr>
              <a:t>Kaip nustatyti kiauto </a:t>
            </a:r>
            <a:r>
              <a:rPr lang="lt-LT" dirty="0" smtClean="0">
                <a:solidFill>
                  <a:srgbClr val="7030A0"/>
                </a:solidFill>
              </a:rPr>
              <a:t>svorį </a:t>
            </a:r>
            <a:r>
              <a:rPr lang="lt-LT" dirty="0">
                <a:solidFill>
                  <a:srgbClr val="7030A0"/>
                </a:solidFill>
              </a:rPr>
              <a:t>nesudaužius kiaušinio?</a:t>
            </a:r>
          </a:p>
        </p:txBody>
      </p:sp>
    </p:spTree>
    <p:extLst>
      <p:ext uri="{BB962C8B-B14F-4D97-AF65-F5344CB8AC3E}">
        <p14:creationId xmlns:p14="http://schemas.microsoft.com/office/powerpoint/2010/main" val="26960599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509960" y="1484784"/>
            <a:ext cx="8166495" cy="4968552"/>
          </a:xfrm>
        </p:spPr>
        <p:txBody>
          <a:bodyPr>
            <a:normAutofit/>
          </a:bodyPr>
          <a:lstStyle/>
          <a:p>
            <a:r>
              <a:rPr lang="lt-LT" dirty="0"/>
              <a:t>Išmatuojame kiekvieno kiaušinio didžiosios ašies ilgį: gausime D ir d. </a:t>
            </a:r>
          </a:p>
          <a:p>
            <a:endParaRPr lang="lt-LT" dirty="0"/>
          </a:p>
        </p:txBody>
      </p:sp>
      <p:sp>
        <p:nvSpPr>
          <p:cNvPr id="3" name="Antraštė 2"/>
          <p:cNvSpPr>
            <a:spLocks noGrp="1"/>
          </p:cNvSpPr>
          <p:nvPr>
            <p:ph type="title"/>
          </p:nvPr>
        </p:nvSpPr>
        <p:spPr/>
        <p:txBody>
          <a:bodyPr/>
          <a:lstStyle/>
          <a:p>
            <a:r>
              <a:rPr lang="lt-LT" b="1" dirty="0"/>
              <a:t>Sprendimas</a:t>
            </a:r>
            <a:endParaRPr lang="lt-LT" dirty="0"/>
          </a:p>
        </p:txBody>
      </p:sp>
      <p:grpSp>
        <p:nvGrpSpPr>
          <p:cNvPr id="14" name="Grupė 13"/>
          <p:cNvGrpSpPr/>
          <p:nvPr/>
        </p:nvGrpSpPr>
        <p:grpSpPr>
          <a:xfrm>
            <a:off x="611560" y="2348880"/>
            <a:ext cx="3552394" cy="2664296"/>
            <a:chOff x="463496" y="3188072"/>
            <a:chExt cx="3552394" cy="2664296"/>
          </a:xfrm>
        </p:grpSpPr>
        <p:pic>
          <p:nvPicPr>
            <p:cNvPr id="4" name="Picture 2" descr="http://eli.mama.lt/uploads/11_snacks.egg_.JPG"/>
            <p:cNvPicPr>
              <a:picLocks noChangeAspect="1" noChangeArrowheads="1"/>
            </p:cNvPicPr>
            <p:nvPr/>
          </p:nvPicPr>
          <p:blipFill>
            <a:blip r:embed="rId2" cstate="print"/>
            <a:srcRect/>
            <a:stretch>
              <a:fillRect/>
            </a:stretch>
          </p:blipFill>
          <p:spPr bwMode="auto">
            <a:xfrm>
              <a:off x="463496" y="3188072"/>
              <a:ext cx="3552394" cy="2664296"/>
            </a:xfrm>
            <a:prstGeom prst="rect">
              <a:avLst/>
            </a:prstGeom>
            <a:noFill/>
          </p:spPr>
        </p:pic>
        <p:cxnSp>
          <p:nvCxnSpPr>
            <p:cNvPr id="6" name="Tiesioji rodyklės jungtis 5"/>
            <p:cNvCxnSpPr/>
            <p:nvPr/>
          </p:nvCxnSpPr>
          <p:spPr>
            <a:xfrm>
              <a:off x="1043608" y="4385205"/>
              <a:ext cx="2520280"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1835696" y="3923764"/>
              <a:ext cx="720080" cy="369332"/>
            </a:xfrm>
            <a:prstGeom prst="rect">
              <a:avLst/>
            </a:prstGeom>
            <a:noFill/>
          </p:spPr>
          <p:txBody>
            <a:bodyPr wrap="square" rtlCol="0">
              <a:spAutoFit/>
            </a:bodyPr>
            <a:lstStyle/>
            <a:p>
              <a:r>
                <a:rPr lang="lt-LT" b="1" dirty="0" smtClean="0"/>
                <a:t>D</a:t>
              </a:r>
              <a:endParaRPr lang="lt-LT" b="1" dirty="0"/>
            </a:p>
          </p:txBody>
        </p:sp>
      </p:grpSp>
      <p:grpSp>
        <p:nvGrpSpPr>
          <p:cNvPr id="15" name="Grupė 14"/>
          <p:cNvGrpSpPr/>
          <p:nvPr/>
        </p:nvGrpSpPr>
        <p:grpSpPr>
          <a:xfrm>
            <a:off x="4548296" y="2483895"/>
            <a:ext cx="3192354" cy="2394266"/>
            <a:chOff x="4499992" y="3188072"/>
            <a:chExt cx="3192354" cy="2394266"/>
          </a:xfrm>
        </p:grpSpPr>
        <p:pic>
          <p:nvPicPr>
            <p:cNvPr id="9" name="Picture 2" descr="http://eli.mama.lt/uploads/11_snacks.egg_.JPG"/>
            <p:cNvPicPr>
              <a:picLocks noChangeAspect="1" noChangeArrowheads="1"/>
            </p:cNvPicPr>
            <p:nvPr/>
          </p:nvPicPr>
          <p:blipFill>
            <a:blip r:embed="rId2" cstate="print"/>
            <a:srcRect/>
            <a:stretch>
              <a:fillRect/>
            </a:stretch>
          </p:blipFill>
          <p:spPr bwMode="auto">
            <a:xfrm>
              <a:off x="4499992" y="3188072"/>
              <a:ext cx="3192354" cy="2394266"/>
            </a:xfrm>
            <a:prstGeom prst="rect">
              <a:avLst/>
            </a:prstGeom>
            <a:noFill/>
          </p:spPr>
        </p:pic>
        <p:cxnSp>
          <p:nvCxnSpPr>
            <p:cNvPr id="10" name="Tiesioji rodyklės jungtis 9"/>
            <p:cNvCxnSpPr/>
            <p:nvPr/>
          </p:nvCxnSpPr>
          <p:spPr>
            <a:xfrm>
              <a:off x="5004047" y="4293096"/>
              <a:ext cx="2352261"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5753001" y="3829690"/>
              <a:ext cx="720080" cy="369332"/>
            </a:xfrm>
            <a:prstGeom prst="rect">
              <a:avLst/>
            </a:prstGeom>
            <a:noFill/>
          </p:spPr>
          <p:txBody>
            <a:bodyPr wrap="square" rtlCol="0">
              <a:spAutoFit/>
            </a:bodyPr>
            <a:lstStyle/>
            <a:p>
              <a:r>
                <a:rPr lang="lt-LT" b="1" dirty="0"/>
                <a:t>d</a:t>
              </a:r>
            </a:p>
          </p:txBody>
        </p:sp>
      </p:grpSp>
      <p:sp>
        <p:nvSpPr>
          <p:cNvPr id="16" name="Stačiakampis 15"/>
          <p:cNvSpPr/>
          <p:nvPr/>
        </p:nvSpPr>
        <p:spPr>
          <a:xfrm>
            <a:off x="509960" y="5011256"/>
            <a:ext cx="7992888" cy="1477328"/>
          </a:xfrm>
          <a:prstGeom prst="rect">
            <a:avLst/>
          </a:prstGeom>
        </p:spPr>
        <p:txBody>
          <a:bodyPr wrap="square">
            <a:spAutoFit/>
          </a:bodyPr>
          <a:lstStyle/>
          <a:p>
            <a:pPr marL="342900" indent="-342900">
              <a:buFont typeface="+mj-lt"/>
              <a:buAutoNum type="arabicPeriod"/>
            </a:pPr>
            <a:r>
              <a:rPr lang="lt-LT" dirty="0"/>
              <a:t>Pirmo kiaušinio kiauto svorį pažymėkime x, antro y. </a:t>
            </a:r>
            <a:endParaRPr lang="lt-LT" dirty="0" smtClean="0"/>
          </a:p>
          <a:p>
            <a:pPr marL="342900" indent="-342900">
              <a:buFont typeface="+mj-lt"/>
              <a:buAutoNum type="arabicPeriod"/>
            </a:pPr>
            <a:r>
              <a:rPr lang="lt-LT" dirty="0" smtClean="0"/>
              <a:t>Kiauto </a:t>
            </a:r>
            <a:r>
              <a:rPr lang="lt-LT" dirty="0"/>
              <a:t>svoris proporcingas jo paviršiui, t. y. linijinių dydžių kvadratui. Todėl, laikydami, kad abiejų kiaušinių kiauto storis vienodas, sudarome proporciją:</a:t>
            </a:r>
          </a:p>
          <a:p>
            <a:r>
              <a:rPr lang="lt-LT" dirty="0" smtClean="0"/>
              <a:t>	x </a:t>
            </a:r>
            <a:r>
              <a:rPr lang="lt-LT" dirty="0"/>
              <a:t>: y = D</a:t>
            </a:r>
            <a:r>
              <a:rPr lang="lt-LT" baseline="30000" dirty="0"/>
              <a:t>2</a:t>
            </a:r>
            <a:r>
              <a:rPr lang="lt-LT" dirty="0"/>
              <a:t> : </a:t>
            </a:r>
            <a:r>
              <a:rPr lang="lt-LT" dirty="0" smtClean="0"/>
              <a:t>d</a:t>
            </a:r>
            <a:r>
              <a:rPr lang="lt-LT" baseline="30000" dirty="0" smtClean="0"/>
              <a:t>2</a:t>
            </a:r>
            <a:endParaRPr lang="en-US" dirty="0"/>
          </a:p>
          <a:p>
            <a:r>
              <a:rPr lang="en-US" dirty="0"/>
              <a:t>	</a:t>
            </a:r>
            <a:r>
              <a:rPr lang="en-US" dirty="0" smtClean="0"/>
              <a:t>x : y = 0,06</a:t>
            </a:r>
            <a:r>
              <a:rPr lang="en-US" baseline="30000" dirty="0" smtClean="0"/>
              <a:t>2</a:t>
            </a:r>
            <a:r>
              <a:rPr lang="en-US" dirty="0" smtClean="0"/>
              <a:t> : 0,057</a:t>
            </a:r>
            <a:r>
              <a:rPr lang="en-US" baseline="30000" dirty="0" smtClean="0"/>
              <a:t>2</a:t>
            </a:r>
            <a:endParaRPr lang="lt-LT" dirty="0"/>
          </a:p>
        </p:txBody>
      </p:sp>
      <p:sp>
        <p:nvSpPr>
          <p:cNvPr id="5" name="TextBox 4"/>
          <p:cNvSpPr txBox="1"/>
          <p:nvPr/>
        </p:nvSpPr>
        <p:spPr>
          <a:xfrm>
            <a:off x="1835696" y="3789040"/>
            <a:ext cx="1080120" cy="369332"/>
          </a:xfrm>
          <a:prstGeom prst="rect">
            <a:avLst/>
          </a:prstGeom>
          <a:noFill/>
        </p:spPr>
        <p:txBody>
          <a:bodyPr wrap="square" rtlCol="0">
            <a:spAutoFit/>
          </a:bodyPr>
          <a:lstStyle/>
          <a:p>
            <a:r>
              <a:rPr lang="en-US" dirty="0" smtClean="0"/>
              <a:t>0,06 m</a:t>
            </a:r>
            <a:endParaRPr lang="lt-LT" dirty="0"/>
          </a:p>
        </p:txBody>
      </p:sp>
      <p:sp>
        <p:nvSpPr>
          <p:cNvPr id="17" name="TextBox 16"/>
          <p:cNvSpPr txBox="1"/>
          <p:nvPr/>
        </p:nvSpPr>
        <p:spPr>
          <a:xfrm>
            <a:off x="5508104" y="3681028"/>
            <a:ext cx="1080120" cy="369332"/>
          </a:xfrm>
          <a:prstGeom prst="rect">
            <a:avLst/>
          </a:prstGeom>
          <a:noFill/>
        </p:spPr>
        <p:txBody>
          <a:bodyPr wrap="square" rtlCol="0">
            <a:spAutoFit/>
          </a:bodyPr>
          <a:lstStyle/>
          <a:p>
            <a:r>
              <a:rPr lang="en-US" dirty="0" smtClean="0"/>
              <a:t>0,057 m</a:t>
            </a:r>
            <a:endParaRPr lang="lt-LT" dirty="0"/>
          </a:p>
        </p:txBody>
      </p:sp>
    </p:spTree>
    <p:extLst>
      <p:ext uri="{BB962C8B-B14F-4D97-AF65-F5344CB8AC3E}">
        <p14:creationId xmlns:p14="http://schemas.microsoft.com/office/powerpoint/2010/main" val="20919930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4077072"/>
            <a:ext cx="7408333" cy="2049091"/>
          </a:xfrm>
        </p:spPr>
        <p:txBody>
          <a:bodyPr>
            <a:normAutofit lnSpcReduction="10000"/>
          </a:bodyPr>
          <a:lstStyle/>
          <a:p>
            <a:r>
              <a:rPr lang="lt-LT" dirty="0"/>
              <a:t>Pasveriame kiaušinius: gauname P ir p. Kiaušinio turinio svorį galima laikyti proporcingu jo tūriui, t. y. linijinių dydžių kubui:</a:t>
            </a:r>
          </a:p>
          <a:p>
            <a:r>
              <a:rPr lang="lt-LT" dirty="0"/>
              <a:t>(P – </a:t>
            </a:r>
            <a:r>
              <a:rPr lang="lt-LT" dirty="0" err="1"/>
              <a:t>x):(p</a:t>
            </a:r>
            <a:r>
              <a:rPr lang="lt-LT" dirty="0"/>
              <a:t> – y) = D</a:t>
            </a:r>
            <a:r>
              <a:rPr lang="lt-LT" baseline="30000" dirty="0"/>
              <a:t>3</a:t>
            </a:r>
            <a:r>
              <a:rPr lang="lt-LT" dirty="0"/>
              <a:t> : </a:t>
            </a:r>
            <a:r>
              <a:rPr lang="lt-LT" dirty="0" smtClean="0"/>
              <a:t>d</a:t>
            </a:r>
            <a:r>
              <a:rPr lang="lt-LT" baseline="30000" dirty="0" smtClean="0"/>
              <a:t>3</a:t>
            </a:r>
            <a:endParaRPr lang="en-US" dirty="0" smtClean="0"/>
          </a:p>
          <a:p>
            <a:r>
              <a:rPr lang="en-US" dirty="0" smtClean="0"/>
              <a:t>(0,06 – x): (0,054 – y) = 0,06</a:t>
            </a:r>
            <a:r>
              <a:rPr lang="en-US" baseline="30000" dirty="0" smtClean="0"/>
              <a:t>3</a:t>
            </a:r>
            <a:r>
              <a:rPr lang="en-US" dirty="0"/>
              <a:t> </a:t>
            </a:r>
            <a:r>
              <a:rPr lang="en-US" dirty="0" smtClean="0"/>
              <a:t>: 0,057</a:t>
            </a:r>
            <a:r>
              <a:rPr lang="en-US" baseline="30000" dirty="0" smtClean="0"/>
              <a:t>3</a:t>
            </a:r>
            <a:endParaRPr lang="lt-LT" dirty="0"/>
          </a:p>
          <a:p>
            <a:endParaRPr lang="lt-LT" dirty="0"/>
          </a:p>
        </p:txBody>
      </p:sp>
      <p:sp>
        <p:nvSpPr>
          <p:cNvPr id="3" name="Antraštė 2"/>
          <p:cNvSpPr>
            <a:spLocks noGrp="1"/>
          </p:cNvSpPr>
          <p:nvPr>
            <p:ph type="title"/>
          </p:nvPr>
        </p:nvSpPr>
        <p:spPr/>
        <p:txBody>
          <a:bodyPr/>
          <a:lstStyle/>
          <a:p>
            <a:endParaRPr lang="lt-LT" dirty="0"/>
          </a:p>
        </p:txBody>
      </p:sp>
      <p:grpSp>
        <p:nvGrpSpPr>
          <p:cNvPr id="4" name="Grupė 3"/>
          <p:cNvGrpSpPr/>
          <p:nvPr/>
        </p:nvGrpSpPr>
        <p:grpSpPr>
          <a:xfrm>
            <a:off x="611560" y="1079612"/>
            <a:ext cx="3552394" cy="2664296"/>
            <a:chOff x="463496" y="3188072"/>
            <a:chExt cx="3552394" cy="2664296"/>
          </a:xfrm>
        </p:grpSpPr>
        <p:pic>
          <p:nvPicPr>
            <p:cNvPr id="5" name="Picture 2" descr="http://eli.mama.lt/uploads/11_snacks.egg_.JPG"/>
            <p:cNvPicPr>
              <a:picLocks noChangeAspect="1" noChangeArrowheads="1"/>
            </p:cNvPicPr>
            <p:nvPr/>
          </p:nvPicPr>
          <p:blipFill>
            <a:blip r:embed="rId2" cstate="print"/>
            <a:srcRect/>
            <a:stretch>
              <a:fillRect/>
            </a:stretch>
          </p:blipFill>
          <p:spPr bwMode="auto">
            <a:xfrm>
              <a:off x="463496" y="3188072"/>
              <a:ext cx="3552394" cy="2664296"/>
            </a:xfrm>
            <a:prstGeom prst="rect">
              <a:avLst/>
            </a:prstGeom>
            <a:noFill/>
          </p:spPr>
        </p:pic>
        <p:cxnSp>
          <p:nvCxnSpPr>
            <p:cNvPr id="6" name="Tiesioji rodyklės jungtis 5"/>
            <p:cNvCxnSpPr/>
            <p:nvPr/>
          </p:nvCxnSpPr>
          <p:spPr>
            <a:xfrm>
              <a:off x="1043608" y="4385205"/>
              <a:ext cx="2520280"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1835696" y="3923764"/>
              <a:ext cx="720080" cy="369332"/>
            </a:xfrm>
            <a:prstGeom prst="rect">
              <a:avLst/>
            </a:prstGeom>
            <a:noFill/>
          </p:spPr>
          <p:txBody>
            <a:bodyPr wrap="square" rtlCol="0">
              <a:spAutoFit/>
            </a:bodyPr>
            <a:lstStyle/>
            <a:p>
              <a:r>
                <a:rPr lang="en-US" b="1" dirty="0" smtClean="0"/>
                <a:t>P</a:t>
              </a:r>
              <a:endParaRPr lang="lt-LT" b="1" dirty="0"/>
            </a:p>
          </p:txBody>
        </p:sp>
      </p:grpSp>
      <p:grpSp>
        <p:nvGrpSpPr>
          <p:cNvPr id="8" name="Grupė 7"/>
          <p:cNvGrpSpPr/>
          <p:nvPr/>
        </p:nvGrpSpPr>
        <p:grpSpPr>
          <a:xfrm>
            <a:off x="4548296" y="1214627"/>
            <a:ext cx="3192354" cy="2394266"/>
            <a:chOff x="4499992" y="3188072"/>
            <a:chExt cx="3192354" cy="2394266"/>
          </a:xfrm>
        </p:grpSpPr>
        <p:pic>
          <p:nvPicPr>
            <p:cNvPr id="9" name="Picture 2" descr="http://eli.mama.lt/uploads/11_snacks.egg_.JPG"/>
            <p:cNvPicPr>
              <a:picLocks noChangeAspect="1" noChangeArrowheads="1"/>
            </p:cNvPicPr>
            <p:nvPr/>
          </p:nvPicPr>
          <p:blipFill>
            <a:blip r:embed="rId2" cstate="print"/>
            <a:srcRect/>
            <a:stretch>
              <a:fillRect/>
            </a:stretch>
          </p:blipFill>
          <p:spPr bwMode="auto">
            <a:xfrm>
              <a:off x="4499992" y="3188072"/>
              <a:ext cx="3192354" cy="2394266"/>
            </a:xfrm>
            <a:prstGeom prst="rect">
              <a:avLst/>
            </a:prstGeom>
            <a:noFill/>
          </p:spPr>
        </p:pic>
        <p:cxnSp>
          <p:nvCxnSpPr>
            <p:cNvPr id="10" name="Tiesioji rodyklės jungtis 9"/>
            <p:cNvCxnSpPr/>
            <p:nvPr/>
          </p:nvCxnSpPr>
          <p:spPr>
            <a:xfrm>
              <a:off x="5004047" y="4293096"/>
              <a:ext cx="2352261" cy="0"/>
            </a:xfrm>
            <a:prstGeom prst="straightConnector1">
              <a:avLst/>
            </a:prstGeom>
            <a:ln>
              <a:headEnd type="arrow"/>
              <a:tailEnd type="arrow"/>
            </a:ln>
          </p:spPr>
          <p:style>
            <a:lnRef idx="3">
              <a:schemeClr val="dk1"/>
            </a:lnRef>
            <a:fillRef idx="0">
              <a:schemeClr val="dk1"/>
            </a:fillRef>
            <a:effectRef idx="2">
              <a:schemeClr val="dk1"/>
            </a:effectRef>
            <a:fontRef idx="minor">
              <a:schemeClr val="tx1"/>
            </a:fontRef>
          </p:style>
        </p:cxnSp>
        <p:sp>
          <p:nvSpPr>
            <p:cNvPr id="11" name="TextBox 10"/>
            <p:cNvSpPr txBox="1"/>
            <p:nvPr/>
          </p:nvSpPr>
          <p:spPr>
            <a:xfrm>
              <a:off x="5753001" y="3829690"/>
              <a:ext cx="720080" cy="369332"/>
            </a:xfrm>
            <a:prstGeom prst="rect">
              <a:avLst/>
            </a:prstGeom>
            <a:noFill/>
          </p:spPr>
          <p:txBody>
            <a:bodyPr wrap="square" rtlCol="0">
              <a:spAutoFit/>
            </a:bodyPr>
            <a:lstStyle/>
            <a:p>
              <a:r>
                <a:rPr lang="en-US" b="1" dirty="0"/>
                <a:t>p</a:t>
              </a:r>
              <a:endParaRPr lang="lt-LT" b="1" dirty="0"/>
            </a:p>
          </p:txBody>
        </p:sp>
      </p:grpSp>
      <p:sp>
        <p:nvSpPr>
          <p:cNvPr id="12" name="TextBox 11"/>
          <p:cNvSpPr txBox="1"/>
          <p:nvPr/>
        </p:nvSpPr>
        <p:spPr>
          <a:xfrm>
            <a:off x="1619672" y="2411760"/>
            <a:ext cx="1296144" cy="646331"/>
          </a:xfrm>
          <a:prstGeom prst="rect">
            <a:avLst/>
          </a:prstGeom>
          <a:noFill/>
        </p:spPr>
        <p:txBody>
          <a:bodyPr wrap="square" rtlCol="0">
            <a:spAutoFit/>
          </a:bodyPr>
          <a:lstStyle/>
          <a:p>
            <a:r>
              <a:rPr lang="en-US" dirty="0"/>
              <a:t>m</a:t>
            </a:r>
            <a:r>
              <a:rPr lang="en-US" dirty="0" smtClean="0"/>
              <a:t> = 60 g = 0.06 kg</a:t>
            </a:r>
            <a:endParaRPr lang="lt-LT" dirty="0"/>
          </a:p>
        </p:txBody>
      </p:sp>
      <p:sp>
        <p:nvSpPr>
          <p:cNvPr id="13" name="TextBox 12"/>
          <p:cNvSpPr txBox="1"/>
          <p:nvPr/>
        </p:nvSpPr>
        <p:spPr>
          <a:xfrm>
            <a:off x="5580409" y="2411760"/>
            <a:ext cx="1296144" cy="646331"/>
          </a:xfrm>
          <a:prstGeom prst="rect">
            <a:avLst/>
          </a:prstGeom>
          <a:noFill/>
        </p:spPr>
        <p:txBody>
          <a:bodyPr wrap="square" rtlCol="0">
            <a:spAutoFit/>
          </a:bodyPr>
          <a:lstStyle/>
          <a:p>
            <a:r>
              <a:rPr lang="en-US" dirty="0"/>
              <a:t>m</a:t>
            </a:r>
            <a:r>
              <a:rPr lang="en-US" dirty="0" smtClean="0"/>
              <a:t> =54 g = 0.054 kg</a:t>
            </a:r>
            <a:endParaRPr lang="lt-LT" dirty="0"/>
          </a:p>
        </p:txBody>
      </p:sp>
    </p:spTree>
    <p:extLst>
      <p:ext uri="{BB962C8B-B14F-4D97-AF65-F5344CB8AC3E}">
        <p14:creationId xmlns:p14="http://schemas.microsoft.com/office/powerpoint/2010/main" val="19768770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872067" y="1700808"/>
            <a:ext cx="7408333" cy="4425355"/>
          </a:xfrm>
        </p:spPr>
        <p:txBody>
          <a:bodyPr>
            <a:normAutofit/>
          </a:bodyPr>
          <a:lstStyle/>
          <a:p>
            <a:endParaRPr lang="en-US" dirty="0" smtClean="0"/>
          </a:p>
          <a:p>
            <a:r>
              <a:rPr lang="lt-LT" dirty="0" smtClean="0"/>
              <a:t>Turime </a:t>
            </a:r>
            <a:r>
              <a:rPr lang="lt-LT" dirty="0"/>
              <a:t>dviejų lygčių su dviem nežinomaisiais sistemą; spręsdami ją, randame:</a:t>
            </a:r>
          </a:p>
          <a:p>
            <a:r>
              <a:rPr lang="lt-LT" dirty="0"/>
              <a:t>x = (pD</a:t>
            </a:r>
            <a:r>
              <a:rPr lang="lt-LT" baseline="30000" dirty="0"/>
              <a:t>3</a:t>
            </a:r>
            <a:r>
              <a:rPr lang="lt-LT" dirty="0"/>
              <a:t> – Pd</a:t>
            </a:r>
            <a:r>
              <a:rPr lang="lt-LT" baseline="30000" dirty="0"/>
              <a:t>3</a:t>
            </a:r>
            <a:r>
              <a:rPr lang="lt-LT" dirty="0"/>
              <a:t>)/(d</a:t>
            </a:r>
            <a:r>
              <a:rPr lang="lt-LT" baseline="30000" dirty="0"/>
              <a:t>2</a:t>
            </a:r>
            <a:r>
              <a:rPr lang="lt-LT" dirty="0"/>
              <a:t>(D – d));</a:t>
            </a:r>
          </a:p>
          <a:p>
            <a:r>
              <a:rPr lang="lt-LT" dirty="0"/>
              <a:t>y = (pD</a:t>
            </a:r>
            <a:r>
              <a:rPr lang="lt-LT" baseline="30000" dirty="0"/>
              <a:t>3</a:t>
            </a:r>
            <a:r>
              <a:rPr lang="lt-LT" dirty="0"/>
              <a:t> – Pd</a:t>
            </a:r>
            <a:r>
              <a:rPr lang="lt-LT" baseline="30000" dirty="0"/>
              <a:t>3</a:t>
            </a:r>
            <a:r>
              <a:rPr lang="lt-LT" dirty="0"/>
              <a:t>)/(D</a:t>
            </a:r>
            <a:r>
              <a:rPr lang="lt-LT" baseline="30000" dirty="0"/>
              <a:t>2</a:t>
            </a:r>
            <a:r>
              <a:rPr lang="lt-LT" dirty="0"/>
              <a:t>(D – d)).</a:t>
            </a:r>
          </a:p>
          <a:p>
            <a:r>
              <a:rPr lang="en-US" dirty="0" smtClean="0">
                <a:solidFill>
                  <a:srgbClr val="FF0000"/>
                </a:solidFill>
              </a:rPr>
              <a:t>x = (0,054 * 0,06</a:t>
            </a:r>
            <a:r>
              <a:rPr lang="en-US" baseline="30000" dirty="0" smtClean="0">
                <a:solidFill>
                  <a:srgbClr val="FF0000"/>
                </a:solidFill>
              </a:rPr>
              <a:t>3 </a:t>
            </a:r>
            <a:r>
              <a:rPr lang="en-US" dirty="0" smtClean="0">
                <a:solidFill>
                  <a:srgbClr val="FF0000"/>
                </a:solidFill>
              </a:rPr>
              <a:t>- 0,06 * 0,057</a:t>
            </a:r>
            <a:r>
              <a:rPr lang="en-US" baseline="30000" dirty="0" smtClean="0">
                <a:solidFill>
                  <a:srgbClr val="FF0000"/>
                </a:solidFill>
              </a:rPr>
              <a:t>3</a:t>
            </a:r>
            <a:r>
              <a:rPr lang="en-US" dirty="0" smtClean="0">
                <a:solidFill>
                  <a:srgbClr val="FF0000"/>
                </a:solidFill>
              </a:rPr>
              <a:t>)/(0,057</a:t>
            </a:r>
            <a:r>
              <a:rPr lang="en-US" baseline="30000" dirty="0" smtClean="0">
                <a:solidFill>
                  <a:srgbClr val="FF0000"/>
                </a:solidFill>
              </a:rPr>
              <a:t>2 </a:t>
            </a:r>
            <a:r>
              <a:rPr lang="en-US" dirty="0" smtClean="0">
                <a:solidFill>
                  <a:srgbClr val="FF0000"/>
                </a:solidFill>
              </a:rPr>
              <a:t>(0,06 - 0,057))≈0,0056 kg = 5,6 g</a:t>
            </a:r>
          </a:p>
          <a:p>
            <a:r>
              <a:rPr lang="en-US" dirty="0">
                <a:solidFill>
                  <a:srgbClr val="FF0000"/>
                </a:solidFill>
              </a:rPr>
              <a:t>y</a:t>
            </a:r>
            <a:r>
              <a:rPr lang="en-US" dirty="0" smtClean="0">
                <a:solidFill>
                  <a:srgbClr val="FF0000"/>
                </a:solidFill>
              </a:rPr>
              <a:t> = </a:t>
            </a:r>
            <a:r>
              <a:rPr lang="en-US" dirty="0">
                <a:solidFill>
                  <a:srgbClr val="FF0000"/>
                </a:solidFill>
              </a:rPr>
              <a:t>(0,054 * 0,06</a:t>
            </a:r>
            <a:r>
              <a:rPr lang="en-US" baseline="30000" dirty="0">
                <a:solidFill>
                  <a:srgbClr val="FF0000"/>
                </a:solidFill>
              </a:rPr>
              <a:t>3 </a:t>
            </a:r>
            <a:r>
              <a:rPr lang="en-US" dirty="0">
                <a:solidFill>
                  <a:srgbClr val="FF0000"/>
                </a:solidFill>
              </a:rPr>
              <a:t>- 0,06 * 0,057</a:t>
            </a:r>
            <a:r>
              <a:rPr lang="en-US" baseline="30000" dirty="0">
                <a:solidFill>
                  <a:srgbClr val="FF0000"/>
                </a:solidFill>
              </a:rPr>
              <a:t>3</a:t>
            </a:r>
            <a:r>
              <a:rPr lang="en-US" dirty="0">
                <a:solidFill>
                  <a:srgbClr val="FF0000"/>
                </a:solidFill>
              </a:rPr>
              <a:t>)/(</a:t>
            </a:r>
            <a:r>
              <a:rPr lang="en-US" dirty="0" smtClean="0">
                <a:solidFill>
                  <a:srgbClr val="FF0000"/>
                </a:solidFill>
              </a:rPr>
              <a:t>0,06</a:t>
            </a:r>
            <a:r>
              <a:rPr lang="en-US" baseline="30000" dirty="0" smtClean="0">
                <a:solidFill>
                  <a:srgbClr val="FF0000"/>
                </a:solidFill>
              </a:rPr>
              <a:t>2 </a:t>
            </a:r>
            <a:r>
              <a:rPr lang="en-US" dirty="0">
                <a:solidFill>
                  <a:srgbClr val="FF0000"/>
                </a:solidFill>
              </a:rPr>
              <a:t>(0,06 - 0,057))≈</a:t>
            </a:r>
            <a:r>
              <a:rPr lang="en-US" dirty="0" smtClean="0">
                <a:solidFill>
                  <a:srgbClr val="FF0000"/>
                </a:solidFill>
              </a:rPr>
              <a:t>0,0051 </a:t>
            </a:r>
            <a:r>
              <a:rPr lang="en-US" dirty="0">
                <a:solidFill>
                  <a:srgbClr val="FF0000"/>
                </a:solidFill>
              </a:rPr>
              <a:t>kg = </a:t>
            </a:r>
            <a:r>
              <a:rPr lang="en-US" dirty="0" smtClean="0">
                <a:solidFill>
                  <a:srgbClr val="FF0000"/>
                </a:solidFill>
              </a:rPr>
              <a:t>5,1 </a:t>
            </a:r>
            <a:r>
              <a:rPr lang="en-US" dirty="0">
                <a:solidFill>
                  <a:srgbClr val="FF0000"/>
                </a:solidFill>
              </a:rPr>
              <a:t>g</a:t>
            </a:r>
          </a:p>
          <a:p>
            <a:r>
              <a:rPr lang="en-US" b="1" dirty="0" err="1" smtClean="0">
                <a:solidFill>
                  <a:srgbClr val="FF0000"/>
                </a:solidFill>
              </a:rPr>
              <a:t>Kiau</a:t>
            </a:r>
            <a:r>
              <a:rPr lang="lt-LT" b="1" dirty="0" err="1" smtClean="0">
                <a:solidFill>
                  <a:srgbClr val="FF0000"/>
                </a:solidFill>
              </a:rPr>
              <a:t>šinių</a:t>
            </a:r>
            <a:r>
              <a:rPr lang="lt-LT" b="1" dirty="0" smtClean="0">
                <a:solidFill>
                  <a:srgbClr val="FF0000"/>
                </a:solidFill>
              </a:rPr>
              <a:t> kiautų masė </a:t>
            </a:r>
            <a:r>
              <a:rPr lang="en-US" dirty="0">
                <a:solidFill>
                  <a:srgbClr val="FF0000"/>
                </a:solidFill>
              </a:rPr>
              <a:t>5,6 </a:t>
            </a:r>
            <a:r>
              <a:rPr lang="en-US" dirty="0" smtClean="0">
                <a:solidFill>
                  <a:srgbClr val="FF0000"/>
                </a:solidFill>
              </a:rPr>
              <a:t>g</a:t>
            </a:r>
            <a:r>
              <a:rPr lang="lt-LT" dirty="0" smtClean="0">
                <a:solidFill>
                  <a:srgbClr val="FF0000"/>
                </a:solidFill>
              </a:rPr>
              <a:t> ir </a:t>
            </a:r>
            <a:r>
              <a:rPr lang="en-US" dirty="0" smtClean="0">
                <a:solidFill>
                  <a:srgbClr val="FF0000"/>
                </a:solidFill>
              </a:rPr>
              <a:t>5,1 </a:t>
            </a:r>
            <a:r>
              <a:rPr lang="en-US" dirty="0">
                <a:solidFill>
                  <a:srgbClr val="FF0000"/>
                </a:solidFill>
              </a:rPr>
              <a:t>g</a:t>
            </a:r>
            <a:endParaRPr lang="lt-LT" dirty="0" smtClean="0">
              <a:solidFill>
                <a:srgbClr val="FF0000"/>
              </a:solidFill>
            </a:endParaRPr>
          </a:p>
          <a:p>
            <a:endParaRPr lang="lt-LT" dirty="0"/>
          </a:p>
          <a:p>
            <a:endParaRPr lang="lt-LT" dirty="0"/>
          </a:p>
        </p:txBody>
      </p:sp>
      <p:sp>
        <p:nvSpPr>
          <p:cNvPr id="3" name="Antraštė 2"/>
          <p:cNvSpPr>
            <a:spLocks noGrp="1"/>
          </p:cNvSpPr>
          <p:nvPr>
            <p:ph type="title"/>
          </p:nvPr>
        </p:nvSpPr>
        <p:spPr/>
        <p:txBody>
          <a:bodyPr/>
          <a:lstStyle/>
          <a:p>
            <a:r>
              <a:rPr lang="en-US" dirty="0" err="1" smtClean="0"/>
              <a:t>Atsakymas</a:t>
            </a:r>
            <a:endParaRPr lang="lt-LT" dirty="0"/>
          </a:p>
        </p:txBody>
      </p:sp>
      <p:sp>
        <p:nvSpPr>
          <p:cNvPr id="4" name="Action Button: Back or Previous 4">
            <a:hlinkClick r:id="rId2" action="ppaction://hlinksldjump" highlightClick="1"/>
          </p:cNvPr>
          <p:cNvSpPr/>
          <p:nvPr/>
        </p:nvSpPr>
        <p:spPr>
          <a:xfrm>
            <a:off x="7391339" y="6021288"/>
            <a:ext cx="1512168" cy="648072"/>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spTree>
    <p:extLst>
      <p:ext uri="{BB962C8B-B14F-4D97-AF65-F5344CB8AC3E}">
        <p14:creationId xmlns:p14="http://schemas.microsoft.com/office/powerpoint/2010/main" val="3690274420"/>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3573016"/>
            <a:ext cx="8229600" cy="2553147"/>
          </a:xfrm>
        </p:spPr>
        <p:txBody>
          <a:bodyPr>
            <a:noAutofit/>
          </a:bodyPr>
          <a:lstStyle/>
          <a:p>
            <a:r>
              <a:rPr lang="lt-LT" sz="1800" dirty="0"/>
              <a:t>Šį klausimą uždavė prieš kelerius metus amerikiečių žurnalas „Mokslas ir išradimai“. Žurnalas tvirtino, kad kaip patirtis rodo, dažniausiai sudūžta „tas kiaušinis, katras judėjo“, kitais žodžiais – </a:t>
            </a:r>
            <a:r>
              <a:rPr lang="lt-LT" sz="1800" i="1" dirty="0"/>
              <a:t>mušantysis</a:t>
            </a:r>
            <a:r>
              <a:rPr lang="lt-LT" sz="1800" dirty="0"/>
              <a:t> kiaušinis</a:t>
            </a:r>
            <a:r>
              <a:rPr lang="lt-LT" sz="1800" dirty="0" smtClean="0"/>
              <a:t>.</a:t>
            </a:r>
          </a:p>
          <a:p>
            <a:r>
              <a:rPr lang="lt-LT" sz="1800" dirty="0" smtClean="0"/>
              <a:t>Nustatyti </a:t>
            </a:r>
            <a:r>
              <a:rPr lang="lt-LT" sz="1800" dirty="0"/>
              <a:t>išvedžiojimais, katras iš mušamų kiaušinių turi sudužti, apskritai negalima, nes tarp mušančiojo ir mušamojo skirtumo nėra. Negalima remtis tuo, kad mušantysis juda, o mušamasis nejuda. Nejuda – atsižvelgiant į ką? </a:t>
            </a:r>
            <a:endParaRPr lang="lt-LT" sz="1800" dirty="0" smtClean="0"/>
          </a:p>
          <a:p>
            <a:r>
              <a:rPr lang="lt-LT" sz="1800" dirty="0" smtClean="0"/>
              <a:t>Kiaušinio </a:t>
            </a:r>
            <a:r>
              <a:rPr lang="lt-LT" sz="1800" dirty="0"/>
              <a:t>uždavinys, kaip matote, nuvedė mus į pasaulio bedugnę ir vis dėlto nepriartino prie sprendimo. Antra vertus, priartino, nes žvaigždinė ekskursija padėjo mums suprasti tą svarbią tiesą, kad kūno judėjimas, nenurodant kito kūno, kurį tas judėjimas liečia, yra tiesiog beprasmiškas dalykas. </a:t>
            </a:r>
          </a:p>
        </p:txBody>
      </p:sp>
      <p:sp>
        <p:nvSpPr>
          <p:cNvPr id="2" name="Antraštė 1"/>
          <p:cNvSpPr>
            <a:spLocks noGrp="1"/>
          </p:cNvSpPr>
          <p:nvPr>
            <p:ph type="title"/>
          </p:nvPr>
        </p:nvSpPr>
        <p:spPr>
          <a:xfrm>
            <a:off x="539552" y="1196752"/>
            <a:ext cx="8229600" cy="1143000"/>
          </a:xfrm>
        </p:spPr>
        <p:txBody>
          <a:bodyPr>
            <a:noAutofit/>
          </a:bodyPr>
          <a:lstStyle/>
          <a:p>
            <a:r>
              <a:rPr lang="lt-LT" sz="3600" dirty="0">
                <a:solidFill>
                  <a:srgbClr val="0070C0"/>
                </a:solidFill>
              </a:rPr>
              <a:t>Laikydami rankoje kiaušinį, jūs suduodate į jį kitu. Abu kiaušiniai vienodai stiprūs ir susigrumia vienodomis dalimis. Katras iš jų suduš: mušamasis ar mušantysis?</a:t>
            </a:r>
          </a:p>
        </p:txBody>
      </p:sp>
      <p:sp>
        <p:nvSpPr>
          <p:cNvPr id="4" name="Action Button: Back or Previous 3">
            <a:hlinkClick r:id="" action="ppaction://hlinkshowjump?jump=lastslideviewed" highlightClick="1"/>
          </p:cNvPr>
          <p:cNvSpPr/>
          <p:nvPr/>
        </p:nvSpPr>
        <p:spPr>
          <a:xfrm>
            <a:off x="7308304" y="6206792"/>
            <a:ext cx="1368152" cy="504056"/>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spTree>
    <p:extLst>
      <p:ext uri="{BB962C8B-B14F-4D97-AF65-F5344CB8AC3E}">
        <p14:creationId xmlns:p14="http://schemas.microsoft.com/office/powerpoint/2010/main" val="3155540739"/>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063368"/>
            <a:ext cx="7175823" cy="44518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5" name="Antraštė 1"/>
          <p:cNvSpPr>
            <a:spLocks noGrp="1"/>
          </p:cNvSpPr>
          <p:nvPr>
            <p:ph type="title"/>
          </p:nvPr>
        </p:nvSpPr>
        <p:spPr>
          <a:xfrm>
            <a:off x="444711" y="548680"/>
            <a:ext cx="8229600" cy="1252728"/>
          </a:xfrm>
        </p:spPr>
        <p:txBody>
          <a:bodyPr>
            <a:normAutofit fontScale="90000"/>
          </a:bodyPr>
          <a:lstStyle/>
          <a:p>
            <a:r>
              <a:rPr lang="lt-LT" dirty="0" smtClean="0">
                <a:solidFill>
                  <a:srgbClr val="7030A0"/>
                </a:solidFill>
              </a:rPr>
              <a:t>Kiaušinis daugelyje eksperimentų – fizikinis kūnas. </a:t>
            </a:r>
            <a:r>
              <a:rPr lang="lt-LT" dirty="0" smtClean="0"/>
              <a:t/>
            </a:r>
            <a:br>
              <a:rPr lang="lt-LT" dirty="0" smtClean="0"/>
            </a:br>
            <a:r>
              <a:rPr lang="lt-LT" b="1" dirty="0" smtClean="0">
                <a:solidFill>
                  <a:srgbClr val="FF0000"/>
                </a:solidFill>
                <a:hlinkClick r:id="rId2"/>
              </a:rPr>
              <a:t>Kiaušinis - sukutis</a:t>
            </a:r>
            <a:endParaRPr lang="lt-LT" b="1" dirty="0">
              <a:solidFill>
                <a:srgbClr val="FF0000"/>
              </a:solidFill>
            </a:endParaRPr>
          </a:p>
        </p:txBody>
      </p:sp>
      <p:sp>
        <p:nvSpPr>
          <p:cNvPr id="6" name="Action Button: Back or Previous 4">
            <a:hlinkClick r:id="rId4" action="ppaction://hlinksldjump" highlightClick="1"/>
          </p:cNvPr>
          <p:cNvSpPr/>
          <p:nvPr/>
        </p:nvSpPr>
        <p:spPr>
          <a:xfrm>
            <a:off x="7391339" y="6021288"/>
            <a:ext cx="1512168" cy="648072"/>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spTree>
    <p:extLst>
      <p:ext uri="{BB962C8B-B14F-4D97-AF65-F5344CB8AC3E}">
        <p14:creationId xmlns:p14="http://schemas.microsoft.com/office/powerpoint/2010/main" val="1950030001"/>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lt-LT" dirty="0" smtClean="0">
                <a:solidFill>
                  <a:srgbClr val="7030A0"/>
                </a:solidFill>
              </a:rPr>
              <a:t>Kiaušinis stiklainyje</a:t>
            </a:r>
            <a:endParaRPr lang="lt-LT" dirty="0"/>
          </a:p>
        </p:txBody>
      </p:sp>
      <p:sp>
        <p:nvSpPr>
          <p:cNvPr id="8" name="Action Button: Back or Previous 7">
            <a:hlinkClick r:id="" action="ppaction://hlinkshowjump?jump=lastslideviewed" highlightClick="1"/>
          </p:cNvPr>
          <p:cNvSpPr/>
          <p:nvPr/>
        </p:nvSpPr>
        <p:spPr>
          <a:xfrm>
            <a:off x="179512" y="6206792"/>
            <a:ext cx="1368152" cy="504056"/>
          </a:xfrm>
          <a:prstGeom prst="actionButtonBackPrevious">
            <a:avLst/>
          </a:prstGeom>
          <a:solidFill>
            <a:schemeClr val="accent1">
              <a:lumMod val="5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smtClean="0">
                <a:ln w="10541" cmpd="sng">
                  <a:solidFill>
                    <a:srgbClr val="7030A0"/>
                  </a:solidFill>
                  <a:prstDash val="solid"/>
                </a:ln>
                <a:solidFill>
                  <a:schemeClr val="accent3">
                    <a:lumMod val="60000"/>
                    <a:lumOff val="40000"/>
                  </a:schemeClr>
                </a:solidFill>
              </a:rPr>
              <a:t>Atgal</a:t>
            </a:r>
            <a:endParaRPr lang="lt-LT" b="1" dirty="0">
              <a:ln w="10541" cmpd="sng">
                <a:solidFill>
                  <a:srgbClr val="7030A0"/>
                </a:solidFill>
                <a:prstDash val="solid"/>
              </a:ln>
              <a:solidFill>
                <a:schemeClr val="accent3">
                  <a:lumMod val="60000"/>
                  <a:lumOff val="40000"/>
                </a:schemeClr>
              </a:solidFill>
            </a:endParaRPr>
          </a:p>
        </p:txBody>
      </p:sp>
      <p:pic>
        <p:nvPicPr>
          <p:cNvPr id="5" name="Content Placeholder 4">
            <a:hlinkClick r:id="rId2"/>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71600" y="1763815"/>
            <a:ext cx="7312812" cy="4113457"/>
          </a:xfrm>
        </p:spPr>
      </p:pic>
    </p:spTree>
    <p:extLst>
      <p:ext uri="{BB962C8B-B14F-4D97-AF65-F5344CB8AC3E}">
        <p14:creationId xmlns:p14="http://schemas.microsoft.com/office/powerpoint/2010/main" val="3711605069"/>
      </p:ext>
    </p:extLst>
  </p:cSld>
  <p:clrMapOvr>
    <a:masterClrMapping/>
  </p:clrMapOvr>
  <mc:AlternateContent xmlns:mc="http://schemas.openxmlformats.org/markup-compatibility/2006" xmlns:p14="http://schemas.microsoft.com/office/powerpoint/2010/main">
    <mc:Choice Requires="p14">
      <p:transition spd="slow" p14:dur="800" advClick="0">
        <p:circle/>
      </p:transition>
    </mc:Choice>
    <mc:Fallback xmlns="">
      <p:transition spd="slow" advClick="0">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solidFill>
                  <a:srgbClr val="7030A0"/>
                </a:solidFill>
              </a:rPr>
              <a:t>Pasitikrinkime</a:t>
            </a:r>
            <a:r>
              <a:rPr lang="lt-LT" dirty="0">
                <a:solidFill>
                  <a:srgbClr val="7030A0"/>
                </a:solidFill>
              </a:rPr>
              <a:t>, ar buvome </a:t>
            </a:r>
            <a:r>
              <a:rPr lang="lt-LT" dirty="0" smtClean="0">
                <a:solidFill>
                  <a:srgbClr val="7030A0"/>
                </a:solidFill>
              </a:rPr>
              <a:t>atidūs</a:t>
            </a:r>
            <a:r>
              <a:rPr lang="en-US" dirty="0" smtClean="0">
                <a:solidFill>
                  <a:srgbClr val="7030A0"/>
                </a:solidFill>
              </a:rPr>
              <a:t>!</a:t>
            </a:r>
            <a:endParaRPr lang="lt-LT" dirty="0">
              <a:solidFill>
                <a:srgbClr val="7030A0"/>
              </a:solidFill>
            </a:endParaRPr>
          </a:p>
        </p:txBody>
      </p:sp>
      <p:sp>
        <p:nvSpPr>
          <p:cNvPr id="3" name="Teksto vietos rezervavimo ženklas 2"/>
          <p:cNvSpPr>
            <a:spLocks noGrp="1"/>
          </p:cNvSpPr>
          <p:nvPr>
            <p:ph type="body" idx="1"/>
          </p:nvPr>
        </p:nvSpPr>
        <p:spPr/>
        <p:txBody>
          <a:bodyPr/>
          <a:lstStyle/>
          <a:p>
            <a:endParaRPr lang="lt-LT"/>
          </a:p>
        </p:txBody>
      </p:sp>
    </p:spTree>
    <p:extLst>
      <p:ext uri="{BB962C8B-B14F-4D97-AF65-F5344CB8AC3E}">
        <p14:creationId xmlns:p14="http://schemas.microsoft.com/office/powerpoint/2010/main" val="1521485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lt-LT" sz="3600" dirty="0"/>
              <a:t>Delnais sutraiškyti kiaušinį, spaudžiant į jo galus, ne taip </a:t>
            </a:r>
            <a:r>
              <a:rPr lang="lt-LT" sz="3600" dirty="0" smtClean="0"/>
              <a:t>lengva, bet tai yra įmanoma.</a:t>
            </a:r>
            <a:endParaRPr lang="lt-LT" sz="3600" dirty="0"/>
          </a:p>
        </p:txBody>
      </p:sp>
      <p:sp>
        <p:nvSpPr>
          <p:cNvPr id="3" name="Title 2"/>
          <p:cNvSpPr>
            <a:spLocks noGrp="1"/>
          </p:cNvSpPr>
          <p:nvPr>
            <p:ph type="title"/>
          </p:nvPr>
        </p:nvSpPr>
        <p:spPr/>
        <p:txBody>
          <a:bodyPr/>
          <a:lstStyle/>
          <a:p>
            <a:r>
              <a:rPr lang="lt-LT" dirty="0" smtClean="0">
                <a:solidFill>
                  <a:srgbClr val="7030A0"/>
                </a:solidFill>
              </a:rPr>
              <a:t>1.</a:t>
            </a:r>
            <a:r>
              <a:rPr lang="lt-LT" dirty="0">
                <a:solidFill>
                  <a:srgbClr val="7030A0"/>
                </a:solidFill>
              </a:rPr>
              <a:t> Ar lengva suspausti kiaušinį?</a:t>
            </a:r>
          </a:p>
        </p:txBody>
      </p:sp>
      <p:sp>
        <p:nvSpPr>
          <p:cNvPr id="4" name="Bevel 3"/>
          <p:cNvSpPr/>
          <p:nvPr/>
        </p:nvSpPr>
        <p:spPr>
          <a:xfrm>
            <a:off x="899592" y="2708920"/>
            <a:ext cx="7416824" cy="165618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
        <p:nvSpPr>
          <p:cNvPr id="6" name="Action Button: Forward or Next 5">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sz="3200" dirty="0" smtClean="0"/>
              <a:t>Taip, įmanoma</a:t>
            </a:r>
            <a:r>
              <a:rPr lang="lt-LT" sz="3200" dirty="0"/>
              <a:t>. </a:t>
            </a:r>
            <a:r>
              <a:rPr lang="lt-LT" sz="3200" dirty="0" smtClean="0"/>
              <a:t>Kaitinamas </a:t>
            </a:r>
            <a:r>
              <a:rPr lang="lt-LT" sz="3200" dirty="0"/>
              <a:t>vanduo, </a:t>
            </a:r>
            <a:r>
              <a:rPr lang="lt-LT" sz="3200" dirty="0" smtClean="0"/>
              <a:t>pasižymi </a:t>
            </a:r>
            <a:r>
              <a:rPr lang="lt-LT" sz="3200" dirty="0"/>
              <a:t>dideliu šilumos talpiu, sugerdamas popieriaus šilumos perteklių, neleidžia jam įkaisti pastebimai aukščiau už 100° </a:t>
            </a:r>
          </a:p>
          <a:p>
            <a:endParaRPr lang="lt-LT" dirty="0"/>
          </a:p>
        </p:txBody>
      </p:sp>
      <p:sp>
        <p:nvSpPr>
          <p:cNvPr id="3" name="Title 2"/>
          <p:cNvSpPr>
            <a:spLocks noGrp="1"/>
          </p:cNvSpPr>
          <p:nvPr>
            <p:ph type="title"/>
          </p:nvPr>
        </p:nvSpPr>
        <p:spPr>
          <a:xfrm>
            <a:off x="467544" y="548680"/>
            <a:ext cx="8229600" cy="1468752"/>
          </a:xfrm>
        </p:spPr>
        <p:txBody>
          <a:bodyPr>
            <a:normAutofit fontScale="90000"/>
          </a:bodyPr>
          <a:lstStyle/>
          <a:p>
            <a:r>
              <a:rPr lang="lt-LT" dirty="0" smtClean="0">
                <a:solidFill>
                  <a:srgbClr val="7030A0"/>
                </a:solidFill>
              </a:rPr>
              <a:t>2.Ar </a:t>
            </a:r>
            <a:r>
              <a:rPr lang="lt-LT" dirty="0">
                <a:solidFill>
                  <a:srgbClr val="7030A0"/>
                </a:solidFill>
              </a:rPr>
              <a:t>įmanoma išvirti kiaušinį popieriniame puodelyje?</a:t>
            </a:r>
            <a:br>
              <a:rPr lang="lt-LT" dirty="0">
                <a:solidFill>
                  <a:srgbClr val="7030A0"/>
                </a:solidFill>
              </a:rPr>
            </a:br>
            <a:endParaRPr lang="lt-LT" dirty="0">
              <a:solidFill>
                <a:srgbClr val="7030A0"/>
              </a:solidFill>
            </a:endParaRPr>
          </a:p>
        </p:txBody>
      </p:sp>
      <p:sp>
        <p:nvSpPr>
          <p:cNvPr id="4" name="Bevel 3"/>
          <p:cNvSpPr/>
          <p:nvPr/>
        </p:nvSpPr>
        <p:spPr>
          <a:xfrm>
            <a:off x="755576" y="2852936"/>
            <a:ext cx="7344816" cy="2448272"/>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
        <p:nvSpPr>
          <p:cNvPr id="5" name="Action Button: Forward or Next 4">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lt-LT" dirty="0" smtClean="0">
                <a:solidFill>
                  <a:srgbClr val="7030A0"/>
                </a:solidFill>
              </a:rPr>
              <a:t>3. Kiaušinis</a:t>
            </a:r>
            <a:r>
              <a:rPr lang="lt-LT" dirty="0">
                <a:solidFill>
                  <a:srgbClr val="7030A0"/>
                </a:solidFill>
              </a:rPr>
              <a:t> </a:t>
            </a:r>
            <a:r>
              <a:rPr lang="lt-LT" dirty="0" smtClean="0">
                <a:solidFill>
                  <a:srgbClr val="7030A0"/>
                </a:solidFill>
              </a:rPr>
              <a:t>-</a:t>
            </a:r>
            <a:r>
              <a:rPr lang="lt-LT" dirty="0">
                <a:solidFill>
                  <a:srgbClr val="7030A0"/>
                </a:solidFill>
              </a:rPr>
              <a:t> </a:t>
            </a:r>
            <a:r>
              <a:rPr lang="lt-LT" dirty="0" smtClean="0">
                <a:solidFill>
                  <a:srgbClr val="7030A0"/>
                </a:solidFill>
              </a:rPr>
              <a:t>tai </a:t>
            </a:r>
            <a:r>
              <a:rPr lang="lt-LT" dirty="0">
                <a:solidFill>
                  <a:srgbClr val="7030A0"/>
                </a:solidFill>
              </a:rPr>
              <a:t>... (apibūdinti jį)</a:t>
            </a:r>
            <a:br>
              <a:rPr lang="lt-LT" dirty="0">
                <a:solidFill>
                  <a:srgbClr val="7030A0"/>
                </a:solidFill>
              </a:rPr>
            </a:br>
            <a:endParaRPr lang="lt-LT" dirty="0">
              <a:solidFill>
                <a:srgbClr val="7030A0"/>
              </a:solidFill>
            </a:endParaRPr>
          </a:p>
        </p:txBody>
      </p:sp>
      <p:sp>
        <p:nvSpPr>
          <p:cNvPr id="5" name="Content Placeholder 4"/>
          <p:cNvSpPr>
            <a:spLocks noGrp="1"/>
          </p:cNvSpPr>
          <p:nvPr>
            <p:ph idx="1"/>
          </p:nvPr>
        </p:nvSpPr>
        <p:spPr>
          <a:xfrm>
            <a:off x="899592" y="2822796"/>
            <a:ext cx="7408333" cy="3450696"/>
          </a:xfrm>
        </p:spPr>
        <p:txBody>
          <a:bodyPr>
            <a:normAutofit/>
          </a:bodyPr>
          <a:lstStyle/>
          <a:p>
            <a:r>
              <a:rPr lang="lt-LT" sz="4800" dirty="0" smtClean="0"/>
              <a:t>Fizikinis kūnas, turintis masę ir tūrį.</a:t>
            </a:r>
            <a:endParaRPr lang="lt-LT" sz="4800" dirty="0"/>
          </a:p>
        </p:txBody>
      </p:sp>
      <p:sp>
        <p:nvSpPr>
          <p:cNvPr id="6" name="Action Button: Forward or Next 5">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Bevel 6"/>
          <p:cNvSpPr/>
          <p:nvPr/>
        </p:nvSpPr>
        <p:spPr>
          <a:xfrm>
            <a:off x="827584" y="2996952"/>
            <a:ext cx="7272808" cy="144016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7"/>
                                        </p:tgtEl>
                                        <p:attrNameLst>
                                          <p:attrName>ppt_w</p:attrName>
                                        </p:attrNameLst>
                                      </p:cBhvr>
                                      <p:tavLst>
                                        <p:tav tm="0">
                                          <p:val>
                                            <p:strVal val="ppt_w"/>
                                          </p:val>
                                        </p:tav>
                                        <p:tav tm="100000">
                                          <p:val>
                                            <p:fltVal val="0"/>
                                          </p:val>
                                        </p:tav>
                                      </p:tavLst>
                                    </p:anim>
                                    <p:anim calcmode="lin" valueType="num">
                                      <p:cBhvr>
                                        <p:cTn id="7" dur="1000"/>
                                        <p:tgtEl>
                                          <p:spTgt spid="7"/>
                                        </p:tgtEl>
                                        <p:attrNameLst>
                                          <p:attrName>ppt_h</p:attrName>
                                        </p:attrNameLst>
                                      </p:cBhvr>
                                      <p:tavLst>
                                        <p:tav tm="0">
                                          <p:val>
                                            <p:strVal val="ppt_h"/>
                                          </p:val>
                                        </p:tav>
                                        <p:tav tm="100000">
                                          <p:val>
                                            <p:fltVal val="0"/>
                                          </p:val>
                                        </p:tav>
                                      </p:tavLst>
                                    </p:anim>
                                    <p:anim calcmode="lin" valueType="num">
                                      <p:cBhvr>
                                        <p:cTn id="8" dur="1000"/>
                                        <p:tgtEl>
                                          <p:spTgt spid="7"/>
                                        </p:tgtEl>
                                        <p:attrNameLst>
                                          <p:attrName>style.rotation</p:attrName>
                                        </p:attrNameLst>
                                      </p:cBhvr>
                                      <p:tavLst>
                                        <p:tav tm="0">
                                          <p:val>
                                            <p:fltVal val="0"/>
                                          </p:val>
                                        </p:tav>
                                        <p:tav tm="100000">
                                          <p:val>
                                            <p:fltVal val="90"/>
                                          </p:val>
                                        </p:tav>
                                      </p:tavLst>
                                    </p:anim>
                                    <p:animEffect transition="out" filter="fade">
                                      <p:cBhvr>
                                        <p:cTn id="9" dur="1000"/>
                                        <p:tgtEl>
                                          <p:spTgt spid="7"/>
                                        </p:tgtEl>
                                      </p:cBhvr>
                                    </p:animEffect>
                                    <p:set>
                                      <p:cBhvr>
                                        <p:cTn id="10"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sz="2800" dirty="0"/>
              <a:t>Nustatyti išvedžiojimais, katras iš mušamų kiaušinių turi sudužti, apskritai negalima, nes tarp mušančiojo ir mušamojo skirtumo nėra. </a:t>
            </a:r>
            <a:endParaRPr lang="lt-LT" dirty="0"/>
          </a:p>
        </p:txBody>
      </p:sp>
      <p:sp>
        <p:nvSpPr>
          <p:cNvPr id="3" name="Title 2"/>
          <p:cNvSpPr>
            <a:spLocks noGrp="1"/>
          </p:cNvSpPr>
          <p:nvPr>
            <p:ph type="title"/>
          </p:nvPr>
        </p:nvSpPr>
        <p:spPr>
          <a:xfrm>
            <a:off x="467544" y="620688"/>
            <a:ext cx="8229600" cy="1252728"/>
          </a:xfrm>
        </p:spPr>
        <p:txBody>
          <a:bodyPr>
            <a:normAutofit fontScale="90000"/>
          </a:bodyPr>
          <a:lstStyle/>
          <a:p>
            <a:r>
              <a:rPr lang="lt-LT" dirty="0" smtClean="0">
                <a:solidFill>
                  <a:srgbClr val="7030A0"/>
                </a:solidFill>
              </a:rPr>
              <a:t>4. </a:t>
            </a:r>
            <a:r>
              <a:rPr lang="lt-LT" dirty="0">
                <a:solidFill>
                  <a:srgbClr val="7030A0"/>
                </a:solidFill>
              </a:rPr>
              <a:t>Kuris kiaušinis pirmiau suduš? Mušantysis ar mušamasis?</a:t>
            </a:r>
            <a:br>
              <a:rPr lang="lt-LT" dirty="0">
                <a:solidFill>
                  <a:srgbClr val="7030A0"/>
                </a:solidFill>
              </a:rPr>
            </a:br>
            <a:endParaRPr lang="lt-LT" dirty="0">
              <a:solidFill>
                <a:srgbClr val="7030A0"/>
              </a:solidFill>
            </a:endParaRPr>
          </a:p>
        </p:txBody>
      </p:sp>
      <p:sp>
        <p:nvSpPr>
          <p:cNvPr id="4" name="Action Button: Forward or Next 3">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Bevel 4"/>
          <p:cNvSpPr/>
          <p:nvPr/>
        </p:nvSpPr>
        <p:spPr>
          <a:xfrm>
            <a:off x="982936" y="2780928"/>
            <a:ext cx="7128792" cy="2592288"/>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 calcmode="lin" valueType="num">
                                      <p:cBhvr>
                                        <p:cTn id="8" dur="1000"/>
                                        <p:tgtEl>
                                          <p:spTgt spid="5"/>
                                        </p:tgtEl>
                                        <p:attrNameLst>
                                          <p:attrName>style.rotation</p:attrName>
                                        </p:attrNameLst>
                                      </p:cBhvr>
                                      <p:tavLst>
                                        <p:tav tm="0">
                                          <p:val>
                                            <p:fltVal val="0"/>
                                          </p:val>
                                        </p:tav>
                                        <p:tav tm="100000">
                                          <p:val>
                                            <p:fltVal val="90"/>
                                          </p:val>
                                        </p:tav>
                                      </p:tavLst>
                                    </p:anim>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620688"/>
            <a:ext cx="8229600" cy="1252728"/>
          </a:xfrm>
        </p:spPr>
        <p:txBody>
          <a:bodyPr>
            <a:normAutofit fontScale="90000"/>
          </a:bodyPr>
          <a:lstStyle/>
          <a:p>
            <a:r>
              <a:rPr lang="lt-LT" dirty="0" smtClean="0">
                <a:solidFill>
                  <a:srgbClr val="7030A0"/>
                </a:solidFill>
              </a:rPr>
              <a:t>5. </a:t>
            </a:r>
            <a:r>
              <a:rPr lang="lt-LT" dirty="0">
                <a:solidFill>
                  <a:srgbClr val="7030A0"/>
                </a:solidFill>
              </a:rPr>
              <a:t>Kaip atskirti šviežų kiaušinį nuo seno?</a:t>
            </a:r>
            <a:br>
              <a:rPr lang="lt-LT" dirty="0">
                <a:solidFill>
                  <a:srgbClr val="7030A0"/>
                </a:solidFill>
              </a:rPr>
            </a:br>
            <a:endParaRPr lang="lt-LT" dirty="0">
              <a:solidFill>
                <a:srgbClr val="7030A0"/>
              </a:solidFill>
            </a:endParaRPr>
          </a:p>
        </p:txBody>
      </p:sp>
      <p:sp>
        <p:nvSpPr>
          <p:cNvPr id="4" name="Action Button: Forward or Next 3">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Content Placeholder 5"/>
          <p:cNvSpPr>
            <a:spLocks noGrp="1"/>
          </p:cNvSpPr>
          <p:nvPr>
            <p:ph idx="1"/>
          </p:nvPr>
        </p:nvSpPr>
        <p:spPr/>
        <p:txBody>
          <a:bodyPr/>
          <a:lstStyle/>
          <a:p>
            <a:r>
              <a:rPr lang="lt-LT" sz="2800" dirty="0"/>
              <a:t>Štai pats lengviausias būdas tai sužinoti: į vandens dubenėlį įmeskite kiaušinius. Jei kiaušinis plūduriuoja – jo laikas jau baigėsi, jei skęsta – su juo viskas gerai.</a:t>
            </a:r>
          </a:p>
          <a:p>
            <a:endParaRPr lang="lt-LT" dirty="0"/>
          </a:p>
        </p:txBody>
      </p:sp>
      <p:sp>
        <p:nvSpPr>
          <p:cNvPr id="7" name="Bevel 6"/>
          <p:cNvSpPr/>
          <p:nvPr/>
        </p:nvSpPr>
        <p:spPr>
          <a:xfrm>
            <a:off x="971600" y="2813824"/>
            <a:ext cx="7272808" cy="165618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7"/>
                                        </p:tgtEl>
                                        <p:attrNameLst>
                                          <p:attrName>ppt_w</p:attrName>
                                        </p:attrNameLst>
                                      </p:cBhvr>
                                      <p:tavLst>
                                        <p:tav tm="0">
                                          <p:val>
                                            <p:strVal val="ppt_w"/>
                                          </p:val>
                                        </p:tav>
                                        <p:tav tm="100000">
                                          <p:val>
                                            <p:fltVal val="0"/>
                                          </p:val>
                                        </p:tav>
                                      </p:tavLst>
                                    </p:anim>
                                    <p:anim calcmode="lin" valueType="num">
                                      <p:cBhvr>
                                        <p:cTn id="7" dur="1000"/>
                                        <p:tgtEl>
                                          <p:spTgt spid="7"/>
                                        </p:tgtEl>
                                        <p:attrNameLst>
                                          <p:attrName>ppt_h</p:attrName>
                                        </p:attrNameLst>
                                      </p:cBhvr>
                                      <p:tavLst>
                                        <p:tav tm="0">
                                          <p:val>
                                            <p:strVal val="ppt_h"/>
                                          </p:val>
                                        </p:tav>
                                        <p:tav tm="100000">
                                          <p:val>
                                            <p:fltVal val="0"/>
                                          </p:val>
                                        </p:tav>
                                      </p:tavLst>
                                    </p:anim>
                                    <p:anim calcmode="lin" valueType="num">
                                      <p:cBhvr>
                                        <p:cTn id="8" dur="1000"/>
                                        <p:tgtEl>
                                          <p:spTgt spid="7"/>
                                        </p:tgtEl>
                                        <p:attrNameLst>
                                          <p:attrName>style.rotation</p:attrName>
                                        </p:attrNameLst>
                                      </p:cBhvr>
                                      <p:tavLst>
                                        <p:tav tm="0">
                                          <p:val>
                                            <p:fltVal val="0"/>
                                          </p:val>
                                        </p:tav>
                                        <p:tav tm="100000">
                                          <p:val>
                                            <p:fltVal val="90"/>
                                          </p:val>
                                        </p:tav>
                                      </p:tavLst>
                                    </p:anim>
                                    <p:animEffect transition="out" filter="fade">
                                      <p:cBhvr>
                                        <p:cTn id="9" dur="1000"/>
                                        <p:tgtEl>
                                          <p:spTgt spid="7"/>
                                        </p:tgtEl>
                                      </p:cBhvr>
                                    </p:animEffect>
                                    <p:set>
                                      <p:cBhvr>
                                        <p:cTn id="10"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lt-LT" sz="3200" dirty="0" smtClean="0"/>
              <a:t>Kiaušinį galime panaudoti daug kur. Pvz.: Kiaušinis kolboje ar stiklainyje, ar įmanoma išvirti kiaušinį popieriniame puodelyje ir kiaušinis – sukutis.</a:t>
            </a:r>
            <a:endParaRPr lang="lt-LT" sz="3200" dirty="0"/>
          </a:p>
        </p:txBody>
      </p:sp>
      <p:sp>
        <p:nvSpPr>
          <p:cNvPr id="3" name="Title 2"/>
          <p:cNvSpPr>
            <a:spLocks noGrp="1"/>
          </p:cNvSpPr>
          <p:nvPr>
            <p:ph type="title"/>
          </p:nvPr>
        </p:nvSpPr>
        <p:spPr>
          <a:xfrm>
            <a:off x="467544" y="548680"/>
            <a:ext cx="8229600" cy="1252728"/>
          </a:xfrm>
        </p:spPr>
        <p:txBody>
          <a:bodyPr>
            <a:normAutofit fontScale="90000"/>
          </a:bodyPr>
          <a:lstStyle/>
          <a:p>
            <a:r>
              <a:rPr lang="lt-LT" dirty="0" smtClean="0">
                <a:solidFill>
                  <a:srgbClr val="7030A0"/>
                </a:solidFill>
              </a:rPr>
              <a:t>6. </a:t>
            </a:r>
            <a:r>
              <a:rPr lang="lt-LT" dirty="0">
                <a:solidFill>
                  <a:srgbClr val="7030A0"/>
                </a:solidFill>
              </a:rPr>
              <a:t>Kur galima panaudoti kiaušinį (kokiuose eksperimantuose) ?</a:t>
            </a:r>
            <a:r>
              <a:rPr lang="lt-LT" dirty="0"/>
              <a:t/>
            </a:r>
            <a:br>
              <a:rPr lang="lt-LT" dirty="0"/>
            </a:br>
            <a:endParaRPr lang="lt-LT" dirty="0"/>
          </a:p>
        </p:txBody>
      </p:sp>
      <p:sp>
        <p:nvSpPr>
          <p:cNvPr id="4" name="Action Button: Forward or Next 3">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Bevel 4"/>
          <p:cNvSpPr/>
          <p:nvPr/>
        </p:nvSpPr>
        <p:spPr>
          <a:xfrm>
            <a:off x="1043608" y="2852936"/>
            <a:ext cx="7560840" cy="180020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 calcmode="lin" valueType="num">
                                      <p:cBhvr>
                                        <p:cTn id="8" dur="1000"/>
                                        <p:tgtEl>
                                          <p:spTgt spid="5"/>
                                        </p:tgtEl>
                                        <p:attrNameLst>
                                          <p:attrName>style.rotation</p:attrName>
                                        </p:attrNameLst>
                                      </p:cBhvr>
                                      <p:tavLst>
                                        <p:tav tm="0">
                                          <p:val>
                                            <p:fltVal val="0"/>
                                          </p:val>
                                        </p:tav>
                                        <p:tav tm="100000">
                                          <p:val>
                                            <p:fltVal val="90"/>
                                          </p:val>
                                        </p:tav>
                                      </p:tavLst>
                                    </p:anim>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dirty="0" smtClean="0"/>
              <a:t>Taip, tai įmanoma ir labai paprastai. Tiesiog reikia pripilti vandens į matavimo cilindrą ir panardinti kiaušinį. Tada iš esamo vandens lygio atimti tiek, koks buvo vandens lygis be kiaušinio.</a:t>
            </a:r>
            <a:r>
              <a:rPr lang="lt-LT" dirty="0"/>
              <a:t> </a:t>
            </a:r>
          </a:p>
        </p:txBody>
      </p:sp>
      <p:sp>
        <p:nvSpPr>
          <p:cNvPr id="3" name="Title 2"/>
          <p:cNvSpPr>
            <a:spLocks noGrp="1"/>
          </p:cNvSpPr>
          <p:nvPr>
            <p:ph type="title"/>
          </p:nvPr>
        </p:nvSpPr>
        <p:spPr>
          <a:xfrm>
            <a:off x="467544" y="764704"/>
            <a:ext cx="8229600" cy="1252728"/>
          </a:xfrm>
        </p:spPr>
        <p:txBody>
          <a:bodyPr>
            <a:normAutofit fontScale="90000"/>
          </a:bodyPr>
          <a:lstStyle/>
          <a:p>
            <a:r>
              <a:rPr lang="lt-LT" dirty="0" smtClean="0">
                <a:solidFill>
                  <a:srgbClr val="7030A0"/>
                </a:solidFill>
              </a:rPr>
              <a:t>7. </a:t>
            </a:r>
            <a:r>
              <a:rPr lang="lt-LT" dirty="0">
                <a:solidFill>
                  <a:srgbClr val="7030A0"/>
                </a:solidFill>
              </a:rPr>
              <a:t>Ar įmanoma nustatyti kiaušinio tūrį?</a:t>
            </a:r>
            <a:r>
              <a:rPr lang="lt-LT" dirty="0"/>
              <a:t/>
            </a:r>
            <a:br>
              <a:rPr lang="lt-LT" dirty="0"/>
            </a:br>
            <a:endParaRPr lang="lt-LT" dirty="0"/>
          </a:p>
        </p:txBody>
      </p:sp>
      <p:sp>
        <p:nvSpPr>
          <p:cNvPr id="4" name="Action Button: Forward or Next 3">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Bevel 4"/>
          <p:cNvSpPr/>
          <p:nvPr/>
        </p:nvSpPr>
        <p:spPr>
          <a:xfrm>
            <a:off x="826304" y="2780928"/>
            <a:ext cx="7272808" cy="158417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 calcmode="lin" valueType="num">
                                      <p:cBhvr>
                                        <p:cTn id="8" dur="1000"/>
                                        <p:tgtEl>
                                          <p:spTgt spid="5"/>
                                        </p:tgtEl>
                                        <p:attrNameLst>
                                          <p:attrName>style.rotation</p:attrName>
                                        </p:attrNameLst>
                                      </p:cBhvr>
                                      <p:tavLst>
                                        <p:tav tm="0">
                                          <p:val>
                                            <p:fltVal val="0"/>
                                          </p:val>
                                        </p:tav>
                                        <p:tav tm="100000">
                                          <p:val>
                                            <p:fltVal val="90"/>
                                          </p:val>
                                        </p:tav>
                                      </p:tavLst>
                                    </p:anim>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924943"/>
            <a:ext cx="7408333" cy="3201219"/>
          </a:xfrm>
        </p:spPr>
        <p:txBody>
          <a:bodyPr>
            <a:normAutofit/>
          </a:bodyPr>
          <a:lstStyle/>
          <a:p>
            <a:r>
              <a:rPr lang="lt-LT" sz="3600" dirty="0" smtClean="0"/>
              <a:t>Kaitinamos dujos plečiasi, todėl pradūrus kiaušinio </a:t>
            </a:r>
            <a:r>
              <a:rPr lang="lt-LT" sz="3600" dirty="0" err="1" smtClean="0"/>
              <a:t>storgalį</a:t>
            </a:r>
            <a:r>
              <a:rPr lang="lt-LT" sz="3600" dirty="0" smtClean="0"/>
              <a:t> pro jį išeina besiplečiantis </a:t>
            </a:r>
            <a:r>
              <a:rPr lang="lt-LT" sz="3600" dirty="0" err="1" smtClean="0"/>
              <a:t>oras.Todėl</a:t>
            </a:r>
            <a:r>
              <a:rPr lang="lt-LT" sz="3600" dirty="0" smtClean="0"/>
              <a:t> verdamas kiaušinis nesuskyla.</a:t>
            </a:r>
            <a:endParaRPr lang="lt-LT" sz="3600" dirty="0"/>
          </a:p>
        </p:txBody>
      </p:sp>
      <p:sp>
        <p:nvSpPr>
          <p:cNvPr id="3" name="Title 2"/>
          <p:cNvSpPr>
            <a:spLocks noGrp="1"/>
          </p:cNvSpPr>
          <p:nvPr>
            <p:ph type="title"/>
          </p:nvPr>
        </p:nvSpPr>
        <p:spPr>
          <a:xfrm>
            <a:off x="467544" y="1196752"/>
            <a:ext cx="8229600" cy="1252728"/>
          </a:xfrm>
        </p:spPr>
        <p:txBody>
          <a:bodyPr>
            <a:normAutofit fontScale="90000"/>
          </a:bodyPr>
          <a:lstStyle/>
          <a:p>
            <a:r>
              <a:rPr lang="lt-LT" dirty="0" smtClean="0">
                <a:solidFill>
                  <a:srgbClr val="7030A0"/>
                </a:solidFill>
              </a:rPr>
              <a:t>8. </a:t>
            </a:r>
            <a:r>
              <a:rPr lang="lt-LT" dirty="0">
                <a:solidFill>
                  <a:srgbClr val="7030A0"/>
                </a:solidFill>
              </a:rPr>
              <a:t>Verdamas kiaušinis dažnai suskyla. Prieš verdant jo storgalį pradūrus adata, tai atsitinka rečiau. Paaiškinkite, kodėl?</a:t>
            </a:r>
            <a:r>
              <a:rPr lang="lt-LT" dirty="0"/>
              <a:t/>
            </a:r>
            <a:br>
              <a:rPr lang="lt-LT" dirty="0"/>
            </a:br>
            <a:r>
              <a:rPr lang="lt-LT" dirty="0" smtClean="0"/>
              <a:t> </a:t>
            </a:r>
            <a:endParaRPr lang="lt-LT" dirty="0"/>
          </a:p>
        </p:txBody>
      </p:sp>
      <p:sp>
        <p:nvSpPr>
          <p:cNvPr id="4" name="Action Button: Forward or Next 3">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Bevel 4"/>
          <p:cNvSpPr/>
          <p:nvPr/>
        </p:nvSpPr>
        <p:spPr>
          <a:xfrm>
            <a:off x="971600" y="3068960"/>
            <a:ext cx="7128792" cy="216024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 calcmode="lin" valueType="num">
                                      <p:cBhvr>
                                        <p:cTn id="8" dur="1000"/>
                                        <p:tgtEl>
                                          <p:spTgt spid="5"/>
                                        </p:tgtEl>
                                        <p:attrNameLst>
                                          <p:attrName>style.rotation</p:attrName>
                                        </p:attrNameLst>
                                      </p:cBhvr>
                                      <p:tavLst>
                                        <p:tav tm="0">
                                          <p:val>
                                            <p:fltVal val="0"/>
                                          </p:val>
                                        </p:tav>
                                        <p:tav tm="100000">
                                          <p:val>
                                            <p:fltVal val="90"/>
                                          </p:val>
                                        </p:tav>
                                      </p:tavLst>
                                    </p:anim>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lt-LT" sz="3600" dirty="0"/>
              <a:t>Tiriamą kiaušinį dedame į plokščią lėkštę ir dviem pirštais priverčiame jį suktis. Virtas kiaušinis sukasi </a:t>
            </a:r>
            <a:r>
              <a:rPr lang="lt-LT" sz="3600" i="1" dirty="0"/>
              <a:t>greičiau ir ilgiau</a:t>
            </a:r>
            <a:r>
              <a:rPr lang="lt-LT" sz="3600" dirty="0"/>
              <a:t> negu nevirtas.</a:t>
            </a:r>
          </a:p>
          <a:p>
            <a:endParaRPr lang="lt-LT" dirty="0"/>
          </a:p>
        </p:txBody>
      </p:sp>
      <p:sp>
        <p:nvSpPr>
          <p:cNvPr id="3" name="Title 2"/>
          <p:cNvSpPr>
            <a:spLocks noGrp="1"/>
          </p:cNvSpPr>
          <p:nvPr>
            <p:ph type="title"/>
          </p:nvPr>
        </p:nvSpPr>
        <p:spPr>
          <a:xfrm>
            <a:off x="467544" y="620688"/>
            <a:ext cx="8229600" cy="1252728"/>
          </a:xfrm>
        </p:spPr>
        <p:txBody>
          <a:bodyPr>
            <a:normAutofit fontScale="90000"/>
          </a:bodyPr>
          <a:lstStyle/>
          <a:p>
            <a:r>
              <a:rPr lang="lt-LT" dirty="0" smtClean="0">
                <a:solidFill>
                  <a:srgbClr val="7030A0"/>
                </a:solidFill>
              </a:rPr>
              <a:t>9. </a:t>
            </a:r>
            <a:r>
              <a:rPr lang="lt-LT" dirty="0">
                <a:solidFill>
                  <a:srgbClr val="7030A0"/>
                </a:solidFill>
              </a:rPr>
              <a:t>Kaip atskirti virtą kiaušinį nuo nevirto?</a:t>
            </a:r>
            <a:br>
              <a:rPr lang="lt-LT" dirty="0">
                <a:solidFill>
                  <a:srgbClr val="7030A0"/>
                </a:solidFill>
              </a:rPr>
            </a:br>
            <a:endParaRPr lang="lt-LT" dirty="0">
              <a:solidFill>
                <a:srgbClr val="7030A0"/>
              </a:solidFill>
            </a:endParaRPr>
          </a:p>
        </p:txBody>
      </p:sp>
      <p:sp>
        <p:nvSpPr>
          <p:cNvPr id="4" name="Action Button: Forward or Next 3">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Bevel 4"/>
          <p:cNvSpPr/>
          <p:nvPr/>
        </p:nvSpPr>
        <p:spPr>
          <a:xfrm>
            <a:off x="971600" y="2846164"/>
            <a:ext cx="7272808" cy="230425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Tree>
    <p:extLst>
      <p:ext uri="{BB962C8B-B14F-4D97-AF65-F5344CB8AC3E}">
        <p14:creationId xmlns:p14="http://schemas.microsoft.com/office/powerpoint/2010/main" val="3064313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 calcmode="lin" valueType="num">
                                      <p:cBhvr>
                                        <p:cTn id="8" dur="1000"/>
                                        <p:tgtEl>
                                          <p:spTgt spid="5"/>
                                        </p:tgtEl>
                                        <p:attrNameLst>
                                          <p:attrName>style.rotation</p:attrName>
                                        </p:attrNameLst>
                                      </p:cBhvr>
                                      <p:tavLst>
                                        <p:tav tm="0">
                                          <p:val>
                                            <p:fltVal val="0"/>
                                          </p:val>
                                        </p:tav>
                                        <p:tav tm="100000">
                                          <p:val>
                                            <p:fltVal val="90"/>
                                          </p:val>
                                        </p:tav>
                                      </p:tavLst>
                                    </p:anim>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lt-LT" sz="3600" dirty="0"/>
              <a:t>Nuostabus tvirtumas elektros lempučių, kurios atrodo tokios netvirtos ir trapios, paaiškinamas taip pat, kaip ir kiaušinio kiauto tvirtumas.</a:t>
            </a:r>
          </a:p>
        </p:txBody>
      </p:sp>
      <p:sp>
        <p:nvSpPr>
          <p:cNvPr id="3" name="Title 2"/>
          <p:cNvSpPr>
            <a:spLocks noGrp="1"/>
          </p:cNvSpPr>
          <p:nvPr>
            <p:ph type="title"/>
          </p:nvPr>
        </p:nvSpPr>
        <p:spPr>
          <a:xfrm>
            <a:off x="467544" y="548680"/>
            <a:ext cx="8229600" cy="1252728"/>
          </a:xfrm>
        </p:spPr>
        <p:txBody>
          <a:bodyPr>
            <a:normAutofit fontScale="90000"/>
          </a:bodyPr>
          <a:lstStyle/>
          <a:p>
            <a:r>
              <a:rPr lang="lt-LT" dirty="0" smtClean="0">
                <a:solidFill>
                  <a:srgbClr val="7030A0"/>
                </a:solidFill>
              </a:rPr>
              <a:t>10. Su kokiu kūnu galime paaiškinti elektros lempučių tvirtumą?</a:t>
            </a:r>
            <a:endParaRPr lang="lt-LT" dirty="0"/>
          </a:p>
        </p:txBody>
      </p:sp>
      <p:sp>
        <p:nvSpPr>
          <p:cNvPr id="4" name="Action Button: Forward or Next 3">
            <a:hlinkClick r:id="" action="ppaction://hlinkshowjump?jump=nextslide" highlightClick="1"/>
          </p:cNvPr>
          <p:cNvSpPr/>
          <p:nvPr/>
        </p:nvSpPr>
        <p:spPr>
          <a:xfrm>
            <a:off x="7452320" y="5855136"/>
            <a:ext cx="1296144" cy="836712"/>
          </a:xfrm>
          <a:prstGeom prst="actionButtonForwardNex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perspectiveRelaxedModerately"/>
              <a:lightRig rig="soft" dir="tl">
                <a:rot lat="0" lon="0" rev="0"/>
              </a:lightRig>
            </a:scene3d>
            <a:sp3d contourW="25400" prstMaterial="matte">
              <a:bevelT w="25400" h="55880" prst="artDeco"/>
              <a:contourClr>
                <a:schemeClr val="accent2">
                  <a:tint val="20000"/>
                </a:schemeClr>
              </a:contourClr>
            </a:sp3d>
          </a:bodyPr>
          <a:lstStyle/>
          <a:p>
            <a:pPr algn="ctr"/>
            <a:r>
              <a:rPr lang="lt-LT"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Į priekį</a:t>
            </a:r>
            <a:endParaRPr lang="lt-LT"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Bevel 4"/>
          <p:cNvSpPr/>
          <p:nvPr/>
        </p:nvSpPr>
        <p:spPr>
          <a:xfrm>
            <a:off x="971600" y="2670800"/>
            <a:ext cx="6840760" cy="266429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ATSAKYMAS</a:t>
            </a:r>
            <a:endParaRPr lang="lt-LT" dirty="0"/>
          </a:p>
        </p:txBody>
      </p:sp>
    </p:spTree>
    <p:extLst>
      <p:ext uri="{BB962C8B-B14F-4D97-AF65-F5344CB8AC3E}">
        <p14:creationId xmlns:p14="http://schemas.microsoft.com/office/powerpoint/2010/main" val="28022579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 calcmode="lin" valueType="num">
                                      <p:cBhvr>
                                        <p:cTn id="8" dur="1000"/>
                                        <p:tgtEl>
                                          <p:spTgt spid="5"/>
                                        </p:tgtEl>
                                        <p:attrNameLst>
                                          <p:attrName>style.rotation</p:attrName>
                                        </p:attrNameLst>
                                      </p:cBhvr>
                                      <p:tavLst>
                                        <p:tav tm="0">
                                          <p:val>
                                            <p:fltVal val="0"/>
                                          </p:val>
                                        </p:tav>
                                        <p:tav tm="100000">
                                          <p:val>
                                            <p:fltVal val="90"/>
                                          </p:val>
                                        </p:tav>
                                      </p:tavLst>
                                    </p:anim>
                                    <p:animEffect transition="out" filter="fade">
                                      <p:cBhvr>
                                        <p:cTn id="9" dur="1000"/>
                                        <p:tgtEl>
                                          <p:spTgt spid="5"/>
                                        </p:tgtEl>
                                      </p:cBhvr>
                                    </p:animEffect>
                                    <p:set>
                                      <p:cBhvr>
                                        <p:cTn id="1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72067" y="1988840"/>
            <a:ext cx="7408333" cy="4137323"/>
          </a:xfrm>
        </p:spPr>
        <p:txBody>
          <a:bodyPr>
            <a:normAutofit fontScale="92500" lnSpcReduction="10000"/>
          </a:bodyPr>
          <a:lstStyle/>
          <a:p>
            <a:r>
              <a:rPr lang="lt-LT" dirty="0">
                <a:hlinkClick r:id="rId2"/>
              </a:rPr>
              <a:t>http://www.technologijos.lt/z/pasidaryk-pats/pasidaryk-pats-idejos/pasidaryk-pats-maistas/S-44587/straipsnis/Kaip-lengvai-nustatyti-ar-vistu-kiausiniai-vis-dar-tinkami-vartojimui?l=3&amp;p=1</a:t>
            </a:r>
            <a:endParaRPr lang="lt-LT" dirty="0"/>
          </a:p>
          <a:p>
            <a:r>
              <a:rPr lang="lt-LT" dirty="0">
                <a:hlinkClick r:id="rId3"/>
              </a:rPr>
              <a:t>http://www.fizika.lm.lt/content/view/93/86/</a:t>
            </a:r>
            <a:endParaRPr lang="lt-LT" dirty="0"/>
          </a:p>
          <a:p>
            <a:r>
              <a:rPr lang="lt-LT" dirty="0">
                <a:hlinkClick r:id="rId2"/>
              </a:rPr>
              <a:t>http://www.technologijos.lt/z/pasidaryk-pats/pasidaryk-pats-idejos/pasidaryk-pats-maistas/S-44587/straipsnis/Kaip-lengvai-nustatyti-ar-vistu-kiausiniai-vis-dar-tinkami-vartojimui?l=3&amp;p=1</a:t>
            </a:r>
            <a:endParaRPr lang="lt-LT" dirty="0"/>
          </a:p>
          <a:p>
            <a:r>
              <a:rPr lang="lt-LT" dirty="0">
                <a:hlinkClick r:id="rId4"/>
              </a:rPr>
              <a:t>http://www.fizika.lm.lt/content/view/184/487</a:t>
            </a:r>
            <a:r>
              <a:rPr lang="lt-LT" dirty="0" smtClean="0">
                <a:hlinkClick r:id="rId4"/>
              </a:rPr>
              <a:t>/</a:t>
            </a:r>
            <a:endParaRPr lang="lt-LT" dirty="0" smtClean="0"/>
          </a:p>
          <a:p>
            <a:r>
              <a:rPr lang="lt-LT" smtClean="0"/>
              <a:t>Mokyklos mokinių bandymai (kiaušinio tūris ir kiaušinis – sukutis).</a:t>
            </a:r>
            <a:endParaRPr lang="lt-LT" dirty="0"/>
          </a:p>
          <a:p>
            <a:endParaRPr lang="lt-LT" sz="1400" dirty="0"/>
          </a:p>
        </p:txBody>
      </p:sp>
      <p:sp>
        <p:nvSpPr>
          <p:cNvPr id="2" name="Antraštė 1"/>
          <p:cNvSpPr>
            <a:spLocks noGrp="1"/>
          </p:cNvSpPr>
          <p:nvPr>
            <p:ph type="title"/>
          </p:nvPr>
        </p:nvSpPr>
        <p:spPr/>
        <p:txBody>
          <a:bodyPr/>
          <a:lstStyle/>
          <a:p>
            <a:r>
              <a:rPr lang="lt-LT" dirty="0" smtClean="0"/>
              <a:t>Naudota literatūra</a:t>
            </a:r>
            <a:endParaRPr lang="lt-LT" dirty="0"/>
          </a:p>
        </p:txBody>
      </p:sp>
    </p:spTree>
    <p:extLst>
      <p:ext uri="{BB962C8B-B14F-4D97-AF65-F5344CB8AC3E}">
        <p14:creationId xmlns:p14="http://schemas.microsoft.com/office/powerpoint/2010/main" val="4895074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822</TotalTime>
  <Words>1186</Words>
  <Application>Microsoft Office PowerPoint</Application>
  <PresentationFormat>Demonstracija ekrane (4:3)</PresentationFormat>
  <Paragraphs>147</Paragraphs>
  <Slides>35</Slides>
  <Notes>0</Notes>
  <HiddenSlides>0</HiddenSlides>
  <MMClips>0</MMClips>
  <ScaleCrop>false</ScaleCrop>
  <HeadingPairs>
    <vt:vector size="4" baseType="variant">
      <vt:variant>
        <vt:lpstr>Tema</vt:lpstr>
      </vt:variant>
      <vt:variant>
        <vt:i4>1</vt:i4>
      </vt:variant>
      <vt:variant>
        <vt:lpstr>Skaidrių pavadinimai</vt:lpstr>
      </vt:variant>
      <vt:variant>
        <vt:i4>35</vt:i4>
      </vt:variant>
    </vt:vector>
  </HeadingPairs>
  <TitlesOfParts>
    <vt:vector size="36" baseType="lpstr">
      <vt:lpstr>Waveform</vt:lpstr>
      <vt:lpstr>Pažiūrėkime į kiaušinį kitaip</vt:lpstr>
      <vt:lpstr>Darbo turinys</vt:lpstr>
      <vt:lpstr>Pažiūrėkime į kiaušinį kaip į fizikinį kūną, turintį masę ir tūrį.</vt:lpstr>
      <vt:lpstr>Panagrinėkime kiaušinio fizikines savybes</vt:lpstr>
      <vt:lpstr>Kiaušinis buityje</vt:lpstr>
      <vt:lpstr>Įdomybės</vt:lpstr>
      <vt:lpstr>Pažaiskime: dėlionė</vt:lpstr>
      <vt:lpstr>Kiaušinio tūrio nustatymas</vt:lpstr>
      <vt:lpstr>Kaip atskirti virtą kiaušinį nuo nevirto?</vt:lpstr>
      <vt:lpstr>Kaip atskirti virtą kiaušinį nuo nevirto?</vt:lpstr>
      <vt:lpstr>Ar įmanoma išvirti kiaušinį popieriniame puodelyje? </vt:lpstr>
      <vt:lpstr>Kaip atskirti šviežų kiaušinį nuo seno?</vt:lpstr>
      <vt:lpstr>PowerPoint pristatymas</vt:lpstr>
      <vt:lpstr>PowerPoint pristatymas</vt:lpstr>
      <vt:lpstr>Ar lengva suspausti kiaušinį?</vt:lpstr>
      <vt:lpstr>PowerPoint pristatymas</vt:lpstr>
      <vt:lpstr>Kaip nustatyti kiauto svorį nesudaužius kiaušinio?</vt:lpstr>
      <vt:lpstr>Sprendimas</vt:lpstr>
      <vt:lpstr>PowerPoint pristatymas</vt:lpstr>
      <vt:lpstr>Atsakymas</vt:lpstr>
      <vt:lpstr>Laikydami rankoje kiaušinį, jūs suduodate į jį kitu. Abu kiaušiniai vienodai stiprūs ir susigrumia vienodomis dalimis. Katras iš jų suduš: mušamasis ar mušantysis?</vt:lpstr>
      <vt:lpstr>Kiaušinis daugelyje eksperimentų – fizikinis kūnas.  Kiaušinis - sukutis</vt:lpstr>
      <vt:lpstr>Kiaušinis stiklainyje</vt:lpstr>
      <vt:lpstr>Pasitikrinkime, ar buvome atidūs!</vt:lpstr>
      <vt:lpstr>1. Ar lengva suspausti kiaušinį?</vt:lpstr>
      <vt:lpstr>2.Ar įmanoma išvirti kiaušinį popieriniame puodelyje? </vt:lpstr>
      <vt:lpstr>3. Kiaušinis - tai ... (apibūdinti jį) </vt:lpstr>
      <vt:lpstr>4. Kuris kiaušinis pirmiau suduš? Mušantysis ar mušamasis? </vt:lpstr>
      <vt:lpstr>5. Kaip atskirti šviežų kiaušinį nuo seno? </vt:lpstr>
      <vt:lpstr>6. Kur galima panaudoti kiaušinį (kokiuose eksperimantuose) ? </vt:lpstr>
      <vt:lpstr>7. Ar įmanoma nustatyti kiaušinio tūrį? </vt:lpstr>
      <vt:lpstr>8. Verdamas kiaušinis dažnai suskyla. Prieš verdant jo storgalį pradūrus adata, tai atsitinka rečiau. Paaiškinkite, kodėl?  </vt:lpstr>
      <vt:lpstr>9. Kaip atskirti virtą kiaušinį nuo nevirto? </vt:lpstr>
      <vt:lpstr>10. Su kokiu kūnu galime paaiškinti elektros lempučių tvirtumą?</vt:lpstr>
      <vt:lpstr>Naudota 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Vartotojas</dc:creator>
  <cp:lastModifiedBy>Vartotojas</cp:lastModifiedBy>
  <cp:revision>74</cp:revision>
  <dcterms:created xsi:type="dcterms:W3CDTF">2015-02-12T08:48:49Z</dcterms:created>
  <dcterms:modified xsi:type="dcterms:W3CDTF">2015-03-30T06:22:23Z</dcterms:modified>
</cp:coreProperties>
</file>