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2" r:id="rId1"/>
  </p:sldMasterIdLst>
  <p:sldIdLst>
    <p:sldId id="256" r:id="rId2"/>
    <p:sldId id="271" r:id="rId3"/>
    <p:sldId id="269" r:id="rId4"/>
    <p:sldId id="270" r:id="rId5"/>
    <p:sldId id="257" r:id="rId6"/>
    <p:sldId id="258" r:id="rId7"/>
    <p:sldId id="259" r:id="rId8"/>
    <p:sldId id="260" r:id="rId9"/>
    <p:sldId id="279" r:id="rId10"/>
    <p:sldId id="262" r:id="rId11"/>
    <p:sldId id="263" r:id="rId12"/>
    <p:sldId id="264" r:id="rId13"/>
    <p:sldId id="265" r:id="rId14"/>
    <p:sldId id="280" r:id="rId15"/>
    <p:sldId id="266" r:id="rId16"/>
    <p:sldId id="267" r:id="rId17"/>
    <p:sldId id="28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68" r:id="rId26"/>
  </p:sldIdLst>
  <p:sldSz cx="12192000" cy="6858000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A7F5"/>
    <a:srgbClr val="FFBDBD"/>
    <a:srgbClr val="FF4F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>
      <p:cViewPr>
        <p:scale>
          <a:sx n="52" d="100"/>
          <a:sy n="52" d="100"/>
        </p:scale>
        <p:origin x="-744" y="-12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88825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/>
          <a:lstStyle>
            <a:lvl1pPr algn="r">
              <a:defRPr sz="4800">
                <a:effectLst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863" y="5870575"/>
            <a:ext cx="1600200" cy="3778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CF5E6F-C3BB-47FE-AEF0-CE25D7FFA3AD}" type="datetimeFigureOut">
              <a:rPr lang="en-US"/>
              <a:pPr>
                <a:defRPr/>
              </a:pPr>
              <a:t>3/19/2015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400" y="5870575"/>
            <a:ext cx="4894263" cy="3778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9263" y="5870575"/>
            <a:ext cx="550862" cy="3778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A7BC8A-2773-4931-B4BC-A45510274B7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05682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88825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61F31-9F2F-4095-BFB7-7E8274585CE5}" type="datetimeFigureOut">
              <a:rPr lang="en-US"/>
              <a:pPr>
                <a:defRPr/>
              </a:pPr>
              <a:t>3/19/2015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058D2C-206D-41F0-B459-941BF68060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852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88825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5D7133-E088-4B30-9129-4DE0091B15ED}" type="datetimeFigureOut">
              <a:rPr lang="en-US"/>
              <a:pPr>
                <a:defRPr/>
              </a:pPr>
              <a:t>3/19/2015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F33239-E7C0-4B32-A207-F8B72DBEBC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275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88825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8FF841-104D-46A7-978E-CF35B2416EEA}" type="datetimeFigureOut">
              <a:rPr lang="en-US"/>
              <a:pPr>
                <a:defRPr/>
              </a:pPr>
              <a:t>3/19/2015</a:t>
            </a:fld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010D74-AE1B-45C0-ADB9-752E1489A1A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082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8DF524-5222-481B-B110-AA90FDD1303D}" type="datetimeFigureOut">
              <a:rPr lang="en-US"/>
              <a:pPr>
                <a:defRPr/>
              </a:pPr>
              <a:t>3/19/2015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7F1316-BF90-4218-9B1E-9619A4D0A0E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706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88825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00F84E-2AEE-4690-B337-11C43A6CD3F8}" type="datetimeFigureOut">
              <a:rPr lang="en-US"/>
              <a:pPr>
                <a:defRPr/>
              </a:pPr>
              <a:t>3/19/2015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504E83-6F53-4E00-9699-FD546822DF2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093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88825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2CEC0A-F129-476E-B9AD-E24E76CC404E}" type="datetimeFigureOut">
              <a:rPr lang="en-US"/>
              <a:pPr>
                <a:defRPr/>
              </a:pPr>
              <a:t>3/19/2015</a:t>
            </a:fld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DF5997-013A-43E6-8048-4C7629C4C71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924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88825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AC5750-72F7-4927-866B-391C9D8CA97F}" type="datetimeFigureOut">
              <a:rPr lang="en-US"/>
              <a:pPr>
                <a:defRPr/>
              </a:pPr>
              <a:t>3/19/2015</a:t>
            </a:fld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8F211-3C39-48EE-A63B-A7E559D7EB0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415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88825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lt-LT" noProof="0" smtClean="0"/>
              <a:t>Spustelėkite piktogr. norėdami įtraukti pav.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DD0416-8EE4-4338-833F-BA4B5330F477}" type="datetimeFigureOut">
              <a:rPr lang="en-US"/>
              <a:pPr>
                <a:defRPr/>
              </a:pPr>
              <a:t>3/19/2015</a:t>
            </a:fld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B73B0E-BB26-4318-8B65-79C6FE715D8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596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nė nuotrauka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88825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lt-LT" noProof="0" smtClean="0"/>
              <a:t>Spustelėkite piktogr. norėdami įtraukti pav.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DCEAC3-BF5E-4FB6-A2F4-4A62F4CF2D26}" type="datetimeFigureOut">
              <a:rPr lang="en-US"/>
              <a:pPr>
                <a:defRPr/>
              </a:pPr>
              <a:t>3/19/2015</a:t>
            </a:fld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E73391-8886-4456-85C2-62FBB588111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0194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88825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/>
          <a:lstStyle>
            <a:lvl1pPr algn="l">
              <a:defRPr sz="32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4507AF-17F0-4E51-98DC-764E3CF2D2B1}" type="datetimeFigureOut">
              <a:rPr lang="en-US"/>
              <a:pPr>
                <a:defRPr/>
              </a:pPr>
              <a:t>3/19/2015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3D3EC8-9608-498C-B531-B8C8CB00E21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03601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88825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237788" y="2743200"/>
            <a:ext cx="6096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fontAlgn="auto">
              <a:spcAft>
                <a:spcPts val="0"/>
              </a:spcAft>
              <a:defRPr/>
            </a:pPr>
            <a:r>
              <a:rPr lang="en-US" sz="8000" dirty="0">
                <a:effectLst/>
                <a:latin typeface="+mn-lt"/>
                <a:cs typeface="+mn-cs"/>
              </a:rPr>
              <a:t>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8950" y="823913"/>
            <a:ext cx="6096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fontAlgn="auto">
              <a:spcAft>
                <a:spcPts val="0"/>
              </a:spcAft>
              <a:defRPr/>
            </a:pPr>
            <a:r>
              <a:rPr lang="en-US" sz="8000" dirty="0">
                <a:effectLst/>
                <a:latin typeface="+mn-lt"/>
                <a:cs typeface="+mn-cs"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/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6BC345-45BC-403F-B4DA-4421305E0C99}" type="datetimeFigureOut">
              <a:rPr lang="en-US"/>
              <a:pPr>
                <a:defRPr/>
              </a:pPr>
              <a:t>3/19/2015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DC6C4-9B3F-4C45-A153-E488D82FF0D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1039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88825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/>
          <a:lstStyle>
            <a:lvl1pPr algn="l">
              <a:defRPr sz="32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7F4163-2E30-47C0-8EE5-04CDCB935616}" type="datetimeFigureOut">
              <a:rPr lang="en-US"/>
              <a:pPr>
                <a:defRPr/>
              </a:pPr>
              <a:t>3/19/2015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7195B-A977-4D82-97B2-FE34804D9FA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32353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o pavadinimas kortelė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88825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237788" y="2743200"/>
            <a:ext cx="6096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fontAlgn="auto">
              <a:spcAft>
                <a:spcPts val="0"/>
              </a:spcAft>
              <a:defRPr/>
            </a:pPr>
            <a:r>
              <a:rPr lang="en-US" sz="8000" dirty="0">
                <a:effectLst/>
                <a:latin typeface="+mn-lt"/>
                <a:cs typeface="+mn-cs"/>
              </a:rPr>
              <a:t>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8950" y="823913"/>
            <a:ext cx="6096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fontAlgn="auto">
              <a:spcAft>
                <a:spcPts val="0"/>
              </a:spcAft>
              <a:defRPr/>
            </a:pPr>
            <a:r>
              <a:rPr lang="en-US" sz="8000" dirty="0">
                <a:effectLst/>
                <a:latin typeface="+mn-lt"/>
                <a:cs typeface="+mn-cs"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/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A7B1DC-8061-4CE0-A165-8044079B5315}" type="datetimeFigureOut">
              <a:rPr lang="en-US"/>
              <a:pPr>
                <a:defRPr/>
              </a:pPr>
              <a:t>3/19/2015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A5B8EC-36EB-46D1-8716-15C50F4356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3985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rba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88825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/>
          <a:lstStyle>
            <a:lvl1pPr>
              <a:defRPr lang="en-US" b="0" dirty="0"/>
            </a:lvl1pPr>
          </a:lstStyle>
          <a:p>
            <a:pPr lvl="0"/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4475A1-F834-49DE-9F72-291B56F2E28B}" type="datetimeFigureOut">
              <a:rPr lang="en-US"/>
              <a:pPr>
                <a:defRPr/>
              </a:pPr>
              <a:t>3/19/2015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51F629-1EEB-4418-861F-FC4ECCB9BA1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9854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88825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7235CE-B8DD-4334-A942-90BC0047AE54}" type="datetimeFigureOut">
              <a:rPr lang="en-US"/>
              <a:pPr>
                <a:defRPr/>
              </a:pPr>
              <a:t>3/19/2015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DD9619-2693-481C-B5B0-22AACC21B44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6364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88825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BA5F2-58EA-45E0-B24D-92078E09C440}" type="datetimeFigureOut">
              <a:rPr lang="en-US"/>
              <a:pPr>
                <a:defRPr/>
              </a:pPr>
              <a:t>3/19/2015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47245D-697B-4AB4-ADFC-E02F3F793F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775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131425" cy="145573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85800" y="2141538"/>
            <a:ext cx="10131425" cy="364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963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b="0" i="0">
                <a:solidFill>
                  <a:schemeClr val="tx1"/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fld id="{E4B53435-0DCC-4080-B7BD-F116F8A21BFE}" type="datetimeFigureOut">
              <a:rPr lang="en-US"/>
              <a:pPr>
                <a:defRPr/>
              </a:pPr>
              <a:t>3/19/2015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963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 b="0" i="0">
                <a:solidFill>
                  <a:schemeClr val="tx1"/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363" y="5870575"/>
            <a:ext cx="550862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b="0" i="0">
                <a:solidFill>
                  <a:schemeClr val="tx1"/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fld id="{85449D25-1A30-41E8-BA6C-82F0B9A2DA8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2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  <p:sldLayoutId id="2147483853" r:id="rId12"/>
    <p:sldLayoutId id="2147483854" r:id="rId13"/>
    <p:sldLayoutId id="2147483855" r:id="rId14"/>
    <p:sldLayoutId id="2147483856" r:id="rId15"/>
    <p:sldLayoutId id="2147483857" r:id="rId16"/>
    <p:sldLayoutId id="2147483858" r:id="rId17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kern="1200" cap="all">
          <a:ln w="3175" cmpd="sng">
            <a:noFill/>
          </a:ln>
          <a:solidFill>
            <a:schemeClr val="tx1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Light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Light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Light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Light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0" fontAlgn="base" hangingPunct="0">
        <a:spcBef>
          <a:spcPct val="0"/>
        </a:spcBef>
        <a:spcAft>
          <a:spcPts val="1000"/>
        </a:spcAft>
        <a:buClr>
          <a:schemeClr val="tx1"/>
        </a:buClr>
        <a:buSzPct val="100000"/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0"/>
        </a:spcBef>
        <a:spcAft>
          <a:spcPts val="1000"/>
        </a:spcAft>
        <a:buClr>
          <a:schemeClr val="tx1"/>
        </a:buClr>
        <a:buSzPct val="100000"/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85750" algn="l" defTabSz="457200" rtl="0" eaLnBrk="0" fontAlgn="base" hangingPunct="0">
        <a:spcBef>
          <a:spcPct val="0"/>
        </a:spcBef>
        <a:spcAft>
          <a:spcPts val="1000"/>
        </a:spcAft>
        <a:buClr>
          <a:schemeClr val="tx1"/>
        </a:buClr>
        <a:buSzPct val="100000"/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indent="-171450" algn="l" defTabSz="457200" rtl="0" eaLnBrk="0" fontAlgn="base" hangingPunct="0">
        <a:spcBef>
          <a:spcPct val="0"/>
        </a:spcBef>
        <a:spcAft>
          <a:spcPts val="1000"/>
        </a:spcAft>
        <a:buClr>
          <a:schemeClr val="tx1"/>
        </a:buClr>
        <a:buSzPct val="100000"/>
        <a:buFont typeface="Arial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00250" indent="-171450" algn="l" defTabSz="457200" rtl="0" eaLnBrk="0" fontAlgn="base" hangingPunct="0">
        <a:spcBef>
          <a:spcPct val="0"/>
        </a:spcBef>
        <a:spcAft>
          <a:spcPts val="1000"/>
        </a:spcAft>
        <a:buClr>
          <a:schemeClr val="tx1"/>
        </a:buClr>
        <a:buSzPct val="100000"/>
        <a:buFont typeface="Arial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3962400" y="1963738"/>
            <a:ext cx="7197725" cy="2422525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lt-LT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Tarptautinė vienetų sistema</a:t>
            </a:r>
            <a:endParaRPr 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3962400" y="4386263"/>
            <a:ext cx="7197725" cy="2014537"/>
          </a:xfr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Bef>
                <a:spcPts val="0"/>
              </a:spcBef>
              <a:buFont typeface="Arial"/>
              <a:buNone/>
              <a:defRPr/>
            </a:pPr>
            <a:r>
              <a:rPr lang="lt-LT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Darbą parengė:</a:t>
            </a:r>
          </a:p>
          <a:p>
            <a:pPr eaLnBrk="1" fontAlgn="auto" hangingPunct="1">
              <a:spcBef>
                <a:spcPts val="0"/>
              </a:spcBef>
              <a:buFont typeface="Arial"/>
              <a:buNone/>
              <a:defRPr/>
            </a:pPr>
            <a:r>
              <a:rPr lang="lt-LT" sz="2300" b="1" dirty="0">
                <a:solidFill>
                  <a:srgbClr val="FF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klasės mokinys </a:t>
            </a:r>
            <a:endParaRPr lang="lt-LT" sz="2300" b="1" dirty="0" smtClean="0">
              <a:solidFill>
                <a:srgbClr val="FF4F4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fontAlgn="auto" hangingPunct="1">
              <a:spcBef>
                <a:spcPts val="0"/>
              </a:spcBef>
              <a:buFont typeface="Arial"/>
              <a:buNone/>
              <a:defRPr/>
            </a:pPr>
            <a:r>
              <a:rPr lang="lt-LT" sz="2800" b="1" dirty="0" smtClean="0">
                <a:solidFill>
                  <a:srgbClr val="FFBD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Dominykas </a:t>
            </a:r>
            <a:r>
              <a:rPr lang="lt-LT" sz="2800" b="1" dirty="0" err="1" smtClean="0">
                <a:solidFill>
                  <a:srgbClr val="FFBD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Bronas</a:t>
            </a:r>
            <a:r>
              <a:rPr lang="lt-LT" sz="2300" b="1" dirty="0" smtClean="0">
                <a:solidFill>
                  <a:srgbClr val="FFBDB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endParaRPr lang="lt-LT" sz="2300" b="1" dirty="0">
              <a:solidFill>
                <a:srgbClr val="FFBDB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fontAlgn="auto" hangingPunct="1">
              <a:spcBef>
                <a:spcPts val="0"/>
              </a:spcBef>
              <a:buFont typeface="Arial"/>
              <a:buNone/>
              <a:defRPr/>
            </a:pPr>
            <a:r>
              <a:rPr lang="lt-LT" sz="2300" b="1" dirty="0" smtClean="0">
                <a:solidFill>
                  <a:srgbClr val="FF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VILKAVIŠKIO R. </a:t>
            </a:r>
            <a:r>
              <a:rPr lang="lt-LT" sz="2300" b="1" dirty="0" err="1" smtClean="0">
                <a:solidFill>
                  <a:srgbClr val="FF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Alvito</a:t>
            </a:r>
            <a:r>
              <a:rPr lang="lt-LT" sz="2300" b="1" dirty="0" smtClean="0">
                <a:solidFill>
                  <a:srgbClr val="FF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pagrindinė mokykla</a:t>
            </a:r>
          </a:p>
          <a:p>
            <a:pPr eaLnBrk="1" fontAlgn="auto" hangingPunct="1">
              <a:spcBef>
                <a:spcPts val="0"/>
              </a:spcBef>
              <a:buFont typeface="Arial"/>
              <a:buNone/>
              <a:defRPr/>
            </a:pPr>
            <a:r>
              <a:rPr lang="lt-LT" sz="2300" b="1" dirty="0" smtClean="0">
                <a:solidFill>
                  <a:srgbClr val="FF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Mokytoja Laimutė budreikienė</a:t>
            </a:r>
          </a:p>
          <a:p>
            <a:pPr eaLnBrk="1" fontAlgn="auto" hangingPunct="1">
              <a:spcBef>
                <a:spcPts val="0"/>
              </a:spcBef>
              <a:buFont typeface="Arial"/>
              <a:buNone/>
              <a:defRPr/>
            </a:pPr>
            <a:endParaRPr lang="lt-LT" dirty="0"/>
          </a:p>
          <a:p>
            <a:pPr eaLnBrk="1" fontAlgn="auto" hangingPunct="1">
              <a:spcBef>
                <a:spcPts val="0"/>
              </a:spcBef>
              <a:buFont typeface="Arial"/>
              <a:buNone/>
              <a:defRPr/>
            </a:pPr>
            <a:endParaRPr lang="lt-LT" dirty="0" smtClean="0">
              <a:solidFill>
                <a:srgbClr val="C00000"/>
              </a:solidFill>
            </a:endParaRPr>
          </a:p>
          <a:p>
            <a:pPr eaLnBrk="1" fontAlgn="auto" hangingPunct="1">
              <a:spcBef>
                <a:spcPts val="0"/>
              </a:spcBef>
              <a:buFont typeface="Arial"/>
              <a:buNone/>
              <a:defRPr/>
            </a:pPr>
            <a:endParaRPr lang="lt-LT" dirty="0"/>
          </a:p>
          <a:p>
            <a:pPr eaLnBrk="1" fontAlgn="auto" hangingPunct="1">
              <a:spcBef>
                <a:spcPts val="0"/>
              </a:spcBef>
              <a:buFont typeface="Arial"/>
              <a:buNone/>
              <a:defRPr/>
            </a:pPr>
            <a:endParaRPr lang="lt-LT" dirty="0" smtClean="0"/>
          </a:p>
          <a:p>
            <a:pPr eaLnBrk="1" fontAlgn="auto" hangingPunct="1">
              <a:spcBef>
                <a:spcPts val="0"/>
              </a:spcBef>
              <a:buFont typeface="Arial"/>
              <a:buNone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10131425" cy="1455738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Turinys</a:t>
            </a:r>
            <a:endParaRPr lang="en-US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11" name="Turinio vietos rezervavimo ženklas 10"/>
          <p:cNvSpPr>
            <a:spLocks noGrp="1"/>
          </p:cNvSpPr>
          <p:nvPr>
            <p:ph idx="1"/>
          </p:nvPr>
        </p:nvSpPr>
        <p:spPr>
          <a:xfrm>
            <a:off x="685800" y="2065338"/>
            <a:ext cx="10131425" cy="4178300"/>
          </a:xfrm>
        </p:spPr>
        <p:txBody>
          <a:bodyPr rtlCol="0">
            <a:normAutofit/>
          </a:bodyPr>
          <a:lstStyle/>
          <a:p>
            <a:pPr eaLnBrk="1" fontAlgn="auto" hangingPunct="1">
              <a:spcBef>
                <a:spcPts val="0"/>
              </a:spcBef>
              <a:buFont typeface="Wingdings" pitchFamily="2" charset="2"/>
              <a:buChar char="v"/>
              <a:defRPr/>
            </a:pPr>
            <a:r>
              <a:rPr lang="en-US" sz="2800" b="1" dirty="0">
                <a:solidFill>
                  <a:srgbClr val="95A7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M</a:t>
            </a:r>
            <a:r>
              <a:rPr lang="lt-LT" sz="2800" b="1" dirty="0" err="1">
                <a:solidFill>
                  <a:srgbClr val="95A7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atai</a:t>
            </a:r>
            <a:endParaRPr lang="en-US" sz="2800" b="1" dirty="0">
              <a:solidFill>
                <a:srgbClr val="95A7F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itchFamily="18" charset="-127"/>
              <a:ea typeface="Batang" pitchFamily="18" charset="-127"/>
            </a:endParaRPr>
          </a:p>
          <a:p>
            <a:pPr eaLnBrk="1" fontAlgn="auto" hangingPunct="1">
              <a:spcBef>
                <a:spcPts val="0"/>
              </a:spcBef>
              <a:buFont typeface="Wingdings" pitchFamily="2" charset="2"/>
              <a:buChar char="v"/>
              <a:defRPr/>
            </a:pPr>
            <a:r>
              <a:rPr lang="lt-LT" sz="2800" b="1" dirty="0" smtClean="0">
                <a:solidFill>
                  <a:srgbClr val="95A7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Kas </a:t>
            </a:r>
            <a:r>
              <a:rPr lang="lt-LT" sz="2800" b="1" dirty="0">
                <a:solidFill>
                  <a:srgbClr val="95A7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gi yra ta Tarptautinė vienetų sistema</a:t>
            </a:r>
            <a:r>
              <a:rPr lang="lt-LT" sz="2800" b="1" dirty="0" smtClean="0">
                <a:solidFill>
                  <a:srgbClr val="95A7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?</a:t>
            </a:r>
          </a:p>
          <a:p>
            <a:pPr eaLnBrk="1" fontAlgn="auto" hangingPunct="1">
              <a:spcBef>
                <a:spcPts val="0"/>
              </a:spcBef>
              <a:buFont typeface="Wingdings" pitchFamily="2" charset="2"/>
              <a:buChar char="v"/>
              <a:defRPr/>
            </a:pPr>
            <a:r>
              <a:rPr lang="en-US" sz="2800" b="1" dirty="0" err="1" smtClean="0">
                <a:solidFill>
                  <a:srgbClr val="95A7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Ilgio</a:t>
            </a:r>
            <a:r>
              <a:rPr lang="en-US" sz="2800" b="1" dirty="0" smtClean="0">
                <a:solidFill>
                  <a:srgbClr val="95A7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 </a:t>
            </a:r>
            <a:r>
              <a:rPr lang="en-US" sz="2800" b="1" dirty="0">
                <a:solidFill>
                  <a:srgbClr val="95A7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matavimas. </a:t>
            </a:r>
            <a:r>
              <a:rPr lang="en-US" sz="2800" b="1" dirty="0" smtClean="0">
                <a:solidFill>
                  <a:srgbClr val="95A7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Metr</a:t>
            </a:r>
            <a:r>
              <a:rPr lang="lt-LT" sz="2800" b="1" dirty="0" smtClean="0">
                <a:solidFill>
                  <a:srgbClr val="95A7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as</a:t>
            </a:r>
            <a:endParaRPr lang="en-US" sz="2800" b="1" dirty="0" smtClean="0">
              <a:solidFill>
                <a:srgbClr val="95A7F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itchFamily="18" charset="-127"/>
              <a:ea typeface="Batang" pitchFamily="18" charset="-127"/>
            </a:endParaRPr>
          </a:p>
          <a:p>
            <a:pPr eaLnBrk="1" fontAlgn="auto" hangingPunct="1">
              <a:spcBef>
                <a:spcPts val="0"/>
              </a:spcBef>
              <a:buFont typeface="Wingdings" pitchFamily="2" charset="2"/>
              <a:buChar char="v"/>
              <a:defRPr/>
            </a:pPr>
            <a:r>
              <a:rPr lang="lt-LT" sz="2800" b="1" dirty="0">
                <a:solidFill>
                  <a:srgbClr val="95A7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Masės matavimas. </a:t>
            </a:r>
            <a:r>
              <a:rPr lang="lt-LT" sz="2800" b="1" dirty="0" smtClean="0">
                <a:solidFill>
                  <a:srgbClr val="95A7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Kilogramas</a:t>
            </a:r>
            <a:endParaRPr lang="en-US" sz="2800" b="1" dirty="0" smtClean="0">
              <a:solidFill>
                <a:srgbClr val="95A7F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itchFamily="18" charset="-127"/>
              <a:ea typeface="Batang" pitchFamily="18" charset="-127"/>
            </a:endParaRPr>
          </a:p>
          <a:p>
            <a:pPr eaLnBrk="1" fontAlgn="auto" hangingPunct="1">
              <a:spcBef>
                <a:spcPts val="0"/>
              </a:spcBef>
              <a:buFont typeface="Wingdings" pitchFamily="2" charset="2"/>
              <a:buChar char="v"/>
              <a:defRPr/>
            </a:pPr>
            <a:r>
              <a:rPr lang="lt-LT" sz="2800" b="1" dirty="0">
                <a:solidFill>
                  <a:srgbClr val="95A7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Laiko matavimas. </a:t>
            </a:r>
            <a:r>
              <a:rPr lang="lt-LT" sz="2800" b="1" dirty="0" smtClean="0">
                <a:solidFill>
                  <a:srgbClr val="95A7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Sekundė</a:t>
            </a:r>
            <a:endParaRPr lang="en-US" sz="2800" b="1" dirty="0" smtClean="0">
              <a:solidFill>
                <a:srgbClr val="95A7F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itchFamily="18" charset="-127"/>
              <a:ea typeface="Batang" pitchFamily="18" charset="-127"/>
            </a:endParaRPr>
          </a:p>
          <a:p>
            <a:pPr eaLnBrk="1" fontAlgn="auto" hangingPunct="1">
              <a:spcBef>
                <a:spcPts val="0"/>
              </a:spcBef>
              <a:buFont typeface="Wingdings" pitchFamily="2" charset="2"/>
              <a:buChar char="v"/>
              <a:defRPr/>
            </a:pPr>
            <a:r>
              <a:rPr lang="lt-LT" sz="2800" b="1" dirty="0" smtClean="0">
                <a:solidFill>
                  <a:srgbClr val="95A7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Etalonas</a:t>
            </a:r>
          </a:p>
          <a:p>
            <a:pPr eaLnBrk="1" fontAlgn="auto" hangingPunct="1">
              <a:spcBef>
                <a:spcPts val="0"/>
              </a:spcBef>
              <a:buFont typeface="Wingdings" pitchFamily="2" charset="2"/>
              <a:buChar char="v"/>
              <a:defRPr/>
            </a:pPr>
            <a:r>
              <a:rPr lang="lt-LT" sz="2800" b="1" dirty="0" smtClean="0">
                <a:solidFill>
                  <a:srgbClr val="95A7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Pagalvokime</a:t>
            </a:r>
            <a:endParaRPr lang="en-US" sz="2800" b="1" dirty="0" smtClean="0">
              <a:solidFill>
                <a:srgbClr val="95A7F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itchFamily="18" charset="-127"/>
              <a:ea typeface="Batang" pitchFamily="18" charset="-127"/>
            </a:endParaRPr>
          </a:p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endParaRPr lang="en-US" b="1" dirty="0" smtClean="0">
              <a:solidFill>
                <a:srgbClr val="0070C0"/>
              </a:solidFill>
            </a:endParaRPr>
          </a:p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endParaRPr lang="en-US" b="1" dirty="0" smtClean="0">
              <a:solidFill>
                <a:srgbClr val="0070C0"/>
              </a:solidFill>
            </a:endParaRPr>
          </a:p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vadinima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MATAI</a:t>
            </a:r>
          </a:p>
        </p:txBody>
      </p:sp>
      <p:sp>
        <p:nvSpPr>
          <p:cNvPr id="5" name="Turinio vietos rezervavimo ženklas 4"/>
          <p:cNvSpPr>
            <a:spLocks noGrp="1"/>
          </p:cNvSpPr>
          <p:nvPr>
            <p:ph sz="half" idx="1"/>
          </p:nvPr>
        </p:nvSpPr>
        <p:spPr>
          <a:xfrm>
            <a:off x="685800" y="2141538"/>
            <a:ext cx="5140325" cy="4303712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Bef>
                <a:spcPts val="0"/>
              </a:spcBef>
              <a:buFont typeface="Wingdings" pitchFamily="2" charset="2"/>
              <a:buChar char="v"/>
              <a:defRPr/>
            </a:pPr>
            <a:r>
              <a:rPr lang="lt-LT" sz="2800" b="1" dirty="0">
                <a:solidFill>
                  <a:srgbClr val="95A7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Matai atsirado tada, kai žmogui prireikė matuoti aplinkos daiktus. </a:t>
            </a:r>
            <a:endParaRPr lang="lt-LT" sz="2800" b="1" dirty="0" smtClean="0">
              <a:solidFill>
                <a:srgbClr val="95A7F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itchFamily="18" charset="-127"/>
              <a:ea typeface="Batang" pitchFamily="18" charset="-127"/>
            </a:endParaRPr>
          </a:p>
          <a:p>
            <a:pPr eaLnBrk="1" fontAlgn="auto" hangingPunct="1">
              <a:spcBef>
                <a:spcPts val="0"/>
              </a:spcBef>
              <a:buFont typeface="Wingdings" pitchFamily="2" charset="2"/>
              <a:buChar char="v"/>
              <a:defRPr/>
            </a:pPr>
            <a:r>
              <a:rPr lang="lt-LT" sz="2800" b="1" dirty="0" smtClean="0">
                <a:solidFill>
                  <a:srgbClr val="95A7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Siūdami </a:t>
            </a:r>
            <a:r>
              <a:rPr lang="lt-LT" sz="2800" b="1" dirty="0">
                <a:solidFill>
                  <a:srgbClr val="95A7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drabužius, gamindami ginklus, statydami būstus, mūsų protėviai turėjo nustatyti jų dydį, tad jiems teko sugalvoti matavimo vienetus.</a:t>
            </a:r>
          </a:p>
        </p:txBody>
      </p:sp>
      <p:pic>
        <p:nvPicPr>
          <p:cNvPr id="20484" name="Picture 2" descr="http://previews.123rf.com/images/artenot/artenot1109/artenot110900023/10493571-funny-cartoon-scientist-with-a-question-mark-Stock-Vector-chemistry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16563" y="2024063"/>
            <a:ext cx="5846762" cy="4675187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77888" y="1554163"/>
            <a:ext cx="10131425" cy="1455737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t-LT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ETALONAS</a:t>
            </a:r>
            <a:endParaRPr lang="en-US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21507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715963" y="2997200"/>
            <a:ext cx="10934700" cy="3649663"/>
          </a:xfrm>
        </p:spPr>
        <p:txBody>
          <a:bodyPr/>
          <a:lstStyle/>
          <a:p>
            <a:pPr algn="just" eaLnBrk="1" hangingPunct="1">
              <a:buFont typeface="Wingdings" pitchFamily="2" charset="2"/>
              <a:buChar char="v"/>
            </a:pPr>
            <a:r>
              <a:rPr lang="lt-LT" sz="2800" b="1" smtClean="0">
                <a:solidFill>
                  <a:srgbClr val="95A7F5"/>
                </a:solidFill>
                <a:latin typeface="Batang" pitchFamily="18" charset="-127"/>
                <a:ea typeface="Batang" pitchFamily="18" charset="-127"/>
              </a:rPr>
              <a:t>Etalonas yra pavyzdinis matas, matavimo prietaisas, naudojamas matavimo vienetui atkurti, saugoti ir perduoti didžiausiu įmanomu tikslumu.</a:t>
            </a:r>
          </a:p>
          <a:p>
            <a:pPr algn="just" eaLnBrk="1" hangingPunct="1">
              <a:buFont typeface="Wingdings" pitchFamily="2" charset="2"/>
              <a:buChar char="v"/>
            </a:pPr>
            <a:r>
              <a:rPr lang="lt-LT" sz="2800" b="1" smtClean="0">
                <a:solidFill>
                  <a:srgbClr val="95A7F5"/>
                </a:solidFill>
                <a:latin typeface="Batang" pitchFamily="18" charset="-127"/>
                <a:ea typeface="Batang" pitchFamily="18" charset="-127"/>
              </a:rPr>
              <a:t>Visi etalonai saugomi Tarptautiniame matų ir svarsčių biure netoli Paryžiaus. Etalonų kopijas turi daugelis valstybių.</a:t>
            </a:r>
          </a:p>
          <a:p>
            <a:pPr algn="ctr" eaLnBrk="1" hangingPunct="1"/>
            <a:endParaRPr lang="lt-LT" sz="2800" b="1" smtClean="0">
              <a:solidFill>
                <a:srgbClr val="95A7F5"/>
              </a:solidFill>
              <a:latin typeface="Batang" pitchFamily="18" charset="-127"/>
              <a:ea typeface="Batang" pitchFamily="18" charset="-127"/>
            </a:endParaRPr>
          </a:p>
          <a:p>
            <a:pPr eaLnBrk="1" hangingPunct="1"/>
            <a:endParaRPr lang="en-US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011265" y="183280"/>
            <a:ext cx="3041701" cy="11525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574" y="444757"/>
            <a:ext cx="3001852" cy="19887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01688" y="244475"/>
            <a:ext cx="11041062" cy="13716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t-LT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Kas gi yra ta Tarptautinė vienetų sistema?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22531" name="Turinio vietos rezervavimo ženklas 2"/>
          <p:cNvSpPr>
            <a:spLocks noGrp="1"/>
          </p:cNvSpPr>
          <p:nvPr>
            <p:ph type="body" sz="half" idx="2"/>
          </p:nvPr>
        </p:nvSpPr>
        <p:spPr>
          <a:xfrm>
            <a:off x="671513" y="1739900"/>
            <a:ext cx="6629400" cy="4860925"/>
          </a:xfrm>
        </p:spPr>
        <p:txBody>
          <a:bodyPr/>
          <a:lstStyle/>
          <a:p>
            <a:pPr marL="342900" indent="-342900" eaLnBrk="1" hangingPunct="1">
              <a:buFont typeface="Wingdings" pitchFamily="2" charset="2"/>
              <a:buChar char="v"/>
            </a:pPr>
            <a:r>
              <a:rPr lang="lt-LT" sz="2400" b="1" smtClean="0">
                <a:solidFill>
                  <a:srgbClr val="95A7F5"/>
                </a:solidFill>
                <a:latin typeface="Batang" pitchFamily="18" charset="-127"/>
                <a:ea typeface="Batang" pitchFamily="18" charset="-127"/>
              </a:rPr>
              <a:t>Metrinės sistemos pagrindu formavosi įvairių fizikos šakų metrinės vienetų sistemos, o iš jų 1960 m. buvo sudaryta tarptautinė vienetų sistema, trumpiau vadinama SI, kuri 1971 metais buvo papildyta vienu nauju matavimo vienetu (moliu). Tokia papildyta sistema vartojama ir dabar. </a:t>
            </a:r>
          </a:p>
          <a:p>
            <a:pPr marL="342900" indent="-342900" eaLnBrk="1" hangingPunct="1">
              <a:buFont typeface="Wingdings" pitchFamily="2" charset="2"/>
              <a:buChar char="v"/>
            </a:pPr>
            <a:r>
              <a:rPr lang="lt-LT" sz="2400" b="1" smtClean="0">
                <a:solidFill>
                  <a:srgbClr val="95A7F5"/>
                </a:solidFill>
                <a:latin typeface="Batang" pitchFamily="18" charset="-127"/>
                <a:ea typeface="Batang" pitchFamily="18" charset="-127"/>
              </a:rPr>
              <a:t>1980 metais Lietuvoje ji tapo privaloma.</a:t>
            </a:r>
          </a:p>
          <a:p>
            <a:pPr marL="342900" indent="-342900" eaLnBrk="1" hangingPunct="1">
              <a:buFont typeface="Wingdings" pitchFamily="2" charset="2"/>
              <a:buChar char="v"/>
            </a:pPr>
            <a:r>
              <a:rPr lang="lt-LT" sz="2400" b="1" smtClean="0">
                <a:solidFill>
                  <a:srgbClr val="95A7F5"/>
                </a:solidFill>
                <a:latin typeface="Batang" pitchFamily="18" charset="-127"/>
                <a:ea typeface="Batang" pitchFamily="18" charset="-127"/>
              </a:rPr>
              <a:t>Pagrindiniai tarptautinės sistemos matavimo vienetai yra šie:</a:t>
            </a:r>
            <a:endParaRPr lang="en-US" sz="2400" b="1" smtClean="0">
              <a:solidFill>
                <a:srgbClr val="95A7F5"/>
              </a:solidFill>
              <a:latin typeface="Batang" pitchFamily="18" charset="-127"/>
              <a:ea typeface="Batang" pitchFamily="18" charset="-127"/>
            </a:endParaRPr>
          </a:p>
        </p:txBody>
      </p:sp>
      <p:graphicFrame>
        <p:nvGraphicFramePr>
          <p:cNvPr id="6" name="Lentelė 5"/>
          <p:cNvGraphicFramePr>
            <a:graphicFrameLocks noGrp="1"/>
          </p:cNvGraphicFramePr>
          <p:nvPr/>
        </p:nvGraphicFramePr>
        <p:xfrm>
          <a:off x="7964488" y="1976438"/>
          <a:ext cx="3597276" cy="4557713"/>
        </p:xfrm>
        <a:graphic>
          <a:graphicData uri="http://schemas.openxmlformats.org/drawingml/2006/table">
            <a:tbl>
              <a:tblPr/>
              <a:tblGrid>
                <a:gridCol w="1798638"/>
                <a:gridCol w="1798638"/>
              </a:tblGrid>
              <a:tr h="455771">
                <a:tc>
                  <a:txBody>
                    <a:bodyPr/>
                    <a:lstStyle/>
                    <a:p>
                      <a:pPr algn="l"/>
                      <a:r>
                        <a:rPr lang="en-US" sz="1800" dirty="0" smtClean="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Ilgi</a:t>
                      </a:r>
                      <a:r>
                        <a:rPr lang="lt-LT" sz="1800" dirty="0" smtClean="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s</a:t>
                      </a:r>
                      <a:endParaRPr lang="en-US" sz="1800" dirty="0">
                        <a:solidFill>
                          <a:srgbClr val="333333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13" marR="91413" marT="45718" marB="457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FC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Mètras (m)</a:t>
                      </a:r>
                    </a:p>
                  </a:txBody>
                  <a:tcPr marL="91413" marR="91413" marT="45718" marB="457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FCFF"/>
                    </a:solidFill>
                  </a:tcPr>
                </a:tc>
              </a:tr>
              <a:tr h="797600">
                <a:tc>
                  <a:txBody>
                    <a:bodyPr/>
                    <a:lstStyle/>
                    <a:p>
                      <a:pPr algn="l"/>
                      <a:r>
                        <a:rPr lang="lt-LT" sz="1800" dirty="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Masė</a:t>
                      </a:r>
                    </a:p>
                  </a:txBody>
                  <a:tcPr marL="91413" marR="91413" marT="45718" marB="457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FC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Kilogrãmas (kg)</a:t>
                      </a:r>
                    </a:p>
                  </a:txBody>
                  <a:tcPr marL="91413" marR="91413" marT="45718" marB="457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FCFF"/>
                    </a:solidFill>
                  </a:tcPr>
                </a:tc>
              </a:tr>
              <a:tr h="455771">
                <a:tc>
                  <a:txBody>
                    <a:bodyPr/>
                    <a:lstStyle/>
                    <a:p>
                      <a:pPr algn="l"/>
                      <a:r>
                        <a:rPr lang="en-US" sz="18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Laikas</a:t>
                      </a:r>
                    </a:p>
                  </a:txBody>
                  <a:tcPr marL="91413" marR="91413" marT="45718" marB="457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FC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lt-LT" sz="1800" dirty="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Sekùndė (s)</a:t>
                      </a:r>
                    </a:p>
                  </a:txBody>
                  <a:tcPr marL="91413" marR="91413" marT="45718" marB="457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FCFF"/>
                    </a:solidFill>
                  </a:tcPr>
                </a:tc>
              </a:tr>
              <a:tr h="797600">
                <a:tc>
                  <a:txBody>
                    <a:bodyPr/>
                    <a:lstStyle/>
                    <a:p>
                      <a:pPr algn="l"/>
                      <a:r>
                        <a:rPr lang="lt-LT" sz="1800" dirty="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Elektros srovės stipris</a:t>
                      </a:r>
                    </a:p>
                  </a:txBody>
                  <a:tcPr marL="91413" marR="91413" marT="45718" marB="457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FC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Ampèras (A)</a:t>
                      </a:r>
                    </a:p>
                  </a:txBody>
                  <a:tcPr marL="91413" marR="91413" marT="45718" marB="457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FCFF"/>
                    </a:solidFill>
                  </a:tcPr>
                </a:tc>
              </a:tr>
              <a:tr h="797600">
                <a:tc>
                  <a:txBody>
                    <a:bodyPr/>
                    <a:lstStyle/>
                    <a:p>
                      <a:pPr algn="l"/>
                      <a:r>
                        <a:rPr lang="lt-LT" sz="18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Termodinaminė temperatūra</a:t>
                      </a:r>
                    </a:p>
                  </a:txBody>
                  <a:tcPr marL="91413" marR="91413" marT="45718" marB="457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FC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Kèlvinas (K)</a:t>
                      </a:r>
                    </a:p>
                  </a:txBody>
                  <a:tcPr marL="91413" marR="91413" marT="45718" marB="457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FCFF"/>
                    </a:solidFill>
                  </a:tcPr>
                </a:tc>
              </a:tr>
              <a:tr h="455771">
                <a:tc>
                  <a:txBody>
                    <a:bodyPr/>
                    <a:lstStyle/>
                    <a:p>
                      <a:pPr algn="l"/>
                      <a:r>
                        <a:rPr lang="en-US" sz="18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Šviesos stipris</a:t>
                      </a:r>
                    </a:p>
                  </a:txBody>
                  <a:tcPr marL="91413" marR="91413" marT="45718" marB="457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FC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err="1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Kandelà</a:t>
                      </a:r>
                      <a:r>
                        <a:rPr lang="en-US" sz="1800" dirty="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 (cd)</a:t>
                      </a:r>
                    </a:p>
                  </a:txBody>
                  <a:tcPr marL="91413" marR="91413" marT="45718" marB="457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FCFF"/>
                    </a:solidFill>
                  </a:tcPr>
                </a:tc>
              </a:tr>
              <a:tr h="797600">
                <a:tc>
                  <a:txBody>
                    <a:bodyPr/>
                    <a:lstStyle/>
                    <a:p>
                      <a:pPr algn="l"/>
                      <a:r>
                        <a:rPr lang="en-US" sz="18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Medžiagos kiekis</a:t>
                      </a:r>
                    </a:p>
                  </a:txBody>
                  <a:tcPr marL="91413" marR="91413" marT="45718" marB="457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FC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Mòlis (mol)</a:t>
                      </a:r>
                    </a:p>
                  </a:txBody>
                  <a:tcPr marL="91413" marR="91413" marT="45718" marB="457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2FCFF"/>
                    </a:solidFill>
                  </a:tcPr>
                </a:tc>
              </a:tr>
            </a:tbl>
          </a:graphicData>
        </a:graphic>
      </p:graphicFrame>
      <p:sp>
        <p:nvSpPr>
          <p:cNvPr id="4" name="Stačiakampis 3"/>
          <p:cNvSpPr/>
          <p:nvPr/>
        </p:nvSpPr>
        <p:spPr>
          <a:xfrm rot="19947918">
            <a:off x="495804" y="513339"/>
            <a:ext cx="906018" cy="1200329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72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  <a:cs typeface="+mn-cs"/>
              </a:rPr>
              <a:t>SI</a:t>
            </a:r>
          </a:p>
        </p:txBody>
      </p:sp>
      <p:sp>
        <p:nvSpPr>
          <p:cNvPr id="7" name="Stačiakampis 6"/>
          <p:cNvSpPr/>
          <p:nvPr/>
        </p:nvSpPr>
        <p:spPr>
          <a:xfrm rot="375891">
            <a:off x="6926727" y="3847215"/>
            <a:ext cx="988497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54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  <a:cs typeface="+mn-cs"/>
              </a:rPr>
              <a:t>SI</a:t>
            </a:r>
          </a:p>
        </p:txBody>
      </p:sp>
      <p:sp>
        <p:nvSpPr>
          <p:cNvPr id="8" name="Stačiakampis 7"/>
          <p:cNvSpPr/>
          <p:nvPr/>
        </p:nvSpPr>
        <p:spPr>
          <a:xfrm rot="952558">
            <a:off x="10942975" y="409669"/>
            <a:ext cx="935529" cy="101566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60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  <a:cs typeface="+mn-cs"/>
              </a:rPr>
              <a:t>SI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vadinimas 5"/>
          <p:cNvSpPr>
            <a:spLocks noGrp="1"/>
          </p:cNvSpPr>
          <p:nvPr>
            <p:ph type="title"/>
          </p:nvPr>
        </p:nvSpPr>
        <p:spPr>
          <a:xfrm>
            <a:off x="398463" y="265113"/>
            <a:ext cx="4926012" cy="6224587"/>
          </a:xfrm>
        </p:spPr>
        <p:txBody>
          <a:bodyPr>
            <a:noAutofit/>
          </a:bodyPr>
          <a:lstStyle/>
          <a:p>
            <a:pPr marL="457200" indent="-457200"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lt-LT" sz="2800" b="1" cap="none" dirty="0" smtClean="0">
                <a:solidFill>
                  <a:srgbClr val="95A7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Iš pagrindinių vienetų pagal fizikinius dydžius siejančias formules sudaromi vadinamieji išvestiniai si vienetai, kaip antai ploto, tūrio ar greičio.</a:t>
            </a:r>
            <a:br>
              <a:rPr lang="lt-LT" sz="2800" b="1" cap="none" dirty="0" smtClean="0">
                <a:solidFill>
                  <a:srgbClr val="95A7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</a:br>
            <a:r>
              <a:rPr lang="lt-LT" sz="2800" b="1" cap="none" dirty="0">
                <a:solidFill>
                  <a:srgbClr val="95A7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/>
            </a:r>
            <a:br>
              <a:rPr lang="lt-LT" sz="2800" b="1" cap="none" dirty="0">
                <a:solidFill>
                  <a:srgbClr val="95A7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</a:br>
            <a:r>
              <a:rPr lang="lt-LT" sz="2800" b="1" cap="none" dirty="0" smtClean="0">
                <a:solidFill>
                  <a:srgbClr val="95A7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FORMULĖ – teiginio ar apibrėžimo simbolinis užrašymas skaičiais, raidėmis ir matematiniais ženklais.</a:t>
            </a:r>
            <a:endParaRPr lang="en-US" sz="2800" b="1" cap="none" dirty="0">
              <a:solidFill>
                <a:srgbClr val="95A7F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itchFamily="18" charset="-127"/>
              <a:ea typeface="Batang" pitchFamily="18" charset="-127"/>
            </a:endParaRPr>
          </a:p>
        </p:txBody>
      </p:sp>
      <p:graphicFrame>
        <p:nvGraphicFramePr>
          <p:cNvPr id="8" name="Turinio vietos rezervavimo ženklas 7"/>
          <p:cNvGraphicFramePr>
            <a:graphicFrameLocks noGrp="1"/>
          </p:cNvGraphicFramePr>
          <p:nvPr>
            <p:ph idx="1"/>
          </p:nvPr>
        </p:nvGraphicFramePr>
        <p:xfrm>
          <a:off x="5651500" y="815975"/>
          <a:ext cx="6169025" cy="5453063"/>
        </p:xfrm>
        <a:graphic>
          <a:graphicData uri="http://schemas.openxmlformats.org/drawingml/2006/table">
            <a:tbl>
              <a:tblPr/>
              <a:tblGrid>
                <a:gridCol w="1542256"/>
                <a:gridCol w="1400341"/>
                <a:gridCol w="1684172"/>
                <a:gridCol w="1542256"/>
              </a:tblGrid>
              <a:tr h="331088">
                <a:tc rowSpan="2">
                  <a:txBody>
                    <a:bodyPr/>
                    <a:lstStyle/>
                    <a:p>
                      <a:r>
                        <a:rPr lang="lt-LT" sz="15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Fizikinis</a:t>
                      </a:r>
                      <a:r>
                        <a:rPr lang="lt-LT" sz="1500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dydis</a:t>
                      </a:r>
                      <a:r>
                        <a:rPr lang="en-US" sz="15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US" sz="1500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dydis</a:t>
                      </a:r>
                    </a:p>
                  </a:txBody>
                  <a:tcPr marL="67853" marR="67853" marT="37245" marB="37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FE2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lt-LT" sz="1500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Simbolinis žymėjimas</a:t>
                      </a:r>
                    </a:p>
                  </a:txBody>
                  <a:tcPr marL="67853" marR="67853" marT="37245" marB="37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FE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lt-LT" sz="1500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Fizikinių dydžių matavimo vienetai</a:t>
                      </a:r>
                    </a:p>
                  </a:txBody>
                  <a:tcPr marL="67853" marR="67853" marT="37245" marB="37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F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9112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Pagrindiniai</a:t>
                      </a:r>
                    </a:p>
                  </a:txBody>
                  <a:tcPr marL="67853" marR="67853" marT="37245" marB="37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FE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Kiti</a:t>
                      </a:r>
                    </a:p>
                  </a:txBody>
                  <a:tcPr marL="67853" marR="67853" marT="37245" marB="37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FE2"/>
                    </a:solidFill>
                  </a:tcPr>
                </a:tc>
              </a:tr>
              <a:tr h="531743">
                <a:tc>
                  <a:txBody>
                    <a:bodyPr/>
                    <a:lstStyle/>
                    <a:p>
                      <a:pPr algn="l"/>
                      <a:r>
                        <a:rPr lang="en-US" sz="15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Ilgis</a:t>
                      </a:r>
                    </a:p>
                  </a:txBody>
                  <a:tcPr marL="67853" marR="67853" marT="37245" marB="37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FE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l</a:t>
                      </a:r>
                    </a:p>
                  </a:txBody>
                  <a:tcPr marL="67853" marR="67853" marT="37245" marB="37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FE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m</a:t>
                      </a:r>
                    </a:p>
                  </a:txBody>
                  <a:tcPr marL="67853" marR="67853" marT="37245" marB="37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FE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mm, cm, dm, km</a:t>
                      </a:r>
                    </a:p>
                  </a:txBody>
                  <a:tcPr marL="67853" marR="67853" marT="37245" marB="37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FE2"/>
                    </a:solidFill>
                  </a:tcPr>
                </a:tc>
              </a:tr>
              <a:tr h="531743">
                <a:tc>
                  <a:txBody>
                    <a:bodyPr/>
                    <a:lstStyle/>
                    <a:p>
                      <a:pPr algn="l"/>
                      <a:r>
                        <a:rPr lang="en-US" sz="15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Plotis</a:t>
                      </a:r>
                    </a:p>
                  </a:txBody>
                  <a:tcPr marL="67853" marR="67853" marT="37245" marB="37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FE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b</a:t>
                      </a:r>
                    </a:p>
                  </a:txBody>
                  <a:tcPr marL="67853" marR="67853" marT="37245" marB="37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FE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m</a:t>
                      </a:r>
                    </a:p>
                  </a:txBody>
                  <a:tcPr marL="67853" marR="67853" marT="37245" marB="37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FE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mm, cm, dm, km</a:t>
                      </a:r>
                    </a:p>
                  </a:txBody>
                  <a:tcPr marL="67853" marR="67853" marT="37245" marB="37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FE2"/>
                    </a:solidFill>
                  </a:tcPr>
                </a:tc>
              </a:tr>
              <a:tr h="531743">
                <a:tc>
                  <a:txBody>
                    <a:bodyPr/>
                    <a:lstStyle/>
                    <a:p>
                      <a:pPr algn="l"/>
                      <a:r>
                        <a:rPr lang="en-US" sz="15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Aukštis</a:t>
                      </a:r>
                    </a:p>
                  </a:txBody>
                  <a:tcPr marL="67853" marR="67853" marT="37245" marB="37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FE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h</a:t>
                      </a:r>
                    </a:p>
                  </a:txBody>
                  <a:tcPr marL="67853" marR="67853" marT="37245" marB="37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FE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m</a:t>
                      </a:r>
                    </a:p>
                  </a:txBody>
                  <a:tcPr marL="67853" marR="67853" marT="37245" marB="37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FE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mm, cm, dm, km</a:t>
                      </a:r>
                    </a:p>
                  </a:txBody>
                  <a:tcPr marL="67853" marR="67853" marT="37245" marB="37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FE2"/>
                    </a:solidFill>
                  </a:tcPr>
                </a:tc>
              </a:tr>
              <a:tr h="686125">
                <a:tc>
                  <a:txBody>
                    <a:bodyPr/>
                    <a:lstStyle/>
                    <a:p>
                      <a:pPr algn="l"/>
                      <a:r>
                        <a:rPr lang="en-US" sz="15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Plotas</a:t>
                      </a:r>
                    </a:p>
                  </a:txBody>
                  <a:tcPr marL="67853" marR="67853" marT="37245" marB="37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FE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S</a:t>
                      </a:r>
                    </a:p>
                  </a:txBody>
                  <a:tcPr marL="67853" marR="67853" marT="37245" marB="37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FE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dirty="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m²</a:t>
                      </a:r>
                    </a:p>
                  </a:txBody>
                  <a:tcPr marL="67853" marR="67853" marT="37245" marB="37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FE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5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mm², cm²,dm², km², a, ha</a:t>
                      </a:r>
                    </a:p>
                  </a:txBody>
                  <a:tcPr marL="67853" marR="67853" marT="37245" marB="37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FE2"/>
                    </a:solidFill>
                  </a:tcPr>
                </a:tc>
              </a:tr>
              <a:tr h="686125">
                <a:tc>
                  <a:txBody>
                    <a:bodyPr/>
                    <a:lstStyle/>
                    <a:p>
                      <a:pPr algn="l"/>
                      <a:r>
                        <a:rPr lang="en-US" sz="15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Tūris</a:t>
                      </a:r>
                    </a:p>
                  </a:txBody>
                  <a:tcPr marL="67853" marR="67853" marT="37245" marB="37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FE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V</a:t>
                      </a:r>
                    </a:p>
                  </a:txBody>
                  <a:tcPr marL="67853" marR="67853" marT="37245" marB="37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FE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m³</a:t>
                      </a:r>
                    </a:p>
                  </a:txBody>
                  <a:tcPr marL="67853" marR="67853" marT="37245" marB="37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FE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mm³, cm³, dm³, km³, l, ml</a:t>
                      </a:r>
                    </a:p>
                  </a:txBody>
                  <a:tcPr marL="67853" marR="67853" marT="37245" marB="37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FE2"/>
                    </a:solidFill>
                  </a:tcPr>
                </a:tc>
              </a:tr>
              <a:tr h="391123">
                <a:tc>
                  <a:txBody>
                    <a:bodyPr/>
                    <a:lstStyle/>
                    <a:p>
                      <a:pPr algn="l"/>
                      <a:r>
                        <a:rPr lang="lt-LT" sz="15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Masė</a:t>
                      </a:r>
                    </a:p>
                  </a:txBody>
                  <a:tcPr marL="67853" marR="67853" marT="37245" marB="37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FE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m</a:t>
                      </a:r>
                    </a:p>
                  </a:txBody>
                  <a:tcPr marL="67853" marR="67853" marT="37245" marB="37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FE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kg</a:t>
                      </a:r>
                    </a:p>
                  </a:txBody>
                  <a:tcPr marL="67853" marR="67853" marT="37245" marB="37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FE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dirty="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mg, g, cnt, t</a:t>
                      </a:r>
                    </a:p>
                  </a:txBody>
                  <a:tcPr marL="67853" marR="67853" marT="37245" marB="37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FE2"/>
                    </a:solidFill>
                  </a:tcPr>
                </a:tc>
              </a:tr>
              <a:tr h="686125">
                <a:tc>
                  <a:txBody>
                    <a:bodyPr/>
                    <a:lstStyle/>
                    <a:p>
                      <a:pPr algn="l"/>
                      <a:r>
                        <a:rPr lang="en-US" sz="15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Laikas</a:t>
                      </a:r>
                    </a:p>
                  </a:txBody>
                  <a:tcPr marL="67853" marR="67853" marT="37245" marB="37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FE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t</a:t>
                      </a:r>
                    </a:p>
                  </a:txBody>
                  <a:tcPr marL="67853" marR="67853" marT="37245" marB="37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FE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dirty="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s</a:t>
                      </a:r>
                    </a:p>
                  </a:txBody>
                  <a:tcPr marL="67853" marR="67853" marT="37245" marB="37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FE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5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min, h, para, metai, amžius</a:t>
                      </a:r>
                    </a:p>
                  </a:txBody>
                  <a:tcPr marL="67853" marR="67853" marT="37245" marB="37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FE2"/>
                    </a:solidFill>
                  </a:tcPr>
                </a:tc>
              </a:tr>
              <a:tr h="686125">
                <a:tc>
                  <a:txBody>
                    <a:bodyPr/>
                    <a:lstStyle/>
                    <a:p>
                      <a:pPr algn="l"/>
                      <a:r>
                        <a:rPr lang="en-US" sz="15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Greitis</a:t>
                      </a:r>
                    </a:p>
                  </a:txBody>
                  <a:tcPr marL="67853" marR="67853" marT="37245" marB="37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FE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dirty="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v</a:t>
                      </a:r>
                    </a:p>
                  </a:txBody>
                  <a:tcPr marL="67853" marR="67853" marT="37245" marB="37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FE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m/s</a:t>
                      </a:r>
                    </a:p>
                  </a:txBody>
                  <a:tcPr marL="67853" marR="67853" marT="37245" marB="37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FE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dirty="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km/h, </a:t>
                      </a:r>
                      <a:r>
                        <a:rPr lang="en-US" sz="1500" dirty="0" err="1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dm</a:t>
                      </a:r>
                      <a:r>
                        <a:rPr lang="en-US" sz="1500" dirty="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/s, cm/min</a:t>
                      </a:r>
                    </a:p>
                  </a:txBody>
                  <a:tcPr marL="67853" marR="67853" marT="37245" marB="3724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EFFE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2174875" y="609600"/>
            <a:ext cx="10131425" cy="1455738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Ilgio matavimas. Metras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784350" y="1962150"/>
            <a:ext cx="9678988" cy="4733925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Bef>
                <a:spcPts val="0"/>
              </a:spcBef>
              <a:buFont typeface="Wingdings" pitchFamily="2" charset="2"/>
              <a:buChar char="v"/>
              <a:defRPr/>
            </a:pPr>
            <a:r>
              <a:rPr lang="lt-LT" sz="2800" b="1" dirty="0" smtClean="0">
                <a:solidFill>
                  <a:srgbClr val="95A7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Fizikoje įvairių kūnų </a:t>
            </a:r>
            <a:r>
              <a:rPr lang="lt-LT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ilgis</a:t>
            </a:r>
            <a:r>
              <a:rPr lang="lt-LT" sz="2800" b="1" dirty="0" smtClean="0">
                <a:solidFill>
                  <a:srgbClr val="95A7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 paprastai žymimas raide </a:t>
            </a:r>
            <a:r>
              <a:rPr lang="lt-LT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l</a:t>
            </a:r>
            <a:r>
              <a:rPr lang="lt-LT" sz="2800" b="1" dirty="0" smtClean="0">
                <a:solidFill>
                  <a:srgbClr val="95A7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. Kaip jau žinome, pagrindinis jo matavimo vienetas tarptautinėje vienetų sistemoje yra </a:t>
            </a:r>
            <a:r>
              <a:rPr lang="lt-LT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metras</a:t>
            </a:r>
            <a:r>
              <a:rPr lang="lt-LT" sz="2800" b="1" dirty="0" smtClean="0">
                <a:solidFill>
                  <a:srgbClr val="95A7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. </a:t>
            </a:r>
          </a:p>
          <a:p>
            <a:pPr eaLnBrk="1" fontAlgn="auto" hangingPunct="1">
              <a:spcBef>
                <a:spcPts val="0"/>
              </a:spcBef>
              <a:buFont typeface="Wingdings" pitchFamily="2" charset="2"/>
              <a:buChar char="v"/>
              <a:defRPr/>
            </a:pPr>
            <a:r>
              <a:rPr lang="lt-LT" sz="2800" b="1" dirty="0" smtClean="0">
                <a:solidFill>
                  <a:srgbClr val="95A7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Viską reikšti metrais kartais nėra patogu. Todėl praktikoje vartojami ir mažesni bei didesni ilgio vienetai: pikometras (pm), nanometras (nm),mikrometras (</a:t>
            </a:r>
            <a:r>
              <a:rPr lang="el-GR" sz="2800" b="1" dirty="0" smtClean="0">
                <a:solidFill>
                  <a:srgbClr val="95A7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μ</a:t>
            </a:r>
            <a:r>
              <a:rPr lang="lt-LT" sz="2800" b="1" dirty="0" smtClean="0">
                <a:solidFill>
                  <a:srgbClr val="95A7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m), milimetras (mm), centimetras (cm), decimetras (dm), kilometras (km). </a:t>
            </a:r>
          </a:p>
          <a:p>
            <a:pPr eaLnBrk="1" fontAlgn="auto" hangingPunct="1">
              <a:spcBef>
                <a:spcPts val="0"/>
              </a:spcBef>
              <a:buFont typeface="Wingdings" pitchFamily="2" charset="2"/>
              <a:buChar char="v"/>
              <a:defRPr/>
            </a:pPr>
            <a:r>
              <a:rPr lang="lt-LT" sz="2800" b="1" dirty="0" smtClean="0">
                <a:solidFill>
                  <a:srgbClr val="95A7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Kaip šie daliniai bei kartotiniai ilgio vienetai susiję su pagrindiniu vienetu – metru, matyti sekančioje skaidrėje pateiktoje lentelėje.</a:t>
            </a:r>
          </a:p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379771" y="-77121"/>
            <a:ext cx="1905000" cy="23812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tx1">
                    <a:lumMod val="95000"/>
                  </a:schemeClr>
                </a:solidFill>
                <a:latin typeface="Batang" pitchFamily="18" charset="-127"/>
                <a:ea typeface="Batang" pitchFamily="18" charset="-127"/>
              </a:rPr>
              <a:t>Kiti ilgio matavimo vienetai ir jais išreikšto atstumo pavyzdžiai</a:t>
            </a:r>
          </a:p>
        </p:txBody>
      </p:sp>
      <p:graphicFrame>
        <p:nvGraphicFramePr>
          <p:cNvPr id="4" name="Turinio vietos rezervavimo ženklas 3"/>
          <p:cNvGraphicFramePr>
            <a:graphicFrameLocks noGrp="1"/>
          </p:cNvGraphicFramePr>
          <p:nvPr>
            <p:ph idx="1"/>
          </p:nvPr>
        </p:nvGraphicFramePr>
        <p:xfrm>
          <a:off x="419100" y="2065338"/>
          <a:ext cx="10398126" cy="4635499"/>
        </p:xfrm>
        <a:graphic>
          <a:graphicData uri="http://schemas.openxmlformats.org/drawingml/2006/table">
            <a:tbl>
              <a:tblPr/>
              <a:tblGrid>
                <a:gridCol w="3466042"/>
                <a:gridCol w="3466042"/>
                <a:gridCol w="3466042"/>
              </a:tblGrid>
              <a:tr h="304705">
                <a:tc>
                  <a:txBody>
                    <a:bodyPr/>
                    <a:lstStyle/>
                    <a:p>
                      <a:r>
                        <a:rPr lang="lt-LT" sz="1500" dirty="0">
                          <a:solidFill>
                            <a:srgbClr val="FF0000"/>
                          </a:solidFill>
                        </a:rPr>
                        <a:t>Vieneto žymėjimas</a:t>
                      </a:r>
                    </a:p>
                  </a:txBody>
                  <a:tcPr marL="76033" marR="76033" marT="38026" marB="380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BB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solidFill>
                            <a:srgbClr val="FF0000"/>
                          </a:solidFill>
                        </a:rPr>
                        <a:t>Ryšys su 1 m</a:t>
                      </a:r>
                    </a:p>
                  </a:txBody>
                  <a:tcPr marL="76033" marR="76033" marT="38026" marB="380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BB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solidFill>
                            <a:srgbClr val="FF0000"/>
                          </a:solidFill>
                        </a:rPr>
                        <a:t>Pavyzdys</a:t>
                      </a:r>
                    </a:p>
                  </a:txBody>
                  <a:tcPr marL="76033" marR="76033" marT="38026" marB="380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BB6"/>
                    </a:solidFill>
                  </a:tcPr>
                </a:tc>
              </a:tr>
              <a:tr h="510398">
                <a:tc>
                  <a:txBody>
                    <a:bodyPr/>
                    <a:lstStyle/>
                    <a:p>
                      <a:pPr algn="l"/>
                      <a:r>
                        <a:rPr lang="en-US" sz="1500" dirty="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1 pm</a:t>
                      </a:r>
                    </a:p>
                  </a:txBody>
                  <a:tcPr marL="76033" marR="76033" marT="38026" marB="380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BB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dirty="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1 pm = 0,000 000 000 001 m</a:t>
                      </a:r>
                    </a:p>
                  </a:txBody>
                  <a:tcPr marL="76033" marR="76033" marT="38026" marB="380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BB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100 pm – atomo skersmuo</a:t>
                      </a:r>
                    </a:p>
                  </a:txBody>
                  <a:tcPr marL="76033" marR="76033" marT="38026" marB="380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BB6"/>
                    </a:solidFill>
                  </a:tcPr>
                </a:tc>
              </a:tr>
              <a:tr h="304705">
                <a:tc>
                  <a:txBody>
                    <a:bodyPr/>
                    <a:lstStyle/>
                    <a:p>
                      <a:pPr algn="l"/>
                      <a:r>
                        <a:rPr lang="en-US" sz="15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1 nm</a:t>
                      </a:r>
                    </a:p>
                  </a:txBody>
                  <a:tcPr marL="76033" marR="76033" marT="38026" marB="380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BB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n-NO" sz="1500" dirty="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1 nm = 0,000 000 001 m</a:t>
                      </a:r>
                    </a:p>
                  </a:txBody>
                  <a:tcPr marL="76033" marR="76033" marT="38026" marB="380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BB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10 nm – viruso ilgis</a:t>
                      </a:r>
                    </a:p>
                  </a:txBody>
                  <a:tcPr marL="76033" marR="76033" marT="38026" marB="380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BB6"/>
                    </a:solidFill>
                  </a:tcPr>
                </a:tc>
              </a:tr>
              <a:tr h="510398">
                <a:tc>
                  <a:txBody>
                    <a:bodyPr/>
                    <a:lstStyle/>
                    <a:p>
                      <a:pPr algn="l"/>
                      <a:r>
                        <a:rPr lang="en-US" sz="1500" dirty="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1 µm</a:t>
                      </a:r>
                    </a:p>
                  </a:txBody>
                  <a:tcPr marL="76033" marR="76033" marT="38026" marB="380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BB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dirty="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1 µm = 0,000 001 m</a:t>
                      </a:r>
                    </a:p>
                  </a:txBody>
                  <a:tcPr marL="76033" marR="76033" marT="38026" marB="380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BB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30 µm – plauko skersmuo</a:t>
                      </a:r>
                    </a:p>
                  </a:txBody>
                  <a:tcPr marL="76033" marR="76033" marT="38026" marB="380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BB6"/>
                    </a:solidFill>
                  </a:tcPr>
                </a:tc>
              </a:tr>
              <a:tr h="721930">
                <a:tc>
                  <a:txBody>
                    <a:bodyPr/>
                    <a:lstStyle/>
                    <a:p>
                      <a:pPr algn="l"/>
                      <a:r>
                        <a:rPr lang="en-US" sz="1500" dirty="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1 mm</a:t>
                      </a:r>
                    </a:p>
                  </a:txBody>
                  <a:tcPr marL="76033" marR="76033" marT="38026" marB="380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BB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1 mm = 0,001 m</a:t>
                      </a:r>
                    </a:p>
                  </a:txBody>
                  <a:tcPr marL="76033" marR="76033" marT="38026" marB="380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BB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lt-LT" sz="15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1 mm – mažiausias tarpas tarp liniuotės skalės brūkšnelių</a:t>
                      </a:r>
                    </a:p>
                  </a:txBody>
                  <a:tcPr marL="76033" marR="76033" marT="38026" marB="380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BB6"/>
                    </a:solidFill>
                  </a:tcPr>
                </a:tc>
              </a:tr>
              <a:tr h="510398">
                <a:tc>
                  <a:txBody>
                    <a:bodyPr/>
                    <a:lstStyle/>
                    <a:p>
                      <a:pPr algn="l"/>
                      <a:r>
                        <a:rPr lang="en-US" sz="15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1 cm</a:t>
                      </a:r>
                    </a:p>
                  </a:txBody>
                  <a:tcPr marL="76033" marR="76033" marT="38026" marB="380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BB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1 cm = 0,01 m</a:t>
                      </a:r>
                    </a:p>
                  </a:txBody>
                  <a:tcPr marL="76033" marR="76033" marT="38026" marB="380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BB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lt-LT" sz="15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5 cm – degtukų dėžutės ilgis</a:t>
                      </a:r>
                    </a:p>
                  </a:txBody>
                  <a:tcPr marL="76033" marR="76033" marT="38026" marB="380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BB6"/>
                    </a:solidFill>
                  </a:tcPr>
                </a:tc>
              </a:tr>
              <a:tr h="510398">
                <a:tc>
                  <a:txBody>
                    <a:bodyPr/>
                    <a:lstStyle/>
                    <a:p>
                      <a:pPr algn="l"/>
                      <a:r>
                        <a:rPr lang="en-US" sz="15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1 dm</a:t>
                      </a:r>
                    </a:p>
                  </a:txBody>
                  <a:tcPr marL="76033" marR="76033" marT="38026" marB="380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BB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1 dm = 0,1 m</a:t>
                      </a:r>
                    </a:p>
                  </a:txBody>
                  <a:tcPr marL="76033" marR="76033" marT="38026" marB="380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BB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1,2 dm – kompaktinio disko skersmuo</a:t>
                      </a:r>
                    </a:p>
                  </a:txBody>
                  <a:tcPr marL="76033" marR="76033" marT="38026" marB="380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BB6"/>
                    </a:solidFill>
                  </a:tcPr>
                </a:tc>
              </a:tr>
              <a:tr h="533359">
                <a:tc>
                  <a:txBody>
                    <a:bodyPr/>
                    <a:lstStyle/>
                    <a:p>
                      <a:pPr algn="l"/>
                      <a:r>
                        <a:rPr lang="en-US" sz="15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1 km</a:t>
                      </a:r>
                    </a:p>
                  </a:txBody>
                  <a:tcPr marL="76033" marR="76033" marT="38026" marB="380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BB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1 km = 1000 m</a:t>
                      </a:r>
                    </a:p>
                  </a:txBody>
                  <a:tcPr marL="76033" marR="76033" marT="38026" marB="380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BB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100 km – atstumas nuo Vilniaus iki Utenos</a:t>
                      </a:r>
                    </a:p>
                  </a:txBody>
                  <a:tcPr marL="76033" marR="76033" marT="38026" marB="380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BB6"/>
                    </a:solidFill>
                  </a:tcPr>
                </a:tc>
              </a:tr>
              <a:tr h="729208">
                <a:tc>
                  <a:txBody>
                    <a:bodyPr/>
                    <a:lstStyle/>
                    <a:p>
                      <a:pPr algn="l"/>
                      <a:r>
                        <a:rPr lang="en-US" sz="15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1 Mm</a:t>
                      </a:r>
                    </a:p>
                  </a:txBody>
                  <a:tcPr marL="76033" marR="76033" marT="38026" marB="380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BB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dirty="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1 Mm = 1 000 000 m</a:t>
                      </a:r>
                    </a:p>
                  </a:txBody>
                  <a:tcPr marL="76033" marR="76033" marT="38026" marB="380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BB6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lt-LT" sz="1500" dirty="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384 Mm – vidutinis atstumas nuo Žemės iki Mėnulio</a:t>
                      </a:r>
                    </a:p>
                  </a:txBody>
                  <a:tcPr marL="76033" marR="76033" marT="38026" marB="380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BEBB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117475" y="312738"/>
            <a:ext cx="5726113" cy="3949700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Bef>
                <a:spcPts val="0"/>
              </a:spcBef>
              <a:buFont typeface="Wingdings" pitchFamily="2" charset="2"/>
              <a:buChar char="v"/>
              <a:defRPr/>
            </a:pPr>
            <a:r>
              <a:rPr lang="lt-L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Išmatuoti kurio nors kūno ilgį – tai palyginti jį su ilgio etalonu, t. y. nustatyti, kiek kartų tas kūnas yra ilgesnis arba trumpesnis už etaloną. </a:t>
            </a:r>
            <a:endParaRPr lang="lt-LT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itchFamily="18" charset="-127"/>
              <a:ea typeface="Batang" pitchFamily="18" charset="-127"/>
            </a:endParaRPr>
          </a:p>
          <a:p>
            <a:pPr eaLnBrk="1" fontAlgn="auto" hangingPunct="1">
              <a:spcBef>
                <a:spcPts val="0"/>
              </a:spcBef>
              <a:buFont typeface="Wingdings" pitchFamily="2" charset="2"/>
              <a:buChar char="v"/>
              <a:defRPr/>
            </a:pPr>
            <a:r>
              <a:rPr lang="lt-LT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Lyginimui </a:t>
            </a:r>
            <a:r>
              <a:rPr lang="lt-L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naudojame įvairius ilgio matavimo prietaisus, pagamintus pagal etaloną: liniuotę, matavimo juostą, ruletę, sulankstomą metrą, slankmatį, mikrometrą.</a:t>
            </a:r>
          </a:p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endParaRPr lang="lt-LT" dirty="0"/>
          </a:p>
        </p:txBody>
      </p:sp>
      <p:sp>
        <p:nvSpPr>
          <p:cNvPr id="5" name="Turinio vietos rezervavimo ženklas 4"/>
          <p:cNvSpPr>
            <a:spLocks noGrp="1"/>
          </p:cNvSpPr>
          <p:nvPr>
            <p:ph sz="half" idx="2"/>
          </p:nvPr>
        </p:nvSpPr>
        <p:spPr>
          <a:xfrm>
            <a:off x="5673725" y="2300288"/>
            <a:ext cx="6518275" cy="4557712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Bef>
                <a:spcPts val="0"/>
              </a:spcBef>
              <a:buClr>
                <a:prstClr val="white"/>
              </a:buClr>
              <a:buFont typeface="Wingdings" pitchFamily="2" charset="2"/>
              <a:buChar char="v"/>
              <a:defRPr/>
            </a:pPr>
            <a:r>
              <a:rPr lang="lt-LT" sz="3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1791 m. vienas metras buvo apibrėžtas kaip 1/40 000 000 per Paryžių einančio Žemės dienovidinio dalis. </a:t>
            </a:r>
            <a:endParaRPr lang="lt-LT" sz="3000" b="1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itchFamily="18" charset="-127"/>
              <a:ea typeface="Batang" pitchFamily="18" charset="-127"/>
            </a:endParaRPr>
          </a:p>
          <a:p>
            <a:pPr eaLnBrk="1" fontAlgn="auto" hangingPunct="1">
              <a:spcBef>
                <a:spcPts val="0"/>
              </a:spcBef>
              <a:buClr>
                <a:prstClr val="white"/>
              </a:buClr>
              <a:buFont typeface="Wingdings" pitchFamily="2" charset="2"/>
              <a:buChar char="v"/>
              <a:defRPr/>
            </a:pPr>
            <a:r>
              <a:rPr lang="lt-LT" sz="3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Išmatavus </a:t>
            </a:r>
            <a:r>
              <a:rPr lang="lt-LT" sz="3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šios dienovidinio dalies ilgį, pagamintas tokio pat ilgio etalonas – platinos ir iridžio lydinio tašelis, kurio galuose įbrėžti brūkšneliai. </a:t>
            </a:r>
            <a:endParaRPr lang="lt-LT" sz="3000" b="1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itchFamily="18" charset="-127"/>
              <a:ea typeface="Batang" pitchFamily="18" charset="-127"/>
            </a:endParaRPr>
          </a:p>
          <a:p>
            <a:pPr eaLnBrk="1" fontAlgn="auto" hangingPunct="1">
              <a:spcBef>
                <a:spcPts val="0"/>
              </a:spcBef>
              <a:buClr>
                <a:prstClr val="white"/>
              </a:buClr>
              <a:buFont typeface="Wingdings" pitchFamily="2" charset="2"/>
              <a:buChar char="v"/>
              <a:defRPr/>
            </a:pPr>
            <a:r>
              <a:rPr lang="lt-LT" sz="3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Atstumas </a:t>
            </a:r>
            <a:r>
              <a:rPr lang="lt-LT" sz="3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tarp jų lygus vienam metrui. </a:t>
            </a:r>
            <a:endParaRPr lang="lt-LT" sz="3000" b="1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itchFamily="18" charset="-127"/>
              <a:ea typeface="Batang" pitchFamily="18" charset="-127"/>
            </a:endParaRPr>
          </a:p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endParaRPr lang="lt-LT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4902" y="4108502"/>
            <a:ext cx="3274143" cy="24571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32773" y="218614"/>
            <a:ext cx="2857500" cy="18192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685800" y="352425"/>
            <a:ext cx="10345738" cy="1830388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t-LT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Masės matavimas. Kilogramas</a:t>
            </a:r>
            <a:endParaRPr lang="en-US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79425" y="2422525"/>
            <a:ext cx="10891838" cy="4111625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Bef>
                <a:spcPts val="0"/>
              </a:spcBef>
              <a:buFont typeface="Wingdings" pitchFamily="2" charset="2"/>
              <a:buChar char="v"/>
              <a:defRPr/>
            </a:pPr>
            <a:r>
              <a:rPr lang="lt-LT" sz="2800" b="1" dirty="0">
                <a:solidFill>
                  <a:srgbClr val="95A7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Vienas kūnas gali būti sudarytas iš didesnio kiekio medžiagos, kitas – iš mažesnio kiekio. Tuo atveju sakome, kad vieno kūno </a:t>
            </a:r>
            <a:r>
              <a:rPr lang="lt-LT" sz="2800" b="1" dirty="0" smtClean="0">
                <a:solidFill>
                  <a:srgbClr val="95A7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masė</a:t>
            </a:r>
            <a:r>
              <a:rPr lang="lt-LT" sz="2800" b="1" dirty="0">
                <a:solidFill>
                  <a:srgbClr val="95A7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 </a:t>
            </a:r>
            <a:r>
              <a:rPr lang="lt-LT" sz="2800" b="1" dirty="0" smtClean="0">
                <a:solidFill>
                  <a:srgbClr val="95A7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mažesnė</a:t>
            </a:r>
            <a:r>
              <a:rPr lang="lt-LT" sz="2800" b="1" dirty="0">
                <a:solidFill>
                  <a:srgbClr val="95A7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, o kito didesnė. </a:t>
            </a:r>
            <a:r>
              <a:rPr lang="lt-LT" sz="2800" b="1" dirty="0" smtClean="0">
                <a:solidFill>
                  <a:srgbClr val="95A7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Pagal </a:t>
            </a:r>
            <a:r>
              <a:rPr lang="lt-LT" sz="2800" b="1" dirty="0">
                <a:solidFill>
                  <a:srgbClr val="95A7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masę galima palyginti ir tuos kūnus, kurie pagaminti iš skirtingų medžiagų. Pavyzdžiui, geležinio tašelio masė didesnė už tokio pat tūrio medinės trinkelės masę. </a:t>
            </a:r>
            <a:endParaRPr lang="lt-LT" sz="2800" b="1" dirty="0" smtClean="0">
              <a:solidFill>
                <a:srgbClr val="95A7F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itchFamily="18" charset="-127"/>
              <a:ea typeface="Batang" pitchFamily="18" charset="-127"/>
            </a:endParaRPr>
          </a:p>
          <a:p>
            <a:pPr eaLnBrk="1" fontAlgn="auto" hangingPunct="1">
              <a:spcBef>
                <a:spcPts val="0"/>
              </a:spcBef>
              <a:buFont typeface="Wingdings" pitchFamily="2" charset="2"/>
              <a:buChar char="v"/>
              <a:defRPr/>
            </a:pPr>
            <a:r>
              <a:rPr lang="lt-LT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Masė</a:t>
            </a:r>
            <a:r>
              <a:rPr lang="lt-LT" sz="2800" b="1" dirty="0" smtClean="0">
                <a:solidFill>
                  <a:srgbClr val="95A7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 </a:t>
            </a:r>
            <a:r>
              <a:rPr lang="lt-LT" sz="2800" b="1" dirty="0">
                <a:solidFill>
                  <a:srgbClr val="95A7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– fizikinis dydis; jis žymimas raide </a:t>
            </a:r>
            <a:r>
              <a:rPr lang="lt-LT" sz="2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m</a:t>
            </a:r>
            <a:r>
              <a:rPr lang="lt-LT" sz="2800" b="1" dirty="0" smtClean="0">
                <a:solidFill>
                  <a:srgbClr val="95A7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.</a:t>
            </a:r>
          </a:p>
          <a:p>
            <a:pPr eaLnBrk="1" fontAlgn="auto" hangingPunct="1">
              <a:spcBef>
                <a:spcPts val="0"/>
              </a:spcBef>
              <a:buFont typeface="Wingdings" pitchFamily="2" charset="2"/>
              <a:buChar char="v"/>
              <a:defRPr/>
            </a:pPr>
            <a:r>
              <a:rPr lang="es-ES" sz="2800" b="1" dirty="0" smtClean="0">
                <a:solidFill>
                  <a:srgbClr val="95A7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Pagrindinis </a:t>
            </a:r>
            <a:r>
              <a:rPr lang="es-ES" sz="2800" b="1" dirty="0">
                <a:solidFill>
                  <a:srgbClr val="95A7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SI masės matavimo </a:t>
            </a:r>
            <a:r>
              <a:rPr lang="es-ES" sz="2800" b="1" dirty="0" smtClean="0">
                <a:solidFill>
                  <a:srgbClr val="95A7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vienetas </a:t>
            </a:r>
            <a:r>
              <a:rPr lang="es-ES" sz="2800" b="1" dirty="0">
                <a:solidFill>
                  <a:srgbClr val="95A7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yra </a:t>
            </a:r>
            <a:r>
              <a:rPr lang="es-ES" sz="2800" b="1" i="1" dirty="0">
                <a:solidFill>
                  <a:srgbClr val="95A7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kilogramas</a:t>
            </a:r>
            <a:r>
              <a:rPr lang="es-ES" sz="2800" b="1" dirty="0" smtClean="0">
                <a:solidFill>
                  <a:srgbClr val="95A7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:</a:t>
            </a:r>
            <a:r>
              <a:rPr lang="lt-LT" sz="2800" b="1" dirty="0" smtClean="0">
                <a:solidFill>
                  <a:srgbClr val="95A7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 </a:t>
            </a:r>
            <a:r>
              <a:rPr lang="es-ES" sz="2800" b="1" dirty="0">
                <a:solidFill>
                  <a:srgbClr val="95A7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[m] = </a:t>
            </a:r>
            <a:r>
              <a:rPr lang="es-E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1 kg</a:t>
            </a:r>
            <a:r>
              <a:rPr lang="es-ES" sz="2800" b="1" dirty="0" smtClean="0">
                <a:solidFill>
                  <a:srgbClr val="95A7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.</a:t>
            </a:r>
            <a:r>
              <a:rPr lang="lt-LT" sz="2800" b="1" dirty="0" smtClean="0">
                <a:solidFill>
                  <a:srgbClr val="95A7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 </a:t>
            </a:r>
            <a:r>
              <a:rPr lang="en-US" sz="2800" b="1" dirty="0" smtClean="0">
                <a:solidFill>
                  <a:srgbClr val="95A7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!</a:t>
            </a:r>
            <a:endParaRPr lang="es-ES" sz="2800" b="1" dirty="0">
              <a:solidFill>
                <a:srgbClr val="95A7F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itchFamily="18" charset="-127"/>
              <a:ea typeface="Batang" pitchFamily="18" charset="-127"/>
            </a:endParaRPr>
          </a:p>
          <a:p>
            <a:pPr eaLnBrk="1" fontAlgn="auto" hangingPunct="1">
              <a:spcBef>
                <a:spcPts val="0"/>
              </a:spcBef>
              <a:buFont typeface="Wingdings" panose="05000000000000000000" pitchFamily="2" charset="2"/>
              <a:buChar char="q"/>
              <a:defRPr/>
            </a:pP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/>
          <p:cNvSpPr/>
          <p:nvPr/>
        </p:nvSpPr>
        <p:spPr>
          <a:xfrm>
            <a:off x="2403475" y="2190750"/>
            <a:ext cx="9586913" cy="44021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US" sz="2800" b="1" dirty="0">
                <a:solidFill>
                  <a:srgbClr val="95A7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  <a:cs typeface="+mn-cs"/>
              </a:rPr>
              <a:t> </a:t>
            </a:r>
            <a:r>
              <a:rPr lang="lt-LT" sz="2800" b="1" dirty="0">
                <a:solidFill>
                  <a:srgbClr val="95A7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  <a:cs typeface="+mn-cs"/>
              </a:rPr>
              <a:t>XVIII a. pabaigoje, kuriant metrinę sistemą, kilogramas buvo apibrėžtas kaip 1 dm</a:t>
            </a:r>
            <a:r>
              <a:rPr lang="lt-LT" sz="2800" b="1" baseline="30000" dirty="0">
                <a:solidFill>
                  <a:srgbClr val="95A7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  <a:cs typeface="+mn-cs"/>
              </a:rPr>
              <a:t>3</a:t>
            </a:r>
            <a:r>
              <a:rPr lang="lt-LT" sz="2800" b="1" dirty="0">
                <a:solidFill>
                  <a:srgbClr val="95A7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  <a:cs typeface="+mn-cs"/>
              </a:rPr>
              <a:t> (1 litro) 4 °C temperatūros vandens masė. 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lt-LT" sz="2800" b="1" dirty="0">
                <a:solidFill>
                  <a:srgbClr val="95A7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  <a:cs typeface="+mn-cs"/>
              </a:rPr>
              <a:t>Kilogramo etalonas yra 39 mm skersmens ir tokio pat aukščio ritinio formos svarstis, pagamintas iš platinos ir iridžio lydinio. 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lt-LT" sz="2800" b="1" dirty="0">
                <a:solidFill>
                  <a:srgbClr val="95A7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  <a:cs typeface="+mn-cs"/>
              </a:rPr>
              <a:t>Kaip ir metro etalonas, jis saugomas Tarptautiniame matų ir svarsčių biure netoli Paryžiaus.</a:t>
            </a: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US" sz="2800" b="1" dirty="0">
                <a:solidFill>
                  <a:srgbClr val="95A7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  <a:cs typeface="+mn-cs"/>
              </a:rPr>
              <a:t> </a:t>
            </a:r>
            <a:r>
              <a:rPr lang="lt-LT" sz="2800" b="1" dirty="0">
                <a:solidFill>
                  <a:srgbClr val="95A7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  <a:cs typeface="+mn-cs"/>
              </a:rPr>
              <a:t>Be pagrindinio SI masės vieneto, plačiai vartojami daliniai bei kartotiniai masės vienetai.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347" y="429240"/>
            <a:ext cx="2200275" cy="20764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vadinimas 2"/>
          <p:cNvSpPr>
            <a:spLocks noGrp="1"/>
          </p:cNvSpPr>
          <p:nvPr>
            <p:ph type="title"/>
          </p:nvPr>
        </p:nvSpPr>
        <p:spPr>
          <a:xfrm>
            <a:off x="1243013" y="860425"/>
            <a:ext cx="10848975" cy="1455738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t-LT" sz="4800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Kiti masės matavimo vienetai</a:t>
            </a:r>
            <a:endParaRPr lang="en-US" sz="4800" b="1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itchFamily="18" charset="-127"/>
              <a:ea typeface="Batang" pitchFamily="18" charset="-127"/>
            </a:endParaRPr>
          </a:p>
        </p:txBody>
      </p:sp>
      <p:graphicFrame>
        <p:nvGraphicFramePr>
          <p:cNvPr id="7" name="Turinio vietos rezervavimo ženklas 6"/>
          <p:cNvGraphicFramePr>
            <a:graphicFrameLocks noGrp="1"/>
          </p:cNvGraphicFramePr>
          <p:nvPr>
            <p:ph idx="1"/>
          </p:nvPr>
        </p:nvGraphicFramePr>
        <p:xfrm>
          <a:off x="3244850" y="2478088"/>
          <a:ext cx="8032750" cy="2151062"/>
        </p:xfrm>
        <a:graphic>
          <a:graphicData uri="http://schemas.openxmlformats.org/drawingml/2006/table">
            <a:tbl>
              <a:tblPr/>
              <a:tblGrid>
                <a:gridCol w="2677583"/>
                <a:gridCol w="2677583"/>
                <a:gridCol w="2677583"/>
              </a:tblGrid>
              <a:tr h="399294">
                <a:tc>
                  <a:txBody>
                    <a:bodyPr/>
                    <a:lstStyle/>
                    <a:p>
                      <a:r>
                        <a:rPr lang="en-US" sz="18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Vieneto</a:t>
                      </a:r>
                      <a:r>
                        <a:rPr lang="en-US" sz="1800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US" sz="1800" dirty="0" err="1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pavadinimas</a:t>
                      </a:r>
                      <a:endParaRPr lang="en-US" sz="180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 marL="91435" marR="91435" marT="45733" marB="457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sz="1800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Žymėjimas</a:t>
                      </a:r>
                    </a:p>
                  </a:txBody>
                  <a:tcPr marL="91435" marR="91435" marT="45733" marB="457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Ryšys su 1 kg</a:t>
                      </a:r>
                    </a:p>
                  </a:txBody>
                  <a:tcPr marL="91435" marR="91435" marT="45733" marB="457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</a:tr>
              <a:tr h="437942">
                <a:tc>
                  <a:txBody>
                    <a:bodyPr/>
                    <a:lstStyle/>
                    <a:p>
                      <a:pPr algn="l"/>
                      <a:r>
                        <a:rPr lang="en-US" sz="18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1 tona</a:t>
                      </a:r>
                    </a:p>
                  </a:txBody>
                  <a:tcPr marL="91435" marR="91435" marT="45733" marB="457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1 t</a:t>
                      </a:r>
                    </a:p>
                  </a:txBody>
                  <a:tcPr marL="91435" marR="91435" marT="45733" marB="457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1 t = 1000 kg</a:t>
                      </a:r>
                    </a:p>
                  </a:txBody>
                  <a:tcPr marL="91435" marR="91435" marT="45733" marB="457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</a:tr>
              <a:tr h="437942">
                <a:tc>
                  <a:txBody>
                    <a:bodyPr/>
                    <a:lstStyle/>
                    <a:p>
                      <a:pPr algn="l"/>
                      <a:r>
                        <a:rPr lang="en-US" sz="18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1 centneris</a:t>
                      </a:r>
                    </a:p>
                  </a:txBody>
                  <a:tcPr marL="91435" marR="91435" marT="45733" marB="457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1 cnt</a:t>
                      </a:r>
                    </a:p>
                  </a:txBody>
                  <a:tcPr marL="91435" marR="91435" marT="45733" marB="457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1 cnt = 100 kg</a:t>
                      </a:r>
                    </a:p>
                  </a:txBody>
                  <a:tcPr marL="91435" marR="91435" marT="45733" marB="457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</a:tr>
              <a:tr h="437942">
                <a:tc>
                  <a:txBody>
                    <a:bodyPr/>
                    <a:lstStyle/>
                    <a:p>
                      <a:pPr algn="l"/>
                      <a:r>
                        <a:rPr lang="en-US" sz="18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1 gramas</a:t>
                      </a:r>
                    </a:p>
                  </a:txBody>
                  <a:tcPr marL="91435" marR="91435" marT="45733" marB="457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1 g</a:t>
                      </a:r>
                    </a:p>
                  </a:txBody>
                  <a:tcPr marL="91435" marR="91435" marT="45733" marB="457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1 g = 0,001 kg</a:t>
                      </a:r>
                    </a:p>
                  </a:txBody>
                  <a:tcPr marL="91435" marR="91435" marT="45733" marB="457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</a:tr>
              <a:tr h="437942">
                <a:tc>
                  <a:txBody>
                    <a:bodyPr/>
                    <a:lstStyle/>
                    <a:p>
                      <a:pPr algn="l"/>
                      <a:r>
                        <a:rPr lang="en-US" sz="18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1 miligramas</a:t>
                      </a:r>
                    </a:p>
                  </a:txBody>
                  <a:tcPr marL="91435" marR="91435" marT="45733" marB="457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1 mg</a:t>
                      </a:r>
                    </a:p>
                  </a:txBody>
                  <a:tcPr marL="91435" marR="91435" marT="45733" marB="457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n-NO" sz="1800" dirty="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1 mg = 0,000 001 kg</a:t>
                      </a:r>
                    </a:p>
                  </a:txBody>
                  <a:tcPr marL="91435" marR="91435" marT="45733" marB="457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8" name="Stačiakampis 7"/>
          <p:cNvSpPr/>
          <p:nvPr/>
        </p:nvSpPr>
        <p:spPr>
          <a:xfrm>
            <a:off x="2597150" y="4629150"/>
            <a:ext cx="6096000" cy="156845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2400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  <a:cs typeface="+mn-cs"/>
              </a:rPr>
              <a:t>Brangakmenių ir perlų masė paprastai matuojama nesisteminiais vienetais, kurie vadinami karatais: </a:t>
            </a:r>
            <a:endParaRPr lang="en-US" sz="2400" b="1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itchFamily="18" charset="-127"/>
              <a:ea typeface="Batang" pitchFamily="18" charset="-127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t-LT" sz="2400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  <a:cs typeface="+mn-cs"/>
              </a:rPr>
              <a:t>1 ct = 0,2 g.</a:t>
            </a:r>
            <a:endParaRPr lang="en-US" sz="2400" b="1" dirty="0">
              <a:solidFill>
                <a:schemeClr val="tx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itchFamily="18" charset="-127"/>
              <a:ea typeface="Batang" pitchFamily="18" charset="-127"/>
              <a:cs typeface="+mn-cs"/>
            </a:endParaRPr>
          </a:p>
        </p:txBody>
      </p:sp>
      <p:pic>
        <p:nvPicPr>
          <p:cNvPr id="2971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534831">
            <a:off x="171450" y="0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820863" y="636588"/>
            <a:ext cx="10131425" cy="145732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t-LT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Laiko matavimas. Sekundė</a:t>
            </a:r>
            <a:endParaRPr lang="en-US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357313" y="2141538"/>
            <a:ext cx="10382250" cy="4554537"/>
          </a:xfrm>
        </p:spPr>
        <p:txBody>
          <a:bodyPr rtlCol="0">
            <a:normAutofit/>
          </a:bodyPr>
          <a:lstStyle/>
          <a:p>
            <a:pPr eaLnBrk="1" fontAlgn="auto" hangingPunct="1">
              <a:spcBef>
                <a:spcPts val="0"/>
              </a:spcBef>
              <a:buFont typeface="Wingdings" pitchFamily="2" charset="2"/>
              <a:buChar char="v"/>
              <a:defRPr/>
            </a:pPr>
            <a:r>
              <a:rPr lang="en-US" sz="24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S</a:t>
            </a:r>
            <a:r>
              <a:rPr lang="lt-LT" sz="24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tebėdami </a:t>
            </a:r>
            <a:r>
              <a:rPr lang="lt-LT" sz="24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gamtos reiškinius ar įvairius įvykius, matome, kad vienas jų įvyksta anksčiau, kitas – vėliau, nevienoda ir tų reiškinių trukmė. </a:t>
            </a:r>
            <a:endParaRPr lang="lt-LT" sz="2400" b="1" dirty="0" smtClean="0"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itchFamily="18" charset="-127"/>
              <a:ea typeface="Batang" pitchFamily="18" charset="-127"/>
            </a:endParaRPr>
          </a:p>
          <a:p>
            <a:pPr eaLnBrk="1" fontAlgn="auto" hangingPunct="1">
              <a:spcBef>
                <a:spcPts val="0"/>
              </a:spcBef>
              <a:buFont typeface="Wingdings" pitchFamily="2" charset="2"/>
              <a:buChar char="v"/>
              <a:defRPr/>
            </a:pPr>
            <a:r>
              <a:rPr lang="lt-LT" sz="24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Tačiau </a:t>
            </a:r>
            <a:r>
              <a:rPr lang="lt-LT" sz="24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gyvenime dažnai reikia tiksliai išmatuoti laiką. Ir tokia būtinybė atsirado seniai.</a:t>
            </a:r>
          </a:p>
          <a:p>
            <a:pPr eaLnBrk="1" fontAlgn="auto" hangingPunct="1">
              <a:spcBef>
                <a:spcPts val="0"/>
              </a:spcBef>
              <a:buFont typeface="Wingdings" pitchFamily="2" charset="2"/>
              <a:buChar char="v"/>
              <a:defRPr/>
            </a:pPr>
            <a:r>
              <a:rPr lang="lt-LT" sz="24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Laiko matavimo vienetus tarsi pasiūlė pati gamta: Žemei sukantis, dieną keičia naktis, vieną metų laiką – kitas. </a:t>
            </a:r>
            <a:endParaRPr lang="lt-LT" sz="2400" b="1" dirty="0" smtClean="0"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itchFamily="18" charset="-127"/>
              <a:ea typeface="Batang" pitchFamily="18" charset="-127"/>
            </a:endParaRPr>
          </a:p>
          <a:p>
            <a:pPr eaLnBrk="1" fontAlgn="auto" hangingPunct="1">
              <a:spcBef>
                <a:spcPts val="0"/>
              </a:spcBef>
              <a:buFont typeface="Wingdings" pitchFamily="2" charset="2"/>
              <a:buChar char="v"/>
              <a:defRPr/>
            </a:pPr>
            <a:r>
              <a:rPr lang="lt-LT" sz="24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Laikas</a:t>
            </a:r>
            <a:r>
              <a:rPr lang="lt-LT" sz="24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, per kurį Žemė apsisuka apie savo ašį vieną kartą, dar žiloje senovėje buvo pavadintas para. 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20581852">
            <a:off x="368709" y="284087"/>
            <a:ext cx="2300749" cy="23729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076325" y="3019425"/>
            <a:ext cx="8664575" cy="3649663"/>
          </a:xfrm>
        </p:spPr>
        <p:txBody>
          <a:bodyPr rtlCol="0">
            <a:normAutofit/>
          </a:bodyPr>
          <a:lstStyle/>
          <a:p>
            <a:pPr eaLnBrk="1" fontAlgn="auto" hangingPunct="1">
              <a:spcBef>
                <a:spcPts val="0"/>
              </a:spcBef>
              <a:buClr>
                <a:prstClr val="white"/>
              </a:buClr>
              <a:buFont typeface="Wingdings" pitchFamily="2" charset="2"/>
              <a:buChar char="v"/>
              <a:defRPr/>
            </a:pPr>
            <a:r>
              <a:rPr lang="lt-LT" sz="2400" b="1" dirty="0">
                <a:solidFill>
                  <a:srgbClr val="798FF2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Senovės Egipte para pradėta dalyti į 24 valandas. </a:t>
            </a:r>
            <a:endParaRPr lang="lt-LT" sz="2400" b="1" dirty="0" smtClean="0">
              <a:solidFill>
                <a:srgbClr val="798FF2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itchFamily="18" charset="-127"/>
              <a:ea typeface="Batang" pitchFamily="18" charset="-127"/>
            </a:endParaRPr>
          </a:p>
          <a:p>
            <a:pPr eaLnBrk="1" fontAlgn="auto" hangingPunct="1">
              <a:spcBef>
                <a:spcPts val="0"/>
              </a:spcBef>
              <a:buClr>
                <a:prstClr val="white"/>
              </a:buClr>
              <a:buFont typeface="Wingdings" pitchFamily="2" charset="2"/>
              <a:buChar char="v"/>
              <a:defRPr/>
            </a:pPr>
            <a:r>
              <a:rPr lang="lt-LT" sz="2400" b="1" dirty="0" smtClean="0">
                <a:solidFill>
                  <a:srgbClr val="798FF2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Vėliau atsirado minutės</a:t>
            </a:r>
            <a:r>
              <a:rPr lang="lt-LT" sz="2400" b="1" dirty="0">
                <a:solidFill>
                  <a:srgbClr val="798FF2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 </a:t>
            </a:r>
            <a:r>
              <a:rPr lang="lt-LT" sz="2400" b="1" dirty="0" smtClean="0">
                <a:solidFill>
                  <a:srgbClr val="798FF2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ir sekundės. </a:t>
            </a:r>
          </a:p>
          <a:p>
            <a:pPr eaLnBrk="1" fontAlgn="auto" hangingPunct="1">
              <a:spcBef>
                <a:spcPts val="0"/>
              </a:spcBef>
              <a:buClr>
                <a:prstClr val="white"/>
              </a:buClr>
              <a:buFont typeface="Wingdings" pitchFamily="2" charset="2"/>
              <a:buChar char="v"/>
              <a:defRPr/>
            </a:pPr>
            <a:r>
              <a:rPr lang="lt-LT" sz="2400" b="1" dirty="0" smtClean="0">
                <a:solidFill>
                  <a:srgbClr val="798FF2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Valandos </a:t>
            </a:r>
            <a:r>
              <a:rPr lang="lt-LT" sz="2400" b="1" dirty="0">
                <a:solidFill>
                  <a:srgbClr val="798FF2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skirstymas į 60 minučių, o minutės – į 60 sekundžių yra babiloniečių </a:t>
            </a:r>
            <a:r>
              <a:rPr lang="lt-LT" sz="2400" b="1" dirty="0" err="1">
                <a:solidFill>
                  <a:srgbClr val="798FF2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šešiasdešimtainės</a:t>
            </a:r>
            <a:r>
              <a:rPr lang="lt-LT" sz="2400" b="1" dirty="0">
                <a:solidFill>
                  <a:srgbClr val="798FF2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 skaičiavimo sistemos palikimas. </a:t>
            </a:r>
            <a:endParaRPr lang="lt-LT" sz="2400" b="1" dirty="0" smtClean="0">
              <a:solidFill>
                <a:srgbClr val="798FF2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itchFamily="18" charset="-127"/>
              <a:ea typeface="Batang" pitchFamily="18" charset="-127"/>
            </a:endParaRPr>
          </a:p>
          <a:p>
            <a:pPr eaLnBrk="1" fontAlgn="auto" hangingPunct="1">
              <a:spcBef>
                <a:spcPts val="0"/>
              </a:spcBef>
              <a:buClr>
                <a:prstClr val="white"/>
              </a:buClr>
              <a:buFont typeface="Wingdings" pitchFamily="2" charset="2"/>
              <a:buChar char="v"/>
              <a:defRPr/>
            </a:pPr>
            <a:r>
              <a:rPr lang="lt-LT" sz="2400" b="1" dirty="0" smtClean="0">
                <a:solidFill>
                  <a:srgbClr val="798FF2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Šie </a:t>
            </a:r>
            <a:r>
              <a:rPr lang="lt-LT" sz="2400" b="1" dirty="0">
                <a:solidFill>
                  <a:srgbClr val="798FF2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laiko matavimo vienetai vartojami ir dabar.</a:t>
            </a:r>
          </a:p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endParaRPr lang="lt-LT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30535">
            <a:off x="797055" y="252417"/>
            <a:ext cx="1997318" cy="25393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4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7699">
            <a:off x="4389438" y="446088"/>
            <a:ext cx="3209925" cy="213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8752" y="307964"/>
            <a:ext cx="3199931" cy="27390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0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Laiko matavimo vienetai:</a:t>
            </a:r>
          </a:p>
        </p:txBody>
      </p:sp>
      <p:graphicFrame>
        <p:nvGraphicFramePr>
          <p:cNvPr id="4" name="Turinio vietos rezervavimo ženklas 3"/>
          <p:cNvGraphicFramePr>
            <a:graphicFrameLocks noGrp="1"/>
          </p:cNvGraphicFramePr>
          <p:nvPr>
            <p:ph idx="1"/>
          </p:nvPr>
        </p:nvGraphicFramePr>
        <p:xfrm>
          <a:off x="992188" y="2328863"/>
          <a:ext cx="8645525" cy="3001962"/>
        </p:xfrm>
        <a:graphic>
          <a:graphicData uri="http://schemas.openxmlformats.org/drawingml/2006/table">
            <a:tbl>
              <a:tblPr/>
              <a:tblGrid>
                <a:gridCol w="2881842"/>
                <a:gridCol w="2881842"/>
                <a:gridCol w="2881842"/>
              </a:tblGrid>
              <a:tr h="350480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Laiko matavimo vienetas</a:t>
                      </a:r>
                    </a:p>
                  </a:txBody>
                  <a:tcPr marL="38098" marR="38098" marT="38090" marB="380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lt-LT" sz="1800" b="1" dirty="0">
                          <a:solidFill>
                            <a:schemeClr val="bg1"/>
                          </a:solidFill>
                        </a:rPr>
                        <a:t>Žymėjimas</a:t>
                      </a:r>
                    </a:p>
                  </a:txBody>
                  <a:tcPr marL="38098" marR="38098" marT="38090" marB="380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Ryšys su kitais vienetais</a:t>
                      </a:r>
                    </a:p>
                  </a:txBody>
                  <a:tcPr marL="38098" marR="38098" marT="38090" marB="380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</a:tr>
              <a:tr h="350480">
                <a:tc>
                  <a:txBody>
                    <a:bodyPr/>
                    <a:lstStyle/>
                    <a:p>
                      <a:pPr algn="l"/>
                      <a:r>
                        <a:rPr lang="lt-LT" sz="18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1 sekundė</a:t>
                      </a:r>
                    </a:p>
                  </a:txBody>
                  <a:tcPr marL="38098" marR="38098" marT="38090" marB="380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1 s</a:t>
                      </a:r>
                    </a:p>
                  </a:txBody>
                  <a:tcPr marL="38098" marR="38098" marT="38090" marB="380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8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1 s = 1/60 min = 1/3600 h</a:t>
                      </a:r>
                    </a:p>
                  </a:txBody>
                  <a:tcPr marL="38098" marR="38098" marT="38090" marB="380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</a:tr>
              <a:tr h="350480">
                <a:tc>
                  <a:txBody>
                    <a:bodyPr/>
                    <a:lstStyle/>
                    <a:p>
                      <a:pPr algn="l"/>
                      <a:r>
                        <a:rPr lang="lt-LT" sz="18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1 minutė</a:t>
                      </a:r>
                    </a:p>
                  </a:txBody>
                  <a:tcPr marL="38098" marR="38098" marT="38090" marB="380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1 min</a:t>
                      </a:r>
                    </a:p>
                  </a:txBody>
                  <a:tcPr marL="38098" marR="38098" marT="38090" marB="380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1 min = 1/60 h</a:t>
                      </a:r>
                    </a:p>
                  </a:txBody>
                  <a:tcPr marL="38098" marR="38098" marT="38090" marB="380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</a:tr>
              <a:tr h="624780">
                <a:tc>
                  <a:txBody>
                    <a:bodyPr/>
                    <a:lstStyle/>
                    <a:p>
                      <a:pPr algn="l"/>
                      <a:r>
                        <a:rPr lang="en-US" sz="18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1 valanda</a:t>
                      </a:r>
                    </a:p>
                  </a:txBody>
                  <a:tcPr marL="38098" marR="38098" marT="38090" marB="380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1 h</a:t>
                      </a:r>
                    </a:p>
                  </a:txBody>
                  <a:tcPr marL="38098" marR="38098" marT="38090" marB="380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8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1 h = 1/24 paros = 60 min = 3600 s</a:t>
                      </a:r>
                    </a:p>
                  </a:txBody>
                  <a:tcPr marL="38098" marR="38098" marT="38090" marB="380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</a:tr>
              <a:tr h="350480">
                <a:tc>
                  <a:txBody>
                    <a:bodyPr/>
                    <a:lstStyle/>
                    <a:p>
                      <a:pPr algn="l"/>
                      <a:r>
                        <a:rPr lang="en-US" sz="18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1 para</a:t>
                      </a:r>
                    </a:p>
                  </a:txBody>
                  <a:tcPr marL="38098" marR="38098" marT="38090" marB="380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38098" marR="38098" marT="38090" marB="380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1 para = 24 h</a:t>
                      </a:r>
                    </a:p>
                  </a:txBody>
                  <a:tcPr marL="38098" marR="38098" marT="38090" marB="380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</a:tr>
              <a:tr h="624780">
                <a:tc>
                  <a:txBody>
                    <a:bodyPr/>
                    <a:lstStyle/>
                    <a:p>
                      <a:pPr algn="l"/>
                      <a:r>
                        <a:rPr lang="en-US" sz="18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1 metai</a:t>
                      </a:r>
                    </a:p>
                  </a:txBody>
                  <a:tcPr marL="38098" marR="38098" marT="38090" marB="380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38098" marR="38098" marT="38090" marB="380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1 metai = 365 (366) paros (dienos)</a:t>
                      </a:r>
                    </a:p>
                  </a:txBody>
                  <a:tcPr marL="38098" marR="38098" marT="38090" marB="380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</a:tr>
              <a:tr h="350480">
                <a:tc>
                  <a:txBody>
                    <a:bodyPr/>
                    <a:lstStyle/>
                    <a:p>
                      <a:pPr algn="l"/>
                      <a:r>
                        <a:rPr lang="en-US" sz="18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1 amžius</a:t>
                      </a:r>
                    </a:p>
                  </a:txBody>
                  <a:tcPr marL="38098" marR="38098" marT="38090" marB="380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 </a:t>
                      </a:r>
                    </a:p>
                  </a:txBody>
                  <a:tcPr marL="38098" marR="38098" marT="38090" marB="380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lt-LT" sz="1800" dirty="0">
                          <a:solidFill>
                            <a:srgbClr val="333333"/>
                          </a:solidFill>
                          <a:effectLst/>
                          <a:latin typeface="Tahoma" panose="020B0604030504040204" pitchFamily="34" charset="0"/>
                        </a:rPr>
                        <a:t>1 amžius = 100 metų</a:t>
                      </a:r>
                    </a:p>
                  </a:txBody>
                  <a:tcPr marL="38098" marR="38098" marT="38090" marB="380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vadinimas 3"/>
          <p:cNvSpPr>
            <a:spLocks noGrp="1"/>
          </p:cNvSpPr>
          <p:nvPr>
            <p:ph type="title"/>
          </p:nvPr>
        </p:nvSpPr>
        <p:spPr>
          <a:xfrm>
            <a:off x="668338" y="398463"/>
            <a:ext cx="10688637" cy="5737225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lt-LT" sz="2400" b="1" cap="none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SI laiko matavimo pagrindinis vienetas yra sekundė: [t] = 1 s; čia simboliu t pažymėtas laikas, trukmė.</a:t>
            </a:r>
            <a:br>
              <a:rPr lang="lt-LT" sz="2400" b="1" cap="none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</a:br>
            <a:r>
              <a:rPr lang="lt-LT" sz="2400" b="1" cap="none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/>
            </a:r>
            <a:br>
              <a:rPr lang="lt-LT" sz="2400" b="1" cap="none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</a:br>
            <a:r>
              <a:rPr lang="lt-LT" sz="2400" b="1" cap="none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1 sekundė lygi 1/86 400 vidutinės saulės paros daliai. </a:t>
            </a:r>
            <a:br>
              <a:rPr lang="lt-LT" sz="2400" b="1" cap="none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</a:br>
            <a:r>
              <a:rPr lang="lt-LT" sz="2400" b="1" cap="none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/>
            </a:r>
            <a:br>
              <a:rPr lang="lt-LT" sz="2400" b="1" cap="none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</a:br>
            <a:r>
              <a:rPr lang="lt-LT" sz="2400" b="1" cap="none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Dabar sekundė nusakoma dar tiksliau – pagal atomuose vykstančių procesų trukmę.</a:t>
            </a:r>
            <a:br>
              <a:rPr lang="lt-LT" sz="2400" b="1" cap="none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</a:br>
            <a:r>
              <a:rPr lang="lt-LT" sz="2400" b="1" cap="none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/>
            </a:r>
            <a:br>
              <a:rPr lang="lt-LT" sz="2400" b="1" cap="none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</a:br>
            <a:r>
              <a:rPr lang="lt-LT" sz="2400" b="1" cap="none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Moksle ir technikoje tiksliems matavimams reikalingi ir labai maži laiko matavimo vienetai. </a:t>
            </a:r>
            <a:br>
              <a:rPr lang="lt-LT" sz="2400" b="1" cap="none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</a:br>
            <a:r>
              <a:rPr lang="lt-LT" sz="2400" b="1" cap="none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/>
            </a:r>
            <a:br>
              <a:rPr lang="lt-LT" sz="2400" b="1" cap="none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</a:br>
            <a:r>
              <a:rPr lang="lt-LT" sz="2400" b="1" cap="none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Todėl vartojama ir dešimtainė:1 milisekundė (1 </a:t>
            </a:r>
            <a:r>
              <a:rPr lang="lt-LT" sz="2400" b="1" cap="none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ms</a:t>
            </a:r>
            <a:r>
              <a:rPr lang="lt-LT" sz="2400" b="1" cap="none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) = 0,001 s, 1 mikrosekundė (1 </a:t>
            </a:r>
            <a:r>
              <a:rPr lang="el-GR" sz="2400" b="1" cap="none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μ</a:t>
            </a:r>
            <a:r>
              <a:rPr lang="lt-LT" sz="2400" b="1" cap="none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s) = 0,000 001 s, 1 nanosekundė (1 </a:t>
            </a:r>
            <a:r>
              <a:rPr lang="lt-LT" sz="2400" b="1" cap="none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ns</a:t>
            </a:r>
            <a:r>
              <a:rPr lang="lt-LT" sz="2400" b="1" cap="none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) = 0,000 000 001 s, 1 pikosekundė (1 </a:t>
            </a:r>
            <a:r>
              <a:rPr lang="lt-LT" sz="2400" b="1" cap="none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ps</a:t>
            </a:r>
            <a:r>
              <a:rPr lang="lt-LT" sz="2400" b="1" cap="none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) = 0,000 000 000 001 s.</a:t>
            </a:r>
            <a:endParaRPr lang="en-US" sz="2400" b="1" cap="none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33795" name="Paveikslėlis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4338" y="417513"/>
            <a:ext cx="1460500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urinio vietos rezervavimo ženklas 4"/>
          <p:cNvSpPr>
            <a:spLocks noGrp="1"/>
          </p:cNvSpPr>
          <p:nvPr>
            <p:ph idx="1"/>
          </p:nvPr>
        </p:nvSpPr>
        <p:spPr/>
        <p:txBody>
          <a:bodyPr rtlCol="0">
            <a:noAutofit/>
          </a:bodyPr>
          <a:lstStyle/>
          <a:p>
            <a:pPr eaLnBrk="1" fontAlgn="auto" hangingPunct="1">
              <a:spcBef>
                <a:spcPts val="0"/>
              </a:spcBef>
              <a:buFont typeface="Wingdings" pitchFamily="2" charset="2"/>
              <a:buChar char="v"/>
              <a:defRPr/>
            </a:pPr>
            <a:r>
              <a:rPr lang="lt-LT" sz="3200" b="1" dirty="0">
                <a:ln w="3175" cmpd="sng">
                  <a:noFill/>
                </a:ln>
                <a:solidFill>
                  <a:srgbClr val="798FF2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  <a:cs typeface="+mj-cs"/>
              </a:rPr>
              <a:t>Laikas matuojamas </a:t>
            </a:r>
            <a:r>
              <a:rPr lang="lt-LT" sz="3200" b="1" i="1" dirty="0">
                <a:ln w="3175" cmpd="sng">
                  <a:noFill/>
                </a:ln>
                <a:solidFill>
                  <a:srgbClr val="798FF2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  <a:cs typeface="+mj-cs"/>
              </a:rPr>
              <a:t>laikrodžiais</a:t>
            </a:r>
            <a:r>
              <a:rPr lang="lt-LT" sz="3200" b="1" dirty="0">
                <a:ln w="3175" cmpd="sng">
                  <a:noFill/>
                </a:ln>
                <a:solidFill>
                  <a:srgbClr val="798FF2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  <a:cs typeface="+mj-cs"/>
              </a:rPr>
              <a:t>. </a:t>
            </a:r>
            <a:endParaRPr lang="lt-LT" sz="3200" b="1" dirty="0" smtClean="0">
              <a:ln w="3175" cmpd="sng">
                <a:noFill/>
              </a:ln>
              <a:solidFill>
                <a:srgbClr val="798FF2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itchFamily="18" charset="-127"/>
              <a:ea typeface="Batang" pitchFamily="18" charset="-127"/>
              <a:cs typeface="+mj-cs"/>
            </a:endParaRPr>
          </a:p>
          <a:p>
            <a:pPr eaLnBrk="1" fontAlgn="auto" hangingPunct="1">
              <a:spcBef>
                <a:spcPts val="0"/>
              </a:spcBef>
              <a:buFont typeface="Wingdings" pitchFamily="2" charset="2"/>
              <a:buChar char="v"/>
              <a:defRPr/>
            </a:pPr>
            <a:r>
              <a:rPr lang="lt-LT" sz="3200" b="1" dirty="0" smtClean="0">
                <a:ln w="3175" cmpd="sng">
                  <a:noFill/>
                </a:ln>
                <a:solidFill>
                  <a:srgbClr val="798FF2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  <a:cs typeface="+mj-cs"/>
              </a:rPr>
              <a:t>Dažniausiai </a:t>
            </a:r>
            <a:r>
              <a:rPr lang="lt-LT" sz="3200" b="1" dirty="0">
                <a:ln w="3175" cmpd="sng">
                  <a:noFill/>
                </a:ln>
                <a:solidFill>
                  <a:srgbClr val="798FF2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  <a:cs typeface="+mj-cs"/>
              </a:rPr>
              <a:t>jų svyruoklė per 1 s tiksliai susvyruoja vieną arba keletą kartų. </a:t>
            </a:r>
            <a:endParaRPr lang="lt-LT" sz="3200" b="1" dirty="0" smtClean="0">
              <a:ln w="3175" cmpd="sng">
                <a:noFill/>
              </a:ln>
              <a:solidFill>
                <a:srgbClr val="798FF2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itchFamily="18" charset="-127"/>
              <a:ea typeface="Batang" pitchFamily="18" charset="-127"/>
              <a:cs typeface="+mj-cs"/>
            </a:endParaRPr>
          </a:p>
          <a:p>
            <a:pPr eaLnBrk="1" fontAlgn="auto" hangingPunct="1">
              <a:spcBef>
                <a:spcPts val="0"/>
              </a:spcBef>
              <a:buFont typeface="Wingdings" pitchFamily="2" charset="2"/>
              <a:buChar char="v"/>
              <a:defRPr/>
            </a:pPr>
            <a:r>
              <a:rPr lang="lt-LT" sz="3200" b="1" dirty="0" smtClean="0">
                <a:ln w="3175" cmpd="sng">
                  <a:noFill/>
                </a:ln>
                <a:solidFill>
                  <a:srgbClr val="798FF2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  <a:cs typeface="+mj-cs"/>
              </a:rPr>
              <a:t>Nedideliems </a:t>
            </a:r>
            <a:r>
              <a:rPr lang="lt-LT" sz="3200" b="1" dirty="0">
                <a:ln w="3175" cmpd="sng">
                  <a:noFill/>
                </a:ln>
                <a:solidFill>
                  <a:srgbClr val="798FF2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  <a:cs typeface="+mj-cs"/>
              </a:rPr>
              <a:t>laiko tarpams matuoti minutėmis, sekundėmis bei sekundės dalimis naudojamas prietaisas, vadinamas </a:t>
            </a:r>
            <a:r>
              <a:rPr lang="lt-LT" sz="3200" b="1" i="1" dirty="0" err="1">
                <a:ln w="3175" cmpd="sng">
                  <a:noFill/>
                </a:ln>
                <a:solidFill>
                  <a:srgbClr val="798FF2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  <a:cs typeface="+mj-cs"/>
              </a:rPr>
              <a:t>sekùndmačiu</a:t>
            </a:r>
            <a:r>
              <a:rPr lang="lt-LT" sz="3200" b="1" dirty="0">
                <a:ln w="3175" cmpd="sng">
                  <a:noFill/>
                </a:ln>
                <a:solidFill>
                  <a:srgbClr val="798FF2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  <a:cs typeface="+mj-cs"/>
              </a:rPr>
              <a:t> (ypač populiarus sporte).</a:t>
            </a:r>
            <a:endParaRPr lang="lt-LT" sz="3200" dirty="0"/>
          </a:p>
        </p:txBody>
      </p:sp>
      <p:pic>
        <p:nvPicPr>
          <p:cNvPr id="34819" name="Paveikslėlis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9375" y="342900"/>
            <a:ext cx="2489200" cy="257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t-LT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O dabar pagalvokime </a:t>
            </a:r>
            <a:endParaRPr lang="en-US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1026" name="Picture 2" descr="http://www.grazidovana.lt/out/pictures/z4/marskineliai-naudok-smegenis_z4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912009" y="2066643"/>
            <a:ext cx="6018807" cy="34345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lt-LT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1.Kiek 15.5 tonos                   2.Kas yra Etalonas?                               </a:t>
            </a:r>
            <a:br>
              <a:rPr lang="lt-LT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</a:br>
            <a:r>
              <a:rPr lang="lt-LT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 turi centnerių?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685800" y="2141538"/>
            <a:ext cx="4995863" cy="3649662"/>
          </a:xfrm>
        </p:spPr>
        <p:txBody>
          <a:bodyPr rtlCol="0"/>
          <a:lstStyle/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lt-LT" sz="24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atang" pitchFamily="18" charset="-127"/>
                <a:ea typeface="Batang" pitchFamily="18" charset="-127"/>
              </a:rPr>
              <a:t>A) 15.5</a:t>
            </a:r>
          </a:p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lt-LT" sz="24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atang" pitchFamily="18" charset="-127"/>
                <a:ea typeface="Batang" pitchFamily="18" charset="-127"/>
              </a:rPr>
              <a:t>B) 155</a:t>
            </a:r>
          </a:p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lt-LT" sz="24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atang" pitchFamily="18" charset="-127"/>
                <a:ea typeface="Batang" pitchFamily="18" charset="-127"/>
              </a:rPr>
              <a:t>C) 15</a:t>
            </a:r>
          </a:p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lt-LT" sz="24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atang" pitchFamily="18" charset="-127"/>
                <a:ea typeface="Batang" pitchFamily="18" charset="-127"/>
              </a:rPr>
              <a:t>D) 1550</a:t>
            </a:r>
            <a:endParaRPr lang="en-US" sz="2400" b="1" dirty="0">
              <a:solidFill>
                <a:schemeClr val="bg2">
                  <a:lumMod val="20000"/>
                  <a:lumOff val="80000"/>
                </a:schemeClr>
              </a:solidFill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5162550" y="2141538"/>
            <a:ext cx="6724650" cy="3649662"/>
          </a:xfrm>
        </p:spPr>
        <p:txBody>
          <a:bodyPr rtlCol="0"/>
          <a:lstStyle/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lt-LT" sz="24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atang" pitchFamily="18" charset="-127"/>
                <a:ea typeface="Batang" pitchFamily="18" charset="-127"/>
              </a:rPr>
              <a:t>A) Pavyzdinis matas, matavimo vienetas.</a:t>
            </a:r>
          </a:p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lt-LT" sz="24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atang" pitchFamily="18" charset="-127"/>
                <a:ea typeface="Batang" pitchFamily="18" charset="-127"/>
              </a:rPr>
              <a:t>B) Pavyzdinis matas, matavimo prietaisas</a:t>
            </a:r>
          </a:p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lt-LT" sz="24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atang" pitchFamily="18" charset="-127"/>
                <a:ea typeface="Batang" pitchFamily="18" charset="-127"/>
              </a:rPr>
              <a:t>C) Kūno masė</a:t>
            </a:r>
            <a:endParaRPr lang="en-US" sz="2400" b="1" dirty="0">
              <a:solidFill>
                <a:schemeClr val="bg2">
                  <a:lumMod val="20000"/>
                  <a:lumOff val="80000"/>
                </a:schemeClr>
              </a:solidFill>
              <a:latin typeface="Batang" pitchFamily="18" charset="-127"/>
              <a:ea typeface="Batang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699750" cy="14557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lt-LT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3.Kada atsirado                    4. Kaip fizikoje žymimas </a:t>
            </a:r>
            <a:br>
              <a:rPr lang="lt-LT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</a:br>
            <a:r>
              <a:rPr lang="lt-LT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matai?                                              Kūno ilgis?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685800" y="2141538"/>
            <a:ext cx="4995863" cy="3649662"/>
          </a:xfrm>
        </p:spPr>
        <p:txBody>
          <a:bodyPr rtlCol="0"/>
          <a:lstStyle/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lt-LT" sz="24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atang" pitchFamily="18" charset="-127"/>
                <a:ea typeface="Batang" pitchFamily="18" charset="-127"/>
              </a:rPr>
              <a:t>A) Kai žmogui prireikė skaičiuoti</a:t>
            </a:r>
          </a:p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lt-LT" sz="24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atang" pitchFamily="18" charset="-127"/>
                <a:ea typeface="Batang" pitchFamily="18" charset="-127"/>
              </a:rPr>
              <a:t>B) Kai žmogui prireikė matuoti aplinkos daiktus</a:t>
            </a:r>
          </a:p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lt-LT" sz="24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atang" pitchFamily="18" charset="-127"/>
                <a:ea typeface="Batang" pitchFamily="18" charset="-127"/>
              </a:rPr>
              <a:t>C) Kai žmogui reikėjo apskaičiuoti plotą</a:t>
            </a:r>
          </a:p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endParaRPr lang="en-US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5821363" y="2141538"/>
            <a:ext cx="4995862" cy="3649662"/>
          </a:xfrm>
        </p:spPr>
        <p:txBody>
          <a:bodyPr rtlCol="0"/>
          <a:lstStyle/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lt-LT" sz="24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atang" pitchFamily="18" charset="-127"/>
                <a:ea typeface="Batang" pitchFamily="18" charset="-127"/>
              </a:rPr>
              <a:t>A) L</a:t>
            </a:r>
          </a:p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lt-LT" sz="24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atang" pitchFamily="18" charset="-127"/>
                <a:ea typeface="Batang" pitchFamily="18" charset="-127"/>
              </a:rPr>
              <a:t>B) i</a:t>
            </a:r>
          </a:p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lt-LT" sz="24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atang" pitchFamily="18" charset="-127"/>
                <a:ea typeface="Batang" pitchFamily="18" charset="-127"/>
              </a:rPr>
              <a:t>C) KI</a:t>
            </a:r>
          </a:p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lt-LT" sz="24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Batang" pitchFamily="18" charset="-127"/>
                <a:ea typeface="Batang" pitchFamily="18" charset="-127"/>
              </a:rPr>
              <a:t>D) l</a:t>
            </a:r>
            <a:endParaRPr lang="en-US" sz="2400" b="1" dirty="0">
              <a:solidFill>
                <a:schemeClr val="bg2">
                  <a:lumMod val="20000"/>
                  <a:lumOff val="80000"/>
                </a:schemeClr>
              </a:solidFill>
              <a:latin typeface="Batang" pitchFamily="18" charset="-127"/>
              <a:ea typeface="Batang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280988" y="609600"/>
            <a:ext cx="11782425" cy="145573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lt-LT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5. Kada buvo sudaryta                     6. Kaip Sutrumpintai vadiname</a:t>
            </a:r>
            <a:br>
              <a:rPr lang="lt-LT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</a:br>
            <a:r>
              <a:rPr lang="lt-LT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Tarptautinė vienetų sistema?              Tarptautinę </a:t>
            </a:r>
            <a:r>
              <a:rPr lang="lt-LT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vienetų sistema?</a:t>
            </a:r>
            <a:r>
              <a:rPr lang="lt-LT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/>
            </a:r>
            <a:br>
              <a:rPr lang="lt-LT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</a:b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685800" y="2141538"/>
            <a:ext cx="4995863" cy="3649662"/>
          </a:xfrm>
        </p:spPr>
        <p:txBody>
          <a:bodyPr rtlCol="0"/>
          <a:lstStyle/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lt-LT" sz="2400" b="1" dirty="0" smtClean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A) 1960 metais</a:t>
            </a:r>
          </a:p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lt-LT" sz="2400" b="1" dirty="0" smtClean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B) 1690 metais</a:t>
            </a:r>
          </a:p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lt-LT" sz="2400" b="1" dirty="0" smtClean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C) 1069 metais</a:t>
            </a:r>
          </a:p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lt-LT" sz="2400" b="1" dirty="0" smtClean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D) 1096 metais</a:t>
            </a:r>
            <a:endParaRPr lang="en-US" sz="2400" b="1" dirty="0">
              <a:solidFill>
                <a:schemeClr val="bg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5821363" y="2141538"/>
            <a:ext cx="4995862" cy="3649662"/>
          </a:xfrm>
        </p:spPr>
        <p:txBody>
          <a:bodyPr rtlCol="0"/>
          <a:lstStyle/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lt-LT" sz="2400" b="1" dirty="0" smtClean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A) TVS</a:t>
            </a:r>
          </a:p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lt-LT" sz="2400" b="1" dirty="0" smtClean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B) IS</a:t>
            </a:r>
          </a:p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lt-LT" sz="2400" b="1" dirty="0" smtClean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C) SI</a:t>
            </a:r>
            <a:endParaRPr lang="en-US" sz="2400" b="1" dirty="0">
              <a:solidFill>
                <a:schemeClr val="bg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itchFamily="18" charset="-127"/>
              <a:ea typeface="Batang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1506200" cy="14557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lt-LT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7. Kiek 152 Milimetrų bus metrų?   8. Kiek 623 </a:t>
            </a:r>
            <a:r>
              <a:rPr lang="lt-LT" sz="2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pm</a:t>
            </a:r>
            <a:r>
              <a:rPr lang="lt-LT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 bus metrų?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685800" y="2141538"/>
            <a:ext cx="4995863" cy="3649662"/>
          </a:xfrm>
        </p:spPr>
        <p:txBody>
          <a:bodyPr rtlCol="0"/>
          <a:lstStyle/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lt-LT" sz="2400" b="1" dirty="0" smtClean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A) 0.152 m</a:t>
            </a:r>
          </a:p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lt-LT" sz="2400" b="1" dirty="0" smtClean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B) 1.52 m </a:t>
            </a:r>
          </a:p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lt-LT" sz="2400" b="1" dirty="0" smtClean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C) 0.00152 m</a:t>
            </a:r>
          </a:p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lt-LT" sz="2400" b="1" dirty="0" smtClean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D) 0.0152 m</a:t>
            </a:r>
            <a:endParaRPr lang="en-US" sz="2400" b="1" dirty="0">
              <a:solidFill>
                <a:schemeClr val="bg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5821363" y="2141538"/>
            <a:ext cx="4995862" cy="3649662"/>
          </a:xfrm>
        </p:spPr>
        <p:txBody>
          <a:bodyPr rtlCol="0"/>
          <a:lstStyle/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lt-LT" sz="2400" b="1" dirty="0" smtClean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A) </a:t>
            </a:r>
            <a:r>
              <a:rPr lang="en-US" sz="2400" b="1" dirty="0" smtClean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0</a:t>
            </a:r>
            <a:r>
              <a:rPr lang="lt-LT" sz="2400" b="1" dirty="0" smtClean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.</a:t>
            </a:r>
            <a:r>
              <a:rPr lang="en-US" sz="2400" b="1" dirty="0" smtClean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000000000</a:t>
            </a:r>
            <a:r>
              <a:rPr lang="lt-LT" sz="2400" b="1" dirty="0" smtClean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623 m</a:t>
            </a:r>
          </a:p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lt-LT" sz="2400" b="1" dirty="0" smtClean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B) 0.0623 m</a:t>
            </a:r>
          </a:p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lt-LT" sz="2400" b="1" dirty="0" smtClean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C) 0.00000623 m</a:t>
            </a:r>
          </a:p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lt-LT" sz="2400" b="1" dirty="0" smtClean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D) 623 m</a:t>
            </a:r>
            <a:endParaRPr lang="en-US" sz="2400" b="1" dirty="0">
              <a:solidFill>
                <a:schemeClr val="bg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itchFamily="18" charset="-127"/>
              <a:ea typeface="Batang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663575" y="609600"/>
            <a:ext cx="11341100" cy="14557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lt-LT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9. Kiek 769 NM bus Metrų?          10. Kiek mS bus 21 sekundė?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685800" y="2141538"/>
            <a:ext cx="4995863" cy="3649662"/>
          </a:xfrm>
        </p:spPr>
        <p:txBody>
          <a:bodyPr rtlCol="0"/>
          <a:lstStyle/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lt-LT" sz="2400" b="1" dirty="0" smtClean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A) 0.000769 m</a:t>
            </a:r>
          </a:p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lt-LT" sz="2400" b="1" dirty="0" smtClean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B)</a:t>
            </a:r>
            <a:r>
              <a:rPr lang="nn-NO" sz="2400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 </a:t>
            </a:r>
            <a:r>
              <a:rPr lang="nn-NO" sz="2400" b="1" dirty="0" smtClean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0</a:t>
            </a:r>
            <a:r>
              <a:rPr lang="lt-LT" sz="2400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.</a:t>
            </a:r>
            <a:r>
              <a:rPr lang="nn-NO" sz="2400" b="1" dirty="0" smtClean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000000</a:t>
            </a:r>
            <a:r>
              <a:rPr lang="lt-LT" sz="2400" b="1" dirty="0" smtClean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769 m</a:t>
            </a:r>
          </a:p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lt-LT" sz="2400" b="1" dirty="0" smtClean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C) 0.0000769 m</a:t>
            </a:r>
          </a:p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endParaRPr lang="en-US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5821363" y="2141538"/>
            <a:ext cx="4995862" cy="3649662"/>
          </a:xfrm>
        </p:spPr>
        <p:txBody>
          <a:bodyPr rtlCol="0"/>
          <a:lstStyle/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lt-LT" sz="2400" b="1" dirty="0" smtClean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A) 2100 s</a:t>
            </a:r>
          </a:p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lt-LT" sz="2400" b="1" dirty="0" smtClean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B) 21000 s</a:t>
            </a:r>
          </a:p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lt-LT" sz="2400" b="1" dirty="0" smtClean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C) 210 s</a:t>
            </a:r>
            <a:endParaRPr lang="en-US" sz="2400" b="1" dirty="0">
              <a:solidFill>
                <a:schemeClr val="bg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itchFamily="18" charset="-127"/>
              <a:ea typeface="Batang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lt-LT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Teisingi atsakymai</a:t>
            </a:r>
            <a:endParaRPr lang="en-US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685800" y="2141538"/>
            <a:ext cx="4995863" cy="3649662"/>
          </a:xfrm>
        </p:spPr>
        <p:txBody>
          <a:bodyPr rtlCol="0"/>
          <a:lstStyle/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lt-LT" sz="2000" b="1" dirty="0" smtClean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1.</a:t>
            </a:r>
            <a:r>
              <a:rPr lang="lt-LT" sz="2000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 B) </a:t>
            </a:r>
            <a:r>
              <a:rPr lang="lt-LT" sz="2000" b="1" dirty="0" smtClean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155</a:t>
            </a:r>
          </a:p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lt-LT" sz="2000" b="1" dirty="0" smtClean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2. B) Pavyzdinis matas, matavimo prietaisas</a:t>
            </a:r>
          </a:p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lt-LT" sz="2000" b="1" dirty="0" smtClean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3. </a:t>
            </a:r>
            <a:r>
              <a:rPr lang="lt-LT" sz="2000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B) Kai žmogui prireikė matuoti aplinkos </a:t>
            </a:r>
            <a:r>
              <a:rPr lang="lt-LT" sz="2000" b="1" dirty="0" smtClean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daiktus</a:t>
            </a:r>
          </a:p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lt-LT" sz="2000" b="1" dirty="0" smtClean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4. D) I</a:t>
            </a:r>
          </a:p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lt-LT" sz="2000" b="1" dirty="0" smtClean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5. A) 1960 metais</a:t>
            </a:r>
            <a:endParaRPr lang="en-US" sz="2000" b="1" dirty="0">
              <a:solidFill>
                <a:schemeClr val="bg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5821363" y="2141538"/>
            <a:ext cx="4995862" cy="3649662"/>
          </a:xfrm>
        </p:spPr>
        <p:txBody>
          <a:bodyPr rtlCol="0"/>
          <a:lstStyle/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lt-LT" sz="2000" b="1" dirty="0" smtClean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6. C) SI</a:t>
            </a:r>
          </a:p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lt-LT" sz="2000" b="1" dirty="0" smtClean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7. A) 0.152 m</a:t>
            </a:r>
          </a:p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lt-LT" sz="2000" b="1" dirty="0" smtClean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8.</a:t>
            </a:r>
            <a:r>
              <a:rPr lang="lt-LT" sz="2000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 A) </a:t>
            </a:r>
            <a:r>
              <a:rPr lang="en-US" sz="2000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0</a:t>
            </a:r>
            <a:r>
              <a:rPr lang="lt-LT" sz="2000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.</a:t>
            </a:r>
            <a:r>
              <a:rPr lang="en-US" sz="2000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000000000</a:t>
            </a:r>
            <a:r>
              <a:rPr lang="lt-LT" sz="2000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623 </a:t>
            </a:r>
            <a:r>
              <a:rPr lang="lt-LT" sz="2000" b="1" dirty="0" smtClean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m</a:t>
            </a:r>
          </a:p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lt-LT" sz="2000" b="1" dirty="0" smtClean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9. </a:t>
            </a:r>
            <a:r>
              <a:rPr lang="lt-LT" sz="2000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B)</a:t>
            </a:r>
            <a:r>
              <a:rPr lang="nn-NO" sz="2000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 0</a:t>
            </a:r>
            <a:r>
              <a:rPr lang="lt-LT" sz="2000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.</a:t>
            </a:r>
            <a:r>
              <a:rPr lang="nn-NO" sz="2000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000000</a:t>
            </a:r>
            <a:r>
              <a:rPr lang="lt-LT" sz="2000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769 </a:t>
            </a:r>
            <a:r>
              <a:rPr lang="lt-LT" sz="2000" b="1" dirty="0" smtClean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m</a:t>
            </a:r>
          </a:p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r>
              <a:rPr lang="lt-LT" sz="2000" b="1" dirty="0" smtClean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10. B) 21000 s</a:t>
            </a:r>
          </a:p>
          <a:p>
            <a:pPr eaLnBrk="1" fontAlgn="auto" hangingPunct="1">
              <a:spcBef>
                <a:spcPts val="0"/>
              </a:spcBef>
              <a:buFont typeface="Arial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vadinimas 3"/>
          <p:cNvSpPr>
            <a:spLocks noGrp="1"/>
          </p:cNvSpPr>
          <p:nvPr>
            <p:ph type="title"/>
          </p:nvPr>
        </p:nvSpPr>
        <p:spPr>
          <a:xfrm>
            <a:off x="685800" y="609600"/>
            <a:ext cx="7027863" cy="1455738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5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Informacija</a:t>
            </a:r>
            <a:r>
              <a:rPr lang="en-US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 </a:t>
            </a:r>
            <a:r>
              <a:rPr lang="en-US" sz="5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i</a:t>
            </a:r>
            <a:r>
              <a:rPr lang="lt-LT" sz="5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š:</a:t>
            </a:r>
            <a:endParaRPr lang="en-US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7170" name="Picture 2" descr="http://portalas.emokykla.lt/PublishingImages/Nuorodos/Ugdymo%20turinys%20lietuvi%C5%A1kose%20svetain%C4%97se/fizika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171" y="2324988"/>
            <a:ext cx="2987898" cy="22817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Turinio vietos rezervavimo ženklas 1"/>
          <p:cNvSpPr>
            <a:spLocks noGrp="1"/>
          </p:cNvSpPr>
          <p:nvPr>
            <p:ph sz="half" idx="2"/>
          </p:nvPr>
        </p:nvSpPr>
        <p:spPr>
          <a:xfrm>
            <a:off x="3990975" y="4049713"/>
            <a:ext cx="4995863" cy="2808287"/>
          </a:xfrm>
        </p:spPr>
        <p:txBody>
          <a:bodyPr rtlCol="0"/>
          <a:lstStyle/>
          <a:p>
            <a:pPr marL="0" indent="0" eaLnBrk="1" fontAlgn="auto" hangingPunct="1">
              <a:spcBef>
                <a:spcPts val="0"/>
              </a:spcBef>
              <a:buFont typeface="Arial"/>
              <a:buNone/>
              <a:defRPr/>
            </a:pPr>
            <a:r>
              <a:rPr lang="en-US" sz="2400" b="1" dirty="0" smtClean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7 klas</a:t>
            </a:r>
            <a:r>
              <a:rPr lang="lt-LT" sz="2400" b="1" dirty="0" smtClean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ės Fizikos vadovėlio.</a:t>
            </a:r>
          </a:p>
          <a:p>
            <a:pPr marL="0" indent="0" algn="ctr" eaLnBrk="1" fontAlgn="auto" hangingPunct="1">
              <a:spcBef>
                <a:spcPts val="0"/>
              </a:spcBef>
              <a:buFont typeface="Arial"/>
              <a:buNone/>
              <a:defRPr/>
            </a:pPr>
            <a:r>
              <a:rPr lang="lt-LT" sz="2400" b="1" dirty="0" smtClean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2015 m.</a:t>
            </a:r>
            <a:endParaRPr lang="en-US" sz="2400" b="1" dirty="0">
              <a:solidFill>
                <a:schemeClr val="bg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6322" y="958645"/>
            <a:ext cx="4477190" cy="25072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ngus">
  <a:themeElements>
    <a:clrScheme name="Dangus">
      <a:dk1>
        <a:sysClr val="windowText" lastClr="000000"/>
      </a:dk1>
      <a:lt1>
        <a:sysClr val="window" lastClr="FFFFFF"/>
      </a:lt1>
      <a:dk2>
        <a:srgbClr val="3F296A"/>
      </a:dk2>
      <a:lt2>
        <a:srgbClr val="EBEBEB"/>
      </a:lt2>
      <a:accent1>
        <a:srgbClr val="E84574"/>
      </a:accent1>
      <a:accent2>
        <a:srgbClr val="798FF2"/>
      </a:accent2>
      <a:accent3>
        <a:srgbClr val="95C369"/>
      </a:accent3>
      <a:accent4>
        <a:srgbClr val="EE875A"/>
      </a:accent4>
      <a:accent5>
        <a:srgbClr val="C363E8"/>
      </a:accent5>
      <a:accent6>
        <a:srgbClr val="6AADC8"/>
      </a:accent6>
      <a:hlink>
        <a:srgbClr val="FE80C7"/>
      </a:hlink>
      <a:folHlink>
        <a:srgbClr val="FBA3EC"/>
      </a:folHlink>
    </a:clrScheme>
    <a:fontScheme name="Dangus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ngu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Celestial" id="{C4BB2A3D-0E93-4C5F-B0D2-9D3FCE089CC5}" vid="{61DDDE80-2DFA-4F2A-B66F-72059846BD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TM03457452[[fn=Dangus]]</Template>
  <TotalTime>251</TotalTime>
  <Words>1153</Words>
  <Application>Microsoft Office PowerPoint</Application>
  <PresentationFormat>Pasirinktinai</PresentationFormat>
  <Paragraphs>236</Paragraphs>
  <Slides>25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6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25</vt:i4>
      </vt:variant>
    </vt:vector>
  </HeadingPairs>
  <TitlesOfParts>
    <vt:vector size="32" baseType="lpstr">
      <vt:lpstr>Calibri</vt:lpstr>
      <vt:lpstr>Arial</vt:lpstr>
      <vt:lpstr>Calibri Light</vt:lpstr>
      <vt:lpstr>Batang</vt:lpstr>
      <vt:lpstr>Wingdings</vt:lpstr>
      <vt:lpstr>Tahoma</vt:lpstr>
      <vt:lpstr>Dangus</vt:lpstr>
      <vt:lpstr>Tarptautinė vienetų sistema</vt:lpstr>
      <vt:lpstr>Turinys</vt:lpstr>
      <vt:lpstr>MATAI</vt:lpstr>
      <vt:lpstr>ETALONAS</vt:lpstr>
      <vt:lpstr>Kas gi yra ta Tarptautinė vienetų sistema?</vt:lpstr>
      <vt:lpstr>Iš pagrindinių vienetų pagal fizikinius dydžius siejančias formules sudaromi vadinamieji išvestiniai si vienetai, kaip antai ploto, tūrio ar greičio.  FORMULĖ – teiginio ar apibrėžimo simbolinis užrašymas skaičiais, raidėmis ir matematiniais ženklais.</vt:lpstr>
      <vt:lpstr>Ilgio matavimas. Metras</vt:lpstr>
      <vt:lpstr>Kiti ilgio matavimo vienetai ir jais išreikšto atstumo pavyzdžiai</vt:lpstr>
      <vt:lpstr>PowerPoint pristatymas</vt:lpstr>
      <vt:lpstr>Masės matavimas. Kilogramas</vt:lpstr>
      <vt:lpstr>PowerPoint pristatymas</vt:lpstr>
      <vt:lpstr>Kiti masės matavimo vienetai</vt:lpstr>
      <vt:lpstr>Laiko matavimas. Sekundė</vt:lpstr>
      <vt:lpstr>PowerPoint pristatymas</vt:lpstr>
      <vt:lpstr>Laiko matavimo vienetai:</vt:lpstr>
      <vt:lpstr>SI laiko matavimo pagrindinis vienetas yra sekundė: [t] = 1 s; čia simboliu t pažymėtas laikas, trukmė.  1 sekundė lygi 1/86 400 vidutinės saulės paros daliai.   Dabar sekundė nusakoma dar tiksliau – pagal atomuose vykstančių procesų trukmę.  Moksle ir technikoje tiksliems matavimams reikalingi ir labai maži laiko matavimo vienetai.   Todėl vartojama ir dešimtainė:1 milisekundė (1 ms) = 0,001 s, 1 mikrosekundė (1 μs) = 0,000 001 s, 1 nanosekundė (1 ns) = 0,000 000 001 s, 1 pikosekundė (1 ps) = 0,000 000 000 001 s.</vt:lpstr>
      <vt:lpstr>PowerPoint pristatymas</vt:lpstr>
      <vt:lpstr>O dabar pagalvokime </vt:lpstr>
      <vt:lpstr>1.Kiek 15.5 tonos                   2.Kas yra Etalonas?                                 turi centnerių?</vt:lpstr>
      <vt:lpstr>3.Kada atsirado                    4. Kaip fizikoje žymimas  matai?                                              Kūno ilgis?</vt:lpstr>
      <vt:lpstr>5. Kada buvo sudaryta                     6. Kaip Sutrumpintai vadiname Tarptautinė vienetų sistema?              Tarptautinę vienetų sistema? </vt:lpstr>
      <vt:lpstr>7. Kiek 152 Milimetrų bus metrų?   8. Kiek 623 pm bus metrų?</vt:lpstr>
      <vt:lpstr>9. Kiek 769 NM bus Metrų?          10. Kiek mS bus 21 sekundė?</vt:lpstr>
      <vt:lpstr>Teisingi atsakymai</vt:lpstr>
      <vt:lpstr>Informacija iš: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Tarptautinė vienetų sistema</dc:title>
  <dc:creator>user</dc:creator>
  <cp:lastModifiedBy>Laima</cp:lastModifiedBy>
  <cp:revision>27</cp:revision>
  <dcterms:created xsi:type="dcterms:W3CDTF">2015-03-18T12:14:23Z</dcterms:created>
  <dcterms:modified xsi:type="dcterms:W3CDTF">2015-03-19T19:39:52Z</dcterms:modified>
</cp:coreProperties>
</file>