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66" r:id="rId5"/>
    <p:sldId id="283" r:id="rId6"/>
    <p:sldId id="259" r:id="rId7"/>
    <p:sldId id="265" r:id="rId8"/>
    <p:sldId id="264" r:id="rId9"/>
    <p:sldId id="284" r:id="rId10"/>
    <p:sldId id="285" r:id="rId11"/>
    <p:sldId id="286" r:id="rId12"/>
    <p:sldId id="287" r:id="rId13"/>
    <p:sldId id="276" r:id="rId14"/>
    <p:sldId id="260" r:id="rId15"/>
    <p:sldId id="261" r:id="rId16"/>
    <p:sldId id="263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88" r:id="rId26"/>
    <p:sldId id="277" r:id="rId27"/>
    <p:sldId id="279" r:id="rId28"/>
    <p:sldId id="280" r:id="rId29"/>
    <p:sldId id="281" r:id="rId30"/>
    <p:sldId id="282" r:id="rId31"/>
    <p:sldId id="262" r:id="rId32"/>
    <p:sldId id="27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>
        <p:scale>
          <a:sx n="76" d="100"/>
          <a:sy n="76" d="100"/>
        </p:scale>
        <p:origin x="-99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F295A-9BAD-4139-8180-C621F2D2590F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EE99A-9A22-4847-A016-5FFCF7D7DAC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323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izika.lm.lt/images/stories/swf/3_pav.sw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62200" y="2514600"/>
            <a:ext cx="4419600" cy="990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Visa </a:t>
            </a:r>
            <a:r>
              <a:rPr lang="en-US" sz="4000" dirty="0" err="1" smtClean="0"/>
              <a:t>tiesa</a:t>
            </a:r>
            <a:r>
              <a:rPr lang="en-US" sz="4000" dirty="0" smtClean="0"/>
              <a:t> </a:t>
            </a:r>
            <a:r>
              <a:rPr lang="en-US" sz="4000" dirty="0" err="1" smtClean="0"/>
              <a:t>apie</a:t>
            </a:r>
            <a:r>
              <a:rPr lang="en-US" sz="4000" dirty="0" smtClean="0"/>
              <a:t> </a:t>
            </a:r>
            <a:r>
              <a:rPr lang="en-US" sz="4000" dirty="0" err="1" smtClean="0"/>
              <a:t>termometr</a:t>
            </a:r>
            <a:r>
              <a:rPr lang="lt-LT" sz="4000" dirty="0" smtClean="0"/>
              <a:t>us</a:t>
            </a:r>
            <a:endParaRPr lang="lt-LT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218145" y="4876800"/>
            <a:ext cx="594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400" dirty="0" smtClean="0"/>
              <a:t>Klaipėdos Tauralaukio progimnazija</a:t>
            </a:r>
          </a:p>
          <a:p>
            <a:pPr algn="r"/>
            <a:r>
              <a:rPr lang="en-US" sz="2400" dirty="0" smtClean="0"/>
              <a:t>7 </a:t>
            </a:r>
            <a:r>
              <a:rPr lang="en-US" sz="2400" dirty="0" err="1" smtClean="0"/>
              <a:t>klas</a:t>
            </a:r>
            <a:r>
              <a:rPr lang="lt-LT" sz="2400" dirty="0" smtClean="0"/>
              <a:t>ės mokinė: Gabija Bručkutė.</a:t>
            </a:r>
          </a:p>
          <a:p>
            <a:pPr algn="r"/>
            <a:r>
              <a:rPr lang="lt-LT" sz="2400" dirty="0"/>
              <a:t>m</a:t>
            </a:r>
            <a:r>
              <a:rPr lang="lt-LT" sz="2400" dirty="0" smtClean="0"/>
              <a:t>okytoja</a:t>
            </a:r>
            <a:r>
              <a:rPr lang="lt-LT" sz="2400" dirty="0" smtClean="0"/>
              <a:t>: Alma Maskolaitienė</a:t>
            </a:r>
          </a:p>
          <a:p>
            <a:pPr algn="r"/>
            <a:r>
              <a:rPr lang="en-US" sz="2400" dirty="0" smtClean="0"/>
              <a:t>2015 m.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3171965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Clr>
                <a:schemeClr val="tx1">
                  <a:lumMod val="95000"/>
                </a:schemeClr>
              </a:buClr>
              <a:buFont typeface="Wingdings" pitchFamily="2" charset="2"/>
              <a:buChar char="v"/>
            </a:pPr>
            <a:r>
              <a:rPr lang="en-US" sz="3600" dirty="0" err="1" smtClean="0">
                <a:hlinkClick r:id="rId2" action="ppaction://hlinksldjump"/>
              </a:rPr>
              <a:t>Kas</a:t>
            </a:r>
            <a:r>
              <a:rPr lang="en-US" sz="3600" dirty="0" smtClean="0">
                <a:hlinkClick r:id="rId2" action="ppaction://hlinksldjump"/>
              </a:rPr>
              <a:t> </a:t>
            </a:r>
            <a:r>
              <a:rPr lang="en-US" sz="3600" dirty="0" err="1" smtClean="0">
                <a:hlinkClick r:id="rId2" action="ppaction://hlinksldjump"/>
              </a:rPr>
              <a:t>yra</a:t>
            </a:r>
            <a:r>
              <a:rPr lang="en-US" sz="3600" dirty="0" smtClean="0">
                <a:hlinkClick r:id="rId2" action="ppaction://hlinksldjump"/>
              </a:rPr>
              <a:t> </a:t>
            </a:r>
            <a:r>
              <a:rPr lang="en-US" sz="3600" dirty="0" err="1" smtClean="0">
                <a:hlinkClick r:id="rId2" action="ppaction://hlinksldjump"/>
              </a:rPr>
              <a:t>termometras</a:t>
            </a:r>
            <a:r>
              <a:rPr lang="en-US" sz="3600" dirty="0" smtClean="0">
                <a:hlinkClick r:id="rId2" action="ppaction://hlinksldjump"/>
              </a:rPr>
              <a:t>?</a:t>
            </a:r>
            <a:endParaRPr lang="lt-LT" sz="3600" dirty="0" smtClean="0"/>
          </a:p>
          <a:p>
            <a:pPr marL="457200" indent="-457200">
              <a:buClr>
                <a:schemeClr val="tx1">
                  <a:lumMod val="95000"/>
                </a:schemeClr>
              </a:buClr>
              <a:buFont typeface="Wingdings" pitchFamily="2" charset="2"/>
              <a:buChar char="v"/>
            </a:pPr>
            <a:r>
              <a:rPr lang="lt-LT" sz="3600" dirty="0" smtClean="0">
                <a:hlinkClick r:id="rId3" action="ppaction://hlinksldjump"/>
              </a:rPr>
              <a:t>Kaip atsirado termometras?</a:t>
            </a:r>
            <a:endParaRPr lang="en-US" sz="3600" dirty="0" smtClean="0"/>
          </a:p>
          <a:p>
            <a:pPr marL="457200" indent="-457200">
              <a:buClr>
                <a:schemeClr val="tx1">
                  <a:lumMod val="95000"/>
                </a:schemeClr>
              </a:buClr>
              <a:buFont typeface="Wingdings" pitchFamily="2" charset="2"/>
              <a:buChar char="v"/>
            </a:pPr>
            <a:r>
              <a:rPr lang="en-US" sz="3600" dirty="0" err="1" smtClean="0">
                <a:hlinkClick r:id="rId4" action="ppaction://hlinksldjump"/>
              </a:rPr>
              <a:t>Skys</a:t>
            </a:r>
            <a:r>
              <a:rPr lang="lt-LT" sz="3600" dirty="0" smtClean="0">
                <a:hlinkClick r:id="rId4" action="ppaction://hlinksldjump"/>
              </a:rPr>
              <a:t>čio termometro sandara.</a:t>
            </a:r>
            <a:endParaRPr lang="lt-LT" sz="3600" dirty="0" smtClean="0"/>
          </a:p>
          <a:p>
            <a:pPr marL="457200" indent="-457200">
              <a:buClr>
                <a:schemeClr val="tx1">
                  <a:lumMod val="95000"/>
                </a:schemeClr>
              </a:buClr>
              <a:buFont typeface="Wingdings" pitchFamily="2" charset="2"/>
              <a:buChar char="v"/>
            </a:pPr>
            <a:r>
              <a:rPr lang="lt-LT" sz="3600" dirty="0" smtClean="0">
                <a:hlinkClick r:id="rId5" action="ppaction://hlinksldjump"/>
              </a:rPr>
              <a:t>Kaip teisingai matuoti temperatūrą?</a:t>
            </a:r>
            <a:endParaRPr lang="lt-LT" sz="3600" dirty="0" smtClean="0"/>
          </a:p>
          <a:p>
            <a:pPr marL="457200" indent="-457200">
              <a:buClr>
                <a:schemeClr val="tx1">
                  <a:lumMod val="95000"/>
                </a:schemeClr>
              </a:buClr>
              <a:buFont typeface="Wingdings" pitchFamily="2" charset="2"/>
              <a:buChar char="v"/>
            </a:pPr>
            <a:r>
              <a:rPr lang="lt-LT" sz="3600" dirty="0" smtClean="0">
                <a:hlinkClick r:id="rId6" action="ppaction://hlinksldjump"/>
              </a:rPr>
              <a:t>Termometrų rūšys.</a:t>
            </a:r>
            <a:endParaRPr lang="lt-LT" sz="3600" dirty="0" smtClean="0"/>
          </a:p>
          <a:p>
            <a:pPr marL="457200" indent="-457200">
              <a:buClr>
                <a:schemeClr val="tx1">
                  <a:lumMod val="95000"/>
                </a:schemeClr>
              </a:buClr>
              <a:buFont typeface="Wingdings" pitchFamily="2" charset="2"/>
              <a:buChar char="v"/>
            </a:pPr>
            <a:r>
              <a:rPr lang="lt-LT" sz="3600" dirty="0" smtClean="0">
                <a:hlinkClick r:id="rId7" action="ppaction://hlinksldjump"/>
              </a:rPr>
              <a:t>Temperatūros skalės.</a:t>
            </a:r>
            <a:endParaRPr lang="en-US" sz="3600" dirty="0" smtClean="0"/>
          </a:p>
          <a:p>
            <a:pPr marL="457200" indent="-457200">
              <a:buClr>
                <a:schemeClr val="tx1">
                  <a:lumMod val="95000"/>
                </a:schemeClr>
              </a:buClr>
              <a:buFont typeface="Wingdings" pitchFamily="2" charset="2"/>
              <a:buChar char="v"/>
            </a:pPr>
            <a:r>
              <a:rPr lang="lt-LT" sz="3600" dirty="0" smtClean="0">
                <a:hlinkClick r:id="rId8" action="ppaction://hlinksldjump"/>
              </a:rPr>
              <a:t>Klausimynas.</a:t>
            </a:r>
            <a:endParaRPr lang="lt-LT" sz="3600" dirty="0" smtClean="0"/>
          </a:p>
          <a:p>
            <a:pPr marL="457200" indent="-457200">
              <a:buClr>
                <a:schemeClr val="tx1">
                  <a:lumMod val="95000"/>
                </a:schemeClr>
              </a:buClr>
              <a:buFont typeface="Wingdings" pitchFamily="2" charset="2"/>
              <a:buChar char="v"/>
            </a:pPr>
            <a:r>
              <a:rPr lang="lt-LT" sz="3600" dirty="0" smtClean="0">
                <a:hlinkClick r:id="rId7" action="ppaction://hlinksldjump"/>
              </a:rPr>
              <a:t>Pabaiga.</a:t>
            </a:r>
            <a:endParaRPr lang="lt-LT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04800"/>
            <a:ext cx="4724400" cy="1295400"/>
          </a:xfrm>
        </p:spPr>
        <p:txBody>
          <a:bodyPr>
            <a:noAutofit/>
          </a:bodyPr>
          <a:lstStyle/>
          <a:p>
            <a:r>
              <a:rPr lang="lt-LT" sz="4000" dirty="0" smtClean="0"/>
              <a:t>Turinys</a:t>
            </a:r>
            <a:r>
              <a:rPr lang="lt-LT" sz="3600" dirty="0" smtClean="0"/>
              <a:t>: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23509076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209800"/>
            <a:ext cx="8229600" cy="4075176"/>
          </a:xfrm>
        </p:spPr>
        <p:txBody>
          <a:bodyPr>
            <a:normAutofit/>
          </a:bodyPr>
          <a:lstStyle/>
          <a:p>
            <a:r>
              <a:rPr lang="lt-LT" sz="3600" dirty="0" smtClean="0"/>
              <a:t>Termometras yra temperatūros matavimo prietaisas (graikiškai thermos – šiltas, karštas. Metron – matas). Fizikos pamokose ir  buityje dažniausiai naudojami skysčio termometrai.</a:t>
            </a:r>
            <a:endParaRPr lang="lt-LT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7709"/>
            <a:ext cx="5410200" cy="1981200"/>
          </a:xfrm>
        </p:spPr>
        <p:txBody>
          <a:bodyPr>
            <a:noAutofit/>
          </a:bodyPr>
          <a:lstStyle/>
          <a:p>
            <a:r>
              <a:rPr lang="lt-LT" sz="4000" dirty="0" smtClean="0"/>
              <a:t>Kas yra termometras?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7891543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7032" r="55017" b="22518"/>
          <a:stretch/>
        </p:blipFill>
        <p:spPr>
          <a:xfrm>
            <a:off x="1" y="2362200"/>
            <a:ext cx="2743199" cy="44958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456583" y="2057400"/>
            <a:ext cx="6659707" cy="4572000"/>
          </a:xfrm>
        </p:spPr>
        <p:txBody>
          <a:bodyPr anchor="t">
            <a:normAutofit/>
          </a:bodyPr>
          <a:lstStyle/>
          <a:p>
            <a:r>
              <a:rPr lang="lt-LT" sz="3600" dirty="0" smtClean="0"/>
              <a:t>Termometrą išrado Galilėjas Galilėjus </a:t>
            </a:r>
            <a:r>
              <a:rPr lang="en-US" sz="3600" dirty="0" smtClean="0"/>
              <a:t>1593 m. </a:t>
            </a:r>
            <a:endParaRPr lang="lt-LT" sz="3600" dirty="0" smtClean="0"/>
          </a:p>
          <a:p>
            <a:r>
              <a:rPr lang="lt-LT" sz="3600" dirty="0" smtClean="0"/>
              <a:t>Galilėjo termometras konkrečių reikšmių nerodė, kito tik jame esančio skysčio lygis, todėl mokslininkų vadinamas termoskopu, arba termometru be skalės.</a:t>
            </a:r>
            <a:endParaRPr lang="en-US" sz="3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09800" y="152400"/>
            <a:ext cx="5029200" cy="1676400"/>
          </a:xfrm>
        </p:spPr>
        <p:txBody>
          <a:bodyPr>
            <a:noAutofit/>
          </a:bodyPr>
          <a:lstStyle/>
          <a:p>
            <a:r>
              <a:rPr lang="lt-LT" sz="4000" dirty="0" smtClean="0"/>
              <a:t>Kaip atsirado termometras?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40553370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95400" y="381000"/>
            <a:ext cx="6858000" cy="108204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lt-LT" altLang="lt-LT" sz="4000" dirty="0" smtClean="0"/>
              <a:t>Kaip pasigaminti </a:t>
            </a:r>
            <a:r>
              <a:rPr lang="lt-LT" altLang="lt-LT" sz="4000" dirty="0" err="1" smtClean="0"/>
              <a:t>termoskopą</a:t>
            </a:r>
            <a:r>
              <a:rPr lang="lt-LT" altLang="lt-LT" sz="4000" dirty="0" smtClean="0"/>
              <a:t>?</a:t>
            </a:r>
            <a:endParaRPr lang="en-US" altLang="lt-LT" sz="4000" dirty="0" smtClean="0">
              <a:hlinkClick r:id="rId2"/>
            </a:endParaRP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4572000" y="1752600"/>
            <a:ext cx="4344987" cy="492601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lt-LT" sz="2400" dirty="0" err="1" smtClean="0"/>
              <a:t>Apvaliadugnę</a:t>
            </a:r>
            <a:r>
              <a:rPr lang="en-US" altLang="lt-LT" sz="2400" dirty="0" smtClean="0"/>
              <a:t> </a:t>
            </a:r>
            <a:r>
              <a:rPr lang="en-US" altLang="lt-LT" sz="2400" dirty="0" err="1" smtClean="0"/>
              <a:t>kolbą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pripilkite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vandens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ir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užkimškite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kamščiu</a:t>
            </a:r>
            <a:r>
              <a:rPr lang="en-US" altLang="lt-LT" sz="2400" dirty="0" smtClean="0"/>
              <a:t>, </a:t>
            </a:r>
            <a:r>
              <a:rPr lang="en-US" altLang="lt-LT" sz="2400" dirty="0" err="1" smtClean="0"/>
              <a:t>kuriame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yra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stiklinis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vamzdelis</a:t>
            </a:r>
            <a:r>
              <a:rPr lang="en-US" altLang="lt-LT" sz="2400" dirty="0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Užkemšant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dalis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vandens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patenka</a:t>
            </a:r>
            <a:r>
              <a:rPr lang="en-US" altLang="lt-LT" sz="2400" dirty="0" smtClean="0"/>
              <a:t> į </a:t>
            </a:r>
            <a:r>
              <a:rPr lang="en-US" altLang="lt-LT" sz="2400" dirty="0" err="1" smtClean="0"/>
              <a:t>vamzdelį</a:t>
            </a:r>
            <a:r>
              <a:rPr lang="en-US" altLang="lt-LT" sz="2400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lt-LT" sz="2400" dirty="0" err="1" smtClean="0"/>
              <a:t>Gavome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prietaisą</a:t>
            </a:r>
            <a:r>
              <a:rPr lang="en-US" altLang="lt-LT" sz="2400" dirty="0" smtClean="0"/>
              <a:t>, </a:t>
            </a:r>
            <a:r>
              <a:rPr lang="en-US" altLang="lt-LT" sz="2400" dirty="0" err="1" smtClean="0"/>
              <a:t>vadinamą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termoskopu</a:t>
            </a:r>
            <a:r>
              <a:rPr lang="en-US" altLang="lt-LT" sz="2400" dirty="0" smtClean="0"/>
              <a:t> (gr. thermos – </a:t>
            </a:r>
            <a:r>
              <a:rPr lang="en-US" altLang="lt-LT" sz="2400" dirty="0" err="1" smtClean="0"/>
              <a:t>šiltas</a:t>
            </a:r>
            <a:r>
              <a:rPr lang="en-US" altLang="lt-LT" sz="2400" dirty="0" smtClean="0"/>
              <a:t>, </a:t>
            </a:r>
            <a:r>
              <a:rPr lang="en-US" altLang="lt-LT" sz="2400" dirty="0" err="1" smtClean="0"/>
              <a:t>karštas</a:t>
            </a:r>
            <a:r>
              <a:rPr lang="en-US" altLang="lt-LT" sz="2400" dirty="0" smtClean="0"/>
              <a:t> + </a:t>
            </a:r>
            <a:r>
              <a:rPr lang="en-US" altLang="lt-LT" sz="2400" dirty="0" err="1" smtClean="0"/>
              <a:t>skopeo</a:t>
            </a:r>
            <a:r>
              <a:rPr lang="en-US" altLang="lt-LT" sz="2400" dirty="0" smtClean="0"/>
              <a:t> – </a:t>
            </a:r>
            <a:r>
              <a:rPr lang="en-US" altLang="lt-LT" sz="2400" dirty="0" err="1" smtClean="0"/>
              <a:t>žiūriu</a:t>
            </a:r>
            <a:r>
              <a:rPr lang="en-US" altLang="lt-LT" sz="2400" dirty="0" smtClean="0"/>
              <a:t>, </a:t>
            </a:r>
            <a:r>
              <a:rPr lang="en-US" altLang="lt-LT" sz="2400" dirty="0" err="1" smtClean="0"/>
              <a:t>stebiu</a:t>
            </a:r>
            <a:r>
              <a:rPr lang="en-US" altLang="lt-LT" sz="2400" dirty="0" smtClean="0"/>
              <a:t>).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lt-LT" sz="2400" dirty="0" smtClean="0"/>
              <a:t>1597m. </a:t>
            </a:r>
            <a:r>
              <a:rPr lang="en-US" altLang="lt-LT" sz="2400" dirty="0" err="1" smtClean="0"/>
              <a:t>jį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išrado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italų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fizikas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ir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astronomas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Galilėjas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Galilėjus</a:t>
            </a:r>
            <a:r>
              <a:rPr lang="en-US" altLang="lt-LT" sz="2400" dirty="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lt-LT" sz="2400" dirty="0" err="1" smtClean="0"/>
              <a:t>Termoskopą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laikant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šiltame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vandenyje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arba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kaitinant</a:t>
            </a:r>
            <a:r>
              <a:rPr lang="en-US" altLang="lt-LT" sz="2400" dirty="0" smtClean="0"/>
              <a:t>, </a:t>
            </a:r>
            <a:r>
              <a:rPr lang="en-US" altLang="lt-LT" sz="2400" dirty="0" err="1" smtClean="0"/>
              <a:t>matyti</a:t>
            </a:r>
            <a:r>
              <a:rPr lang="en-US" altLang="lt-LT" sz="2400" dirty="0" smtClean="0"/>
              <a:t>, </a:t>
            </a:r>
            <a:r>
              <a:rPr lang="en-US" altLang="lt-LT" sz="2400" dirty="0" err="1" smtClean="0"/>
              <a:t>kad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vamzdelyje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kyla</a:t>
            </a:r>
            <a:r>
              <a:rPr lang="en-US" altLang="lt-LT" sz="2400" dirty="0" smtClean="0"/>
              <a:t> </a:t>
            </a:r>
            <a:r>
              <a:rPr lang="en-US" altLang="lt-LT" sz="2400" dirty="0" err="1" smtClean="0"/>
              <a:t>vanduo</a:t>
            </a:r>
            <a:r>
              <a:rPr lang="en-US" altLang="lt-LT" sz="2400" dirty="0" smtClean="0"/>
              <a:t>. </a:t>
            </a:r>
          </a:p>
        </p:txBody>
      </p:sp>
      <p:pic>
        <p:nvPicPr>
          <p:cNvPr id="5124" name="Picture 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16113"/>
            <a:ext cx="3457575" cy="4114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aaiškinimas su rodykle į apačią 1"/>
          <p:cNvSpPr/>
          <p:nvPr/>
        </p:nvSpPr>
        <p:spPr>
          <a:xfrm>
            <a:off x="1295400" y="1676400"/>
            <a:ext cx="2057400" cy="5334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Spauskite čia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928011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399"/>
            <a:ext cx="4876799" cy="480060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04800"/>
            <a:ext cx="4953000" cy="1676400"/>
          </a:xfrm>
        </p:spPr>
        <p:txBody>
          <a:bodyPr>
            <a:noAutofit/>
          </a:bodyPr>
          <a:lstStyle/>
          <a:p>
            <a:r>
              <a:rPr lang="lt-LT" sz="4000" dirty="0" smtClean="0"/>
              <a:t>termometro sandara</a:t>
            </a:r>
            <a:endParaRPr lang="lt-LT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2133600"/>
            <a:ext cx="4267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rgbClr val="FF0000"/>
                </a:solidFill>
              </a:rPr>
              <a:t>Korpusas</a:t>
            </a:r>
            <a:r>
              <a:rPr lang="lt-LT" sz="2000" dirty="0" smtClean="0">
                <a:solidFill>
                  <a:srgbClr val="FF0000"/>
                </a:solidFill>
              </a:rPr>
              <a:t> </a:t>
            </a:r>
            <a:r>
              <a:rPr lang="lt-LT" sz="2000" dirty="0" smtClean="0"/>
              <a:t>– apvalkalas, saugantis viduje esančias termometro dalis.</a:t>
            </a:r>
            <a:endParaRPr lang="lt-LT" sz="2000" dirty="0"/>
          </a:p>
          <a:p>
            <a:r>
              <a:rPr lang="lt-LT" sz="2000" b="1" dirty="0" smtClean="0">
                <a:solidFill>
                  <a:srgbClr val="FF0000"/>
                </a:solidFill>
              </a:rPr>
              <a:t>Plonasis vamzdelis </a:t>
            </a:r>
            <a:r>
              <a:rPr lang="lt-LT" sz="2000" dirty="0" smtClean="0"/>
              <a:t>– plonas stiklinis vamzdelis kuriuo kyla ir leidžiasi termometro skystis.</a:t>
            </a:r>
            <a:endParaRPr lang="lt-LT" sz="2000" dirty="0"/>
          </a:p>
          <a:p>
            <a:r>
              <a:rPr lang="lt-LT" sz="2000" dirty="0" smtClean="0">
                <a:solidFill>
                  <a:srgbClr val="FF0000"/>
                </a:solidFill>
              </a:rPr>
              <a:t>Temperatūros skalė </a:t>
            </a:r>
            <a:r>
              <a:rPr lang="lt-LT" sz="2000" dirty="0" smtClean="0"/>
              <a:t>– plokštelė korpuso viduje. Ji sugraduota daugeliu vienas nuo kito vienodais atstumais nutolusių brūkšnelių.</a:t>
            </a:r>
            <a:endParaRPr lang="lt-LT" sz="2000" dirty="0"/>
          </a:p>
          <a:p>
            <a:r>
              <a:rPr lang="lt-LT" sz="2000" dirty="0" smtClean="0">
                <a:solidFill>
                  <a:srgbClr val="FF0000"/>
                </a:solidFill>
              </a:rPr>
              <a:t>Termometro skystis </a:t>
            </a:r>
            <a:r>
              <a:rPr lang="lt-LT" sz="2000" dirty="0" smtClean="0"/>
              <a:t>– skystis, kuris temperatūrai didėjant kyla aukštyn vamzdeliu, mažėjant – leidžiasi.</a:t>
            </a:r>
            <a:endParaRPr lang="lt-LT" sz="2000" dirty="0"/>
          </a:p>
          <a:p>
            <a:r>
              <a:rPr lang="lt-LT" sz="2000" dirty="0" smtClean="0">
                <a:solidFill>
                  <a:srgbClr val="FF0000"/>
                </a:solidFill>
              </a:rPr>
              <a:t>Rezervuaras</a:t>
            </a:r>
            <a:r>
              <a:rPr lang="lt-LT" sz="2000" dirty="0" smtClean="0"/>
              <a:t> – talpykla termometro apačioje. Ji pripildyta termometro skysčio ir sujungta su plonuoju vamzdeliu.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42018069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133600"/>
            <a:ext cx="8229600" cy="4572000"/>
          </a:xfrm>
        </p:spPr>
        <p:txBody>
          <a:bodyPr>
            <a:normAutofit fontScale="92500"/>
          </a:bodyPr>
          <a:lstStyle/>
          <a:p>
            <a:pPr marL="342900" indent="-342900">
              <a:buClr>
                <a:schemeClr val="tx1"/>
              </a:buClr>
              <a:buFont typeface="Wingdings" pitchFamily="2" charset="2"/>
              <a:buChar char="v"/>
            </a:pPr>
            <a:r>
              <a:rPr lang="lt-LT" sz="3900" dirty="0" smtClean="0"/>
              <a:t>Termometro rezervuaras turi būti visas panardintas į skystį, dujas, arba liesti kietąjį kūną, kurio temperatūrą matuoji.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v"/>
            </a:pPr>
            <a:r>
              <a:rPr lang="lt-LT" sz="3900" dirty="0" smtClean="0"/>
              <a:t>Palauk tam tikrą laiką, kol skystis vamzdelyje nustos judėti.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v"/>
            </a:pPr>
            <a:r>
              <a:rPr lang="lt-LT" sz="3900" dirty="0" smtClean="0"/>
              <a:t>Termometro rodmenis perskaityk.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v"/>
            </a:pPr>
            <a:r>
              <a:rPr lang="lt-LT" sz="3900" dirty="0" smtClean="0"/>
              <a:t>Į termometro skalę žiūrėk statmenai.</a:t>
            </a:r>
          </a:p>
          <a:p>
            <a:pPr>
              <a:buClr>
                <a:schemeClr val="tx1"/>
              </a:buClr>
            </a:pP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8400" y="152400"/>
            <a:ext cx="4572000" cy="1676400"/>
          </a:xfrm>
        </p:spPr>
        <p:txBody>
          <a:bodyPr>
            <a:noAutofit/>
          </a:bodyPr>
          <a:lstStyle/>
          <a:p>
            <a:r>
              <a:rPr lang="lt-LT" sz="4000" dirty="0" smtClean="0"/>
              <a:t>Kaip teisingai pamatuoti temperatūrą?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51489298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981200"/>
            <a:ext cx="8229600" cy="4075176"/>
          </a:xfrm>
        </p:spPr>
        <p:txBody>
          <a:bodyPr>
            <a:normAutofit/>
          </a:bodyPr>
          <a:lstStyle/>
          <a:p>
            <a:r>
              <a:rPr lang="lt-LT" sz="3600" dirty="0" smtClean="0"/>
              <a:t>Skysčio </a:t>
            </a:r>
            <a:r>
              <a:rPr lang="en-US" sz="3600" dirty="0" smtClean="0"/>
              <a:t>t</a:t>
            </a:r>
            <a:r>
              <a:rPr lang="lt-LT" sz="3600" dirty="0" smtClean="0"/>
              <a:t>ermometrai</a:t>
            </a:r>
            <a:endParaRPr lang="lt-LT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8400" y="762000"/>
            <a:ext cx="4419600" cy="990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1.</a:t>
            </a:r>
            <a:r>
              <a:rPr lang="lt-LT" sz="4000" dirty="0" smtClean="0"/>
              <a:t>Termometrų rūšys</a:t>
            </a:r>
            <a:endParaRPr lang="lt-LT" sz="40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524000" y="2701968"/>
            <a:ext cx="1333114" cy="110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172200" y="2701968"/>
            <a:ext cx="654485" cy="12061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611140" y="2701968"/>
            <a:ext cx="1" cy="12604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11" y="4392460"/>
            <a:ext cx="1977298" cy="241230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392460"/>
            <a:ext cx="1329061" cy="241856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970" y="4629410"/>
            <a:ext cx="3238728" cy="217535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8815" y="4009280"/>
            <a:ext cx="227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Kambario termometras</a:t>
            </a:r>
            <a:endParaRPr lang="lt-LT" dirty="0"/>
          </a:p>
        </p:txBody>
      </p:sp>
      <p:sp>
        <p:nvSpPr>
          <p:cNvPr id="23" name="TextBox 22"/>
          <p:cNvSpPr txBox="1"/>
          <p:nvPr/>
        </p:nvSpPr>
        <p:spPr>
          <a:xfrm>
            <a:off x="3448977" y="4023128"/>
            <a:ext cx="2324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Vandens termometras</a:t>
            </a:r>
            <a:endParaRPr lang="lt-LT" dirty="0"/>
          </a:p>
        </p:txBody>
      </p:sp>
      <p:sp>
        <p:nvSpPr>
          <p:cNvPr id="24" name="TextBox 23"/>
          <p:cNvSpPr txBox="1"/>
          <p:nvPr/>
        </p:nvSpPr>
        <p:spPr>
          <a:xfrm>
            <a:off x="6022034" y="4193946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Medicininis termometras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061360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286761"/>
            <a:ext cx="8229600" cy="4075176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Bimetaliniai</a:t>
            </a:r>
            <a:r>
              <a:rPr lang="en-US" sz="3600" dirty="0" smtClean="0"/>
              <a:t> </a:t>
            </a:r>
            <a:r>
              <a:rPr lang="en-US" sz="3600" dirty="0" err="1" smtClean="0"/>
              <a:t>termometrai</a:t>
            </a:r>
            <a:r>
              <a:rPr lang="en-US" sz="3600" dirty="0" smtClean="0"/>
              <a:t>: </a:t>
            </a:r>
            <a:endParaRPr lang="lt-LT" sz="3600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09800" y="838200"/>
            <a:ext cx="4648200" cy="990600"/>
          </a:xfrm>
        </p:spPr>
        <p:txBody>
          <a:bodyPr>
            <a:noAutofit/>
          </a:bodyPr>
          <a:lstStyle/>
          <a:p>
            <a:r>
              <a:rPr lang="en-US" sz="4000" dirty="0"/>
              <a:t>2</a:t>
            </a:r>
            <a:r>
              <a:rPr lang="en-US" sz="4000" dirty="0" smtClean="0"/>
              <a:t>.</a:t>
            </a:r>
            <a:r>
              <a:rPr lang="lt-LT" sz="4000" dirty="0" smtClean="0"/>
              <a:t>Termometrų rūšys</a:t>
            </a:r>
            <a:endParaRPr lang="lt-LT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252787"/>
            <a:ext cx="2143125" cy="2143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269488"/>
            <a:ext cx="2279921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269487"/>
            <a:ext cx="2159826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1667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Skaitmeniniai</a:t>
            </a:r>
            <a:r>
              <a:rPr lang="en-US" sz="3600" dirty="0" smtClean="0"/>
              <a:t> </a:t>
            </a:r>
            <a:r>
              <a:rPr lang="en-US" sz="3600" dirty="0" err="1" smtClean="0"/>
              <a:t>termometrai</a:t>
            </a:r>
            <a:r>
              <a:rPr lang="en-US" sz="3600" dirty="0" smtClean="0"/>
              <a:t>:</a:t>
            </a:r>
            <a:endParaRPr lang="lt-LT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0" y="762000"/>
            <a:ext cx="4572000" cy="990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3.</a:t>
            </a:r>
            <a:r>
              <a:rPr lang="lt-LT" sz="4000" dirty="0"/>
              <a:t>Termometrų rūšys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200400"/>
            <a:ext cx="1828800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200400"/>
            <a:ext cx="182880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1" y="3194137"/>
            <a:ext cx="23622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224408"/>
            <a:ext cx="1828800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218658"/>
            <a:ext cx="1638298" cy="163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3472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Akvarium</a:t>
            </a:r>
            <a:r>
              <a:rPr lang="lt-LT" sz="3600" dirty="0" smtClean="0"/>
              <a:t>ų termometrai:</a:t>
            </a:r>
            <a:endParaRPr lang="lt-LT" sz="3600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86000" y="762000"/>
            <a:ext cx="4648200" cy="990600"/>
          </a:xfrm>
        </p:spPr>
        <p:txBody>
          <a:bodyPr>
            <a:noAutofit/>
          </a:bodyPr>
          <a:lstStyle/>
          <a:p>
            <a:r>
              <a:rPr lang="en-US" sz="4000" dirty="0"/>
              <a:t>4</a:t>
            </a:r>
            <a:r>
              <a:rPr lang="en-US" sz="4000" dirty="0" smtClean="0"/>
              <a:t>.</a:t>
            </a:r>
            <a:r>
              <a:rPr lang="lt-LT" sz="4000" dirty="0"/>
              <a:t>Termometrų rūšys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96016"/>
            <a:ext cx="2895600" cy="289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836" y="3096016"/>
            <a:ext cx="1034748" cy="2895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234" y="3096016"/>
            <a:ext cx="26289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0054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133600"/>
            <a:ext cx="8229600" cy="4075176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Medicininiai</a:t>
            </a:r>
            <a:r>
              <a:rPr lang="en-US" sz="4000" dirty="0" smtClean="0"/>
              <a:t> </a:t>
            </a:r>
            <a:r>
              <a:rPr lang="en-US" sz="4000" dirty="0" err="1" smtClean="0"/>
              <a:t>termometrai</a:t>
            </a:r>
            <a:r>
              <a:rPr lang="en-US" sz="4000" dirty="0" smtClean="0"/>
              <a:t>:</a:t>
            </a:r>
            <a:endParaRPr lang="lt-LT" sz="4000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86000" y="838200"/>
            <a:ext cx="4648200" cy="1066800"/>
          </a:xfrm>
        </p:spPr>
        <p:txBody>
          <a:bodyPr>
            <a:noAutofit/>
          </a:bodyPr>
          <a:lstStyle/>
          <a:p>
            <a:r>
              <a:rPr lang="en-US" sz="4000" dirty="0"/>
              <a:t>5</a:t>
            </a:r>
            <a:r>
              <a:rPr lang="en-US" sz="4000" dirty="0" smtClean="0"/>
              <a:t>.</a:t>
            </a:r>
            <a:r>
              <a:rPr lang="lt-LT" sz="4000" dirty="0"/>
              <a:t>Termometrų rūšys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370545"/>
            <a:ext cx="444429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938" y="3352800"/>
            <a:ext cx="4114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268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-228600" y="1981200"/>
            <a:ext cx="9372600" cy="45720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4000" dirty="0" smtClean="0">
                <a:hlinkClick r:id="rId2" action="ppaction://hlinksldjump"/>
              </a:rPr>
              <a:t>Celcijaus skalė</a:t>
            </a:r>
            <a:r>
              <a:rPr lang="lt-LT" sz="4000" dirty="0">
                <a:hlinkClick r:id="rId2" action="ppaction://hlinksldjump"/>
              </a:rPr>
              <a:t>;</a:t>
            </a:r>
            <a:endParaRPr lang="lt-LT" sz="4000" dirty="0" smtClean="0"/>
          </a:p>
          <a:p>
            <a:pPr marL="457200" indent="-457200">
              <a:buFont typeface="+mj-lt"/>
              <a:buAutoNum type="arabicPeriod"/>
            </a:pPr>
            <a:r>
              <a:rPr lang="lt-LT" sz="4000" dirty="0" smtClean="0">
                <a:hlinkClick r:id="rId3" action="ppaction://hlinksldjump"/>
              </a:rPr>
              <a:t>Farenheiteno skalė;</a:t>
            </a:r>
            <a:endParaRPr lang="lt-LT" sz="4000" dirty="0" smtClean="0"/>
          </a:p>
          <a:p>
            <a:pPr marL="457200" indent="-457200">
              <a:buFont typeface="+mj-lt"/>
              <a:buAutoNum type="arabicPeriod"/>
            </a:pPr>
            <a:r>
              <a:rPr lang="lt-LT" sz="4000" dirty="0" smtClean="0">
                <a:hlinkClick r:id="rId4" action="ppaction://hlinksldjump"/>
              </a:rPr>
              <a:t> Reomiūro skalė</a:t>
            </a:r>
            <a:r>
              <a:rPr lang="lt-LT" sz="4000" dirty="0">
                <a:hlinkClick r:id="rId4" action="ppaction://hlinksldjump"/>
              </a:rPr>
              <a:t>;</a:t>
            </a:r>
            <a:endParaRPr lang="lt-LT" sz="4000" dirty="0" smtClean="0"/>
          </a:p>
          <a:p>
            <a:pPr marL="457200" indent="-457200">
              <a:buFont typeface="+mj-lt"/>
              <a:buAutoNum type="arabicPeriod"/>
            </a:pPr>
            <a:r>
              <a:rPr lang="lt-LT" sz="4000" dirty="0" smtClean="0">
                <a:hlinkClick r:id="rId5" action="ppaction://hlinksldjump"/>
              </a:rPr>
              <a:t>Kelvino skalė.</a:t>
            </a:r>
            <a:endParaRPr lang="lt-LT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381000"/>
            <a:ext cx="5105400" cy="990600"/>
          </a:xfrm>
        </p:spPr>
        <p:txBody>
          <a:bodyPr>
            <a:normAutofit fontScale="90000"/>
          </a:bodyPr>
          <a:lstStyle/>
          <a:p>
            <a:r>
              <a:rPr lang="lt-LT" sz="4000" dirty="0" smtClean="0">
                <a:solidFill>
                  <a:schemeClr val="bg2"/>
                </a:solidFill>
              </a:rPr>
              <a:t>Termometrų</a:t>
            </a:r>
            <a:br>
              <a:rPr lang="lt-LT" sz="4000" dirty="0" smtClean="0">
                <a:solidFill>
                  <a:schemeClr val="bg2"/>
                </a:solidFill>
              </a:rPr>
            </a:br>
            <a:r>
              <a:rPr lang="lt-LT" sz="4000" dirty="0" smtClean="0">
                <a:solidFill>
                  <a:schemeClr val="bg2"/>
                </a:solidFill>
              </a:rPr>
              <a:t>skalės</a:t>
            </a:r>
            <a:endParaRPr lang="lt-LT" sz="4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7862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38400"/>
            <a:ext cx="9081655" cy="1600200"/>
          </a:xfrm>
        </p:spPr>
        <p:txBody>
          <a:bodyPr>
            <a:noAutofit/>
          </a:bodyPr>
          <a:lstStyle/>
          <a:p>
            <a:r>
              <a:rPr lang="lt-LT" sz="9600" i="1" dirty="0" smtClean="0"/>
              <a:t>KLAUSIMYnAS</a:t>
            </a:r>
            <a:endParaRPr lang="lt-LT" sz="9600" i="1" dirty="0"/>
          </a:p>
        </p:txBody>
      </p:sp>
    </p:spTree>
    <p:extLst>
      <p:ext uri="{BB962C8B-B14F-4D97-AF65-F5344CB8AC3E}">
        <p14:creationId xmlns:p14="http://schemas.microsoft.com/office/powerpoint/2010/main" val="287501593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133600"/>
            <a:ext cx="4038600" cy="4724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04800"/>
            <a:ext cx="4876800" cy="1676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1. </a:t>
            </a:r>
            <a:r>
              <a:rPr lang="en-US" sz="3200" dirty="0" err="1" smtClean="0"/>
              <a:t>Kok</a:t>
            </a:r>
            <a:r>
              <a:rPr lang="lt-LT" sz="3200" dirty="0" smtClean="0"/>
              <a:t>ią temperatūrą rodo šis termometras?</a:t>
            </a:r>
            <a:endParaRPr lang="lt-LT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286000"/>
            <a:ext cx="54102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4000" dirty="0">
                <a:hlinkClick r:id="rId3" action="ppaction://hlinksldjump"/>
              </a:rPr>
              <a:t>-</a:t>
            </a:r>
            <a:r>
              <a:rPr lang="en-US" sz="4000" dirty="0" smtClean="0">
                <a:hlinkClick r:id="rId3" action="ppaction://hlinksldjump"/>
              </a:rPr>
              <a:t>2</a:t>
            </a:r>
            <a:r>
              <a:rPr lang="lt-LT" sz="4000" dirty="0" smtClean="0">
                <a:hlinkClick r:id="rId3" action="ppaction://hlinksldjump"/>
              </a:rPr>
              <a:t>℃</a:t>
            </a: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>
                <a:hlinkClick r:id="rId4" action="ppaction://hlinksldjump"/>
              </a:rPr>
              <a:t>+5</a:t>
            </a:r>
            <a:r>
              <a:rPr lang="lt-LT" sz="4000" dirty="0" smtClean="0">
                <a:hlinkClick r:id="rId4" action="ppaction://hlinksldjump"/>
              </a:rPr>
              <a:t>℃</a:t>
            </a: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>
                <a:hlinkClick r:id="rId3" action="ppaction://hlinksldjump"/>
              </a:rPr>
              <a:t>0</a:t>
            </a:r>
            <a:r>
              <a:rPr lang="lt-LT" sz="4000" dirty="0" smtClean="0">
                <a:hlinkClick r:id="rId3" action="ppaction://hlinksldjump"/>
              </a:rPr>
              <a:t>℃</a:t>
            </a: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>
                <a:hlinkClick r:id="rId3" action="ppaction://hlinksldjump"/>
              </a:rPr>
              <a:t>+10</a:t>
            </a:r>
            <a:r>
              <a:rPr lang="lt-LT" sz="4000" dirty="0" smtClean="0">
                <a:hlinkClick r:id="rId3" action="ppaction://hlinksldjump"/>
              </a:rPr>
              <a:t>℃</a:t>
            </a: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>
                <a:hlinkClick r:id="rId3" action="ppaction://hlinksldjump"/>
              </a:rPr>
              <a:t>-5</a:t>
            </a:r>
            <a:r>
              <a:rPr lang="lt-LT" sz="4000" dirty="0">
                <a:hlinkClick r:id="rId3" action="ppaction://hlinksldjump"/>
              </a:rPr>
              <a:t>℃</a:t>
            </a: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2043756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133600"/>
            <a:ext cx="8229600" cy="40751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Celcijus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Aristotelis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Galilėjas Galijėjus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Tomas Edisonas</a:t>
            </a:r>
            <a:endParaRPr lang="lt-LT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5334000" cy="1676400"/>
          </a:xfrm>
        </p:spPr>
        <p:txBody>
          <a:bodyPr>
            <a:noAutofit/>
          </a:bodyPr>
          <a:lstStyle/>
          <a:p>
            <a:r>
              <a:rPr lang="en-US" sz="4000" dirty="0" smtClean="0"/>
              <a:t>2. </a:t>
            </a:r>
            <a:r>
              <a:rPr lang="lt-LT" sz="4000" dirty="0" smtClean="0"/>
              <a:t>Kas yra termometro išradėjas?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6437804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133600"/>
            <a:ext cx="8229600" cy="40751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3600" dirty="0" smtClean="0">
                <a:hlinkClick r:id="rId2" action="ppaction://hlinksldjump"/>
              </a:rPr>
              <a:t>Kai </a:t>
            </a:r>
            <a:r>
              <a:rPr lang="en-US" sz="3600" dirty="0" err="1" smtClean="0">
                <a:hlinkClick r:id="rId2" action="ppaction://hlinksldjump"/>
              </a:rPr>
              <a:t>termometras</a:t>
            </a:r>
            <a:r>
              <a:rPr lang="en-US" sz="3600" dirty="0" smtClean="0">
                <a:hlinkClick r:id="rId2" action="ppaction://hlinksldjump"/>
              </a:rPr>
              <a:t> </a:t>
            </a:r>
            <a:r>
              <a:rPr lang="en-US" sz="3600" dirty="0" err="1" smtClean="0">
                <a:hlinkClick r:id="rId2" action="ppaction://hlinksldjump"/>
              </a:rPr>
              <a:t>su</a:t>
            </a:r>
            <a:r>
              <a:rPr lang="lt-LT" sz="3600" dirty="0" smtClean="0">
                <a:hlinkClick r:id="rId2" action="ppaction://hlinksldjump"/>
              </a:rPr>
              <a:t>šyla nuo žmogaus kūno.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Kai termometras prispaudžiamas prie žmogaus kūno.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Kai gyvsidabrio temperatūra susilygina su žmogaus kūno temperatūra.</a:t>
            </a:r>
            <a:endParaRPr lang="lt-LT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6400" y="76200"/>
            <a:ext cx="6172200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3. </a:t>
            </a:r>
            <a:r>
              <a:rPr lang="en-US" sz="2800" dirty="0" err="1" smtClean="0"/>
              <a:t>Kada</a:t>
            </a:r>
            <a:r>
              <a:rPr lang="en-US" sz="2800" dirty="0" smtClean="0"/>
              <a:t> </a:t>
            </a:r>
            <a:r>
              <a:rPr lang="en-US" sz="2800" dirty="0" err="1" smtClean="0"/>
              <a:t>gyvsidabris</a:t>
            </a:r>
            <a:r>
              <a:rPr lang="en-US" sz="2800" dirty="0" smtClean="0"/>
              <a:t> </a:t>
            </a:r>
            <a:r>
              <a:rPr lang="en-US" sz="2800" dirty="0" err="1" smtClean="0"/>
              <a:t>nustoja</a:t>
            </a:r>
            <a:r>
              <a:rPr lang="en-US" sz="2800" dirty="0" smtClean="0"/>
              <a:t> </a:t>
            </a:r>
            <a:r>
              <a:rPr lang="en-US" sz="2800" dirty="0" err="1" smtClean="0"/>
              <a:t>kilti</a:t>
            </a:r>
            <a:r>
              <a:rPr lang="en-US" sz="2800" dirty="0" smtClean="0"/>
              <a:t> </a:t>
            </a:r>
            <a:r>
              <a:rPr lang="en-US" sz="2800" dirty="0" err="1" smtClean="0"/>
              <a:t>medicininio</a:t>
            </a:r>
            <a:r>
              <a:rPr lang="en-US" sz="2800" dirty="0" smtClean="0"/>
              <a:t> </a:t>
            </a:r>
            <a:r>
              <a:rPr lang="en-US" sz="2800" dirty="0" err="1" smtClean="0"/>
              <a:t>termometro</a:t>
            </a:r>
            <a:r>
              <a:rPr lang="en-US" sz="2800" dirty="0" smtClean="0"/>
              <a:t> </a:t>
            </a:r>
            <a:r>
              <a:rPr lang="en-US" sz="2800" dirty="0" err="1" smtClean="0"/>
              <a:t>vamzdeliu</a:t>
            </a:r>
            <a:r>
              <a:rPr lang="en-US" sz="2800" dirty="0" smtClean="0"/>
              <a:t>?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40691225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438400"/>
            <a:ext cx="8229600" cy="4075176"/>
          </a:xfrm>
        </p:spPr>
        <p:txBody>
          <a:bodyPr/>
          <a:lstStyle/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Taip.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Ne.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Taip, jei termometras būtų gyvsidabrio.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Neįmanoma atsakyti į šį klausimą.</a:t>
            </a:r>
            <a:endParaRPr lang="lt-LT" sz="3600" dirty="0" smtClean="0"/>
          </a:p>
          <a:p>
            <a:pPr marL="342900" indent="-342900">
              <a:buFont typeface="Arial" pitchFamily="34" charset="0"/>
              <a:buChar char="•"/>
            </a:pPr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3000" y="0"/>
            <a:ext cx="7391400" cy="2057400"/>
          </a:xfrm>
        </p:spPr>
        <p:txBody>
          <a:bodyPr>
            <a:noAutofit/>
          </a:bodyPr>
          <a:lstStyle/>
          <a:p>
            <a:r>
              <a:rPr lang="en-US" sz="3600" dirty="0" smtClean="0"/>
              <a:t>4. </a:t>
            </a:r>
            <a:r>
              <a:rPr lang="en-US" sz="3600" dirty="0" err="1" smtClean="0"/>
              <a:t>Ar</a:t>
            </a:r>
            <a:r>
              <a:rPr lang="en-US" sz="3600" dirty="0" smtClean="0"/>
              <a:t> </a:t>
            </a:r>
            <a:r>
              <a:rPr lang="en-US" sz="3600" dirty="0" err="1" smtClean="0"/>
              <a:t>galima</a:t>
            </a:r>
            <a:r>
              <a:rPr lang="en-US" sz="3600" dirty="0" smtClean="0"/>
              <a:t> </a:t>
            </a:r>
            <a:r>
              <a:rPr lang="lt-LT" sz="3600" dirty="0" smtClean="0"/>
              <a:t>išmatuoti vandens termometru vieno lašo karšto vandens temperatūrą?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9941694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0200" y="152399"/>
            <a:ext cx="6172200" cy="1766455"/>
          </a:xfrm>
        </p:spPr>
        <p:txBody>
          <a:bodyPr>
            <a:noAutofit/>
          </a:bodyPr>
          <a:lstStyle/>
          <a:p>
            <a:r>
              <a:rPr lang="en-US" sz="3200" dirty="0" smtClean="0"/>
              <a:t>5. </a:t>
            </a:r>
            <a:r>
              <a:rPr lang="en-US" sz="3200" dirty="0" err="1" smtClean="0"/>
              <a:t>Kokia</a:t>
            </a:r>
            <a:r>
              <a:rPr lang="lt-LT" sz="3200" dirty="0"/>
              <a:t> </a:t>
            </a:r>
            <a:r>
              <a:rPr lang="lt-LT" sz="3200" dirty="0" smtClean="0"/>
              <a:t>šio termometro  skalė?</a:t>
            </a:r>
            <a:endParaRPr lang="lt-LT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2438400"/>
            <a:ext cx="487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lt-LT" sz="4000" dirty="0" smtClean="0">
                <a:hlinkClick r:id="rId2" action="ppaction://hlinksldjump"/>
              </a:rPr>
              <a:t>Celcijaus skalė</a:t>
            </a:r>
            <a:endParaRPr lang="lt-LT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4000" dirty="0" smtClean="0">
                <a:hlinkClick r:id="rId2" action="ppaction://hlinksldjump"/>
              </a:rPr>
              <a:t>Reomiūro skalė</a:t>
            </a:r>
            <a:endParaRPr lang="lt-LT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4000" dirty="0" smtClean="0">
                <a:hlinkClick r:id="rId2" action="ppaction://hlinksldjump"/>
              </a:rPr>
              <a:t>Kelvino skalė </a:t>
            </a:r>
            <a:endParaRPr lang="lt-LT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4000" dirty="0" smtClean="0">
                <a:hlinkClick r:id="rId3" action="ppaction://hlinksldjump"/>
              </a:rPr>
              <a:t>Farenheiteno skalė</a:t>
            </a:r>
            <a:endParaRPr lang="lt-LT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2" t="-680" r="12942" b="680"/>
          <a:stretch/>
        </p:blipFill>
        <p:spPr>
          <a:xfrm>
            <a:off x="5562600" y="2286000"/>
            <a:ext cx="3020291" cy="4075112"/>
          </a:xfrm>
        </p:spPr>
      </p:pic>
    </p:spTree>
    <p:extLst>
      <p:ext uri="{BB962C8B-B14F-4D97-AF65-F5344CB8AC3E}">
        <p14:creationId xmlns:p14="http://schemas.microsoft.com/office/powerpoint/2010/main" val="26238108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057400"/>
            <a:ext cx="4419600" cy="22098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152400"/>
            <a:ext cx="4876800" cy="1676400"/>
          </a:xfrm>
        </p:spPr>
        <p:txBody>
          <a:bodyPr>
            <a:noAutofit/>
          </a:bodyPr>
          <a:lstStyle/>
          <a:p>
            <a:r>
              <a:rPr lang="en-US" sz="3600" dirty="0" smtClean="0"/>
              <a:t>6. </a:t>
            </a:r>
            <a:r>
              <a:rPr lang="en-US" sz="3600" dirty="0" err="1" smtClean="0"/>
              <a:t>Kur</a:t>
            </a:r>
            <a:r>
              <a:rPr lang="en-US" sz="3600" dirty="0" smtClean="0"/>
              <a:t> </a:t>
            </a:r>
            <a:r>
              <a:rPr lang="en-US" sz="3600" dirty="0" err="1" smtClean="0"/>
              <a:t>gali</a:t>
            </a:r>
            <a:r>
              <a:rPr lang="en-US" sz="3600" dirty="0" smtClean="0"/>
              <a:t> b</a:t>
            </a:r>
            <a:r>
              <a:rPr lang="lt-LT" sz="3600" dirty="0" smtClean="0"/>
              <a:t>ūti naudojamas šis termometras?</a:t>
            </a:r>
            <a:endParaRPr lang="lt-LT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2133600"/>
            <a:ext cx="4343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lt-LT" sz="3200" dirty="0" smtClean="0">
                <a:hlinkClick r:id="rId3" action="ppaction://hlinksldjump"/>
              </a:rPr>
              <a:t>Matuoti žmogaus kūno temperatūrą</a:t>
            </a:r>
            <a:endParaRPr lang="lt-LT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3200" dirty="0" smtClean="0">
                <a:hlinkClick r:id="rId4" action="ppaction://hlinksldjump"/>
              </a:rPr>
              <a:t>Matuoti kambario temperatūrą.</a:t>
            </a:r>
            <a:endParaRPr lang="lt-LT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3200" dirty="0" smtClean="0">
                <a:hlinkClick r:id="rId4" action="ppaction://hlinksldjump"/>
              </a:rPr>
              <a:t>Matuoti vandens temperatūrą.</a:t>
            </a:r>
            <a:endParaRPr lang="lt-LT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3200" dirty="0" smtClean="0">
                <a:hlinkClick r:id="rId4" action="ppaction://hlinksldjump"/>
              </a:rPr>
              <a:t>Matuoti lauko temperatūrą.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7312282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Taip.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Tik kai kuriems žmonėms.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Ne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Taip, tik karšto vandens.</a:t>
            </a:r>
            <a:endParaRPr lang="lt-LT" sz="3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01000" cy="1447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7.</a:t>
            </a:r>
            <a:r>
              <a:rPr lang="lt-LT" sz="3600" dirty="0" smtClean="0"/>
              <a:t> Ar galima tiksliai nustatyti vandens temperatūrą pirštu?</a:t>
            </a:r>
            <a:r>
              <a:rPr lang="en-US" sz="3600" dirty="0" smtClean="0"/>
              <a:t>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1736834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133600"/>
            <a:ext cx="4038600" cy="4267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685800"/>
            <a:ext cx="6705600" cy="990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8. </a:t>
            </a:r>
            <a:r>
              <a:rPr lang="en-US" sz="3200" dirty="0" err="1" smtClean="0"/>
              <a:t>Kuri</a:t>
            </a:r>
            <a:r>
              <a:rPr lang="en-US" sz="3200" dirty="0" smtClean="0"/>
              <a:t> </a:t>
            </a:r>
            <a:r>
              <a:rPr lang="en-US" sz="3200" dirty="0" err="1" smtClean="0"/>
              <a:t>termometro</a:t>
            </a:r>
            <a:r>
              <a:rPr lang="en-US" sz="3200" dirty="0" smtClean="0"/>
              <a:t> </a:t>
            </a:r>
            <a:r>
              <a:rPr lang="en-US" sz="3200" dirty="0" err="1" smtClean="0"/>
              <a:t>dalis</a:t>
            </a:r>
            <a:r>
              <a:rPr lang="en-US" sz="3200" dirty="0" smtClean="0"/>
              <a:t> </a:t>
            </a:r>
            <a:r>
              <a:rPr lang="en-US" sz="3200" dirty="0" err="1" smtClean="0"/>
              <a:t>yra</a:t>
            </a:r>
            <a:r>
              <a:rPr lang="en-US" sz="3200" dirty="0" smtClean="0"/>
              <a:t> pa</a:t>
            </a:r>
            <a:r>
              <a:rPr lang="lt-LT" sz="3200" dirty="0" smtClean="0"/>
              <a:t>žymėta rodykle?</a:t>
            </a:r>
            <a:endParaRPr lang="lt-LT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133600"/>
            <a:ext cx="411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Korpusas</a:t>
            </a:r>
            <a:endParaRPr lang="lt-LT" sz="3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Skalė</a:t>
            </a:r>
            <a:endParaRPr lang="lt-LT" sz="3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3600" dirty="0" smtClean="0">
                <a:hlinkClick r:id="rId4" action="ppaction://hlinksldjump"/>
              </a:rPr>
              <a:t>Rezervuaras</a:t>
            </a:r>
            <a:endParaRPr lang="lt-LT" sz="3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Plonasis vamzdelis</a:t>
            </a:r>
            <a:endParaRPr lang="lt-LT" sz="3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Termometro skystis</a:t>
            </a:r>
            <a:endParaRPr lang="lt-LT" sz="3600" dirty="0" smtClean="0"/>
          </a:p>
          <a:p>
            <a:pPr marL="285750" indent="-285750">
              <a:buFont typeface="Arial" pitchFamily="34" charset="0"/>
              <a:buChar char="•"/>
            </a:pPr>
            <a:endParaRPr lang="lt-LT" dirty="0" smtClean="0"/>
          </a:p>
          <a:p>
            <a:pPr marL="285750" indent="-285750">
              <a:buFont typeface="Arial" pitchFamily="34" charset="0"/>
              <a:buChar char="•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5074858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28600" y="2057400"/>
            <a:ext cx="8229600" cy="40751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Taip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Ne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3" action="ppaction://hlinksldjump"/>
              </a:rPr>
              <a:t>Taip, bet jis negali liesti vandens.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Taip, bet jis turi būti tik vandenyje.</a:t>
            </a:r>
            <a:endParaRPr lang="lt-LT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381000"/>
            <a:ext cx="5791200" cy="1295400"/>
          </a:xfrm>
        </p:spPr>
        <p:txBody>
          <a:bodyPr>
            <a:noAutofit/>
          </a:bodyPr>
          <a:lstStyle/>
          <a:p>
            <a:r>
              <a:rPr lang="lt-LT" sz="3200" dirty="0" smtClean="0"/>
              <a:t>9. Ar Galima į akvariumą įtaisyti skystųjų kristalų termometrą?</a:t>
            </a:r>
            <a:endParaRPr lang="lt-LT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1" y="1905000"/>
            <a:ext cx="1295400" cy="466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416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Kelvinas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Daniel Gabriel Farenhein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lt-LT" sz="3600" dirty="0" smtClean="0">
                <a:hlinkClick r:id="rId2" action="ppaction://hlinksldjump"/>
              </a:rPr>
              <a:t>Anders Celcius</a:t>
            </a:r>
            <a:endParaRPr lang="lt-LT" sz="36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fr-FR" sz="3600" dirty="0">
                <a:hlinkClick r:id="rId3" action="ppaction://hlinksldjump"/>
              </a:rPr>
              <a:t>René Antoine </a:t>
            </a:r>
            <a:r>
              <a:rPr lang="fr-FR" sz="3600" dirty="0" err="1">
                <a:hlinkClick r:id="rId3" action="ppaction://hlinksldjump"/>
              </a:rPr>
              <a:t>Ferchault</a:t>
            </a:r>
            <a:r>
              <a:rPr lang="fr-FR" sz="3600" dirty="0">
                <a:hlinkClick r:id="rId3" action="ppaction://hlinksldjump"/>
              </a:rPr>
              <a:t> de Réaumur</a:t>
            </a:r>
            <a:endParaRPr lang="fr-FR" sz="3600" dirty="0"/>
          </a:p>
          <a:p>
            <a:pPr algn="l"/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152400"/>
            <a:ext cx="6172200" cy="1600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10.</a:t>
            </a:r>
            <a:r>
              <a:rPr lang="lt-LT" sz="3600" dirty="0" smtClean="0"/>
              <a:t> Koks mokslininkas išrado reomiūro skalę?</a:t>
            </a:r>
            <a:r>
              <a:rPr lang="en-US" sz="3600" dirty="0" smtClean="0"/>
              <a:t>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32807842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057400"/>
            <a:ext cx="8229600" cy="4075176"/>
          </a:xfrm>
        </p:spPr>
        <p:txBody>
          <a:bodyPr>
            <a:normAutofit/>
          </a:bodyPr>
          <a:lstStyle/>
          <a:p>
            <a:pPr marL="342900" indent="-342900" algn="l">
              <a:buClr>
                <a:schemeClr val="tx2"/>
              </a:buClr>
              <a:buFont typeface="Arial" pitchFamily="34" charset="0"/>
              <a:buChar char="•"/>
            </a:pPr>
            <a:r>
              <a:rPr lang="en-US" sz="3600" dirty="0" smtClean="0">
                <a:hlinkClick r:id="rId2" action="ppaction://hlinksldjump"/>
              </a:rPr>
              <a:t>1 K</a:t>
            </a:r>
            <a:endParaRPr lang="en-US" sz="3600" dirty="0" smtClean="0"/>
          </a:p>
          <a:p>
            <a:pPr marL="342900" indent="-342900" algn="l">
              <a:buClr>
                <a:schemeClr val="tx2"/>
              </a:buClr>
              <a:buFont typeface="Arial" pitchFamily="34" charset="0"/>
              <a:buChar char="•"/>
            </a:pPr>
            <a:r>
              <a:rPr lang="en-US" sz="3600" dirty="0" smtClean="0">
                <a:hlinkClick r:id="rId3" action="ppaction://hlinksldjump"/>
              </a:rPr>
              <a:t>0 K</a:t>
            </a:r>
            <a:endParaRPr lang="en-US" sz="3600" dirty="0" smtClean="0"/>
          </a:p>
          <a:p>
            <a:pPr marL="342900" indent="-342900" algn="l">
              <a:buClr>
                <a:schemeClr val="tx2"/>
              </a:buClr>
              <a:buFont typeface="Arial" pitchFamily="34" charset="0"/>
              <a:buChar char="•"/>
            </a:pPr>
            <a:r>
              <a:rPr lang="en-US" sz="3600" dirty="0" smtClean="0">
                <a:hlinkClick r:id="rId2" action="ppaction://hlinksldjump"/>
              </a:rPr>
              <a:t>10 K</a:t>
            </a:r>
            <a:endParaRPr lang="en-US" sz="3600" dirty="0" smtClean="0"/>
          </a:p>
          <a:p>
            <a:pPr marL="342900" indent="-342900" algn="l">
              <a:buClr>
                <a:schemeClr val="tx2"/>
              </a:buClr>
              <a:buFont typeface="Arial" pitchFamily="34" charset="0"/>
              <a:buChar char="•"/>
            </a:pPr>
            <a:r>
              <a:rPr lang="en-US" sz="3600" dirty="0" smtClean="0">
                <a:hlinkClick r:id="rId2" action="ppaction://hlinksldjump"/>
              </a:rPr>
              <a:t>373 K</a:t>
            </a:r>
            <a:endParaRPr lang="lt-LT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5638800" cy="1600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11. </a:t>
            </a:r>
            <a:r>
              <a:rPr lang="en-US" sz="3600" dirty="0" err="1" smtClean="0"/>
              <a:t>Kada</a:t>
            </a:r>
            <a:r>
              <a:rPr lang="en-US" sz="3600" dirty="0" smtClean="0"/>
              <a:t> </a:t>
            </a:r>
            <a:r>
              <a:rPr lang="en-US" sz="3600" dirty="0" err="1" smtClean="0"/>
              <a:t>negalimas</a:t>
            </a:r>
            <a:r>
              <a:rPr lang="en-US" sz="3600" dirty="0" smtClean="0"/>
              <a:t> </a:t>
            </a:r>
            <a:r>
              <a:rPr lang="en-US" sz="3600" dirty="0" err="1" smtClean="0"/>
              <a:t>joks</a:t>
            </a:r>
            <a:r>
              <a:rPr lang="en-US" sz="3600" dirty="0" smtClean="0"/>
              <a:t> </a:t>
            </a:r>
            <a:r>
              <a:rPr lang="en-US" sz="3600" dirty="0" err="1" smtClean="0"/>
              <a:t>molekuli</a:t>
            </a:r>
            <a:r>
              <a:rPr lang="lt-LT" sz="3600" dirty="0" smtClean="0"/>
              <a:t>ų judėjimas?</a:t>
            </a:r>
            <a:r>
              <a:rPr lang="en-US" sz="3600" dirty="0" smtClean="0"/>
              <a:t> </a:t>
            </a:r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197249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2514600"/>
            <a:ext cx="8229600" cy="407517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lt-LT" sz="4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lt-LT" sz="4400" dirty="0" smtClean="0"/>
              <a:t>Vikipedija;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lt-LT" sz="4400" dirty="0" smtClean="0"/>
              <a:t>Fizikos vadovėlis Spektras;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lt-LT" sz="4400" dirty="0" smtClean="0"/>
              <a:t>Dictionary.reference.com;</a:t>
            </a:r>
            <a:endParaRPr lang="en-US" sz="4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sz="4400" dirty="0"/>
              <a:t> </a:t>
            </a:r>
            <a:r>
              <a:rPr lang="en-US" sz="4400" dirty="0" smtClean="0"/>
              <a:t>Google </a:t>
            </a:r>
            <a:r>
              <a:rPr lang="en-US" sz="4400" dirty="0" err="1" smtClean="0"/>
              <a:t>vaizdai</a:t>
            </a:r>
            <a:endParaRPr lang="en-US" sz="4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sz="4400" dirty="0" err="1" smtClean="0"/>
              <a:t>Fizika.lm</a:t>
            </a:r>
            <a:endParaRPr lang="en-US" sz="4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sz="4400" dirty="0" err="1" smtClean="0"/>
              <a:t>Emokykla.lt</a:t>
            </a:r>
            <a:endParaRPr lang="lt-LT" sz="4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1905000"/>
          </a:xfrm>
        </p:spPr>
        <p:txBody>
          <a:bodyPr>
            <a:noAutofit/>
          </a:bodyPr>
          <a:lstStyle/>
          <a:p>
            <a:r>
              <a:rPr lang="lt-LT" sz="7200" dirty="0" smtClean="0"/>
              <a:t>Informacijos šaltiniai:</a:t>
            </a:r>
            <a:endParaRPr lang="lt-LT" sz="7200" dirty="0"/>
          </a:p>
        </p:txBody>
      </p:sp>
    </p:spTree>
    <p:extLst>
      <p:ext uri="{BB962C8B-B14F-4D97-AF65-F5344CB8AC3E}">
        <p14:creationId xmlns:p14="http://schemas.microsoft.com/office/powerpoint/2010/main" val="28431737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981200"/>
            <a:ext cx="6248400" cy="4343400"/>
          </a:xfrm>
        </p:spPr>
        <p:txBody>
          <a:bodyPr>
            <a:noAutofit/>
          </a:bodyPr>
          <a:lstStyle/>
          <a:p>
            <a:pPr algn="l"/>
            <a:r>
              <a:rPr lang="lt-LT" sz="3200" dirty="0" smtClean="0"/>
              <a:t>Mes ją naudojame Lietuvoje, taip pat daugelyje Europos šalių (ir beabejo kitų).</a:t>
            </a:r>
            <a:endParaRPr lang="en-US" sz="3200" dirty="0" smtClean="0"/>
          </a:p>
          <a:p>
            <a:pPr algn="l"/>
            <a:r>
              <a:rPr lang="en-US" sz="3200" u="sng" dirty="0" smtClean="0"/>
              <a:t>1742 m</a:t>
            </a:r>
            <a:r>
              <a:rPr lang="en-US" sz="3200" b="1" u="sng" dirty="0" smtClean="0"/>
              <a:t>.</a:t>
            </a:r>
            <a:r>
              <a:rPr lang="en-US" sz="3200" b="1" dirty="0" smtClean="0"/>
              <a:t> </a:t>
            </a:r>
            <a:r>
              <a:rPr lang="en-US" sz="3200" dirty="0" err="1" smtClean="0"/>
              <a:t>Tok</a:t>
            </a:r>
            <a:r>
              <a:rPr lang="lt-LT" sz="3200" dirty="0" smtClean="0"/>
              <a:t>ią skalę pasiūlė Švedijos mokslininkas </a:t>
            </a:r>
            <a:r>
              <a:rPr lang="lt-LT" sz="3200" b="1" u="sng" dirty="0" smtClean="0"/>
              <a:t>A. </a:t>
            </a:r>
            <a:r>
              <a:rPr lang="lt-LT" sz="3200" u="sng" dirty="0" smtClean="0"/>
              <a:t>Celcijus</a:t>
            </a:r>
            <a:r>
              <a:rPr lang="lt-LT" sz="3200" b="1" u="sng" dirty="0" smtClean="0"/>
              <a:t> </a:t>
            </a:r>
            <a:r>
              <a:rPr lang="lt-LT" sz="3200" dirty="0" smtClean="0"/>
              <a:t>(</a:t>
            </a:r>
            <a:r>
              <a:rPr lang="en-US" sz="3200" dirty="0" smtClean="0"/>
              <a:t>Anders </a:t>
            </a:r>
            <a:r>
              <a:rPr lang="en-US" sz="3200" dirty="0" err="1" smtClean="0"/>
              <a:t>Celcius</a:t>
            </a:r>
            <a:r>
              <a:rPr lang="en-US" sz="3200" dirty="0" smtClean="0"/>
              <a:t>).</a:t>
            </a:r>
            <a:r>
              <a:rPr lang="lt-LT" sz="3200" dirty="0" smtClean="0"/>
              <a:t> </a:t>
            </a:r>
            <a:r>
              <a:rPr lang="lt-LT" sz="3200" dirty="0"/>
              <a:t>(Žymima ℃)</a:t>
            </a:r>
          </a:p>
          <a:p>
            <a:pPr algn="l"/>
            <a:endParaRPr lang="en-US" sz="3600" dirty="0" smtClean="0"/>
          </a:p>
          <a:p>
            <a:pPr algn="l"/>
            <a:r>
              <a:rPr lang="en-US" sz="3600" dirty="0" smtClean="0"/>
              <a:t> </a:t>
            </a:r>
            <a:endParaRPr lang="lt-LT" sz="3600" dirty="0" smtClean="0"/>
          </a:p>
          <a:p>
            <a:endParaRPr lang="lt-LT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457200"/>
            <a:ext cx="4495800" cy="1295400"/>
          </a:xfrm>
        </p:spPr>
        <p:txBody>
          <a:bodyPr>
            <a:noAutofit/>
          </a:bodyPr>
          <a:lstStyle/>
          <a:p>
            <a:r>
              <a:rPr lang="lt-LT" sz="4800" dirty="0" smtClean="0"/>
              <a:t>Celcijaus skalė</a:t>
            </a:r>
            <a:endParaRPr lang="lt-LT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112818"/>
            <a:ext cx="1530927" cy="4343400"/>
          </a:xfrm>
          <a:prstGeom prst="rect">
            <a:avLst/>
          </a:prstGeom>
        </p:spPr>
      </p:pic>
      <p:sp>
        <p:nvSpPr>
          <p:cNvPr id="5" name="Action Button: Return 4">
            <a:hlinkClick r:id="" action="ppaction://hlinkshowjump?jump=lastslideviewed" highlightClick="1">
              <a:snd r:embed="rId3" name="click.wav"/>
            </a:hlinkClick>
          </p:cNvPr>
          <p:cNvSpPr/>
          <p:nvPr/>
        </p:nvSpPr>
        <p:spPr>
          <a:xfrm>
            <a:off x="457200" y="5486400"/>
            <a:ext cx="1676400" cy="1143000"/>
          </a:xfrm>
          <a:prstGeom prst="actionButtonRetur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1539578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81000" y="2133600"/>
            <a:ext cx="8610600" cy="4075176"/>
          </a:xfrm>
        </p:spPr>
        <p:txBody>
          <a:bodyPr/>
          <a:lstStyle/>
          <a:p>
            <a:r>
              <a:rPr lang="en-US" sz="3200" u="sng" dirty="0" smtClean="0"/>
              <a:t>1724 m. </a:t>
            </a:r>
            <a:r>
              <a:rPr lang="en-US" sz="3200" dirty="0" smtClean="0"/>
              <a:t>Toki</a:t>
            </a:r>
            <a:r>
              <a:rPr lang="lt-LT" sz="3200" dirty="0" smtClean="0"/>
              <a:t>ą skalę pasiūlė Vokiečių fizikas </a:t>
            </a:r>
            <a:r>
              <a:rPr lang="lt-LT" sz="3200" u="sng" dirty="0" smtClean="0"/>
              <a:t>D. G. Farenheitenas</a:t>
            </a:r>
            <a:r>
              <a:rPr lang="lt-LT" sz="3200" u="sng" dirty="0"/>
              <a:t>. (Žymima °F)</a:t>
            </a:r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457200"/>
            <a:ext cx="4419600" cy="1219200"/>
          </a:xfrm>
        </p:spPr>
        <p:txBody>
          <a:bodyPr>
            <a:noAutofit/>
          </a:bodyPr>
          <a:lstStyle/>
          <a:p>
            <a:r>
              <a:rPr lang="en-US" sz="4800" dirty="0" err="1" smtClean="0"/>
              <a:t>Farenheito</a:t>
            </a:r>
            <a:r>
              <a:rPr lang="en-US" sz="4800" dirty="0" smtClean="0"/>
              <a:t> </a:t>
            </a:r>
            <a:r>
              <a:rPr lang="en-US" sz="4800" dirty="0" err="1" smtClean="0"/>
              <a:t>skal</a:t>
            </a:r>
            <a:r>
              <a:rPr lang="lt-LT" sz="4800" dirty="0" smtClean="0"/>
              <a:t>ė</a:t>
            </a:r>
            <a:endParaRPr lang="lt-LT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90826" y="1781175"/>
            <a:ext cx="2266951" cy="6476997"/>
          </a:xfrm>
          <a:prstGeom prst="rect">
            <a:avLst/>
          </a:prstGeom>
        </p:spPr>
      </p:pic>
      <p:sp>
        <p:nvSpPr>
          <p:cNvPr id="5" name="Action Button: Return 4">
            <a:hlinkClick r:id="" action="ppaction://hlinkshowjump?jump=lastslideviewed" highlightClick="1">
              <a:snd r:embed="rId3" name="click.wav"/>
            </a:hlinkClick>
          </p:cNvPr>
          <p:cNvSpPr/>
          <p:nvPr/>
        </p:nvSpPr>
        <p:spPr>
          <a:xfrm>
            <a:off x="7391400" y="5010149"/>
            <a:ext cx="1676400" cy="1143000"/>
          </a:xfrm>
          <a:prstGeom prst="actionButtonRetur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205225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382000" cy="4075176"/>
          </a:xfrm>
        </p:spPr>
        <p:txBody>
          <a:bodyPr/>
          <a:lstStyle/>
          <a:p>
            <a:r>
              <a:rPr lang="lt-LT" sz="3200" dirty="0"/>
              <a:t>Reomiūro skalė. Pasiūlyta </a:t>
            </a:r>
            <a:r>
              <a:rPr lang="en-US" sz="3200" dirty="0"/>
              <a:t>1730 m. </a:t>
            </a:r>
            <a:r>
              <a:rPr lang="en-US" sz="3200" dirty="0" err="1"/>
              <a:t>Pranc</a:t>
            </a:r>
            <a:r>
              <a:rPr lang="lt-LT" sz="3200" dirty="0"/>
              <a:t>ūzijos mokslininko R. A. F. Reomiūro. (Žymima °Re, °R</a:t>
            </a:r>
            <a:r>
              <a:rPr lang="lt-LT" sz="3200" dirty="0" smtClean="0"/>
              <a:t>)</a:t>
            </a:r>
          </a:p>
          <a:p>
            <a:endParaRPr lang="lt-LT" sz="3200" dirty="0"/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381000"/>
            <a:ext cx="4572000" cy="1295400"/>
          </a:xfrm>
        </p:spPr>
        <p:txBody>
          <a:bodyPr>
            <a:noAutofit/>
          </a:bodyPr>
          <a:lstStyle/>
          <a:p>
            <a:r>
              <a:rPr lang="lt-LT" sz="4800" dirty="0" smtClean="0"/>
              <a:t>Reomiūro skalė</a:t>
            </a:r>
            <a:endParaRPr lang="lt-LT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01536" y="2060864"/>
            <a:ext cx="3276600" cy="555567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Action Button: Return 5">
            <a:hlinkClick r:id="" action="ppaction://hlinkshowjump?jump=lastslideviewed" highlightClick="1">
              <a:snd r:embed="rId3" name="click.wav"/>
            </a:hlinkClick>
          </p:cNvPr>
          <p:cNvSpPr/>
          <p:nvPr/>
        </p:nvSpPr>
        <p:spPr>
          <a:xfrm>
            <a:off x="7162800" y="5334000"/>
            <a:ext cx="1676400" cy="1143000"/>
          </a:xfrm>
          <a:prstGeom prst="actionButtonRetur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20696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2133600"/>
            <a:ext cx="6324600" cy="4075176"/>
          </a:xfrm>
        </p:spPr>
        <p:txBody>
          <a:bodyPr/>
          <a:lstStyle/>
          <a:p>
            <a:r>
              <a:rPr lang="lt-LT" sz="3200" dirty="0"/>
              <a:t>Kelvino skalė. Pasiūlyta </a:t>
            </a:r>
            <a:r>
              <a:rPr lang="en-US" sz="3200" dirty="0"/>
              <a:t>1848 m. </a:t>
            </a:r>
            <a:r>
              <a:rPr lang="lt-LT" sz="3200" dirty="0"/>
              <a:t>Škoto Kelvino. (Žymima K</a:t>
            </a:r>
            <a:r>
              <a:rPr lang="lt-LT" sz="3200" dirty="0" smtClean="0"/>
              <a:t>) </a:t>
            </a:r>
            <a:endParaRPr lang="lt-LT" sz="3200" dirty="0"/>
          </a:p>
          <a:p>
            <a:r>
              <a:rPr lang="lt-LT" sz="3200" dirty="0" smtClean="0"/>
              <a:t>Šioje skalėje 0 K laikomas absoliučiu nuliu, kai negalimas joks molekulių judėjimas.</a:t>
            </a:r>
            <a:endParaRPr lang="lt-LT" sz="3200" dirty="0"/>
          </a:p>
          <a:p>
            <a:endParaRPr lang="lt-LT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304800"/>
            <a:ext cx="5486400" cy="1524000"/>
          </a:xfrm>
        </p:spPr>
        <p:txBody>
          <a:bodyPr>
            <a:noAutofit/>
          </a:bodyPr>
          <a:lstStyle/>
          <a:p>
            <a:r>
              <a:rPr lang="lt-LT" sz="4800" dirty="0" smtClean="0"/>
              <a:t>ABSIOliuti kelvino skalė</a:t>
            </a:r>
            <a:endParaRPr lang="lt-LT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/>
          <a:stretch/>
        </p:blipFill>
        <p:spPr>
          <a:xfrm>
            <a:off x="6816436" y="2057398"/>
            <a:ext cx="1995055" cy="4732593"/>
          </a:xfrm>
          <a:prstGeom prst="rect">
            <a:avLst/>
          </a:prstGeom>
        </p:spPr>
      </p:pic>
      <p:sp>
        <p:nvSpPr>
          <p:cNvPr id="5" name="Action Button: Return 4">
            <a:hlinkClick r:id="" action="ppaction://hlinkshowjump?jump=lastslideviewed" highlightClick="1">
              <a:snd r:embed="rId3" name="click.wav"/>
            </a:hlinkClick>
          </p:cNvPr>
          <p:cNvSpPr/>
          <p:nvPr/>
        </p:nvSpPr>
        <p:spPr>
          <a:xfrm>
            <a:off x="762000" y="5354877"/>
            <a:ext cx="1676400" cy="1143000"/>
          </a:xfrm>
          <a:prstGeom prst="actionButtonRetur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12723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600200"/>
          </a:xfrm>
        </p:spPr>
        <p:txBody>
          <a:bodyPr>
            <a:noAutofit/>
          </a:bodyPr>
          <a:lstStyle/>
          <a:p>
            <a:r>
              <a:rPr lang="en-US" sz="9600" dirty="0" err="1" smtClean="0"/>
              <a:t>Teisingai</a:t>
            </a:r>
            <a:r>
              <a:rPr lang="en-US" sz="9600" dirty="0" smtClean="0"/>
              <a:t>!</a:t>
            </a:r>
            <a:endParaRPr lang="lt-LT" sz="9600" dirty="0"/>
          </a:p>
        </p:txBody>
      </p:sp>
      <p:sp>
        <p:nvSpPr>
          <p:cNvPr id="6" name="Action Button: Forward or Next 5">
            <a:hlinkClick r:id="" action="ppaction://hlinkshowjump?jump=lastslideviewed" highlightClick="1">
              <a:snd r:embed="rId2" name="type.wav"/>
            </a:hlinkClick>
          </p:cNvPr>
          <p:cNvSpPr/>
          <p:nvPr/>
        </p:nvSpPr>
        <p:spPr>
          <a:xfrm>
            <a:off x="6477000" y="5334000"/>
            <a:ext cx="2362200" cy="1295400"/>
          </a:xfrm>
          <a:prstGeom prst="actionButtonForwardNex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47947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600200"/>
            <a:ext cx="8915400" cy="1600200"/>
          </a:xfrm>
        </p:spPr>
        <p:txBody>
          <a:bodyPr>
            <a:noAutofit/>
          </a:bodyPr>
          <a:lstStyle/>
          <a:p>
            <a:r>
              <a:rPr lang="en-US" sz="9600" dirty="0" err="1" smtClean="0"/>
              <a:t>Neteisingai</a:t>
            </a:r>
            <a:r>
              <a:rPr lang="en-US" sz="9600" dirty="0" smtClean="0"/>
              <a:t>!</a:t>
            </a:r>
            <a:endParaRPr lang="lt-LT" sz="9600" dirty="0"/>
          </a:p>
        </p:txBody>
      </p:sp>
      <p:sp>
        <p:nvSpPr>
          <p:cNvPr id="4" name="Action Button: Back or Previous 3">
            <a:hlinkClick r:id="" action="ppaction://hlinkshowjump?jump=lastslideviewed" highlightClick="1">
              <a:snd r:embed="rId2" name="type.wav"/>
            </a:hlinkClick>
          </p:cNvPr>
          <p:cNvSpPr/>
          <p:nvPr/>
        </p:nvSpPr>
        <p:spPr>
          <a:xfrm>
            <a:off x="6400800" y="5257800"/>
            <a:ext cx="2362200" cy="1371600"/>
          </a:xfrm>
          <a:prstGeom prst="actionButtonBackPrevious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866916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806</TotalTime>
  <Words>685</Words>
  <Application>Microsoft Office PowerPoint</Application>
  <PresentationFormat>Demonstracija ekrane (4:3)</PresentationFormat>
  <Paragraphs>134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32</vt:i4>
      </vt:variant>
    </vt:vector>
  </HeadingPairs>
  <TitlesOfParts>
    <vt:vector size="33" baseType="lpstr">
      <vt:lpstr>BlackTie</vt:lpstr>
      <vt:lpstr>Visa tiesa apie termometrus</vt:lpstr>
      <vt:lpstr>Turinys:</vt:lpstr>
      <vt:lpstr>Kas yra termometras?</vt:lpstr>
      <vt:lpstr>Kaip atsirado termometras?</vt:lpstr>
      <vt:lpstr>Kaip pasigaminti termoskopą?</vt:lpstr>
      <vt:lpstr>termometro sandara</vt:lpstr>
      <vt:lpstr>Kaip teisingai pamatuoti temperatūrą?</vt:lpstr>
      <vt:lpstr>1.Termometrų rūšys</vt:lpstr>
      <vt:lpstr>2.Termometrų rūšys</vt:lpstr>
      <vt:lpstr>3.Termometrų rūšys</vt:lpstr>
      <vt:lpstr>4.Termometrų rūšys</vt:lpstr>
      <vt:lpstr>5.Termometrų rūšys</vt:lpstr>
      <vt:lpstr>Termometrų skalės</vt:lpstr>
      <vt:lpstr>KLAUSIMYnAS</vt:lpstr>
      <vt:lpstr>1. Kokią temperatūrą rodo šis termometras?</vt:lpstr>
      <vt:lpstr>2. Kas yra termometro išradėjas?</vt:lpstr>
      <vt:lpstr>3. Kada gyvsidabris nustoja kilti medicininio termometro vamzdeliu?</vt:lpstr>
      <vt:lpstr>4. Ar galima išmatuoti vandens termometru vieno lašo karšto vandens temperatūrą?</vt:lpstr>
      <vt:lpstr>5. Kokia šio termometro  skalė?</vt:lpstr>
      <vt:lpstr>6. Kur gali būti naudojamas šis termometras?</vt:lpstr>
      <vt:lpstr>7. Ar galima tiksliai nustatyti vandens temperatūrą pirštu? </vt:lpstr>
      <vt:lpstr>8. Kuri termometro dalis yra pažymėta rodykle?</vt:lpstr>
      <vt:lpstr>9. Ar Galima į akvariumą įtaisyti skystųjų kristalų termometrą?</vt:lpstr>
      <vt:lpstr>10. Koks mokslininkas išrado reomiūro skalę? </vt:lpstr>
      <vt:lpstr>11. Kada negalimas joks molekulių judėjimas? </vt:lpstr>
      <vt:lpstr>Informacijos šaltiniai:</vt:lpstr>
      <vt:lpstr>Celcijaus skalė</vt:lpstr>
      <vt:lpstr>Farenheito skalė</vt:lpstr>
      <vt:lpstr>Reomiūro skalė</vt:lpstr>
      <vt:lpstr>ABSIOliuti kelvino skalė</vt:lpstr>
      <vt:lpstr>Teisingai!</vt:lpstr>
      <vt:lpstr>Neteisingai!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Gabija</dc:creator>
  <cp:lastModifiedBy>Vartotojas</cp:lastModifiedBy>
  <cp:revision>50</cp:revision>
  <dcterms:created xsi:type="dcterms:W3CDTF">2006-08-16T00:00:00Z</dcterms:created>
  <dcterms:modified xsi:type="dcterms:W3CDTF">2015-03-19T19:42:54Z</dcterms:modified>
</cp:coreProperties>
</file>