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  <p:sldId id="264" r:id="rId3"/>
    <p:sldId id="265" r:id="rId4"/>
    <p:sldId id="256" r:id="rId5"/>
    <p:sldId id="261" r:id="rId6"/>
    <p:sldId id="257" r:id="rId7"/>
    <p:sldId id="258" r:id="rId8"/>
    <p:sldId id="259" r:id="rId9"/>
    <p:sldId id="270" r:id="rId10"/>
    <p:sldId id="268" r:id="rId11"/>
    <p:sldId id="269" r:id="rId12"/>
    <p:sldId id="260" r:id="rId13"/>
    <p:sldId id="262" r:id="rId14"/>
    <p:sldId id="271" r:id="rId15"/>
    <p:sldId id="272" r:id="rId16"/>
    <p:sldId id="266" r:id="rId17"/>
    <p:sldId id="267" r:id="rId1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ygiašonis trikampis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F9F16D1-8795-425F-B915-EB5A811787B9}" type="datetimeFigureOut">
              <a:rPr lang="lt-LT" smtClean="0"/>
              <a:pPr/>
              <a:t>2015.03.19</a:t>
            </a:fld>
            <a:endParaRPr lang="lt-LT" dirty="0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lt-LT" dirty="0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68E9A27-D3ED-43C0-B0CD-4EAB700B22F6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3F9F16D1-8795-425F-B915-EB5A811787B9}" type="datetimeFigureOut">
              <a:rPr lang="lt-LT" smtClean="0"/>
              <a:pPr/>
              <a:t>2015.03.19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9A27-D3ED-43C0-B0CD-4EAB700B22F6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atusis trikampis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Lygiašonis trikampis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3F9F16D1-8795-425F-B915-EB5A811787B9}" type="datetimeFigureOut">
              <a:rPr lang="lt-LT" smtClean="0"/>
              <a:pPr/>
              <a:t>2015.03.19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68E9A27-D3ED-43C0-B0CD-4EAB700B22F6}" type="slidenum">
              <a:rPr lang="lt-LT" smtClean="0"/>
              <a:pPr/>
              <a:t>‹#›</a:t>
            </a:fld>
            <a:endParaRPr lang="lt-LT" dirty="0"/>
          </a:p>
        </p:txBody>
      </p:sp>
      <p:cxnSp>
        <p:nvCxnSpPr>
          <p:cNvPr id="11" name="Tiesioji jungtis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Tiesioji jungtis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F9F16D1-8795-425F-B915-EB5A811787B9}" type="datetimeFigureOut">
              <a:rPr lang="lt-LT" smtClean="0"/>
              <a:pPr/>
              <a:t>2015.03.19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68E9A27-D3ED-43C0-B0CD-4EAB700B22F6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3F9F16D1-8795-425F-B915-EB5A811787B9}" type="datetimeFigureOut">
              <a:rPr lang="lt-LT" smtClean="0"/>
              <a:pPr/>
              <a:t>2015.03.19</a:t>
            </a:fld>
            <a:endParaRPr lang="lt-LT" dirty="0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68E9A27-D3ED-43C0-B0CD-4EAB700B22F6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16D1-8795-425F-B915-EB5A811787B9}" type="datetimeFigureOut">
              <a:rPr lang="lt-LT" smtClean="0"/>
              <a:pPr/>
              <a:t>2015.03.19</a:t>
            </a:fld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9A27-D3ED-43C0-B0CD-4EAB700B22F6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F9F16D1-8795-425F-B915-EB5A811787B9}" type="datetimeFigureOut">
              <a:rPr lang="lt-LT" smtClean="0"/>
              <a:pPr/>
              <a:t>2015.03.19</a:t>
            </a:fld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68E9A27-D3ED-43C0-B0CD-4EAB700B22F6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3F9F16D1-8795-425F-B915-EB5A811787B9}" type="datetimeFigureOut">
              <a:rPr lang="lt-LT" smtClean="0"/>
              <a:pPr/>
              <a:t>2015.03.19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68E9A27-D3ED-43C0-B0CD-4EAB700B22F6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F9F16D1-8795-425F-B915-EB5A811787B9}" type="datetimeFigureOut">
              <a:rPr lang="lt-LT" smtClean="0"/>
              <a:pPr/>
              <a:t>2015.03.19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68E9A27-D3ED-43C0-B0CD-4EAB700B22F6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16D1-8795-425F-B915-EB5A811787B9}" type="datetimeFigureOut">
              <a:rPr lang="lt-LT" smtClean="0"/>
              <a:pPr/>
              <a:t>2015.03.19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9A27-D3ED-43C0-B0CD-4EAB700B22F6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F16D1-8795-425F-B915-EB5A811787B9}" type="datetimeFigureOut">
              <a:rPr lang="lt-LT" smtClean="0"/>
              <a:pPr/>
              <a:t>2015.03.19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9A27-D3ED-43C0-B0CD-4EAB700B22F6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tatusis trikampis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Tiesioji jungtis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esioji jungtis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F9F16D1-8795-425F-B915-EB5A811787B9}" type="datetimeFigureOut">
              <a:rPr lang="lt-LT" smtClean="0"/>
              <a:pPr/>
              <a:t>2015.03.19</a:t>
            </a:fld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68E9A27-D3ED-43C0-B0CD-4EAB700B22F6}" type="slidenum">
              <a:rPr lang="lt-LT" smtClean="0"/>
              <a:pPr/>
              <a:t>‹#›</a:t>
            </a:fld>
            <a:endParaRPr lang="lt-LT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hyperlink" Target="https://www.google.lt/imgres?imgurl=http://www.topten.lt/wp-content/uploads/2009/02/peugeot406.jpg&amp;imgrefurl=http://www.topten.lt/populiariausi-naudoti-automobiliai-lietuvoje-2008-m/&amp;docid=kXSMA0ybcwQj6M&amp;tbnid=TrqNwS7dfaSRAM:&amp;w=500&amp;h=307&amp;ei=uEEBVcOzJY3hatHegtAP&amp;ved=0CAIQxiAwAA&amp;iact=c" TargetMode="Externa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hyperlink" Target="https://www.google.lt/imgres?imgurl=http://www.apva.lt/ckfinder/userfiles/images/aplinkos%20tarsa.jpg&amp;imgrefurl=http://www.apva.lt/en/zalias-labas-eko-automobilis-isvyksta-po-lietuvos-savivaldybes.html&amp;docid=D2s0CeQZwu4clM&amp;tbnid=AD_8h_wtzUbM0M:&amp;w=500&amp;h=334&amp;ei=hkMBVb23IsrraI6dgvgP&amp;ved=0CAIQxiAwAA&amp;iact=c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iki/Kategorija:Lietuvos_fizikai" TargetMode="External"/><Relationship Id="rId2" Type="http://schemas.openxmlformats.org/officeDocument/2006/relationships/hyperlink" Target="http://www.fizika.lm.lt/content/view/732/295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 idx="4294967295"/>
          </p:nvPr>
        </p:nvSpPr>
        <p:spPr>
          <a:xfrm>
            <a:off x="1371600" y="3860800"/>
            <a:ext cx="7772400" cy="1908175"/>
          </a:xfrm>
        </p:spPr>
        <p:txBody>
          <a:bodyPr>
            <a:normAutofit fontScale="90000"/>
          </a:bodyPr>
          <a:lstStyle/>
          <a:p>
            <a:pPr algn="ctr"/>
            <a:r>
              <a:rPr lang="lt-LT" cap="none" dirty="0" smtClean="0"/>
              <a:t>Buivydiškių pagrindinė mokykla </a:t>
            </a:r>
            <a:br>
              <a:rPr lang="lt-LT" cap="none" dirty="0" smtClean="0"/>
            </a:br>
            <a:r>
              <a:rPr lang="lt-LT" cap="none" dirty="0" smtClean="0"/>
              <a:t>Mokinė </a:t>
            </a:r>
            <a:r>
              <a:rPr lang="lt-LT" cap="none" dirty="0" err="1" smtClean="0"/>
              <a:t>Burokaitė</a:t>
            </a:r>
            <a:r>
              <a:rPr lang="lt-LT" cap="none" dirty="0" smtClean="0"/>
              <a:t> Miglė 7 </a:t>
            </a:r>
            <a:r>
              <a:rPr lang="lt-LT" cap="none" dirty="0" err="1" smtClean="0"/>
              <a:t>kl</a:t>
            </a:r>
            <a:r>
              <a:rPr lang="lt-LT" cap="none" dirty="0" smtClean="0"/>
              <a:t>.</a:t>
            </a:r>
            <a:br>
              <a:rPr lang="lt-LT" cap="none" dirty="0" smtClean="0"/>
            </a:br>
            <a:r>
              <a:rPr lang="lt-LT" cap="none" dirty="0" smtClean="0"/>
              <a:t>Mokytoja </a:t>
            </a:r>
            <a:r>
              <a:rPr lang="lt-LT" cap="none" dirty="0" err="1" smtClean="0"/>
              <a:t>Šauklienė</a:t>
            </a:r>
            <a:r>
              <a:rPr lang="lt-LT" cap="none" dirty="0" smtClean="0"/>
              <a:t> Irena </a:t>
            </a:r>
            <a:br>
              <a:rPr lang="lt-LT" cap="none" dirty="0" smtClean="0"/>
            </a:br>
            <a:r>
              <a:rPr lang="lt-LT" cap="none" dirty="0" smtClean="0"/>
              <a:t>2015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6" name="Stačiakampis 5"/>
          <p:cNvSpPr/>
          <p:nvPr/>
        </p:nvSpPr>
        <p:spPr>
          <a:xfrm>
            <a:off x="1224897" y="620688"/>
            <a:ext cx="66942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Kaip</a:t>
            </a:r>
            <a:r>
              <a:rPr lang="en-US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fizika</a:t>
            </a:r>
            <a:r>
              <a:rPr lang="lt-LT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tiria gamtą?</a:t>
            </a:r>
            <a:endParaRPr lang="lt-LT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40544" y="332656"/>
            <a:ext cx="8062912" cy="864097"/>
          </a:xfrm>
        </p:spPr>
        <p:txBody>
          <a:bodyPr>
            <a:normAutofit/>
          </a:bodyPr>
          <a:lstStyle/>
          <a:p>
            <a:pPr algn="ctr"/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540544" y="0"/>
            <a:ext cx="8603456" cy="6669360"/>
          </a:xfrm>
        </p:spPr>
        <p:txBody>
          <a:bodyPr>
            <a:normAutofit lnSpcReduction="10000"/>
          </a:bodyPr>
          <a:lstStyle/>
          <a:p>
            <a:endParaRPr lang="lt-LT" dirty="0" smtClean="0"/>
          </a:p>
          <a:p>
            <a:pPr algn="l">
              <a:buFont typeface="Wingdings" pitchFamily="2" charset="2"/>
              <a:buChar char="Ø"/>
            </a:pPr>
            <a:endParaRPr lang="lt-LT" dirty="0" smtClean="0"/>
          </a:p>
          <a:p>
            <a:pPr algn="l">
              <a:buFont typeface="Wingdings" pitchFamily="2" charset="2"/>
              <a:buChar char="Ø"/>
            </a:pPr>
            <a:endParaRPr lang="lt-LT" dirty="0" smtClean="0"/>
          </a:p>
          <a:p>
            <a:pPr algn="l">
              <a:buFont typeface="Wingdings" pitchFamily="2" charset="2"/>
              <a:buChar char="Ø"/>
            </a:pPr>
            <a:r>
              <a:rPr lang="lt-LT" dirty="0" smtClean="0">
                <a:solidFill>
                  <a:schemeClr val="tx1"/>
                </a:solidFill>
              </a:rPr>
              <a:t>Fizika. Pirmoji fizikos knyga </a:t>
            </a:r>
          </a:p>
          <a:p>
            <a:pPr algn="l">
              <a:buFont typeface="Wingdings" pitchFamily="2" charset="2"/>
              <a:buChar char="Ø"/>
            </a:pPr>
            <a:r>
              <a:rPr lang="lt-LT" dirty="0" smtClean="0">
                <a:solidFill>
                  <a:schemeClr val="tx1"/>
                </a:solidFill>
              </a:rPr>
              <a:t>Fizikos tyrimo būdai: </a:t>
            </a:r>
          </a:p>
          <a:p>
            <a:pPr algn="l">
              <a:buFont typeface="Arial" pitchFamily="34" charset="0"/>
              <a:buChar char="•"/>
            </a:pPr>
            <a:r>
              <a:rPr lang="lt-LT" dirty="0" smtClean="0">
                <a:solidFill>
                  <a:schemeClr val="tx1"/>
                </a:solidFill>
              </a:rPr>
              <a:t>   Stebėjimas ;</a:t>
            </a:r>
          </a:p>
          <a:p>
            <a:pPr algn="l">
              <a:buFont typeface="Arial" pitchFamily="34" charset="0"/>
              <a:buChar char="•"/>
            </a:pPr>
            <a:r>
              <a:rPr lang="lt-LT" dirty="0" smtClean="0">
                <a:solidFill>
                  <a:schemeClr val="tx1"/>
                </a:solidFill>
              </a:rPr>
              <a:t>   Bandymas arba eksperimentas.</a:t>
            </a:r>
          </a:p>
          <a:p>
            <a:pPr algn="l">
              <a:buFont typeface="Wingdings" pitchFamily="2" charset="2"/>
              <a:buChar char="Ø"/>
            </a:pPr>
            <a:r>
              <a:rPr lang="lt-LT" dirty="0" smtClean="0">
                <a:solidFill>
                  <a:schemeClr val="tx1"/>
                </a:solidFill>
              </a:rPr>
              <a:t>Eksperimentinio tyrimo metodo  pradininkas </a:t>
            </a:r>
          </a:p>
          <a:p>
            <a:pPr algn="l">
              <a:buFont typeface="Wingdings" pitchFamily="2" charset="2"/>
              <a:buChar char="Ø"/>
            </a:pPr>
            <a:r>
              <a:rPr lang="lt-LT" dirty="0" smtClean="0">
                <a:solidFill>
                  <a:schemeClr val="tx1"/>
                </a:solidFill>
              </a:rPr>
              <a:t>Lietuvos mokslininkai eksperimentatoriai </a:t>
            </a:r>
          </a:p>
          <a:p>
            <a:pPr algn="l">
              <a:buFont typeface="Wingdings" pitchFamily="2" charset="2"/>
              <a:buChar char="Ø"/>
            </a:pPr>
            <a:r>
              <a:rPr lang="lt-LT" dirty="0" smtClean="0">
                <a:solidFill>
                  <a:schemeClr val="tx1"/>
                </a:solidFill>
              </a:rPr>
              <a:t>Eksperimentinio tyrimo metodo </a:t>
            </a:r>
            <a:r>
              <a:rPr lang="lt-LT" dirty="0" smtClean="0">
                <a:solidFill>
                  <a:schemeClr val="tx1"/>
                </a:solidFill>
              </a:rPr>
              <a:t>schema</a:t>
            </a: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lt-LT" dirty="0" smtClean="0">
                <a:solidFill>
                  <a:schemeClr val="tx1"/>
                </a:solidFill>
              </a:rPr>
              <a:t>Bandymas</a:t>
            </a:r>
            <a:r>
              <a:rPr lang="lt-LT" dirty="0" smtClean="0">
                <a:solidFill>
                  <a:schemeClr val="tx1"/>
                </a:solidFill>
              </a:rPr>
              <a:t> </a:t>
            </a:r>
            <a:endParaRPr lang="lt-LT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Ø"/>
            </a:pPr>
            <a:r>
              <a:rPr lang="lt-LT" dirty="0" smtClean="0">
                <a:solidFill>
                  <a:schemeClr val="tx1"/>
                </a:solidFill>
              </a:rPr>
              <a:t>Šiuolaikinė fizika </a:t>
            </a:r>
          </a:p>
          <a:p>
            <a:pPr algn="l">
              <a:buFont typeface="Wingdings" pitchFamily="2" charset="2"/>
              <a:buChar char="Ø"/>
            </a:pPr>
            <a:r>
              <a:rPr lang="lt-LT" dirty="0" smtClean="0">
                <a:solidFill>
                  <a:schemeClr val="tx1"/>
                </a:solidFill>
              </a:rPr>
              <a:t>Fizika, technika, gamta </a:t>
            </a:r>
          </a:p>
          <a:p>
            <a:pPr algn="l">
              <a:buFont typeface="Wingdings" pitchFamily="2" charset="2"/>
              <a:buChar char="Ø"/>
            </a:pPr>
            <a:r>
              <a:rPr lang="lt-LT" dirty="0" smtClean="0">
                <a:solidFill>
                  <a:schemeClr val="tx1"/>
                </a:solidFill>
              </a:rPr>
              <a:t>Testas </a:t>
            </a:r>
          </a:p>
          <a:p>
            <a:pPr algn="l">
              <a:buFont typeface="Wingdings" pitchFamily="2" charset="2"/>
              <a:buChar char="Ø"/>
            </a:pPr>
            <a:r>
              <a:rPr lang="lt-LT" dirty="0" smtClean="0">
                <a:solidFill>
                  <a:schemeClr val="tx1"/>
                </a:solidFill>
              </a:rPr>
              <a:t>Literatūra </a:t>
            </a:r>
          </a:p>
          <a:p>
            <a:pPr algn="l">
              <a:buFont typeface="Wingdings" pitchFamily="2" charset="2"/>
              <a:buChar char="Ø"/>
            </a:pPr>
            <a:endParaRPr lang="lt-LT" dirty="0" smtClean="0"/>
          </a:p>
          <a:p>
            <a:pPr algn="l">
              <a:buFont typeface="Wingdings" pitchFamily="2" charset="2"/>
              <a:buChar char="Ø"/>
            </a:pPr>
            <a:endParaRPr lang="lt-L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Fizika ( gr. </a:t>
            </a:r>
            <a:r>
              <a:rPr lang="lt-LT" dirty="0" err="1" smtClean="0"/>
              <a:t>physis</a:t>
            </a:r>
            <a:r>
              <a:rPr lang="lt-LT" dirty="0" smtClean="0"/>
              <a:t> –gamta )</a:t>
            </a:r>
            <a:endParaRPr lang="lt-LT" dirty="0"/>
          </a:p>
        </p:txBody>
      </p:sp>
      <p:sp>
        <p:nvSpPr>
          <p:cNvPr id="7" name="Teksto vietos rezervavimo ženklas 6"/>
          <p:cNvSpPr>
            <a:spLocks noGrp="1"/>
          </p:cNvSpPr>
          <p:nvPr>
            <p:ph type="body" idx="1"/>
          </p:nvPr>
        </p:nvSpPr>
        <p:spPr>
          <a:xfrm>
            <a:off x="1365006" y="116632"/>
            <a:ext cx="581024" cy="2160240"/>
          </a:xfrm>
        </p:spPr>
        <p:txBody>
          <a:bodyPr/>
          <a:lstStyle/>
          <a:p>
            <a:r>
              <a:rPr lang="lt-LT" dirty="0" smtClean="0"/>
              <a:t>Fizika skirstoma</a:t>
            </a:r>
            <a:endParaRPr lang="lt-LT" dirty="0"/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lt-LT" dirty="0" smtClean="0"/>
              <a:t>Pirmoji fizikos knyga </a:t>
            </a: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5934146" cy="5874572"/>
          </a:xfrm>
        </p:spPr>
        <p:txBody>
          <a:bodyPr>
            <a:normAutofit/>
          </a:bodyPr>
          <a:lstStyle/>
          <a:p>
            <a:r>
              <a:rPr lang="lt-LT" dirty="0" smtClean="0"/>
              <a:t>Senoji fizika (VI </a:t>
            </a:r>
            <a:r>
              <a:rPr lang="lt-LT" dirty="0" err="1" smtClean="0"/>
              <a:t>a.pr.Kr.-XVI</a:t>
            </a:r>
            <a:r>
              <a:rPr lang="lt-LT" dirty="0" smtClean="0"/>
              <a:t> </a:t>
            </a:r>
            <a:r>
              <a:rPr lang="lt-LT" dirty="0" err="1" smtClean="0"/>
              <a:t>a.pab</a:t>
            </a:r>
            <a:r>
              <a:rPr lang="lt-LT" dirty="0" smtClean="0"/>
              <a:t>.)</a:t>
            </a:r>
          </a:p>
          <a:p>
            <a:r>
              <a:rPr lang="lt-LT" dirty="0" smtClean="0"/>
              <a:t>Klasikinė (XVII </a:t>
            </a:r>
            <a:r>
              <a:rPr lang="lt-LT" dirty="0" err="1" smtClean="0"/>
              <a:t>a.pr</a:t>
            </a:r>
            <a:r>
              <a:rPr lang="lt-LT" dirty="0" smtClean="0"/>
              <a:t>. –XIX </a:t>
            </a:r>
            <a:r>
              <a:rPr lang="lt-LT" dirty="0" err="1" smtClean="0"/>
              <a:t>a.pab</a:t>
            </a:r>
            <a:r>
              <a:rPr lang="lt-LT" dirty="0" smtClean="0"/>
              <a:t>.)</a:t>
            </a:r>
          </a:p>
          <a:p>
            <a:r>
              <a:rPr lang="lt-LT" dirty="0" smtClean="0"/>
              <a:t>Šiuolaikinė (XX </a:t>
            </a:r>
            <a:r>
              <a:rPr lang="lt-LT" dirty="0" err="1" smtClean="0"/>
              <a:t>a.pr.-</a:t>
            </a:r>
            <a:r>
              <a:rPr lang="lt-LT" dirty="0" smtClean="0"/>
              <a:t> XXI a.)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Pirmąją fizikos knygą </a:t>
            </a:r>
          </a:p>
          <a:p>
            <a:pPr>
              <a:buNone/>
            </a:pPr>
            <a:r>
              <a:rPr lang="lt-LT" dirty="0" smtClean="0"/>
              <a:t>    ,, Garsiausios matematikos,</a:t>
            </a:r>
          </a:p>
          <a:p>
            <a:pPr>
              <a:buNone/>
            </a:pPr>
            <a:r>
              <a:rPr lang="lt-LT" dirty="0" smtClean="0"/>
              <a:t>    optikos, geometrijos ir sferinės astronomijos teoremos ir problemos” Lietuvoje 1633 m. lotynų kalba parašė inžinierius </a:t>
            </a:r>
            <a:r>
              <a:rPr lang="lt-LT" b="1" dirty="0" smtClean="0"/>
              <a:t>Jonas Rudamina </a:t>
            </a:r>
            <a:r>
              <a:rPr lang="lt-LT" b="1" dirty="0" err="1" smtClean="0"/>
              <a:t>Dusetiškis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1026" name="Picture 2" descr="D:\#Users\Vytautas\Pictures\th5_1[1]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8640" y="1844824"/>
            <a:ext cx="2015360" cy="3251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>
                <a:latin typeface="Curlz MT" pitchFamily="82" charset="0"/>
              </a:rPr>
              <a:t>Tirti gamtą galima stebėdami</a:t>
            </a:r>
            <a:br>
              <a:rPr lang="lt-LT" dirty="0" smtClean="0">
                <a:latin typeface="Curlz MT" pitchFamily="82" charset="0"/>
              </a:rPr>
            </a:br>
            <a:endParaRPr lang="lt-LT" dirty="0">
              <a:latin typeface="Curlz MT" pitchFamily="82" charset="0"/>
            </a:endParaRPr>
          </a:p>
        </p:txBody>
      </p:sp>
      <p:pic>
        <p:nvPicPr>
          <p:cNvPr id="1026" name="Picture 2" descr="D:\#Users\Vytautas\Pictures\file23451038_681004a7ab11c4b0ed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2400906" cy="1504568"/>
          </a:xfrm>
          <a:prstGeom prst="rect">
            <a:avLst/>
          </a:prstGeom>
          <a:noFill/>
        </p:spPr>
      </p:pic>
      <p:pic>
        <p:nvPicPr>
          <p:cNvPr id="1027" name="Picture 3" descr="D:\#Users\Vytautas\Pictures\belazohorejabuserokovevulifoji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3" y="1484784"/>
            <a:ext cx="2448272" cy="1441574"/>
          </a:xfrm>
          <a:prstGeom prst="rect">
            <a:avLst/>
          </a:prstGeom>
          <a:noFill/>
        </p:spPr>
      </p:pic>
      <p:pic>
        <p:nvPicPr>
          <p:cNvPr id="1028" name="Picture 4" descr="D:\#Users\Vytautas\Pictures\images[7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484784"/>
            <a:ext cx="2811760" cy="1440160"/>
          </a:xfrm>
          <a:prstGeom prst="rect">
            <a:avLst/>
          </a:prstGeom>
          <a:noFill/>
        </p:spPr>
      </p:pic>
      <p:pic>
        <p:nvPicPr>
          <p:cNvPr id="1029" name="Picture 5" descr="D:\#Users\Vytautas\Pictures\rasos%20laselis%20e.m..preview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3" y="3429000"/>
            <a:ext cx="3809223" cy="2856917"/>
          </a:xfrm>
          <a:prstGeom prst="rect">
            <a:avLst/>
          </a:prstGeom>
          <a:noFill/>
        </p:spPr>
      </p:pic>
      <p:pic>
        <p:nvPicPr>
          <p:cNvPr id="2" name="Picture 2" descr="D:\#Users\Vytautas\Pictures\2013-09-29\20130926-4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3429000"/>
            <a:ext cx="3779911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#Users\Vytautas\Pictures\images[2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>
                <a:latin typeface="Curlz MT" pitchFamily="82" charset="0"/>
                <a:ea typeface="Cambria Math" pitchFamily="18" charset="0"/>
              </a:rPr>
              <a:t>Tirti gamtą galim bandymais arba eksperimentais</a:t>
            </a:r>
            <a:endParaRPr lang="lt-LT" dirty="0">
              <a:latin typeface="Curlz MT" pitchFamily="82" charset="0"/>
              <a:ea typeface="Cambria Math" pitchFamily="18" charset="0"/>
            </a:endParaRPr>
          </a:p>
        </p:txBody>
      </p:sp>
      <p:sp>
        <p:nvSpPr>
          <p:cNvPr id="9" name="Turinio vietos rezervavimo ženklas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Turinio vietos rezervavimo ženklas 9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244280" cy="4525963"/>
          </a:xfrm>
        </p:spPr>
        <p:txBody>
          <a:bodyPr>
            <a:normAutofit/>
          </a:bodyPr>
          <a:lstStyle/>
          <a:p>
            <a:r>
              <a:rPr lang="lt-LT" sz="2400" dirty="0" smtClean="0"/>
              <a:t>Stebėjimas nenutrūksta ir atliekant bandymus, tačiau stebima turint tam tikrą tikslą, pagal iš anksto gerai apgalvotą planą.</a:t>
            </a:r>
            <a:endParaRPr lang="lt-LT" sz="2400" dirty="0"/>
          </a:p>
        </p:txBody>
      </p:sp>
      <p:pic>
        <p:nvPicPr>
          <p:cNvPr id="2050" name="Picture 2" descr="D:\#Users\Vytautas\Pictures\band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4104456" cy="44756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>
                <a:latin typeface="Curlz MT" pitchFamily="82" charset="0"/>
              </a:rPr>
              <a:t>Eksperimentinio fizikos tyrimų metodo pradininkas</a:t>
            </a:r>
            <a:endParaRPr lang="lt-LT" dirty="0">
              <a:latin typeface="Curlz MT" pitchFamily="82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211960" y="1556793"/>
            <a:ext cx="4932040" cy="4691608"/>
          </a:xfrm>
        </p:spPr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r>
              <a:rPr lang="en-US" sz="3200" dirty="0" smtClean="0"/>
              <a:t>I</a:t>
            </a:r>
            <a:r>
              <a:rPr lang="lt-LT" sz="3200" dirty="0" err="1" smtClean="0"/>
              <a:t>talų</a:t>
            </a:r>
            <a:r>
              <a:rPr lang="en-US" sz="3200" dirty="0" smtClean="0"/>
              <a:t> </a:t>
            </a:r>
            <a:r>
              <a:rPr lang="lt-LT" sz="3200" dirty="0" smtClean="0"/>
              <a:t> mokslininkas, astronomas, mechanikas, fizikas, filosofas, moderniojo mokslo atstovas, padaręs revoliucinių atradimų, įkvėpęs daugybę vėlesnių mokslininkų. Didžiausi pasiekimai yra p</a:t>
            </a:r>
            <a:r>
              <a:rPr lang="en-US" sz="3200" dirty="0" smtClean="0"/>
              <a:t>a</a:t>
            </a:r>
            <a:r>
              <a:rPr lang="lt-LT" sz="3200" dirty="0" smtClean="0"/>
              <a:t>daryti astronomijos moksle: patobulintas teleskopas ir palaikymas </a:t>
            </a:r>
            <a:r>
              <a:rPr lang="lt-LT" sz="3200" dirty="0" err="1" smtClean="0"/>
              <a:t>M.Koperniko</a:t>
            </a:r>
            <a:r>
              <a:rPr lang="lt-LT" sz="3200" dirty="0" smtClean="0"/>
              <a:t>.</a:t>
            </a:r>
            <a:endParaRPr lang="en-US" sz="3200" dirty="0" smtClean="0"/>
          </a:p>
          <a:p>
            <a:r>
              <a:rPr lang="en-US" sz="3200" dirty="0" err="1" smtClean="0"/>
              <a:t>Mokslininkas</a:t>
            </a:r>
            <a:r>
              <a:rPr lang="lt-LT" sz="3200" dirty="0" smtClean="0"/>
              <a:t> </a:t>
            </a:r>
            <a:r>
              <a:rPr lang="en-US" sz="3200" dirty="0" smtClean="0"/>
              <a:t> </a:t>
            </a:r>
            <a:r>
              <a:rPr lang="lt-LT" sz="3200" dirty="0" smtClean="0"/>
              <a:t>suvienijęs eksperimentinius tyrimus su griežtais matematiniais įrodymais ir padaręs esminių atradimų, nuo kurių prasidėjo spartus fizikos kūrimas, vykstantis iki šiol.</a:t>
            </a:r>
            <a:endParaRPr lang="en-US" sz="3200" dirty="0" smtClean="0"/>
          </a:p>
          <a:p>
            <a:pPr>
              <a:buNone/>
            </a:pPr>
            <a:r>
              <a:rPr lang="lt-LT" sz="3200" dirty="0" smtClean="0"/>
              <a:t/>
            </a:r>
            <a:br>
              <a:rPr lang="lt-LT" sz="3200" dirty="0" smtClean="0"/>
            </a:br>
            <a:endParaRPr lang="lt-LT" sz="3200" dirty="0"/>
          </a:p>
        </p:txBody>
      </p:sp>
      <p:pic>
        <p:nvPicPr>
          <p:cNvPr id="1026" name="Picture 2" descr="D:\#Users\Vytautas\Pictures\Galilejas-Galilejus-241x300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420888"/>
            <a:ext cx="3060700" cy="3810000"/>
          </a:xfrm>
          <a:prstGeom prst="rect">
            <a:avLst/>
          </a:prstGeom>
          <a:noFill/>
        </p:spPr>
      </p:pic>
      <p:sp>
        <p:nvSpPr>
          <p:cNvPr id="6" name="Stačiakampis 5"/>
          <p:cNvSpPr/>
          <p:nvPr/>
        </p:nvSpPr>
        <p:spPr>
          <a:xfrm>
            <a:off x="899592" y="1700809"/>
            <a:ext cx="5958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  </a:t>
            </a:r>
            <a:r>
              <a:rPr lang="lt-LT" b="1" dirty="0" smtClean="0"/>
              <a:t>GALILĖJAS GALILĖJUS</a:t>
            </a:r>
            <a:endParaRPr lang="lt-LT" dirty="0" smtClean="0"/>
          </a:p>
          <a:p>
            <a:r>
              <a:rPr lang="en-US" b="1" dirty="0" smtClean="0"/>
              <a:t>         </a:t>
            </a:r>
            <a:r>
              <a:rPr lang="lt-LT" b="1" dirty="0" smtClean="0"/>
              <a:t>(1564 - 1642)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477886"/>
          </a:xfrm>
        </p:spPr>
        <p:txBody>
          <a:bodyPr>
            <a:normAutofit/>
          </a:bodyPr>
          <a:lstStyle/>
          <a:p>
            <a:pPr algn="ctr"/>
            <a:r>
              <a:rPr lang="lt-LT" dirty="0" smtClean="0">
                <a:latin typeface="Curlz MT" pitchFamily="82" charset="0"/>
              </a:rPr>
              <a:t>Lietuvos mokslininkai eksperimentatoriai:</a:t>
            </a:r>
            <a:br>
              <a:rPr lang="lt-LT" dirty="0" smtClean="0">
                <a:latin typeface="Curlz MT" pitchFamily="82" charset="0"/>
              </a:rPr>
            </a:br>
            <a:r>
              <a:rPr lang="pt-BR" dirty="0">
                <a:latin typeface="Curlz MT" pitchFamily="82" charset="0"/>
              </a:rPr>
              <a:t>Adolfas </a:t>
            </a:r>
            <a:r>
              <a:rPr lang="pt-BR" dirty="0" smtClean="0">
                <a:latin typeface="Curlz MT" pitchFamily="82" charset="0"/>
              </a:rPr>
              <a:t>Jucys </a:t>
            </a:r>
            <a:r>
              <a:rPr lang="lt-LT" dirty="0">
                <a:latin typeface="Curlz MT" pitchFamily="82" charset="0"/>
              </a:rPr>
              <a:t>(</a:t>
            </a:r>
            <a:r>
              <a:rPr lang="pt-BR" dirty="0" smtClean="0">
                <a:latin typeface="Curlz MT" pitchFamily="82" charset="0"/>
              </a:rPr>
              <a:t>1904 -1974</a:t>
            </a:r>
            <a:r>
              <a:rPr lang="lt-LT" dirty="0" smtClean="0">
                <a:latin typeface="Curlz MT" pitchFamily="82" charset="0"/>
              </a:rPr>
              <a:t>)</a:t>
            </a:r>
            <a:endParaRPr lang="lt-LT" dirty="0">
              <a:latin typeface="Curlz MT" pitchFamily="82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3779912" y="1722437"/>
            <a:ext cx="5364088" cy="480290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lt-LT" dirty="0" smtClean="0"/>
          </a:p>
          <a:p>
            <a:endParaRPr lang="lt-LT" dirty="0"/>
          </a:p>
          <a:p>
            <a:pPr algn="just"/>
            <a:r>
              <a:rPr lang="lt-LT" sz="3200" dirty="0" smtClean="0"/>
              <a:t>Profesorius, fizikas teoretikas,</a:t>
            </a:r>
          </a:p>
          <a:p>
            <a:pPr algn="just">
              <a:buNone/>
            </a:pPr>
            <a:r>
              <a:rPr lang="lt-LT" sz="3200" dirty="0" smtClean="0"/>
              <a:t>     </a:t>
            </a:r>
            <a:r>
              <a:rPr lang="sv-SE" sz="3200" dirty="0" smtClean="0"/>
              <a:t>moksl</a:t>
            </a:r>
            <a:r>
              <a:rPr lang="lt-LT" sz="3200" dirty="0" smtClean="0"/>
              <a:t>o</a:t>
            </a:r>
            <a:r>
              <a:rPr lang="en-US" sz="3200" dirty="0" smtClean="0"/>
              <a:t> d</a:t>
            </a:r>
            <a:r>
              <a:rPr lang="sv-SE" sz="3200" dirty="0" smtClean="0"/>
              <a:t>aktaras,akademikas, Lietuvos n</a:t>
            </a:r>
            <a:r>
              <a:rPr lang="lt-LT" sz="3200" dirty="0" err="1" smtClean="0"/>
              <a:t>usipelnęs</a:t>
            </a:r>
            <a:r>
              <a:rPr lang="lt-LT" sz="3200" dirty="0" smtClean="0"/>
              <a:t> </a:t>
            </a:r>
            <a:r>
              <a:rPr lang="lt-LT" sz="3200" dirty="0" smtClean="0"/>
              <a:t>mokslo veikėjas,</a:t>
            </a:r>
            <a:r>
              <a:rPr lang="en-US" sz="3200" dirty="0" smtClean="0"/>
              <a:t> </a:t>
            </a:r>
            <a:r>
              <a:rPr lang="lt-LT" sz="3200" dirty="0" err="1" smtClean="0"/>
              <a:t>daugiaelektronio</a:t>
            </a:r>
            <a:r>
              <a:rPr lang="lt-LT" sz="3200" dirty="0" smtClean="0"/>
              <a:t>  atomo teorijos kūrėjas, šiuolaikinės teorinės fizikos Lietuvoje pradininkas, poetas, kraštotyrininkas. Jis laikomas Lietuvos fiziko teoretiko mokyklos tėvu. Pagrindinė jo mokslinių tyrimų sritis – atomo teorija.</a:t>
            </a:r>
            <a:endParaRPr lang="lt-LT" sz="32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4256" y="2235715"/>
            <a:ext cx="2304488" cy="3499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Curlz MT" pitchFamily="82" charset="0"/>
              </a:rPr>
              <a:t>Fizikai taiko teorinį metodą</a:t>
            </a:r>
            <a:endParaRPr lang="lt-LT" dirty="0">
              <a:latin typeface="Curlz MT" pitchFamily="82" charset="0"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Padeda sukurti viso reiškinio ar proceso matematinį modelį, apibendrinti eksperimentų rezultatus, numatyti naujas kūnų savybes, naujus reiškinius.</a:t>
            </a:r>
            <a:endParaRPr lang="lt-LT" dirty="0"/>
          </a:p>
        </p:txBody>
      </p:sp>
      <p:pic>
        <p:nvPicPr>
          <p:cNvPr id="1026" name="Picture 2" descr="D:\#Users\Vytautas\Pictures\main-physics[1]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00" y="1916832"/>
            <a:ext cx="3187452" cy="3592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>
                <a:latin typeface="Curlz MT" panose="04040404050702020202" pitchFamily="82" charset="0"/>
              </a:rPr>
              <a:t>Povilas Brazdžiūnas </a:t>
            </a:r>
            <a:r>
              <a:rPr lang="lt-LT" dirty="0" smtClean="0">
                <a:latin typeface="Curlz MT" panose="04040404050702020202" pitchFamily="82" charset="0"/>
              </a:rPr>
              <a:t>(1897 </a:t>
            </a:r>
            <a:r>
              <a:rPr lang="lt-LT" dirty="0">
                <a:latin typeface="Curlz MT" panose="04040404050702020202" pitchFamily="82" charset="0"/>
              </a:rPr>
              <a:t>– </a:t>
            </a:r>
            <a:r>
              <a:rPr lang="lt-LT" dirty="0" smtClean="0">
                <a:latin typeface="Curlz MT" panose="04040404050702020202" pitchFamily="82" charset="0"/>
              </a:rPr>
              <a:t>1986)</a:t>
            </a:r>
            <a:endParaRPr lang="lt-LT" dirty="0">
              <a:latin typeface="Curlz MT" panose="04040404050702020202" pitchFamily="82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283968" y="2132856"/>
            <a:ext cx="4536504" cy="4115544"/>
          </a:xfrm>
        </p:spPr>
        <p:txBody>
          <a:bodyPr>
            <a:normAutofit/>
          </a:bodyPr>
          <a:lstStyle/>
          <a:p>
            <a:pPr lvl="1">
              <a:buFont typeface="Courier New" pitchFamily="49" charset="0"/>
              <a:buChar char="o"/>
            </a:pPr>
            <a:r>
              <a:rPr lang="en-US" sz="2200" dirty="0" smtClean="0"/>
              <a:t>L</a:t>
            </a:r>
            <a:r>
              <a:rPr lang="lt-LT" sz="2200" dirty="0" err="1" smtClean="0"/>
              <a:t>ietuvių</a:t>
            </a:r>
            <a:r>
              <a:rPr lang="en-US" sz="2200" dirty="0" smtClean="0"/>
              <a:t> </a:t>
            </a:r>
            <a:r>
              <a:rPr lang="lt-LT" sz="2200" dirty="0" smtClean="0"/>
              <a:t> fizikas</a:t>
            </a:r>
            <a:r>
              <a:rPr lang="lt-LT" sz="2200" dirty="0"/>
              <a:t>, akademikas, profesorius vienas fizikos mokslo organizatorių Lietuvoje, tyrinėjo medžiagų elektrines savybes aktyviai kūrė lietuvišką fizikos terminiją.</a:t>
            </a:r>
          </a:p>
          <a:p>
            <a:pPr algn="just"/>
            <a:endParaRPr lang="lt-LT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1580" y="2232667"/>
            <a:ext cx="2389839" cy="3505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2410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Curlz MT" panose="04040404050702020202" pitchFamily="82" charset="0"/>
              </a:rPr>
              <a:t>Kazimieras </a:t>
            </a:r>
            <a:r>
              <a:rPr lang="lt-LT" dirty="0">
                <a:latin typeface="Curlz MT" panose="04040404050702020202" pitchFamily="82" charset="0"/>
              </a:rPr>
              <a:t>Baršauskas </a:t>
            </a:r>
            <a:r>
              <a:rPr lang="lt-LT" dirty="0" smtClean="0">
                <a:latin typeface="Curlz MT" panose="04040404050702020202" pitchFamily="82" charset="0"/>
              </a:rPr>
              <a:t>(1904 </a:t>
            </a:r>
            <a:r>
              <a:rPr lang="lt-LT" dirty="0">
                <a:latin typeface="Curlz MT" panose="04040404050702020202" pitchFamily="82" charset="0"/>
              </a:rPr>
              <a:t>– </a:t>
            </a:r>
            <a:r>
              <a:rPr lang="lt-LT" dirty="0" smtClean="0">
                <a:latin typeface="Curlz MT" panose="04040404050702020202" pitchFamily="82" charset="0"/>
              </a:rPr>
              <a:t>1964)</a:t>
            </a:r>
            <a:endParaRPr lang="lt-LT" dirty="0">
              <a:latin typeface="Curlz MT" panose="04040404050702020202" pitchFamily="82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2132856"/>
            <a:ext cx="4038600" cy="4115544"/>
          </a:xfrm>
        </p:spPr>
        <p:txBody>
          <a:bodyPr/>
          <a:lstStyle/>
          <a:p>
            <a:r>
              <a:rPr lang="lt-LT" sz="2400" dirty="0" smtClean="0"/>
              <a:t>Lietuvių</a:t>
            </a:r>
            <a:r>
              <a:rPr lang="en-US" sz="2400" dirty="0" smtClean="0"/>
              <a:t> </a:t>
            </a:r>
            <a:r>
              <a:rPr lang="lt-LT" sz="2400" dirty="0" smtClean="0"/>
              <a:t>fizikas</a:t>
            </a:r>
            <a:r>
              <a:rPr lang="lt-LT" sz="2400" dirty="0"/>
              <a:t>, akademikas </a:t>
            </a:r>
            <a:r>
              <a:rPr lang="lt-LT" sz="2400" dirty="0" smtClean="0"/>
              <a:t>profesorius,</a:t>
            </a:r>
            <a:r>
              <a:rPr lang="en-US" sz="2400" dirty="0" smtClean="0"/>
              <a:t> </a:t>
            </a:r>
            <a:r>
              <a:rPr lang="lt-LT" sz="2400" dirty="0" smtClean="0"/>
              <a:t>tyrė </a:t>
            </a:r>
            <a:r>
              <a:rPr lang="lt-LT" sz="2400" dirty="0"/>
              <a:t>antrinius kosminius spindulius, ultragarsą, parašė nemažai fizikos vadovėlių bei mokslo populiarinamųjų knygų.</a:t>
            </a:r>
          </a:p>
          <a:p>
            <a:endParaRPr lang="lt-LT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6449" y="2308873"/>
            <a:ext cx="2280102" cy="335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753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686800" cy="569218"/>
          </a:xfrm>
        </p:spPr>
        <p:txBody>
          <a:bodyPr>
            <a:normAutofit fontScale="90000"/>
          </a:bodyPr>
          <a:lstStyle/>
          <a:p>
            <a:r>
              <a:rPr lang="lt-LT" sz="4000" dirty="0" smtClean="0">
                <a:latin typeface="Curlz MT" pitchFamily="82" charset="0"/>
              </a:rPr>
              <a:t>Eksperimentinio tyrimo metodo schema</a:t>
            </a:r>
            <a:endParaRPr lang="lt-LT" sz="4000" dirty="0">
              <a:latin typeface="Curlz MT" pitchFamily="82" charset="0"/>
            </a:endParaRPr>
          </a:p>
        </p:txBody>
      </p:sp>
      <p:pic>
        <p:nvPicPr>
          <p:cNvPr id="1027" name="Picture 3" descr="D:\#Users\Vytautas\Pictures\images[9]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8221" y="1200646"/>
            <a:ext cx="1096962" cy="1576388"/>
          </a:xfrm>
          <a:prstGeom prst="rect">
            <a:avLst/>
          </a:prstGeom>
          <a:noFill/>
        </p:spPr>
      </p:pic>
      <p:sp>
        <p:nvSpPr>
          <p:cNvPr id="21" name="Stačiakampis 20"/>
          <p:cNvSpPr/>
          <p:nvPr/>
        </p:nvSpPr>
        <p:spPr>
          <a:xfrm>
            <a:off x="467544" y="1196752"/>
            <a:ext cx="40324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Problema</a:t>
            </a:r>
            <a:endParaRPr lang="lt-LT" dirty="0"/>
          </a:p>
        </p:txBody>
      </p:sp>
      <p:sp>
        <p:nvSpPr>
          <p:cNvPr id="22" name="Rodyklė žemyn 21"/>
          <p:cNvSpPr/>
          <p:nvPr/>
        </p:nvSpPr>
        <p:spPr>
          <a:xfrm>
            <a:off x="2411760" y="1700808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3" name="Stačiakampis 22"/>
          <p:cNvSpPr/>
          <p:nvPr/>
        </p:nvSpPr>
        <p:spPr>
          <a:xfrm>
            <a:off x="467544" y="2132856"/>
            <a:ext cx="40324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Hipotezė</a:t>
            </a:r>
            <a:endParaRPr lang="lt-LT" dirty="0"/>
          </a:p>
        </p:txBody>
      </p:sp>
      <p:sp>
        <p:nvSpPr>
          <p:cNvPr id="24" name="Rodyklė žemyn 23"/>
          <p:cNvSpPr/>
          <p:nvPr/>
        </p:nvSpPr>
        <p:spPr>
          <a:xfrm>
            <a:off x="2267744" y="2564904"/>
            <a:ext cx="504056" cy="504056"/>
          </a:xfrm>
          <a:prstGeom prst="downArrow">
            <a:avLst>
              <a:gd name="adj1" fmla="val 18567"/>
              <a:gd name="adj2" fmla="val 517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5" name="Stačiakampis 24"/>
          <p:cNvSpPr/>
          <p:nvPr/>
        </p:nvSpPr>
        <p:spPr>
          <a:xfrm>
            <a:off x="467544" y="3068960"/>
            <a:ext cx="403244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Bandymas</a:t>
            </a:r>
            <a:endParaRPr lang="lt-LT" dirty="0"/>
          </a:p>
        </p:txBody>
      </p:sp>
      <p:sp>
        <p:nvSpPr>
          <p:cNvPr id="26" name="Rodyklė žemyn 25"/>
          <p:cNvSpPr/>
          <p:nvPr/>
        </p:nvSpPr>
        <p:spPr>
          <a:xfrm>
            <a:off x="2267744" y="3861048"/>
            <a:ext cx="43204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7" name="Stačiakampis 26"/>
          <p:cNvSpPr/>
          <p:nvPr/>
        </p:nvSpPr>
        <p:spPr>
          <a:xfrm>
            <a:off x="467544" y="4653136"/>
            <a:ext cx="403244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Išvados </a:t>
            </a:r>
            <a:endParaRPr lang="lt-LT" dirty="0"/>
          </a:p>
        </p:txBody>
      </p:sp>
      <p:sp>
        <p:nvSpPr>
          <p:cNvPr id="28" name="Rodyklė žemyn 27"/>
          <p:cNvSpPr/>
          <p:nvPr/>
        </p:nvSpPr>
        <p:spPr>
          <a:xfrm>
            <a:off x="2339752" y="5229200"/>
            <a:ext cx="2880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9" name="Stačiakampis 28"/>
          <p:cNvSpPr/>
          <p:nvPr/>
        </p:nvSpPr>
        <p:spPr>
          <a:xfrm>
            <a:off x="467544" y="5805264"/>
            <a:ext cx="403244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Hipotezės patvirtinimas ar paneigimas</a:t>
            </a:r>
            <a:endParaRPr lang="lt-LT" dirty="0"/>
          </a:p>
        </p:txBody>
      </p:sp>
      <p:sp>
        <p:nvSpPr>
          <p:cNvPr id="31" name="Stačiakampis 30"/>
          <p:cNvSpPr/>
          <p:nvPr/>
        </p:nvSpPr>
        <p:spPr>
          <a:xfrm>
            <a:off x="5652120" y="1268760"/>
            <a:ext cx="338437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Pieštukas atrodo sulūžęs. </a:t>
            </a:r>
            <a:endParaRPr lang="lt-LT" dirty="0"/>
          </a:p>
        </p:txBody>
      </p:sp>
      <p:sp>
        <p:nvSpPr>
          <p:cNvPr id="32" name="Stačiakampis 31"/>
          <p:cNvSpPr/>
          <p:nvPr/>
        </p:nvSpPr>
        <p:spPr>
          <a:xfrm>
            <a:off x="5652120" y="1988840"/>
            <a:ext cx="33843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 O gal vanduo krečia išdaigas?</a:t>
            </a:r>
            <a:endParaRPr lang="lt-LT" dirty="0"/>
          </a:p>
        </p:txBody>
      </p:sp>
      <p:sp>
        <p:nvSpPr>
          <p:cNvPr id="33" name="Stačiakampis 32"/>
          <p:cNvSpPr/>
          <p:nvPr/>
        </p:nvSpPr>
        <p:spPr>
          <a:xfrm>
            <a:off x="5652120" y="2924944"/>
            <a:ext cx="3384376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Kelis kartus įdedame ir išimame pieštuką iš vandens .  Pasirodo jis sveikas.</a:t>
            </a:r>
            <a:endParaRPr lang="lt-LT" dirty="0"/>
          </a:p>
        </p:txBody>
      </p:sp>
      <p:sp>
        <p:nvSpPr>
          <p:cNvPr id="34" name="Stačiakampis 33"/>
          <p:cNvSpPr/>
          <p:nvPr/>
        </p:nvSpPr>
        <p:spPr>
          <a:xfrm>
            <a:off x="5652120" y="4653136"/>
            <a:ext cx="3384376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 smtClean="0"/>
              <a:t>Tokį vaizdą matome todėl, kad nuo pieštuko atsispindėjusi šviesa sklinda ne  tiesiai į akis , o kiek kitaip . Pasirodo, kirsdama dviejų skaidriųjų medžiagų ribą, šviesa keičia sklidimo kryptį </a:t>
            </a:r>
            <a:r>
              <a:rPr lang="lt-LT" dirty="0" smtClean="0"/>
              <a:t>,t.y. lūžta. </a:t>
            </a:r>
            <a:endParaRPr lang="lt-LT" dirty="0"/>
          </a:p>
        </p:txBody>
      </p:sp>
      <p:sp>
        <p:nvSpPr>
          <p:cNvPr id="36" name="Stačiakampis 35"/>
          <p:cNvSpPr/>
          <p:nvPr/>
        </p:nvSpPr>
        <p:spPr>
          <a:xfrm>
            <a:off x="5652120" y="6165304"/>
            <a:ext cx="349188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 smtClean="0"/>
              <a:t>Hipotezė nepasitvirtino, čia šviesa</a:t>
            </a:r>
          </a:p>
          <a:p>
            <a:pPr algn="ctr"/>
            <a:r>
              <a:rPr lang="lt-LT" sz="1600" dirty="0" smtClean="0"/>
              <a:t> ,, lūžta ”, o ne pieštukas.</a:t>
            </a:r>
            <a:endParaRPr lang="lt-LT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latin typeface="Curlz MT" pitchFamily="82" charset="0"/>
                <a:ea typeface="Cambria Math" pitchFamily="18" charset="0"/>
              </a:rPr>
              <a:t>Šiuolaikinė fizika</a:t>
            </a:r>
            <a:endParaRPr lang="lt-LT" dirty="0">
              <a:latin typeface="Curlz MT" pitchFamily="82" charset="0"/>
              <a:ea typeface="Cambria Math" pitchFamily="18" charset="0"/>
            </a:endParaRP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idx="4294967295"/>
          </p:nvPr>
        </p:nvSpPr>
        <p:spPr>
          <a:xfrm>
            <a:off x="0" y="1700213"/>
            <a:ext cx="4040188" cy="223361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lt-LT" dirty="0" smtClean="0">
                <a:latin typeface="Curlz MT" pitchFamily="82" charset="0"/>
              </a:rPr>
              <a:t>   Fizikai teoretikai</a:t>
            </a:r>
          </a:p>
          <a:p>
            <a:pPr>
              <a:buNone/>
            </a:pPr>
            <a:r>
              <a:rPr lang="lt-LT" dirty="0" smtClean="0">
                <a:latin typeface="Curlz MT" pitchFamily="82" charset="0"/>
              </a:rPr>
              <a:t>   </a:t>
            </a:r>
            <a:r>
              <a:rPr lang="lt-LT" sz="2800" dirty="0" smtClean="0"/>
              <a:t>Labiausia reikia žinių ir logiško mąstymo. Pagrindinis jų darbo įrankis-kompiuteris ir rašiklis .</a:t>
            </a:r>
            <a:endParaRPr lang="lt-LT" sz="2800" dirty="0"/>
          </a:p>
        </p:txBody>
      </p:sp>
      <p:sp>
        <p:nvSpPr>
          <p:cNvPr id="7" name="Teksto vietos rezervavimo ženklas 6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dirty="0" smtClean="0">
                <a:latin typeface="Curlz MT" pitchFamily="82" charset="0"/>
              </a:rPr>
              <a:t>Fizikai eksperimentatoriai</a:t>
            </a:r>
            <a:endParaRPr lang="lt-LT" dirty="0">
              <a:latin typeface="Curlz MT" pitchFamily="82" charset="0"/>
            </a:endParaRPr>
          </a:p>
        </p:txBody>
      </p:sp>
      <p:sp>
        <p:nvSpPr>
          <p:cNvPr id="8" name="Turinio vietos rezervavimo ženklas 7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/>
          <a:lstStyle/>
          <a:p>
            <a:endParaRPr lang="lt-LT" dirty="0" smtClean="0"/>
          </a:p>
          <a:p>
            <a:pPr>
              <a:buNone/>
            </a:pPr>
            <a:r>
              <a:rPr lang="lt-LT" dirty="0" smtClean="0"/>
              <a:t>    </a:t>
            </a:r>
            <a:r>
              <a:rPr lang="lt-LT" sz="2400" dirty="0" smtClean="0"/>
              <a:t>Daugiausia dirba laboratorijose . Specialia įranga atlieka sudėtingus eksperimentus .</a:t>
            </a:r>
            <a:endParaRPr lang="lt-LT" sz="2400" dirty="0"/>
          </a:p>
        </p:txBody>
      </p:sp>
      <p:pic>
        <p:nvPicPr>
          <p:cNvPr id="1027" name="Picture 3" descr="D:\#Users\Vytautas\Pictures\7_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4365104"/>
            <a:ext cx="3449960" cy="2315322"/>
          </a:xfrm>
          <a:prstGeom prst="rect">
            <a:avLst/>
          </a:prstGeom>
          <a:noFill/>
        </p:spPr>
      </p:pic>
      <p:pic>
        <p:nvPicPr>
          <p:cNvPr id="1028" name="Picture 4" descr="D:\#Users\Vytautas\Pictures\Fizika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437112"/>
            <a:ext cx="3644246" cy="226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40544" y="260649"/>
            <a:ext cx="8062912" cy="864096"/>
          </a:xfrm>
        </p:spPr>
        <p:txBody>
          <a:bodyPr/>
          <a:lstStyle/>
          <a:p>
            <a:pPr algn="ctr"/>
            <a:r>
              <a:rPr lang="lt-LT" dirty="0" smtClean="0">
                <a:latin typeface="Curlz MT" pitchFamily="82" charset="0"/>
              </a:rPr>
              <a:t>Fizika technikos pagrindas</a:t>
            </a:r>
            <a:endParaRPr lang="lt-LT" dirty="0">
              <a:latin typeface="Curlz MT" pitchFamily="82" charset="0"/>
            </a:endParaRPr>
          </a:p>
        </p:txBody>
      </p:sp>
      <p:sp>
        <p:nvSpPr>
          <p:cNvPr id="5" name="Paantraštė 4"/>
          <p:cNvSpPr>
            <a:spLocks noGrp="1"/>
          </p:cNvSpPr>
          <p:nvPr>
            <p:ph type="subTitle" idx="1"/>
          </p:nvPr>
        </p:nvSpPr>
        <p:spPr>
          <a:xfrm>
            <a:off x="540544" y="1196752"/>
            <a:ext cx="8495952" cy="2806128"/>
          </a:xfrm>
        </p:spPr>
        <p:txBody>
          <a:bodyPr/>
          <a:lstStyle/>
          <a:p>
            <a:pPr algn="l"/>
            <a:r>
              <a:rPr lang="lt-LT" dirty="0" smtClean="0"/>
              <a:t>Nes konstruojant įvairius techninius įrenginius remiamasi </a:t>
            </a:r>
            <a:r>
              <a:rPr lang="lt-LT" i="1" dirty="0" smtClean="0"/>
              <a:t>fizikų</a:t>
            </a:r>
            <a:r>
              <a:rPr lang="lt-LT" dirty="0" smtClean="0"/>
              <a:t> ištirtais reiškiniais, dėsniais.</a:t>
            </a:r>
            <a:endParaRPr lang="lt-LT" dirty="0"/>
          </a:p>
        </p:txBody>
      </p:sp>
      <p:pic>
        <p:nvPicPr>
          <p:cNvPr id="2050" name="Picture 2" descr="D:\#Users\Vytautas\Pictures\elektrine-krosnele-mini-orkaite-bomann-kk[1]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635896" y="2492896"/>
            <a:ext cx="2646751" cy="1920470"/>
          </a:xfrm>
          <a:prstGeom prst="rect">
            <a:avLst/>
          </a:prstGeom>
          <a:noFill/>
        </p:spPr>
      </p:pic>
      <p:pic>
        <p:nvPicPr>
          <p:cNvPr id="2051" name="Picture 3" descr="D:\#Users\Vytautas\Pictures\pirmas-lietuviskas-palydovas-lituanica-sat-1-51751696d3d51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492896"/>
            <a:ext cx="2682612" cy="2008014"/>
          </a:xfrm>
          <a:prstGeom prst="rect">
            <a:avLst/>
          </a:prstGeom>
          <a:noFill/>
        </p:spPr>
      </p:pic>
      <p:pic>
        <p:nvPicPr>
          <p:cNvPr id="2052" name="Picture 4" descr="D:\#Users\Vytautas\Pictures\Traktorius-New-Holland-T5000-1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509120"/>
            <a:ext cx="2840930" cy="2132856"/>
          </a:xfrm>
          <a:prstGeom prst="rect">
            <a:avLst/>
          </a:prstGeom>
          <a:noFill/>
        </p:spPr>
      </p:pic>
      <p:pic>
        <p:nvPicPr>
          <p:cNvPr id="2054" name="Picture 6" descr="https://encrypted-tbn1.gstatic.com/images?q=tbn:ANd9GcQu4j45v7mfvUsQEpi7Ud4alR5mtn1ravhyOnYjY7b6mrB52HIdDw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4509120"/>
            <a:ext cx="2968519" cy="2088232"/>
          </a:xfrm>
          <a:prstGeom prst="rect">
            <a:avLst/>
          </a:prstGeom>
          <a:noFill/>
        </p:spPr>
      </p:pic>
      <p:pic>
        <p:nvPicPr>
          <p:cNvPr id="2055" name="Picture 7" descr="D:\#Users\Vytautas\Pictures\imagesCAQQVB4H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2564904"/>
            <a:ext cx="2552700" cy="1790700"/>
          </a:xfrm>
          <a:prstGeom prst="rect">
            <a:avLst/>
          </a:prstGeom>
          <a:noFill/>
        </p:spPr>
      </p:pic>
      <p:pic>
        <p:nvPicPr>
          <p:cNvPr id="2056" name="Picture 8" descr="D:\#Users\Vytautas\Pictures\5103f61094e6b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84235" y="4509120"/>
            <a:ext cx="2352261" cy="21328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57250"/>
          </a:xfrm>
        </p:spPr>
        <p:txBody>
          <a:bodyPr>
            <a:noAutofit/>
          </a:bodyPr>
          <a:lstStyle/>
          <a:p>
            <a:r>
              <a:rPr lang="lt-LT" sz="4000" dirty="0" smtClean="0">
                <a:latin typeface="Curlz MT" pitchFamily="82" charset="0"/>
              </a:rPr>
              <a:t>Tačiau technika kenkia aplinkai:</a:t>
            </a:r>
            <a:endParaRPr lang="lt-LT" sz="4000" dirty="0">
              <a:latin typeface="Curlz MT" pitchFamily="82" charset="0"/>
            </a:endParaRPr>
          </a:p>
        </p:txBody>
      </p:sp>
      <p:sp>
        <p:nvSpPr>
          <p:cNvPr id="7" name="Turinio vietos rezervavimo ženklas 6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20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400" dirty="0" smtClean="0"/>
              <a:t>Į aplinką išmetama daug kenksmingų medžiagų, kurios požeminiais kanalais išteka į upes, ežerus.</a:t>
            </a:r>
          </a:p>
          <a:p>
            <a:pPr>
              <a:buNone/>
            </a:pPr>
            <a:r>
              <a:rPr lang="lt-LT" sz="2400" dirty="0" smtClean="0"/>
              <a:t>Pramonės ir transporto išskiriamos kenksmingos dujos labai žaloja miškus.</a:t>
            </a:r>
          </a:p>
          <a:p>
            <a:pPr>
              <a:buNone/>
            </a:pPr>
            <a:r>
              <a:rPr lang="lt-LT" sz="2400" dirty="0" smtClean="0"/>
              <a:t>Daug nemalonumu sudaro ir </a:t>
            </a:r>
            <a:r>
              <a:rPr lang="lt-LT" sz="2400" smtClean="0"/>
              <a:t>buitinės atliekos.</a:t>
            </a:r>
            <a:endParaRPr lang="lt-LT" sz="2400" dirty="0"/>
          </a:p>
        </p:txBody>
      </p:sp>
      <p:pic>
        <p:nvPicPr>
          <p:cNvPr id="3074" name="Picture 2" descr="D:\#Users\Vytautas\Pictures\Ekologisku-automobiliu-pirmyn-i-svaresni-ora-4-300x21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717032"/>
            <a:ext cx="2817823" cy="2451348"/>
          </a:xfrm>
          <a:prstGeom prst="rect">
            <a:avLst/>
          </a:prstGeom>
          <a:noFill/>
        </p:spPr>
      </p:pic>
      <p:pic>
        <p:nvPicPr>
          <p:cNvPr id="3075" name="Picture 3" descr="D:\#Users\Vytautas\Pictures\imagesCAV8QNL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717032"/>
            <a:ext cx="3139916" cy="2495922"/>
          </a:xfrm>
          <a:prstGeom prst="rect">
            <a:avLst/>
          </a:prstGeom>
          <a:noFill/>
        </p:spPr>
      </p:pic>
      <p:pic>
        <p:nvPicPr>
          <p:cNvPr id="3077" name="Picture 5" descr="https://encrypted-tbn0.gstatic.com/images?q=tbn:ANd9GcThmkPamoailOEzPFPqwQXtZjZ9CofEb6hG33iEkhqdTkqVuc4j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3717032"/>
            <a:ext cx="2843808" cy="2520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40544" y="260649"/>
            <a:ext cx="8062912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>
                <a:latin typeface="Curlz MT" pitchFamily="82" charset="0"/>
              </a:rPr>
              <a:t>Testas</a:t>
            </a:r>
            <a:endParaRPr lang="lt-LT" dirty="0">
              <a:latin typeface="Curlz MT" pitchFamily="82" charset="0"/>
            </a:endParaRPr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540544" y="764704"/>
            <a:ext cx="8062912" cy="6093296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US" dirty="0" smtClean="0"/>
              <a:t>1.Pirmoji </a:t>
            </a:r>
            <a:r>
              <a:rPr lang="en-US" dirty="0" err="1" smtClean="0"/>
              <a:t>fizikos</a:t>
            </a:r>
            <a:r>
              <a:rPr lang="en-US" dirty="0" smtClean="0"/>
              <a:t> k</a:t>
            </a:r>
            <a:r>
              <a:rPr lang="lt-LT" dirty="0" err="1" smtClean="0"/>
              <a:t>nyga</a:t>
            </a:r>
            <a:r>
              <a:rPr lang="lt-LT" dirty="0" smtClean="0"/>
              <a:t> Lietuvoje parašyta:</a:t>
            </a:r>
            <a:endParaRPr lang="lt-LT" i="1" dirty="0" smtClean="0"/>
          </a:p>
          <a:p>
            <a:pPr algn="l"/>
            <a:r>
              <a:rPr lang="lt-LT" dirty="0" smtClean="0"/>
              <a:t>   A. 1733; B. 1633; C.1933 </a:t>
            </a:r>
            <a:endParaRPr lang="lt-LT" i="1" dirty="0" smtClean="0"/>
          </a:p>
          <a:p>
            <a:pPr algn="l"/>
            <a:r>
              <a:rPr lang="lt-LT" dirty="0" smtClean="0"/>
              <a:t>2. Eksperimentinio fizikos tyrimų metodo pradininkas buvo:</a:t>
            </a:r>
            <a:endParaRPr lang="lt-LT" i="1" dirty="0" smtClean="0"/>
          </a:p>
          <a:p>
            <a:pPr algn="l"/>
            <a:r>
              <a:rPr lang="lt-LT" dirty="0" smtClean="0"/>
              <a:t>   A. Aristotelis; B. </a:t>
            </a:r>
            <a:r>
              <a:rPr lang="lt-LT" dirty="0" err="1" smtClean="0"/>
              <a:t>Dusetiškis</a:t>
            </a:r>
            <a:r>
              <a:rPr lang="lt-LT" dirty="0" smtClean="0"/>
              <a:t>;   </a:t>
            </a:r>
            <a:r>
              <a:rPr lang="lt-LT" dirty="0" err="1" smtClean="0"/>
              <a:t>C.Galilėjus</a:t>
            </a:r>
            <a:r>
              <a:rPr lang="lt-LT" dirty="0" smtClean="0"/>
              <a:t>.</a:t>
            </a:r>
            <a:endParaRPr lang="lt-LT" i="1" dirty="0" smtClean="0"/>
          </a:p>
          <a:p>
            <a:pPr algn="just"/>
            <a:r>
              <a:rPr lang="lt-LT" dirty="0" smtClean="0"/>
              <a:t>3.Teorinės fizikos Lietuvoje pradininkas buvo:</a:t>
            </a:r>
            <a:endParaRPr lang="lt-LT" i="1" dirty="0" smtClean="0"/>
          </a:p>
          <a:p>
            <a:pPr algn="just"/>
            <a:r>
              <a:rPr lang="lt-LT" dirty="0" smtClean="0"/>
              <a:t>   A. A.Jucys; B. K.Baršauskas ; C.  </a:t>
            </a:r>
            <a:r>
              <a:rPr lang="lt-LT" dirty="0" err="1" smtClean="0"/>
              <a:t>A.Eišteinas</a:t>
            </a:r>
            <a:r>
              <a:rPr lang="lt-LT" dirty="0" smtClean="0"/>
              <a:t> </a:t>
            </a:r>
            <a:endParaRPr lang="lt-LT" i="1" dirty="0" smtClean="0"/>
          </a:p>
          <a:p>
            <a:pPr algn="just"/>
            <a:r>
              <a:rPr lang="lt-LT" dirty="0" smtClean="0"/>
              <a:t>4.Kokia yra bendroji eksperimentinio metodo schema?</a:t>
            </a:r>
            <a:endParaRPr lang="lt-LT" i="1" dirty="0" smtClean="0"/>
          </a:p>
          <a:p>
            <a:pPr algn="just"/>
            <a:r>
              <a:rPr lang="lt-LT" dirty="0" smtClean="0"/>
              <a:t>   A.Problema—Hipotezė-Bandymas-- Išvados </a:t>
            </a:r>
            <a:endParaRPr lang="lt-LT" i="1" dirty="0" smtClean="0"/>
          </a:p>
          <a:p>
            <a:pPr algn="just"/>
            <a:r>
              <a:rPr lang="lt-LT" dirty="0" smtClean="0"/>
              <a:t>   B. Hipotezė-Bandymas-Rezultatas- - Problema</a:t>
            </a:r>
            <a:endParaRPr lang="lt-LT" i="1" dirty="0" smtClean="0"/>
          </a:p>
          <a:p>
            <a:pPr algn="just"/>
            <a:r>
              <a:rPr lang="lt-LT" dirty="0" smtClean="0"/>
              <a:t>   C. Problema- Bandymas-- Išvados- Hipotezė </a:t>
            </a:r>
            <a:endParaRPr lang="lt-LT" i="1" dirty="0" smtClean="0"/>
          </a:p>
          <a:p>
            <a:pPr algn="just"/>
            <a:r>
              <a:rPr lang="lt-LT" dirty="0" smtClean="0"/>
              <a:t>5.Kas būdinga varikliams, varantiems automobiliu, traktorius, lėktuvus?</a:t>
            </a:r>
            <a:endParaRPr lang="lt-LT" i="1" dirty="0" smtClean="0"/>
          </a:p>
          <a:p>
            <a:pPr algn="just"/>
            <a:r>
              <a:rPr lang="lt-LT" dirty="0" smtClean="0"/>
              <a:t>   A.Jų veikimas pagrįstas šiluminiais reiškiniais;</a:t>
            </a:r>
            <a:endParaRPr lang="lt-LT" i="1" dirty="0" smtClean="0"/>
          </a:p>
          <a:p>
            <a:pPr algn="just"/>
            <a:r>
              <a:rPr lang="lt-LT" dirty="0" smtClean="0"/>
              <a:t>   B.Teršia aplinką kenksmingomis medžiagomis;</a:t>
            </a:r>
            <a:endParaRPr lang="lt-LT" i="1" dirty="0" smtClean="0"/>
          </a:p>
          <a:p>
            <a:pPr algn="just"/>
            <a:r>
              <a:rPr lang="lt-LT" dirty="0" smtClean="0"/>
              <a:t>   C.Tinka išvardyti atvejai. </a:t>
            </a:r>
            <a:endParaRPr lang="lt-LT" i="1" dirty="0" smtClean="0"/>
          </a:p>
          <a:p>
            <a:pPr algn="just"/>
            <a:r>
              <a:rPr lang="lt-LT" dirty="0" smtClean="0"/>
              <a:t>6.Kuriame variante visi buitiniai prietaisai susiję su mechaniniais reiškiniais?</a:t>
            </a:r>
            <a:endParaRPr lang="lt-LT" i="1" dirty="0" smtClean="0"/>
          </a:p>
          <a:p>
            <a:pPr algn="just"/>
            <a:r>
              <a:rPr lang="lt-LT" dirty="0" smtClean="0"/>
              <a:t>   A.Skalbimo mašina, ventiliatorius, dulkių siurblys;</a:t>
            </a:r>
            <a:endParaRPr lang="lt-LT" i="1" dirty="0" smtClean="0"/>
          </a:p>
          <a:p>
            <a:pPr algn="just"/>
            <a:r>
              <a:rPr lang="lt-LT" dirty="0" smtClean="0"/>
              <a:t>   B.Kompiuteris, lempa, laidynė; C.Laikrodis, ventiliatorius, svarstyklės.</a:t>
            </a:r>
            <a:endParaRPr lang="lt-LT" i="1" dirty="0" smtClean="0"/>
          </a:p>
          <a:p>
            <a:pPr algn="just"/>
            <a:r>
              <a:rPr lang="lt-LT" dirty="0" smtClean="0"/>
              <a:t>7.Kuris atsakymas tinka popieriui, variui, orui?</a:t>
            </a:r>
            <a:endParaRPr lang="lt-LT" i="1" dirty="0" smtClean="0"/>
          </a:p>
          <a:p>
            <a:pPr algn="just"/>
            <a:r>
              <a:rPr lang="lt-LT" dirty="0" smtClean="0"/>
              <a:t>   A.Fizikiniai kūnai; B.Medžiagos; C.Fizikiniai reiškiniai. </a:t>
            </a:r>
            <a:endParaRPr lang="lt-LT" i="1" dirty="0" smtClean="0"/>
          </a:p>
          <a:p>
            <a:pPr algn="just"/>
            <a:r>
              <a:rPr lang="lt-LT" dirty="0" smtClean="0"/>
              <a:t>8.Kuris mokslas nėra apie gamta?</a:t>
            </a:r>
            <a:endParaRPr lang="lt-LT" i="1" dirty="0" smtClean="0"/>
          </a:p>
          <a:p>
            <a:pPr algn="just"/>
            <a:r>
              <a:rPr lang="lt-LT" dirty="0" smtClean="0"/>
              <a:t>   A.Fizika; B. Biologija; C. Astrologija.</a:t>
            </a:r>
            <a:endParaRPr lang="lt-LT" i="1" dirty="0" smtClean="0"/>
          </a:p>
          <a:p>
            <a:pPr algn="just"/>
            <a:r>
              <a:rPr lang="lt-LT" dirty="0" smtClean="0"/>
              <a:t>9.Kuris iš paminėtų gamtos reiškinių nėra fizikinis?</a:t>
            </a:r>
            <a:endParaRPr lang="lt-LT" i="1" dirty="0" smtClean="0"/>
          </a:p>
          <a:p>
            <a:pPr algn="just"/>
            <a:r>
              <a:rPr lang="lt-LT" dirty="0" smtClean="0"/>
              <a:t>   A.Važiuoja automobilis; B.Verda vanduo; C.Pūva obuolys. </a:t>
            </a:r>
            <a:endParaRPr lang="lt-LT" i="1" dirty="0" smtClean="0"/>
          </a:p>
          <a:p>
            <a:pPr algn="just"/>
            <a:r>
              <a:rPr lang="lt-LT" dirty="0" smtClean="0"/>
              <a:t>10.Kaip galima tirti gamtą?</a:t>
            </a:r>
            <a:endParaRPr lang="lt-LT" i="1" dirty="0" smtClean="0"/>
          </a:p>
          <a:p>
            <a:pPr algn="just"/>
            <a:r>
              <a:rPr lang="lt-LT" dirty="0" smtClean="0"/>
              <a:t>   A.Stebėdami; B.Atliekant bandymus; C. Tinka išvardyti atvejai.</a:t>
            </a:r>
          </a:p>
          <a:p>
            <a:pPr algn="just"/>
            <a:endParaRPr lang="lt-LT" i="1" dirty="0" smtClean="0"/>
          </a:p>
          <a:p>
            <a:pPr algn="just"/>
            <a:r>
              <a:rPr lang="lt-LT" i="1" dirty="0" smtClean="0"/>
              <a:t>ATSAKYMAI: </a:t>
            </a:r>
            <a:r>
              <a:rPr lang="lt-LT" dirty="0" smtClean="0"/>
              <a:t>1.B; 2.C; 3.A; 4.A; 5.C; 6.A; 7.B; 8.C; 9.C; 10. C.</a:t>
            </a:r>
            <a:endParaRPr lang="lt-LT" i="1" dirty="0" smtClean="0"/>
          </a:p>
          <a:p>
            <a:pPr algn="just"/>
            <a:endParaRPr lang="lt-LT" i="1" dirty="0" smtClean="0"/>
          </a:p>
          <a:p>
            <a:pPr lvl="3" algn="just"/>
            <a:endParaRPr lang="lt-L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40544" y="776289"/>
            <a:ext cx="8062912" cy="780504"/>
          </a:xfrm>
        </p:spPr>
        <p:txBody>
          <a:bodyPr/>
          <a:lstStyle/>
          <a:p>
            <a:pPr algn="ctr"/>
            <a:r>
              <a:rPr lang="lt-LT" dirty="0" smtClean="0">
                <a:latin typeface="Curlz MT" pitchFamily="82" charset="0"/>
              </a:rPr>
              <a:t>Literatūra</a:t>
            </a:r>
            <a:endParaRPr lang="lt-LT" dirty="0">
              <a:latin typeface="Curlz MT" pitchFamily="82" charset="0"/>
            </a:endParaRPr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405904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lt-LT" dirty="0" smtClean="0"/>
              <a:t>V. </a:t>
            </a:r>
            <a:r>
              <a:rPr lang="lt-LT" dirty="0" err="1" smtClean="0"/>
              <a:t>Valentnavičius</a:t>
            </a:r>
            <a:r>
              <a:rPr lang="lt-LT" dirty="0" smtClean="0"/>
              <a:t> ; </a:t>
            </a:r>
            <a:r>
              <a:rPr lang="lt-LT" dirty="0" err="1" smtClean="0"/>
              <a:t>Z.Šliavaitė</a:t>
            </a:r>
            <a:r>
              <a:rPr lang="lt-LT" dirty="0" smtClean="0"/>
              <a:t> Fizika 7</a:t>
            </a:r>
          </a:p>
          <a:p>
            <a:pPr algn="l">
              <a:buFont typeface="Wingdings" pitchFamily="2" charset="2"/>
              <a:buChar char="Ø"/>
            </a:pPr>
            <a:r>
              <a:rPr lang="lt-LT" dirty="0" smtClean="0"/>
              <a:t>Spektras 7</a:t>
            </a:r>
            <a:endParaRPr lang="en-US" dirty="0" smtClean="0"/>
          </a:p>
          <a:p>
            <a:pPr algn="l">
              <a:buFont typeface="Wingdings" pitchFamily="2" charset="2"/>
              <a:buChar char="Ø"/>
            </a:pPr>
            <a:r>
              <a:rPr lang="lt-LT" dirty="0" smtClean="0">
                <a:hlinkClick r:id="rId2"/>
              </a:rPr>
              <a:t>http://www.fizika.lm.lt/content/view/732/295/</a:t>
            </a:r>
            <a:endParaRPr lang="en-US" dirty="0" smtClean="0"/>
          </a:p>
          <a:p>
            <a:pPr algn="l">
              <a:buFont typeface="Wingdings" pitchFamily="2" charset="2"/>
              <a:buChar char="Ø"/>
            </a:pPr>
            <a:r>
              <a:rPr lang="lt-LT" dirty="0" smtClean="0">
                <a:hlinkClick r:id="rId3"/>
              </a:rPr>
              <a:t>http://lt.wikipedia.org/wiki/Kategorija:Lietuvos_fizikai</a:t>
            </a:r>
            <a:endParaRPr lang="lt-LT" dirty="0" smtClean="0"/>
          </a:p>
          <a:p>
            <a:pPr algn="l">
              <a:buFont typeface="Wingdings" pitchFamily="2" charset="2"/>
              <a:buChar char="Ø"/>
            </a:pPr>
            <a:r>
              <a:rPr lang="lt-LT" dirty="0" err="1" smtClean="0"/>
              <a:t>V.Valentinavičius</a:t>
            </a:r>
            <a:r>
              <a:rPr lang="lt-LT" smtClean="0"/>
              <a:t> 7kl.</a:t>
            </a:r>
            <a:endParaRPr lang="lt-LT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ėga">
  <a:themeElements>
    <a:clrScheme name="Jėga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Jėga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Jėga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</TotalTime>
  <Words>788</Words>
  <Application>Microsoft Office PowerPoint</Application>
  <PresentationFormat>Demonstracija ekrane (4:3)</PresentationFormat>
  <Paragraphs>110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18" baseType="lpstr">
      <vt:lpstr>Jėga</vt:lpstr>
      <vt:lpstr>Buivydiškių pagrindinė mokykla  Mokinė Burokaitė Miglė 7 kl. Mokytoja Šauklienė Irena  2015  </vt:lpstr>
      <vt:lpstr>Turinys</vt:lpstr>
      <vt:lpstr>Fizika ( gr. physis –gamta )</vt:lpstr>
      <vt:lpstr>Tirti gamtą galima stebėdami </vt:lpstr>
      <vt:lpstr>Skaidrė 5</vt:lpstr>
      <vt:lpstr>Tirti gamtą galim bandymais arba eksperimentais</vt:lpstr>
      <vt:lpstr>Eksperimentinio fizikos tyrimų metodo pradininkas</vt:lpstr>
      <vt:lpstr>Lietuvos mokslininkai eksperimentatoriai: Adolfas Jucys (1904 -1974)</vt:lpstr>
      <vt:lpstr>Fizikai taiko teorinį metodą</vt:lpstr>
      <vt:lpstr>Povilas Brazdžiūnas (1897 – 1986)</vt:lpstr>
      <vt:lpstr>Kazimieras Baršauskas (1904 – 1964)</vt:lpstr>
      <vt:lpstr>Eksperimentinio tyrimo metodo schema</vt:lpstr>
      <vt:lpstr>Šiuolaikinė fizika</vt:lpstr>
      <vt:lpstr>Fizika technikos pagrindas</vt:lpstr>
      <vt:lpstr>Tačiau technika kenkia aplinkai:</vt:lpstr>
      <vt:lpstr>Testas</vt:lpstr>
      <vt:lpstr>Literatūra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Fizikiniai reiškiniai</dc:title>
  <dc:creator>Vytautas</dc:creator>
  <cp:lastModifiedBy>Vytautas</cp:lastModifiedBy>
  <cp:revision>64</cp:revision>
  <dcterms:created xsi:type="dcterms:W3CDTF">2015-02-21T10:55:35Z</dcterms:created>
  <dcterms:modified xsi:type="dcterms:W3CDTF">2015-03-19T05:39:21Z</dcterms:modified>
</cp:coreProperties>
</file>