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sldIdLst>
    <p:sldId id="256" r:id="rId2"/>
    <p:sldId id="257" r:id="rId3"/>
    <p:sldId id="306" r:id="rId4"/>
    <p:sldId id="315" r:id="rId5"/>
    <p:sldId id="259" r:id="rId6"/>
    <p:sldId id="263" r:id="rId7"/>
    <p:sldId id="312" r:id="rId8"/>
    <p:sldId id="287" r:id="rId9"/>
    <p:sldId id="284" r:id="rId10"/>
    <p:sldId id="270" r:id="rId11"/>
    <p:sldId id="272" r:id="rId12"/>
    <p:sldId id="321" r:id="rId13"/>
    <p:sldId id="271" r:id="rId14"/>
    <p:sldId id="273" r:id="rId15"/>
    <p:sldId id="286" r:id="rId16"/>
    <p:sldId id="322" r:id="rId17"/>
    <p:sldId id="304" r:id="rId18"/>
    <p:sldId id="275" r:id="rId19"/>
    <p:sldId id="316" r:id="rId20"/>
    <p:sldId id="320" r:id="rId21"/>
    <p:sldId id="277" r:id="rId22"/>
    <p:sldId id="282" r:id="rId23"/>
    <p:sldId id="317" r:id="rId24"/>
    <p:sldId id="307" r:id="rId25"/>
    <p:sldId id="309" r:id="rId26"/>
    <p:sldId id="281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7" r:id="rId36"/>
    <p:sldId id="298" r:id="rId37"/>
    <p:sldId id="319" r:id="rId38"/>
    <p:sldId id="264" r:id="rId39"/>
    <p:sldId id="313" r:id="rId40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2003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04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4F5430-E109-4213-AD32-8966B7CD8E81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D48904-C54F-4FA0-9CAE-2988A82E82E1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18653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48904-C54F-4FA0-9CAE-2988A82E82E1}" type="slidenum">
              <a:rPr lang="lt-LT" smtClean="0"/>
              <a:pPr/>
              <a:t>24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863660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48904-C54F-4FA0-9CAE-2988A82E82E1}" type="slidenum">
              <a:rPr lang="lt-LT" smtClean="0"/>
              <a:pPr/>
              <a:t>29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58556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743D1-A380-46CF-8A70-61F5EE3FDD1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B0DA9-A046-44F9-AE81-27D1297BAFE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23019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743D1-A380-46CF-8A70-61F5EE3FDD1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B0DA9-A046-44F9-AE81-27D1297BAFE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15508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743D1-A380-46CF-8A70-61F5EE3FDD1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B0DA9-A046-44F9-AE81-27D1297BAFE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51117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743D1-A380-46CF-8A70-61F5EE3FDD1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B0DA9-A046-44F9-AE81-27D1297BAFE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26581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743D1-A380-46CF-8A70-61F5EE3FDD1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B0DA9-A046-44F9-AE81-27D1297BAFE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87503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743D1-A380-46CF-8A70-61F5EE3FDD1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B0DA9-A046-44F9-AE81-27D1297BAFE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65728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743D1-A380-46CF-8A70-61F5EE3FDD1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B0DA9-A046-44F9-AE81-27D1297BAFE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66653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743D1-A380-46CF-8A70-61F5EE3FDD1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B0DA9-A046-44F9-AE81-27D1297BAFE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2611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743D1-A380-46CF-8A70-61F5EE3FDD1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B0DA9-A046-44F9-AE81-27D1297BAFE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50117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743D1-A380-46CF-8A70-61F5EE3FDD1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B0DA9-A046-44F9-AE81-27D1297BAFE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00297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743D1-A380-46CF-8A70-61F5EE3FDD1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B0DA9-A046-44F9-AE81-27D1297BAFE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66430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E743D1-A380-46CF-8A70-61F5EE3FDD12}" type="datetimeFigureOut">
              <a:rPr lang="lt-LT" smtClean="0"/>
              <a:pPr/>
              <a:t>2015.03.30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B0DA9-A046-44F9-AE81-27D1297BAFE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43845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image" Target="../media/image6.png"/><Relationship Id="rId18" Type="http://schemas.openxmlformats.org/officeDocument/2006/relationships/image" Target="../media/image11.png"/><Relationship Id="rId3" Type="http://schemas.openxmlformats.org/officeDocument/2006/relationships/slide" Target="slide4.xml"/><Relationship Id="rId7" Type="http://schemas.openxmlformats.org/officeDocument/2006/relationships/slide" Target="slide8.xml"/><Relationship Id="rId12" Type="http://schemas.openxmlformats.org/officeDocument/2006/relationships/slide" Target="slide13.xml"/><Relationship Id="rId17" Type="http://schemas.openxmlformats.org/officeDocument/2006/relationships/image" Target="../media/image10.png"/><Relationship Id="rId2" Type="http://schemas.openxmlformats.org/officeDocument/2006/relationships/image" Target="../media/image5.png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11" Type="http://schemas.openxmlformats.org/officeDocument/2006/relationships/slide" Target="slide15.xml"/><Relationship Id="rId5" Type="http://schemas.openxmlformats.org/officeDocument/2006/relationships/slide" Target="slide6.xml"/><Relationship Id="rId15" Type="http://schemas.openxmlformats.org/officeDocument/2006/relationships/image" Target="../media/image8.png"/><Relationship Id="rId10" Type="http://schemas.openxmlformats.org/officeDocument/2006/relationships/slide" Target="slide11.xml"/><Relationship Id="rId4" Type="http://schemas.openxmlformats.org/officeDocument/2006/relationships/slide" Target="slide5.xml"/><Relationship Id="rId9" Type="http://schemas.openxmlformats.org/officeDocument/2006/relationships/slide" Target="slide10.xml"/><Relationship Id="rId1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13" Type="http://schemas.openxmlformats.org/officeDocument/2006/relationships/slide" Target="slide26.xml"/><Relationship Id="rId18" Type="http://schemas.openxmlformats.org/officeDocument/2006/relationships/image" Target="../media/image16.png"/><Relationship Id="rId3" Type="http://schemas.openxmlformats.org/officeDocument/2006/relationships/slide" Target="slide14.xml"/><Relationship Id="rId7" Type="http://schemas.openxmlformats.org/officeDocument/2006/relationships/slide" Target="slide19.xml"/><Relationship Id="rId12" Type="http://schemas.openxmlformats.org/officeDocument/2006/relationships/slide" Target="slide25.xml"/><Relationship Id="rId17" Type="http://schemas.openxmlformats.org/officeDocument/2006/relationships/image" Target="../media/image15.jpeg"/><Relationship Id="rId2" Type="http://schemas.openxmlformats.org/officeDocument/2006/relationships/image" Target="../media/image12.png"/><Relationship Id="rId16" Type="http://schemas.openxmlformats.org/officeDocument/2006/relationships/image" Target="../media/image14.jpe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8.xml"/><Relationship Id="rId11" Type="http://schemas.openxmlformats.org/officeDocument/2006/relationships/slide" Target="slide24.xml"/><Relationship Id="rId5" Type="http://schemas.openxmlformats.org/officeDocument/2006/relationships/slide" Target="slide17.xml"/><Relationship Id="rId15" Type="http://schemas.openxmlformats.org/officeDocument/2006/relationships/image" Target="../media/image13.png"/><Relationship Id="rId10" Type="http://schemas.openxmlformats.org/officeDocument/2006/relationships/slide" Target="slide22.xml"/><Relationship Id="rId19" Type="http://schemas.openxmlformats.org/officeDocument/2006/relationships/image" Target="../media/image17.png"/><Relationship Id="rId4" Type="http://schemas.openxmlformats.org/officeDocument/2006/relationships/hyperlink" Target="Skaidrieji%20ir%20neskaidrieji%20k&#363;nai.3.pptx#15. Bandymas" TargetMode="External"/><Relationship Id="rId9" Type="http://schemas.openxmlformats.org/officeDocument/2006/relationships/slide" Target="slide21.xml"/><Relationship Id="rId14" Type="http://schemas.openxmlformats.org/officeDocument/2006/relationships/slide" Target="slide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5" Type="http://schemas.openxmlformats.org/officeDocument/2006/relationships/slide" Target="slide2.xml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jpeg"/><Relationship Id="rId17" Type="http://schemas.openxmlformats.org/officeDocument/2006/relationships/slide" Target="slide2.xml"/><Relationship Id="rId2" Type="http://schemas.openxmlformats.org/officeDocument/2006/relationships/image" Target="../media/image29.png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4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slide" Target="slid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slide" Target="slide3.xm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jpe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Relationship Id="rId5" Type="http://schemas.openxmlformats.org/officeDocument/2006/relationships/slide" Target="slide3.xml"/><Relationship Id="rId4" Type="http://schemas.openxmlformats.org/officeDocument/2006/relationships/image" Target="../media/image7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7" Type="http://schemas.openxmlformats.org/officeDocument/2006/relationships/slide" Target="slide3.xml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4" Type="http://schemas.openxmlformats.org/officeDocument/2006/relationships/slide" Target="slide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jpeg"/><Relationship Id="rId7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Relationship Id="rId9" Type="http://schemas.openxmlformats.org/officeDocument/2006/relationships/slide" Target="slide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slide" Target="slide3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93.png"/><Relationship Id="rId7" Type="http://schemas.openxmlformats.org/officeDocument/2006/relationships/image" Target="../media/image96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7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gif"/><Relationship Id="rId5" Type="http://schemas.openxmlformats.org/officeDocument/2006/relationships/image" Target="../media/image101.gif"/><Relationship Id="rId4" Type="http://schemas.openxmlformats.org/officeDocument/2006/relationships/image" Target="../media/image100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gif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6.gif"/><Relationship Id="rId4" Type="http://schemas.openxmlformats.org/officeDocument/2006/relationships/image" Target="../media/image105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image" Target="../media/image1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gif"/><Relationship Id="rId5" Type="http://schemas.openxmlformats.org/officeDocument/2006/relationships/image" Target="../media/image109.gif"/><Relationship Id="rId4" Type="http://schemas.openxmlformats.org/officeDocument/2006/relationships/image" Target="../media/image108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gif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5.gif"/><Relationship Id="rId4" Type="http://schemas.openxmlformats.org/officeDocument/2006/relationships/image" Target="../media/image114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gif"/><Relationship Id="rId5" Type="http://schemas.openxmlformats.org/officeDocument/2006/relationships/image" Target="../media/image101.gif"/><Relationship Id="rId4" Type="http://schemas.openxmlformats.org/officeDocument/2006/relationships/image" Target="../media/image100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gif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6.gif"/><Relationship Id="rId4" Type="http://schemas.openxmlformats.org/officeDocument/2006/relationships/image" Target="../media/image105.gi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13" Type="http://schemas.openxmlformats.org/officeDocument/2006/relationships/image" Target="../media/image127.png"/><Relationship Id="rId3" Type="http://schemas.openxmlformats.org/officeDocument/2006/relationships/image" Target="../media/image120.png"/><Relationship Id="rId7" Type="http://schemas.openxmlformats.org/officeDocument/2006/relationships/image" Target="../media/image124.png"/><Relationship Id="rId12" Type="http://schemas.openxmlformats.org/officeDocument/2006/relationships/image" Target="../media/image110.gif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png"/><Relationship Id="rId11" Type="http://schemas.openxmlformats.org/officeDocument/2006/relationships/image" Target="../media/image109.gif"/><Relationship Id="rId5" Type="http://schemas.openxmlformats.org/officeDocument/2006/relationships/image" Target="../media/image122.png"/><Relationship Id="rId10" Type="http://schemas.openxmlformats.org/officeDocument/2006/relationships/image" Target="../media/image108.gif"/><Relationship Id="rId4" Type="http://schemas.openxmlformats.org/officeDocument/2006/relationships/image" Target="../media/image121.png"/><Relationship Id="rId9" Type="http://schemas.openxmlformats.org/officeDocument/2006/relationships/image" Target="../media/image126.png"/><Relationship Id="rId14" Type="http://schemas.openxmlformats.org/officeDocument/2006/relationships/image" Target="../media/image1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gif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5.gif"/><Relationship Id="rId4" Type="http://schemas.openxmlformats.org/officeDocument/2006/relationships/image" Target="../media/image114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gif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gif"/><Relationship Id="rId4" Type="http://schemas.openxmlformats.org/officeDocument/2006/relationships/image" Target="../media/image101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gif"/><Relationship Id="rId5" Type="http://schemas.openxmlformats.org/officeDocument/2006/relationships/image" Target="../media/image105.gif"/><Relationship Id="rId4" Type="http://schemas.openxmlformats.org/officeDocument/2006/relationships/image" Target="../media/image104.gi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://nekalk.lt/klausimai/1085-kokios-spalvos-yra-poliarines-meskos-kailio-plaukeliai" TargetMode="External"/><Relationship Id="rId13" Type="http://schemas.openxmlformats.org/officeDocument/2006/relationships/image" Target="../media/image137.png"/><Relationship Id="rId3" Type="http://schemas.openxmlformats.org/officeDocument/2006/relationships/hyperlink" Target="http://193.219.191.176/mm/Spalvotyra/Spalvotyra.pdf" TargetMode="External"/><Relationship Id="rId7" Type="http://schemas.openxmlformats.org/officeDocument/2006/relationships/hyperlink" Target="http://ausis.gf.vu.lt/mg/nr/2000/02/2iv.html" TargetMode="External"/><Relationship Id="rId12" Type="http://schemas.openxmlformats.org/officeDocument/2006/relationships/image" Target="../media/image136.jpe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echnologijos.lt/n/mokslas/gamta_ir_biologija/S-26966" TargetMode="External"/><Relationship Id="rId11" Type="http://schemas.openxmlformats.org/officeDocument/2006/relationships/image" Target="../media/image135.png"/><Relationship Id="rId5" Type="http://schemas.openxmlformats.org/officeDocument/2006/relationships/hyperlink" Target="http://www.fizika.lm.lt/" TargetMode="External"/><Relationship Id="rId15" Type="http://schemas.openxmlformats.org/officeDocument/2006/relationships/slide" Target="slide3.xml"/><Relationship Id="rId10" Type="http://schemas.openxmlformats.org/officeDocument/2006/relationships/hyperlink" Target="http://www.fizika.lm.lt/content/view/287/590/" TargetMode="External"/><Relationship Id="rId4" Type="http://schemas.openxmlformats.org/officeDocument/2006/relationships/hyperlink" Target="http://mkp.emokykla.lt/gamta5-6" TargetMode="External"/><Relationship Id="rId9" Type="http://schemas.openxmlformats.org/officeDocument/2006/relationships/hyperlink" Target="http://www.technologijos.lt/n/mokslas/gamta_ir_biologija/straipsnis-10689" TargetMode="External"/><Relationship Id="rId14" Type="http://schemas.openxmlformats.org/officeDocument/2006/relationships/image" Target="../media/image13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443" y="3810000"/>
            <a:ext cx="4568557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0"/>
            <a:ext cx="4575442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443" y="0"/>
            <a:ext cx="4568557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5443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838200" y="2438400"/>
            <a:ext cx="7768957" cy="1905000"/>
          </a:xfrm>
          <a:solidFill>
            <a:srgbClr val="002060"/>
          </a:solidFill>
        </p:spPr>
        <p:txBody>
          <a:bodyPr>
            <a:noAutofit/>
            <a:scene3d>
              <a:camera prst="perspectiveAbove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ross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lt-LT" sz="6000" b="1" spc="50" dirty="0" smtClean="0">
                <a:ln w="11430">
                  <a:solidFill>
                    <a:schemeClr val="bg1"/>
                  </a:solidFill>
                </a:ln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Skaidrieji ir neskaidrieji kūnai</a:t>
            </a:r>
            <a:endParaRPr lang="lt-LT" sz="6000" b="1" spc="50" dirty="0">
              <a:ln w="11430">
                <a:solidFill>
                  <a:schemeClr val="bg1"/>
                </a:solidFill>
              </a:ln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3886200" y="4495800"/>
            <a:ext cx="5029200" cy="2133600"/>
          </a:xfrm>
          <a:solidFill>
            <a:srgbClr val="002060"/>
          </a:solidFill>
        </p:spPr>
        <p:txBody>
          <a:bodyPr>
            <a:normAutofit lnSpcReduction="10000"/>
          </a:bodyPr>
          <a:lstStyle/>
          <a:p>
            <a:r>
              <a:rPr lang="lt-LT" sz="2400" b="1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Darbą parengė Radviliškio Gražinos pagrindinės mokyklos </a:t>
            </a:r>
          </a:p>
          <a:p>
            <a:r>
              <a:rPr lang="lt-LT" sz="2400" b="1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7c klasės mokinė Rosita Jasaitytė.</a:t>
            </a:r>
          </a:p>
          <a:p>
            <a:r>
              <a:rPr lang="lt-LT" sz="2400" b="1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 </a:t>
            </a:r>
            <a:r>
              <a:rPr lang="lt-LT" sz="2400" b="1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M</a:t>
            </a:r>
            <a:r>
              <a:rPr lang="lt-LT" sz="2400" b="1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okytoja Vilma </a:t>
            </a:r>
            <a:r>
              <a:rPr lang="lt-LT" sz="2400" b="1" dirty="0" err="1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Mikalauskienė</a:t>
            </a:r>
            <a:endParaRPr lang="lt-LT" sz="2400" b="1" dirty="0" smtClean="0">
              <a:ln w="18415" cmpd="sng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</a:endParaRPr>
          </a:p>
          <a:p>
            <a:r>
              <a:rPr lang="lt-LT" sz="2400" b="1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</a:rPr>
              <a:t> 2015</a:t>
            </a:r>
            <a:endParaRPr lang="lt-LT" sz="2400" b="1" dirty="0">
              <a:ln w="18415" cmpd="sng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88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4" t="7205" r="9973" b="18592"/>
          <a:stretch/>
        </p:blipFill>
        <p:spPr bwMode="auto">
          <a:xfrm>
            <a:off x="0" y="1066800"/>
            <a:ext cx="9143999" cy="5902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0"/>
            <a:ext cx="9143998" cy="1190251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lt-LT" b="1" dirty="0" smtClean="0">
                <a:ln w="1905">
                  <a:solidFill>
                    <a:schemeClr val="tx1"/>
                  </a:solidFill>
                </a:ln>
                <a:solidFill>
                  <a:srgbClr val="43200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	</a:t>
            </a:r>
            <a:r>
              <a:rPr lang="lt-LT" b="1" dirty="0" smtClean="0">
                <a:ln w="1905"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askerville Old Face" pitchFamily="18" charset="0"/>
              </a:rPr>
              <a:t>Turinys</a:t>
            </a:r>
            <a:endParaRPr lang="lt-LT" b="1" dirty="0">
              <a:ln w="1905">
                <a:solidFill>
                  <a:schemeClr val="tx1"/>
                </a:solidFill>
              </a:ln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askerville Old Face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-1" y="1295401"/>
            <a:ext cx="9143999" cy="567343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lt-LT" sz="2400" i="1" dirty="0" smtClean="0">
                <a:latin typeface="Arial Narrow" pitchFamily="34" charset="0"/>
                <a:hlinkClick r:id="rId3" action="ppaction://hlinksldjump"/>
              </a:rPr>
              <a:t>Tikslas</a:t>
            </a:r>
            <a:endParaRPr lang="lt-LT" sz="2400" i="1" dirty="0" smtClean="0">
              <a:latin typeface="Arial Narrow" pitchFamily="34" charset="0"/>
              <a:hlinkClick r:id="rId4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lt-LT" sz="2400" i="1" dirty="0" smtClean="0">
                <a:latin typeface="Arial Narrow" pitchFamily="34" charset="0"/>
                <a:hlinkClick r:id="rId4" action="ppaction://hlinksldjump"/>
              </a:rPr>
              <a:t>Fizikinių minčių žemėlapis</a:t>
            </a:r>
            <a:endParaRPr lang="lt-LT" sz="2400" i="1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lt-LT" sz="2400" i="1" dirty="0" smtClean="0">
                <a:latin typeface="Arial Narrow" pitchFamily="34" charset="0"/>
                <a:hlinkClick r:id="rId5" action="ppaction://hlinksldjump"/>
              </a:rPr>
              <a:t>Kas pirmasis pradėjo kūnus skirstyti </a:t>
            </a:r>
          </a:p>
          <a:p>
            <a:pPr marL="0" indent="0">
              <a:buNone/>
            </a:pPr>
            <a:r>
              <a:rPr lang="lt-LT" sz="2400" i="1" dirty="0" smtClean="0">
                <a:latin typeface="Arial Narrow" pitchFamily="34" charset="0"/>
                <a:hlinkClick r:id="rId5" action="ppaction://hlinksldjump"/>
              </a:rPr>
              <a:t>     į skaidriuosius ir neskaidriuosius?</a:t>
            </a:r>
            <a:endParaRPr lang="lt-LT" sz="2400" i="1" dirty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lt-LT" sz="2400" i="1" dirty="0" smtClean="0">
                <a:latin typeface="Arial Narrow" pitchFamily="34" charset="0"/>
                <a:hlinkClick r:id="rId6" action="ppaction://hlinksldjump"/>
              </a:rPr>
              <a:t>Kas yra skaidrieji ir neskaidrieji kūnai, </a:t>
            </a:r>
          </a:p>
          <a:p>
            <a:pPr marL="0" indent="0">
              <a:buNone/>
            </a:pPr>
            <a:r>
              <a:rPr lang="lt-LT" sz="2400" i="1" dirty="0">
                <a:latin typeface="Arial Narrow" pitchFamily="34" charset="0"/>
                <a:hlinkClick r:id="rId6" action="ppaction://hlinksldjump"/>
              </a:rPr>
              <a:t> </a:t>
            </a:r>
            <a:r>
              <a:rPr lang="lt-LT" sz="2400" i="1" dirty="0" smtClean="0">
                <a:latin typeface="Arial Narrow" pitchFamily="34" charset="0"/>
                <a:hlinkClick r:id="rId6" action="ppaction://hlinksldjump"/>
              </a:rPr>
              <a:t>    kuo jie skiriasi?</a:t>
            </a:r>
            <a:endParaRPr lang="lt-LT" sz="2400" i="1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lt-LT" sz="2400" i="1" dirty="0" smtClean="0">
                <a:latin typeface="Arial Narrow" pitchFamily="34" charset="0"/>
                <a:hlinkClick r:id="rId7" action="ppaction://hlinksldjump"/>
              </a:rPr>
              <a:t>Kūnų spalvos</a:t>
            </a:r>
            <a:endParaRPr lang="lt-LT" sz="2400" i="1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lt-LT" sz="2400" i="1" dirty="0" smtClean="0">
                <a:latin typeface="Arial Narrow" pitchFamily="34" charset="0"/>
                <a:hlinkClick r:id="rId8" action="ppaction://hlinksldjump"/>
              </a:rPr>
              <a:t>Pavyzdžiai</a:t>
            </a:r>
            <a:endParaRPr lang="lt-LT" sz="2400" i="1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lt-LT" sz="2400" i="1" dirty="0" smtClean="0">
                <a:latin typeface="Arial Narrow" pitchFamily="34" charset="0"/>
                <a:hlinkClick r:id="rId9" action="ppaction://hlinksldjump"/>
              </a:rPr>
              <a:t>Nuo ko priklauso kūno skaidrumas?</a:t>
            </a:r>
            <a:endParaRPr lang="lt-LT" sz="2400" i="1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lt-LT" sz="2400" i="1" dirty="0" smtClean="0">
                <a:latin typeface="Arial Narrow" pitchFamily="34" charset="0"/>
                <a:hlinkClick r:id="rId10" action="ppaction://hlinksldjump"/>
              </a:rPr>
              <a:t>Bandymas</a:t>
            </a:r>
            <a:r>
              <a:rPr lang="lt-LT" sz="2400" i="1" dirty="0" smtClean="0">
                <a:latin typeface="Arial Narrow" pitchFamily="34" charset="0"/>
                <a:hlinkClick r:id="rId11" action="ppaction://hlinksldjump"/>
              </a:rPr>
              <a:t> </a:t>
            </a:r>
            <a:endParaRPr lang="lt-LT" sz="2400" i="1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lt-LT" sz="2400" i="1" dirty="0">
                <a:latin typeface="Arial Narrow" pitchFamily="34" charset="0"/>
                <a:hlinkClick r:id="rId12" action="ppaction://hlinksldjump"/>
              </a:rPr>
              <a:t>Šviesos praleidimas ir atspindėjimas</a:t>
            </a:r>
            <a:endParaRPr lang="lt-LT" sz="2400" i="1" dirty="0">
              <a:latin typeface="Arial Narrow" pitchFamily="34" charset="0"/>
            </a:endParaRPr>
          </a:p>
          <a:p>
            <a:pPr marL="0" indent="0">
              <a:buNone/>
            </a:pPr>
            <a:endParaRPr lang="lt-LT" sz="2400" i="1" dirty="0" smtClean="0">
              <a:latin typeface="Arial Narrow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47059">
            <a:off x="4887034" y="1408432"/>
            <a:ext cx="13716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9050">
            <a:off x="6579657" y="1525439"/>
            <a:ext cx="1639887" cy="127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45352">
            <a:off x="4808951" y="4178492"/>
            <a:ext cx="2298700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1454">
            <a:off x="6870502" y="5383648"/>
            <a:ext cx="1466057" cy="98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3336">
            <a:off x="6864444" y="3111727"/>
            <a:ext cx="1328737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2079" y="5705475"/>
            <a:ext cx="153868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7875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3580"/>
            <a:ext cx="9144000" cy="6144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1298576"/>
            <a:ext cx="9144000" cy="555942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lt-LT" sz="2300" i="1" dirty="0">
                <a:latin typeface="Arial Narrow" pitchFamily="34" charset="0"/>
                <a:hlinkClick r:id="rId3" action="ppaction://hlinksldjump"/>
              </a:rPr>
              <a:t>Pusiau skaidrios </a:t>
            </a:r>
            <a:r>
              <a:rPr lang="lt-LT" sz="2300" i="1" dirty="0" smtClean="0">
                <a:latin typeface="Arial Narrow" pitchFamily="34" charset="0"/>
                <a:hlinkClick r:id="rId3" action="ppaction://hlinksldjump"/>
              </a:rPr>
              <a:t>medžiagos ir kūnai</a:t>
            </a:r>
            <a:endParaRPr lang="lt-LT" sz="2300" i="1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lt-LT" sz="2300" i="1" dirty="0" smtClean="0">
                <a:latin typeface="Arial Narrow" pitchFamily="34" charset="0"/>
                <a:hlinkClick r:id="rId4" action="ppaction://hlinkpres?slideindex=15&amp;slidetitle=Bandymas"/>
              </a:rPr>
              <a:t>Bandymas</a:t>
            </a:r>
            <a:endParaRPr lang="lt-LT" sz="2300" i="1" dirty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lt-LT" sz="2300" i="1" dirty="0" smtClean="0">
                <a:latin typeface="Arial Narrow" pitchFamily="34" charset="0"/>
                <a:hlinkClick r:id="rId5" action="ppaction://hlinksldjump"/>
              </a:rPr>
              <a:t>Iš įdomybių lentynos.</a:t>
            </a:r>
            <a:endParaRPr lang="lt-LT" sz="2300" i="1" dirty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lt-LT" sz="2300" i="1" dirty="0" smtClean="0">
                <a:latin typeface="Arial Narrow" pitchFamily="34" charset="0"/>
                <a:hlinkClick r:id="rId6" action="ppaction://hlinksldjump"/>
              </a:rPr>
              <a:t>Apie gražiąją žuvelę. </a:t>
            </a:r>
            <a:endParaRPr lang="lt-LT" sz="2300" i="1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lt-LT" sz="2300" i="1" dirty="0" smtClean="0">
                <a:latin typeface="Arial Narrow" pitchFamily="34" charset="0"/>
                <a:hlinkClick r:id="rId7" action="ppaction://hlinksldjump"/>
              </a:rPr>
              <a:t>Iš varlės keliauninkės nuotykių istorijos</a:t>
            </a:r>
            <a:endParaRPr lang="lt-LT" sz="2300" i="1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lt-LT" sz="2300" i="1" dirty="0" smtClean="0">
                <a:latin typeface="Arial Narrow" pitchFamily="34" charset="0"/>
                <a:hlinkClick r:id="rId8" action="ppaction://hlinksldjump"/>
              </a:rPr>
              <a:t>Nematomas žmogus</a:t>
            </a:r>
            <a:endParaRPr lang="lt-LT" sz="2300" i="1" dirty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lt-LT" sz="2300" i="1" dirty="0" smtClean="0">
                <a:latin typeface="Arial Narrow" pitchFamily="34" charset="0"/>
                <a:hlinkClick r:id="rId9" action="ppaction://hlinksldjump"/>
              </a:rPr>
              <a:t>Bespalvis stiklas. </a:t>
            </a:r>
            <a:endParaRPr lang="lt-LT" sz="2300" i="1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lt-LT" sz="2300" i="1" dirty="0" smtClean="0">
                <a:latin typeface="Arial Narrow" pitchFamily="34" charset="0"/>
                <a:hlinkClick r:id="rId10" action="ppaction://hlinksldjump"/>
              </a:rPr>
              <a:t>Iš įdomybių lentynos.</a:t>
            </a:r>
            <a:endParaRPr lang="lt-LT" sz="2300" i="1" dirty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lt-LT" sz="2300" i="1" dirty="0" smtClean="0">
                <a:latin typeface="Arial Narrow" pitchFamily="34" charset="0"/>
                <a:hlinkClick r:id="rId11" action="ppaction://hlinksldjump"/>
              </a:rPr>
              <a:t>Kaip </a:t>
            </a:r>
            <a:r>
              <a:rPr lang="lt-LT" sz="2300" i="1" dirty="0">
                <a:latin typeface="Arial Narrow" pitchFamily="34" charset="0"/>
                <a:hlinkClick r:id="rId11" action="ppaction://hlinksldjump"/>
              </a:rPr>
              <a:t>mato </a:t>
            </a:r>
            <a:r>
              <a:rPr lang="lt-LT" sz="2300" i="1" dirty="0" smtClean="0">
                <a:latin typeface="Arial Narrow" pitchFamily="34" charset="0"/>
                <a:hlinkClick r:id="rId11" action="ppaction://hlinksldjump"/>
              </a:rPr>
              <a:t>gyvi organizmai aplink mus</a:t>
            </a:r>
            <a:endParaRPr lang="lt-LT" sz="2300" i="1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lt-LT" sz="2300" i="1" dirty="0" smtClean="0">
                <a:latin typeface="Arial Narrow" pitchFamily="34" charset="0"/>
                <a:hlinkClick r:id="rId12" action="ppaction://hlinksldjump"/>
              </a:rPr>
              <a:t>Kaip mato gyvi organizmai aplink mus 2</a:t>
            </a:r>
            <a:endParaRPr lang="lt-LT" sz="2300" i="1" dirty="0" smtClean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lt-LT" sz="2300" i="1" dirty="0" smtClean="0">
                <a:latin typeface="Arial Narrow" pitchFamily="34" charset="0"/>
                <a:hlinkClick r:id="rId13" action="ppaction://hlinksldjump"/>
              </a:rPr>
              <a:t>Testas</a:t>
            </a:r>
            <a:endParaRPr lang="lt-LT" sz="2300" i="1" dirty="0">
              <a:latin typeface="Arial Narrow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lt-LT" sz="2300" i="1" dirty="0">
                <a:latin typeface="Arial Narrow" pitchFamily="34" charset="0"/>
                <a:hlinkClick r:id="rId14" action="ppaction://hlinksldjump"/>
              </a:rPr>
              <a:t>Šaltiniai</a:t>
            </a:r>
            <a:endParaRPr lang="lt-LT" sz="2300" i="1" dirty="0">
              <a:latin typeface="Arial Narrow" pitchFamily="34" charset="0"/>
            </a:endParaRP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2053">
            <a:off x="4922859" y="1448758"/>
            <a:ext cx="1447800" cy="1639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aveikslėlis 1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1" t="13227" r="14389" b="12043"/>
          <a:stretch/>
        </p:blipFill>
        <p:spPr>
          <a:xfrm rot="20739934">
            <a:off x="6313410" y="5030183"/>
            <a:ext cx="2028500" cy="1382808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169" b="52040"/>
          <a:stretch/>
        </p:blipFill>
        <p:spPr>
          <a:xfrm rot="607905">
            <a:off x="6765434" y="2969047"/>
            <a:ext cx="1422663" cy="1456481"/>
          </a:xfrm>
          <a:prstGeom prst="rect">
            <a:avLst/>
          </a:prstGeom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5092">
            <a:off x="6926969" y="1672319"/>
            <a:ext cx="1099595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1017">
            <a:off x="4911698" y="3674775"/>
            <a:ext cx="1538705" cy="102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29" b="20865"/>
          <a:stretch/>
        </p:blipFill>
        <p:spPr bwMode="auto">
          <a:xfrm rot="18012871">
            <a:off x="4864666" y="5467402"/>
            <a:ext cx="1253171" cy="849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tačiakampis 4"/>
          <p:cNvSpPr/>
          <p:nvPr/>
        </p:nvSpPr>
        <p:spPr>
          <a:xfrm>
            <a:off x="0" y="-1"/>
            <a:ext cx="9144000" cy="92371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lt-LT" sz="4000" b="1" dirty="0" smtClean="0">
                <a:ln w="1905">
                  <a:solidFill>
                    <a:schemeClr val="tx1"/>
                  </a:solidFill>
                </a:ln>
                <a:solidFill>
                  <a:srgbClr val="43200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askerville Old Face" pitchFamily="18" charset="0"/>
              </a:rPr>
              <a:t>	</a:t>
            </a:r>
            <a:r>
              <a:rPr lang="lt-LT" sz="4000" b="1" dirty="0" smtClean="0">
                <a:ln w="1905"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askerville Old Face" pitchFamily="18" charset="0"/>
              </a:rPr>
              <a:t>Turinys</a:t>
            </a:r>
            <a:endParaRPr lang="lt-LT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14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472" y="0"/>
            <a:ext cx="916447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-37531" y="277296"/>
            <a:ext cx="9144000" cy="762000"/>
          </a:xfrm>
        </p:spPr>
        <p:txBody>
          <a:bodyPr>
            <a:noAutofit/>
          </a:bodyPr>
          <a:lstStyle/>
          <a:p>
            <a:r>
              <a:rPr lang="lt-LT" sz="6000" b="1" i="1" dirty="0" smtClean="0">
                <a:latin typeface="Arabic Typesetting" pitchFamily="66" charset="-78"/>
                <a:cs typeface="Arabic Typesetting" pitchFamily="66" charset="-78"/>
              </a:rPr>
              <a:t>Tikslas:</a:t>
            </a:r>
            <a:endParaRPr lang="lt-LT" sz="6000" b="1" i="1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-20472" y="1524000"/>
            <a:ext cx="9164472" cy="4495800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endParaRPr lang="lt-LT" sz="4000" dirty="0" smtClean="0">
              <a:latin typeface="Arabic Typesetting" pitchFamily="66" charset="-78"/>
              <a:cs typeface="Arabic Typesetting" pitchFamily="66" charset="-78"/>
            </a:endParaRPr>
          </a:p>
          <a:p>
            <a:r>
              <a:rPr lang="lt-LT" sz="4000" dirty="0" smtClean="0">
                <a:latin typeface="Arabic Typesetting" pitchFamily="66" charset="-78"/>
                <a:cs typeface="Arabic Typesetting" pitchFamily="66" charset="-78"/>
              </a:rPr>
              <a:t>Siekiau, kad šis darbas  galėtų būti naudojamas pamokose ar savarankiškam mokymuisi;</a:t>
            </a:r>
          </a:p>
          <a:p>
            <a:r>
              <a:rPr lang="lt-LT" sz="4000" dirty="0">
                <a:latin typeface="Arabic Typesetting" pitchFamily="66" charset="-78"/>
                <a:cs typeface="Arabic Typesetting" pitchFamily="66" charset="-78"/>
              </a:rPr>
              <a:t>n</a:t>
            </a:r>
            <a:r>
              <a:rPr lang="lt-LT" sz="4000" dirty="0" smtClean="0">
                <a:latin typeface="Arabic Typesetting" pitchFamily="66" charset="-78"/>
                <a:cs typeface="Arabic Typesetting" pitchFamily="66" charset="-78"/>
              </a:rPr>
              <a:t>oriu sudominti mokinius </a:t>
            </a:r>
            <a:r>
              <a:rPr lang="lt-LT" sz="4000" dirty="0">
                <a:latin typeface="Arabic Typesetting" pitchFamily="66" charset="-78"/>
                <a:cs typeface="Arabic Typesetting" pitchFamily="66" charset="-78"/>
              </a:rPr>
              <a:t>fizikos </a:t>
            </a:r>
            <a:r>
              <a:rPr lang="lt-LT" sz="4000" dirty="0" smtClean="0">
                <a:latin typeface="Arabic Typesetting" pitchFamily="66" charset="-78"/>
                <a:cs typeface="Arabic Typesetting" pitchFamily="66" charset="-78"/>
              </a:rPr>
              <a:t>mokslu:</a:t>
            </a:r>
          </a:p>
          <a:p>
            <a:pPr marL="0" indent="0">
              <a:buNone/>
            </a:pPr>
            <a:r>
              <a:rPr lang="lt-LT" sz="4000" dirty="0" smtClean="0">
                <a:latin typeface="Arabic Typesetting" pitchFamily="66" charset="-78"/>
                <a:cs typeface="Arabic Typesetting" pitchFamily="66" charset="-78"/>
              </a:rPr>
              <a:t>	•• pateikti naujausių faktų šia tema;</a:t>
            </a:r>
          </a:p>
          <a:p>
            <a:pPr marL="0" indent="0">
              <a:buNone/>
            </a:pPr>
            <a:r>
              <a:rPr lang="lt-LT" sz="4000" dirty="0" smtClean="0">
                <a:latin typeface="Arabic Typesetting" pitchFamily="66" charset="-78"/>
                <a:cs typeface="Arabic Typesetting" pitchFamily="66" charset="-78"/>
              </a:rPr>
              <a:t>	•• </a:t>
            </a:r>
            <a:r>
              <a:rPr lang="lt-LT" sz="4000" dirty="0">
                <a:latin typeface="Arabic Typesetting" pitchFamily="66" charset="-78"/>
                <a:cs typeface="Arabic Typesetting" pitchFamily="66" charset="-78"/>
              </a:rPr>
              <a:t>pažvelgti </a:t>
            </a:r>
            <a:r>
              <a:rPr lang="lt-LT" sz="4000" dirty="0" smtClean="0">
                <a:latin typeface="Arabic Typesetting" pitchFamily="66" charset="-78"/>
                <a:cs typeface="Arabic Typesetting" pitchFamily="66" charset="-78"/>
              </a:rPr>
              <a:t>plačiau į mus supančius skaidrius </a:t>
            </a:r>
            <a:r>
              <a:rPr lang="lt-LT" sz="4000" dirty="0">
                <a:latin typeface="Arabic Typesetting" pitchFamily="66" charset="-78"/>
                <a:cs typeface="Arabic Typesetting" pitchFamily="66" charset="-78"/>
              </a:rPr>
              <a:t>ir </a:t>
            </a:r>
            <a:r>
              <a:rPr lang="lt-LT" sz="4000" dirty="0" smtClean="0">
                <a:latin typeface="Arabic Typesetting" pitchFamily="66" charset="-78"/>
                <a:cs typeface="Arabic Typesetting" pitchFamily="66" charset="-78"/>
              </a:rPr>
              <a:t>neskaidrius kūnus;</a:t>
            </a:r>
          </a:p>
          <a:p>
            <a:pPr marL="0" indent="0">
              <a:buNone/>
            </a:pPr>
            <a:r>
              <a:rPr lang="lt-LT" sz="4000" dirty="0" smtClean="0">
                <a:latin typeface="Arabic Typesetting" pitchFamily="66" charset="-78"/>
                <a:cs typeface="Arabic Typesetting" pitchFamily="66" charset="-78"/>
              </a:rPr>
              <a:t>	•• sujungti teorines fizikos žinias su literatūrine ir kasdiene mūsų aplinka.</a:t>
            </a:r>
          </a:p>
          <a:p>
            <a:pPr marL="0" indent="0">
              <a:buNone/>
            </a:pPr>
            <a:endParaRPr lang="lt-LT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6" name="Veiksmo mygtukas: namai 5">
            <a:hlinkClick r:id="rId2" action="ppaction://hlinksldjump" highlightClick="1"/>
          </p:cNvPr>
          <p:cNvSpPr/>
          <p:nvPr/>
        </p:nvSpPr>
        <p:spPr>
          <a:xfrm>
            <a:off x="-20472" y="0"/>
            <a:ext cx="553872" cy="685800"/>
          </a:xfrm>
          <a:prstGeom prst="actionButtonHom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91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85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-1" y="0"/>
            <a:ext cx="9143999" cy="53340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lt-LT" sz="32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r>
              <a:rPr lang="lt-LT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Fizikinių minčių žemėlapis</a:t>
            </a:r>
            <a:endParaRPr lang="lt-LT" sz="32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-1" y="457200"/>
            <a:ext cx="9065653" cy="7239000"/>
          </a:xfrm>
          <a:noFill/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   </a:t>
            </a:r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sz="3300" b="1" dirty="0" smtClean="0">
                <a:ln w="900" cmpd="sng">
                  <a:solidFill>
                    <a:schemeClr val="tx1"/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                           </a:t>
            </a:r>
            <a:endParaRPr lang="lt-LT" sz="3300" b="1" dirty="0">
              <a:ln w="900" cmpd="sng">
                <a:solidFill>
                  <a:schemeClr val="tx1"/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marL="0" indent="0">
              <a:buNone/>
            </a:pPr>
            <a:r>
              <a:rPr lang="lt-LT" sz="3300" b="1" dirty="0" smtClean="0">
                <a:ln w="900" cmpd="sng">
                  <a:solidFill>
                    <a:schemeClr val="tx1"/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ndalus" pitchFamily="18" charset="-78"/>
                <a:cs typeface="Andalus" pitchFamily="18" charset="-78"/>
              </a:rPr>
              <a:t> </a:t>
            </a:r>
            <a:r>
              <a:rPr lang="lt-LT" sz="3600" b="1" dirty="0" smtClean="0">
                <a:ln w="900" cmpd="sng">
                  <a:solidFill>
                    <a:schemeClr val="tx1"/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ndalus" pitchFamily="18" charset="-78"/>
                <a:cs typeface="Andalus" pitchFamily="18" charset="-78"/>
              </a:rPr>
              <a:t>          </a:t>
            </a:r>
            <a:r>
              <a:rPr lang="lt-LT" sz="3300" b="1" dirty="0" smtClean="0">
                <a:ln w="900" cmpd="sng">
                  <a:solidFill>
                    <a:schemeClr val="tx1"/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ndalus" pitchFamily="18" charset="-78"/>
                <a:cs typeface="Andalus" pitchFamily="18" charset="-78"/>
              </a:rPr>
              <a:t>            </a:t>
            </a:r>
            <a:r>
              <a:rPr lang="lt-LT" sz="3300" b="1" spc="50" dirty="0" smtClean="0">
                <a:ln w="12700" cmpd="sng">
                  <a:solidFill>
                    <a:schemeClr val="tx2"/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ndalus" pitchFamily="18" charset="-78"/>
                <a:cs typeface="Andalus" pitchFamily="18" charset="-78"/>
              </a:rPr>
              <a:t>Skaidrieji ir neskaidrieji </a:t>
            </a:r>
          </a:p>
          <a:p>
            <a:pPr marL="0" indent="0">
              <a:buNone/>
            </a:pPr>
            <a:r>
              <a:rPr lang="lt-LT" sz="3300" b="1" spc="50" dirty="0" smtClean="0">
                <a:ln w="12700" cmpd="sng">
                  <a:solidFill>
                    <a:schemeClr val="tx2"/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ndalus" pitchFamily="18" charset="-78"/>
                <a:cs typeface="Andalus" pitchFamily="18" charset="-78"/>
              </a:rPr>
              <a:t>                                       kūnai</a:t>
            </a:r>
          </a:p>
          <a:p>
            <a:pPr marL="0" indent="0">
              <a:buNone/>
            </a:pPr>
            <a:r>
              <a:rPr lang="lt-LT" dirty="0" smtClean="0"/>
              <a:t> </a:t>
            </a:r>
            <a:r>
              <a:rPr lang="lt-LT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                         </a:t>
            </a:r>
            <a:r>
              <a:rPr lang="lt-LT" dirty="0" smtClean="0"/>
              <a:t>                                  </a:t>
            </a:r>
          </a:p>
          <a:p>
            <a:pPr marL="0" indent="0">
              <a:buNone/>
            </a:pPr>
            <a:r>
              <a:rPr lang="lt-LT" b="1" dirty="0" smtClean="0">
                <a:ln w="10541" cmpd="sng">
                  <a:solidFill>
                    <a:srgbClr val="0070C0"/>
                  </a:solidFill>
                  <a:prstDash val="solid"/>
                </a:ln>
              </a:rPr>
              <a:t>                  </a:t>
            </a:r>
          </a:p>
          <a:p>
            <a:pPr marL="0" indent="0">
              <a:buNone/>
            </a:pPr>
            <a:r>
              <a:rPr lang="lt-LT" dirty="0" smtClean="0"/>
              <a:t>                                                        </a:t>
            </a:r>
            <a:r>
              <a:rPr lang="lt-LT" b="1" dirty="0" smtClean="0">
                <a:ln w="10541" cmpd="sng">
                  <a:solidFill>
                    <a:srgbClr val="0070C0"/>
                  </a:solidFill>
                  <a:prstDash val="solid"/>
                </a:ln>
              </a:rPr>
              <a:t>                                     </a:t>
            </a:r>
            <a:endParaRPr lang="lt-LT" b="1" dirty="0" smtClean="0">
              <a:ln w="900" cmpd="sng">
                <a:solidFill>
                  <a:srgbClr val="0070C0"/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cxnSp>
        <p:nvCxnSpPr>
          <p:cNvPr id="5" name="Tiesioji rodyklės jungtis 4"/>
          <p:cNvCxnSpPr/>
          <p:nvPr/>
        </p:nvCxnSpPr>
        <p:spPr>
          <a:xfrm flipH="1" flipV="1">
            <a:off x="2133600" y="1905000"/>
            <a:ext cx="762000" cy="914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Tiesioji rodyklės jungtis 9"/>
          <p:cNvCxnSpPr/>
          <p:nvPr/>
        </p:nvCxnSpPr>
        <p:spPr>
          <a:xfrm flipV="1">
            <a:off x="4567835" y="19050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Tiesioji rodyklės jungtis 14"/>
          <p:cNvCxnSpPr/>
          <p:nvPr/>
        </p:nvCxnSpPr>
        <p:spPr>
          <a:xfrm flipV="1">
            <a:off x="6324600" y="1981200"/>
            <a:ext cx="533400" cy="838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Tiesioji rodyklės jungtis 20"/>
          <p:cNvCxnSpPr/>
          <p:nvPr/>
        </p:nvCxnSpPr>
        <p:spPr>
          <a:xfrm flipH="1">
            <a:off x="2895600" y="3785754"/>
            <a:ext cx="613065" cy="131964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Tiesioji rodyklės jungtis 24"/>
          <p:cNvCxnSpPr/>
          <p:nvPr/>
        </p:nvCxnSpPr>
        <p:spPr>
          <a:xfrm>
            <a:off x="4567837" y="4267200"/>
            <a:ext cx="0" cy="1524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48" name="Tiesioji rodyklės jungtis 2047"/>
          <p:cNvCxnSpPr/>
          <p:nvPr/>
        </p:nvCxnSpPr>
        <p:spPr>
          <a:xfrm>
            <a:off x="5638800" y="3740727"/>
            <a:ext cx="838200" cy="136467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58" name="Tiesioji rodyklės jungtis 2057"/>
          <p:cNvCxnSpPr/>
          <p:nvPr/>
        </p:nvCxnSpPr>
        <p:spPr>
          <a:xfrm rot="10800000" flipV="1">
            <a:off x="1396376" y="3352800"/>
            <a:ext cx="1118225" cy="685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67" name="Tiesioji rodyklės jungtis 2066"/>
          <p:cNvCxnSpPr/>
          <p:nvPr/>
        </p:nvCxnSpPr>
        <p:spPr>
          <a:xfrm>
            <a:off x="7086600" y="3429000"/>
            <a:ext cx="68580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Tiesioji rodyklės jungtis 5"/>
          <p:cNvCxnSpPr/>
          <p:nvPr/>
        </p:nvCxnSpPr>
        <p:spPr>
          <a:xfrm rot="10800000">
            <a:off x="1736854" y="3048000"/>
            <a:ext cx="777747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Stačiakampis 11"/>
          <p:cNvSpPr/>
          <p:nvPr/>
        </p:nvSpPr>
        <p:spPr>
          <a:xfrm>
            <a:off x="63297" y="2529382"/>
            <a:ext cx="22721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mokslinis</a:t>
            </a:r>
          </a:p>
          <a:p>
            <a:r>
              <a:rPr lang="lt-LT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požiūris</a:t>
            </a:r>
            <a:endParaRPr lang="lt-LT" sz="32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cxnSp>
        <p:nvCxnSpPr>
          <p:cNvPr id="16" name="Tiesioji rodyklės jungtis 15"/>
          <p:cNvCxnSpPr/>
          <p:nvPr/>
        </p:nvCxnSpPr>
        <p:spPr>
          <a:xfrm flipV="1">
            <a:off x="7086600" y="2488912"/>
            <a:ext cx="609600" cy="4828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Stačiakampis 19"/>
          <p:cNvSpPr/>
          <p:nvPr/>
        </p:nvSpPr>
        <p:spPr>
          <a:xfrm>
            <a:off x="7620000" y="2236995"/>
            <a:ext cx="14456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</a:t>
            </a:r>
            <a:r>
              <a:rPr lang="lt-LT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palvos</a:t>
            </a:r>
            <a:endParaRPr lang="lt-LT" sz="32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4" name="Stačiakampis 3"/>
          <p:cNvSpPr/>
          <p:nvPr/>
        </p:nvSpPr>
        <p:spPr>
          <a:xfrm>
            <a:off x="1503076" y="1295400"/>
            <a:ext cx="12907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šešėlis</a:t>
            </a:r>
          </a:p>
        </p:txBody>
      </p:sp>
      <p:sp>
        <p:nvSpPr>
          <p:cNvPr id="7" name="Stačiakampis 6"/>
          <p:cNvSpPr/>
          <p:nvPr/>
        </p:nvSpPr>
        <p:spPr>
          <a:xfrm>
            <a:off x="3977673" y="1202463"/>
            <a:ext cx="12097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šviesa</a:t>
            </a:r>
          </a:p>
        </p:txBody>
      </p:sp>
      <p:sp>
        <p:nvSpPr>
          <p:cNvPr id="8" name="Stačiakampis 7"/>
          <p:cNvSpPr/>
          <p:nvPr/>
        </p:nvSpPr>
        <p:spPr>
          <a:xfrm>
            <a:off x="90056" y="4082353"/>
            <a:ext cx="2612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atspindėjimas</a:t>
            </a:r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9" name="Stačiakampis 8"/>
          <p:cNvSpPr/>
          <p:nvPr/>
        </p:nvSpPr>
        <p:spPr>
          <a:xfrm>
            <a:off x="1524000" y="5180111"/>
            <a:ext cx="264017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išskaidymas</a:t>
            </a:r>
            <a:endParaRPr lang="lt-LT" sz="3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11" name="Stačiakampis 10"/>
          <p:cNvSpPr/>
          <p:nvPr/>
        </p:nvSpPr>
        <p:spPr>
          <a:xfrm>
            <a:off x="3238910" y="5982940"/>
            <a:ext cx="27029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susmulkinimas</a:t>
            </a:r>
            <a:endParaRPr lang="lt-LT" sz="32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13" name="Stačiakampis 12"/>
          <p:cNvSpPr/>
          <p:nvPr/>
        </p:nvSpPr>
        <p:spPr>
          <a:xfrm>
            <a:off x="5931067" y="5105400"/>
            <a:ext cx="27410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pusiau </a:t>
            </a:r>
            <a:r>
              <a:rPr lang="lt-LT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skaidrūs kūnai</a:t>
            </a:r>
          </a:p>
        </p:txBody>
      </p:sp>
      <p:sp>
        <p:nvSpPr>
          <p:cNvPr id="14" name="Stačiakampis 13"/>
          <p:cNvSpPr/>
          <p:nvPr/>
        </p:nvSpPr>
        <p:spPr>
          <a:xfrm>
            <a:off x="6936286" y="4130675"/>
            <a:ext cx="19098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sugėrimas</a:t>
            </a:r>
            <a:endParaRPr lang="lt-LT" sz="32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17" name="Stačiakampis 16"/>
          <p:cNvSpPr/>
          <p:nvPr/>
        </p:nvSpPr>
        <p:spPr>
          <a:xfrm>
            <a:off x="6489882" y="1310185"/>
            <a:ext cx="9081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oras</a:t>
            </a:r>
            <a:endParaRPr lang="lt-LT" sz="32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19" name="Veiksmo mygtukas: namai 18">
            <a:hlinkClick r:id="rId3" action="ppaction://hlinksldjump" highlightClick="1"/>
          </p:cNvPr>
          <p:cNvSpPr/>
          <p:nvPr/>
        </p:nvSpPr>
        <p:spPr>
          <a:xfrm>
            <a:off x="1" y="0"/>
            <a:ext cx="609599" cy="6096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4164303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6600"/>
            <a:ext cx="9144000" cy="629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3845"/>
          </a:xfrm>
          <a:solidFill>
            <a:schemeClr val="accent6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lt-LT" sz="2000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Footlight MT Light" pitchFamily="18" charset="0"/>
                <a:cs typeface="DilleniaUPC" pitchFamily="18" charset="-34"/>
              </a:rPr>
              <a:t>Iš pirmųjų fizikos istorijos puslapių. </a:t>
            </a:r>
            <a:r>
              <a:rPr lang="lt-LT" sz="2400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Footlight MT Light" pitchFamily="18" charset="0"/>
                <a:cs typeface="DilleniaUPC" pitchFamily="18" charset="-34"/>
              </a:rPr>
              <a:t>Kas pirmasis kūnus pradėjo skirstyti į skaidrius ir neskaidrius (permatomus ir – ne)?</a:t>
            </a:r>
            <a:endParaRPr lang="lt-LT" sz="2400" b="1" i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Footlight MT Light" pitchFamily="18" charset="0"/>
              <a:cs typeface="DilleniaUPC" pitchFamily="18" charset="-34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-9099" y="1917357"/>
            <a:ext cx="2819400" cy="4191002"/>
          </a:xfrm>
          <a:solidFill>
            <a:schemeClr val="accent6">
              <a:lumMod val="50000"/>
            </a:schemeClr>
          </a:solidFill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lt-LT" dirty="0" smtClean="0"/>
          </a:p>
          <a:p>
            <a:pPr marL="0" indent="0" algn="ctr">
              <a:buNone/>
            </a:pPr>
            <a:r>
              <a:rPr lang="lt-LT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Narrow" pitchFamily="34" charset="0"/>
              </a:rPr>
              <a:t>Jau senų senovėje atsirado tokių mąstytojų, kurie bandė paaiškinti kaip žmonės mato skaidrius (permatomus) ir  neskaidrius (nepermatomus</a:t>
            </a:r>
            <a:r>
              <a:rPr lang="lt-LT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Narrow" pitchFamily="34" charset="0"/>
              </a:rPr>
              <a:t>) daiktus.</a:t>
            </a:r>
            <a:endParaRPr lang="lt-LT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rial Narrow" pitchFamily="34" charset="0"/>
            </a:endParaRPr>
          </a:p>
          <a:p>
            <a:pPr marL="0" indent="0">
              <a:buNone/>
            </a:pPr>
            <a:endParaRPr lang="lt-LT" sz="2000" dirty="0" smtClean="0"/>
          </a:p>
          <a:p>
            <a:pPr marL="0" indent="0">
              <a:buNone/>
            </a:pPr>
            <a:endParaRPr lang="lt-LT" sz="2000" dirty="0" smtClean="0"/>
          </a:p>
          <a:p>
            <a:pPr marL="0" indent="0">
              <a:buNone/>
            </a:pPr>
            <a:endParaRPr lang="lt-LT" sz="2000" dirty="0"/>
          </a:p>
          <a:p>
            <a:pPr marL="0" indent="0">
              <a:buNone/>
            </a:pPr>
            <a:endParaRPr lang="lt-LT" sz="2000" dirty="0" smtClean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228600" y="914400"/>
            <a:ext cx="2362200" cy="990600"/>
          </a:xfrm>
          <a:solidFill>
            <a:schemeClr val="accent6">
              <a:lumMod val="50000"/>
            </a:schemeClr>
          </a:solidFill>
        </p:spPr>
        <p:txBody>
          <a:bodyPr>
            <a:normAutofit fontScale="85000" lnSpcReduction="10000"/>
          </a:bodyPr>
          <a:lstStyle/>
          <a:p>
            <a:pPr marL="0" lvl="0" indent="0">
              <a:buNone/>
            </a:pPr>
            <a:r>
              <a:rPr lang="lt-LT" sz="2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Narrow" pitchFamily="34" charset="0"/>
              </a:rPr>
              <a:t>Vienas iš žymesnių mokslininkų buvo </a:t>
            </a:r>
            <a:r>
              <a:rPr lang="lt-LT" sz="2400" b="1" u="sng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Narrow" pitchFamily="34" charset="0"/>
              </a:rPr>
              <a:t>Platonas.</a:t>
            </a:r>
            <a:r>
              <a:rPr lang="lt-LT" sz="2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Narrow" pitchFamily="34" charset="0"/>
              </a:rPr>
              <a:t> Jis </a:t>
            </a:r>
            <a:r>
              <a:rPr lang="lt-LT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 Narrow" pitchFamily="34" charset="0"/>
              </a:rPr>
              <a:t>sakė:</a:t>
            </a:r>
            <a:endParaRPr lang="lt-LT" dirty="0"/>
          </a:p>
        </p:txBody>
      </p:sp>
      <p:grpSp>
        <p:nvGrpSpPr>
          <p:cNvPr id="5" name="Grupė 4"/>
          <p:cNvGrpSpPr/>
          <p:nvPr/>
        </p:nvGrpSpPr>
        <p:grpSpPr>
          <a:xfrm>
            <a:off x="5314791" y="3102752"/>
            <a:ext cx="3686917" cy="3782544"/>
            <a:chOff x="5520202" y="2807026"/>
            <a:chExt cx="3686917" cy="3782544"/>
          </a:xfrm>
        </p:grpSpPr>
        <p:sp>
          <p:nvSpPr>
            <p:cNvPr id="8" name="Ovalinis paaiškinimas 7"/>
            <p:cNvSpPr/>
            <p:nvPr/>
          </p:nvSpPr>
          <p:spPr>
            <a:xfrm rot="8183255">
              <a:off x="5520202" y="2807026"/>
              <a:ext cx="3686917" cy="3782544"/>
            </a:xfrm>
            <a:prstGeom prst="wedgeEllipseCallout">
              <a:avLst/>
            </a:prstGeom>
            <a:blipFill>
              <a:blip r:embed="rId3" cstate="print">
                <a:biLevel thresh="25000"/>
              </a:blip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  <p:sp>
          <p:nvSpPr>
            <p:cNvPr id="9" name="Stačiakampis 8"/>
            <p:cNvSpPr/>
            <p:nvPr/>
          </p:nvSpPr>
          <p:spPr>
            <a:xfrm>
              <a:off x="5915860" y="3574913"/>
              <a:ext cx="2895600" cy="2246769"/>
            </a:xfrm>
            <a:prstGeom prst="rect">
              <a:avLst/>
            </a:prstGeom>
            <a:blipFill>
              <a:blip r:embed="rId3" cstate="print">
                <a:biLevel thresh="25000"/>
              </a:blip>
              <a:tile tx="0" ty="0" sx="100000" sy="100000" flip="none" algn="tl"/>
            </a:blipFill>
          </p:spPr>
          <p:txBody>
            <a:bodyPr wrap="square">
              <a:spAutoFit/>
            </a:bodyPr>
            <a:lstStyle/>
            <a:p>
              <a:r>
                <a:rPr lang="lt-LT" sz="2800" b="1" spc="50" dirty="0">
                  <a:ln w="12700" cmpd="sng">
                    <a:solidFill>
                      <a:schemeClr val="accent6">
                        <a:satMod val="120000"/>
                        <a:shade val="80000"/>
                      </a:schemeClr>
                    </a:solidFill>
                    <a:prstDash val="solid"/>
                  </a:ln>
                  <a:effectLst>
                    <a:glow rad="53100">
                      <a:schemeClr val="accent6">
                        <a:satMod val="180000"/>
                        <a:alpha val="30000"/>
                      </a:schemeClr>
                    </a:glow>
                  </a:effectLst>
                </a:rPr>
                <a:t>Tos dalelės, kurios yra nejaučiamos, yra permatomos, o jaučiamos – ne.</a:t>
              </a:r>
            </a:p>
          </p:txBody>
        </p:sp>
      </p:grpSp>
      <p:sp>
        <p:nvSpPr>
          <p:cNvPr id="6" name="Veiksmo mygtukas: namai 5">
            <a:hlinkClick r:id="rId4" action="ppaction://hlinksldjump" highlightClick="1"/>
          </p:cNvPr>
          <p:cNvSpPr/>
          <p:nvPr/>
        </p:nvSpPr>
        <p:spPr>
          <a:xfrm>
            <a:off x="0" y="6248400"/>
            <a:ext cx="609600" cy="609600"/>
          </a:xfrm>
          <a:prstGeom prst="actionButtonHome">
            <a:avLst/>
          </a:prstGeom>
          <a:solidFill>
            <a:schemeClr val="accent6">
              <a:lumMod val="50000"/>
            </a:schemeClr>
          </a:solidFill>
          <a:ln>
            <a:solidFill>
              <a:srgbClr val="4320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96592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908" y="0"/>
            <a:ext cx="4305779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412"/>
            <a:ext cx="4843909" cy="685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-1" y="3411"/>
            <a:ext cx="9144000" cy="1368187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lt-LT" sz="3200" b="1" dirty="0" smtClean="0">
                <a:ln w="24500" cmpd="dbl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andara" pitchFamily="34" charset="0"/>
              </a:rPr>
              <a:t>Kas yra skaidrieji ir neskaidrieji kūnai? </a:t>
            </a:r>
            <a:br>
              <a:rPr lang="lt-LT" sz="3200" b="1" dirty="0" smtClean="0">
                <a:ln w="24500" cmpd="dbl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andara" pitchFamily="34" charset="0"/>
              </a:rPr>
            </a:br>
            <a:r>
              <a:rPr lang="lt-LT" sz="3200" b="1" dirty="0" smtClean="0">
                <a:ln w="24500" cmpd="dbl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andara" pitchFamily="34" charset="0"/>
              </a:rPr>
              <a:t>Kuo jie skiriasi?</a:t>
            </a:r>
            <a:endParaRPr lang="lt-LT" sz="3200" b="1" dirty="0">
              <a:ln w="24500" cmpd="dbl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4" name="Stačiakampis 3"/>
          <p:cNvSpPr/>
          <p:nvPr/>
        </p:nvSpPr>
        <p:spPr>
          <a:xfrm>
            <a:off x="228600" y="1371600"/>
            <a:ext cx="3810000" cy="1287917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lt-LT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Kūnai, gerai praleidžiantys šviesą, vadinami </a:t>
            </a:r>
            <a:r>
              <a:rPr lang="lt-LT" b="1" u="sng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skaidriaisiais.</a:t>
            </a:r>
          </a:p>
          <a:p>
            <a:pPr algn="ctr">
              <a:lnSpc>
                <a:spcPct val="150000"/>
              </a:lnSpc>
            </a:pPr>
            <a:endParaRPr lang="lt-LT" b="1" u="sng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tačiakampis 4"/>
          <p:cNvSpPr/>
          <p:nvPr/>
        </p:nvSpPr>
        <p:spPr>
          <a:xfrm>
            <a:off x="-41763" y="3266108"/>
            <a:ext cx="4720075" cy="456535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lt-LT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TAČIAU absoliučiai skaidrių kūnų </a:t>
            </a:r>
            <a:r>
              <a:rPr lang="lt-LT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nėra.</a:t>
            </a:r>
            <a:endParaRPr lang="lt-LT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tačiakampis 5"/>
          <p:cNvSpPr/>
          <p:nvPr/>
        </p:nvSpPr>
        <p:spPr>
          <a:xfrm>
            <a:off x="402653" y="4267200"/>
            <a:ext cx="4038600" cy="1285480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lt-LT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Skaidrūs kūnai yra tokios spalvos, kurios spalvos spindulius </a:t>
            </a:r>
            <a:r>
              <a:rPr lang="lt-LT" b="1" u="sng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praleidžia.</a:t>
            </a:r>
            <a:endParaRPr lang="lt-LT" b="1" u="sng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Stačiakampis 6"/>
          <p:cNvSpPr/>
          <p:nvPr/>
        </p:nvSpPr>
        <p:spPr>
          <a:xfrm>
            <a:off x="4849595" y="1371599"/>
            <a:ext cx="4300092" cy="1285480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lt-LT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Kūnai, </a:t>
            </a:r>
            <a:r>
              <a:rPr lang="lt-LT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nepraleidžiantys šviesos vadinami </a:t>
            </a:r>
            <a:r>
              <a:rPr lang="lt-LT" b="1" u="sng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neskaidriaisiais.</a:t>
            </a:r>
          </a:p>
          <a:p>
            <a:pPr algn="ctr">
              <a:lnSpc>
                <a:spcPct val="150000"/>
              </a:lnSpc>
            </a:pPr>
            <a:endParaRPr lang="lt-LT" b="1" u="sng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8" name="Stačiakampis 7"/>
          <p:cNvSpPr/>
          <p:nvPr/>
        </p:nvSpPr>
        <p:spPr>
          <a:xfrm>
            <a:off x="4980340" y="2850609"/>
            <a:ext cx="3886201" cy="1287147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lt-LT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Už neskaidriųjų kūnų susidariusi neapšviesta sritis yra to kūno </a:t>
            </a:r>
            <a:r>
              <a:rPr lang="lt-LT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šešėlis.</a:t>
            </a:r>
            <a:endParaRPr lang="lt-LT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tačiakampis 8"/>
          <p:cNvSpPr/>
          <p:nvPr/>
        </p:nvSpPr>
        <p:spPr>
          <a:xfrm>
            <a:off x="4980340" y="4267200"/>
            <a:ext cx="4038601" cy="1703030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lt-LT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Neskaidrūs kūnai yra tokios spalvos, </a:t>
            </a:r>
            <a:endParaRPr lang="lt-LT" b="1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lt-LT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kurios </a:t>
            </a:r>
            <a:r>
              <a:rPr lang="lt-LT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spalvos spindulius </a:t>
            </a:r>
            <a:r>
              <a:rPr lang="lt-LT" b="1" u="sng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atspindi.</a:t>
            </a:r>
          </a:p>
        </p:txBody>
      </p:sp>
      <p:sp>
        <p:nvSpPr>
          <p:cNvPr id="10" name="Veiksmo mygtukas: namai 9">
            <a:hlinkClick r:id="rId5" action="ppaction://hlinksldjump" highlightClick="1"/>
          </p:cNvPr>
          <p:cNvSpPr/>
          <p:nvPr/>
        </p:nvSpPr>
        <p:spPr>
          <a:xfrm>
            <a:off x="0" y="6248400"/>
            <a:ext cx="685800" cy="597408"/>
          </a:xfrm>
          <a:prstGeom prst="actionButtonHom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8435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lt-LT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ndalus" pitchFamily="18" charset="-78"/>
                <a:cs typeface="Andalus" pitchFamily="18" charset="-78"/>
              </a:rPr>
              <a:t>Kūnų spalvos</a:t>
            </a:r>
            <a:endParaRPr lang="lt-LT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Stačiakampis 4"/>
          <p:cNvSpPr/>
          <p:nvPr/>
        </p:nvSpPr>
        <p:spPr>
          <a:xfrm>
            <a:off x="181970" y="1508205"/>
            <a:ext cx="4572000" cy="193899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lt-LT" sz="2400" b="1" dirty="0">
                <a:solidFill>
                  <a:schemeClr val="bg1"/>
                </a:solidFill>
                <a:latin typeface="Rod" pitchFamily="49" charset="-79"/>
                <a:cs typeface="Rod" pitchFamily="49" charset="-79"/>
              </a:rPr>
              <a:t>Šis skaidrusis kūnas </a:t>
            </a:r>
            <a:r>
              <a:rPr lang="lt-LT" sz="2400" b="1" u="sng" dirty="0">
                <a:solidFill>
                  <a:schemeClr val="bg1"/>
                </a:solidFill>
                <a:latin typeface="Rod" pitchFamily="49" charset="-79"/>
                <a:cs typeface="Rod" pitchFamily="49" charset="-79"/>
              </a:rPr>
              <a:t>praleidžia </a:t>
            </a:r>
            <a:r>
              <a:rPr lang="lt-LT" sz="2400" b="1" dirty="0">
                <a:solidFill>
                  <a:schemeClr val="bg1"/>
                </a:solidFill>
                <a:latin typeface="Rod" pitchFamily="49" charset="-79"/>
                <a:cs typeface="Rod" pitchFamily="49" charset="-79"/>
              </a:rPr>
              <a:t>raudonos spalvos spindulius, todėl mes </a:t>
            </a:r>
            <a:r>
              <a:rPr lang="lt-LT" sz="2400" b="1" dirty="0" smtClean="0">
                <a:solidFill>
                  <a:schemeClr val="bg1"/>
                </a:solidFill>
                <a:latin typeface="Rod" pitchFamily="49" charset="-79"/>
                <a:cs typeface="Rod" pitchFamily="49" charset="-79"/>
              </a:rPr>
              <a:t>ir matome  raudoną </a:t>
            </a:r>
            <a:r>
              <a:rPr lang="lt-LT" sz="2400" b="1" dirty="0">
                <a:solidFill>
                  <a:schemeClr val="bg1"/>
                </a:solidFill>
                <a:latin typeface="Rod" pitchFamily="49" charset="-79"/>
                <a:cs typeface="Rod" pitchFamily="49" charset="-79"/>
              </a:rPr>
              <a:t>spalvą.</a:t>
            </a:r>
          </a:p>
        </p:txBody>
      </p:sp>
      <p:pic>
        <p:nvPicPr>
          <p:cNvPr id="2051" name="Picture 3" descr="C:\Users\Rosita\Downloads\IMAG0461[1]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61"/>
          <a:stretch/>
        </p:blipFill>
        <p:spPr bwMode="auto">
          <a:xfrm>
            <a:off x="-22414" y="3733800"/>
            <a:ext cx="4405104" cy="3065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tačiakampis 6"/>
          <p:cNvSpPr/>
          <p:nvPr/>
        </p:nvSpPr>
        <p:spPr>
          <a:xfrm>
            <a:off x="4382690" y="4341801"/>
            <a:ext cx="4572000" cy="1938992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r>
              <a:rPr lang="lt-LT" sz="24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Rod" pitchFamily="49" charset="-79"/>
                <a:cs typeface="Rod" pitchFamily="49" charset="-79"/>
              </a:rPr>
              <a:t>Šioje nuotraukoje kūnas yra geltonos spalvos, nes </a:t>
            </a:r>
            <a:r>
              <a:rPr lang="lt-LT" sz="2400" b="1" u="sng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Rod" pitchFamily="49" charset="-79"/>
                <a:cs typeface="Rod" pitchFamily="49" charset="-79"/>
              </a:rPr>
              <a:t>praleidžia</a:t>
            </a:r>
            <a:r>
              <a:rPr lang="lt-LT" sz="24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Rod" pitchFamily="49" charset="-79"/>
                <a:cs typeface="Rod" pitchFamily="49" charset="-79"/>
              </a:rPr>
              <a:t> geltonos spalvos spindulius</a:t>
            </a:r>
            <a:r>
              <a:rPr lang="lt-LT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Rod" pitchFamily="49" charset="-79"/>
                <a:cs typeface="Rod" pitchFamily="49" charset="-79"/>
              </a:rPr>
              <a:t>.</a:t>
            </a:r>
            <a:r>
              <a:rPr lang="lt-LT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Rod" pitchFamily="49" charset="-79"/>
                <a:cs typeface="Rod" pitchFamily="49" charset="-79"/>
              </a:rPr>
              <a:t/>
            </a:r>
            <a:br>
              <a:rPr lang="lt-LT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Rod" pitchFamily="49" charset="-79"/>
                <a:cs typeface="Rod" pitchFamily="49" charset="-79"/>
              </a:rPr>
            </a:br>
            <a:endParaRPr lang="lt-LT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Rod" pitchFamily="49" charset="-79"/>
              <a:cs typeface="Rod" pitchFamily="49" charset="-79"/>
            </a:endParaRPr>
          </a:p>
        </p:txBody>
      </p:sp>
      <p:cxnSp>
        <p:nvCxnSpPr>
          <p:cNvPr id="4" name="Tiesioji rodyklės jungtis 3"/>
          <p:cNvCxnSpPr/>
          <p:nvPr/>
        </p:nvCxnSpPr>
        <p:spPr>
          <a:xfrm rot="10800000" flipV="1">
            <a:off x="3048000" y="4724400"/>
            <a:ext cx="1524000" cy="42447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050" name="Picture 2" descr="C:\Users\Rosita\Downloads\IMAG0463[1]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670" b="32529"/>
          <a:stretch/>
        </p:blipFill>
        <p:spPr bwMode="auto">
          <a:xfrm>
            <a:off x="4724400" y="991731"/>
            <a:ext cx="4071734" cy="3066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Tiesioji rodyklės jungtis 11"/>
          <p:cNvCxnSpPr/>
          <p:nvPr/>
        </p:nvCxnSpPr>
        <p:spPr>
          <a:xfrm flipV="1">
            <a:off x="4572000" y="2438400"/>
            <a:ext cx="1324841" cy="17097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Veiksmo mygtukas: namai 2">
            <a:hlinkClick r:id="rId5" action="ppaction://hlinksldjump" highlightClick="1"/>
          </p:cNvPr>
          <p:cNvSpPr/>
          <p:nvPr/>
        </p:nvSpPr>
        <p:spPr>
          <a:xfrm>
            <a:off x="23481" y="0"/>
            <a:ext cx="555814" cy="685800"/>
          </a:xfrm>
          <a:prstGeom prst="actionButtonHom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4465218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34637"/>
            <a:ext cx="9144000" cy="422564"/>
          </a:xfrm>
          <a:solidFill>
            <a:srgbClr val="0070C0"/>
          </a:solidFill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lt-LT" sz="3000" b="1" dirty="0" smtClean="0">
                <a:ln w="11430">
                  <a:solidFill>
                    <a:srgbClr val="0070C0"/>
                  </a:solidFill>
                </a:ln>
                <a:solidFill>
                  <a:schemeClr val="bg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arkisim" pitchFamily="34" charset="-79"/>
                <a:cs typeface="Narkisim" pitchFamily="34" charset="-79"/>
              </a:rPr>
              <a:t>Pavyzdžiai</a:t>
            </a:r>
            <a:endParaRPr lang="lt-LT" sz="3000" b="1" dirty="0">
              <a:ln w="11430">
                <a:solidFill>
                  <a:srgbClr val="0070C0"/>
                </a:solidFill>
              </a:ln>
              <a:solidFill>
                <a:schemeClr val="bg2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arkisim" pitchFamily="34" charset="-79"/>
              <a:cs typeface="Narkisim" pitchFamily="34" charset="-79"/>
            </a:endParaRP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27708" y="609601"/>
            <a:ext cx="4544291" cy="457200"/>
          </a:xfrm>
        </p:spPr>
        <p:txBody>
          <a:bodyPr/>
          <a:lstStyle/>
          <a:p>
            <a:pPr algn="ctr"/>
            <a:r>
              <a:rPr lang="lt-LT" b="0" dirty="0" smtClean="0">
                <a:ln w="10160">
                  <a:noFill/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Narkisim" pitchFamily="34" charset="-79"/>
                <a:cs typeface="Narkisim" pitchFamily="34" charset="-79"/>
              </a:rPr>
              <a:t>Skaidrieji</a:t>
            </a:r>
            <a:endParaRPr lang="lt-LT" b="0" dirty="0">
              <a:ln w="10160">
                <a:noFill/>
                <a:prstDash val="solid"/>
              </a:ln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Narkisim" pitchFamily="34" charset="-79"/>
              <a:cs typeface="Narkisim" pitchFamily="34" charset="-79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0" y="1066800"/>
            <a:ext cx="4572000" cy="5791200"/>
          </a:xfrm>
        </p:spPr>
        <p:txBody>
          <a:bodyPr/>
          <a:lstStyle/>
          <a:p>
            <a:pPr marL="0" indent="0">
              <a:buNone/>
            </a:pPr>
            <a:r>
              <a:rPr lang="lt-LT" dirty="0">
                <a:solidFill>
                  <a:srgbClr val="00B0F0"/>
                </a:solidFill>
              </a:rPr>
              <a:t>.</a:t>
            </a:r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8201" y="609600"/>
            <a:ext cx="4495800" cy="457200"/>
          </a:xfrm>
        </p:spPr>
        <p:txBody>
          <a:bodyPr/>
          <a:lstStyle/>
          <a:p>
            <a:pPr algn="ctr"/>
            <a:r>
              <a:rPr lang="lt-LT" dirty="0" smtClean="0">
                <a:solidFill>
                  <a:schemeClr val="bg1"/>
                </a:solidFill>
                <a:latin typeface="Narkisim" pitchFamily="34" charset="-79"/>
                <a:cs typeface="Narkisim" pitchFamily="34" charset="-79"/>
              </a:rPr>
              <a:t>Neskaidrieji</a:t>
            </a:r>
            <a:endParaRPr lang="lt-LT" dirty="0">
              <a:solidFill>
                <a:schemeClr val="bg1"/>
              </a:solidFill>
              <a:latin typeface="Narkisim" pitchFamily="34" charset="-79"/>
              <a:cs typeface="Narkisim" pitchFamily="34" charset="-79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291" y="609600"/>
            <a:ext cx="459970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457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tačiakampis 6"/>
          <p:cNvSpPr/>
          <p:nvPr/>
        </p:nvSpPr>
        <p:spPr>
          <a:xfrm rot="21077351">
            <a:off x="228600" y="1339334"/>
            <a:ext cx="914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dirty="0"/>
              <a:t>oras</a:t>
            </a:r>
          </a:p>
        </p:txBody>
      </p:sp>
      <p:sp>
        <p:nvSpPr>
          <p:cNvPr id="8" name="Stačiakampis 7"/>
          <p:cNvSpPr/>
          <p:nvPr/>
        </p:nvSpPr>
        <p:spPr>
          <a:xfrm rot="357686">
            <a:off x="2214270" y="2543464"/>
            <a:ext cx="7591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dirty="0"/>
              <a:t>stiklas</a:t>
            </a:r>
          </a:p>
        </p:txBody>
      </p:sp>
      <p:sp>
        <p:nvSpPr>
          <p:cNvPr id="9" name="Stačiakampis 8"/>
          <p:cNvSpPr/>
          <p:nvPr/>
        </p:nvSpPr>
        <p:spPr>
          <a:xfrm rot="842059">
            <a:off x="2856729" y="1359325"/>
            <a:ext cx="1393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dirty="0"/>
              <a:t>tyras vanduo</a:t>
            </a:r>
          </a:p>
        </p:txBody>
      </p:sp>
      <p:sp>
        <p:nvSpPr>
          <p:cNvPr id="10" name="Stačiakampis 9"/>
          <p:cNvSpPr/>
          <p:nvPr/>
        </p:nvSpPr>
        <p:spPr>
          <a:xfrm rot="21101280">
            <a:off x="487807" y="4531333"/>
            <a:ext cx="2163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dirty="0"/>
              <a:t>plonas ledo sluoksnis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042" y="1228090"/>
            <a:ext cx="1654958" cy="10011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53897">
            <a:off x="273303" y="5493861"/>
            <a:ext cx="1852648" cy="1162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54" y="2735562"/>
            <a:ext cx="1743075" cy="10492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1" name="Stačiakampis 10"/>
          <p:cNvSpPr/>
          <p:nvPr/>
        </p:nvSpPr>
        <p:spPr>
          <a:xfrm rot="739080">
            <a:off x="4047819" y="2699267"/>
            <a:ext cx="1043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dirty="0" smtClean="0"/>
              <a:t>drabužiai</a:t>
            </a:r>
            <a:endParaRPr lang="lt-LT" dirty="0"/>
          </a:p>
        </p:txBody>
      </p:sp>
      <p:sp>
        <p:nvSpPr>
          <p:cNvPr id="13" name="Stačiakampis 12"/>
          <p:cNvSpPr/>
          <p:nvPr/>
        </p:nvSpPr>
        <p:spPr>
          <a:xfrm rot="20984839">
            <a:off x="5181600" y="1814204"/>
            <a:ext cx="9943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dirty="0"/>
              <a:t>kartonas</a:t>
            </a:r>
          </a:p>
        </p:txBody>
      </p:sp>
      <p:sp>
        <p:nvSpPr>
          <p:cNvPr id="14" name="Stačiakampis 13"/>
          <p:cNvSpPr/>
          <p:nvPr/>
        </p:nvSpPr>
        <p:spPr>
          <a:xfrm>
            <a:off x="7010400" y="1318526"/>
            <a:ext cx="9212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dirty="0"/>
              <a:t>metalas</a:t>
            </a:r>
          </a:p>
        </p:txBody>
      </p:sp>
      <p:sp>
        <p:nvSpPr>
          <p:cNvPr id="15" name="Stačiakampis 14"/>
          <p:cNvSpPr/>
          <p:nvPr/>
        </p:nvSpPr>
        <p:spPr>
          <a:xfrm rot="737675">
            <a:off x="5765224" y="5674985"/>
            <a:ext cx="13997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dirty="0"/>
              <a:t>s</a:t>
            </a:r>
            <a:r>
              <a:rPr lang="lt-LT" dirty="0" smtClean="0"/>
              <a:t>tori </a:t>
            </a:r>
            <a:r>
              <a:rPr lang="lt-LT" dirty="0"/>
              <a:t>audiniai</a:t>
            </a:r>
          </a:p>
        </p:txBody>
      </p:sp>
      <p:sp>
        <p:nvSpPr>
          <p:cNvPr id="16" name="Stačiakampis 15"/>
          <p:cNvSpPr/>
          <p:nvPr/>
        </p:nvSpPr>
        <p:spPr>
          <a:xfrm>
            <a:off x="6200905" y="2514600"/>
            <a:ext cx="6626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dirty="0"/>
              <a:t>oda</a:t>
            </a: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621" y="5378878"/>
            <a:ext cx="1090426" cy="10065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3559" y="2808470"/>
            <a:ext cx="1600867" cy="11978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614" y="1247112"/>
            <a:ext cx="1207467" cy="11568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866805"/>
            <a:ext cx="1282800" cy="961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cxnSp>
        <p:nvCxnSpPr>
          <p:cNvPr id="18" name="Tiesioji jungtis 17"/>
          <p:cNvCxnSpPr/>
          <p:nvPr/>
        </p:nvCxnSpPr>
        <p:spPr>
          <a:xfrm>
            <a:off x="4572000" y="609600"/>
            <a:ext cx="0" cy="6248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tačiakampis 5"/>
          <p:cNvSpPr/>
          <p:nvPr/>
        </p:nvSpPr>
        <p:spPr>
          <a:xfrm rot="765708">
            <a:off x="7471007" y="4615934"/>
            <a:ext cx="8072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dirty="0"/>
              <a:t>geležis</a:t>
            </a:r>
          </a:p>
        </p:txBody>
      </p:sp>
      <p:pic>
        <p:nvPicPr>
          <p:cNvPr id="17" name="Picture 2" descr="C:\Users\Rosita\Downloads\IMAG0449[1]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95" r="20885"/>
          <a:stretch/>
        </p:blipFill>
        <p:spPr bwMode="auto">
          <a:xfrm>
            <a:off x="3824785" y="5088200"/>
            <a:ext cx="1494430" cy="16146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03" r="69827"/>
          <a:stretch/>
        </p:blipFill>
        <p:spPr bwMode="auto">
          <a:xfrm>
            <a:off x="4182580" y="3164240"/>
            <a:ext cx="778839" cy="11391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357" y="3298031"/>
            <a:ext cx="1309688" cy="8715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cxnSp>
        <p:nvCxnSpPr>
          <p:cNvPr id="22" name="Tiesioji rodyklės jungtis 21"/>
          <p:cNvCxnSpPr/>
          <p:nvPr/>
        </p:nvCxnSpPr>
        <p:spPr>
          <a:xfrm>
            <a:off x="4572000" y="5895543"/>
            <a:ext cx="1309718" cy="48988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Tiesioji rodyklės jungtis 25"/>
          <p:cNvCxnSpPr/>
          <p:nvPr/>
        </p:nvCxnSpPr>
        <p:spPr>
          <a:xfrm flipH="1">
            <a:off x="3303006" y="5490581"/>
            <a:ext cx="1219199" cy="70940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Tiesioji rodyklės jungtis 29"/>
          <p:cNvCxnSpPr/>
          <p:nvPr/>
        </p:nvCxnSpPr>
        <p:spPr>
          <a:xfrm flipV="1">
            <a:off x="4800600" y="3039140"/>
            <a:ext cx="457200" cy="38986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9" name="Tiesioji rodyklės jungtis 2048"/>
          <p:cNvCxnSpPr/>
          <p:nvPr/>
        </p:nvCxnSpPr>
        <p:spPr>
          <a:xfrm flipH="1" flipV="1">
            <a:off x="3824785" y="2883932"/>
            <a:ext cx="518616" cy="52346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63" t="21510"/>
          <a:stretch/>
        </p:blipFill>
        <p:spPr bwMode="auto">
          <a:xfrm rot="285472">
            <a:off x="2584602" y="4882594"/>
            <a:ext cx="1120180" cy="9550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68" t="33745" r="27679" b="16880"/>
          <a:stretch/>
        </p:blipFill>
        <p:spPr bwMode="auto">
          <a:xfrm>
            <a:off x="5505780" y="2608814"/>
            <a:ext cx="475488" cy="860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5" name="Stačiakampis 2054"/>
          <p:cNvSpPr/>
          <p:nvPr/>
        </p:nvSpPr>
        <p:spPr>
          <a:xfrm>
            <a:off x="3992697" y="4481648"/>
            <a:ext cx="1163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dirty="0"/>
              <a:t>deimantas</a:t>
            </a:r>
          </a:p>
        </p:txBody>
      </p:sp>
      <p:sp>
        <p:nvSpPr>
          <p:cNvPr id="12" name="Veiksmo mygtukas: namai 11">
            <a:hlinkClick r:id="rId17" action="ppaction://hlinksldjump" highlightClick="1"/>
          </p:cNvPr>
          <p:cNvSpPr/>
          <p:nvPr/>
        </p:nvSpPr>
        <p:spPr>
          <a:xfrm>
            <a:off x="0" y="-1"/>
            <a:ext cx="559558" cy="532263"/>
          </a:xfrm>
          <a:prstGeom prst="actionButtonHom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26384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25171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915400" cy="838200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lt-LT" dirty="0" smtClean="0">
                <a:solidFill>
                  <a:schemeClr val="bg1"/>
                </a:solidFill>
                <a:latin typeface="Aistika" pitchFamily="18" charset="0"/>
              </a:rPr>
              <a:t>Nuo ko priklauso kūno skaidrumas?</a:t>
            </a:r>
            <a:endParaRPr lang="lt-LT" dirty="0">
              <a:solidFill>
                <a:schemeClr val="bg1"/>
              </a:solidFill>
              <a:latin typeface="Aistika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4343400" cy="52117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lt-LT" sz="32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lt-LT" sz="3200" dirty="0" smtClean="0">
                <a:solidFill>
                  <a:schemeClr val="bg1"/>
                </a:solidFill>
              </a:rPr>
              <a:t>Kuo </a:t>
            </a:r>
            <a:r>
              <a:rPr lang="lt-LT" sz="3600" b="1" dirty="0" smtClean="0">
                <a:solidFill>
                  <a:schemeClr val="bg1"/>
                </a:solidFill>
              </a:rPr>
              <a:t>storesnis</a:t>
            </a:r>
            <a:r>
              <a:rPr lang="lt-LT" sz="3200" dirty="0" smtClean="0">
                <a:solidFill>
                  <a:schemeClr val="bg1"/>
                </a:solidFill>
              </a:rPr>
              <a:t> yra kūno sluoksnis, tuo kūnas yra mažiau skaidrus.</a:t>
            </a:r>
            <a:endParaRPr lang="lt-LT" sz="3200" dirty="0">
              <a:solidFill>
                <a:schemeClr val="bg1"/>
              </a:solidFill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876800" y="1981200"/>
            <a:ext cx="4038600" cy="4648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t-LT" sz="3200" dirty="0" smtClean="0">
                <a:solidFill>
                  <a:schemeClr val="bg1"/>
                </a:solidFill>
                <a:latin typeface="+mj-lt"/>
              </a:rPr>
              <a:t>Dėl šios priežasties vandenyno dugne tvyro tamsa. </a:t>
            </a:r>
          </a:p>
          <a:p>
            <a:pPr marL="0" indent="0">
              <a:buNone/>
            </a:pPr>
            <a:r>
              <a:rPr lang="lt-LT" sz="3200" dirty="0" smtClean="0">
                <a:solidFill>
                  <a:schemeClr val="bg1"/>
                </a:solidFill>
                <a:latin typeface="+mj-lt"/>
              </a:rPr>
              <a:t>Vanduo labai sugeria šviesą: leidžiantis gilyn, kas 3 metrus šviesos stiprumas mažėja beveik dvigubai ir 400m gylyje yra visiškai tamsu.</a:t>
            </a:r>
            <a:endParaRPr lang="lt-LT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Veiksmo mygtukas: namai 4">
            <a:hlinkClick r:id="rId2" action="ppaction://hlinksldjump" highlightClick="1"/>
          </p:cNvPr>
          <p:cNvSpPr/>
          <p:nvPr/>
        </p:nvSpPr>
        <p:spPr>
          <a:xfrm>
            <a:off x="0" y="6324600"/>
            <a:ext cx="533400" cy="525438"/>
          </a:xfrm>
          <a:prstGeom prst="actionButtonHom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655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12" r="9543" b="217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lt-LT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Berlin Sans FB" pitchFamily="34" charset="0"/>
              </a:rPr>
              <a:t>Kas nutinka, kai neskaidriųjų kūnų sluoksnio storis mažinamas?</a:t>
            </a:r>
            <a:endParaRPr lang="lt-LT" sz="2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Berlin Sans FB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1066800"/>
            <a:ext cx="9130145" cy="5791200"/>
          </a:xfrm>
        </p:spPr>
        <p:txBody>
          <a:bodyPr/>
          <a:lstStyle/>
          <a:p>
            <a:pPr marL="0" indent="0" algn="ctr">
              <a:buNone/>
            </a:pPr>
            <a:r>
              <a:rPr lang="lt-LT" sz="2400" dirty="0" smtClean="0">
                <a:solidFill>
                  <a:schemeClr val="bg1"/>
                </a:solidFill>
              </a:rPr>
              <a:t>  </a:t>
            </a:r>
            <a:r>
              <a:rPr lang="lt-LT" sz="2400" b="1" u="sng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Atlikime bandymą!</a:t>
            </a:r>
          </a:p>
          <a:p>
            <a:pPr marL="0" indent="0">
              <a:buNone/>
            </a:pPr>
            <a:r>
              <a:rPr lang="lt-LT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    Mums prireiks:</a:t>
            </a:r>
          </a:p>
          <a:p>
            <a:pPr marL="0" indent="0">
              <a:buNone/>
            </a:pPr>
            <a:endParaRPr lang="lt-LT" sz="20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>
              <a:lnSpc>
                <a:spcPct val="150000"/>
              </a:lnSpc>
            </a:pPr>
            <a:r>
              <a:rPr lang="lt-LT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  Knygos</a:t>
            </a:r>
          </a:p>
          <a:p>
            <a:pPr>
              <a:lnSpc>
                <a:spcPct val="150000"/>
              </a:lnSpc>
            </a:pPr>
            <a:r>
              <a:rPr lang="lt-LT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  Prožektoriaus</a:t>
            </a:r>
          </a:p>
          <a:p>
            <a:pPr marL="0" indent="0">
              <a:buNone/>
            </a:pPr>
            <a:endParaRPr lang="lt-LT" sz="2000" dirty="0">
              <a:solidFill>
                <a:schemeClr val="bg1"/>
              </a:solidFill>
            </a:endParaRPr>
          </a:p>
        </p:txBody>
      </p:sp>
      <p:sp>
        <p:nvSpPr>
          <p:cNvPr id="4" name="Stačiakampis 3"/>
          <p:cNvSpPr/>
          <p:nvPr/>
        </p:nvSpPr>
        <p:spPr>
          <a:xfrm>
            <a:off x="4038600" y="3799436"/>
            <a:ext cx="4572000" cy="212686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Knyga yra neskaidri</a:t>
            </a:r>
            <a:r>
              <a:rPr lang="lt-LT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lt-LT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Patikrinsime, ar prasiskverbia prožektoriaus šviesa per 10 knygos lapų</a:t>
            </a:r>
            <a:r>
              <a:rPr lang="lt-LT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lt-LT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Mažiname lapų skaičių</a:t>
            </a:r>
            <a:r>
              <a:rPr lang="lt-LT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Ką pastebime</a:t>
            </a:r>
            <a:r>
              <a:rPr lang="lt-LT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?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3163" y="1678355"/>
            <a:ext cx="1071562" cy="107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537" y="2919412"/>
            <a:ext cx="1119188" cy="101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aveikslėlis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67" t="21885" r="36318" b="15415"/>
          <a:stretch/>
        </p:blipFill>
        <p:spPr>
          <a:xfrm>
            <a:off x="4267200" y="2119312"/>
            <a:ext cx="1676400" cy="1600200"/>
          </a:xfrm>
          <a:prstGeom prst="rect">
            <a:avLst/>
          </a:prstGeom>
        </p:spPr>
      </p:pic>
      <p:sp>
        <p:nvSpPr>
          <p:cNvPr id="6" name="Veiksmo mygtukas: namai 5">
            <a:hlinkClick r:id="rId6" action="ppaction://hlinksldjump" highlightClick="1"/>
          </p:cNvPr>
          <p:cNvSpPr/>
          <p:nvPr/>
        </p:nvSpPr>
        <p:spPr>
          <a:xfrm>
            <a:off x="0" y="6324600"/>
            <a:ext cx="685800" cy="533400"/>
          </a:xfrm>
          <a:prstGeom prst="actionButtonHom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9612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aveikslėlis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1" t="19958" r="28310" b="21055"/>
          <a:stretch/>
        </p:blipFill>
        <p:spPr>
          <a:xfrm>
            <a:off x="385549" y="2438400"/>
            <a:ext cx="3543300" cy="2362200"/>
          </a:xfrm>
          <a:prstGeom prst="rect">
            <a:avLst/>
          </a:prstGeom>
        </p:spPr>
      </p:pic>
      <p:sp>
        <p:nvSpPr>
          <p:cNvPr id="5" name="Stačiakampis 4"/>
          <p:cNvSpPr/>
          <p:nvPr/>
        </p:nvSpPr>
        <p:spPr>
          <a:xfrm>
            <a:off x="4267200" y="1821303"/>
            <a:ext cx="4572000" cy="378565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2000" dirty="0">
                <a:ln w="18415" cmpd="sng">
                  <a:solidFill>
                    <a:srgbClr val="FFFFFF"/>
                  </a:solidFill>
                  <a:prstDash val="solid"/>
                </a:ln>
              </a:rPr>
              <a:t>Prožektoriaus šviesa neprasiskverbė pro 10 knygos </a:t>
            </a:r>
            <a:r>
              <a:rPr lang="lt-LT" sz="2000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puslapių.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2000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 Tačiau </a:t>
            </a:r>
            <a:r>
              <a:rPr lang="lt-LT" sz="2000" dirty="0">
                <a:ln w="18415" cmpd="sng">
                  <a:solidFill>
                    <a:srgbClr val="FFFFFF"/>
                  </a:solidFill>
                  <a:prstDash val="solid"/>
                </a:ln>
              </a:rPr>
              <a:t>mes sumažinome jų skaičių, o tuo tarpu ir storį.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2000" dirty="0">
                <a:ln w="18415" cmpd="sng">
                  <a:solidFill>
                    <a:srgbClr val="FFFFFF"/>
                  </a:solidFill>
                  <a:prstDash val="solid"/>
                </a:ln>
              </a:rPr>
              <a:t>Prožektoriaus šviesa </a:t>
            </a:r>
            <a:r>
              <a:rPr lang="lt-LT" sz="2000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prasiskverbė pro </a:t>
            </a:r>
            <a:r>
              <a:rPr lang="lt-LT" sz="2000" dirty="0">
                <a:ln w="18415" cmpd="sng">
                  <a:solidFill>
                    <a:srgbClr val="FFFFFF"/>
                  </a:solidFill>
                  <a:prstDash val="solid"/>
                </a:ln>
              </a:rPr>
              <a:t>kelis knygos </a:t>
            </a:r>
            <a:r>
              <a:rPr lang="lt-LT" sz="2000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puslapius.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lt-LT" sz="2000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Vadinasi </a:t>
            </a:r>
            <a:r>
              <a:rPr lang="lt-LT" sz="2000" dirty="0">
                <a:ln w="18415" cmpd="sng">
                  <a:solidFill>
                    <a:srgbClr val="FFFFFF"/>
                  </a:solidFill>
                  <a:prstDash val="solid"/>
                </a:ln>
              </a:rPr>
              <a:t>knygą (o tiksliau jos puslapius) galime pavadinti </a:t>
            </a:r>
            <a:r>
              <a:rPr lang="lt-LT" sz="2000" dirty="0" smtClean="0">
                <a:ln w="18415" cmpd="sng">
                  <a:solidFill>
                    <a:srgbClr val="FFFFFF"/>
                  </a:solidFill>
                  <a:prstDash val="solid"/>
                </a:ln>
              </a:rPr>
              <a:t>skaidria.</a:t>
            </a:r>
            <a:endParaRPr lang="lt-LT" sz="2000" dirty="0">
              <a:ln w="18415" cmpd="sng">
                <a:solidFill>
                  <a:srgbClr val="FFFFFF"/>
                </a:solidFill>
                <a:prstDash val="solid"/>
              </a:ln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90449" y="867196"/>
            <a:ext cx="243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 smtClean="0"/>
              <a:t>DARBO  EIGA.  IŠVADOS</a:t>
            </a:r>
            <a:endParaRPr lang="lt-LT" sz="2800" b="1" dirty="0"/>
          </a:p>
        </p:txBody>
      </p:sp>
    </p:spTree>
    <p:extLst>
      <p:ext uri="{BB962C8B-B14F-4D97-AF65-F5344CB8AC3E}">
        <p14:creationId xmlns:p14="http://schemas.microsoft.com/office/powerpoint/2010/main" val="95346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0"/>
            <a:ext cx="914400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762000"/>
          </a:xfrm>
        </p:spPr>
        <p:txBody>
          <a:bodyPr>
            <a:normAutofit/>
          </a:bodyPr>
          <a:lstStyle/>
          <a:p>
            <a:r>
              <a:rPr lang="lt-LT" dirty="0" smtClean="0">
                <a:latin typeface="Aistika" pitchFamily="18" charset="0"/>
              </a:rPr>
              <a:t>Šviesos praleidimas ir atspindėjimas</a:t>
            </a:r>
            <a:endParaRPr lang="lt-LT" dirty="0">
              <a:latin typeface="Aistika" pitchFamily="18" charset="0"/>
            </a:endParaRP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half" idx="1"/>
          </p:nvPr>
        </p:nvSpPr>
        <p:spPr>
          <a:xfrm>
            <a:off x="250209" y="1600200"/>
            <a:ext cx="4397991" cy="20574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 smtClean="0">
                <a:solidFill>
                  <a:schemeClr val="tx1"/>
                </a:solidFill>
                <a:latin typeface="Aistika" pitchFamily="18" charset="0"/>
              </a:rPr>
              <a:t>Kūnai yra </a:t>
            </a:r>
            <a:r>
              <a:rPr lang="lt-LT" b="1" dirty="0" smtClean="0">
                <a:solidFill>
                  <a:schemeClr val="tx1"/>
                </a:solidFill>
                <a:latin typeface="Aistika" pitchFamily="18" charset="0"/>
              </a:rPr>
              <a:t>neskaidrūs</a:t>
            </a:r>
            <a:r>
              <a:rPr lang="lt-LT" dirty="0" smtClean="0">
                <a:solidFill>
                  <a:schemeClr val="tx1"/>
                </a:solidFill>
                <a:latin typeface="Aistika" pitchFamily="18" charset="0"/>
              </a:rPr>
              <a:t>, nes jie ne praleidžia, o </a:t>
            </a:r>
            <a:r>
              <a:rPr lang="lt-LT" u="sng" dirty="0" smtClean="0">
                <a:solidFill>
                  <a:schemeClr val="tx1"/>
                </a:solidFill>
                <a:latin typeface="Aistika" pitchFamily="18" charset="0"/>
              </a:rPr>
              <a:t>atspindi</a:t>
            </a:r>
            <a:r>
              <a:rPr lang="lt-LT" dirty="0" smtClean="0">
                <a:solidFill>
                  <a:schemeClr val="tx1"/>
                </a:solidFill>
                <a:latin typeface="Aistika" pitchFamily="18" charset="0"/>
              </a:rPr>
              <a:t> šviesą. Dalis šviesos sugeriama.</a:t>
            </a:r>
            <a:endParaRPr lang="lt-LT" dirty="0">
              <a:solidFill>
                <a:schemeClr val="tx1"/>
              </a:solidFill>
              <a:latin typeface="Aistik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78188" y="2091898"/>
            <a:ext cx="3505200" cy="95410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lt-LT" sz="2400" dirty="0" smtClean="0"/>
              <a:t>Jie yra </a:t>
            </a:r>
            <a:r>
              <a:rPr lang="lt-LT" sz="2400" b="1" u="sng" dirty="0" smtClean="0"/>
              <a:t>tokios spalvos</a:t>
            </a:r>
            <a:r>
              <a:rPr lang="lt-LT" sz="2400" dirty="0" smtClean="0"/>
              <a:t>, kokią </a:t>
            </a:r>
            <a:r>
              <a:rPr lang="lt-LT" sz="3200" b="1" u="sng" dirty="0" smtClean="0"/>
              <a:t>atspindi</a:t>
            </a:r>
            <a:r>
              <a:rPr lang="lt-LT" sz="2400" dirty="0" smtClean="0"/>
              <a:t>.</a:t>
            </a:r>
            <a:endParaRPr lang="lt-LT" sz="2400" dirty="0"/>
          </a:p>
        </p:txBody>
      </p:sp>
      <p:grpSp>
        <p:nvGrpSpPr>
          <p:cNvPr id="11" name="Grupė 10"/>
          <p:cNvGrpSpPr/>
          <p:nvPr/>
        </p:nvGrpSpPr>
        <p:grpSpPr>
          <a:xfrm>
            <a:off x="4038600" y="3637128"/>
            <a:ext cx="4817659" cy="2855747"/>
            <a:chOff x="4038600" y="3637128"/>
            <a:chExt cx="4817659" cy="2855747"/>
          </a:xfrm>
        </p:grpSpPr>
        <p:pic>
          <p:nvPicPr>
            <p:cNvPr id="1026" name="Picture 2" descr="http://www.15min.lt/images/photos/616350/big/spalvos-interjere-4fb33f09d21e3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491" t="16158" r="9280" b="25485"/>
            <a:stretch/>
          </p:blipFill>
          <p:spPr bwMode="auto">
            <a:xfrm>
              <a:off x="4038600" y="3995335"/>
              <a:ext cx="4817659" cy="2497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0" name="Tiesioji rodyklės jungtis 9"/>
            <p:cNvCxnSpPr/>
            <p:nvPr/>
          </p:nvCxnSpPr>
          <p:spPr>
            <a:xfrm flipH="1" flipV="1">
              <a:off x="7391400" y="3657600"/>
              <a:ext cx="457200" cy="685800"/>
            </a:xfrm>
            <a:prstGeom prst="straightConnector1">
              <a:avLst/>
            </a:prstGeom>
            <a:ln w="76200">
              <a:solidFill>
                <a:srgbClr val="92D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Tiesioji rodyklės jungtis 13"/>
            <p:cNvCxnSpPr/>
            <p:nvPr/>
          </p:nvCxnSpPr>
          <p:spPr>
            <a:xfrm flipH="1" flipV="1">
              <a:off x="4419600" y="4303026"/>
              <a:ext cx="457200" cy="685800"/>
            </a:xfrm>
            <a:prstGeom prst="straightConnector1">
              <a:avLst/>
            </a:prstGeom>
            <a:ln w="762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Tiesioji rodyklės jungtis 14"/>
            <p:cNvCxnSpPr/>
            <p:nvPr/>
          </p:nvCxnSpPr>
          <p:spPr>
            <a:xfrm flipH="1" flipV="1">
              <a:off x="6473588" y="3637128"/>
              <a:ext cx="457200" cy="685800"/>
            </a:xfrm>
            <a:prstGeom prst="straightConnector1">
              <a:avLst/>
            </a:prstGeom>
            <a:ln w="762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Veiksmo mygtukas: namai 3">
            <a:hlinkClick r:id="rId4" action="ppaction://hlinksldjump" highlightClick="1"/>
          </p:cNvPr>
          <p:cNvSpPr/>
          <p:nvPr/>
        </p:nvSpPr>
        <p:spPr>
          <a:xfrm>
            <a:off x="-15104" y="6324600"/>
            <a:ext cx="624704" cy="533400"/>
          </a:xfrm>
          <a:prstGeom prst="actionButtonHom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6139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55728"/>
            <a:ext cx="9144000" cy="762000"/>
          </a:xfrm>
          <a:gradFill>
            <a:gsLst>
              <a:gs pos="0">
                <a:srgbClr val="FFF200"/>
              </a:gs>
              <a:gs pos="12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</p:spPr>
        <p:txBody>
          <a:bodyPr/>
          <a:lstStyle/>
          <a:p>
            <a:r>
              <a:rPr lang="lt-LT" dirty="0" smtClean="0">
                <a:latin typeface="Andalus" pitchFamily="18" charset="-78"/>
                <a:cs typeface="Andalus" pitchFamily="18" charset="-78"/>
              </a:rPr>
              <a:t>Pusiau skaidrios medžiagos ir kūnai</a:t>
            </a:r>
            <a:endParaRPr lang="lt-LT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680813" y="932597"/>
            <a:ext cx="5939187" cy="505464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t-LT" sz="2800" dirty="0" smtClean="0"/>
              <a:t> </a:t>
            </a:r>
            <a:r>
              <a:rPr lang="lt-LT" sz="2800" dirty="0"/>
              <a:t>-  tai medžiagos, kurios </a:t>
            </a:r>
            <a:r>
              <a:rPr lang="lt-LT" sz="2800" b="1" dirty="0"/>
              <a:t>praleidžia</a:t>
            </a:r>
            <a:r>
              <a:rPr lang="lt-LT" sz="2800" dirty="0"/>
              <a:t> </a:t>
            </a:r>
            <a:r>
              <a:rPr lang="lt-LT" sz="2800" b="1" dirty="0"/>
              <a:t>dalį </a:t>
            </a:r>
            <a:r>
              <a:rPr lang="lt-LT" sz="2800" dirty="0"/>
              <a:t>į jas krintančios šviesos. </a:t>
            </a:r>
            <a:r>
              <a:rPr lang="lt-LT" sz="2000" dirty="0"/>
              <a:t>Pavyzdžiui: </a:t>
            </a:r>
            <a:r>
              <a:rPr lang="lt-LT" sz="2000" dirty="0" smtClean="0"/>
              <a:t> </a:t>
            </a:r>
            <a:r>
              <a:rPr lang="lt-LT" sz="2200" dirty="0"/>
              <a:t>riebaluotas popierius, organinis stiklas, plonas audinys, spalvoti stiklai, užtamsinti automobilio stiklai</a:t>
            </a:r>
            <a:r>
              <a:rPr lang="lt-LT" sz="2200" dirty="0" smtClean="0"/>
              <a:t>.</a:t>
            </a:r>
          </a:p>
          <a:p>
            <a:pPr marL="0" indent="0">
              <a:buNone/>
            </a:pPr>
            <a:r>
              <a:rPr lang="lt-LT" sz="2800" dirty="0" smtClean="0"/>
              <a:t> Pro šiuos kūnus sklindanti šviesa atsispindi nuo smulkių dalelių: </a:t>
            </a:r>
            <a:r>
              <a:rPr lang="lt-LT" sz="2000" dirty="0" smtClean="0"/>
              <a:t>rūke nuo vandens lašelių, vandenyje ar popieriaus lape nuo dažų molekulių.</a:t>
            </a:r>
            <a:r>
              <a:rPr lang="lt-LT" sz="2800" dirty="0" smtClean="0"/>
              <a:t> </a:t>
            </a:r>
          </a:p>
          <a:p>
            <a:pPr marL="0" indent="0">
              <a:buNone/>
            </a:pPr>
            <a:r>
              <a:rPr lang="lt-LT" sz="2800" dirty="0" smtClean="0"/>
              <a:t>Dėl šių atspindžių šviesa išsisklaido – nebegalima suprasti, iš kur sklinda spinduliai, todėl nematyti aiškaus vaizdo.</a:t>
            </a:r>
          </a:p>
          <a:p>
            <a:pPr marL="0" indent="0">
              <a:buNone/>
            </a:pPr>
            <a:endParaRPr lang="lt-LT" sz="28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14" y="2514600"/>
            <a:ext cx="1190625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932597"/>
            <a:ext cx="13716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2739306"/>
            <a:ext cx="1491018" cy="1451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13" y="842749"/>
            <a:ext cx="142875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4214"/>
            <a:ext cx="1752600" cy="149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9761" y="4870468"/>
            <a:ext cx="2321257" cy="1544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Veiksmo mygtukas: namai 3">
            <a:hlinkClick r:id="rId9" action="ppaction://hlinksldjump" highlightClick="1"/>
          </p:cNvPr>
          <p:cNvSpPr/>
          <p:nvPr/>
        </p:nvSpPr>
        <p:spPr>
          <a:xfrm>
            <a:off x="-12009" y="6324600"/>
            <a:ext cx="621609" cy="533400"/>
          </a:xfrm>
          <a:prstGeom prst="actionButtonHom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3895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-10236" y="242248"/>
            <a:ext cx="9144000" cy="609600"/>
          </a:xfrm>
        </p:spPr>
        <p:txBody>
          <a:bodyPr>
            <a:noAutofit/>
          </a:bodyPr>
          <a:lstStyle/>
          <a:p>
            <a:r>
              <a:rPr lang="lt-LT" b="1" dirty="0" smtClean="0">
                <a:latin typeface="Blackadder ITC" pitchFamily="82" charset="0"/>
              </a:rPr>
              <a:t>Bandymas</a:t>
            </a:r>
            <a:endParaRPr lang="lt-LT" b="1" dirty="0">
              <a:latin typeface="Blackadder ITC" pitchFamily="82" charset="0"/>
            </a:endParaRPr>
          </a:p>
        </p:txBody>
      </p:sp>
      <p:sp>
        <p:nvSpPr>
          <p:cNvPr id="3" name="Stačiakampis 2"/>
          <p:cNvSpPr/>
          <p:nvPr/>
        </p:nvSpPr>
        <p:spPr>
          <a:xfrm>
            <a:off x="1447800" y="85392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dirty="0"/>
              <a:t>Patyręs detektyvas Jums išduos </a:t>
            </a:r>
            <a:r>
              <a:rPr lang="lt-LT" dirty="0" smtClean="0"/>
              <a:t>paslaptį, kaip </a:t>
            </a:r>
            <a:r>
              <a:rPr lang="lt-LT" dirty="0"/>
              <a:t>galima matyti per matinį </a:t>
            </a:r>
            <a:r>
              <a:rPr lang="lt-LT" dirty="0" smtClean="0"/>
              <a:t>stiklą.</a:t>
            </a:r>
          </a:p>
          <a:p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5" name="Stačiakampis 4"/>
          <p:cNvSpPr/>
          <p:nvPr/>
        </p:nvSpPr>
        <p:spPr>
          <a:xfrm>
            <a:off x="564427" y="1777258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dirty="0"/>
              <a:t>Matinio stiklo paviršius gaminamas stiklą ėsdinant rūgštimi ar mechaniškai apdorojant smėlio srove, todėl per stiklą praeinantys spinduliai yra į visas puses išskaidomi ir per jį matosi tik neryškūs kontūrai.</a:t>
            </a:r>
          </a:p>
        </p:txBody>
      </p:sp>
      <p:grpSp>
        <p:nvGrpSpPr>
          <p:cNvPr id="9" name="Grupė 8"/>
          <p:cNvGrpSpPr/>
          <p:nvPr/>
        </p:nvGrpSpPr>
        <p:grpSpPr>
          <a:xfrm>
            <a:off x="6553200" y="103743"/>
            <a:ext cx="2301922" cy="2040813"/>
            <a:chOff x="152400" y="1496528"/>
            <a:chExt cx="2835322" cy="2389673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496529"/>
              <a:ext cx="1447800" cy="23896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6122" y="1496528"/>
              <a:ext cx="1371600" cy="23896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333" y="3485100"/>
            <a:ext cx="3048000" cy="312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Stačiakampis 9"/>
          <p:cNvSpPr/>
          <p:nvPr/>
        </p:nvSpPr>
        <p:spPr>
          <a:xfrm>
            <a:off x="4244613" y="4724400"/>
            <a:ext cx="35503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sz="2400" dirty="0"/>
              <a:t>Ant jo užklijuokite  nedidelį gabaliuką lipnios </a:t>
            </a:r>
            <a:r>
              <a:rPr lang="lt-LT" sz="2400" dirty="0" smtClean="0"/>
              <a:t>juostos.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sz="2400" dirty="0" smtClean="0"/>
              <a:t> Nagu ją išlyginkite</a:t>
            </a:r>
            <a:r>
              <a:rPr lang="lt-LT" sz="2400" dirty="0"/>
              <a:t>.</a:t>
            </a:r>
          </a:p>
        </p:txBody>
      </p:sp>
      <p:pic>
        <p:nvPicPr>
          <p:cNvPr id="11" name="Picture 2" descr="http://www.vildaiva.lt/pics/empty/matelux%20m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857" y="2515922"/>
            <a:ext cx="2332630" cy="155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Veiksmo mygtukas: namai 5">
            <a:hlinkClick r:id="rId7" action="ppaction://hlinksldjump" highlightClick="1"/>
          </p:cNvPr>
          <p:cNvSpPr/>
          <p:nvPr/>
        </p:nvSpPr>
        <p:spPr>
          <a:xfrm>
            <a:off x="2275" y="0"/>
            <a:ext cx="562152" cy="457200"/>
          </a:xfrm>
          <a:prstGeom prst="actionButtonHom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6394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Išvados </a:t>
            </a:r>
            <a:endParaRPr lang="lt-LT" dirty="0"/>
          </a:p>
        </p:txBody>
      </p:sp>
      <p:pic>
        <p:nvPicPr>
          <p:cNvPr id="3" name="Picture 3" descr="C:\Users\Rosita\Downloads\IMAG0489[1]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0" r="-7230" b="32974"/>
          <a:stretch/>
        </p:blipFill>
        <p:spPr bwMode="auto">
          <a:xfrm>
            <a:off x="201304" y="1596597"/>
            <a:ext cx="4494769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tačiakampis 4"/>
          <p:cNvSpPr/>
          <p:nvPr/>
        </p:nvSpPr>
        <p:spPr>
          <a:xfrm>
            <a:off x="4572000" y="1981200"/>
            <a:ext cx="4038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u="wavy" dirty="0">
                <a:uFill>
                  <a:solidFill>
                    <a:schemeClr val="tx1"/>
                  </a:solidFill>
                </a:uFill>
              </a:rPr>
              <a:t>Užklijavus lipnią juostelę</a:t>
            </a:r>
            <a:r>
              <a:rPr lang="lt-LT" sz="2400" dirty="0"/>
              <a:t>, </a:t>
            </a:r>
            <a:endParaRPr lang="lt-LT" sz="2400" dirty="0" smtClean="0"/>
          </a:p>
          <a:p>
            <a:r>
              <a:rPr lang="lt-LT" sz="2400" dirty="0" smtClean="0"/>
              <a:t>stiklo </a:t>
            </a:r>
            <a:r>
              <a:rPr lang="lt-LT" sz="2400" dirty="0"/>
              <a:t>nelygumai užpildomi, todėl spinduliai šioje vietoje praeina lygiagrečiai ir </a:t>
            </a:r>
            <a:endParaRPr lang="lt-LT" sz="2400" dirty="0" smtClean="0"/>
          </a:p>
          <a:p>
            <a:r>
              <a:rPr lang="lt-LT" sz="2400" dirty="0" smtClean="0"/>
              <a:t>žmogaus </a:t>
            </a:r>
            <a:r>
              <a:rPr lang="lt-LT" sz="2400" dirty="0"/>
              <a:t>akis gali matyti ryškų vaizdą.</a:t>
            </a:r>
          </a:p>
        </p:txBody>
      </p:sp>
      <p:sp>
        <p:nvSpPr>
          <p:cNvPr id="6" name="Dešinysis riestinis skliaustas 5"/>
          <p:cNvSpPr/>
          <p:nvPr/>
        </p:nvSpPr>
        <p:spPr>
          <a:xfrm>
            <a:off x="3505200" y="3135362"/>
            <a:ext cx="609600" cy="903238"/>
          </a:xfrm>
          <a:prstGeom prst="rightBrace">
            <a:avLst>
              <a:gd name="adj1" fmla="val 8333"/>
              <a:gd name="adj2" fmla="val 46978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24761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845" y="-42552"/>
            <a:ext cx="9194800" cy="689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-38101"/>
            <a:ext cx="9194800" cy="1181101"/>
          </a:xfrm>
          <a:gradFill>
            <a:gsLst>
              <a:gs pos="0">
                <a:srgbClr val="000082"/>
              </a:gs>
              <a:gs pos="74000">
                <a:srgbClr val="66008F"/>
              </a:gs>
              <a:gs pos="68000">
                <a:srgbClr val="BA0066"/>
              </a:gs>
              <a:gs pos="94000">
                <a:srgbClr val="FF0000"/>
              </a:gs>
              <a:gs pos="100000">
                <a:srgbClr val="FF8200"/>
              </a:gs>
            </a:gsLst>
            <a:lin ang="5400000" scaled="0"/>
          </a:gradFill>
        </p:spPr>
        <p:txBody>
          <a:bodyPr>
            <a:normAutofit fontScale="90000"/>
          </a:bodyPr>
          <a:lstStyle/>
          <a:p>
            <a:r>
              <a:rPr lang="lt-LT" dirty="0">
                <a:solidFill>
                  <a:schemeClr val="bg1"/>
                </a:solidFill>
              </a:rPr>
              <a:t>Tai įdomu</a:t>
            </a:r>
            <a:r>
              <a:rPr lang="lt-LT" dirty="0" smtClean="0">
                <a:solidFill>
                  <a:schemeClr val="bg1"/>
                </a:solidFill>
              </a:rPr>
              <a:t>!</a:t>
            </a:r>
            <a:br>
              <a:rPr lang="lt-LT" dirty="0" smtClean="0">
                <a:solidFill>
                  <a:schemeClr val="bg1"/>
                </a:solidFill>
              </a:rPr>
            </a:br>
            <a:r>
              <a:rPr lang="lt-LT" dirty="0" smtClean="0">
                <a:solidFill>
                  <a:schemeClr val="bg1"/>
                </a:solidFill>
              </a:rPr>
              <a:t>Apie poliarinę mešką</a:t>
            </a:r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3" name="Stačiakampis 2"/>
          <p:cNvSpPr/>
          <p:nvPr/>
        </p:nvSpPr>
        <p:spPr>
          <a:xfrm>
            <a:off x="228600" y="1560121"/>
            <a:ext cx="4921720" cy="3046988"/>
          </a:xfrm>
          <a:prstGeom prst="rect">
            <a:avLst/>
          </a:prstGeom>
          <a:gradFill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43000">
                <a:srgbClr val="8F0040"/>
              </a:gs>
              <a:gs pos="88000">
                <a:srgbClr val="F27300"/>
              </a:gs>
              <a:gs pos="100000">
                <a:srgbClr val="FFBF00"/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r>
              <a:rPr lang="lt-LT" sz="2400" b="1" dirty="0">
                <a:solidFill>
                  <a:schemeClr val="bg1"/>
                </a:solidFill>
              </a:rPr>
              <a:t>Poliarinės meškos kailio plaukeliai – bespalviai. Kiekvienas plaukelis praleidžia šviesą iki odos, kuri yra juoda.</a:t>
            </a:r>
          </a:p>
          <a:p>
            <a:r>
              <a:rPr lang="lt-LT" sz="2400" b="1" dirty="0">
                <a:solidFill>
                  <a:schemeClr val="bg1"/>
                </a:solidFill>
              </a:rPr>
              <a:t>Juodos spalvos meška su bespalvių plaukelių kailiu mums atrodo balta, nes Saulės spinduliai </a:t>
            </a:r>
            <a:r>
              <a:rPr lang="lt-LT" sz="2400" b="1" dirty="0" smtClean="0">
                <a:solidFill>
                  <a:schemeClr val="bg1"/>
                </a:solidFill>
              </a:rPr>
              <a:t>išsisklaido </a:t>
            </a:r>
            <a:r>
              <a:rPr lang="lt-LT" sz="2400" b="1" dirty="0">
                <a:solidFill>
                  <a:schemeClr val="bg1"/>
                </a:solidFill>
              </a:rPr>
              <a:t>tarp odos nelygumų.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649" y="2895600"/>
            <a:ext cx="3733800" cy="3727819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  <p:sp>
        <p:nvSpPr>
          <p:cNvPr id="4" name="Veiksmo mygtukas: namai 3">
            <a:hlinkClick r:id="rId4" action="ppaction://hlinksldjump" highlightClick="1"/>
          </p:cNvPr>
          <p:cNvSpPr/>
          <p:nvPr/>
        </p:nvSpPr>
        <p:spPr>
          <a:xfrm>
            <a:off x="8729449" y="-31179"/>
            <a:ext cx="477672" cy="564579"/>
          </a:xfrm>
          <a:prstGeom prst="actionButtonHo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1354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296"/>
            <a:ext cx="9144000" cy="6840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4011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lt-LT" b="1" dirty="0" smtClean="0">
                <a:ln w="18000">
                  <a:solidFill>
                    <a:schemeClr val="tx2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lt-LT" b="1" dirty="0" smtClean="0">
                <a:ln w="18000">
                  <a:solidFill>
                    <a:schemeClr val="tx2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lt-LT" b="1" dirty="0" smtClean="0">
                <a:ln w="18000">
                  <a:solidFill>
                    <a:schemeClr val="tx2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Pusiau skaidri žuvelė</a:t>
            </a:r>
            <a:br>
              <a:rPr lang="lt-LT" b="1" dirty="0" smtClean="0">
                <a:ln w="18000">
                  <a:solidFill>
                    <a:schemeClr val="tx2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endParaRPr lang="lt-LT" b="1" dirty="0">
              <a:ln w="18000">
                <a:solidFill>
                  <a:schemeClr val="tx2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Stačiakampis 4"/>
          <p:cNvSpPr/>
          <p:nvPr/>
        </p:nvSpPr>
        <p:spPr>
          <a:xfrm>
            <a:off x="304800" y="1676387"/>
            <a:ext cx="4572000" cy="1754326"/>
          </a:xfrm>
          <a:prstGeom prst="rect">
            <a:avLst/>
          </a:prstGeom>
          <a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</p:spPr>
        <p:txBody>
          <a:bodyPr>
            <a:spAutoFit/>
          </a:bodyPr>
          <a:lstStyle/>
          <a:p>
            <a:r>
              <a:rPr lang="lt-LT" dirty="0"/>
              <a:t>Japonų mokslininkams pavyko sukurti auksines žuveles, per kurių permatomus žvynus ir odą galima matyti, kaip plaka širdis. Išvedant tokio tipo gyvūnų rūšis, siekiama sumažinti poreikį laboratorijose vykdomiems gyvūnų skrodimams.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970" y="1066800"/>
            <a:ext cx="355183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tačiakampis 5"/>
          <p:cNvSpPr/>
          <p:nvPr/>
        </p:nvSpPr>
        <p:spPr>
          <a:xfrm>
            <a:off x="3962400" y="3962400"/>
            <a:ext cx="4572000" cy="1477328"/>
          </a:xfrm>
          <a:prstGeom prst="rect">
            <a:avLst/>
          </a:prstGeom>
          <a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</p:spPr>
        <p:txBody>
          <a:bodyPr>
            <a:spAutoFit/>
          </a:bodyPr>
          <a:lstStyle/>
          <a:p>
            <a:r>
              <a:rPr lang="lt-LT" dirty="0" smtClean="0"/>
              <a:t>"</a:t>
            </a:r>
            <a:r>
              <a:rPr lang="lt-LT" dirty="0"/>
              <a:t>Jūs galite stebėti gyvą širdį ir kitus organus, kadangi žvynai ir oda neturi jokių </a:t>
            </a:r>
            <a:r>
              <a:rPr lang="lt-LT" dirty="0" smtClean="0"/>
              <a:t>pigmentų„. "Jums </a:t>
            </a:r>
            <a:r>
              <a:rPr lang="lt-LT" dirty="0"/>
              <a:t>nereikia jų perpjauti. Tiesiog virš juodų auksinės žuvelės akių galite matyti mažutes smegenis", </a:t>
            </a:r>
            <a:r>
              <a:rPr lang="lt-LT" dirty="0" smtClean="0"/>
              <a:t>teigia vienas iš mokslininkų.</a:t>
            </a:r>
            <a:endParaRPr lang="lt-LT" dirty="0"/>
          </a:p>
        </p:txBody>
      </p:sp>
      <p:sp>
        <p:nvSpPr>
          <p:cNvPr id="3" name="Veiksmo mygtukas: namai 2">
            <a:hlinkClick r:id="rId5" action="ppaction://hlinksldjump" highlightClick="1"/>
          </p:cNvPr>
          <p:cNvSpPr/>
          <p:nvPr/>
        </p:nvSpPr>
        <p:spPr>
          <a:xfrm>
            <a:off x="0" y="0"/>
            <a:ext cx="533400" cy="533400"/>
          </a:xfrm>
          <a:prstGeom prst="actionButtonHom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6646874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182" b="35640"/>
          <a:stretch/>
        </p:blipFill>
        <p:spPr bwMode="auto">
          <a:xfrm>
            <a:off x="0" y="-22494"/>
            <a:ext cx="9144000" cy="688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-22494"/>
            <a:ext cx="9144000" cy="555894"/>
          </a:xfrm>
          <a:blipFill>
            <a:blip r:embed="rId3" cstate="print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lt-LT" dirty="0" smtClean="0">
                <a:solidFill>
                  <a:schemeClr val="bg1"/>
                </a:solidFill>
              </a:rPr>
              <a:t>Pusiau skaidri varlė keliauninkė</a:t>
            </a:r>
            <a:endParaRPr lang="lt-LT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216" y="4667419"/>
            <a:ext cx="2804942" cy="2190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60" y="2286000"/>
            <a:ext cx="3508940" cy="2291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914400"/>
            <a:ext cx="2895600" cy="2326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tačiakampis 2"/>
          <p:cNvSpPr/>
          <p:nvPr/>
        </p:nvSpPr>
        <p:spPr>
          <a:xfrm>
            <a:off x="283842" y="877414"/>
            <a:ext cx="4572000" cy="1200329"/>
          </a:xfrm>
          <a:prstGeom prst="rect">
            <a:avLst/>
          </a:prstGeom>
          <a:gradFill>
            <a:gsLst>
              <a:gs pos="0">
                <a:srgbClr val="DDEBCF"/>
              </a:gs>
              <a:gs pos="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txBody>
          <a:bodyPr>
            <a:spAutoFit/>
          </a:bodyPr>
          <a:lstStyle/>
          <a:p>
            <a:r>
              <a:rPr lang="lt-LT" dirty="0" smtClean="0">
                <a:solidFill>
                  <a:schemeClr val="bg1"/>
                </a:solidFill>
              </a:rPr>
              <a:t>Dar kiti Japonijos </a:t>
            </a:r>
            <a:r>
              <a:rPr lang="lt-LT" dirty="0">
                <a:solidFill>
                  <a:schemeClr val="bg1"/>
                </a:solidFill>
              </a:rPr>
              <a:t>mokslininkai išvedė permatomą varlę.</a:t>
            </a:r>
            <a:r>
              <a:rPr lang="fi-FI" dirty="0">
                <a:solidFill>
                  <a:schemeClr val="bg1"/>
                </a:solidFill>
              </a:rPr>
              <a:t> Varlė yra pirmasis toks gyvis, turintis keturias kojas. Pro jos odą matosi vidaus organai. </a:t>
            </a:r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6" name="Stačiakampis 5"/>
          <p:cNvSpPr/>
          <p:nvPr/>
        </p:nvSpPr>
        <p:spPr>
          <a:xfrm>
            <a:off x="4069307" y="3431848"/>
            <a:ext cx="4572000" cy="1200329"/>
          </a:xfrm>
          <a:prstGeom prst="rect">
            <a:avLst/>
          </a:prstGeom>
          <a:gradFill>
            <a:gsLst>
              <a:gs pos="0">
                <a:srgbClr val="DDEBCF"/>
              </a:gs>
              <a:gs pos="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txBody>
          <a:bodyPr>
            <a:spAutoFit/>
          </a:bodyPr>
          <a:lstStyle/>
          <a:p>
            <a:r>
              <a:rPr lang="lt-LT" dirty="0">
                <a:solidFill>
                  <a:schemeClr val="bg1"/>
                </a:solidFill>
              </a:rPr>
              <a:t>Mokslininkai iš Hirosimos universiteto pabrėžė, kad, taikant jų naudotą techniką, išvesti permatomus kitus keturkojus gyvūnus neįmanoma. </a:t>
            </a:r>
          </a:p>
        </p:txBody>
      </p:sp>
      <p:sp>
        <p:nvSpPr>
          <p:cNvPr id="7" name="Stačiakampis 6"/>
          <p:cNvSpPr/>
          <p:nvPr/>
        </p:nvSpPr>
        <p:spPr>
          <a:xfrm>
            <a:off x="4573137" y="5439543"/>
            <a:ext cx="4572000" cy="646331"/>
          </a:xfrm>
          <a:prstGeom prst="rect">
            <a:avLst/>
          </a:prstGeom>
          <a:gradFill>
            <a:gsLst>
              <a:gs pos="0">
                <a:srgbClr val="DDEBCF"/>
              </a:gs>
              <a:gs pos="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txBody>
          <a:bodyPr>
            <a:spAutoFit/>
          </a:bodyPr>
          <a:lstStyle/>
          <a:p>
            <a:r>
              <a:rPr lang="lt-LT" i="1" dirty="0" smtClean="0">
                <a:solidFill>
                  <a:schemeClr val="bg1"/>
                </a:solidFill>
              </a:rPr>
              <a:t>Jie </a:t>
            </a:r>
            <a:r>
              <a:rPr lang="lt-LT" i="1" dirty="0">
                <a:solidFill>
                  <a:schemeClr val="bg1"/>
                </a:solidFill>
              </a:rPr>
              <a:t>tikisi, kad tai, taip pat palengvins vėžio ir kitų ligų tyrimą neskrodžiant gyvio.</a:t>
            </a:r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4" name="Veiksmo mygtukas: namai 3">
            <a:hlinkClick r:id="rId7" action="ppaction://hlinksldjump" highlightClick="1"/>
          </p:cNvPr>
          <p:cNvSpPr/>
          <p:nvPr/>
        </p:nvSpPr>
        <p:spPr>
          <a:xfrm>
            <a:off x="12192" y="-22494"/>
            <a:ext cx="521208" cy="479694"/>
          </a:xfrm>
          <a:prstGeom prst="actionButtonHom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79978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57200"/>
          </a:xfrm>
          <a:blipFill>
            <a:blip r:embed="rId3" cstate="print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lt-LT" dirty="0" smtClean="0"/>
              <a:t>Nematomas žmogus</a:t>
            </a:r>
            <a:endParaRPr lang="lt-LT" dirty="0"/>
          </a:p>
        </p:txBody>
      </p:sp>
      <p:sp>
        <p:nvSpPr>
          <p:cNvPr id="3" name="Stačiakampis 2"/>
          <p:cNvSpPr/>
          <p:nvPr/>
        </p:nvSpPr>
        <p:spPr>
          <a:xfrm>
            <a:off x="0" y="838200"/>
            <a:ext cx="3048000" cy="2308324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lt-LT" dirty="0"/>
              <a:t>Romane, antrašte „Nematomasis </a:t>
            </a:r>
            <a:r>
              <a:rPr lang="lt-LT" dirty="0" smtClean="0"/>
              <a:t>žmogus“ anglų </a:t>
            </a:r>
            <a:r>
              <a:rPr lang="lt-LT" dirty="0"/>
              <a:t>rašytojas </a:t>
            </a:r>
            <a:r>
              <a:rPr lang="lt-LT" dirty="0" err="1"/>
              <a:t>Uelsas</a:t>
            </a:r>
            <a:r>
              <a:rPr lang="lt-LT" dirty="0"/>
              <a:t> stengiasi įtikinti savo skaitytojus, kad galimumas tapti nematomu visai realus dalykas. Jo herojus </a:t>
            </a:r>
            <a:r>
              <a:rPr lang="lt-LT" dirty="0" smtClean="0"/>
              <a:t>išrado </a:t>
            </a:r>
            <a:r>
              <a:rPr lang="lt-LT" dirty="0"/>
              <a:t>būdą daryti žmogaus kūną nematomą. </a:t>
            </a:r>
          </a:p>
        </p:txBody>
      </p:sp>
      <p:sp>
        <p:nvSpPr>
          <p:cNvPr id="4" name="Stačiakampis 3"/>
          <p:cNvSpPr/>
          <p:nvPr/>
        </p:nvSpPr>
        <p:spPr>
          <a:xfrm>
            <a:off x="5867400" y="838200"/>
            <a:ext cx="3100316" cy="2308324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lt-LT" dirty="0"/>
              <a:t> Mūsų kaulai, raumenys, plaukai, nagai ir nervai! Visas žmogaus sąstatas, išskyrus raudoną medžiagą jo kraujyje ir tamsų plaukų pigmentą, – visa sudaryta iš skaidraus bespalvio audinio; štai kiek nedaug daro mus vienas kitam matomus!“</a:t>
            </a:r>
          </a:p>
        </p:txBody>
      </p:sp>
      <p:sp>
        <p:nvSpPr>
          <p:cNvPr id="5" name="Stačiakampis 4"/>
          <p:cNvSpPr/>
          <p:nvPr/>
        </p:nvSpPr>
        <p:spPr>
          <a:xfrm>
            <a:off x="6088039" y="3887337"/>
            <a:ext cx="2971800" cy="2585323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lt-LT" dirty="0"/>
              <a:t>R</a:t>
            </a:r>
            <a:r>
              <a:rPr lang="lt-LT" dirty="0" smtClean="0"/>
              <a:t>omano </a:t>
            </a:r>
            <a:r>
              <a:rPr lang="lt-LT" dirty="0"/>
              <a:t>herojus </a:t>
            </a:r>
            <a:r>
              <a:rPr lang="lt-LT" dirty="0" smtClean="0"/>
              <a:t>panaudojo savo išrastą techniką: nematomais pavertė visus </a:t>
            </a:r>
            <a:r>
              <a:rPr lang="lt-LT" dirty="0"/>
              <a:t>žmogaus organizmo audinius ir netgi jo dažomąsias medžiagas (pigmentus). </a:t>
            </a:r>
            <a:r>
              <a:rPr lang="lt-LT" dirty="0" smtClean="0"/>
              <a:t>Išradimą jis sėkmingai pritaikė sau – pasidarė visiškai nematomu.</a:t>
            </a:r>
            <a:endParaRPr lang="lt-LT" dirty="0"/>
          </a:p>
        </p:txBody>
      </p:sp>
      <p:sp>
        <p:nvSpPr>
          <p:cNvPr id="6" name="Veiksmo mygtukas: namai 5">
            <a:hlinkClick r:id="rId4" action="ppaction://hlinksldjump" highlightClick="1"/>
          </p:cNvPr>
          <p:cNvSpPr/>
          <p:nvPr/>
        </p:nvSpPr>
        <p:spPr>
          <a:xfrm>
            <a:off x="0" y="0"/>
            <a:ext cx="533400" cy="521208"/>
          </a:xfrm>
          <a:prstGeom prst="actionButtonHom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47788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116" y="0"/>
            <a:ext cx="918711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-27296" y="0"/>
            <a:ext cx="9144000" cy="914400"/>
          </a:xfrm>
          <a:blipFill>
            <a:blip r:embed="rId3" cstate="print">
              <a:lum bright="70000" contrast="-70000"/>
            </a:blip>
            <a:tile tx="0" ty="0" sx="100000" sy="100000" flip="none" algn="tl"/>
          </a:blipFill>
        </p:spPr>
        <p:txBody>
          <a:bodyPr/>
          <a:lstStyle/>
          <a:p>
            <a:r>
              <a:rPr lang="lt-LT" dirty="0" smtClean="0">
                <a:solidFill>
                  <a:schemeClr val="bg2"/>
                </a:solidFill>
                <a:latin typeface="BrowalliaUPC" pitchFamily="34" charset="-34"/>
                <a:cs typeface="BrowalliaUPC" pitchFamily="34" charset="-34"/>
              </a:rPr>
              <a:t>    </a:t>
            </a:r>
            <a:r>
              <a:rPr lang="lt-LT" b="1" dirty="0" smtClean="0">
                <a:latin typeface="BrowalliaUPC" pitchFamily="34" charset="-34"/>
                <a:cs typeface="BrowalliaUPC" pitchFamily="34" charset="-34"/>
              </a:rPr>
              <a:t>Bespalvis stiklas</a:t>
            </a:r>
            <a:endParaRPr lang="lt-LT" b="1" dirty="0">
              <a:latin typeface="BrowalliaUPC" pitchFamily="34" charset="-34"/>
              <a:cs typeface="BrowalliaUPC" pitchFamily="34" charset="-34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6019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000" dirty="0" smtClean="0">
                <a:solidFill>
                  <a:schemeClr val="bg1"/>
                </a:solidFill>
              </a:rPr>
              <a:t>.</a:t>
            </a:r>
            <a:endParaRPr lang="lt-LT" sz="2000" dirty="0">
              <a:solidFill>
                <a:schemeClr val="bg1"/>
              </a:solidFill>
            </a:endParaRPr>
          </a:p>
        </p:txBody>
      </p:sp>
      <p:sp>
        <p:nvSpPr>
          <p:cNvPr id="4" name="Stačiakampis 3"/>
          <p:cNvSpPr/>
          <p:nvPr/>
        </p:nvSpPr>
        <p:spPr>
          <a:xfrm>
            <a:off x="193963" y="1038425"/>
            <a:ext cx="533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000" dirty="0" smtClean="0"/>
              <a:t>Bespalvį stiklą išrado </a:t>
            </a:r>
            <a:r>
              <a:rPr lang="lt-LT" sz="2000" b="1" dirty="0" smtClean="0"/>
              <a:t>venecijiečiai</a:t>
            </a:r>
            <a:r>
              <a:rPr lang="lt-LT" sz="2000" dirty="0"/>
              <a:t>. Tik </a:t>
            </a:r>
            <a:r>
              <a:rPr lang="lt-LT" sz="2000" dirty="0" err="1" smtClean="0"/>
              <a:t>XIIIa</a:t>
            </a:r>
            <a:r>
              <a:rPr lang="lt-LT" sz="2000" dirty="0"/>
              <a:t>. pabaigoje žmonės </a:t>
            </a:r>
            <a:r>
              <a:rPr lang="lt-LT" sz="2000" dirty="0" err="1"/>
              <a:t>išvydo</a:t>
            </a:r>
            <a:r>
              <a:rPr lang="lt-LT" sz="2000" dirty="0"/>
              <a:t> gana skaidrų ir permatomą stiklą. </a:t>
            </a:r>
            <a:r>
              <a:rPr lang="lt-LT" sz="2000" dirty="0" smtClean="0"/>
              <a:t>Iki </a:t>
            </a:r>
            <a:r>
              <a:rPr lang="lt-LT" sz="2000" dirty="0"/>
              <a:t>tol sugebėta gaminti tik spalvotą stiklą. 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066800"/>
            <a:ext cx="2209800" cy="1569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528" y="2871354"/>
            <a:ext cx="2122343" cy="1700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8165" y="4968153"/>
            <a:ext cx="205307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740851"/>
            <a:ext cx="1911927" cy="1911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036" y="4740851"/>
            <a:ext cx="1911927" cy="1911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tačiakampis 4"/>
          <p:cNvSpPr/>
          <p:nvPr/>
        </p:nvSpPr>
        <p:spPr>
          <a:xfrm>
            <a:off x="311727" y="2782669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sz="2000" dirty="0"/>
              <a:t>Tai, kas mums šiandien yra savaime suprantama, anuo metu prilygo stebuklui.</a:t>
            </a:r>
          </a:p>
        </p:txBody>
      </p:sp>
      <p:sp>
        <p:nvSpPr>
          <p:cNvPr id="6" name="Stačiakampis 5"/>
          <p:cNvSpPr/>
          <p:nvPr/>
        </p:nvSpPr>
        <p:spPr>
          <a:xfrm>
            <a:off x="311727" y="3925668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sz="2000" dirty="0"/>
              <a:t>Venecijiečiai sukūrė naują technologiją, įmaišydami spalvas neutralizuojančių priedų.</a:t>
            </a:r>
          </a:p>
        </p:txBody>
      </p:sp>
      <p:sp>
        <p:nvSpPr>
          <p:cNvPr id="7" name="Veiksmo mygtukas: namai 6">
            <a:hlinkClick r:id="rId9" action="ppaction://hlinksldjump" highlightClick="1"/>
          </p:cNvPr>
          <p:cNvSpPr/>
          <p:nvPr/>
        </p:nvSpPr>
        <p:spPr>
          <a:xfrm>
            <a:off x="-37429" y="6324600"/>
            <a:ext cx="494629" cy="533400"/>
          </a:xfrm>
          <a:prstGeom prst="actionButtonHom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2308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2362201"/>
          </a:xfrm>
          <a:prstGeom prst="rect">
            <a:avLst/>
          </a:prstGeom>
          <a:noFill/>
          <a:ln w="9525">
            <a:solidFill>
              <a:srgbClr val="FFC000">
                <a:alpha val="60000"/>
              </a:srgb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lt-LT" dirty="0" smtClean="0"/>
              <a:t>Tai įdomu!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</p:spPr>
        <p:txBody>
          <a:bodyPr/>
          <a:lstStyle/>
          <a:p>
            <a:pPr marL="0" indent="0">
              <a:buNone/>
            </a:pPr>
            <a:r>
              <a:rPr lang="lt-LT" sz="2400" dirty="0" smtClean="0">
                <a:latin typeface="Aistika" pitchFamily="18" charset="0"/>
              </a:rPr>
              <a:t>Kūnai būna skaidrūs ir neskaidrūs ne tik Saulės spinduliuotei.</a:t>
            </a:r>
          </a:p>
          <a:p>
            <a:pPr marL="0" indent="0">
              <a:buNone/>
            </a:pPr>
            <a:endParaRPr lang="lt-LT" sz="2000" dirty="0" smtClean="0">
              <a:latin typeface="Aistika" pitchFamily="18" charset="0"/>
            </a:endParaRPr>
          </a:p>
          <a:p>
            <a:pPr marL="0" indent="0">
              <a:buNone/>
            </a:pPr>
            <a:r>
              <a:rPr lang="lt-LT" sz="3000" dirty="0" smtClean="0">
                <a:latin typeface="Aistika" pitchFamily="18" charset="0"/>
              </a:rPr>
              <a:t>Mūsų aplinkoje yra dar ne viena įdomi spinduliuotė!</a:t>
            </a:r>
            <a:endParaRPr lang="lt-LT" sz="3000" dirty="0">
              <a:latin typeface="Aistika" pitchFamily="18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53813"/>
            <a:ext cx="9144001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tačiakampis 3"/>
          <p:cNvSpPr/>
          <p:nvPr/>
        </p:nvSpPr>
        <p:spPr>
          <a:xfrm>
            <a:off x="-1" y="2193761"/>
            <a:ext cx="1940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b="1" dirty="0">
                <a:solidFill>
                  <a:srgbClr val="1C1C1C"/>
                </a:solidFill>
              </a:rPr>
              <a:t>Labai </a:t>
            </a:r>
            <a:r>
              <a:rPr lang="lt-LT" b="1" dirty="0" smtClean="0">
                <a:solidFill>
                  <a:srgbClr val="1C1C1C"/>
                </a:solidFill>
              </a:rPr>
              <a:t>žemo dažnio</a:t>
            </a:r>
            <a:endParaRPr lang="lt-LT" b="1" dirty="0">
              <a:solidFill>
                <a:srgbClr val="1C1C1C"/>
              </a:solidFill>
            </a:endParaRPr>
          </a:p>
        </p:txBody>
      </p:sp>
      <p:sp>
        <p:nvSpPr>
          <p:cNvPr id="5" name="Stačiakampis 4"/>
          <p:cNvSpPr/>
          <p:nvPr/>
        </p:nvSpPr>
        <p:spPr>
          <a:xfrm>
            <a:off x="2116968" y="2385715"/>
            <a:ext cx="2042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b="1" dirty="0" err="1" smtClean="0"/>
              <a:t>Radio</a:t>
            </a:r>
            <a:r>
              <a:rPr lang="lt-LT" b="1" dirty="0" smtClean="0"/>
              <a:t>, </a:t>
            </a:r>
            <a:r>
              <a:rPr lang="lt-LT" b="1" dirty="0" err="1" smtClean="0"/>
              <a:t>mikro</a:t>
            </a:r>
            <a:r>
              <a:rPr lang="lt-LT" b="1" dirty="0" smtClean="0"/>
              <a:t> bangų</a:t>
            </a:r>
            <a:endParaRPr lang="lt-LT" b="1" dirty="0"/>
          </a:p>
        </p:txBody>
      </p:sp>
      <p:sp>
        <p:nvSpPr>
          <p:cNvPr id="6" name="Stačiakampis 5"/>
          <p:cNvSpPr/>
          <p:nvPr/>
        </p:nvSpPr>
        <p:spPr>
          <a:xfrm>
            <a:off x="3581400" y="4675912"/>
            <a:ext cx="163918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b="1" dirty="0" smtClean="0"/>
              <a:t>  Infraraudonųjų spindulių</a:t>
            </a:r>
            <a:endParaRPr lang="lt-LT" b="1" dirty="0"/>
          </a:p>
        </p:txBody>
      </p:sp>
      <p:sp>
        <p:nvSpPr>
          <p:cNvPr id="7" name="Stačiakampis 6"/>
          <p:cNvSpPr/>
          <p:nvPr/>
        </p:nvSpPr>
        <p:spPr>
          <a:xfrm>
            <a:off x="4643120" y="2247215"/>
            <a:ext cx="11549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lt-LT" b="1" dirty="0" smtClean="0"/>
              <a:t>Matomos </a:t>
            </a:r>
          </a:p>
          <a:p>
            <a:pPr algn="ctr"/>
            <a:r>
              <a:rPr lang="lt-LT" b="1" dirty="0" smtClean="0"/>
              <a:t>šviesos</a:t>
            </a:r>
            <a:endParaRPr lang="lt-LT" b="1" dirty="0"/>
          </a:p>
        </p:txBody>
      </p:sp>
      <p:sp>
        <p:nvSpPr>
          <p:cNvPr id="8" name="Stačiakampis 7"/>
          <p:cNvSpPr/>
          <p:nvPr/>
        </p:nvSpPr>
        <p:spPr>
          <a:xfrm>
            <a:off x="5243830" y="4928664"/>
            <a:ext cx="16094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lt-LT" b="1" dirty="0" smtClean="0"/>
              <a:t>Ultravioletinių </a:t>
            </a:r>
          </a:p>
          <a:p>
            <a:pPr algn="ctr"/>
            <a:r>
              <a:rPr lang="lt-LT" b="1" dirty="0" smtClean="0"/>
              <a:t>spindulių</a:t>
            </a:r>
            <a:endParaRPr lang="lt-LT" b="1" dirty="0"/>
          </a:p>
        </p:txBody>
      </p:sp>
      <p:sp>
        <p:nvSpPr>
          <p:cNvPr id="9" name="Stačiakampis 8"/>
          <p:cNvSpPr/>
          <p:nvPr/>
        </p:nvSpPr>
        <p:spPr>
          <a:xfrm>
            <a:off x="6034682" y="4601713"/>
            <a:ext cx="20265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b="1" dirty="0">
                <a:solidFill>
                  <a:srgbClr val="1C1C1C"/>
                </a:solidFill>
              </a:rPr>
              <a:t>Rentgeno </a:t>
            </a:r>
            <a:r>
              <a:rPr lang="lt-LT" b="1" dirty="0" smtClean="0">
                <a:solidFill>
                  <a:srgbClr val="1C1C1C"/>
                </a:solidFill>
              </a:rPr>
              <a:t>spindulių</a:t>
            </a:r>
            <a:endParaRPr lang="lt-LT" b="1" dirty="0">
              <a:solidFill>
                <a:srgbClr val="1C1C1C"/>
              </a:solidFill>
            </a:endParaRPr>
          </a:p>
        </p:txBody>
      </p:sp>
      <p:sp>
        <p:nvSpPr>
          <p:cNvPr id="10" name="Stačiakampis 9"/>
          <p:cNvSpPr/>
          <p:nvPr/>
        </p:nvSpPr>
        <p:spPr>
          <a:xfrm>
            <a:off x="7634436" y="4982892"/>
            <a:ext cx="14868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lt-LT" b="1" dirty="0">
                <a:solidFill>
                  <a:srgbClr val="1C1C1C"/>
                </a:solidFill>
              </a:rPr>
              <a:t>Radioaktyvių </a:t>
            </a:r>
            <a:endParaRPr lang="lt-LT" b="1" dirty="0" smtClean="0">
              <a:solidFill>
                <a:srgbClr val="1C1C1C"/>
              </a:solidFill>
            </a:endParaRPr>
          </a:p>
          <a:p>
            <a:pPr algn="ctr"/>
            <a:r>
              <a:rPr lang="lt-LT" b="1" dirty="0" smtClean="0">
                <a:solidFill>
                  <a:srgbClr val="1C1C1C"/>
                </a:solidFill>
              </a:rPr>
              <a:t>spindulių</a:t>
            </a:r>
            <a:endParaRPr lang="lt-LT" b="1" dirty="0">
              <a:solidFill>
                <a:srgbClr val="1C1C1C"/>
              </a:solidFill>
            </a:endParaRPr>
          </a:p>
        </p:txBody>
      </p:sp>
      <p:sp>
        <p:nvSpPr>
          <p:cNvPr id="11" name="Veiksmo mygtukas: namai 10">
            <a:hlinkClick r:id="rId4" action="ppaction://hlinksldjump" highlightClick="1"/>
          </p:cNvPr>
          <p:cNvSpPr/>
          <p:nvPr/>
        </p:nvSpPr>
        <p:spPr>
          <a:xfrm>
            <a:off x="0" y="-6257"/>
            <a:ext cx="521208" cy="539657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57781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334"/>
            <a:ext cx="9144000" cy="6877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 rot="20863264">
            <a:off x="254961" y="853290"/>
            <a:ext cx="6120601" cy="2286000"/>
          </a:xfrm>
          <a:gradFill>
            <a:gsLst>
              <a:gs pos="0">
                <a:srgbClr val="DDEBCF"/>
              </a:gs>
              <a:gs pos="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txBody>
          <a:bodyPr>
            <a:prstTxWarp prst="textDeflate">
              <a:avLst/>
            </a:prstTxWarp>
          </a:bodyPr>
          <a:lstStyle/>
          <a:p>
            <a:r>
              <a:rPr lang="lt-LT" b="1" dirty="0" smtClean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Kaip manote, kaip mato šis žavus gyvūnėlis?</a:t>
            </a:r>
            <a:endParaRPr lang="lt-LT" b="1" dirty="0">
              <a:ln w="18415" cmpd="sng">
                <a:solidFill>
                  <a:srgbClr val="00B050"/>
                </a:solidFill>
                <a:prstDash val="solid"/>
              </a:ln>
              <a:solidFill>
                <a:srgbClr val="92D05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71" b="13015"/>
          <a:stretch/>
        </p:blipFill>
        <p:spPr bwMode="auto">
          <a:xfrm>
            <a:off x="4114800" y="3276600"/>
            <a:ext cx="4689379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4064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tačiakampis 3"/>
          <p:cNvSpPr/>
          <p:nvPr/>
        </p:nvSpPr>
        <p:spPr>
          <a:xfrm>
            <a:off x="1523999" y="152400"/>
            <a:ext cx="7422747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lt-LT" sz="2400" dirty="0">
                <a:solidFill>
                  <a:schemeClr val="bg1"/>
                </a:solidFill>
              </a:rPr>
              <a:t>Iš tiesų, gyvūnai mato labai skirtingai. </a:t>
            </a:r>
            <a:endParaRPr lang="lt-LT" sz="2400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lt-LT" sz="2400" dirty="0" smtClean="0">
                <a:solidFill>
                  <a:schemeClr val="bg1"/>
                </a:solidFill>
              </a:rPr>
              <a:t>Dėl </a:t>
            </a:r>
            <a:r>
              <a:rPr lang="lt-LT" sz="2400" dirty="0">
                <a:solidFill>
                  <a:schemeClr val="bg1"/>
                </a:solidFill>
              </a:rPr>
              <a:t>jų matymo skirtingumo „kaltos“  įvairios spinduliuotės.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389" y="1820354"/>
            <a:ext cx="4381358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tačiakampis 5"/>
          <p:cNvSpPr/>
          <p:nvPr/>
        </p:nvSpPr>
        <p:spPr>
          <a:xfrm>
            <a:off x="304800" y="1905000"/>
            <a:ext cx="3744281" cy="132343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lt-LT" sz="2000" b="1" dirty="0">
                <a:solidFill>
                  <a:schemeClr val="bg1"/>
                </a:solidFill>
              </a:rPr>
              <a:t>Dėl gebėjimo matyti ultravioletinius spindulius povo patelė </a:t>
            </a:r>
            <a:r>
              <a:rPr lang="lt-LT" sz="2000" b="1" dirty="0" smtClean="0">
                <a:solidFill>
                  <a:schemeClr val="bg1"/>
                </a:solidFill>
              </a:rPr>
              <a:t>savo partnerį </a:t>
            </a:r>
            <a:r>
              <a:rPr lang="lt-LT" sz="2000" b="1" dirty="0">
                <a:solidFill>
                  <a:schemeClr val="bg1"/>
                </a:solidFill>
              </a:rPr>
              <a:t>mato maždaug štai taip </a:t>
            </a:r>
            <a:r>
              <a:rPr lang="lt-LT" sz="2000" b="1" dirty="0" smtClean="0">
                <a:solidFill>
                  <a:schemeClr val="bg1"/>
                </a:solidFill>
              </a:rPr>
              <a:t>:</a:t>
            </a:r>
            <a:endParaRPr lang="lt-LT" sz="2000" b="1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42" y="3429000"/>
            <a:ext cx="3896682" cy="3267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Veiksmo mygtukas: namai 1">
            <a:hlinkClick r:id="rId6" action="ppaction://hlinksldjump" highlightClick="1"/>
          </p:cNvPr>
          <p:cNvSpPr/>
          <p:nvPr/>
        </p:nvSpPr>
        <p:spPr>
          <a:xfrm>
            <a:off x="0" y="-31526"/>
            <a:ext cx="507242" cy="488726"/>
          </a:xfrm>
          <a:prstGeom prst="actionButtonHom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51332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351" y="1001172"/>
            <a:ext cx="2454324" cy="193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  <a:blipFill>
            <a:blip r:embed="rId4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lt-LT" i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Kaip mato gyvūnai, vabzdžiai?</a:t>
            </a:r>
            <a:endParaRPr lang="lt-LT" i="1" dirty="0">
              <a:solidFill>
                <a:schemeClr val="bg1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Stačiakampis 2"/>
          <p:cNvSpPr/>
          <p:nvPr/>
        </p:nvSpPr>
        <p:spPr>
          <a:xfrm>
            <a:off x="0" y="1219200"/>
            <a:ext cx="3810000" cy="707886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lt-LT" sz="2000" dirty="0">
                <a:solidFill>
                  <a:schemeClr val="bg1"/>
                </a:solidFill>
              </a:rPr>
              <a:t>Šunys kamuolio spalvas </a:t>
            </a:r>
            <a:r>
              <a:rPr lang="lt-LT" sz="2000" dirty="0" smtClean="0">
                <a:solidFill>
                  <a:schemeClr val="bg1"/>
                </a:solidFill>
              </a:rPr>
              <a:t>mato šitaip:</a:t>
            </a:r>
            <a:endParaRPr lang="lt-LT" sz="2000" dirty="0">
              <a:solidFill>
                <a:schemeClr val="bg1"/>
              </a:solidFill>
            </a:endParaRPr>
          </a:p>
        </p:txBody>
      </p:sp>
      <p:sp>
        <p:nvSpPr>
          <p:cNvPr id="4" name="Stačiakampis 3"/>
          <p:cNvSpPr/>
          <p:nvPr/>
        </p:nvSpPr>
        <p:spPr>
          <a:xfrm>
            <a:off x="6629400" y="2047496"/>
            <a:ext cx="2286000" cy="707886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lt-LT" sz="2000" dirty="0" smtClean="0">
                <a:solidFill>
                  <a:schemeClr val="bg1"/>
                </a:solidFill>
              </a:rPr>
              <a:t>Drugeliai mato šitaip:</a:t>
            </a:r>
            <a:endParaRPr lang="lt-LT" sz="2000" dirty="0">
              <a:solidFill>
                <a:schemeClr val="bg1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801067"/>
            <a:ext cx="3429000" cy="221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tačiakampis 4"/>
          <p:cNvSpPr/>
          <p:nvPr/>
        </p:nvSpPr>
        <p:spPr>
          <a:xfrm>
            <a:off x="681225" y="2230161"/>
            <a:ext cx="1698009" cy="707886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lt-LT" sz="2000" dirty="0" smtClean="0">
                <a:solidFill>
                  <a:schemeClr val="bg1"/>
                </a:solidFill>
              </a:rPr>
              <a:t>O voverės taip:</a:t>
            </a:r>
            <a:endParaRPr lang="lt-LT" sz="2000" dirty="0">
              <a:solidFill>
                <a:schemeClr val="bg1"/>
              </a:solidFill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183" y="3124200"/>
            <a:ext cx="3111017" cy="216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tačiakampis 6"/>
          <p:cNvSpPr/>
          <p:nvPr/>
        </p:nvSpPr>
        <p:spPr>
          <a:xfrm>
            <a:off x="25021" y="5688408"/>
            <a:ext cx="4015202" cy="400110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none">
            <a:spAutoFit/>
          </a:bodyPr>
          <a:lstStyle/>
          <a:p>
            <a:r>
              <a:rPr lang="lt-LT" sz="2000" dirty="0">
                <a:solidFill>
                  <a:schemeClr val="bg1"/>
                </a:solidFill>
              </a:rPr>
              <a:t>Katės spalvotą drugelį mato štai taip: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70" t="1252" r="34108" b="46787"/>
          <a:stretch/>
        </p:blipFill>
        <p:spPr bwMode="auto">
          <a:xfrm>
            <a:off x="3947847" y="4507764"/>
            <a:ext cx="2681553" cy="2073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Veiksmo mygtukas: namai 5">
            <a:hlinkClick r:id="rId8" action="ppaction://hlinksldjump" highlightClick="1"/>
          </p:cNvPr>
          <p:cNvSpPr/>
          <p:nvPr/>
        </p:nvSpPr>
        <p:spPr>
          <a:xfrm>
            <a:off x="0" y="0"/>
            <a:ext cx="521208" cy="533400"/>
          </a:xfrm>
          <a:prstGeom prst="actionButtonHom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64994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56" y="0"/>
            <a:ext cx="915785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81000" y="2667000"/>
            <a:ext cx="8229600" cy="1143000"/>
          </a:xfrm>
        </p:spPr>
        <p:txBody>
          <a:bodyPr>
            <a:prstTxWarp prst="textWave1">
              <a:avLst/>
            </a:prstTxWarp>
            <a:normAutofit fontScale="90000"/>
          </a:bodyPr>
          <a:lstStyle/>
          <a:p>
            <a:r>
              <a:rPr lang="lt-LT" sz="6000" b="1" dirty="0" smtClean="0">
                <a:ln w="24500" cmpd="dbl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Laikas pritaikyti įgytas žinias!</a:t>
            </a:r>
            <a:endParaRPr lang="lt-LT" sz="6000" b="1" dirty="0">
              <a:ln w="24500" cmpd="dbl">
                <a:solidFill>
                  <a:schemeClr val="tx1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3" name="Veiksmo mygtukas: namai 2">
            <a:hlinkClick r:id="rId3" action="ppaction://hlinksldjump" highlightClick="1"/>
          </p:cNvPr>
          <p:cNvSpPr/>
          <p:nvPr/>
        </p:nvSpPr>
        <p:spPr>
          <a:xfrm>
            <a:off x="0" y="15922"/>
            <a:ext cx="521208" cy="521208"/>
          </a:xfrm>
          <a:prstGeom prst="actionButtonHom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5217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2590800"/>
          </a:xfrm>
        </p:spPr>
        <p:txBody>
          <a:bodyPr/>
          <a:lstStyle/>
          <a:p>
            <a:r>
              <a:rPr lang="lt-LT" dirty="0" smtClean="0">
                <a:solidFill>
                  <a:schemeClr val="bg1"/>
                </a:solidFill>
                <a:latin typeface="Aistika" pitchFamily="18" charset="0"/>
              </a:rPr>
              <a:t>Pirmasis kūnus skirstyti į skaidrius ir neskaidrius pradėjo:</a:t>
            </a:r>
            <a:endParaRPr lang="lt-LT" dirty="0">
              <a:solidFill>
                <a:schemeClr val="bg1"/>
              </a:solidFill>
              <a:latin typeface="Aistika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52400" y="3733800"/>
            <a:ext cx="8534400" cy="2392363"/>
          </a:xfrm>
          <a:blipFill>
            <a:blip r:embed="rId3" cstate="print"/>
            <a:tile tx="0" ty="0" sx="100000" sy="100000" flip="none" algn="tl"/>
          </a:blipFill>
        </p:spPr>
        <p:txBody>
          <a:bodyPr/>
          <a:lstStyle/>
          <a:p>
            <a:pPr marL="0" indent="0" algn="ctr">
              <a:buNone/>
            </a:pPr>
            <a:r>
              <a:rPr lang="lt-LT" dirty="0" smtClean="0">
                <a:solidFill>
                  <a:schemeClr val="bg1"/>
                </a:solidFill>
                <a:latin typeface="Aistika" pitchFamily="18" charset="0"/>
              </a:rPr>
              <a:t>Galilėjus</a:t>
            </a:r>
          </a:p>
          <a:p>
            <a:pPr marL="0" indent="0" algn="ctr">
              <a:buNone/>
            </a:pPr>
            <a:r>
              <a:rPr lang="lt-LT" dirty="0" smtClean="0">
                <a:solidFill>
                  <a:schemeClr val="bg1"/>
                </a:solidFill>
                <a:latin typeface="Aistika" pitchFamily="18" charset="0"/>
              </a:rPr>
              <a:t>Niutonas</a:t>
            </a:r>
          </a:p>
          <a:p>
            <a:pPr marL="0" indent="0" algn="ctr">
              <a:buNone/>
            </a:pPr>
            <a:r>
              <a:rPr lang="lt-LT" dirty="0" smtClean="0">
                <a:solidFill>
                  <a:schemeClr val="bg1"/>
                </a:solidFill>
                <a:latin typeface="Aistika" pitchFamily="18" charset="0"/>
              </a:rPr>
              <a:t>Platonas</a:t>
            </a:r>
            <a:endParaRPr lang="lt-LT" dirty="0">
              <a:solidFill>
                <a:schemeClr val="bg1"/>
              </a:solidFill>
              <a:latin typeface="Aistika" pitchFamily="18" charset="0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497" y="3810000"/>
            <a:ext cx="466725" cy="476250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671" y="4419600"/>
            <a:ext cx="495300" cy="476250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209" y="4960250"/>
            <a:ext cx="49530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2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49562"/>
          </a:xfrm>
        </p:spPr>
        <p:txBody>
          <a:bodyPr/>
          <a:lstStyle/>
          <a:p>
            <a:r>
              <a:rPr lang="lt-LT" dirty="0" smtClean="0">
                <a:solidFill>
                  <a:schemeClr val="bg1"/>
                </a:solidFill>
              </a:rPr>
              <a:t>Kūnai, gerai praleidžiantys šviesą vadinami:</a:t>
            </a:r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2971800"/>
            <a:ext cx="8229600" cy="3154363"/>
          </a:xfrm>
          <a:gradFill>
            <a:gsLst>
              <a:gs pos="0">
                <a:srgbClr val="000000"/>
              </a:gs>
              <a:gs pos="100000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txBody>
          <a:bodyPr/>
          <a:lstStyle/>
          <a:p>
            <a:pPr marL="0" indent="0">
              <a:buNone/>
            </a:pPr>
            <a:r>
              <a:rPr lang="lt-LT" dirty="0" smtClean="0">
                <a:solidFill>
                  <a:schemeClr val="bg1"/>
                </a:solidFill>
              </a:rPr>
              <a:t>      Neskaidriais</a:t>
            </a:r>
          </a:p>
          <a:p>
            <a:pPr marL="0" indent="0">
              <a:buNone/>
            </a:pPr>
            <a:r>
              <a:rPr lang="lt-LT" dirty="0" smtClean="0">
                <a:solidFill>
                  <a:schemeClr val="bg1"/>
                </a:solidFill>
              </a:rPr>
              <a:t>      Skaidriais</a:t>
            </a:r>
          </a:p>
          <a:p>
            <a:pPr marL="0" indent="0">
              <a:buNone/>
            </a:pPr>
            <a:r>
              <a:rPr lang="lt-LT" dirty="0" smtClean="0">
                <a:solidFill>
                  <a:schemeClr val="bg1"/>
                </a:solidFill>
              </a:rPr>
              <a:t>      Pusiau skaidriais</a:t>
            </a:r>
            <a:endParaRPr lang="lt-LT" dirty="0">
              <a:solidFill>
                <a:schemeClr val="bg1"/>
              </a:solidFill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71800"/>
            <a:ext cx="619125" cy="600075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1875"/>
            <a:ext cx="619125" cy="600075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171950"/>
            <a:ext cx="619125" cy="60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67352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698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1609" y="76200"/>
            <a:ext cx="8665191" cy="2202761"/>
          </a:xfrm>
        </p:spPr>
        <p:txBody>
          <a:bodyPr/>
          <a:lstStyle/>
          <a:p>
            <a:pPr algn="l"/>
            <a:r>
              <a:rPr lang="lt-LT" dirty="0" smtClean="0">
                <a:solidFill>
                  <a:schemeClr val="bg1"/>
                </a:solidFill>
                <a:latin typeface="Aistika" pitchFamily="18" charset="0"/>
              </a:rPr>
              <a:t>Šis kūnas yra mėlynos spalvos, nes...... mėlynos spalvos spindulius.</a:t>
            </a:r>
            <a:endParaRPr lang="lt-LT" dirty="0">
              <a:solidFill>
                <a:schemeClr val="bg1"/>
              </a:solidFill>
              <a:latin typeface="Aistika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6200" y="2133600"/>
            <a:ext cx="8724900" cy="4343400"/>
          </a:xfrm>
          <a:gradFill>
            <a:gsLst>
              <a:gs pos="0">
                <a:srgbClr val="03D4A8"/>
              </a:gs>
              <a:gs pos="1000">
                <a:srgbClr val="21D6E0"/>
              </a:gs>
              <a:gs pos="31000">
                <a:srgbClr val="0087E6"/>
              </a:gs>
              <a:gs pos="100000">
                <a:srgbClr val="005CBF"/>
              </a:gs>
            </a:gsLst>
            <a:lin ang="5400000" scaled="0"/>
          </a:gradFill>
        </p:spPr>
        <p:txBody>
          <a:bodyPr/>
          <a:lstStyle/>
          <a:p>
            <a:pPr marL="0" indent="0">
              <a:buNone/>
            </a:pPr>
            <a:r>
              <a:rPr lang="lt-LT" dirty="0" smtClean="0">
                <a:solidFill>
                  <a:schemeClr val="bg1"/>
                </a:solidFill>
                <a:latin typeface="Aistika" pitchFamily="18" charset="0"/>
              </a:rPr>
              <a:t>              Praleidžia </a:t>
            </a:r>
          </a:p>
          <a:p>
            <a:pPr marL="0" indent="0">
              <a:buNone/>
            </a:pPr>
            <a:endParaRPr lang="lt-LT" dirty="0" smtClean="0">
              <a:solidFill>
                <a:schemeClr val="bg1"/>
              </a:solidFill>
              <a:latin typeface="Aistika" pitchFamily="18" charset="0"/>
            </a:endParaRPr>
          </a:p>
          <a:p>
            <a:pPr marL="0" indent="0">
              <a:buNone/>
            </a:pPr>
            <a:r>
              <a:rPr lang="lt-LT" dirty="0">
                <a:solidFill>
                  <a:schemeClr val="bg1"/>
                </a:solidFill>
                <a:latin typeface="Aistika" pitchFamily="18" charset="0"/>
              </a:rPr>
              <a:t> </a:t>
            </a:r>
            <a:r>
              <a:rPr lang="lt-LT" dirty="0" smtClean="0">
                <a:solidFill>
                  <a:schemeClr val="bg1"/>
                </a:solidFill>
                <a:latin typeface="Aistika" pitchFamily="18" charset="0"/>
              </a:rPr>
              <a:t>              Sugeria</a:t>
            </a:r>
          </a:p>
          <a:p>
            <a:pPr marL="0" indent="0">
              <a:buNone/>
            </a:pPr>
            <a:endParaRPr lang="lt-LT" dirty="0" smtClean="0">
              <a:solidFill>
                <a:schemeClr val="bg1"/>
              </a:solidFill>
              <a:latin typeface="Aistika" pitchFamily="18" charset="0"/>
            </a:endParaRPr>
          </a:p>
          <a:p>
            <a:pPr marL="0" indent="0">
              <a:buNone/>
            </a:pPr>
            <a:r>
              <a:rPr lang="lt-LT" dirty="0" smtClean="0">
                <a:solidFill>
                  <a:schemeClr val="bg1"/>
                </a:solidFill>
                <a:latin typeface="Aistika" pitchFamily="18" charset="0"/>
              </a:rPr>
              <a:t>              Atspindi</a:t>
            </a:r>
            <a:endParaRPr lang="lt-LT" dirty="0">
              <a:solidFill>
                <a:schemeClr val="bg1"/>
              </a:solidFill>
              <a:latin typeface="Aistika" pitchFamily="18" charset="0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78961"/>
            <a:ext cx="571500" cy="714375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3505200"/>
            <a:ext cx="571500" cy="714375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9" y="4648200"/>
            <a:ext cx="571500" cy="714375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57" b="19359"/>
          <a:stretch/>
        </p:blipFill>
        <p:spPr>
          <a:xfrm>
            <a:off x="6531188" y="2895599"/>
            <a:ext cx="2308012" cy="2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850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44762"/>
          </a:xfr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</p:spPr>
        <p:txBody>
          <a:bodyPr/>
          <a:lstStyle/>
          <a:p>
            <a:r>
              <a:rPr lang="lt-LT" dirty="0" smtClean="0">
                <a:latin typeface="Andalus" pitchFamily="18" charset="-78"/>
                <a:cs typeface="Andalus" pitchFamily="18" charset="-78"/>
              </a:rPr>
              <a:t>Kuriame variante išvardinti tik neskaidrūs kūnai?</a:t>
            </a:r>
            <a:endParaRPr lang="lt-LT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3048000"/>
            <a:ext cx="8229600" cy="3078163"/>
          </a:xfr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</p:spPr>
        <p:txBody>
          <a:bodyPr/>
          <a:lstStyle/>
          <a:p>
            <a:pPr marL="0" indent="0" algn="ctr">
              <a:buNone/>
            </a:pPr>
            <a:r>
              <a:rPr lang="lt-LT" dirty="0" smtClean="0">
                <a:latin typeface="Andalus" pitchFamily="18" charset="-78"/>
                <a:cs typeface="Andalus" pitchFamily="18" charset="-78"/>
              </a:rPr>
              <a:t>Medis, kreida, rūkas, oras</a:t>
            </a:r>
          </a:p>
          <a:p>
            <a:pPr marL="0" indent="0" algn="ctr">
              <a:buNone/>
            </a:pPr>
            <a:endParaRPr lang="lt-LT" dirty="0" smtClean="0">
              <a:latin typeface="Andalus" pitchFamily="18" charset="-78"/>
              <a:cs typeface="Andalus" pitchFamily="18" charset="-78"/>
            </a:endParaRPr>
          </a:p>
          <a:p>
            <a:pPr marL="0" indent="0" algn="ctr">
              <a:buNone/>
            </a:pPr>
            <a:r>
              <a:rPr lang="lt-LT" dirty="0" smtClean="0">
                <a:latin typeface="Andalus" pitchFamily="18" charset="-78"/>
                <a:cs typeface="Andalus" pitchFamily="18" charset="-78"/>
              </a:rPr>
              <a:t>Porcelianinė lėkštė, geležis</a:t>
            </a:r>
          </a:p>
          <a:p>
            <a:pPr marL="0" indent="0" algn="ctr">
              <a:buNone/>
            </a:pPr>
            <a:endParaRPr lang="lt-LT" dirty="0" smtClean="0">
              <a:latin typeface="Andalus" pitchFamily="18" charset="-78"/>
              <a:cs typeface="Andalus" pitchFamily="18" charset="-78"/>
            </a:endParaRPr>
          </a:p>
          <a:p>
            <a:pPr marL="0" indent="0" algn="ctr">
              <a:buNone/>
            </a:pPr>
            <a:r>
              <a:rPr lang="lt-LT" dirty="0" smtClean="0">
                <a:latin typeface="Andalus" pitchFamily="18" charset="-78"/>
                <a:cs typeface="Andalus" pitchFamily="18" charset="-78"/>
              </a:rPr>
              <a:t>Vanduo, plonas balto popieriaus lapas</a:t>
            </a:r>
            <a:endParaRPr lang="lt-LT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74" y="2590800"/>
            <a:ext cx="1190625" cy="1190625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24" y="3879518"/>
            <a:ext cx="1190625" cy="1190625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25" y="5105400"/>
            <a:ext cx="1190625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57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blipFill>
            <a:blip r:embed="rId3" cstate="print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lt-LT" i="1" dirty="0" smtClean="0">
                <a:solidFill>
                  <a:schemeClr val="bg1"/>
                </a:solidFill>
              </a:rPr>
              <a:t>Kuo ........ kūno sluoksnis, tuo kūnas yra mažiau skaidrus.</a:t>
            </a:r>
            <a:endParaRPr lang="lt-LT" i="1" dirty="0">
              <a:solidFill>
                <a:schemeClr val="bg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295400" y="1828800"/>
            <a:ext cx="7391400" cy="4297363"/>
          </a:xfrm>
          <a:blipFill>
            <a:blip r:embed="rId3" cstate="print"/>
            <a:tile tx="0" ty="0" sx="100000" sy="100000" flip="none" algn="tl"/>
          </a:blipFill>
        </p:spPr>
        <p:txBody>
          <a:bodyPr/>
          <a:lstStyle/>
          <a:p>
            <a:pPr marL="0" indent="0">
              <a:buNone/>
            </a:pPr>
            <a:r>
              <a:rPr lang="lt-LT" i="1" dirty="0">
                <a:solidFill>
                  <a:schemeClr val="bg1"/>
                </a:solidFill>
              </a:rPr>
              <a:t>p</a:t>
            </a:r>
            <a:r>
              <a:rPr lang="lt-LT" i="1" dirty="0" smtClean="0">
                <a:solidFill>
                  <a:schemeClr val="bg1"/>
                </a:solidFill>
              </a:rPr>
              <a:t>lonesnis</a:t>
            </a:r>
          </a:p>
          <a:p>
            <a:pPr marL="0" indent="0">
              <a:buNone/>
            </a:pPr>
            <a:endParaRPr lang="lt-LT" i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lt-LT" i="1" dirty="0">
                <a:solidFill>
                  <a:schemeClr val="bg1"/>
                </a:solidFill>
              </a:rPr>
              <a:t>s</a:t>
            </a:r>
            <a:r>
              <a:rPr lang="lt-LT" i="1" dirty="0" smtClean="0">
                <a:solidFill>
                  <a:schemeClr val="bg1"/>
                </a:solidFill>
              </a:rPr>
              <a:t>toresnis</a:t>
            </a:r>
          </a:p>
          <a:p>
            <a:pPr marL="0" indent="0">
              <a:buNone/>
            </a:pPr>
            <a:endParaRPr lang="lt-LT" i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lt-LT" i="1" dirty="0">
                <a:solidFill>
                  <a:schemeClr val="bg1"/>
                </a:solidFill>
              </a:rPr>
              <a:t>t</a:t>
            </a:r>
            <a:r>
              <a:rPr lang="lt-LT" i="1" dirty="0" smtClean="0">
                <a:solidFill>
                  <a:schemeClr val="bg1"/>
                </a:solidFill>
              </a:rPr>
              <a:t>ankesnis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34" y="1828800"/>
            <a:ext cx="466725" cy="476250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90875"/>
            <a:ext cx="568159" cy="476250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52" y="4191000"/>
            <a:ext cx="49530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8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160" y="0"/>
            <a:ext cx="917015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i="1" dirty="0" smtClean="0">
                <a:solidFill>
                  <a:srgbClr val="002060"/>
                </a:solidFill>
                <a:latin typeface="Arial Narrow" pitchFamily="34" charset="0"/>
                <a:cs typeface="Angsana New" pitchFamily="18" charset="-34"/>
              </a:rPr>
              <a:t>Kai mažiname neskaidriojo kūno storumo sluoksnį jis tampa...</a:t>
            </a:r>
            <a:endParaRPr lang="lt-LT" i="1" dirty="0">
              <a:solidFill>
                <a:srgbClr val="002060"/>
              </a:solidFill>
              <a:latin typeface="Arial Narrow" pitchFamily="34" charset="0"/>
              <a:cs typeface="Angsana New" pitchFamily="18" charset="-34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b="1" i="1" dirty="0" smtClean="0">
                <a:solidFill>
                  <a:srgbClr val="002060"/>
                </a:solidFill>
                <a:latin typeface="Arial Narrow" pitchFamily="34" charset="0"/>
              </a:rPr>
              <a:t>           skaidriu</a:t>
            </a:r>
          </a:p>
          <a:p>
            <a:pPr marL="0" indent="0">
              <a:buNone/>
            </a:pPr>
            <a:r>
              <a:rPr lang="lt-LT" b="1" i="1" dirty="0" smtClean="0">
                <a:solidFill>
                  <a:srgbClr val="002060"/>
                </a:solidFill>
                <a:latin typeface="Arial Narrow" pitchFamily="34" charset="0"/>
              </a:rPr>
              <a:t>           tobulu</a:t>
            </a:r>
          </a:p>
          <a:p>
            <a:pPr marL="0" indent="0">
              <a:buNone/>
            </a:pPr>
            <a:r>
              <a:rPr lang="lt-LT" b="1" i="1" dirty="0" smtClean="0">
                <a:solidFill>
                  <a:srgbClr val="002060"/>
                </a:solidFill>
                <a:latin typeface="Arial Narrow" pitchFamily="34" charset="0"/>
              </a:rPr>
              <a:t>           pusiau skaidriu</a:t>
            </a:r>
            <a:endParaRPr lang="lt-LT" b="1" i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619125" cy="600075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24075"/>
            <a:ext cx="619125" cy="600075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50" y="2845984"/>
            <a:ext cx="619125" cy="52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811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608" y="0"/>
            <a:ext cx="916760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  <a:gradFill>
            <a:gsLst>
              <a:gs pos="0">
                <a:srgbClr val="DDEBCF"/>
              </a:gs>
              <a:gs pos="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txBody>
          <a:bodyPr>
            <a:normAutofit fontScale="90000"/>
          </a:bodyPr>
          <a:lstStyle/>
          <a:p>
            <a:pPr algn="r"/>
            <a:r>
              <a:rPr lang="lt-LT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istika" pitchFamily="18" charset="0"/>
              </a:rPr>
              <a:t>Kuriame variante yra tik pusiau skaidrių gyvūnų?</a:t>
            </a:r>
            <a:endParaRPr lang="lt-LT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istika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</p:spPr>
        <p:txBody>
          <a:bodyPr/>
          <a:lstStyle/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46" y="789708"/>
            <a:ext cx="2628900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799" y="789708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199" y="728662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71" y="282024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46" y="487680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27"/>
          <a:stretch/>
        </p:blipFill>
        <p:spPr bwMode="auto">
          <a:xfrm>
            <a:off x="3380507" y="4856018"/>
            <a:ext cx="2466975" cy="1773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199" y="4763366"/>
            <a:ext cx="2390775" cy="191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3" y="950281"/>
            <a:ext cx="571500" cy="714375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59" y="3021157"/>
            <a:ext cx="571500" cy="714375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881" y="5107345"/>
            <a:ext cx="571500" cy="714375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398" y="2756188"/>
            <a:ext cx="2466975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424" y="2853577"/>
            <a:ext cx="2571750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78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</p:spPr>
        <p:txBody>
          <a:bodyPr/>
          <a:lstStyle/>
          <a:p>
            <a:r>
              <a:rPr lang="lt-LT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Kas išrado bespalvį stiklą?</a:t>
            </a:r>
            <a:endParaRPr lang="lt-LT" dirty="0">
              <a:solidFill>
                <a:schemeClr val="bg1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</p:spPr>
        <p:txBody>
          <a:bodyPr/>
          <a:lstStyle/>
          <a:p>
            <a:pPr marL="0" indent="0" algn="ctr">
              <a:buNone/>
            </a:pPr>
            <a:endParaRPr lang="lt-LT" dirty="0" smtClean="0">
              <a:solidFill>
                <a:schemeClr val="bg2"/>
              </a:solidFill>
            </a:endParaRPr>
          </a:p>
          <a:p>
            <a:pPr marL="0" indent="0" algn="ctr">
              <a:buNone/>
            </a:pPr>
            <a:r>
              <a:rPr lang="lt-LT" dirty="0" smtClean="0">
                <a:solidFill>
                  <a:schemeClr val="bg2"/>
                </a:solidFill>
                <a:latin typeface="Andalus" pitchFamily="18" charset="-78"/>
                <a:cs typeface="Andalus" pitchFamily="18" charset="-78"/>
              </a:rPr>
              <a:t>Kinai</a:t>
            </a:r>
          </a:p>
          <a:p>
            <a:pPr marL="0" indent="0" algn="ctr">
              <a:buNone/>
            </a:pPr>
            <a:endParaRPr lang="lt-LT" dirty="0" smtClean="0">
              <a:solidFill>
                <a:schemeClr val="bg2"/>
              </a:solidFill>
              <a:latin typeface="Andalus" pitchFamily="18" charset="-78"/>
              <a:cs typeface="Andalus" pitchFamily="18" charset="-78"/>
            </a:endParaRPr>
          </a:p>
          <a:p>
            <a:pPr marL="0" indent="0" algn="ctr">
              <a:buNone/>
            </a:pPr>
            <a:r>
              <a:rPr lang="lt-LT" dirty="0" smtClean="0">
                <a:solidFill>
                  <a:schemeClr val="bg2"/>
                </a:solidFill>
                <a:latin typeface="Andalus" pitchFamily="18" charset="-78"/>
                <a:cs typeface="Andalus" pitchFamily="18" charset="-78"/>
              </a:rPr>
              <a:t>Šumerai</a:t>
            </a:r>
          </a:p>
          <a:p>
            <a:pPr marL="0" indent="0" algn="ctr">
              <a:buNone/>
            </a:pPr>
            <a:endParaRPr lang="lt-LT" dirty="0" smtClean="0">
              <a:solidFill>
                <a:schemeClr val="bg2"/>
              </a:solidFill>
              <a:latin typeface="Andalus" pitchFamily="18" charset="-78"/>
              <a:cs typeface="Andalus" pitchFamily="18" charset="-78"/>
            </a:endParaRPr>
          </a:p>
          <a:p>
            <a:pPr marL="0" indent="0" algn="ctr">
              <a:buNone/>
            </a:pPr>
            <a:r>
              <a:rPr lang="lt-LT" dirty="0" smtClean="0">
                <a:solidFill>
                  <a:schemeClr val="bg2"/>
                </a:solidFill>
                <a:latin typeface="Andalus" pitchFamily="18" charset="-78"/>
                <a:cs typeface="Andalus" pitchFamily="18" charset="-78"/>
              </a:rPr>
              <a:t>     Venecijiečiai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460" y="1524000"/>
            <a:ext cx="1190625" cy="1190625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175" y="2971800"/>
            <a:ext cx="1190625" cy="1190625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487" y="4405312"/>
            <a:ext cx="1190625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3098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470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solidFill>
            <a:srgbClr val="0070C0"/>
          </a:solidFill>
        </p:spPr>
        <p:txBody>
          <a:bodyPr/>
          <a:lstStyle/>
          <a:p>
            <a:r>
              <a:rPr lang="lt-L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Kūnai būna skaidrūs...</a:t>
            </a:r>
            <a:endParaRPr lang="lt-LT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solidFill>
            <a:srgbClr val="0070C0"/>
          </a:solidFill>
        </p:spPr>
        <p:txBody>
          <a:bodyPr/>
          <a:lstStyle/>
          <a:p>
            <a:pPr marL="0" indent="0" algn="r">
              <a:buNone/>
            </a:pPr>
            <a:r>
              <a:rPr lang="lt-LT" dirty="0" smtClean="0">
                <a:solidFill>
                  <a:schemeClr val="bg2"/>
                </a:solidFill>
              </a:rPr>
              <a:t>        </a:t>
            </a:r>
            <a:r>
              <a:rPr lang="lt-L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Tik regimajai spinduliuotei</a:t>
            </a:r>
          </a:p>
          <a:p>
            <a:pPr marL="0" indent="0" algn="r">
              <a:buNone/>
            </a:pPr>
            <a:endParaRPr lang="lt-LT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0" indent="0" algn="r">
              <a:buNone/>
            </a:pPr>
            <a:r>
              <a:rPr lang="lt-L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Tik rentgeno spinduliuotei</a:t>
            </a:r>
          </a:p>
          <a:p>
            <a:pPr marL="0" indent="0" algn="r">
              <a:buNone/>
            </a:pPr>
            <a:endParaRPr lang="lt-LT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0" indent="0" algn="r">
              <a:buNone/>
            </a:pPr>
            <a:r>
              <a:rPr lang="lt-L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lt-L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Daugybei spinduliuočių, kaip                  infraraudonųjų spindulių, </a:t>
            </a:r>
            <a:r>
              <a:rPr lang="lt-LT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radio</a:t>
            </a:r>
            <a:r>
              <a:rPr lang="lt-L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bangų, regimajai...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619534"/>
            <a:ext cx="466725" cy="476250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425" y="2762250"/>
            <a:ext cx="495300" cy="476250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638" y="3886200"/>
            <a:ext cx="49530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16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86" y="0"/>
            <a:ext cx="915878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-57790" y="0"/>
            <a:ext cx="9201790" cy="1371600"/>
          </a:xfrm>
          <a:solidFill>
            <a:srgbClr val="7030A0"/>
          </a:solidFill>
        </p:spPr>
        <p:txBody>
          <a:bodyPr>
            <a:normAutofit/>
          </a:bodyPr>
          <a:lstStyle/>
          <a:p>
            <a:pPr algn="l"/>
            <a:r>
              <a:rPr lang="lt-LT" sz="6000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Kaip mato „save“ šis paukštis:</a:t>
            </a:r>
            <a:endParaRPr lang="lt-LT" sz="6000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2209800"/>
            <a:ext cx="9144000" cy="4191000"/>
          </a:xfrm>
          <a:solidFill>
            <a:srgbClr val="7030A0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lt-LT" dirty="0" smtClean="0">
                <a:latin typeface="Arabic Typesetting" pitchFamily="66" charset="-78"/>
                <a:cs typeface="Arabic Typesetting" pitchFamily="66" charset="-78"/>
              </a:rPr>
              <a:t>    </a:t>
            </a:r>
            <a:r>
              <a:rPr lang="lt-LT" sz="4000" dirty="0" smtClean="0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  <a:t>Povai mato vienas taip pat kaip ir žmonės</a:t>
            </a:r>
          </a:p>
          <a:p>
            <a:pPr marL="0" indent="0" algn="ctr">
              <a:buNone/>
            </a:pPr>
            <a:endParaRPr lang="lt-LT" sz="4000" dirty="0" smtClean="0">
              <a:solidFill>
                <a:schemeClr val="bg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0" indent="0" algn="ctr">
              <a:buNone/>
            </a:pPr>
            <a:r>
              <a:rPr lang="lt-LT" sz="4000" dirty="0" smtClean="0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  <a:t>Povai gali matyti ultravioletinius spindulius</a:t>
            </a:r>
          </a:p>
          <a:p>
            <a:pPr marL="0" indent="0" algn="ctr">
              <a:buNone/>
            </a:pPr>
            <a:endParaRPr lang="lt-LT" sz="4000" dirty="0" smtClean="0">
              <a:solidFill>
                <a:schemeClr val="bg1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marL="0" indent="0">
              <a:buNone/>
            </a:pPr>
            <a:r>
              <a:rPr lang="lt-LT" sz="4000" dirty="0" smtClean="0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  <a:t>            Povai apskritai nemato vienas kito, bet puikiai </a:t>
            </a:r>
          </a:p>
          <a:p>
            <a:pPr marL="0" indent="0">
              <a:buNone/>
            </a:pPr>
            <a:r>
              <a:rPr lang="lt-LT" sz="4000" dirty="0" smtClean="0">
                <a:solidFill>
                  <a:schemeClr val="bg1"/>
                </a:solidFill>
                <a:latin typeface="Arabic Typesetting" pitchFamily="66" charset="-78"/>
                <a:cs typeface="Arabic Typesetting" pitchFamily="66" charset="-78"/>
              </a:rPr>
              <a:t>            orientuojasi aplinkoje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0"/>
            <a:ext cx="26670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790" y="2154284"/>
            <a:ext cx="619125" cy="600075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8998"/>
            <a:ext cx="619125" cy="600075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25407"/>
            <a:ext cx="619125" cy="60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91828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prstTxWarp prst="textWave2">
              <a:avLst/>
            </a:prstTxWarp>
          </a:bodyPr>
          <a:lstStyle/>
          <a:p>
            <a:r>
              <a:rPr lang="lt-LT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Suskaičiuokite, į kiek klausimų atsakėte teisingai! </a:t>
            </a:r>
            <a:br>
              <a:rPr lang="lt-LT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lt-LT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Įsivertinkite!</a:t>
            </a:r>
            <a:endParaRPr lang="lt-LT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2788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2" t="2640" r="4119" b="17260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381000"/>
          </a:xfrm>
        </p:spPr>
        <p:txBody>
          <a:bodyPr>
            <a:normAutofit fontScale="90000"/>
          </a:bodyPr>
          <a:lstStyle/>
          <a:p>
            <a:r>
              <a:rPr lang="lt-LT" sz="3200" b="1" i="1" dirty="0" smtClean="0">
                <a:solidFill>
                  <a:schemeClr val="accent1"/>
                </a:solidFill>
              </a:rPr>
              <a:t>Informacijos šaltiniai</a:t>
            </a:r>
            <a:endParaRPr lang="lt-LT" sz="3200" b="1" i="1" dirty="0">
              <a:solidFill>
                <a:schemeClr val="accent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6553200"/>
          </a:xfrm>
        </p:spPr>
        <p:txBody>
          <a:bodyPr/>
          <a:lstStyle/>
          <a:p>
            <a:r>
              <a:rPr lang="lt-LT" sz="2200" dirty="0">
                <a:hlinkClick r:id="rId3"/>
              </a:rPr>
              <a:t>http://</a:t>
            </a:r>
            <a:r>
              <a:rPr lang="lt-LT" sz="2200" dirty="0" smtClean="0">
                <a:hlinkClick r:id="rId3"/>
              </a:rPr>
              <a:t>193.219.191.176/mm/</a:t>
            </a:r>
            <a:r>
              <a:rPr lang="lt-LT" sz="2200" dirty="0" err="1" smtClean="0">
                <a:hlinkClick r:id="rId3"/>
              </a:rPr>
              <a:t>Spalvotyra</a:t>
            </a:r>
            <a:r>
              <a:rPr lang="lt-LT" sz="2200" dirty="0" smtClean="0">
                <a:hlinkClick r:id="rId3"/>
              </a:rPr>
              <a:t>/</a:t>
            </a:r>
            <a:r>
              <a:rPr lang="lt-LT" sz="2200" dirty="0" err="1" smtClean="0">
                <a:hlinkClick r:id="rId3"/>
              </a:rPr>
              <a:t>Spalvotyra.pdf</a:t>
            </a:r>
            <a:endParaRPr lang="lt-LT" sz="2200" dirty="0" smtClean="0"/>
          </a:p>
          <a:p>
            <a:r>
              <a:rPr lang="lt-LT" sz="2200" dirty="0" smtClean="0">
                <a:hlinkClick r:id="rId4"/>
              </a:rPr>
              <a:t>http://mkp.emokykla.lt/gamta5-6</a:t>
            </a:r>
            <a:endParaRPr lang="lt-LT" sz="2200" dirty="0" smtClean="0"/>
          </a:p>
          <a:p>
            <a:r>
              <a:rPr lang="lt-LT" sz="2200" dirty="0" smtClean="0">
                <a:hlinkClick r:id="rId5"/>
              </a:rPr>
              <a:t>http</a:t>
            </a:r>
            <a:r>
              <a:rPr lang="lt-LT" sz="2200" dirty="0">
                <a:hlinkClick r:id="rId5"/>
              </a:rPr>
              <a:t>://www.fizika.lm.lt</a:t>
            </a:r>
            <a:r>
              <a:rPr lang="lt-LT" sz="2200" dirty="0" smtClean="0">
                <a:hlinkClick r:id="rId5"/>
              </a:rPr>
              <a:t>/</a:t>
            </a:r>
            <a:endParaRPr lang="lt-LT" sz="2200" dirty="0" smtClean="0"/>
          </a:p>
          <a:p>
            <a:r>
              <a:rPr lang="lt-LT" sz="2200" dirty="0">
                <a:hlinkClick r:id="rId6"/>
              </a:rPr>
              <a:t>http://</a:t>
            </a:r>
            <a:r>
              <a:rPr lang="lt-LT" sz="2200" dirty="0" smtClean="0">
                <a:hlinkClick r:id="rId6"/>
              </a:rPr>
              <a:t>www.technologijos.lt/n/mokslas/gamta_ir_biologija/S-26966</a:t>
            </a:r>
            <a:endParaRPr lang="lt-LT" sz="2200" dirty="0" smtClean="0"/>
          </a:p>
          <a:p>
            <a:r>
              <a:rPr lang="lt-LT" sz="2200" dirty="0">
                <a:hlinkClick r:id="rId7"/>
              </a:rPr>
              <a:t>http://</a:t>
            </a:r>
            <a:r>
              <a:rPr lang="lt-LT" sz="2200" dirty="0" smtClean="0">
                <a:hlinkClick r:id="rId7"/>
              </a:rPr>
              <a:t>ausis.gf.vu.lt/mg/nr/2000/02/2iv.html</a:t>
            </a:r>
            <a:endParaRPr lang="lt-LT" sz="2200" dirty="0" smtClean="0"/>
          </a:p>
          <a:p>
            <a:r>
              <a:rPr lang="lt-LT" sz="2200" dirty="0">
                <a:hlinkClick r:id="rId8"/>
              </a:rPr>
              <a:t>http://</a:t>
            </a:r>
            <a:r>
              <a:rPr lang="lt-LT" sz="2200" dirty="0" smtClean="0">
                <a:hlinkClick r:id="rId8"/>
              </a:rPr>
              <a:t>nekalk.lt/klausimai/1085-kokios-spalvos-yra-poliarines-meskos-kailio-plaukeliai</a:t>
            </a:r>
            <a:endParaRPr lang="lt-LT" sz="2200" dirty="0" smtClean="0"/>
          </a:p>
          <a:p>
            <a:r>
              <a:rPr lang="lt-LT" sz="2200" dirty="0">
                <a:hlinkClick r:id="rId9"/>
              </a:rPr>
              <a:t>http://</a:t>
            </a:r>
            <a:r>
              <a:rPr lang="lt-LT" sz="2200" dirty="0" smtClean="0">
                <a:hlinkClick r:id="rId9"/>
              </a:rPr>
              <a:t>www.technologijos.lt/n/mokslas/gamta_ir_biologija/straipsnis-10689</a:t>
            </a:r>
            <a:endParaRPr lang="lt-LT" sz="2200" dirty="0" smtClean="0"/>
          </a:p>
          <a:p>
            <a:r>
              <a:rPr lang="lt-LT" sz="2200" dirty="0">
                <a:hlinkClick r:id="rId10"/>
              </a:rPr>
              <a:t>http://www.fizika.lm.lt/content/view/287/590</a:t>
            </a:r>
            <a:r>
              <a:rPr lang="lt-LT" sz="2200" dirty="0" smtClean="0">
                <a:hlinkClick r:id="rId10"/>
              </a:rPr>
              <a:t>/</a:t>
            </a:r>
            <a:endParaRPr lang="lt-LT" sz="2200" dirty="0" smtClean="0"/>
          </a:p>
          <a:p>
            <a:pPr marL="0" indent="0">
              <a:buNone/>
            </a:pPr>
            <a:endParaRPr lang="lt-LT" sz="2200" dirty="0"/>
          </a:p>
          <a:p>
            <a:endParaRPr lang="lt-LT" sz="2200" dirty="0" smtClean="0"/>
          </a:p>
          <a:p>
            <a:endParaRPr lang="lt-LT" sz="2200" dirty="0" smtClean="0"/>
          </a:p>
          <a:p>
            <a:endParaRPr lang="lt-LT" sz="2200" dirty="0" smtClean="0"/>
          </a:p>
          <a:p>
            <a:pPr marL="0" indent="0">
              <a:buNone/>
            </a:pPr>
            <a:endParaRPr lang="lt-LT" sz="2200" dirty="0" smtClean="0"/>
          </a:p>
          <a:p>
            <a:endParaRPr lang="lt-LT" dirty="0" smtClean="0"/>
          </a:p>
          <a:p>
            <a:endParaRPr lang="lt-LT" dirty="0" smtClean="0"/>
          </a:p>
          <a:p>
            <a:pPr marL="0" indent="0">
              <a:buNone/>
            </a:pPr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916907"/>
            <a:ext cx="1905000" cy="27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916907"/>
            <a:ext cx="2011907" cy="27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1" t="7313" r="5605" b="8507"/>
          <a:stretch/>
        </p:blipFill>
        <p:spPr bwMode="auto">
          <a:xfrm>
            <a:off x="6573389" y="3916908"/>
            <a:ext cx="2050577" cy="2663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842" y="3916907"/>
            <a:ext cx="1947366" cy="2722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Veiksmo mygtukas: namai 3">
            <a:hlinkClick r:id="rId15" action="ppaction://hlinksldjump" highlightClick="1"/>
          </p:cNvPr>
          <p:cNvSpPr/>
          <p:nvPr/>
        </p:nvSpPr>
        <p:spPr>
          <a:xfrm>
            <a:off x="8686800" y="0"/>
            <a:ext cx="511790" cy="457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866325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73562"/>
          </a:xfrm>
        </p:spPr>
        <p:txBody>
          <a:bodyPr>
            <a:prstTxWarp prst="textChevron">
              <a:avLst/>
            </a:prstTxWarp>
            <a:normAutofit/>
            <a:scene3d>
              <a:camera prst="obliqueTopRigh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lt-LT" b="1" dirty="0" smtClean="0">
                <a:ln w="24500" cmpd="dbl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Ačiū už dėmesį!</a:t>
            </a:r>
            <a:br>
              <a:rPr lang="lt-LT" b="1" dirty="0" smtClean="0">
                <a:ln w="24500" cmpd="dbl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</a:br>
            <a:r>
              <a:rPr lang="lt-LT" b="1" dirty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lt-LT" b="1" dirty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</a:br>
            <a:r>
              <a:rPr lang="lt-LT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lt-LT" b="1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</a:br>
            <a:r>
              <a:rPr lang="lt-LT" b="1" dirty="0" smtClean="0">
                <a:ln w="24500" cmpd="dbl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Linkiu Jums nepatapti skaidriais kūnais!</a:t>
            </a:r>
            <a:endParaRPr lang="lt-LT" b="1" dirty="0">
              <a:ln w="24500" cmpd="dbl">
                <a:solidFill>
                  <a:schemeClr val="bg1"/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38100" dist="38100" dir="7020000" algn="tl">
                  <a:srgbClr val="000000">
                    <a:alpha val="35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6897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1616</TotalTime>
  <Words>1295</Words>
  <Application>Microsoft Office PowerPoint</Application>
  <PresentationFormat>Demonstracija ekrane (4:3)</PresentationFormat>
  <Paragraphs>249</Paragraphs>
  <Slides>39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39</vt:i4>
      </vt:variant>
    </vt:vector>
  </HeadingPairs>
  <TitlesOfParts>
    <vt:vector size="40" baseType="lpstr">
      <vt:lpstr>Office tema</vt:lpstr>
      <vt:lpstr>Skaidrieji ir neskaidrieji kūnai</vt:lpstr>
      <vt:lpstr>  Turinys</vt:lpstr>
      <vt:lpstr>PowerPoint pristatymas</vt:lpstr>
      <vt:lpstr>Tikslas:</vt:lpstr>
      <vt:lpstr>  Fizikinių minčių žemėlapis</vt:lpstr>
      <vt:lpstr>Iš pirmųjų fizikos istorijos puslapių. Kas pirmasis kūnus pradėjo skirstyti į skaidrius ir neskaidrius (permatomus ir – ne)?</vt:lpstr>
      <vt:lpstr>Kas yra skaidrieji ir neskaidrieji kūnai?  Kuo jie skiriasi?</vt:lpstr>
      <vt:lpstr>Kūnų spalvos</vt:lpstr>
      <vt:lpstr>Pavyzdžiai</vt:lpstr>
      <vt:lpstr>Nuo ko priklauso kūno skaidrumas?</vt:lpstr>
      <vt:lpstr>Kas nutinka, kai neskaidriųjų kūnų sluoksnio storis mažinamas?</vt:lpstr>
      <vt:lpstr>PowerPoint pristatymas</vt:lpstr>
      <vt:lpstr>Šviesos praleidimas ir atspindėjimas</vt:lpstr>
      <vt:lpstr>Pusiau skaidrios medžiagos ir kūnai</vt:lpstr>
      <vt:lpstr>Bandymas</vt:lpstr>
      <vt:lpstr>Išvados </vt:lpstr>
      <vt:lpstr>Tai įdomu! Apie poliarinę mešką</vt:lpstr>
      <vt:lpstr> Pusiau skaidri žuvelė </vt:lpstr>
      <vt:lpstr>Pusiau skaidri varlė keliauninkė</vt:lpstr>
      <vt:lpstr>Nematomas žmogus</vt:lpstr>
      <vt:lpstr>    Bespalvis stiklas</vt:lpstr>
      <vt:lpstr>Tai įdomu!</vt:lpstr>
      <vt:lpstr>Kaip manote, kaip mato šis žavus gyvūnėlis?</vt:lpstr>
      <vt:lpstr>PowerPoint pristatymas</vt:lpstr>
      <vt:lpstr>Kaip mato gyvūnai, vabzdžiai?</vt:lpstr>
      <vt:lpstr>Laikas pritaikyti įgytas žinias!</vt:lpstr>
      <vt:lpstr>Pirmasis kūnus skirstyti į skaidrius ir neskaidrius pradėjo:</vt:lpstr>
      <vt:lpstr>Kūnai, gerai praleidžiantys šviesą vadinami:</vt:lpstr>
      <vt:lpstr>Šis kūnas yra mėlynos spalvos, nes...... mėlynos spalvos spindulius.</vt:lpstr>
      <vt:lpstr>Kuriame variante išvardinti tik neskaidrūs kūnai?</vt:lpstr>
      <vt:lpstr>Kuo ........ kūno sluoksnis, tuo kūnas yra mažiau skaidrus.</vt:lpstr>
      <vt:lpstr>Kai mažiname neskaidriojo kūno storumo sluoksnį jis tampa...</vt:lpstr>
      <vt:lpstr>Kuriame variante yra tik pusiau skaidrių gyvūnų?</vt:lpstr>
      <vt:lpstr>Kas išrado bespalvį stiklą?</vt:lpstr>
      <vt:lpstr>Kūnai būna skaidrūs...</vt:lpstr>
      <vt:lpstr>Kaip mato „save“ šis paukštis:</vt:lpstr>
      <vt:lpstr>Suskaičiuokite, į kiek klausimų atsakėte teisingai!  Įsivertinkite!</vt:lpstr>
      <vt:lpstr>Informacijos šaltiniai</vt:lpstr>
      <vt:lpstr>Ačiū už dėmesį!   Linkiu Jums nepatapti skaidriais kūnais!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Skaidrieji ir neskaidrieji kūnai</dc:title>
  <dc:creator>Rosita</dc:creator>
  <cp:lastModifiedBy>Rosita</cp:lastModifiedBy>
  <cp:revision>161</cp:revision>
  <dcterms:created xsi:type="dcterms:W3CDTF">2015-02-27T14:06:01Z</dcterms:created>
  <dcterms:modified xsi:type="dcterms:W3CDTF">2015-03-30T10:52:04Z</dcterms:modified>
</cp:coreProperties>
</file>