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Vidutinis stili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title>
      <c:tx>
        <c:rich>
          <a:bodyPr/>
          <a:lstStyle/>
          <a:p>
            <a:pPr>
              <a:defRPr/>
            </a:pPr>
            <a:r>
              <a:rPr lang="lt-LT" dirty="0" smtClean="0"/>
              <a:t>Sąskaitų</a:t>
            </a:r>
            <a:r>
              <a:rPr lang="lt-LT" baseline="0" dirty="0" smtClean="0"/>
              <a:t> už elektros suvartojimą palyginimas 2013-2014 m.  </a:t>
            </a:r>
            <a:endParaRPr lang="lt-LT" dirty="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2013 m.</c:v>
                </c:pt>
              </c:strCache>
            </c:strRef>
          </c:tx>
          <c:marker>
            <c:symbol val="none"/>
          </c:marker>
          <c:cat>
            <c:strRef>
              <c:f>Lapas1!$A$2:$A$13</c:f>
              <c:strCache>
                <c:ptCount val="12"/>
                <c:pt idx="0">
                  <c:v>Sausis</c:v>
                </c:pt>
                <c:pt idx="1">
                  <c:v>Vasaris</c:v>
                </c:pt>
                <c:pt idx="2">
                  <c:v>Kovas</c:v>
                </c:pt>
                <c:pt idx="3">
                  <c:v>Balandis</c:v>
                </c:pt>
                <c:pt idx="4">
                  <c:v>Gegužė</c:v>
                </c:pt>
                <c:pt idx="5">
                  <c:v>Birželis</c:v>
                </c:pt>
                <c:pt idx="6">
                  <c:v>Liepa</c:v>
                </c:pt>
                <c:pt idx="7">
                  <c:v>Rugpjūtis</c:v>
                </c:pt>
                <c:pt idx="8">
                  <c:v>Rugsėjis</c:v>
                </c:pt>
                <c:pt idx="9">
                  <c:v>Spalis</c:v>
                </c:pt>
                <c:pt idx="10">
                  <c:v>Lapkritis</c:v>
                </c:pt>
                <c:pt idx="11">
                  <c:v>Gruodis</c:v>
                </c:pt>
              </c:strCache>
            </c:strRef>
          </c:cat>
          <c:val>
            <c:numRef>
              <c:f>Lapas1!$B$2:$B$13</c:f>
              <c:numCache>
                <c:formatCode>_("€"* #,##0.00_);_("€"* \(#,##0.00\);_("€"* "-"??_);_(@_)</c:formatCode>
                <c:ptCount val="12"/>
                <c:pt idx="0">
                  <c:v>29.05</c:v>
                </c:pt>
                <c:pt idx="1">
                  <c:v>30.14</c:v>
                </c:pt>
                <c:pt idx="2">
                  <c:v>29</c:v>
                </c:pt>
                <c:pt idx="3">
                  <c:v>28.18</c:v>
                </c:pt>
                <c:pt idx="4">
                  <c:v>29.59</c:v>
                </c:pt>
                <c:pt idx="5">
                  <c:v>27.14</c:v>
                </c:pt>
                <c:pt idx="6">
                  <c:v>28.02</c:v>
                </c:pt>
                <c:pt idx="7">
                  <c:v>29.19</c:v>
                </c:pt>
                <c:pt idx="8">
                  <c:v>28.14</c:v>
                </c:pt>
                <c:pt idx="9">
                  <c:v>29.87</c:v>
                </c:pt>
                <c:pt idx="10">
                  <c:v>31.15</c:v>
                </c:pt>
                <c:pt idx="11">
                  <c:v>34.96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2014 m.</c:v>
                </c:pt>
              </c:strCache>
            </c:strRef>
          </c:tx>
          <c:marker>
            <c:symbol val="none"/>
          </c:marker>
          <c:cat>
            <c:strRef>
              <c:f>Lapas1!$A$2:$A$13</c:f>
              <c:strCache>
                <c:ptCount val="12"/>
                <c:pt idx="0">
                  <c:v>Sausis</c:v>
                </c:pt>
                <c:pt idx="1">
                  <c:v>Vasaris</c:v>
                </c:pt>
                <c:pt idx="2">
                  <c:v>Kovas</c:v>
                </c:pt>
                <c:pt idx="3">
                  <c:v>Balandis</c:v>
                </c:pt>
                <c:pt idx="4">
                  <c:v>Gegužė</c:v>
                </c:pt>
                <c:pt idx="5">
                  <c:v>Birželis</c:v>
                </c:pt>
                <c:pt idx="6">
                  <c:v>Liepa</c:v>
                </c:pt>
                <c:pt idx="7">
                  <c:v>Rugpjūtis</c:v>
                </c:pt>
                <c:pt idx="8">
                  <c:v>Rugsėjis</c:v>
                </c:pt>
                <c:pt idx="9">
                  <c:v>Spalis</c:v>
                </c:pt>
                <c:pt idx="10">
                  <c:v>Lapkritis</c:v>
                </c:pt>
                <c:pt idx="11">
                  <c:v>Gruodis</c:v>
                </c:pt>
              </c:strCache>
            </c:strRef>
          </c:cat>
          <c:val>
            <c:numRef>
              <c:f>Lapas1!$C$2:$C$13</c:f>
              <c:numCache>
                <c:formatCode>_("€"* #,##0.00_);_("€"* \(#,##0.00\);_("€"* "-"??_);_(@_)</c:formatCode>
                <c:ptCount val="12"/>
                <c:pt idx="0">
                  <c:v>26.07</c:v>
                </c:pt>
                <c:pt idx="1">
                  <c:v>25.62</c:v>
                </c:pt>
                <c:pt idx="2">
                  <c:v>23.05</c:v>
                </c:pt>
                <c:pt idx="3">
                  <c:v>22.98</c:v>
                </c:pt>
                <c:pt idx="4">
                  <c:v>24.18</c:v>
                </c:pt>
                <c:pt idx="5">
                  <c:v>19.48</c:v>
                </c:pt>
                <c:pt idx="6">
                  <c:v>22.37</c:v>
                </c:pt>
                <c:pt idx="7">
                  <c:v>24.03</c:v>
                </c:pt>
                <c:pt idx="8">
                  <c:v>25.16</c:v>
                </c:pt>
                <c:pt idx="9">
                  <c:v>24.98</c:v>
                </c:pt>
                <c:pt idx="10">
                  <c:v>26.35</c:v>
                </c:pt>
                <c:pt idx="11">
                  <c:v>27.58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6107696"/>
        <c:axId val="1785845824"/>
      </c:lineChart>
      <c:catAx>
        <c:axId val="17861076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785845824"/>
        <c:crosses val="autoZero"/>
        <c:auto val="1"/>
        <c:lblAlgn val="ctr"/>
        <c:lblOffset val="100"/>
        <c:noMultiLvlLbl val="0"/>
      </c:catAx>
      <c:valAx>
        <c:axId val="1785845824"/>
        <c:scaling>
          <c:orientation val="minMax"/>
        </c:scaling>
        <c:delete val="0"/>
        <c:axPos val="l"/>
        <c:majorGridlines/>
        <c:numFmt formatCode="_(&quot;€&quot;* #,##0.00_);_(&quot;€&quot;* \(#,##0.00\);_(&quot;€&quot;* &quot;-&quot;??_);_(@_)" sourceLinked="1"/>
        <c:majorTickMark val="none"/>
        <c:minorTickMark val="none"/>
        <c:tickLblPos val="nextTo"/>
        <c:crossAx val="1786107696"/>
        <c:crosses val="autoZero"/>
        <c:crossBetween val="between"/>
      </c:valAx>
    </c:plotArea>
    <c:legend>
      <c:legendPos val="r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Taupo elektros energiją.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Lapas1!$A$2</c:f>
              <c:strCache>
                <c:ptCount val="1"/>
                <c:pt idx="0">
                  <c:v>Žmonių balsų pasiskirstymas</c:v>
                </c:pt>
              </c:strCache>
            </c:strRef>
          </c:cat>
          <c:val>
            <c:numRef>
              <c:f>Lapas1!$B$2</c:f>
              <c:numCache>
                <c:formatCode>General</c:formatCode>
                <c:ptCount val="1"/>
                <c:pt idx="0">
                  <c:v>150</c:v>
                </c:pt>
              </c:numCache>
            </c:numRef>
          </c:val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Stengiasi taupyti elektros energiją.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Lapas1!$A$2</c:f>
              <c:strCache>
                <c:ptCount val="1"/>
                <c:pt idx="0">
                  <c:v>Žmonių balsų pasiskirstymas</c:v>
                </c:pt>
              </c:strCache>
            </c:strRef>
          </c:cat>
          <c:val>
            <c:numRef>
              <c:f>Lapas1!$C$2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Netaupo elektros energijos.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Lapas1!$A$2</c:f>
              <c:strCache>
                <c:ptCount val="1"/>
                <c:pt idx="0">
                  <c:v>Žmonių balsų pasiskirstymas</c:v>
                </c:pt>
              </c:strCache>
            </c:strRef>
          </c:cat>
          <c:val>
            <c:numRef>
              <c:f>Lapas1!$D$2</c:f>
              <c:numCache>
                <c:formatCode>General</c:formatCode>
                <c:ptCount val="1"/>
                <c:pt idx="0">
                  <c:v>130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7595120"/>
        <c:axId val="2087579888"/>
      </c:barChart>
      <c:catAx>
        <c:axId val="2087595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87579888"/>
        <c:crosses val="autoZero"/>
        <c:auto val="1"/>
        <c:lblAlgn val="ctr"/>
        <c:lblOffset val="100"/>
        <c:noMultiLvlLbl val="0"/>
      </c:catAx>
      <c:valAx>
        <c:axId val="2087579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875951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FEC31-2C1C-42CC-831F-CAFBA81A27F7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F735D-717D-4AD3-8318-0144C1CCB70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4078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F735D-717D-4AD3-8318-0144C1CCB705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04477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isva form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7" name="Antrinis pavadinimas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7C45-9748-4556-9676-DAAB3EDA8C54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F3AB-2144-46E7-804E-B349108CBDB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7C45-9748-4556-9676-DAAB3EDA8C54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F3AB-2144-46E7-804E-B349108CBDB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isva form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7C45-9748-4556-9676-DAAB3EDA8C54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F3AB-2144-46E7-804E-B349108CBDB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7C45-9748-4556-9676-DAAB3EDA8C54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F3AB-2144-46E7-804E-B349108CBDB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7C45-9748-4556-9676-DAAB3EDA8C54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F3AB-2144-46E7-804E-B349108CBDB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7C45-9748-4556-9676-DAAB3EDA8C54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8" name="Skaidrės numerio vietos rezervavimo ženklas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4BF3AB-2144-46E7-804E-B349108CBDBC}" type="slidenum">
              <a:rPr lang="lt-LT" smtClean="0"/>
              <a:t>‹#›</a:t>
            </a:fld>
            <a:endParaRPr lang="lt-LT"/>
          </a:p>
        </p:txBody>
      </p:sp>
      <p:sp>
        <p:nvSpPr>
          <p:cNvPr id="9" name="Poraštės vietos rezervavimo ženklas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7C45-9748-4556-9676-DAAB3EDA8C54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F3AB-2144-46E7-804E-B349108CBDB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7C45-9748-4556-9676-DAAB3EDA8C54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B4BF3AB-2144-46E7-804E-B349108CBDB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D9B7C45-9748-4556-9676-DAAB3EDA8C54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F3AB-2144-46E7-804E-B349108CBDB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7C45-9748-4556-9676-DAAB3EDA8C54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F3AB-2144-46E7-804E-B349108CBDB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B7C45-9748-4556-9676-DAAB3EDA8C54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BF3AB-2144-46E7-804E-B349108CBDBC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aisva forma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Laisva forma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D9B7C45-9748-4556-9676-DAAB3EDA8C54}" type="datetimeFigureOut">
              <a:rPr lang="lt-LT" smtClean="0"/>
              <a:t>2015-03-31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B4BF3AB-2144-46E7-804E-B349108CBDBC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grynas.delfi.lt/gyvenimas/12-budu-kaip-sutaupyti-energijos.d?id=5765027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ecovizija.lt/lt/energijos-taupyma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687" y="1628799"/>
            <a:ext cx="7488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Taupykime </a:t>
            </a:r>
          </a:p>
          <a:p>
            <a:r>
              <a:rPr lang="lt-LT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elektros energiją ! </a:t>
            </a:r>
            <a:endParaRPr lang="lt-LT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220" b="100000" l="0" r="95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-99392"/>
            <a:ext cx="2664296" cy="2904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79512" y="5661248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latin typeface="Arial" panose="020B0604020202020204" pitchFamily="34" charset="0"/>
                <a:cs typeface="Arial" panose="020B0604020202020204" pitchFamily="34" charset="0"/>
              </a:rPr>
              <a:t>Darbą atliko:</a:t>
            </a:r>
          </a:p>
          <a:p>
            <a:r>
              <a:rPr lang="lt-LT" b="1" dirty="0" smtClean="0">
                <a:latin typeface="Arial" panose="020B0604020202020204" pitchFamily="34" charset="0"/>
                <a:cs typeface="Arial" panose="020B0604020202020204" pitchFamily="34" charset="0"/>
              </a:rPr>
              <a:t>Mokinys: 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Edvinas Lukšys, Alytaus </a:t>
            </a:r>
            <a:r>
              <a:rPr lang="lt-L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šv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. Benedikto gimnazija, 7C </a:t>
            </a:r>
            <a:r>
              <a:rPr lang="lt-L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kl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lt-LT" b="1" dirty="0" smtClean="0">
                <a:latin typeface="Arial" panose="020B0604020202020204" pitchFamily="34" charset="0"/>
                <a:cs typeface="Arial" panose="020B0604020202020204" pitchFamily="34" charset="0"/>
              </a:rPr>
              <a:t>Mokytoja: 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Laimutė Grigūnienė</a:t>
            </a: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1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TURINYS</a:t>
            </a:r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841770"/>
            <a:ext cx="8928992" cy="5875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16000">
              <a:lnSpc>
                <a:spcPts val="4100"/>
              </a:lnSpc>
              <a:buFont typeface="Wingdings" panose="05000000000000000000" pitchFamily="2" charset="2"/>
              <a:buChar char="v"/>
            </a:pPr>
            <a:r>
              <a:rPr lang="lt-L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Kaip taupyti elektros energiją</a:t>
            </a:r>
            <a: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lt-LT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16000">
              <a:lnSpc>
                <a:spcPts val="4100"/>
              </a:lnSpc>
              <a:buFont typeface="Wingdings" panose="05000000000000000000" pitchFamily="2" charset="2"/>
              <a:buChar char="v"/>
            </a:pPr>
            <a:r>
              <a:rPr lang="lt-L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Kodėl verta taupyti elektros energiją?</a:t>
            </a:r>
          </a:p>
          <a:p>
            <a:pPr marL="285750" indent="-216000">
              <a:lnSpc>
                <a:spcPts val="4100"/>
              </a:lnSpc>
              <a:buFont typeface="Wingdings" panose="05000000000000000000" pitchFamily="2" charset="2"/>
              <a:buChar char="v"/>
            </a:pPr>
            <a:r>
              <a:rPr lang="lt-L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Elektros taupymo </a:t>
            </a:r>
            <a:r>
              <a:rPr lang="lt-LT" sz="2400" dirty="0">
                <a:latin typeface="Arial" panose="020B0604020202020204" pitchFamily="34" charset="0"/>
                <a:cs typeface="Arial" panose="020B0604020202020204" pitchFamily="34" charset="0"/>
              </a:rPr>
              <a:t>pliusai ir minusai.</a:t>
            </a:r>
          </a:p>
          <a:p>
            <a:pPr marL="285750" indent="-216000">
              <a:lnSpc>
                <a:spcPts val="4100"/>
              </a:lnSpc>
              <a:buFont typeface="Wingdings" panose="05000000000000000000" pitchFamily="2" charset="2"/>
              <a:buChar char="v"/>
            </a:pPr>
            <a:r>
              <a:rPr lang="lt-L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Eksperimentas: Kaip kinta elektros apmokėjimo sąskaitos, kai elektra taupoma?</a:t>
            </a:r>
          </a:p>
          <a:p>
            <a:pPr marL="285750" indent="-216000">
              <a:lnSpc>
                <a:spcPts val="4100"/>
              </a:lnSpc>
              <a:buFont typeface="Wingdings" panose="05000000000000000000" pitchFamily="2" charset="2"/>
              <a:buChar char="v"/>
            </a:pPr>
            <a:r>
              <a:rPr lang="lt-L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Apklausa: Kaip žmonės taupo elektros energija?</a:t>
            </a:r>
          </a:p>
          <a:p>
            <a:pPr marL="285750" indent="-216000">
              <a:lnSpc>
                <a:spcPts val="4100"/>
              </a:lnSpc>
              <a:buFont typeface="Wingdings" panose="05000000000000000000" pitchFamily="2" charset="2"/>
              <a:buChar char="v"/>
            </a:pPr>
            <a:r>
              <a:rPr lang="lt-L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Užduotis: Kiek elektros energijos  sunaudos kambaryje esančios apšvietimo lemputės kovo mėnesį?</a:t>
            </a:r>
          </a:p>
          <a:p>
            <a:pPr marL="285750" indent="-216000">
              <a:lnSpc>
                <a:spcPts val="4100"/>
              </a:lnSpc>
              <a:buFont typeface="Wingdings" panose="05000000000000000000" pitchFamily="2" charset="2"/>
              <a:buChar char="v"/>
            </a:pPr>
            <a:r>
              <a:rPr lang="lt-L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Išvados.</a:t>
            </a:r>
          </a:p>
          <a:p>
            <a:pPr marL="285750" indent="-216000">
              <a:lnSpc>
                <a:spcPts val="4100"/>
              </a:lnSpc>
              <a:buFont typeface="Wingdings" panose="05000000000000000000" pitchFamily="2" charset="2"/>
              <a:buChar char="v"/>
            </a:pPr>
            <a:r>
              <a:rPr lang="lt-L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Testas.</a:t>
            </a:r>
          </a:p>
          <a:p>
            <a:pPr marL="285750" indent="-216000">
              <a:lnSpc>
                <a:spcPts val="4100"/>
              </a:lnSpc>
              <a:buFont typeface="Wingdings" panose="05000000000000000000" pitchFamily="2" charset="2"/>
              <a:buChar char="v"/>
            </a:pP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0"/>
            <a:ext cx="1224136" cy="13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36296" y="825679"/>
            <a:ext cx="158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i="1" dirty="0" smtClean="0"/>
              <a:t>Taupykime !</a:t>
            </a:r>
            <a:endParaRPr lang="lt-LT" sz="1200" b="1" i="1" dirty="0"/>
          </a:p>
        </p:txBody>
      </p:sp>
    </p:spTree>
    <p:extLst>
      <p:ext uri="{BB962C8B-B14F-4D97-AF65-F5344CB8AC3E}">
        <p14:creationId xmlns:p14="http://schemas.microsoft.com/office/powerpoint/2010/main" val="192543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Kaip taupyti elektros energiją ?</a:t>
            </a:r>
            <a:endParaRPr lang="lt-LT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268760"/>
            <a:ext cx="712879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Keletas pagrindinių patarimų kaip taupyti elektros energiją :</a:t>
            </a:r>
          </a:p>
          <a:p>
            <a:r>
              <a:rPr lang="lt-LT" sz="20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lt-L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lt-L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Kai tik įmanoma, ištraukite nenaudojamą elektroninę techniką iš elektros lizdo. Įsigykite prailgintuvų su jungikliais. Išeidami iš namų, vienu paspaudimu galėsite išjungti elektroninius prietaisus.</a:t>
            </a:r>
          </a:p>
          <a:p>
            <a:r>
              <a:rPr lang="lt-LT" sz="20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lt-L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lt-L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Kaitrines elektros lemputes pakeiskite ekonomiškesnėmis.</a:t>
            </a:r>
          </a:p>
          <a:p>
            <a:r>
              <a:rPr lang="lt-LT" sz="20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lt-L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lt-L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Jei turite galimybių, pasinaudokite naktiniu elektros tarifu ir junkite skalbimo, indų plovimo mašinas, džiovintuvą ir kitą buities techniką tik vakarais.</a:t>
            </a:r>
          </a:p>
          <a:p>
            <a:r>
              <a:rPr lang="lt-L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lt-L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Pakeiskite senus elektroninius prietaisus, nes 15-20 metų senumo elektronika naudoja iki 40 proc. daugiau energijos nei nauja.</a:t>
            </a:r>
          </a:p>
          <a:p>
            <a:endParaRPr lang="lt-LT" b="1" dirty="0" smtClean="0"/>
          </a:p>
          <a:p>
            <a:endParaRPr lang="lt-LT" b="1" dirty="0" smtClean="0"/>
          </a:p>
          <a:p>
            <a:endParaRPr lang="lt-LT" b="1" dirty="0" smtClean="0"/>
          </a:p>
          <a:p>
            <a:endParaRPr lang="lt-LT" b="1" dirty="0" smtClean="0"/>
          </a:p>
          <a:p>
            <a:endParaRPr lang="lt-LT" b="1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0"/>
            <a:ext cx="1224136" cy="13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236296" y="825679"/>
            <a:ext cx="158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i="1" dirty="0" smtClean="0"/>
              <a:t>Taupykime !</a:t>
            </a:r>
            <a:endParaRPr lang="lt-LT" sz="1200" b="1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790" y="5073530"/>
            <a:ext cx="2837681" cy="167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036" y="5081775"/>
            <a:ext cx="3485754" cy="16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09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0"/>
            <a:ext cx="1224136" cy="13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36296" y="825679"/>
            <a:ext cx="158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i="1" dirty="0" smtClean="0"/>
              <a:t>Taupykime !</a:t>
            </a:r>
            <a:endParaRPr lang="lt-LT" sz="12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260648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Kodėl verta taupyti elektros energiją ?</a:t>
            </a:r>
            <a:endParaRPr lang="lt-LT" b="1" dirty="0"/>
          </a:p>
        </p:txBody>
      </p:sp>
      <p:sp>
        <p:nvSpPr>
          <p:cNvPr id="5" name="Stačiakampis 4"/>
          <p:cNvSpPr/>
          <p:nvPr/>
        </p:nvSpPr>
        <p:spPr>
          <a:xfrm>
            <a:off x="309263" y="1333564"/>
            <a:ext cx="61744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sz="2400" dirty="0"/>
              <a:t>Taupyti energiją reiškia mažinti sunaudojamos energijos kiekį norimam rezultatui </a:t>
            </a:r>
            <a:r>
              <a:rPr lang="lt-LT" sz="2400" dirty="0" smtClean="0"/>
              <a:t>pasiekti.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sz="2400" dirty="0" smtClean="0"/>
              <a:t>Energijos </a:t>
            </a:r>
            <a:r>
              <a:rPr lang="lt-LT" sz="2400" dirty="0"/>
              <a:t>sunaudojimo mažinimas turi daug privalumų – sutaupote pinigų ir </a:t>
            </a:r>
            <a:r>
              <a:rPr lang="lt-LT" sz="2400" dirty="0" smtClean="0"/>
              <a:t>saugojame aplinką.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sz="2400" dirty="0" smtClean="0"/>
              <a:t>Energijos </a:t>
            </a:r>
            <a:r>
              <a:rPr lang="lt-LT" sz="2400" dirty="0"/>
              <a:t>gamyba reikalauja brangių gamtinių resursų, pavyzdžiui anglies, naftos ar </a:t>
            </a:r>
            <a:r>
              <a:rPr lang="lt-LT" sz="2400" dirty="0" smtClean="0"/>
              <a:t>dujų.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sz="2400" dirty="0" smtClean="0"/>
              <a:t>Dėl </a:t>
            </a:r>
            <a:r>
              <a:rPr lang="lt-LT" sz="2400" dirty="0"/>
              <a:t>to sunaudojamos energijos mažinimas padeda išsaugoti šiuos išteklius ir užtikrina jų ilgesnį naudojimą ateityje</a:t>
            </a:r>
            <a:r>
              <a:rPr lang="lt-LT" sz="2400" dirty="0" smtClean="0"/>
              <a:t>. Naudokime atsinaujinančius energijos išteklius, kurie neišsenka.</a:t>
            </a:r>
            <a:endParaRPr lang="lt-LT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1656912"/>
            <a:ext cx="2315412" cy="154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4941168"/>
            <a:ext cx="233712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3187454"/>
            <a:ext cx="2330247" cy="1753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190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0"/>
            <a:ext cx="1224136" cy="13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36296" y="825679"/>
            <a:ext cx="158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i="1" dirty="0" smtClean="0"/>
              <a:t>Taupykime !</a:t>
            </a:r>
            <a:endParaRPr lang="lt-LT" sz="12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176115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/>
              <a:t>Elektros energijos taupymo pliusai ir minusai.</a:t>
            </a:r>
            <a:endParaRPr lang="lt-LT" sz="2400" b="1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933250"/>
              </p:ext>
            </p:extLst>
          </p:nvPr>
        </p:nvGraphicFramePr>
        <p:xfrm>
          <a:off x="395536" y="1844824"/>
          <a:ext cx="7632847" cy="302433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73005"/>
                <a:gridCol w="3959842"/>
              </a:tblGrid>
              <a:tr h="449647">
                <a:tc>
                  <a:txBody>
                    <a:bodyPr/>
                    <a:lstStyle/>
                    <a:p>
                      <a:r>
                        <a:rPr lang="lt-LT" dirty="0" smtClean="0"/>
                        <a:t>Taupymo pliusai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Taupymo minusai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9647">
                <a:tc>
                  <a:txBody>
                    <a:bodyPr/>
                    <a:lstStyle/>
                    <a:p>
                      <a:r>
                        <a:rPr lang="lt-LT" dirty="0" smtClean="0"/>
                        <a:t>Taupome gamtos išteklius. 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Mažesnis apšvietimas.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6103">
                <a:tc>
                  <a:txBody>
                    <a:bodyPr/>
                    <a:lstStyle/>
                    <a:p>
                      <a:r>
                        <a:rPr lang="lt-LT" dirty="0" smtClean="0"/>
                        <a:t>Mažesnės sąskaitos.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Mažesnis</a:t>
                      </a:r>
                      <a:r>
                        <a:rPr lang="lt-LT" baseline="0" dirty="0" smtClean="0"/>
                        <a:t> elektroninių daiktų naudojimas.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96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Mažesnės sąskaitos.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Didesnės sąskaitos</a:t>
                      </a:r>
                      <a:r>
                        <a:rPr lang="lt-LT" baseline="0" dirty="0" smtClean="0"/>
                        <a:t> už elektrą.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9647">
                <a:tc>
                  <a:txBody>
                    <a:bodyPr/>
                    <a:lstStyle/>
                    <a:p>
                      <a:r>
                        <a:rPr lang="lt-LT" dirty="0" smtClean="0"/>
                        <a:t>Didesnis apšvietimas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9647">
                <a:tc>
                  <a:txBody>
                    <a:bodyPr/>
                    <a:lstStyle/>
                    <a:p>
                      <a:r>
                        <a:rPr lang="lt-LT" dirty="0" smtClean="0"/>
                        <a:t>Tausojame gamtą.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58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0"/>
            <a:ext cx="1224136" cy="13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36296" y="825679"/>
            <a:ext cx="158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i="1" dirty="0" smtClean="0"/>
              <a:t>Taupykime !</a:t>
            </a:r>
            <a:endParaRPr lang="lt-LT" sz="1200" b="1" i="1" dirty="0"/>
          </a:p>
        </p:txBody>
      </p:sp>
      <p:sp>
        <p:nvSpPr>
          <p:cNvPr id="4" name="Stačiakampis 3"/>
          <p:cNvSpPr/>
          <p:nvPr/>
        </p:nvSpPr>
        <p:spPr>
          <a:xfrm>
            <a:off x="162203" y="179348"/>
            <a:ext cx="70740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/>
              <a:t>Eksperimentas: Kaip kinta elektros apmokėjimo sąskaitos, kai elektra taupoma?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9297" y="1500665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Tikslas: Patikrinti kaip kis elektros apmokėjimo sąskaitos, kai mano šeima taupė elektros energiją.</a:t>
            </a:r>
          </a:p>
          <a:p>
            <a:r>
              <a:rPr lang="lt-LT" dirty="0" smtClean="0"/>
              <a:t>Hipotezė: Manau, kad taupymo laikotarpiu, elektros energijos sąskaitų apmokėjimo išlaidos bus mažesnės.</a:t>
            </a:r>
            <a:endParaRPr lang="lt-LT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915427448"/>
              </p:ext>
            </p:extLst>
          </p:nvPr>
        </p:nvGraphicFramePr>
        <p:xfrm>
          <a:off x="1032285" y="2700994"/>
          <a:ext cx="670806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6254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3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0"/>
            <a:ext cx="1224136" cy="13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36296" y="825679"/>
            <a:ext cx="158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i="1" dirty="0" smtClean="0"/>
              <a:t>Taupykime !</a:t>
            </a:r>
            <a:endParaRPr lang="lt-LT" sz="1200" b="1" i="1" dirty="0"/>
          </a:p>
        </p:txBody>
      </p:sp>
      <p:sp>
        <p:nvSpPr>
          <p:cNvPr id="4" name="Stačiakampis 3"/>
          <p:cNvSpPr/>
          <p:nvPr/>
        </p:nvSpPr>
        <p:spPr>
          <a:xfrm>
            <a:off x="251520" y="169245"/>
            <a:ext cx="640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/>
              <a:t>Apklausa: Kaip žmonės taupo elektros energija?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7880" y="1333564"/>
            <a:ext cx="84004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Šioje apklausoje dalyvavo:  Alytaus </a:t>
            </a:r>
            <a:r>
              <a:rPr lang="lt-LT" sz="2000" dirty="0" err="1" smtClean="0"/>
              <a:t>šv</a:t>
            </a:r>
            <a:r>
              <a:rPr lang="lt-LT" sz="2000" dirty="0" smtClean="0"/>
              <a:t>. Benedikto gimnazijos mokiniai, Alytaus miesto gyventojai.</a:t>
            </a:r>
          </a:p>
          <a:p>
            <a:r>
              <a:rPr lang="lt-LT" sz="2000" dirty="0" smtClean="0"/>
              <a:t>Kaip ir tikėjomės apklausos rezultatai pasitvirtino pagal mūsų prognozes. Buvo apklausta 350 žmonių. Rezultatai pasiskirstė taip:</a:t>
            </a:r>
            <a:endParaRPr lang="lt-LT" sz="2000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69042769"/>
              </p:ext>
            </p:extLst>
          </p:nvPr>
        </p:nvGraphicFramePr>
        <p:xfrm>
          <a:off x="107504" y="2657003"/>
          <a:ext cx="568863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Lentelė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568584"/>
              </p:ext>
            </p:extLst>
          </p:nvPr>
        </p:nvGraphicFramePr>
        <p:xfrm>
          <a:off x="5985780" y="3717032"/>
          <a:ext cx="2848508" cy="2027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4254"/>
                <a:gridCol w="1424254"/>
              </a:tblGrid>
              <a:tr h="648072">
                <a:tc>
                  <a:txBody>
                    <a:bodyPr/>
                    <a:lstStyle/>
                    <a:p>
                      <a:r>
                        <a:rPr lang="lt-LT" sz="1400" b="0" dirty="0" smtClean="0">
                          <a:solidFill>
                            <a:schemeClr val="tx1"/>
                          </a:solidFill>
                        </a:rPr>
                        <a:t>Taupo</a:t>
                      </a:r>
                      <a:r>
                        <a:rPr lang="lt-LT" sz="1400" b="0" baseline="0" dirty="0" smtClean="0">
                          <a:solidFill>
                            <a:schemeClr val="tx1"/>
                          </a:solidFill>
                        </a:rPr>
                        <a:t> elektros energiją.</a:t>
                      </a:r>
                      <a:endParaRPr lang="lt-LT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solidFill>
                            <a:srgbClr val="FF0000"/>
                          </a:solidFill>
                        </a:rPr>
                        <a:t>150</a:t>
                      </a:r>
                      <a:r>
                        <a:rPr lang="lt-LT" baseline="0" dirty="0" smtClean="0">
                          <a:solidFill>
                            <a:srgbClr val="FF0000"/>
                          </a:solidFill>
                        </a:rPr>
                        <a:t> žmonių </a:t>
                      </a:r>
                      <a:endParaRPr lang="lt-LT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lt-LT" sz="1400" b="0" dirty="0" smtClean="0"/>
                        <a:t>Stengiasi taupyti.</a:t>
                      </a:r>
                      <a:endParaRPr lang="lt-LT" sz="1400" b="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solidFill>
                            <a:srgbClr val="002060"/>
                          </a:solidFill>
                        </a:rPr>
                        <a:t>70</a:t>
                      </a:r>
                      <a:r>
                        <a:rPr lang="lt-LT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lt-LT" baseline="0" dirty="0" smtClean="0">
                          <a:solidFill>
                            <a:srgbClr val="002060"/>
                          </a:solidFill>
                        </a:rPr>
                        <a:t>žmonių</a:t>
                      </a:r>
                      <a:endParaRPr lang="lt-LT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lt-LT" sz="1400" b="0" dirty="0" smtClean="0"/>
                        <a:t>Netaupo elektros energijos.</a:t>
                      </a:r>
                      <a:endParaRPr lang="lt-LT" sz="1400" b="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solidFill>
                            <a:srgbClr val="FFFF00"/>
                          </a:solidFill>
                        </a:rPr>
                        <a:t>130</a:t>
                      </a:r>
                      <a:r>
                        <a:rPr lang="lt-LT" baseline="0" dirty="0" smtClean="0">
                          <a:solidFill>
                            <a:srgbClr val="FFFF00"/>
                          </a:solidFill>
                        </a:rPr>
                        <a:t>   žmonių</a:t>
                      </a:r>
                      <a:endParaRPr lang="lt-LT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49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179512" y="161427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/>
              <a:t>Užduotis: Kiek elektros energijos  sunaudos kambaryje esančios apšvietimo lemputės kovo mėnesį?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0"/>
            <a:ext cx="1224136" cy="13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36296" y="825679"/>
            <a:ext cx="158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i="1" dirty="0" smtClean="0"/>
              <a:t>Taupykime !</a:t>
            </a:r>
            <a:endParaRPr lang="lt-LT" sz="12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607378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Mano kambaryje yra 6 elektros lemputės kurių galia P</a:t>
            </a:r>
            <a:r>
              <a:rPr lang="lt-LT" sz="1050" dirty="0" smtClean="0"/>
              <a:t>1</a:t>
            </a:r>
            <a:r>
              <a:rPr lang="lt-LT" sz="2000" dirty="0" smtClean="0"/>
              <a:t> = 60 W. Kiekvieną diena jos atlieka savo darbą apie 4 val.  </a:t>
            </a:r>
            <a:endParaRPr lang="lt-LT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5536" y="2852936"/>
                <a:ext cx="76328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lt-LT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lt-L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lt-LT" sz="105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a:rPr lang="lt-L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lt-L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lt-LT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lt-L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lt-LT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lt-L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60</a:t>
                </a:r>
                <a14:m>
                  <m:oMath xmlns:m="http://schemas.openxmlformats.org/officeDocument/2006/math">
                    <m:r>
                      <a:rPr lang="lt-LT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lt-L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360 W</a:t>
                </a:r>
                <a:endParaRPr lang="lt-LT" sz="7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852936"/>
                <a:ext cx="7632847" cy="400110"/>
              </a:xfrm>
              <a:prstGeom prst="rect">
                <a:avLst/>
              </a:prstGeom>
              <a:blipFill rotWithShape="1">
                <a:blip r:embed="rId3"/>
                <a:stretch>
                  <a:fillRect l="-879" t="-7576" b="-2575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3331177"/>
                <a:ext cx="85689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Darbas </a:t>
                </a:r>
                <a:r>
                  <a:rPr lang="lt-LT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lt-L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lt-LT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lt-LT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P×t</a:t>
                </a:r>
                <a:r>
                  <a:rPr lang="lt-LT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t - </a:t>
                </a:r>
                <a:r>
                  <a:rPr lang="lt-LT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Laikas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331177"/>
                <a:ext cx="8568952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640" t="-9836" b="-2295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79512" y="248360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Visų elektros lempučių galia:</a:t>
            </a: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79512" y="4213028"/>
                <a:ext cx="8856984" cy="1013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14:m>
                  <m:oMath xmlns:m="http://schemas.openxmlformats.org/officeDocument/2006/math">
                    <m:r>
                      <a:rPr lang="lt-LT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lt-LT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lt-LT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ė</m:t>
                    </m:r>
                    <m:r>
                      <m:rPr>
                        <m:sty m:val="p"/>
                      </m:rPr>
                      <a:rPr lang="lt-LT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lt-LT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=31 </m:t>
                    </m:r>
                    <m:r>
                      <m:rPr>
                        <m:sty m:val="p"/>
                      </m:rPr>
                      <a:rPr lang="lt-LT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a:rPr lang="lt-LT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=31×4</m:t>
                    </m:r>
                    <m:r>
                      <m:rPr>
                        <m:sty m:val="p"/>
                      </m:rPr>
                      <a:rPr lang="lt-LT" b="0" i="0" smtClean="0">
                        <a:latin typeface="Cambria Math"/>
                        <a:ea typeface="Cambria Math" panose="02040503050406030204" pitchFamily="18" charset="0"/>
                      </a:rPr>
                      <m:t>h</m:t>
                    </m:r>
                    <m:r>
                      <a:rPr lang="lt-LT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=124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                      1 </m:t>
                    </m:r>
                    <m:r>
                      <a:rPr lang="lt-LT" b="0" i="1" smtClean="0">
                        <a:latin typeface="Cambria Math"/>
                        <a:ea typeface="Cambria Math" panose="02040503050406030204" pitchFamily="18" charset="0"/>
                      </a:rPr>
                      <m:t>𝑘𝑊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=1000</m:t>
                    </m:r>
                    <m:r>
                      <a:rPr lang="lt-LT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lt-LT" b="0" i="1" smtClean="0">
                        <a:latin typeface="Cambria Math"/>
                        <a:ea typeface="Cambria Math"/>
                      </a:rPr>
                      <m:t>𝑊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     360</m:t>
                    </m:r>
                    <m:r>
                      <a:rPr lang="lt-LT" b="0" i="1" smtClean="0">
                        <a:latin typeface="Cambria Math"/>
                        <a:ea typeface="Cambria Math"/>
                      </a:rPr>
                      <m:t>𝑊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=0,36</m:t>
                    </m:r>
                    <m:r>
                      <a:rPr lang="lt-LT" b="0" i="1" smtClean="0">
                        <a:latin typeface="Cambria Math"/>
                        <a:ea typeface="Cambria Math"/>
                      </a:rPr>
                      <m:t>𝑤𝐾</m:t>
                    </m:r>
                  </m:oMath>
                </a14:m>
                <a:endParaRPr lang="en-US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=0,360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kW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×124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h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=44,64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kWh</m:t>
                    </m:r>
                  </m:oMath>
                </a14:m>
                <a:endParaRPr lang="en-US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=44,64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kWh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×0,13</m:t>
                    </m:r>
                    <m:f>
                      <m:f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ϵ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k</m:t>
                        </m:r>
                        <m:r>
                          <m:rPr>
                            <m:sty m:val="p"/>
                          </m:rPr>
                          <a:rPr lang="lt-LT" b="0" i="0" smtClean="0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W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h</m:t>
                        </m:r>
                      </m:den>
                    </m:f>
                    <m:r>
                      <a:rPr lang="el-GR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5,80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ϵ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=20,02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Ltl</m:t>
                    </m:r>
                  </m:oMath>
                </a14:m>
                <a:endParaRPr lang="lt-LT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213028"/>
                <a:ext cx="8856984" cy="1013675"/>
              </a:xfrm>
              <a:prstGeom prst="rect">
                <a:avLst/>
              </a:prstGeom>
              <a:blipFill rotWithShape="1">
                <a:blip r:embed="rId5"/>
                <a:stretch>
                  <a:fillRect l="-551" t="-3614" b="-241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tačiakampis 10"/>
          <p:cNvSpPr/>
          <p:nvPr/>
        </p:nvSpPr>
        <p:spPr>
          <a:xfrm>
            <a:off x="179512" y="3717032"/>
            <a:ext cx="6455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smtClean="0"/>
              <a:t>Apskaičiuokime, kiek elektros energijos lemputės sunaudos 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8648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51520" y="260648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I</a:t>
            </a:r>
            <a:r>
              <a:rPr lang="lt-LT" sz="2400" b="1" dirty="0" err="1" smtClean="0"/>
              <a:t>švados</a:t>
            </a:r>
            <a:r>
              <a:rPr lang="lt-LT" sz="2400" b="1" dirty="0" smtClean="0"/>
              <a:t>.</a:t>
            </a:r>
            <a:endParaRPr lang="lt-LT" sz="24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0"/>
            <a:ext cx="1224136" cy="13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36296" y="825679"/>
            <a:ext cx="158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i="1" dirty="0" smtClean="0"/>
              <a:t>Taupykime !</a:t>
            </a:r>
            <a:endParaRPr lang="lt-LT" sz="1200" b="1" i="1" dirty="0"/>
          </a:p>
        </p:txBody>
      </p:sp>
      <p:sp>
        <p:nvSpPr>
          <p:cNvPr id="5" name="Stačiakampis 4"/>
          <p:cNvSpPr/>
          <p:nvPr/>
        </p:nvSpPr>
        <p:spPr>
          <a:xfrm>
            <a:off x="251520" y="1333564"/>
            <a:ext cx="71105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000" dirty="0" smtClean="0"/>
              <a:t>Apklausos rezultatai rodo, kas Alytuje žmonės taupo arba stengiasi taupyti elektros energiją.</a:t>
            </a:r>
          </a:p>
          <a:p>
            <a:endParaRPr lang="lt-LT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000" dirty="0" smtClean="0"/>
              <a:t>Taupyti elektros energiją naudinga, nes taip yra saugomi gamtos išteklių šaltiniai</a:t>
            </a:r>
            <a:r>
              <a:rPr lang="lt-LT" sz="2000" dirty="0"/>
              <a:t> </a:t>
            </a:r>
            <a:r>
              <a:rPr lang="lt-LT" sz="2000" dirty="0" smtClean="0"/>
              <a:t>ir mokama mažiau už suvartotą elektrą.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t-LT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000" dirty="0" smtClean="0"/>
              <a:t>Kiekviena šeima, analizuodama apmokamas sąskaitas už suvartotą elektros energiją, gali įsitikinti ekonomine taupymo nauda.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t-LT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2000" dirty="0" smtClean="0"/>
              <a:t>Moksleiviai, mokėdami apskaičiuoti elektros suvartojimą, gali prognozuoti išlaidas, sudaryti šeimos taupymo planą, o sutaupytus pinigus išleisti pramogoms.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71786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0"/>
            <a:ext cx="1224136" cy="13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36296" y="825679"/>
            <a:ext cx="158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i="1" dirty="0" smtClean="0"/>
              <a:t>Taupykime !</a:t>
            </a:r>
            <a:endParaRPr lang="lt-LT" sz="12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02459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TESTAS</a:t>
            </a:r>
            <a:endParaRPr lang="lt-L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828929"/>
            <a:ext cx="5032513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lt-LT" sz="2000" dirty="0" smtClean="0"/>
              <a:t>Kokio senumo, prietaisai suvartoja daugiau elektros energijos?</a:t>
            </a:r>
          </a:p>
          <a:p>
            <a:pPr marL="342900" indent="-342900">
              <a:buAutoNum type="arabicPeriod"/>
            </a:pPr>
            <a:r>
              <a:rPr lang="lt-LT" sz="2000" dirty="0" smtClean="0"/>
              <a:t>Kodėl geriau naudoti neišsenkančius elektros energijos gamybos išteklius?</a:t>
            </a:r>
          </a:p>
          <a:p>
            <a:pPr marL="342900" indent="-342900">
              <a:buAutoNum type="arabicPeriod"/>
            </a:pPr>
            <a:r>
              <a:rPr lang="lt-LT" sz="2000" dirty="0" smtClean="0"/>
              <a:t>Kokius žinote atsinaujinančius energijos šaltinius ?</a:t>
            </a:r>
          </a:p>
          <a:p>
            <a:pPr marL="342900" indent="-342900">
              <a:buAutoNum type="arabicPeriod"/>
            </a:pPr>
            <a:r>
              <a:rPr lang="lt-LT" sz="2000" dirty="0" smtClean="0"/>
              <a:t>Kiek kainuoja viena kilovatvalandė, elektros energija ? (dien.tar.)</a:t>
            </a:r>
          </a:p>
          <a:p>
            <a:pPr marL="342900" indent="-342900">
              <a:buAutoNum type="arabicPeriod"/>
            </a:pPr>
            <a:r>
              <a:rPr lang="lt-LT" sz="2000" dirty="0" smtClean="0"/>
              <a:t>Ar žmonės taupo elektros energiją ?</a:t>
            </a:r>
            <a:endParaRPr lang="lt-LT" sz="2000" dirty="0"/>
          </a:p>
          <a:p>
            <a:pPr marL="342900" indent="-342900">
              <a:buAutoNum type="arabicPeriod"/>
            </a:pPr>
            <a:r>
              <a:rPr lang="lt-LT" sz="2000" dirty="0" smtClean="0"/>
              <a:t>Kaip apskaičiuoti, kiek </a:t>
            </a:r>
            <a:r>
              <a:rPr lang="lt-LT" sz="2000" dirty="0"/>
              <a:t>elektros energijos lemputės </a:t>
            </a:r>
            <a:r>
              <a:rPr lang="lt-LT" sz="2000" dirty="0" smtClean="0"/>
              <a:t>suvartos per mėnesį, dieną ar kt. ?</a:t>
            </a:r>
          </a:p>
          <a:p>
            <a:r>
              <a:rPr lang="lt-LT" sz="2000" dirty="0" smtClean="0"/>
              <a:t>7.   Ar kiekvienas gali taupyti ?</a:t>
            </a:r>
          </a:p>
          <a:p>
            <a:pPr marL="342900" indent="-342900">
              <a:buAutoNum type="arabicPeriod"/>
            </a:pPr>
            <a:endParaRPr lang="lt-LT" dirty="0"/>
          </a:p>
          <a:p>
            <a:pPr marL="342900" indent="-342900">
              <a:buAutoNum type="arabicPeriod"/>
            </a:pPr>
            <a:endParaRPr lang="lt-LT" dirty="0" smtClean="0"/>
          </a:p>
          <a:p>
            <a:pPr marL="342900" indent="-342900">
              <a:buAutoNum type="arabicPeriod"/>
            </a:pPr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4911013" y="1828926"/>
            <a:ext cx="4211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lt-LT" sz="2000" dirty="0" smtClean="0">
                <a:solidFill>
                  <a:srgbClr val="FF0000"/>
                </a:solidFill>
              </a:rPr>
              <a:t>Maždaug 20-15 m.</a:t>
            </a:r>
          </a:p>
          <a:p>
            <a:pPr marL="457200" indent="-457200">
              <a:buAutoNum type="arabicPeriod"/>
            </a:pPr>
            <a:endParaRPr lang="lt-LT" sz="2000" dirty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r>
              <a:rPr lang="lt-LT" sz="2000" dirty="0" smtClean="0">
                <a:solidFill>
                  <a:srgbClr val="FF0000"/>
                </a:solidFill>
              </a:rPr>
              <a:t>Saugosime gamtą.</a:t>
            </a:r>
          </a:p>
          <a:p>
            <a:pPr marL="457200" indent="-457200">
              <a:buAutoNum type="arabicPeriod"/>
            </a:pPr>
            <a:endParaRPr lang="lt-LT" sz="2000" dirty="0" smtClean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r>
              <a:rPr lang="lt-LT" sz="2000" dirty="0" smtClean="0">
                <a:solidFill>
                  <a:srgbClr val="FF0000"/>
                </a:solidFill>
              </a:rPr>
              <a:t>Saulės, vėjo, vandens energijos.</a:t>
            </a:r>
          </a:p>
          <a:p>
            <a:pPr marL="457200" indent="-457200">
              <a:buAutoNum type="arabicPeriod"/>
            </a:pPr>
            <a:r>
              <a:rPr lang="lt-LT" sz="2000" dirty="0" smtClean="0">
                <a:solidFill>
                  <a:srgbClr val="FF0000"/>
                </a:solidFill>
              </a:rPr>
              <a:t>Viena kilovatvalandė kainuoja 0,13 € </a:t>
            </a:r>
            <a:endParaRPr lang="lt-LT" sz="2000" dirty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r>
              <a:rPr lang="lt-LT" sz="2000" dirty="0" smtClean="0">
                <a:solidFill>
                  <a:srgbClr val="FF0000"/>
                </a:solidFill>
              </a:rPr>
              <a:t>Apklausa parodė, kad taip.</a:t>
            </a:r>
          </a:p>
          <a:p>
            <a:pPr marL="457200" indent="-457200">
              <a:buAutoNum type="arabicPeriod"/>
            </a:pPr>
            <a:r>
              <a:rPr lang="lt-LT" sz="2000" dirty="0" smtClean="0">
                <a:solidFill>
                  <a:srgbClr val="FF0000"/>
                </a:solidFill>
              </a:rPr>
              <a:t>Reikia lemputės galią padauginti iš laiko. Ir žinoti vienos kilovatvalandės kainą.</a:t>
            </a:r>
          </a:p>
          <a:p>
            <a:pPr marL="457200" indent="-457200">
              <a:buAutoNum type="arabicPeriod"/>
            </a:pPr>
            <a:r>
              <a:rPr lang="lt-LT" sz="2000" dirty="0" smtClean="0">
                <a:solidFill>
                  <a:srgbClr val="FF0000"/>
                </a:solidFill>
              </a:rPr>
              <a:t>Taip, gali taupyti kiekvienas, jei tik yra noro.</a:t>
            </a:r>
            <a:endParaRPr lang="lt-LT" sz="2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369051"/>
            <a:ext cx="7488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KLAUSIMAI                                                     ATSAKYMAI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085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1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6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0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30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8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90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0"/>
            <a:ext cx="1224136" cy="13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36296" y="825679"/>
            <a:ext cx="158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i="1" dirty="0" smtClean="0"/>
              <a:t>Taupykime !</a:t>
            </a:r>
            <a:endParaRPr lang="lt-LT" sz="12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16632"/>
            <a:ext cx="77048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800" i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omic Sans MS" panose="030F0702030302020204" pitchFamily="66" charset="0"/>
              </a:rPr>
              <a:t>Ačiū, kad žiūrėjote !</a:t>
            </a:r>
          </a:p>
          <a:p>
            <a:r>
              <a:rPr lang="lt-LT" sz="4800" i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omic Sans MS" panose="030F0702030302020204" pitchFamily="66" charset="0"/>
              </a:rPr>
              <a:t>      Smagaus Jums taupymo !</a:t>
            </a:r>
            <a:endParaRPr lang="lt-LT" sz="4800" i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5661248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latin typeface="Arial" panose="020B0604020202020204" pitchFamily="34" charset="0"/>
                <a:cs typeface="Arial" panose="020B0604020202020204" pitchFamily="34" charset="0"/>
              </a:rPr>
              <a:t>Darbą atliko:</a:t>
            </a:r>
          </a:p>
          <a:p>
            <a:r>
              <a:rPr lang="lt-LT" b="1" dirty="0" smtClean="0">
                <a:latin typeface="Arial" panose="020B0604020202020204" pitchFamily="34" charset="0"/>
                <a:cs typeface="Arial" panose="020B0604020202020204" pitchFamily="34" charset="0"/>
              </a:rPr>
              <a:t>Mokinys: 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Edvinas Lukšys, Alytaus </a:t>
            </a:r>
            <a:r>
              <a:rPr lang="lt-L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šv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. Benedikto gimnazija, 7C </a:t>
            </a:r>
            <a:r>
              <a:rPr lang="lt-L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kl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lt-LT" b="1" dirty="0" smtClean="0">
                <a:latin typeface="Arial" panose="020B0604020202020204" pitchFamily="34" charset="0"/>
                <a:cs typeface="Arial" panose="020B0604020202020204" pitchFamily="34" charset="0"/>
              </a:rPr>
              <a:t>Mokytoja: 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Laimutė Grigūnienė</a:t>
            </a: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460" y="2712740"/>
            <a:ext cx="73448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Šaltiniai:</a:t>
            </a:r>
          </a:p>
          <a:p>
            <a:r>
              <a:rPr lang="lt-LT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http://</a:t>
            </a:r>
            <a:r>
              <a:rPr lang="lt-LT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grynas.delfi.lt/gyvenimas/12-budu-kaip-sutaupyti-energijos.d?id=57650273</a:t>
            </a:r>
            <a:endParaRPr lang="lt-LT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lt-LT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http://</a:t>
            </a:r>
            <a:r>
              <a:rPr lang="lt-LT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www.ecovizija.lt/lt/energijos-taupymas</a:t>
            </a:r>
            <a:endParaRPr lang="lt-LT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34141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chniškas">
  <a:themeElements>
    <a:clrScheme name="Pasirinktinis 1">
      <a:dk1>
        <a:srgbClr val="000000"/>
      </a:dk1>
      <a:lt1>
        <a:srgbClr val="00B050"/>
      </a:lt1>
      <a:dk2>
        <a:srgbClr val="00B050"/>
      </a:dk2>
      <a:lt2>
        <a:srgbClr val="00B050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00B050"/>
      </a:accent6>
      <a:hlink>
        <a:srgbClr val="00B050"/>
      </a:hlink>
      <a:folHlink>
        <a:srgbClr val="3EBBF0"/>
      </a:folHlink>
    </a:clrScheme>
    <a:fontScheme name="Techniškas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ška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345</TotalTime>
  <Words>731</Words>
  <Application>Microsoft Office PowerPoint</Application>
  <PresentationFormat>Demonstracija ekrane (4:3)</PresentationFormat>
  <Paragraphs>108</Paragraphs>
  <Slides>11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9" baseType="lpstr">
      <vt:lpstr>Arial</vt:lpstr>
      <vt:lpstr>Calibri</vt:lpstr>
      <vt:lpstr>Cambria Math</vt:lpstr>
      <vt:lpstr>Comic Sans MS</vt:lpstr>
      <vt:lpstr>Franklin Gothic Book</vt:lpstr>
      <vt:lpstr>Wingdings</vt:lpstr>
      <vt:lpstr>Wingdings 2</vt:lpstr>
      <vt:lpstr>Techniškas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Stacionaras</dc:creator>
  <cp:lastModifiedBy>PackardBell</cp:lastModifiedBy>
  <cp:revision>42</cp:revision>
  <dcterms:created xsi:type="dcterms:W3CDTF">2015-02-24T18:26:55Z</dcterms:created>
  <dcterms:modified xsi:type="dcterms:W3CDTF">2015-03-31T16:04:36Z</dcterms:modified>
</cp:coreProperties>
</file>