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4"/>
  </p:notesMasterIdLst>
  <p:sldIdLst>
    <p:sldId id="256" r:id="rId2"/>
    <p:sldId id="285" r:id="rId3"/>
    <p:sldId id="270" r:id="rId4"/>
    <p:sldId id="272" r:id="rId5"/>
    <p:sldId id="274" r:id="rId6"/>
    <p:sldId id="264" r:id="rId7"/>
    <p:sldId id="275" r:id="rId8"/>
    <p:sldId id="262" r:id="rId9"/>
    <p:sldId id="289" r:id="rId10"/>
    <p:sldId id="291" r:id="rId11"/>
    <p:sldId id="290" r:id="rId12"/>
    <p:sldId id="258" r:id="rId13"/>
    <p:sldId id="259" r:id="rId14"/>
    <p:sldId id="266" r:id="rId15"/>
    <p:sldId id="263" r:id="rId16"/>
    <p:sldId id="265" r:id="rId17"/>
    <p:sldId id="267" r:id="rId18"/>
    <p:sldId id="277" r:id="rId19"/>
    <p:sldId id="260" r:id="rId20"/>
    <p:sldId id="268" r:id="rId21"/>
    <p:sldId id="279" r:id="rId22"/>
    <p:sldId id="282" r:id="rId23"/>
    <p:sldId id="271" r:id="rId24"/>
    <p:sldId id="276" r:id="rId25"/>
    <p:sldId id="283" r:id="rId26"/>
    <p:sldId id="284" r:id="rId27"/>
    <p:sldId id="292" r:id="rId28"/>
    <p:sldId id="280" r:id="rId29"/>
    <p:sldId id="286" r:id="rId30"/>
    <p:sldId id="287" r:id="rId31"/>
    <p:sldId id="288" r:id="rId32"/>
    <p:sldId id="293" r:id="rId33"/>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FFFF"/>
    <a:srgbClr val="FF0066"/>
    <a:srgbClr val="0000CC"/>
    <a:srgbClr val="CC0099"/>
    <a:srgbClr val="00FF00"/>
    <a:srgbClr val="FF6600"/>
    <a:srgbClr val="00CC00"/>
    <a:srgbClr val="3366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F5EA98-807E-4734-8454-84CE5D8D9C60}" type="datetimeFigureOut">
              <a:rPr lang="lt-LT" smtClean="0"/>
              <a:t>2015.03.30</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9080A8-5A52-471F-ACD9-C1678548FC57}" type="slidenum">
              <a:rPr lang="lt-LT" smtClean="0"/>
              <a:t>‹#›</a:t>
            </a:fld>
            <a:endParaRPr lang="lt-LT"/>
          </a:p>
        </p:txBody>
      </p:sp>
    </p:spTree>
    <p:extLst>
      <p:ext uri="{BB962C8B-B14F-4D97-AF65-F5344CB8AC3E}">
        <p14:creationId xmlns:p14="http://schemas.microsoft.com/office/powerpoint/2010/main" val="338517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039080A8-5A52-471F-ACD9-C1678548FC57}" type="slidenum">
              <a:rPr lang="lt-LT" smtClean="0"/>
              <a:t>20</a:t>
            </a:fld>
            <a:endParaRPr lang="lt-LT"/>
          </a:p>
        </p:txBody>
      </p:sp>
    </p:spTree>
    <p:extLst>
      <p:ext uri="{BB962C8B-B14F-4D97-AF65-F5344CB8AC3E}">
        <p14:creationId xmlns:p14="http://schemas.microsoft.com/office/powerpoint/2010/main" val="76427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E3F20975-7ACA-436C-AD62-DBB34EE1746A}" type="datetimeFigureOut">
              <a:rPr lang="lt-LT" smtClean="0"/>
              <a:t>2015.03.30</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7D994758-AFC8-40D1-996F-0F5AE9221002}" type="slidenum">
              <a:rPr lang="lt-LT" smtClean="0"/>
              <a:t>‹#›</a:t>
            </a:fld>
            <a:endParaRPr lang="lt-LT"/>
          </a:p>
        </p:txBody>
      </p:sp>
    </p:spTree>
    <p:extLst>
      <p:ext uri="{BB962C8B-B14F-4D97-AF65-F5344CB8AC3E}">
        <p14:creationId xmlns:p14="http://schemas.microsoft.com/office/powerpoint/2010/main" val="333163581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E3F20975-7ACA-436C-AD62-DBB34EE1746A}" type="datetimeFigureOut">
              <a:rPr lang="lt-LT" smtClean="0"/>
              <a:t>2015.03.30</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7D994758-AFC8-40D1-996F-0F5AE9221002}" type="slidenum">
              <a:rPr lang="lt-LT" smtClean="0"/>
              <a:t>‹#›</a:t>
            </a:fld>
            <a:endParaRPr lang="lt-LT"/>
          </a:p>
        </p:txBody>
      </p:sp>
    </p:spTree>
    <p:extLst>
      <p:ext uri="{BB962C8B-B14F-4D97-AF65-F5344CB8AC3E}">
        <p14:creationId xmlns:p14="http://schemas.microsoft.com/office/powerpoint/2010/main" val="421312185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E3F20975-7ACA-436C-AD62-DBB34EE1746A}" type="datetimeFigureOut">
              <a:rPr lang="lt-LT" smtClean="0"/>
              <a:t>2015.03.30</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7D994758-AFC8-40D1-996F-0F5AE9221002}" type="slidenum">
              <a:rPr lang="lt-LT" smtClean="0"/>
              <a:t>‹#›</a:t>
            </a:fld>
            <a:endParaRPr lang="lt-LT"/>
          </a:p>
        </p:txBody>
      </p:sp>
    </p:spTree>
    <p:extLst>
      <p:ext uri="{BB962C8B-B14F-4D97-AF65-F5344CB8AC3E}">
        <p14:creationId xmlns:p14="http://schemas.microsoft.com/office/powerpoint/2010/main" val="312015896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E3F20975-7ACA-436C-AD62-DBB34EE1746A}" type="datetimeFigureOut">
              <a:rPr lang="lt-LT" smtClean="0"/>
              <a:t>2015.03.30</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7D994758-AFC8-40D1-996F-0F5AE9221002}" type="slidenum">
              <a:rPr lang="lt-LT" smtClean="0"/>
              <a:t>‹#›</a:t>
            </a:fld>
            <a:endParaRPr lang="lt-LT"/>
          </a:p>
        </p:txBody>
      </p:sp>
    </p:spTree>
    <p:extLst>
      <p:ext uri="{BB962C8B-B14F-4D97-AF65-F5344CB8AC3E}">
        <p14:creationId xmlns:p14="http://schemas.microsoft.com/office/powerpoint/2010/main" val="409074120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E3F20975-7ACA-436C-AD62-DBB34EE1746A}" type="datetimeFigureOut">
              <a:rPr lang="lt-LT" smtClean="0"/>
              <a:t>2015.03.30</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7D994758-AFC8-40D1-996F-0F5AE9221002}" type="slidenum">
              <a:rPr lang="lt-LT" smtClean="0"/>
              <a:t>‹#›</a:t>
            </a:fld>
            <a:endParaRPr lang="lt-LT"/>
          </a:p>
        </p:txBody>
      </p:sp>
    </p:spTree>
    <p:extLst>
      <p:ext uri="{BB962C8B-B14F-4D97-AF65-F5344CB8AC3E}">
        <p14:creationId xmlns:p14="http://schemas.microsoft.com/office/powerpoint/2010/main" val="238809251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E3F20975-7ACA-436C-AD62-DBB34EE1746A}" type="datetimeFigureOut">
              <a:rPr lang="lt-LT" smtClean="0"/>
              <a:t>2015.03.30</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7D994758-AFC8-40D1-996F-0F5AE9221002}" type="slidenum">
              <a:rPr lang="lt-LT" smtClean="0"/>
              <a:t>‹#›</a:t>
            </a:fld>
            <a:endParaRPr lang="lt-LT"/>
          </a:p>
        </p:txBody>
      </p:sp>
    </p:spTree>
    <p:extLst>
      <p:ext uri="{BB962C8B-B14F-4D97-AF65-F5344CB8AC3E}">
        <p14:creationId xmlns:p14="http://schemas.microsoft.com/office/powerpoint/2010/main" val="215345026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E3F20975-7ACA-436C-AD62-DBB34EE1746A}" type="datetimeFigureOut">
              <a:rPr lang="lt-LT" smtClean="0"/>
              <a:t>2015.03.30</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7D994758-AFC8-40D1-996F-0F5AE9221002}" type="slidenum">
              <a:rPr lang="lt-LT" smtClean="0"/>
              <a:t>‹#›</a:t>
            </a:fld>
            <a:endParaRPr lang="lt-LT"/>
          </a:p>
        </p:txBody>
      </p:sp>
    </p:spTree>
    <p:extLst>
      <p:ext uri="{BB962C8B-B14F-4D97-AF65-F5344CB8AC3E}">
        <p14:creationId xmlns:p14="http://schemas.microsoft.com/office/powerpoint/2010/main" val="70104859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E3F20975-7ACA-436C-AD62-DBB34EE1746A}" type="datetimeFigureOut">
              <a:rPr lang="lt-LT" smtClean="0"/>
              <a:t>2015.03.30</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7D994758-AFC8-40D1-996F-0F5AE9221002}" type="slidenum">
              <a:rPr lang="lt-LT" smtClean="0"/>
              <a:t>‹#›</a:t>
            </a:fld>
            <a:endParaRPr lang="lt-LT"/>
          </a:p>
        </p:txBody>
      </p:sp>
    </p:spTree>
    <p:extLst>
      <p:ext uri="{BB962C8B-B14F-4D97-AF65-F5344CB8AC3E}">
        <p14:creationId xmlns:p14="http://schemas.microsoft.com/office/powerpoint/2010/main" val="243721140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E3F20975-7ACA-436C-AD62-DBB34EE1746A}" type="datetimeFigureOut">
              <a:rPr lang="lt-LT" smtClean="0"/>
              <a:t>2015.03.30</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7D994758-AFC8-40D1-996F-0F5AE9221002}" type="slidenum">
              <a:rPr lang="lt-LT" smtClean="0"/>
              <a:t>‹#›</a:t>
            </a:fld>
            <a:endParaRPr lang="lt-LT"/>
          </a:p>
        </p:txBody>
      </p:sp>
    </p:spTree>
    <p:extLst>
      <p:ext uri="{BB962C8B-B14F-4D97-AF65-F5344CB8AC3E}">
        <p14:creationId xmlns:p14="http://schemas.microsoft.com/office/powerpoint/2010/main" val="189507842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E3F20975-7ACA-436C-AD62-DBB34EE1746A}" type="datetimeFigureOut">
              <a:rPr lang="lt-LT" smtClean="0"/>
              <a:t>2015.03.30</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7D994758-AFC8-40D1-996F-0F5AE9221002}" type="slidenum">
              <a:rPr lang="lt-LT" smtClean="0"/>
              <a:t>‹#›</a:t>
            </a:fld>
            <a:endParaRPr lang="lt-LT"/>
          </a:p>
        </p:txBody>
      </p:sp>
    </p:spTree>
    <p:extLst>
      <p:ext uri="{BB962C8B-B14F-4D97-AF65-F5344CB8AC3E}">
        <p14:creationId xmlns:p14="http://schemas.microsoft.com/office/powerpoint/2010/main" val="248672395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E3F20975-7ACA-436C-AD62-DBB34EE1746A}" type="datetimeFigureOut">
              <a:rPr lang="lt-LT" smtClean="0"/>
              <a:t>2015.03.30</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7D994758-AFC8-40D1-996F-0F5AE9221002}" type="slidenum">
              <a:rPr lang="lt-LT" smtClean="0"/>
              <a:t>‹#›</a:t>
            </a:fld>
            <a:endParaRPr lang="lt-LT"/>
          </a:p>
        </p:txBody>
      </p:sp>
    </p:spTree>
    <p:extLst>
      <p:ext uri="{BB962C8B-B14F-4D97-AF65-F5344CB8AC3E}">
        <p14:creationId xmlns:p14="http://schemas.microsoft.com/office/powerpoint/2010/main" val="47870761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20975-7ACA-436C-AD62-DBB34EE1746A}" type="datetimeFigureOut">
              <a:rPr lang="lt-LT" smtClean="0"/>
              <a:t>2015.03.30</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94758-AFC8-40D1-996F-0F5AE9221002}" type="slidenum">
              <a:rPr lang="lt-LT" smtClean="0"/>
              <a:t>‹#›</a:t>
            </a:fld>
            <a:endParaRPr lang="lt-LT"/>
          </a:p>
        </p:txBody>
      </p:sp>
    </p:spTree>
    <p:extLst>
      <p:ext uri="{BB962C8B-B14F-4D97-AF65-F5344CB8AC3E}">
        <p14:creationId xmlns:p14="http://schemas.microsoft.com/office/powerpoint/2010/main" val="351133848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fotonas.su.lt/studdarbai/sviesa/svetaine/teorija/dispersija/1.2paveikslai/animacija.htm" TargetMode="Externa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jpg"/><Relationship Id="rId1" Type="http://schemas.openxmlformats.org/officeDocument/2006/relationships/slideLayout" Target="../slideLayouts/slideLayout7.xml"/><Relationship Id="rId4" Type="http://schemas.openxmlformats.org/officeDocument/2006/relationships/image" Target="../media/image26.GIF"/></Relationships>
</file>

<file path=ppt/slides/_rels/slide1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2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43.jpg"/><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hyperlink" Target="http://idomybes.pasmama.tv3.lt/straipsnis/ugnies-vaivorykste-445" TargetMode="External"/><Relationship Id="rId3" Type="http://schemas.openxmlformats.org/officeDocument/2006/relationships/hyperlink" Target="http://lt.wikipedia.org/wiki/Izaokas_Niutonas" TargetMode="External"/><Relationship Id="rId7" Type="http://schemas.openxmlformats.org/officeDocument/2006/relationships/hyperlink" Target="http://www.technologijos.lt/" TargetMode="External"/><Relationship Id="rId2" Type="http://schemas.openxmlformats.org/officeDocument/2006/relationships/hyperlink" Target="http://lt.wikipedia.org/wiki/Ren%C3%A9_Descartes" TargetMode="External"/><Relationship Id="rId1" Type="http://schemas.openxmlformats.org/officeDocument/2006/relationships/slideLayout" Target="../slideLayouts/slideLayout7.xml"/><Relationship Id="rId6" Type="http://schemas.openxmlformats.org/officeDocument/2006/relationships/hyperlink" Target="http://grynas.delfi.lt/gamta/vilniuje-nusvito-dviguba-vaivorykste.d?id=59721497" TargetMode="External"/><Relationship Id="rId5" Type="http://schemas.openxmlformats.org/officeDocument/2006/relationships/hyperlink" Target="https://www.google.lt/webhp?sourceid=chrome-instant&amp;ion=1&amp;espv=2&amp;ie=UTF-8#q=newton%27s+optics&amp;spell=1" TargetMode="External"/><Relationship Id="rId4" Type="http://schemas.openxmlformats.org/officeDocument/2006/relationships/hyperlink" Target="http://www.fizika.lm.lt/" TargetMode="External"/><Relationship Id="rId9" Type="http://schemas.openxmlformats.org/officeDocument/2006/relationships/hyperlink" Target="http://www.walnuts.lt/liaudies_pastebejimai.php?lt=oro_spejimas_pagal_vaivorykste"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7424"/>
            <a:ext cx="9180512" cy="8368804"/>
          </a:xfrm>
          <a:prstGeom prst="rect">
            <a:avLst/>
          </a:prstGeom>
        </p:spPr>
      </p:pic>
      <p:sp>
        <p:nvSpPr>
          <p:cNvPr id="5" name="TextBox 4"/>
          <p:cNvSpPr txBox="1"/>
          <p:nvPr/>
        </p:nvSpPr>
        <p:spPr>
          <a:xfrm rot="21090377">
            <a:off x="1935149" y="920114"/>
            <a:ext cx="6537918" cy="1631216"/>
          </a:xfrm>
          <a:prstGeom prst="rect">
            <a:avLst/>
          </a:prstGeom>
          <a:noFill/>
          <a:ln>
            <a:noFill/>
          </a:ln>
          <a:effectLst>
            <a:glow rad="101600">
              <a:schemeClr val="accent5">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prstTxWarp prst="textStop">
              <a:avLst/>
            </a:prstTxWarp>
            <a:spAutoFit/>
          </a:bodyPr>
          <a:lstStyle/>
          <a:p>
            <a:r>
              <a:rPr lang="lt-LT" sz="10000" b="1" i="1" dirty="0">
                <a:ln>
                  <a:solidFill>
                    <a:srgbClr val="FF0066"/>
                  </a:solidFill>
                </a:ln>
                <a:solidFill>
                  <a:srgbClr val="FF0000"/>
                </a:solidFill>
                <a:effectLst>
                  <a:glow rad="101600">
                    <a:schemeClr val="accent6">
                      <a:satMod val="175000"/>
                      <a:alpha val="40000"/>
                    </a:schemeClr>
                  </a:glow>
                </a:effectLst>
                <a:uFill>
                  <a:solidFill>
                    <a:srgbClr val="7030A0"/>
                  </a:solidFill>
                </a:uFill>
                <a:latin typeface="Footlight MT Light" pitchFamily="18" charset="0"/>
                <a:ea typeface="+mj-ea"/>
                <a:cs typeface="+mj-cs"/>
              </a:rPr>
              <a:t>V</a:t>
            </a:r>
            <a:r>
              <a:rPr lang="lt-LT" sz="10000" b="1" i="1" dirty="0">
                <a:ln>
                  <a:solidFill>
                    <a:srgbClr val="FF0066"/>
                  </a:solidFill>
                </a:ln>
                <a:solidFill>
                  <a:srgbClr val="FF6600"/>
                </a:solidFill>
                <a:effectLst>
                  <a:glow rad="101600">
                    <a:schemeClr val="accent6">
                      <a:satMod val="175000"/>
                      <a:alpha val="40000"/>
                    </a:schemeClr>
                  </a:glow>
                </a:effectLst>
                <a:uFill>
                  <a:solidFill>
                    <a:srgbClr val="7030A0"/>
                  </a:solidFill>
                </a:uFill>
                <a:latin typeface="Footlight MT Light" pitchFamily="18" charset="0"/>
                <a:ea typeface="+mj-ea"/>
                <a:cs typeface="+mj-cs"/>
              </a:rPr>
              <a:t>a</a:t>
            </a:r>
            <a:r>
              <a:rPr lang="lt-LT" sz="10000" b="1" i="1" dirty="0">
                <a:ln>
                  <a:solidFill>
                    <a:srgbClr val="FF0066"/>
                  </a:solidFill>
                </a:ln>
                <a:solidFill>
                  <a:srgbClr val="FFC000"/>
                </a:solidFill>
                <a:effectLst>
                  <a:glow rad="101600">
                    <a:schemeClr val="accent6">
                      <a:satMod val="175000"/>
                      <a:alpha val="40000"/>
                    </a:schemeClr>
                  </a:glow>
                </a:effectLst>
                <a:uFill>
                  <a:solidFill>
                    <a:srgbClr val="7030A0"/>
                  </a:solidFill>
                </a:uFill>
                <a:latin typeface="Footlight MT Light" pitchFamily="18" charset="0"/>
                <a:ea typeface="+mj-ea"/>
                <a:cs typeface="+mj-cs"/>
              </a:rPr>
              <a:t>i</a:t>
            </a:r>
            <a:r>
              <a:rPr lang="lt-LT" sz="10000" b="1" i="1" dirty="0">
                <a:ln>
                  <a:solidFill>
                    <a:srgbClr val="FF0066"/>
                  </a:solidFill>
                </a:ln>
                <a:solidFill>
                  <a:srgbClr val="FFFF00"/>
                </a:solidFill>
                <a:effectLst>
                  <a:glow rad="101600">
                    <a:schemeClr val="accent6">
                      <a:satMod val="175000"/>
                      <a:alpha val="40000"/>
                    </a:schemeClr>
                  </a:glow>
                </a:effectLst>
                <a:uFill>
                  <a:solidFill>
                    <a:srgbClr val="7030A0"/>
                  </a:solidFill>
                </a:uFill>
                <a:latin typeface="Footlight MT Light" pitchFamily="18" charset="0"/>
                <a:ea typeface="+mj-ea"/>
                <a:cs typeface="+mj-cs"/>
              </a:rPr>
              <a:t>v</a:t>
            </a:r>
            <a:r>
              <a:rPr lang="lt-LT" sz="10000" b="1" i="1" dirty="0">
                <a:ln>
                  <a:solidFill>
                    <a:srgbClr val="FF0066"/>
                  </a:solidFill>
                </a:ln>
                <a:solidFill>
                  <a:srgbClr val="CCFF33"/>
                </a:solidFill>
                <a:effectLst>
                  <a:glow rad="101600">
                    <a:schemeClr val="accent6">
                      <a:satMod val="175000"/>
                      <a:alpha val="40000"/>
                    </a:schemeClr>
                  </a:glow>
                </a:effectLst>
                <a:uFill>
                  <a:solidFill>
                    <a:srgbClr val="7030A0"/>
                  </a:solidFill>
                </a:uFill>
                <a:latin typeface="Footlight MT Light" pitchFamily="18" charset="0"/>
                <a:ea typeface="+mj-ea"/>
                <a:cs typeface="+mj-cs"/>
              </a:rPr>
              <a:t>o</a:t>
            </a:r>
            <a:r>
              <a:rPr lang="lt-LT" sz="10000" b="1" i="1" dirty="0">
                <a:ln>
                  <a:solidFill>
                    <a:srgbClr val="FF0066"/>
                  </a:solidFill>
                </a:ln>
                <a:solidFill>
                  <a:srgbClr val="00B050"/>
                </a:solidFill>
                <a:effectLst>
                  <a:glow rad="101600">
                    <a:schemeClr val="accent6">
                      <a:satMod val="175000"/>
                      <a:alpha val="40000"/>
                    </a:schemeClr>
                  </a:glow>
                </a:effectLst>
                <a:uFill>
                  <a:solidFill>
                    <a:srgbClr val="7030A0"/>
                  </a:solidFill>
                </a:uFill>
                <a:latin typeface="Footlight MT Light" pitchFamily="18" charset="0"/>
                <a:ea typeface="+mj-ea"/>
                <a:cs typeface="+mj-cs"/>
              </a:rPr>
              <a:t>r</a:t>
            </a:r>
            <a:r>
              <a:rPr lang="lt-LT" sz="10000" b="1" i="1" dirty="0">
                <a:ln>
                  <a:solidFill>
                    <a:srgbClr val="FF0066"/>
                  </a:solidFill>
                </a:ln>
                <a:solidFill>
                  <a:srgbClr val="0CD8F4"/>
                </a:solidFill>
                <a:effectLst>
                  <a:glow rad="101600">
                    <a:schemeClr val="accent6">
                      <a:satMod val="175000"/>
                      <a:alpha val="40000"/>
                    </a:schemeClr>
                  </a:glow>
                </a:effectLst>
                <a:uFill>
                  <a:solidFill>
                    <a:srgbClr val="7030A0"/>
                  </a:solidFill>
                </a:uFill>
                <a:latin typeface="Footlight MT Light" pitchFamily="18" charset="0"/>
                <a:ea typeface="+mj-ea"/>
                <a:cs typeface="+mj-cs"/>
              </a:rPr>
              <a:t>y</a:t>
            </a:r>
            <a:r>
              <a:rPr lang="lt-LT" sz="10000" b="1" i="1" dirty="0">
                <a:ln>
                  <a:solidFill>
                    <a:srgbClr val="FF0066"/>
                  </a:solidFill>
                </a:ln>
                <a:solidFill>
                  <a:srgbClr val="1FA5E1"/>
                </a:solidFill>
                <a:effectLst>
                  <a:glow rad="101600">
                    <a:schemeClr val="accent6">
                      <a:satMod val="175000"/>
                      <a:alpha val="40000"/>
                    </a:schemeClr>
                  </a:glow>
                </a:effectLst>
                <a:uFill>
                  <a:solidFill>
                    <a:srgbClr val="7030A0"/>
                  </a:solidFill>
                </a:uFill>
                <a:latin typeface="Footlight MT Light" pitchFamily="18" charset="0"/>
                <a:ea typeface="+mj-ea"/>
                <a:cs typeface="+mj-cs"/>
              </a:rPr>
              <a:t>k</a:t>
            </a:r>
            <a:r>
              <a:rPr lang="lt-LT" sz="10000" b="1" i="1" dirty="0">
                <a:ln>
                  <a:solidFill>
                    <a:srgbClr val="FF0066"/>
                  </a:solidFill>
                </a:ln>
                <a:solidFill>
                  <a:srgbClr val="0B4EF5"/>
                </a:solidFill>
                <a:effectLst>
                  <a:glow rad="101600">
                    <a:schemeClr val="accent6">
                      <a:satMod val="175000"/>
                      <a:alpha val="40000"/>
                    </a:schemeClr>
                  </a:glow>
                </a:effectLst>
                <a:uFill>
                  <a:solidFill>
                    <a:srgbClr val="7030A0"/>
                  </a:solidFill>
                </a:uFill>
                <a:latin typeface="Footlight MT Light" pitchFamily="18" charset="0"/>
                <a:ea typeface="+mj-ea"/>
                <a:cs typeface="+mj-cs"/>
              </a:rPr>
              <a:t>š</a:t>
            </a:r>
            <a:r>
              <a:rPr lang="lt-LT" sz="10000" b="1" i="1" dirty="0">
                <a:ln>
                  <a:solidFill>
                    <a:srgbClr val="FF0066"/>
                  </a:solidFill>
                </a:ln>
                <a:solidFill>
                  <a:srgbClr val="6600FF"/>
                </a:solidFill>
                <a:effectLst>
                  <a:glow rad="101600">
                    <a:schemeClr val="accent6">
                      <a:satMod val="175000"/>
                      <a:alpha val="40000"/>
                    </a:schemeClr>
                  </a:glow>
                </a:effectLst>
                <a:uFill>
                  <a:solidFill>
                    <a:srgbClr val="7030A0"/>
                  </a:solidFill>
                </a:uFill>
                <a:latin typeface="Footlight MT Light" pitchFamily="18" charset="0"/>
                <a:ea typeface="+mj-ea"/>
                <a:cs typeface="+mj-cs"/>
              </a:rPr>
              <a:t>t</a:t>
            </a:r>
            <a:r>
              <a:rPr lang="lt-LT" sz="10000" b="1" i="1" dirty="0">
                <a:ln>
                  <a:solidFill>
                    <a:srgbClr val="FF0066"/>
                  </a:solidFill>
                </a:ln>
                <a:solidFill>
                  <a:srgbClr val="CC0099"/>
                </a:solidFill>
                <a:effectLst>
                  <a:glow rad="101600">
                    <a:schemeClr val="accent6">
                      <a:satMod val="175000"/>
                      <a:alpha val="40000"/>
                    </a:schemeClr>
                  </a:glow>
                </a:effectLst>
                <a:uFill>
                  <a:solidFill>
                    <a:srgbClr val="7030A0"/>
                  </a:solidFill>
                </a:uFill>
                <a:latin typeface="Footlight MT Light" pitchFamily="18" charset="0"/>
                <a:ea typeface="+mj-ea"/>
                <a:cs typeface="+mj-cs"/>
              </a:rPr>
              <a:t>ė</a:t>
            </a:r>
            <a:endParaRPr lang="lt-LT" sz="10000" dirty="0">
              <a:ln>
                <a:solidFill>
                  <a:srgbClr val="FF0066"/>
                </a:solidFill>
              </a:ln>
              <a:effectLst>
                <a:glow rad="101600">
                  <a:schemeClr val="accent6">
                    <a:satMod val="175000"/>
                    <a:alpha val="40000"/>
                  </a:schemeClr>
                </a:glow>
              </a:effectLst>
            </a:endParaRPr>
          </a:p>
        </p:txBody>
      </p:sp>
      <p:sp>
        <p:nvSpPr>
          <p:cNvPr id="7" name="Stačiakampis 6"/>
          <p:cNvSpPr/>
          <p:nvPr/>
        </p:nvSpPr>
        <p:spPr>
          <a:xfrm rot="477453">
            <a:off x="430245" y="4304961"/>
            <a:ext cx="7482126" cy="2062103"/>
          </a:xfrm>
          <a:prstGeom prst="rect">
            <a:avLst/>
          </a:prstGeom>
        </p:spPr>
        <p:txBody>
          <a:bodyPr wrap="square">
            <a:prstTxWarp prst="textPlain">
              <a:avLst/>
            </a:prstTxWarp>
            <a:spAutoFit/>
          </a:bodyPr>
          <a:lstStyle/>
          <a:p>
            <a:pPr lvl="0"/>
            <a:r>
              <a:rPr lang="lt-LT" sz="3200" i="1" dirty="0" smtClean="0">
                <a:ln>
                  <a:solidFill>
                    <a:srgbClr val="660066"/>
                  </a:solidFill>
                </a:ln>
                <a:solidFill>
                  <a:srgbClr val="FFFF00"/>
                </a:solidFill>
                <a:effectLst>
                  <a:glow rad="63500">
                    <a:schemeClr val="accent2">
                      <a:satMod val="175000"/>
                      <a:alpha val="40000"/>
                    </a:schemeClr>
                  </a:glow>
                </a:effectLst>
              </a:rPr>
              <a:t>Alytaus Šaltinių pagrindinės mokyklos</a:t>
            </a:r>
            <a:br>
              <a:rPr lang="lt-LT" sz="3200" i="1" dirty="0" smtClean="0">
                <a:ln>
                  <a:solidFill>
                    <a:srgbClr val="660066"/>
                  </a:solidFill>
                </a:ln>
                <a:solidFill>
                  <a:srgbClr val="FFFF00"/>
                </a:solidFill>
                <a:effectLst>
                  <a:glow rad="63500">
                    <a:schemeClr val="accent2">
                      <a:satMod val="175000"/>
                      <a:alpha val="40000"/>
                    </a:schemeClr>
                  </a:glow>
                </a:effectLst>
              </a:rPr>
            </a:br>
            <a:r>
              <a:rPr lang="lt-LT" sz="3200" i="1" dirty="0" smtClean="0">
                <a:ln>
                  <a:solidFill>
                    <a:srgbClr val="660066"/>
                  </a:solidFill>
                </a:ln>
                <a:solidFill>
                  <a:srgbClr val="FFFF00"/>
                </a:solidFill>
                <a:effectLst>
                  <a:glow rad="63500">
                    <a:schemeClr val="accent2">
                      <a:satMod val="175000"/>
                      <a:alpha val="40000"/>
                    </a:schemeClr>
                  </a:glow>
                </a:effectLst>
              </a:rPr>
              <a:t>7b klasės mokinės</a:t>
            </a:r>
            <a:br>
              <a:rPr lang="lt-LT" sz="3200" i="1" dirty="0" smtClean="0">
                <a:ln>
                  <a:solidFill>
                    <a:srgbClr val="660066"/>
                  </a:solidFill>
                </a:ln>
                <a:solidFill>
                  <a:srgbClr val="FFFF00"/>
                </a:solidFill>
                <a:effectLst>
                  <a:glow rad="63500">
                    <a:schemeClr val="accent2">
                      <a:satMod val="175000"/>
                      <a:alpha val="40000"/>
                    </a:schemeClr>
                  </a:glow>
                </a:effectLst>
              </a:rPr>
            </a:br>
            <a:r>
              <a:rPr lang="lt-LT" sz="3200" i="1" dirty="0" smtClean="0">
                <a:ln>
                  <a:solidFill>
                    <a:srgbClr val="660066"/>
                  </a:solidFill>
                </a:ln>
                <a:solidFill>
                  <a:srgbClr val="FFFF00"/>
                </a:solidFill>
                <a:effectLst>
                  <a:glow rad="63500">
                    <a:schemeClr val="accent2">
                      <a:satMod val="175000"/>
                      <a:alpha val="40000"/>
                    </a:schemeClr>
                  </a:glow>
                </a:effectLst>
              </a:rPr>
              <a:t>Erikos </a:t>
            </a:r>
            <a:r>
              <a:rPr lang="lt-LT" sz="3200" i="1" dirty="0" err="1" smtClean="0">
                <a:ln>
                  <a:solidFill>
                    <a:srgbClr val="660066"/>
                  </a:solidFill>
                </a:ln>
                <a:solidFill>
                  <a:srgbClr val="FFFF00"/>
                </a:solidFill>
                <a:effectLst>
                  <a:glow rad="63500">
                    <a:schemeClr val="accent2">
                      <a:satMod val="175000"/>
                      <a:alpha val="40000"/>
                    </a:schemeClr>
                  </a:glow>
                </a:effectLst>
              </a:rPr>
              <a:t>Kižytės</a:t>
            </a:r>
            <a:r>
              <a:rPr lang="lt-LT" sz="3200" i="1" dirty="0" smtClean="0">
                <a:ln>
                  <a:solidFill>
                    <a:srgbClr val="660066"/>
                  </a:solidFill>
                </a:ln>
                <a:solidFill>
                  <a:srgbClr val="FFFF00"/>
                </a:solidFill>
                <a:effectLst>
                  <a:glow rad="63500">
                    <a:schemeClr val="accent2">
                      <a:satMod val="175000"/>
                      <a:alpha val="40000"/>
                    </a:schemeClr>
                  </a:glow>
                </a:effectLst>
              </a:rPr>
              <a:t/>
            </a:r>
            <a:br>
              <a:rPr lang="lt-LT" sz="3200" i="1" dirty="0" smtClean="0">
                <a:ln>
                  <a:solidFill>
                    <a:srgbClr val="660066"/>
                  </a:solidFill>
                </a:ln>
                <a:solidFill>
                  <a:srgbClr val="FFFF00"/>
                </a:solidFill>
                <a:effectLst>
                  <a:glow rad="63500">
                    <a:schemeClr val="accent2">
                      <a:satMod val="175000"/>
                      <a:alpha val="40000"/>
                    </a:schemeClr>
                  </a:glow>
                </a:effectLst>
              </a:rPr>
            </a:br>
            <a:r>
              <a:rPr lang="lt-LT" sz="3200" i="1" dirty="0" smtClean="0">
                <a:ln>
                  <a:solidFill>
                    <a:srgbClr val="660066"/>
                  </a:solidFill>
                </a:ln>
                <a:solidFill>
                  <a:srgbClr val="FFFF00"/>
                </a:solidFill>
                <a:effectLst>
                  <a:glow rad="63500">
                    <a:schemeClr val="accent2">
                      <a:satMod val="175000"/>
                      <a:alpha val="40000"/>
                    </a:schemeClr>
                  </a:glow>
                </a:effectLst>
              </a:rPr>
              <a:t>Fizikos </a:t>
            </a:r>
            <a:r>
              <a:rPr lang="lt-LT" sz="3200" i="1" dirty="0">
                <a:ln>
                  <a:solidFill>
                    <a:srgbClr val="660066"/>
                  </a:solidFill>
                </a:ln>
                <a:solidFill>
                  <a:srgbClr val="FFFF00"/>
                </a:solidFill>
                <a:effectLst>
                  <a:glow rad="63500">
                    <a:schemeClr val="accent2">
                      <a:satMod val="175000"/>
                      <a:alpha val="40000"/>
                    </a:schemeClr>
                  </a:glow>
                </a:effectLst>
              </a:rPr>
              <a:t>m</a:t>
            </a:r>
            <a:r>
              <a:rPr lang="lt-LT" sz="3200" i="1" dirty="0" smtClean="0">
                <a:ln>
                  <a:solidFill>
                    <a:srgbClr val="660066"/>
                  </a:solidFill>
                </a:ln>
                <a:solidFill>
                  <a:srgbClr val="FFFF00"/>
                </a:solidFill>
                <a:effectLst>
                  <a:glow rad="63500">
                    <a:schemeClr val="accent2">
                      <a:satMod val="175000"/>
                      <a:alpha val="40000"/>
                    </a:schemeClr>
                  </a:glow>
                </a:effectLst>
              </a:rPr>
              <a:t>okytoja metodininkė Rasa </a:t>
            </a:r>
            <a:r>
              <a:rPr lang="lt-LT" sz="3200" i="1" dirty="0" smtClean="0">
                <a:ln>
                  <a:solidFill>
                    <a:srgbClr val="660066"/>
                  </a:solidFill>
                </a:ln>
                <a:solidFill>
                  <a:srgbClr val="FFFF00"/>
                </a:solidFill>
                <a:effectLst>
                  <a:glow rad="63500">
                    <a:schemeClr val="accent2">
                      <a:satMod val="175000"/>
                      <a:alpha val="40000"/>
                    </a:schemeClr>
                  </a:glow>
                </a:effectLst>
              </a:rPr>
              <a:t>Kižienė</a:t>
            </a:r>
            <a:endParaRPr lang="lt-LT" sz="3200" i="1" dirty="0">
              <a:ln>
                <a:solidFill>
                  <a:srgbClr val="660066"/>
                </a:solidFill>
              </a:ln>
              <a:solidFill>
                <a:srgbClr val="FFFF00"/>
              </a:solidFill>
              <a:effectLst>
                <a:glow rad="63500">
                  <a:schemeClr val="accent2">
                    <a:satMod val="175000"/>
                    <a:alpha val="40000"/>
                  </a:schemeClr>
                </a:glow>
              </a:effectLst>
            </a:endParaRPr>
          </a:p>
        </p:txBody>
      </p:sp>
    </p:spTree>
    <p:extLst>
      <p:ext uri="{BB962C8B-B14F-4D97-AF65-F5344CB8AC3E}">
        <p14:creationId xmlns:p14="http://schemas.microsoft.com/office/powerpoint/2010/main" val="37195810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TextBox 2"/>
          <p:cNvSpPr txBox="1"/>
          <p:nvPr/>
        </p:nvSpPr>
        <p:spPr>
          <a:xfrm rot="1512246">
            <a:off x="4108403" y="2106062"/>
            <a:ext cx="4104456" cy="769441"/>
          </a:xfrm>
          <a:prstGeom prst="rect">
            <a:avLst/>
          </a:prstGeom>
          <a:noFill/>
        </p:spPr>
        <p:txBody>
          <a:bodyPr wrap="square" rtlCol="0">
            <a:prstTxWarp prst="textArchUp">
              <a:avLst/>
            </a:prstTxWarp>
            <a:spAutoFit/>
          </a:bodyPr>
          <a:lstStyle/>
          <a:p>
            <a:r>
              <a:rPr lang="lt-LT" sz="6600" dirty="0" smtClean="0">
                <a:ln>
                  <a:solidFill>
                    <a:srgbClr val="FFFF00"/>
                  </a:solidFill>
                </a:ln>
                <a:solidFill>
                  <a:schemeClr val="bg1"/>
                </a:solidFill>
                <a:effectLst>
                  <a:outerShdw blurRad="38100" dist="38100" dir="2700000" algn="tl">
                    <a:srgbClr val="000000">
                      <a:alpha val="43137"/>
                    </a:srgbClr>
                  </a:outerShdw>
                </a:effectLst>
              </a:rPr>
              <a:t>Turinys:</a:t>
            </a:r>
            <a:endParaRPr lang="lt-LT" sz="6600" dirty="0">
              <a:ln>
                <a:solidFill>
                  <a:srgbClr val="FFFF00"/>
                </a:solidFill>
              </a:ln>
              <a:solidFill>
                <a:schemeClr val="bg1"/>
              </a:solidFill>
              <a:effectLst>
                <a:outerShdw blurRad="38100" dist="38100" dir="2700000" algn="tl">
                  <a:srgbClr val="000000">
                    <a:alpha val="43137"/>
                  </a:srgbClr>
                </a:outerShdw>
              </a:effectLst>
            </a:endParaRPr>
          </a:p>
        </p:txBody>
      </p:sp>
      <p:sp>
        <p:nvSpPr>
          <p:cNvPr id="4" name="TextBox 3"/>
          <p:cNvSpPr txBox="1"/>
          <p:nvPr/>
        </p:nvSpPr>
        <p:spPr>
          <a:xfrm>
            <a:off x="971600" y="2066799"/>
            <a:ext cx="5400600" cy="4154984"/>
          </a:xfrm>
          <a:prstGeom prst="rect">
            <a:avLst/>
          </a:prstGeom>
          <a:noFill/>
        </p:spPr>
        <p:txBody>
          <a:bodyPr wrap="square" rtlCol="0">
            <a:spAutoFit/>
            <a:scene3d>
              <a:camera prst="perspectiveRight"/>
              <a:lightRig rig="threePt" dir="t"/>
            </a:scene3d>
          </a:bodyPr>
          <a:lstStyle/>
          <a:p>
            <a:pPr marL="285750" indent="-285750">
              <a:buFont typeface="Wingdings" pitchFamily="2" charset="2"/>
              <a:buChar char="§"/>
            </a:pPr>
            <a:r>
              <a:rPr lang="lt-LT" sz="2400" dirty="0" smtClean="0">
                <a:effectLst>
                  <a:outerShdw blurRad="38100" dist="38100" dir="2700000" algn="tl">
                    <a:srgbClr val="000000">
                      <a:alpha val="43137"/>
                    </a:srgbClr>
                  </a:outerShdw>
                </a:effectLst>
              </a:rPr>
              <a:t>Mitai apie vaivorykštę</a:t>
            </a:r>
          </a:p>
          <a:p>
            <a:pPr marL="285750" indent="-285750">
              <a:buFont typeface="Wingdings" pitchFamily="2" charset="2"/>
              <a:buChar char="§"/>
            </a:pPr>
            <a:r>
              <a:rPr lang="lt-LT" sz="2400" dirty="0" smtClean="0">
                <a:effectLst>
                  <a:outerShdw blurRad="38100" dist="38100" dir="2700000" algn="tl">
                    <a:srgbClr val="000000">
                      <a:alpha val="43137"/>
                    </a:srgbClr>
                  </a:outerShdw>
                </a:effectLst>
              </a:rPr>
              <a:t>Vaivorykštės istorija</a:t>
            </a:r>
          </a:p>
          <a:p>
            <a:pPr marL="285750" indent="-285750">
              <a:buFont typeface="Wingdings" pitchFamily="2" charset="2"/>
              <a:buChar char="§"/>
            </a:pPr>
            <a:r>
              <a:rPr lang="lt-LT" sz="2400" dirty="0" smtClean="0">
                <a:effectLst>
                  <a:outerShdw blurRad="38100" dist="38100" dir="2700000" algn="tl">
                    <a:srgbClr val="000000">
                      <a:alpha val="43137"/>
                    </a:srgbClr>
                  </a:outerShdw>
                </a:effectLst>
              </a:rPr>
              <a:t>Kas yra vaivorykštė?</a:t>
            </a:r>
          </a:p>
          <a:p>
            <a:pPr marL="285750" indent="-285750">
              <a:buFont typeface="Wingdings" pitchFamily="2" charset="2"/>
              <a:buChar char="§"/>
            </a:pPr>
            <a:r>
              <a:rPr lang="lt-LT" sz="2400" dirty="0" smtClean="0">
                <a:effectLst>
                  <a:outerShdw blurRad="38100" dist="38100" dir="2700000" algn="tl">
                    <a:srgbClr val="000000">
                      <a:alpha val="43137"/>
                    </a:srgbClr>
                  </a:outerShdw>
                </a:effectLst>
              </a:rPr>
              <a:t>Dviguba vaivorykštė</a:t>
            </a:r>
          </a:p>
          <a:p>
            <a:pPr marL="285750" indent="-285750">
              <a:buFont typeface="Wingdings" pitchFamily="2" charset="2"/>
              <a:buChar char="§"/>
            </a:pPr>
            <a:r>
              <a:rPr lang="lt-LT" sz="2400" dirty="0" smtClean="0">
                <a:effectLst>
                  <a:outerShdw blurRad="38100" dist="38100" dir="2700000" algn="tl">
                    <a:srgbClr val="000000">
                      <a:alpha val="43137"/>
                    </a:srgbClr>
                  </a:outerShdw>
                </a:effectLst>
              </a:rPr>
              <a:t>Kelios vaivorykštės</a:t>
            </a:r>
          </a:p>
          <a:p>
            <a:pPr marL="285750" indent="-285750">
              <a:buFont typeface="Wingdings" pitchFamily="2" charset="2"/>
              <a:buChar char="§"/>
            </a:pPr>
            <a:r>
              <a:rPr lang="lt-LT" sz="2400" dirty="0" smtClean="0">
                <a:effectLst>
                  <a:outerShdw blurRad="38100" dist="38100" dir="2700000" algn="tl">
                    <a:srgbClr val="000000">
                      <a:alpha val="43137"/>
                    </a:srgbClr>
                  </a:outerShdw>
                </a:effectLst>
              </a:rPr>
              <a:t>Mėnulio vaivorykštė</a:t>
            </a:r>
          </a:p>
          <a:p>
            <a:pPr marL="285750" indent="-285750">
              <a:buFont typeface="Wingdings" pitchFamily="2" charset="2"/>
              <a:buChar char="§"/>
            </a:pPr>
            <a:r>
              <a:rPr lang="lt-LT" sz="2400" dirty="0" smtClean="0">
                <a:effectLst>
                  <a:outerShdw blurRad="38100" dist="38100" dir="2700000" algn="tl">
                    <a:srgbClr val="000000">
                      <a:alpha val="43137"/>
                    </a:srgbClr>
                  </a:outerShdw>
                </a:effectLst>
              </a:rPr>
              <a:t>Ugnies vaivorykštė</a:t>
            </a:r>
          </a:p>
          <a:p>
            <a:pPr marL="285750" indent="-285750">
              <a:buFont typeface="Wingdings" pitchFamily="2" charset="2"/>
              <a:buChar char="§"/>
            </a:pPr>
            <a:r>
              <a:rPr lang="lt-LT" sz="2400" dirty="0" smtClean="0">
                <a:effectLst>
                  <a:outerShdw blurRad="38100" dist="38100" dir="2700000" algn="tl">
                    <a:srgbClr val="000000">
                      <a:alpha val="43137"/>
                    </a:srgbClr>
                  </a:outerShdw>
                </a:effectLst>
              </a:rPr>
              <a:t>Įdomybės</a:t>
            </a:r>
          </a:p>
          <a:p>
            <a:pPr marL="285750" indent="-285750">
              <a:buFont typeface="Wingdings" pitchFamily="2" charset="2"/>
              <a:buChar char="§"/>
            </a:pPr>
            <a:r>
              <a:rPr lang="lt-LT" sz="2400" dirty="0" smtClean="0">
                <a:effectLst>
                  <a:outerShdw blurRad="38100" dist="38100" dir="2700000" algn="tl">
                    <a:srgbClr val="000000">
                      <a:alpha val="43137"/>
                    </a:srgbClr>
                  </a:outerShdw>
                </a:effectLst>
              </a:rPr>
              <a:t>Testas</a:t>
            </a:r>
          </a:p>
          <a:p>
            <a:pPr marL="285750" indent="-285750">
              <a:buFont typeface="Wingdings" pitchFamily="2" charset="2"/>
              <a:buChar char="§"/>
            </a:pPr>
            <a:r>
              <a:rPr lang="lt-LT" sz="2400" dirty="0" smtClean="0">
                <a:effectLst>
                  <a:outerShdw blurRad="38100" dist="38100" dir="2700000" algn="tl">
                    <a:srgbClr val="000000">
                      <a:alpha val="43137"/>
                    </a:srgbClr>
                  </a:outerShdw>
                </a:effectLst>
              </a:rPr>
              <a:t>Informacijos šaltiniai</a:t>
            </a:r>
          </a:p>
          <a:p>
            <a:endParaRPr lang="lt-LT"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044916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4">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p:cTn id="19"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4">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p:cTn id="25"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4">
                                            <p:txEl>
                                              <p:pRg st="3" end="3"/>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p:cTn id="31"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4" end="4"/>
                                            </p:txEl>
                                          </p:spTgt>
                                        </p:tgtEl>
                                      </p:cBhvr>
                                    </p:animEffect>
                                  </p:childTnLst>
                                </p:cTn>
                              </p:par>
                              <p:par>
                                <p:cTn id="35" presetID="31" presetClass="entr" presetSubtype="0" fill="hold" nodeType="with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p:cTn id="37"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39"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40" dur="1000"/>
                                        <p:tgtEl>
                                          <p:spTgt spid="4">
                                            <p:txEl>
                                              <p:pRg st="5" end="5"/>
                                            </p:txEl>
                                          </p:spTgt>
                                        </p:tgtEl>
                                      </p:cBhvr>
                                    </p:animEffect>
                                  </p:childTnLst>
                                </p:cTn>
                              </p:par>
                              <p:par>
                                <p:cTn id="41" presetID="31" presetClass="entr" presetSubtype="0" fill="hold" nodeType="with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p:cTn id="43"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44"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45"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46" dur="1000"/>
                                        <p:tgtEl>
                                          <p:spTgt spid="4">
                                            <p:txEl>
                                              <p:pRg st="6" end="6"/>
                                            </p:txEl>
                                          </p:spTgt>
                                        </p:tgtEl>
                                      </p:cBhvr>
                                    </p:animEffect>
                                  </p:childTnLst>
                                </p:cTn>
                              </p:par>
                              <p:par>
                                <p:cTn id="47" presetID="31" presetClass="entr" presetSubtype="0" fill="hold" nodeType="with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p:cTn id="49" dur="1000" fill="hold"/>
                                        <p:tgtEl>
                                          <p:spTgt spid="4">
                                            <p:txEl>
                                              <p:pRg st="7" end="7"/>
                                            </p:txEl>
                                          </p:spTgt>
                                        </p:tgtEl>
                                        <p:attrNameLst>
                                          <p:attrName>ppt_w</p:attrName>
                                        </p:attrNameLst>
                                      </p:cBhvr>
                                      <p:tavLst>
                                        <p:tav tm="0">
                                          <p:val>
                                            <p:fltVal val="0"/>
                                          </p:val>
                                        </p:tav>
                                        <p:tav tm="100000">
                                          <p:val>
                                            <p:strVal val="#ppt_w"/>
                                          </p:val>
                                        </p:tav>
                                      </p:tavLst>
                                    </p:anim>
                                    <p:anim calcmode="lin" valueType="num">
                                      <p:cBhvr>
                                        <p:cTn id="50" dur="1000" fill="hold"/>
                                        <p:tgtEl>
                                          <p:spTgt spid="4">
                                            <p:txEl>
                                              <p:pRg st="7" end="7"/>
                                            </p:txEl>
                                          </p:spTgt>
                                        </p:tgtEl>
                                        <p:attrNameLst>
                                          <p:attrName>ppt_h</p:attrName>
                                        </p:attrNameLst>
                                      </p:cBhvr>
                                      <p:tavLst>
                                        <p:tav tm="0">
                                          <p:val>
                                            <p:fltVal val="0"/>
                                          </p:val>
                                        </p:tav>
                                        <p:tav tm="100000">
                                          <p:val>
                                            <p:strVal val="#ppt_h"/>
                                          </p:val>
                                        </p:tav>
                                      </p:tavLst>
                                    </p:anim>
                                    <p:anim calcmode="lin" valueType="num">
                                      <p:cBhvr>
                                        <p:cTn id="51" dur="1000" fill="hold"/>
                                        <p:tgtEl>
                                          <p:spTgt spid="4">
                                            <p:txEl>
                                              <p:pRg st="7" end="7"/>
                                            </p:txEl>
                                          </p:spTgt>
                                        </p:tgtEl>
                                        <p:attrNameLst>
                                          <p:attrName>style.rotation</p:attrName>
                                        </p:attrNameLst>
                                      </p:cBhvr>
                                      <p:tavLst>
                                        <p:tav tm="0">
                                          <p:val>
                                            <p:fltVal val="90"/>
                                          </p:val>
                                        </p:tav>
                                        <p:tav tm="100000">
                                          <p:val>
                                            <p:fltVal val="0"/>
                                          </p:val>
                                        </p:tav>
                                      </p:tavLst>
                                    </p:anim>
                                    <p:animEffect transition="in" filter="fade">
                                      <p:cBhvr>
                                        <p:cTn id="52" dur="1000"/>
                                        <p:tgtEl>
                                          <p:spTgt spid="4">
                                            <p:txEl>
                                              <p:pRg st="7" end="7"/>
                                            </p:txEl>
                                          </p:spTgt>
                                        </p:tgtEl>
                                      </p:cBhvr>
                                    </p:animEffect>
                                  </p:childTnLst>
                                </p:cTn>
                              </p:par>
                              <p:par>
                                <p:cTn id="53" presetID="31" presetClass="entr" presetSubtype="0" fill="hold" nodeType="with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p:cTn id="55" dur="1000" fill="hold"/>
                                        <p:tgtEl>
                                          <p:spTgt spid="4">
                                            <p:txEl>
                                              <p:pRg st="8" end="8"/>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8" end="8"/>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8" end="8"/>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8" end="8"/>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p:cTn id="61" dur="1000" fill="hold"/>
                                        <p:tgtEl>
                                          <p:spTgt spid="4">
                                            <p:txEl>
                                              <p:pRg st="9" end="9"/>
                                            </p:txEl>
                                          </p:spTgt>
                                        </p:tgtEl>
                                        <p:attrNameLst>
                                          <p:attrName>ppt_w</p:attrName>
                                        </p:attrNameLst>
                                      </p:cBhvr>
                                      <p:tavLst>
                                        <p:tav tm="0">
                                          <p:val>
                                            <p:fltVal val="0"/>
                                          </p:val>
                                        </p:tav>
                                        <p:tav tm="100000">
                                          <p:val>
                                            <p:strVal val="#ppt_w"/>
                                          </p:val>
                                        </p:tav>
                                      </p:tavLst>
                                    </p:anim>
                                    <p:anim calcmode="lin" valueType="num">
                                      <p:cBhvr>
                                        <p:cTn id="62" dur="1000" fill="hold"/>
                                        <p:tgtEl>
                                          <p:spTgt spid="4">
                                            <p:txEl>
                                              <p:pRg st="9" end="9"/>
                                            </p:txEl>
                                          </p:spTgt>
                                        </p:tgtEl>
                                        <p:attrNameLst>
                                          <p:attrName>ppt_h</p:attrName>
                                        </p:attrNameLst>
                                      </p:cBhvr>
                                      <p:tavLst>
                                        <p:tav tm="0">
                                          <p:val>
                                            <p:fltVal val="0"/>
                                          </p:val>
                                        </p:tav>
                                        <p:tav tm="100000">
                                          <p:val>
                                            <p:strVal val="#ppt_h"/>
                                          </p:val>
                                        </p:tav>
                                      </p:tavLst>
                                    </p:anim>
                                    <p:anim calcmode="lin" valueType="num">
                                      <p:cBhvr>
                                        <p:cTn id="63" dur="1000" fill="hold"/>
                                        <p:tgtEl>
                                          <p:spTgt spid="4">
                                            <p:txEl>
                                              <p:pRg st="9" end="9"/>
                                            </p:txEl>
                                          </p:spTgt>
                                        </p:tgtEl>
                                        <p:attrNameLst>
                                          <p:attrName>style.rotation</p:attrName>
                                        </p:attrNameLst>
                                      </p:cBhvr>
                                      <p:tavLst>
                                        <p:tav tm="0">
                                          <p:val>
                                            <p:fltVal val="90"/>
                                          </p:val>
                                        </p:tav>
                                        <p:tav tm="100000">
                                          <p:val>
                                            <p:fltVal val="0"/>
                                          </p:val>
                                        </p:tav>
                                      </p:tavLst>
                                    </p:anim>
                                    <p:animEffect transition="in" filter="fade">
                                      <p:cBhvr>
                                        <p:cTn id="64" dur="1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tačiakampis 4"/>
          <p:cNvSpPr/>
          <p:nvPr/>
        </p:nvSpPr>
        <p:spPr>
          <a:xfrm>
            <a:off x="313757" y="1052736"/>
            <a:ext cx="8074667" cy="1323439"/>
          </a:xfrm>
          <a:prstGeom prst="rect">
            <a:avLst/>
          </a:prstGeom>
        </p:spPr>
        <p:txBody>
          <a:bodyPr wrap="square">
            <a:spAutoFit/>
          </a:bodyPr>
          <a:lstStyle/>
          <a:p>
            <a:r>
              <a:rPr lang="lt-LT" sz="2000" b="1" dirty="0" smtClean="0"/>
              <a:t>     Kai </a:t>
            </a:r>
            <a:r>
              <a:rPr lang="lt-LT" sz="2000" b="1" dirty="0"/>
              <a:t>spalvota juosta nusidriekdavo virš žydinčių senosios Graikijos krantų, žmonės sakydavo:</a:t>
            </a:r>
          </a:p>
          <a:p>
            <a:r>
              <a:rPr lang="lt-LT" sz="2000" b="1" dirty="0"/>
              <a:t>— Mums šypsosi deivė Iridė!</a:t>
            </a:r>
          </a:p>
          <a:p>
            <a:r>
              <a:rPr lang="lt-LT" sz="2000" b="1" dirty="0"/>
              <a:t>Ir senovės graikai vaizdavo deivę Iridę visados besišypsančią.</a:t>
            </a:r>
          </a:p>
        </p:txBody>
      </p:sp>
      <p:sp>
        <p:nvSpPr>
          <p:cNvPr id="6" name="Stačiakampis 5"/>
          <p:cNvSpPr/>
          <p:nvPr/>
        </p:nvSpPr>
        <p:spPr>
          <a:xfrm>
            <a:off x="3435700" y="2492896"/>
            <a:ext cx="5328592" cy="1323439"/>
          </a:xfrm>
          <a:prstGeom prst="rect">
            <a:avLst/>
          </a:prstGeom>
        </p:spPr>
        <p:txBody>
          <a:bodyPr wrap="square">
            <a:spAutoFit/>
          </a:bodyPr>
          <a:lstStyle/>
          <a:p>
            <a:r>
              <a:rPr lang="lt-LT" sz="2000" b="1" dirty="0" smtClean="0"/>
              <a:t>     Pagal </a:t>
            </a:r>
            <a:r>
              <a:rPr lang="lt-LT" sz="2000" b="1" dirty="0"/>
              <a:t>indų legendą šviesos dievas Indra kibdavo į kovą su tamsos jėgomis. Po žiaurios kovos jis nugalėdavo ir kabindavo savo ginklą ant vaivorykštės.</a:t>
            </a:r>
          </a:p>
        </p:txBody>
      </p:sp>
      <p:sp>
        <p:nvSpPr>
          <p:cNvPr id="7" name="Stačiakampis 6"/>
          <p:cNvSpPr/>
          <p:nvPr/>
        </p:nvSpPr>
        <p:spPr>
          <a:xfrm>
            <a:off x="3771010" y="3955284"/>
            <a:ext cx="5112568" cy="1323439"/>
          </a:xfrm>
          <a:prstGeom prst="rect">
            <a:avLst/>
          </a:prstGeom>
        </p:spPr>
        <p:txBody>
          <a:bodyPr wrap="square">
            <a:spAutoFit/>
          </a:bodyPr>
          <a:lstStyle/>
          <a:p>
            <a:r>
              <a:rPr lang="lt-LT" dirty="0" smtClean="0"/>
              <a:t>     </a:t>
            </a:r>
            <a:r>
              <a:rPr lang="lt-LT" sz="2000" b="1" dirty="0" smtClean="0"/>
              <a:t>Anot </a:t>
            </a:r>
            <a:r>
              <a:rPr lang="lt-LT" sz="2000" b="1" dirty="0"/>
              <a:t>arabų padavimų, vaivorykštė buvusi šviesos dievo </a:t>
            </a:r>
            <a:r>
              <a:rPr lang="lt-LT" sz="2000" b="1" dirty="0" err="1"/>
              <a:t>Kuzacho</a:t>
            </a:r>
            <a:r>
              <a:rPr lang="lt-LT" sz="2000" b="1" dirty="0"/>
              <a:t> lankas. Kai </a:t>
            </a:r>
            <a:r>
              <a:rPr lang="lt-LT" sz="2000" b="1" dirty="0" err="1"/>
              <a:t>Kuzachas</a:t>
            </a:r>
            <a:r>
              <a:rPr lang="lt-LT" sz="2000" b="1" dirty="0"/>
              <a:t> ilsėdavosi, jis padėdavęs ant debesų savo lanką — </a:t>
            </a:r>
            <a:r>
              <a:rPr lang="lt-LT" sz="2000" b="1" dirty="0" err="1"/>
              <a:t>septynspalvę</a:t>
            </a:r>
            <a:r>
              <a:rPr lang="lt-LT" sz="2000" b="1" dirty="0"/>
              <a:t> juostą — vaivorykštę.</a:t>
            </a:r>
          </a:p>
        </p:txBody>
      </p:sp>
      <p:sp>
        <p:nvSpPr>
          <p:cNvPr id="8" name="Stačiakampis 7"/>
          <p:cNvSpPr/>
          <p:nvPr/>
        </p:nvSpPr>
        <p:spPr>
          <a:xfrm>
            <a:off x="3491880" y="5443336"/>
            <a:ext cx="5272412" cy="1323439"/>
          </a:xfrm>
          <a:prstGeom prst="rect">
            <a:avLst/>
          </a:prstGeom>
        </p:spPr>
        <p:txBody>
          <a:bodyPr wrap="square">
            <a:spAutoFit/>
          </a:bodyPr>
          <a:lstStyle/>
          <a:p>
            <a:r>
              <a:rPr lang="lt-LT" dirty="0" smtClean="0"/>
              <a:t>     </a:t>
            </a:r>
            <a:r>
              <a:rPr lang="lt-LT" sz="2000" b="1" dirty="0" smtClean="0"/>
              <a:t>Lietuvių </a:t>
            </a:r>
            <a:r>
              <a:rPr lang="lt-LT" sz="2000" b="1" dirty="0"/>
              <a:t>padavimai pasakoja, jog tokią gražią juostą audžianti savo mylimajam laumė Vaiva, arba — laumės juosta iš upių, ežerų ir jūrų gerianti vandenį, kuriuo aprūpina debesys.</a:t>
            </a:r>
          </a:p>
        </p:txBody>
      </p:sp>
      <p:sp>
        <p:nvSpPr>
          <p:cNvPr id="9" name="TextBox 8"/>
          <p:cNvSpPr txBox="1"/>
          <p:nvPr/>
        </p:nvSpPr>
        <p:spPr>
          <a:xfrm>
            <a:off x="1890017" y="266959"/>
            <a:ext cx="5058247" cy="707886"/>
          </a:xfrm>
          <a:prstGeom prst="rect">
            <a:avLst/>
          </a:prstGeom>
          <a:noFill/>
        </p:spPr>
        <p:txBody>
          <a:bodyPr wrap="square" rtlCol="0">
            <a:spAutoFit/>
          </a:bodyPr>
          <a:lstStyle/>
          <a:p>
            <a:r>
              <a:rPr lang="lt-LT" sz="4000" b="1" dirty="0" smtClean="0">
                <a:ln>
                  <a:solidFill>
                    <a:srgbClr val="00CC00"/>
                  </a:solidFill>
                </a:ln>
                <a:solidFill>
                  <a:srgbClr val="336600"/>
                </a:solidFill>
                <a:effectLst>
                  <a:outerShdw blurRad="38100" dist="38100" dir="2700000" algn="tl">
                    <a:srgbClr val="000000">
                      <a:alpha val="43137"/>
                    </a:srgbClr>
                  </a:outerShdw>
                </a:effectLst>
              </a:rPr>
              <a:t>Mitai apie vaivorykštę</a:t>
            </a:r>
            <a:endParaRPr lang="lt-LT" sz="4000" b="1" dirty="0">
              <a:ln>
                <a:solidFill>
                  <a:srgbClr val="00CC00"/>
                </a:solidFill>
              </a:ln>
              <a:solidFill>
                <a:srgbClr val="3366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9497408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tačiakampis 1"/>
          <p:cNvSpPr/>
          <p:nvPr/>
        </p:nvSpPr>
        <p:spPr>
          <a:xfrm>
            <a:off x="755576" y="1674674"/>
            <a:ext cx="8064896" cy="1569660"/>
          </a:xfrm>
          <a:prstGeom prst="rect">
            <a:avLst/>
          </a:prstGeom>
        </p:spPr>
        <p:txBody>
          <a:bodyPr wrap="square">
            <a:spAutoFit/>
          </a:bodyPr>
          <a:lstStyle/>
          <a:p>
            <a:r>
              <a:rPr lang="lt-LT" sz="2400" b="1" dirty="0" smtClean="0"/>
              <a:t>     Vieną </a:t>
            </a:r>
            <a:r>
              <a:rPr lang="lt-LT" sz="2400" b="1" dirty="0"/>
              <a:t>pirmųjų vaivorykštės atsiradimo teorijų sukūrė dar 1571 metais </a:t>
            </a:r>
            <a:r>
              <a:rPr lang="lt-LT" sz="2400" b="1" dirty="0" err="1">
                <a:solidFill>
                  <a:srgbClr val="FF0066"/>
                </a:solidFill>
                <a:effectLst>
                  <a:outerShdw blurRad="38100" dist="38100" dir="2700000" algn="tl">
                    <a:srgbClr val="000000">
                      <a:alpha val="43137"/>
                    </a:srgbClr>
                  </a:outerShdw>
                </a:effectLst>
              </a:rPr>
              <a:t>Fletčeris</a:t>
            </a:r>
            <a:r>
              <a:rPr lang="lt-LT" sz="2400" b="1" dirty="0">
                <a:solidFill>
                  <a:srgbClr val="FF0066"/>
                </a:solidFill>
                <a:effectLst>
                  <a:outerShdw blurRad="38100" dist="38100" dir="2700000" algn="tl">
                    <a:srgbClr val="000000">
                      <a:alpha val="43137"/>
                    </a:srgbClr>
                  </a:outerShdw>
                </a:effectLst>
              </a:rPr>
              <a:t> iš </a:t>
            </a:r>
            <a:r>
              <a:rPr lang="lt-LT" sz="2400" b="1" dirty="0" err="1">
                <a:solidFill>
                  <a:srgbClr val="FF0066"/>
                </a:solidFill>
                <a:effectLst>
                  <a:outerShdw blurRad="38100" dist="38100" dir="2700000" algn="tl">
                    <a:srgbClr val="000000">
                      <a:alpha val="43137"/>
                    </a:srgbClr>
                  </a:outerShdw>
                </a:effectLst>
              </a:rPr>
              <a:t>Breslau</a:t>
            </a:r>
            <a:r>
              <a:rPr lang="lt-LT" sz="2400" b="1" dirty="0">
                <a:solidFill>
                  <a:srgbClr val="FF0066"/>
                </a:solidFill>
                <a:effectLst>
                  <a:outerShdw blurRad="38100" dist="38100" dir="2700000" algn="tl">
                    <a:srgbClr val="000000">
                      <a:alpha val="43137"/>
                    </a:srgbClr>
                  </a:outerShdw>
                </a:effectLst>
              </a:rPr>
              <a:t> (Vroclavo). </a:t>
            </a:r>
            <a:r>
              <a:rPr lang="lt-LT" sz="2400" b="1" dirty="0"/>
              <a:t>Jis tvirtino, kad stebėtojas mato vaivorykštę, nes į jo akis patenka du kartus lūžęs spindulys lašelyje ir atsispindėjęs dar nuo kito lašelio.</a:t>
            </a:r>
          </a:p>
        </p:txBody>
      </p:sp>
      <p:sp>
        <p:nvSpPr>
          <p:cNvPr id="3" name="TextBox 2"/>
          <p:cNvSpPr txBox="1"/>
          <p:nvPr/>
        </p:nvSpPr>
        <p:spPr>
          <a:xfrm>
            <a:off x="2195736" y="464060"/>
            <a:ext cx="4536504" cy="707886"/>
          </a:xfrm>
          <a:prstGeom prst="rect">
            <a:avLst/>
          </a:prstGeom>
          <a:noFill/>
        </p:spPr>
        <p:txBody>
          <a:bodyPr wrap="square" rtlCol="0">
            <a:spAutoFit/>
          </a:bodyPr>
          <a:lstStyle/>
          <a:p>
            <a:pPr algn="ctr"/>
            <a:r>
              <a:rPr lang="lt-LT" sz="4000" b="1" dirty="0" smtClean="0">
                <a:solidFill>
                  <a:srgbClr val="FF0066"/>
                </a:solidFill>
                <a:effectLst>
                  <a:glow rad="63500">
                    <a:schemeClr val="accent2">
                      <a:satMod val="175000"/>
                      <a:alpha val="40000"/>
                    </a:schemeClr>
                  </a:glow>
                  <a:outerShdw blurRad="38100" dist="38100" dir="2700000" algn="tl">
                    <a:srgbClr val="000000">
                      <a:alpha val="43137"/>
                    </a:srgbClr>
                  </a:outerShdw>
                </a:effectLst>
              </a:rPr>
              <a:t>Vaivorykštės istorija</a:t>
            </a:r>
            <a:endParaRPr lang="lt-LT" sz="4000" b="1" dirty="0">
              <a:solidFill>
                <a:srgbClr val="FF0066"/>
              </a:solidFill>
              <a:effectLst>
                <a:glow rad="63500">
                  <a:schemeClr val="accent2">
                    <a:satMod val="175000"/>
                    <a:alpha val="40000"/>
                  </a:schemeClr>
                </a:glow>
                <a:outerShdw blurRad="38100" dist="38100" dir="2700000" algn="tl">
                  <a:srgbClr val="000000">
                    <a:alpha val="43137"/>
                  </a:srgbClr>
                </a:outerShdw>
              </a:effectLst>
            </a:endParaRPr>
          </a:p>
        </p:txBody>
      </p:sp>
      <p:sp>
        <p:nvSpPr>
          <p:cNvPr id="4" name="Stačiakampis 3"/>
          <p:cNvSpPr/>
          <p:nvPr/>
        </p:nvSpPr>
        <p:spPr>
          <a:xfrm>
            <a:off x="755576" y="3861048"/>
            <a:ext cx="7920880" cy="1938992"/>
          </a:xfrm>
          <a:prstGeom prst="rect">
            <a:avLst/>
          </a:prstGeom>
        </p:spPr>
        <p:txBody>
          <a:bodyPr wrap="square">
            <a:spAutoFit/>
          </a:bodyPr>
          <a:lstStyle/>
          <a:p>
            <a:r>
              <a:rPr lang="lt-LT" sz="2000" b="1" dirty="0"/>
              <a:t> </a:t>
            </a:r>
            <a:r>
              <a:rPr lang="lt-LT" sz="2000" b="1" dirty="0" smtClean="0"/>
              <a:t>    </a:t>
            </a:r>
            <a:r>
              <a:rPr lang="lt-LT" sz="2400" b="1" dirty="0" smtClean="0"/>
              <a:t>Kiek </a:t>
            </a:r>
            <a:r>
              <a:rPr lang="lt-LT" sz="2400" b="1" dirty="0"/>
              <a:t>vėliau kur kas </a:t>
            </a:r>
            <a:r>
              <a:rPr lang="lt-LT" sz="2400" b="1" dirty="0" err="1"/>
              <a:t>įtikinamesnę</a:t>
            </a:r>
            <a:r>
              <a:rPr lang="lt-LT" sz="2400" b="1" dirty="0"/>
              <a:t> teoriją sukūrė 1624 metais italas vyskupas</a:t>
            </a:r>
            <a:r>
              <a:rPr lang="lt-LT" sz="2400" b="1" dirty="0">
                <a:solidFill>
                  <a:srgbClr val="FF0066"/>
                </a:solidFill>
                <a:effectLst>
                  <a:outerShdw blurRad="38100" dist="38100" dir="2700000" algn="tl">
                    <a:srgbClr val="000000">
                      <a:alpha val="43137"/>
                    </a:srgbClr>
                  </a:outerShdw>
                </a:effectLst>
              </a:rPr>
              <a:t> Antonijus Dominykas</a:t>
            </a:r>
            <a:r>
              <a:rPr lang="lt-LT" sz="2400" b="1" dirty="0"/>
              <a:t>. Jo manymu, šviesos spindulys vandens lašelyje du kartus lūžta ir vieną kartą atsispindi. Tačiau bažnytininkai jį apkaltino turint ryšių su „piktąja dvasia“, prakeikė jį ir įkalino</a:t>
            </a:r>
            <a:r>
              <a:rPr lang="lt-LT" sz="2400" dirty="0"/>
              <a:t>. </a:t>
            </a:r>
          </a:p>
        </p:txBody>
      </p:sp>
    </p:spTree>
    <p:extLst>
      <p:ext uri="{BB962C8B-B14F-4D97-AF65-F5344CB8AC3E}">
        <p14:creationId xmlns:p14="http://schemas.microsoft.com/office/powerpoint/2010/main" val="357684253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tačiakampis 1"/>
          <p:cNvSpPr/>
          <p:nvPr/>
        </p:nvSpPr>
        <p:spPr>
          <a:xfrm>
            <a:off x="539552" y="836712"/>
            <a:ext cx="8208912" cy="4154984"/>
          </a:xfrm>
          <a:prstGeom prst="rect">
            <a:avLst/>
          </a:prstGeom>
        </p:spPr>
        <p:txBody>
          <a:bodyPr wrap="square">
            <a:spAutoFit/>
          </a:bodyPr>
          <a:lstStyle/>
          <a:p>
            <a:r>
              <a:rPr lang="lt-LT" sz="2400" b="1" dirty="0" smtClean="0">
                <a:effectLst>
                  <a:outerShdw blurRad="38100" dist="38100" dir="2700000" algn="tl">
                    <a:srgbClr val="000000">
                      <a:alpha val="43137"/>
                    </a:srgbClr>
                  </a:outerShdw>
                </a:effectLst>
              </a:rPr>
              <a:t>      </a:t>
            </a:r>
            <a:r>
              <a:rPr lang="lt-LT" sz="2400" b="1" dirty="0" smtClean="0">
                <a:solidFill>
                  <a:srgbClr val="FFC000"/>
                </a:solidFill>
                <a:effectLst>
                  <a:outerShdw blurRad="38100" dist="38100" dir="2700000" algn="tl">
                    <a:srgbClr val="000000">
                      <a:alpha val="43137"/>
                    </a:srgbClr>
                  </a:outerShdw>
                </a:effectLst>
              </a:rPr>
              <a:t>Antonijaus Dominyko pradėtą darbą tęsė čekų mokslininkas Markas </a:t>
            </a:r>
            <a:r>
              <a:rPr lang="lt-LT" sz="2400" b="1" dirty="0" err="1" smtClean="0">
                <a:solidFill>
                  <a:srgbClr val="FFC000"/>
                </a:solidFill>
                <a:effectLst>
                  <a:outerShdw blurRad="38100" dist="38100" dir="2700000" algn="tl">
                    <a:srgbClr val="000000">
                      <a:alpha val="43137"/>
                    </a:srgbClr>
                  </a:outerShdw>
                </a:effectLst>
              </a:rPr>
              <a:t>Marcis</a:t>
            </a:r>
            <a:r>
              <a:rPr lang="lt-LT" sz="2400" b="1" dirty="0" smtClean="0">
                <a:solidFill>
                  <a:srgbClr val="FFC000"/>
                </a:solidFill>
                <a:effectLst>
                  <a:outerShdw blurRad="38100" dist="38100" dir="2700000" algn="tl">
                    <a:srgbClr val="000000">
                      <a:alpha val="43137"/>
                    </a:srgbClr>
                  </a:outerShdw>
                </a:effectLst>
              </a:rPr>
              <a:t>.  Vaivorykštės paslaptį mokslininkas mėgino atskleisti darydamas bandymus su </a:t>
            </a:r>
            <a:r>
              <a:rPr lang="lt-LT" sz="2400" b="1" dirty="0" err="1" smtClean="0">
                <a:solidFill>
                  <a:srgbClr val="FFC000"/>
                </a:solidFill>
                <a:effectLst>
                  <a:outerShdw blurRad="38100" dist="38100" dir="2700000" algn="tl">
                    <a:srgbClr val="000000">
                      <a:alpha val="43137"/>
                    </a:srgbClr>
                  </a:outerShdw>
                </a:effectLst>
              </a:rPr>
              <a:t>briaunuotu</a:t>
            </a:r>
            <a:r>
              <a:rPr lang="lt-LT" sz="2400" b="1" dirty="0" smtClean="0">
                <a:solidFill>
                  <a:srgbClr val="FFC000"/>
                </a:solidFill>
                <a:effectLst>
                  <a:outerShdw blurRad="38100" dist="38100" dir="2700000" algn="tl">
                    <a:srgbClr val="000000">
                      <a:alpha val="43137"/>
                    </a:srgbClr>
                  </a:outerShdw>
                </a:effectLst>
              </a:rPr>
              <a:t> stiklu.  Kartą jis paėmė bandymui nedidelį pleišto formos stiklą, įleido į užtamsintą kambarį saulės spindulį ir padėjo stiklą ant spindulio tako. Tada ant priešingos kambario sienos, ten, kur turėjo nukristi šviesos spindulys, atsirado įvairiaspalvė juosta. Ji buvo visiškai tokia pat, kaip ir dangaus vaivorykštė. Spalvotos juostelės buvo išsidėsčiusios ta pačia tvarka kaip ir matomoje vaivorykštėje. Šis čekų mokslininko bandymas parodė, kad baltas saulės spindulys skaidosi į vaivorykštės spalvas.</a:t>
            </a:r>
            <a:endParaRPr lang="lt-LT" sz="2400" b="1" dirty="0">
              <a:solidFill>
                <a:srgbClr val="FFC000"/>
              </a:solidFill>
              <a:effectLst>
                <a:outerShdw blurRad="38100" dist="38100" dir="2700000" algn="tl">
                  <a:srgbClr val="000000">
                    <a:alpha val="43137"/>
                  </a:srgbClr>
                </a:outerShdw>
              </a:effectLst>
            </a:endParaRPr>
          </a:p>
        </p:txBody>
      </p:sp>
      <p:sp>
        <p:nvSpPr>
          <p:cNvPr id="3" name="Stačiakampis 2"/>
          <p:cNvSpPr/>
          <p:nvPr/>
        </p:nvSpPr>
        <p:spPr>
          <a:xfrm>
            <a:off x="683568" y="5301208"/>
            <a:ext cx="8208912" cy="830997"/>
          </a:xfrm>
          <a:prstGeom prst="rect">
            <a:avLst/>
          </a:prstGeom>
        </p:spPr>
        <p:txBody>
          <a:bodyPr wrap="square">
            <a:spAutoFit/>
          </a:bodyPr>
          <a:lstStyle/>
          <a:p>
            <a:r>
              <a:rPr lang="lt-LT" sz="2400" b="1" dirty="0" smtClean="0">
                <a:solidFill>
                  <a:srgbClr val="FFFF00"/>
                </a:solidFill>
                <a:effectLst>
                  <a:outerShdw blurRad="38100" dist="38100" dir="2700000" algn="tl">
                    <a:srgbClr val="000000">
                      <a:alpha val="43137"/>
                    </a:srgbClr>
                  </a:outerShdw>
                </a:effectLst>
              </a:rPr>
              <a:t>     Šis čekų mokslininko bandymas parodė, kad baltas saulės spindulys skaidosi į vaivorykštės spalvas.</a:t>
            </a:r>
            <a:endParaRPr lang="lt-LT" sz="24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502184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2160" y="796842"/>
            <a:ext cx="2927309" cy="4349362"/>
          </a:xfrm>
          <a:prstGeom prst="rect">
            <a:avLst/>
          </a:prstGeom>
          <a:ln w="57150">
            <a:solidFill>
              <a:srgbClr val="7030A0"/>
            </a:solidFill>
          </a:ln>
          <a:effectLst>
            <a:glow rad="139700">
              <a:schemeClr val="accent4">
                <a:satMod val="175000"/>
                <a:alpha val="40000"/>
              </a:schemeClr>
            </a:glow>
          </a:effectLst>
          <a:scene3d>
            <a:camera prst="perspectiveContrastingLeftFacing"/>
            <a:lightRig rig="threePt" dir="t"/>
          </a:scene3d>
        </p:spPr>
      </p:pic>
      <p:sp>
        <p:nvSpPr>
          <p:cNvPr id="6" name="Stačiakampis 5"/>
          <p:cNvSpPr/>
          <p:nvPr/>
        </p:nvSpPr>
        <p:spPr>
          <a:xfrm>
            <a:off x="1331640" y="908720"/>
            <a:ext cx="4086200" cy="3970318"/>
          </a:xfrm>
          <a:prstGeom prst="rect">
            <a:avLst/>
          </a:prstGeom>
        </p:spPr>
        <p:txBody>
          <a:bodyPr wrap="square">
            <a:spAutoFit/>
            <a:scene3d>
              <a:camera prst="perspectiveContrastingRightFacing"/>
              <a:lightRig rig="threePt" dir="t"/>
            </a:scene3d>
          </a:bodyPr>
          <a:lstStyle/>
          <a:p>
            <a:r>
              <a:rPr lang="lt-LT" sz="2800" b="1" dirty="0">
                <a:solidFill>
                  <a:srgbClr val="CC00FF"/>
                </a:solidFill>
              </a:rPr>
              <a:t>Prancūzų filosofas ir fizikas Renė Dekartas bandė teoriškai įrodyti, kad vaivorykštė atsiranda dėl sudėtingo saulės spindulių lūžimo vandens lašuose. Jis taip pat paaiškino antrinės vaivorykštės atsiradimą.</a:t>
            </a:r>
          </a:p>
        </p:txBody>
      </p:sp>
      <p:sp>
        <p:nvSpPr>
          <p:cNvPr id="7" name="Stačiakampis 6"/>
          <p:cNvSpPr/>
          <p:nvPr/>
        </p:nvSpPr>
        <p:spPr>
          <a:xfrm>
            <a:off x="179512" y="5517232"/>
            <a:ext cx="6552728" cy="1015663"/>
          </a:xfrm>
          <a:prstGeom prst="rect">
            <a:avLst/>
          </a:prstGeom>
        </p:spPr>
        <p:txBody>
          <a:bodyPr wrap="square">
            <a:spAutoFit/>
          </a:bodyPr>
          <a:lstStyle/>
          <a:p>
            <a:r>
              <a:rPr lang="lt-LT" sz="2000" dirty="0">
                <a:solidFill>
                  <a:srgbClr val="FF0066"/>
                </a:solidFill>
              </a:rPr>
              <a:t>Tačiau nei Dominykas, nei Dekartas nesugebėjo paaiškinti, kodėl stebėtojas mato vaivorykštę kaip tik 42 laipsnių kampu. Jie taip pat negalėjo paaiškinti ir spalvų atsiradimo.</a:t>
            </a:r>
          </a:p>
        </p:txBody>
      </p:sp>
    </p:spTree>
    <p:extLst>
      <p:ext uri="{BB962C8B-B14F-4D97-AF65-F5344CB8AC3E}">
        <p14:creationId xmlns:p14="http://schemas.microsoft.com/office/powerpoint/2010/main" val="275945367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Stačiakampis 1"/>
          <p:cNvSpPr/>
          <p:nvPr/>
        </p:nvSpPr>
        <p:spPr>
          <a:xfrm>
            <a:off x="571818" y="5445224"/>
            <a:ext cx="8352928" cy="1200329"/>
          </a:xfrm>
          <a:prstGeom prst="rect">
            <a:avLst/>
          </a:prstGeom>
          <a:solidFill>
            <a:srgbClr val="C00000"/>
          </a:solidFill>
          <a:effectLst>
            <a:softEdge rad="63500"/>
          </a:effectLst>
        </p:spPr>
        <p:txBody>
          <a:bodyPr wrap="square">
            <a:spAutoFit/>
          </a:bodyPr>
          <a:lstStyle/>
          <a:p>
            <a:pPr algn="ctr"/>
            <a:r>
              <a:rPr lang="lt-LT" sz="3600" b="1" dirty="0">
                <a:solidFill>
                  <a:srgbClr val="FFFF00"/>
                </a:solidFill>
              </a:rPr>
              <a:t>Tik genialusis Niutonas pagaliau </a:t>
            </a:r>
            <a:r>
              <a:rPr lang="lt-LT" sz="3600" b="1" dirty="0" smtClean="0">
                <a:solidFill>
                  <a:srgbClr val="FFFF00"/>
                </a:solidFill>
              </a:rPr>
              <a:t>atskleidė</a:t>
            </a:r>
          </a:p>
          <a:p>
            <a:pPr algn="ctr"/>
            <a:r>
              <a:rPr lang="lt-LT" sz="3600" b="1" dirty="0" smtClean="0">
                <a:solidFill>
                  <a:srgbClr val="FFFF00"/>
                </a:solidFill>
              </a:rPr>
              <a:t> </a:t>
            </a:r>
            <a:r>
              <a:rPr lang="lt-LT" sz="3600" b="1" dirty="0">
                <a:solidFill>
                  <a:srgbClr val="FFFF00"/>
                </a:solidFill>
              </a:rPr>
              <a:t>vaivorykštės </a:t>
            </a:r>
            <a:r>
              <a:rPr lang="lt-LT" sz="3600" b="1" dirty="0" smtClean="0">
                <a:solidFill>
                  <a:srgbClr val="FFFF00"/>
                </a:solidFill>
              </a:rPr>
              <a:t>paslaptį.</a:t>
            </a:r>
            <a:endParaRPr lang="lt-LT" sz="3600" b="1" dirty="0">
              <a:solidFill>
                <a:srgbClr val="FFFF00"/>
              </a:solidFill>
            </a:endParaRPr>
          </a:p>
        </p:txBody>
      </p:sp>
    </p:spTree>
    <p:extLst>
      <p:ext uri="{BB962C8B-B14F-4D97-AF65-F5344CB8AC3E}">
        <p14:creationId xmlns:p14="http://schemas.microsoft.com/office/powerpoint/2010/main" val="100788458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extBox 1"/>
          <p:cNvSpPr txBox="1"/>
          <p:nvPr/>
        </p:nvSpPr>
        <p:spPr>
          <a:xfrm>
            <a:off x="251520" y="260648"/>
            <a:ext cx="8352928" cy="769441"/>
          </a:xfrm>
          <a:prstGeom prst="rect">
            <a:avLst/>
          </a:prstGeom>
          <a:noFill/>
        </p:spPr>
        <p:txBody>
          <a:bodyPr wrap="square" rtlCol="0">
            <a:spAutoFit/>
            <a:scene3d>
              <a:camera prst="perspectiveLeft"/>
              <a:lightRig rig="threePt" dir="t"/>
            </a:scene3d>
          </a:bodyPr>
          <a:lstStyle/>
          <a:p>
            <a:pPr algn="ctr"/>
            <a:r>
              <a:rPr lang="lt-LT" sz="4400" b="1" dirty="0" smtClean="0">
                <a:ln>
                  <a:solidFill>
                    <a:srgbClr val="00B0F0"/>
                  </a:solidFill>
                </a:ln>
                <a:effectLst>
                  <a:glow rad="101600">
                    <a:schemeClr val="accent3">
                      <a:satMod val="175000"/>
                      <a:alpha val="40000"/>
                    </a:schemeClr>
                  </a:glow>
                  <a:outerShdw blurRad="38100" dist="38100" dir="2700000" algn="tl">
                    <a:srgbClr val="000000">
                      <a:alpha val="43137"/>
                    </a:srgbClr>
                  </a:outerShdw>
                </a:effectLst>
              </a:rPr>
              <a:t>Šviesos sklidimas prizmėje</a:t>
            </a:r>
            <a:endParaRPr lang="lt-LT" sz="4400" b="1" dirty="0">
              <a:ln>
                <a:solidFill>
                  <a:srgbClr val="00B0F0"/>
                </a:solidFill>
              </a:ln>
              <a:effectLst>
                <a:glow rad="101600">
                  <a:schemeClr val="accent3">
                    <a:satMod val="175000"/>
                    <a:alpha val="40000"/>
                  </a:schemeClr>
                </a:glow>
                <a:outerShdw blurRad="38100" dist="38100" dir="2700000" algn="tl">
                  <a:srgbClr val="000000">
                    <a:alpha val="43137"/>
                  </a:srgbClr>
                </a:outerShdw>
              </a:effectLst>
            </a:endParaRPr>
          </a:p>
        </p:txBody>
      </p:sp>
      <p:sp>
        <p:nvSpPr>
          <p:cNvPr id="3" name="TextBox 2"/>
          <p:cNvSpPr txBox="1"/>
          <p:nvPr/>
        </p:nvSpPr>
        <p:spPr>
          <a:xfrm>
            <a:off x="395536" y="1556792"/>
            <a:ext cx="4464496" cy="4401205"/>
          </a:xfrm>
          <a:prstGeom prst="rect">
            <a:avLst/>
          </a:prstGeom>
          <a:noFill/>
        </p:spPr>
        <p:txBody>
          <a:bodyPr wrap="square" rtlCol="0">
            <a:spAutoFit/>
            <a:scene3d>
              <a:camera prst="perspectiveRight"/>
              <a:lightRig rig="threePt" dir="t"/>
            </a:scene3d>
          </a:bodyPr>
          <a:lstStyle/>
          <a:p>
            <a:r>
              <a:rPr lang="lt-LT" sz="2800" dirty="0" smtClean="0">
                <a:ln>
                  <a:solidFill>
                    <a:srgbClr val="002060"/>
                  </a:solidFill>
                </a:ln>
                <a:effectLst>
                  <a:glow rad="63500">
                    <a:schemeClr val="accent3">
                      <a:satMod val="175000"/>
                      <a:alpha val="40000"/>
                    </a:schemeClr>
                  </a:glow>
                </a:effectLst>
              </a:rPr>
              <a:t>I. Niutonas 1666 </a:t>
            </a:r>
            <a:r>
              <a:rPr lang="lt-LT" sz="2800" dirty="0" err="1" smtClean="0">
                <a:ln>
                  <a:solidFill>
                    <a:srgbClr val="002060"/>
                  </a:solidFill>
                </a:ln>
                <a:effectLst>
                  <a:glow rad="63500">
                    <a:schemeClr val="accent3">
                      <a:satMod val="175000"/>
                      <a:alpha val="40000"/>
                    </a:schemeClr>
                  </a:glow>
                </a:effectLst>
              </a:rPr>
              <a:t>m</a:t>
            </a:r>
            <a:r>
              <a:rPr lang="lt-LT" sz="2800" dirty="0" smtClean="0">
                <a:ln>
                  <a:solidFill>
                    <a:srgbClr val="002060"/>
                  </a:solidFill>
                </a:ln>
                <a:effectLst>
                  <a:glow rad="63500">
                    <a:schemeClr val="accent3">
                      <a:satMod val="175000"/>
                      <a:alpha val="40000"/>
                    </a:schemeClr>
                  </a:glow>
                </a:effectLst>
              </a:rPr>
              <a:t>. atliko šviesos bandymus užtemdytame kambaryje pro skylutę užuolaidoje praleidęs šviesos pluoštelį. Pluoštelio kelyje buvo pastatytas trikampis stiklas — prizmė. Už prizmės pastatytame ekrane buvo stebimos septynios spalvos.</a:t>
            </a:r>
            <a:endParaRPr lang="lt-LT" sz="2800" dirty="0">
              <a:ln>
                <a:solidFill>
                  <a:srgbClr val="002060"/>
                </a:solidFill>
              </a:ln>
              <a:effectLst>
                <a:glow rad="63500">
                  <a:schemeClr val="accent3">
                    <a:satMod val="175000"/>
                    <a:alpha val="40000"/>
                  </a:schemeClr>
                </a:glow>
              </a:effectLst>
            </a:endParaRPr>
          </a:p>
        </p:txBody>
      </p:sp>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1565509"/>
            <a:ext cx="3378837" cy="4392488"/>
          </a:xfrm>
          <a:prstGeom prst="snip2DiagRect">
            <a:avLst/>
          </a:prstGeom>
          <a:solidFill>
            <a:srgbClr val="FFFFFF">
              <a:shade val="85000"/>
            </a:srgbClr>
          </a:solidFill>
          <a:ln w="88900" cap="sq">
            <a:solidFill>
              <a:srgbClr val="00FF00"/>
            </a:solidFill>
            <a:miter lim="800000"/>
          </a:ln>
          <a:effectLst>
            <a:glow rad="139700">
              <a:schemeClr val="accent3">
                <a:satMod val="175000"/>
                <a:alpha val="40000"/>
              </a:schemeClr>
            </a:glow>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Picture 9" descr="rainbow"/>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2501" y="1029983"/>
            <a:ext cx="1296144" cy="1290830"/>
          </a:xfrm>
          <a:prstGeom prst="snip2DiagRect">
            <a:avLst/>
          </a:prstGeom>
          <a:solidFill>
            <a:srgbClr val="FFFFFF">
              <a:shade val="85000"/>
            </a:srgbClr>
          </a:solidFill>
          <a:ln w="57150">
            <a:solidFill>
              <a:srgbClr val="00FF00"/>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93113155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87524" y="476672"/>
            <a:ext cx="8568952" cy="1631216"/>
          </a:xfrm>
          <a:prstGeom prst="rect">
            <a:avLst/>
          </a:prstGeom>
        </p:spPr>
        <p:txBody>
          <a:bodyPr wrap="square">
            <a:spAutoFit/>
          </a:bodyPr>
          <a:lstStyle/>
          <a:p>
            <a:r>
              <a:rPr lang="lt-LT" sz="2800" b="1" i="1" u="sng" dirty="0">
                <a:effectLst>
                  <a:outerShdw blurRad="38100" dist="38100" dir="2700000" algn="tl">
                    <a:srgbClr val="000000">
                      <a:alpha val="43137"/>
                    </a:srgbClr>
                  </a:outerShdw>
                </a:effectLst>
                <a:hlinkClick r:id="rId2"/>
              </a:rPr>
              <a:t>1 bandymas</a:t>
            </a:r>
            <a:r>
              <a:rPr lang="lt-LT" sz="2800" b="1" u="sng" dirty="0">
                <a:effectLst>
                  <a:outerShdw blurRad="38100" dist="38100" dir="2700000" algn="tl">
                    <a:srgbClr val="000000">
                      <a:alpha val="43137"/>
                    </a:srgbClr>
                  </a:outerShdw>
                </a:effectLst>
                <a:hlinkClick r:id="rId2"/>
              </a:rPr>
              <a:t>.</a:t>
            </a:r>
            <a:r>
              <a:rPr lang="lt-LT" dirty="0"/>
              <a:t> Prizme </a:t>
            </a:r>
            <a:r>
              <a:rPr lang="lt-LT" dirty="0" smtClean="0"/>
              <a:t>suskaidytas </a:t>
            </a:r>
            <a:r>
              <a:rPr lang="lt-LT" dirty="0"/>
              <a:t>baltos šviesos </a:t>
            </a:r>
            <a:r>
              <a:rPr lang="lt-LT" dirty="0" smtClean="0"/>
              <a:t>pluoštas</a:t>
            </a:r>
            <a:r>
              <a:rPr lang="lt-LT" dirty="0"/>
              <a:t> į spektrą ir ekranu su maža skylute iš jo </a:t>
            </a:r>
            <a:r>
              <a:rPr lang="lt-LT" dirty="0" smtClean="0"/>
              <a:t>išskiriamas kuris </a:t>
            </a:r>
            <a:r>
              <a:rPr lang="lt-LT" dirty="0"/>
              <a:t>nors </a:t>
            </a:r>
            <a:r>
              <a:rPr lang="lt-LT" dirty="0" smtClean="0"/>
              <a:t>vienspalvis pluoštelis, </a:t>
            </a:r>
            <a:r>
              <a:rPr lang="lt-LT" dirty="0"/>
              <a:t>pavyzdžiui, </a:t>
            </a:r>
            <a:r>
              <a:rPr lang="lt-LT" dirty="0" smtClean="0"/>
              <a:t>žalis. </a:t>
            </a:r>
            <a:r>
              <a:rPr lang="lt-LT" dirty="0"/>
              <a:t>Tada jo kelyje </a:t>
            </a:r>
            <a:r>
              <a:rPr lang="lt-LT" dirty="0" smtClean="0"/>
              <a:t>pastatoma </a:t>
            </a:r>
            <a:r>
              <a:rPr lang="lt-LT" dirty="0"/>
              <a:t>dar </a:t>
            </a:r>
            <a:r>
              <a:rPr lang="lt-LT" dirty="0" smtClean="0"/>
              <a:t>viena trikampė prizmė. Matoma, </a:t>
            </a:r>
            <a:r>
              <a:rPr lang="lt-LT" dirty="0"/>
              <a:t>kad šis pluoštelis, eidamas pro prizmę, pakeičia kryptį, bet toliau nesuskyla į sudedamąsias dalis. Šitaip ištyręs visus pluoštelius, I. Niutonas nustatė, kad </a:t>
            </a:r>
            <a:r>
              <a:rPr lang="lt-LT" b="1" i="1" dirty="0"/>
              <a:t>mažiausiai lūžta </a:t>
            </a:r>
            <a:r>
              <a:rPr lang="lt-LT" b="1" i="1" dirty="0">
                <a:solidFill>
                  <a:srgbClr val="FF0000"/>
                </a:solidFill>
                <a:effectLst>
                  <a:outerShdw blurRad="38100" dist="38100" dir="2700000" algn="tl">
                    <a:srgbClr val="000000">
                      <a:alpha val="43137"/>
                    </a:srgbClr>
                  </a:outerShdw>
                </a:effectLst>
              </a:rPr>
              <a:t>raudoni</a:t>
            </a:r>
            <a:r>
              <a:rPr lang="lt-LT" b="1" i="1" dirty="0"/>
              <a:t> spinduliai, o labiausiai - </a:t>
            </a:r>
            <a:r>
              <a:rPr lang="lt-LT" b="1" i="1" dirty="0">
                <a:solidFill>
                  <a:srgbClr val="7030A0"/>
                </a:solidFill>
                <a:effectLst>
                  <a:outerShdw blurRad="38100" dist="38100" dir="2700000" algn="tl">
                    <a:srgbClr val="000000">
                      <a:alpha val="43137"/>
                    </a:srgbClr>
                  </a:outerShdw>
                </a:effectLst>
              </a:rPr>
              <a:t>violetiniai</a:t>
            </a:r>
            <a:r>
              <a:rPr lang="lt-LT" b="1" i="1" dirty="0"/>
              <a:t>.</a:t>
            </a:r>
            <a:endParaRPr lang="lt-LT" dirty="0"/>
          </a:p>
        </p:txBody>
      </p:sp>
      <p:pic>
        <p:nvPicPr>
          <p:cNvPr id="1026" name="Picture 2" descr="http://www.fotonas.su.lt/studdarbai/sviesa/svetaine/teorija/dispersija/1.2paveikslai/sviesos%20eiga%20per%20skylu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7760" y="2132856"/>
            <a:ext cx="4343400" cy="1971676"/>
          </a:xfrm>
          <a:prstGeom prst="rect">
            <a:avLst/>
          </a:prstGeom>
          <a:noFill/>
          <a:extLst>
            <a:ext uri="{909E8E84-426E-40DD-AFC4-6F175D3DCCD1}">
              <a14:hiddenFill xmlns:a14="http://schemas.microsoft.com/office/drawing/2010/main">
                <a:solidFill>
                  <a:srgbClr val="FFFFFF"/>
                </a:solidFill>
              </a14:hiddenFill>
            </a:ext>
          </a:extLst>
        </p:spPr>
      </p:pic>
      <p:sp>
        <p:nvSpPr>
          <p:cNvPr id="4" name="Stačiakampis 3"/>
          <p:cNvSpPr/>
          <p:nvPr/>
        </p:nvSpPr>
        <p:spPr>
          <a:xfrm>
            <a:off x="346175" y="4113946"/>
            <a:ext cx="8451649" cy="800219"/>
          </a:xfrm>
          <a:prstGeom prst="rect">
            <a:avLst/>
          </a:prstGeom>
        </p:spPr>
        <p:txBody>
          <a:bodyPr wrap="square">
            <a:spAutoFit/>
          </a:bodyPr>
          <a:lstStyle/>
          <a:p>
            <a:r>
              <a:rPr lang="lt-LT" sz="2800" b="1" i="1" u="sng" dirty="0">
                <a:solidFill>
                  <a:srgbClr val="0000CC"/>
                </a:solidFill>
                <a:effectLst>
                  <a:outerShdw blurRad="38100" dist="38100" dir="2700000" algn="tl">
                    <a:srgbClr val="000000">
                      <a:alpha val="43137"/>
                    </a:srgbClr>
                  </a:outerShdw>
                </a:effectLst>
              </a:rPr>
              <a:t>2 bandymas</a:t>
            </a:r>
            <a:r>
              <a:rPr lang="lt-LT" sz="2800" u="sng" dirty="0">
                <a:solidFill>
                  <a:srgbClr val="0000CC"/>
                </a:solidFill>
                <a:effectLst>
                  <a:outerShdw blurRad="38100" dist="38100" dir="2700000" algn="tl">
                    <a:srgbClr val="000000">
                      <a:alpha val="43137"/>
                    </a:srgbClr>
                  </a:outerShdw>
                </a:effectLst>
              </a:rPr>
              <a:t>. </a:t>
            </a:r>
            <a:r>
              <a:rPr lang="lt-LT" dirty="0"/>
              <a:t>Prizme </a:t>
            </a:r>
            <a:r>
              <a:rPr lang="lt-LT" dirty="0" smtClean="0"/>
              <a:t>išskaidoma balta šviesa </a:t>
            </a:r>
            <a:r>
              <a:rPr lang="lt-LT" dirty="0"/>
              <a:t>ir </a:t>
            </a:r>
            <a:r>
              <a:rPr lang="lt-LT" dirty="0" smtClean="0"/>
              <a:t>nukreipiama  </a:t>
            </a:r>
            <a:r>
              <a:rPr lang="lt-LT" dirty="0"/>
              <a:t>į </a:t>
            </a:r>
            <a:r>
              <a:rPr lang="lt-LT" dirty="0" smtClean="0"/>
              <a:t>kitą prizmę. </a:t>
            </a:r>
            <a:r>
              <a:rPr lang="lt-LT" dirty="0"/>
              <a:t>Vėl </a:t>
            </a:r>
            <a:r>
              <a:rPr lang="lt-LT" dirty="0" smtClean="0"/>
              <a:t>gaunama </a:t>
            </a:r>
            <a:r>
              <a:rPr lang="lt-LT" dirty="0"/>
              <a:t>baltą </a:t>
            </a:r>
            <a:r>
              <a:rPr lang="lt-LT" dirty="0" smtClean="0"/>
              <a:t>šviesa.</a:t>
            </a:r>
            <a:endParaRPr lang="lt-LT" dirty="0"/>
          </a:p>
        </p:txBody>
      </p:sp>
      <p:pic>
        <p:nvPicPr>
          <p:cNvPr id="1030" name="Picture 6" descr="http://thefishbowlnetwork.com/blog/wp-content/uploads/2014/01/128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9666" y="4521808"/>
            <a:ext cx="4271298" cy="172243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blogas.lt/uploads/s/sirdis/166694.bm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85125" y="5380382"/>
            <a:ext cx="1269494" cy="126949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www.blogas.lt/uploads/s/sirdis/166694.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7704" y="2314903"/>
            <a:ext cx="1440160" cy="144016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rot="1084801">
            <a:off x="5280565" y="5806927"/>
            <a:ext cx="883788" cy="307777"/>
          </a:xfrm>
          <a:prstGeom prst="rect">
            <a:avLst/>
          </a:prstGeom>
          <a:solidFill>
            <a:schemeClr val="bg1"/>
          </a:solidFill>
        </p:spPr>
        <p:txBody>
          <a:bodyPr wrap="square" rtlCol="0">
            <a:spAutoFit/>
          </a:bodyPr>
          <a:lstStyle/>
          <a:p>
            <a:r>
              <a:rPr lang="lt-LT" sz="1400" b="1" dirty="0" smtClean="0"/>
              <a:t>Spektras</a:t>
            </a:r>
            <a:endParaRPr lang="lt-LT" sz="1400" b="1" dirty="0"/>
          </a:p>
        </p:txBody>
      </p:sp>
      <p:sp>
        <p:nvSpPr>
          <p:cNvPr id="6" name="TextBox 5"/>
          <p:cNvSpPr txBox="1"/>
          <p:nvPr/>
        </p:nvSpPr>
        <p:spPr>
          <a:xfrm>
            <a:off x="7092280" y="5013176"/>
            <a:ext cx="720080" cy="523220"/>
          </a:xfrm>
          <a:prstGeom prst="rect">
            <a:avLst/>
          </a:prstGeom>
          <a:solidFill>
            <a:schemeClr val="bg1"/>
          </a:solidFill>
        </p:spPr>
        <p:txBody>
          <a:bodyPr wrap="square" rtlCol="0">
            <a:spAutoFit/>
          </a:bodyPr>
          <a:lstStyle/>
          <a:p>
            <a:r>
              <a:rPr lang="lt-LT" sz="1400" b="1" dirty="0" smtClean="0"/>
              <a:t>Balta šviesa</a:t>
            </a:r>
            <a:endParaRPr lang="lt-LT" sz="1400" b="1" dirty="0"/>
          </a:p>
        </p:txBody>
      </p:sp>
    </p:spTree>
    <p:extLst>
      <p:ext uri="{BB962C8B-B14F-4D97-AF65-F5344CB8AC3E}">
        <p14:creationId xmlns:p14="http://schemas.microsoft.com/office/powerpoint/2010/main" val="306683596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32"/>
                                        </p:tgtEl>
                                        <p:attrNameLst>
                                          <p:attrName>style.visibility</p:attrName>
                                        </p:attrNameLst>
                                      </p:cBhvr>
                                      <p:to>
                                        <p:strVal val="visible"/>
                                      </p:to>
                                    </p:set>
                                    <p:anim calcmode="lin" valueType="num">
                                      <p:cBhvr>
                                        <p:cTn id="31" dur="1000" fill="hold"/>
                                        <p:tgtEl>
                                          <p:spTgt spid="1032"/>
                                        </p:tgtEl>
                                        <p:attrNameLst>
                                          <p:attrName>ppt_w</p:attrName>
                                        </p:attrNameLst>
                                      </p:cBhvr>
                                      <p:tavLst>
                                        <p:tav tm="0">
                                          <p:val>
                                            <p:fltVal val="0"/>
                                          </p:val>
                                        </p:tav>
                                        <p:tav tm="100000">
                                          <p:val>
                                            <p:strVal val="#ppt_w"/>
                                          </p:val>
                                        </p:tav>
                                      </p:tavLst>
                                    </p:anim>
                                    <p:anim calcmode="lin" valueType="num">
                                      <p:cBhvr>
                                        <p:cTn id="32" dur="1000" fill="hold"/>
                                        <p:tgtEl>
                                          <p:spTgt spid="1032"/>
                                        </p:tgtEl>
                                        <p:attrNameLst>
                                          <p:attrName>ppt_h</p:attrName>
                                        </p:attrNameLst>
                                      </p:cBhvr>
                                      <p:tavLst>
                                        <p:tav tm="0">
                                          <p:val>
                                            <p:fltVal val="0"/>
                                          </p:val>
                                        </p:tav>
                                        <p:tav tm="100000">
                                          <p:val>
                                            <p:strVal val="#ppt_h"/>
                                          </p:val>
                                        </p:tav>
                                      </p:tavLst>
                                    </p:anim>
                                    <p:anim calcmode="lin" valueType="num">
                                      <p:cBhvr>
                                        <p:cTn id="33" dur="1000" fill="hold"/>
                                        <p:tgtEl>
                                          <p:spTgt spid="1032"/>
                                        </p:tgtEl>
                                        <p:attrNameLst>
                                          <p:attrName>style.rotation</p:attrName>
                                        </p:attrNameLst>
                                      </p:cBhvr>
                                      <p:tavLst>
                                        <p:tav tm="0">
                                          <p:val>
                                            <p:fltVal val="90"/>
                                          </p:val>
                                        </p:tav>
                                        <p:tav tm="100000">
                                          <p:val>
                                            <p:fltVal val="0"/>
                                          </p:val>
                                        </p:tav>
                                      </p:tavLst>
                                    </p:anim>
                                    <p:animEffect transition="in" filter="fade">
                                      <p:cBhvr>
                                        <p:cTn id="34" dur="1000"/>
                                        <p:tgtEl>
                                          <p:spTgt spid="1032"/>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30"/>
                                        </p:tgtEl>
                                        <p:attrNameLst>
                                          <p:attrName>style.visibility</p:attrName>
                                        </p:attrNameLst>
                                      </p:cBhvr>
                                      <p:to>
                                        <p:strVal val="visible"/>
                                      </p:to>
                                    </p:set>
                                    <p:anim calcmode="lin" valueType="num">
                                      <p:cBhvr>
                                        <p:cTn id="39" dur="1000" fill="hold"/>
                                        <p:tgtEl>
                                          <p:spTgt spid="1030"/>
                                        </p:tgtEl>
                                        <p:attrNameLst>
                                          <p:attrName>ppt_w</p:attrName>
                                        </p:attrNameLst>
                                      </p:cBhvr>
                                      <p:tavLst>
                                        <p:tav tm="0">
                                          <p:val>
                                            <p:fltVal val="0"/>
                                          </p:val>
                                        </p:tav>
                                        <p:tav tm="100000">
                                          <p:val>
                                            <p:strVal val="#ppt_w"/>
                                          </p:val>
                                        </p:tav>
                                      </p:tavLst>
                                    </p:anim>
                                    <p:anim calcmode="lin" valueType="num">
                                      <p:cBhvr>
                                        <p:cTn id="40" dur="1000" fill="hold"/>
                                        <p:tgtEl>
                                          <p:spTgt spid="1030"/>
                                        </p:tgtEl>
                                        <p:attrNameLst>
                                          <p:attrName>ppt_h</p:attrName>
                                        </p:attrNameLst>
                                      </p:cBhvr>
                                      <p:tavLst>
                                        <p:tav tm="0">
                                          <p:val>
                                            <p:fltVal val="0"/>
                                          </p:val>
                                        </p:tav>
                                        <p:tav tm="100000">
                                          <p:val>
                                            <p:strVal val="#ppt_h"/>
                                          </p:val>
                                        </p:tav>
                                      </p:tavLst>
                                    </p:anim>
                                    <p:anim calcmode="lin" valueType="num">
                                      <p:cBhvr>
                                        <p:cTn id="41" dur="1000" fill="hold"/>
                                        <p:tgtEl>
                                          <p:spTgt spid="1030"/>
                                        </p:tgtEl>
                                        <p:attrNameLst>
                                          <p:attrName>style.rotation</p:attrName>
                                        </p:attrNameLst>
                                      </p:cBhvr>
                                      <p:tavLst>
                                        <p:tav tm="0">
                                          <p:val>
                                            <p:fltVal val="90"/>
                                          </p:val>
                                        </p:tav>
                                        <p:tav tm="100000">
                                          <p:val>
                                            <p:fltVal val="0"/>
                                          </p:val>
                                        </p:tav>
                                      </p:tavLst>
                                    </p:anim>
                                    <p:animEffect transition="in" filter="fade">
                                      <p:cBhvr>
                                        <p:cTn id="42" dur="1000"/>
                                        <p:tgtEl>
                                          <p:spTgt spid="1030"/>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1000" fill="hold"/>
                                        <p:tgtEl>
                                          <p:spTgt spid="5"/>
                                        </p:tgtEl>
                                        <p:attrNameLst>
                                          <p:attrName>ppt_w</p:attrName>
                                        </p:attrNameLst>
                                      </p:cBhvr>
                                      <p:tavLst>
                                        <p:tav tm="0">
                                          <p:val>
                                            <p:fltVal val="0"/>
                                          </p:val>
                                        </p:tav>
                                        <p:tav tm="100000">
                                          <p:val>
                                            <p:strVal val="#ppt_w"/>
                                          </p:val>
                                        </p:tav>
                                      </p:tavLst>
                                    </p:anim>
                                    <p:anim calcmode="lin" valueType="num">
                                      <p:cBhvr>
                                        <p:cTn id="48" dur="1000" fill="hold"/>
                                        <p:tgtEl>
                                          <p:spTgt spid="5"/>
                                        </p:tgtEl>
                                        <p:attrNameLst>
                                          <p:attrName>ppt_h</p:attrName>
                                        </p:attrNameLst>
                                      </p:cBhvr>
                                      <p:tavLst>
                                        <p:tav tm="0">
                                          <p:val>
                                            <p:fltVal val="0"/>
                                          </p:val>
                                        </p:tav>
                                        <p:tav tm="100000">
                                          <p:val>
                                            <p:strVal val="#ppt_h"/>
                                          </p:val>
                                        </p:tav>
                                      </p:tavLst>
                                    </p:anim>
                                    <p:anim calcmode="lin" valueType="num">
                                      <p:cBhvr>
                                        <p:cTn id="49" dur="1000" fill="hold"/>
                                        <p:tgtEl>
                                          <p:spTgt spid="5"/>
                                        </p:tgtEl>
                                        <p:attrNameLst>
                                          <p:attrName>style.rotation</p:attrName>
                                        </p:attrNameLst>
                                      </p:cBhvr>
                                      <p:tavLst>
                                        <p:tav tm="0">
                                          <p:val>
                                            <p:fltVal val="90"/>
                                          </p:val>
                                        </p:tav>
                                        <p:tav tm="100000">
                                          <p:val>
                                            <p:fltVal val="0"/>
                                          </p:val>
                                        </p:tav>
                                      </p:tavLst>
                                    </p:anim>
                                    <p:animEffect transition="in" filter="fade">
                                      <p:cBhvr>
                                        <p:cTn id="50" dur="10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1000" fill="hold"/>
                                        <p:tgtEl>
                                          <p:spTgt spid="6"/>
                                        </p:tgtEl>
                                        <p:attrNameLst>
                                          <p:attrName>ppt_w</p:attrName>
                                        </p:attrNameLst>
                                      </p:cBhvr>
                                      <p:tavLst>
                                        <p:tav tm="0">
                                          <p:val>
                                            <p:fltVal val="0"/>
                                          </p:val>
                                        </p:tav>
                                        <p:tav tm="100000">
                                          <p:val>
                                            <p:strVal val="#ppt_w"/>
                                          </p:val>
                                        </p:tav>
                                      </p:tavLst>
                                    </p:anim>
                                    <p:anim calcmode="lin" valueType="num">
                                      <p:cBhvr>
                                        <p:cTn id="56" dur="1000" fill="hold"/>
                                        <p:tgtEl>
                                          <p:spTgt spid="6"/>
                                        </p:tgtEl>
                                        <p:attrNameLst>
                                          <p:attrName>ppt_h</p:attrName>
                                        </p:attrNameLst>
                                      </p:cBhvr>
                                      <p:tavLst>
                                        <p:tav tm="0">
                                          <p:val>
                                            <p:fltVal val="0"/>
                                          </p:val>
                                        </p:tav>
                                        <p:tav tm="100000">
                                          <p:val>
                                            <p:strVal val="#ppt_h"/>
                                          </p:val>
                                        </p:tav>
                                      </p:tavLst>
                                    </p:anim>
                                    <p:anim calcmode="lin" valueType="num">
                                      <p:cBhvr>
                                        <p:cTn id="57" dur="1000" fill="hold"/>
                                        <p:tgtEl>
                                          <p:spTgt spid="6"/>
                                        </p:tgtEl>
                                        <p:attrNameLst>
                                          <p:attrName>style.rotation</p:attrName>
                                        </p:attrNameLst>
                                      </p:cBhvr>
                                      <p:tavLst>
                                        <p:tav tm="0">
                                          <p:val>
                                            <p:fltVal val="90"/>
                                          </p:val>
                                        </p:tav>
                                        <p:tav tm="100000">
                                          <p:val>
                                            <p:fltVal val="0"/>
                                          </p:val>
                                        </p:tav>
                                      </p:tavLst>
                                    </p:anim>
                                    <p:animEffect transition="in" filter="fade">
                                      <p:cBhvr>
                                        <p:cTn id="5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8000" r="-18000"/>
          </a:stretch>
        </a:blipFill>
        <a:effectLst/>
      </p:bgPr>
    </p:bg>
    <p:spTree>
      <p:nvGrpSpPr>
        <p:cNvPr id="1" name=""/>
        <p:cNvGrpSpPr/>
        <p:nvPr/>
      </p:nvGrpSpPr>
      <p:grpSpPr>
        <a:xfrm>
          <a:off x="0" y="0"/>
          <a:ext cx="0" cy="0"/>
          <a:chOff x="0" y="0"/>
          <a:chExt cx="0" cy="0"/>
        </a:xfrm>
      </p:grpSpPr>
      <p:sp>
        <p:nvSpPr>
          <p:cNvPr id="2" name="Stačiakampis 1"/>
          <p:cNvSpPr/>
          <p:nvPr/>
        </p:nvSpPr>
        <p:spPr>
          <a:xfrm>
            <a:off x="323528" y="404664"/>
            <a:ext cx="8208912" cy="2985433"/>
          </a:xfrm>
          <a:prstGeom prst="rect">
            <a:avLst/>
          </a:prstGeom>
        </p:spPr>
        <p:txBody>
          <a:bodyPr wrap="square">
            <a:spAutoFit/>
          </a:bodyPr>
          <a:lstStyle/>
          <a:p>
            <a:r>
              <a:rPr lang="lt-LT" sz="2800" b="1" i="1" u="sng" dirty="0">
                <a:solidFill>
                  <a:srgbClr val="0000CC"/>
                </a:solidFill>
                <a:effectLst>
                  <a:outerShdw blurRad="38100" dist="38100" dir="2700000" algn="tl">
                    <a:srgbClr val="000000">
                      <a:alpha val="43137"/>
                    </a:srgbClr>
                  </a:outerShdw>
                </a:effectLst>
              </a:rPr>
              <a:t>Išvados:</a:t>
            </a:r>
          </a:p>
          <a:p>
            <a:pPr marL="285750" indent="-285750">
              <a:buFont typeface="Arial" pitchFamily="34" charset="0"/>
              <a:buChar char="•"/>
            </a:pPr>
            <a:r>
              <a:rPr lang="lt-LT" sz="2000" b="1" dirty="0">
                <a:effectLst>
                  <a:outerShdw blurRad="38100" dist="38100" dir="2700000" algn="tl">
                    <a:srgbClr val="000000">
                      <a:alpha val="43137"/>
                    </a:srgbClr>
                  </a:outerShdw>
                </a:effectLst>
              </a:rPr>
              <a:t>Baltą šviesą sudarantys spinduliai, eidami pro prizmę, lūžta nevienodai: labiausiai </a:t>
            </a:r>
            <a:r>
              <a:rPr lang="lt-LT" sz="2000" b="1" i="1" dirty="0">
                <a:solidFill>
                  <a:srgbClr val="7030A0"/>
                </a:solidFill>
                <a:effectLst>
                  <a:outerShdw blurRad="38100" dist="38100" dir="2700000" algn="tl">
                    <a:srgbClr val="000000">
                      <a:alpha val="43137"/>
                    </a:srgbClr>
                  </a:outerShdw>
                </a:effectLst>
              </a:rPr>
              <a:t>violetiniai</a:t>
            </a:r>
            <a:r>
              <a:rPr lang="lt-LT" sz="2000" b="1" dirty="0">
                <a:effectLst>
                  <a:outerShdw blurRad="38100" dist="38100" dir="2700000" algn="tl">
                    <a:srgbClr val="000000">
                      <a:alpha val="43137"/>
                    </a:srgbClr>
                  </a:outerShdw>
                </a:effectLst>
              </a:rPr>
              <a:t> spinduliai, mažiausiai  </a:t>
            </a:r>
            <a:r>
              <a:rPr lang="lt-LT" sz="2000" b="1" i="1" dirty="0">
                <a:solidFill>
                  <a:srgbClr val="FF0000"/>
                </a:solidFill>
                <a:effectLst>
                  <a:outerShdw blurRad="38100" dist="38100" dir="2700000" algn="tl">
                    <a:srgbClr val="000000">
                      <a:alpha val="43137"/>
                    </a:srgbClr>
                  </a:outerShdw>
                </a:effectLst>
              </a:rPr>
              <a:t>raudoni</a:t>
            </a:r>
            <a:r>
              <a:rPr lang="lt-LT" sz="2000" b="1" dirty="0">
                <a:effectLst>
                  <a:outerShdw blurRad="38100" dist="38100" dir="2700000" algn="tl">
                    <a:srgbClr val="000000">
                      <a:alpha val="43137"/>
                    </a:srgbClr>
                  </a:outerShdw>
                </a:effectLst>
              </a:rPr>
              <a:t>;</a:t>
            </a:r>
          </a:p>
          <a:p>
            <a:pPr marL="285750" indent="-285750">
              <a:buFont typeface="Arial" pitchFamily="34" charset="0"/>
              <a:buChar char="•"/>
            </a:pPr>
            <a:r>
              <a:rPr lang="lt-LT" sz="2000" b="1" dirty="0">
                <a:effectLst>
                  <a:outerShdw blurRad="38100" dist="38100" dir="2700000" algn="tl">
                    <a:srgbClr val="000000">
                      <a:alpha val="43137"/>
                    </a:srgbClr>
                  </a:outerShdw>
                </a:effectLst>
              </a:rPr>
              <a:t>Surinkus spalvotus spektro spindulius į vieną, vėl gaunama balta šviesa;</a:t>
            </a:r>
          </a:p>
          <a:p>
            <a:pPr marL="285750" indent="-285750">
              <a:buFont typeface="Arial" pitchFamily="34" charset="0"/>
              <a:buChar char="•"/>
            </a:pPr>
            <a:r>
              <a:rPr lang="lt-LT" sz="2000" b="1" dirty="0">
                <a:effectLst>
                  <a:outerShdw blurRad="38100" dist="38100" dir="2700000" algn="tl">
                    <a:srgbClr val="000000">
                      <a:alpha val="43137"/>
                    </a:srgbClr>
                  </a:outerShdw>
                </a:effectLst>
              </a:rPr>
              <a:t>Skirtingų spalvų spinduliai - skirtingo ilgio (dažnio) elektromagnetinės bangos;</a:t>
            </a:r>
          </a:p>
          <a:p>
            <a:pPr marL="285750" indent="-285750">
              <a:buFont typeface="Arial" pitchFamily="34" charset="0"/>
              <a:buChar char="•"/>
            </a:pPr>
            <a:r>
              <a:rPr lang="lt-LT" sz="2000" b="1" dirty="0">
                <a:effectLst>
                  <a:outerShdw blurRad="38100" dist="38100" dir="2700000" algn="tl">
                    <a:srgbClr val="000000">
                      <a:alpha val="43137"/>
                    </a:srgbClr>
                  </a:outerShdw>
                </a:effectLst>
              </a:rPr>
              <a:t>Skirtingos spalvos spindulių sklidimo greitis medžiagoje nevienodas (raudonieji spinduliai sklinda greičiau už violetinius);</a:t>
            </a:r>
          </a:p>
          <a:p>
            <a:pPr marL="285750" indent="-285750">
              <a:buFont typeface="Arial" pitchFamily="34" charset="0"/>
              <a:buChar char="•"/>
            </a:pPr>
            <a:r>
              <a:rPr lang="lt-LT" sz="2000" b="1" dirty="0">
                <a:effectLst>
                  <a:outerShdw blurRad="38100" dist="38100" dir="2700000" algn="tl">
                    <a:srgbClr val="000000">
                      <a:alpha val="43137"/>
                    </a:srgbClr>
                  </a:outerShdw>
                </a:effectLst>
              </a:rPr>
              <a:t>Skirtingų spalvų spinduliai prizmėje lūžta skirtingu kampu</a:t>
            </a:r>
            <a:r>
              <a:rPr lang="lt-LT" sz="2000" dirty="0"/>
              <a:t>;</a:t>
            </a:r>
          </a:p>
        </p:txBody>
      </p:sp>
      <p:pic>
        <p:nvPicPr>
          <p:cNvPr id="5122" name="Picture 2" descr="http://2pat.files.wordpress.com/2010/12/newtons-rainbo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391" y="3356992"/>
            <a:ext cx="5832538" cy="3269848"/>
          </a:xfrm>
          <a:prstGeom prst="rect">
            <a:avLst/>
          </a:prstGeom>
          <a:ln>
            <a:noFill/>
          </a:ln>
          <a:effectLst>
            <a:glow rad="101600">
              <a:schemeClr val="accent4">
                <a:satMod val="175000"/>
                <a:alpha val="40000"/>
              </a:schemeClr>
            </a:glow>
            <a:outerShdw blurRad="50800" dist="38100" dir="18900000" algn="b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944706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3082" name="Picture 10" descr="http://upload.wikimedia.org/wikipedia/commons/thumb/a/a0/Opticks.jpg/250px-Optick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1330">
            <a:off x="5228525" y="1649927"/>
            <a:ext cx="3664124" cy="4968552"/>
          </a:xfrm>
          <a:prstGeom prst="rect">
            <a:avLst/>
          </a:prstGeom>
          <a:noFill/>
          <a:effectLst>
            <a:glow rad="139700">
              <a:srgbClr val="00FFFF">
                <a:alpha val="40000"/>
              </a:srgbClr>
            </a:glo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18843" y="344248"/>
            <a:ext cx="8778193" cy="1200329"/>
          </a:xfrm>
          <a:prstGeom prst="rect">
            <a:avLst/>
          </a:prstGeom>
          <a:noFill/>
        </p:spPr>
        <p:txBody>
          <a:bodyPr wrap="square" rtlCol="0">
            <a:spAutoFit/>
          </a:bodyPr>
          <a:lstStyle/>
          <a:p>
            <a:pPr algn="ctr"/>
            <a:r>
              <a:rPr lang="lt-LT" sz="3600" b="1" dirty="0" smtClean="0">
                <a:solidFill>
                  <a:srgbClr val="FFFF00"/>
                </a:solidFill>
                <a:effectLst>
                  <a:outerShdw blurRad="38100" dist="38100" dir="2700000" algn="tl">
                    <a:srgbClr val="000000">
                      <a:alpha val="43137"/>
                    </a:srgbClr>
                  </a:outerShdw>
                </a:effectLst>
              </a:rPr>
              <a:t>Savo pastebėjimus I. Niutonas aprašė veikale „</a:t>
            </a:r>
            <a:r>
              <a:rPr lang="lt-LT" sz="3600" b="1" dirty="0" err="1" smtClean="0">
                <a:solidFill>
                  <a:srgbClr val="FFFF00"/>
                </a:solidFill>
                <a:effectLst>
                  <a:outerShdw blurRad="38100" dist="38100" dir="2700000" algn="tl">
                    <a:srgbClr val="000000">
                      <a:alpha val="43137"/>
                    </a:srgbClr>
                  </a:outerShdw>
                </a:effectLst>
              </a:rPr>
              <a:t>Opticks</a:t>
            </a:r>
            <a:r>
              <a:rPr lang="lt-LT" sz="3600" b="1" dirty="0" smtClean="0">
                <a:solidFill>
                  <a:srgbClr val="FFFF00"/>
                </a:solidFill>
                <a:effectLst>
                  <a:outerShdw blurRad="38100" dist="38100" dir="2700000" algn="tl">
                    <a:srgbClr val="000000">
                      <a:alpha val="43137"/>
                    </a:srgbClr>
                  </a:outerShdw>
                </a:effectLst>
              </a:rPr>
              <a:t>“ 1704 </a:t>
            </a:r>
            <a:r>
              <a:rPr lang="lt-LT" sz="3600" b="1" dirty="0" err="1" smtClean="0">
                <a:solidFill>
                  <a:srgbClr val="FFFF00"/>
                </a:solidFill>
                <a:effectLst>
                  <a:outerShdw blurRad="38100" dist="38100" dir="2700000" algn="tl">
                    <a:srgbClr val="000000">
                      <a:alpha val="43137"/>
                    </a:srgbClr>
                  </a:outerShdw>
                </a:effectLst>
              </a:rPr>
              <a:t>m</a:t>
            </a:r>
            <a:r>
              <a:rPr lang="lt-LT" sz="3600" b="1" dirty="0" smtClean="0">
                <a:solidFill>
                  <a:srgbClr val="FFFF00"/>
                </a:solidFill>
                <a:effectLst>
                  <a:outerShdw blurRad="38100" dist="38100" dir="2700000" algn="tl">
                    <a:srgbClr val="000000">
                      <a:alpha val="43137"/>
                    </a:srgbClr>
                  </a:outerShdw>
                </a:effectLst>
              </a:rPr>
              <a:t>.</a:t>
            </a:r>
            <a:endParaRPr lang="lt-LT" sz="3600" b="1" dirty="0">
              <a:solidFill>
                <a:srgbClr val="FFFF00"/>
              </a:solidFill>
              <a:effectLst>
                <a:outerShdw blurRad="38100" dist="38100" dir="2700000" algn="tl">
                  <a:srgbClr val="000000">
                    <a:alpha val="43137"/>
                  </a:srgbClr>
                </a:outerShdw>
              </a:effectLst>
            </a:endParaRPr>
          </a:p>
        </p:txBody>
      </p:sp>
      <p:pic>
        <p:nvPicPr>
          <p:cNvPr id="4" name="Paveikslėlis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1680" y="1556792"/>
            <a:ext cx="3518194" cy="1978984"/>
          </a:xfrm>
          <a:prstGeom prst="rect">
            <a:avLst/>
          </a:prstGeom>
          <a:effectLst>
            <a:softEdge rad="635000"/>
          </a:effectLst>
        </p:spPr>
      </p:pic>
      <p:pic>
        <p:nvPicPr>
          <p:cNvPr id="13" name="Picture 16" descr="http://mathsforeurope.digibel.be/images/Newtonstamp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349156">
            <a:off x="350664" y="3323324"/>
            <a:ext cx="5112568" cy="3009901"/>
          </a:xfrm>
          <a:prstGeom prst="rect">
            <a:avLst/>
          </a:prstGeom>
          <a:noFill/>
          <a:effectLst>
            <a:glow rad="101600">
              <a:srgbClr val="FFFF00">
                <a:alpha val="60000"/>
              </a:srgbClr>
            </a:glow>
          </a:effectLst>
          <a:extLst>
            <a:ext uri="{909E8E84-426E-40DD-AFC4-6F175D3DCCD1}">
              <a14:hiddenFill xmlns:a14="http://schemas.microsoft.com/office/drawing/2010/main">
                <a:solidFill>
                  <a:srgbClr val="FFFFFF"/>
                </a:solidFill>
              </a14:hiddenFill>
            </a:ext>
          </a:extLst>
        </p:spPr>
      </p:pic>
      <p:sp>
        <p:nvSpPr>
          <p:cNvPr id="5" name="AutoShape 18" descr="data:image/jpeg;base64,/9j/4AAQSkZJRgABAQAAAQABAAD/2wCEAAkGBxMTEhQUExQVFhUXGRcXGBgYGBgXFxcaGB0YFxcUGBgYHCggGBolHRoYIjEhJSkrLi4uFx8zODMsNygtLisBCgoKDg0OGxAQGiwkHCQsLCwsLCwsLCwsLCwsLCwsLCwsLCwsLCwsLCwsLCwsLCwsLCwsLCwsLCwsLCwsLCwsLP/AABEIAK0BIwMBIgACEQEDEQH/xAAcAAACAgMBAQAAAAAAAAAAAAAEBQIDAAEGBwj/xABJEAABAgMEBgcDCQYFBAMBAAABAhEAAyEEEjFBBSJRYXGREzKBobHB0QZC8AcUIzNSYnKS4RUkgrLC8VNzosPSNENEVCWD4hb/xAAZAQADAQEBAAAAAAAAAAAAAAABAgMABAX/xAAkEQEAAgEEAwEAAgMAAAAAAAAAAQIRAxITMSFBUTIUYQQiUv/aAAwDAQACEQMRAD8A9YAiTRuIKW0SOnGiYqM4RAzxtHOBMxA4EXo1egbpxt7jGhOBwflC8lfo7ZXqMYFtFCVvke71jTnYYXkr9HbK8risqjSTuPKITTsB5GDvr9bbKK7RFPzqsed+0n7XXaF9CFy5IYJZKDe2mtcYTWnRumCzzLR2JZuN2Bvr9NFJev8Azxs42LYI8atGjNKpoZtp4hKyK5OIFk2DSSlXfnE8H7ypifExuSv1uO3x7iLYBFotwjxdHszpFWNqXv8ApZnrGz7I27O0TPzzD5wOWn0eKz2cz4iJ8eTJ9hbQetapp3a3mqLEfJ6ffnTj2gesDnp9bis9ZTaBtjS542jnHl0n5PLP7188Vegi5PsBZEnqOPxK8oWf8mg8MvRJlsT9pPMQFPtaclA8CI5OT7F2QFxLByFVFuBeGEr2QsqSFCSi8KhTaw3g4wv8iJ9Dw49rNIWmIWa3MwiFusGNVczCayaHE9IUqZOBH2V3P5QHgxrVHjl1AtLVMVTdJZCFCfY2UrrKnK4zZnrG1ew1lAqlR/FMmHxVB56hxyYptm0xv9pIzWkcVAecIz7HWEO4SG2rPmr4aK1+zGjX68gDN1pHiY3NX5Lcbo/21KGM2WOK0jzik6fswOtaZA/+1HrCNWiNFigNn5yz4GImw6MH+D+X0EHm/qQ4/wC3Qj2osQ/8qR+cHwjZ9rbD/wC1K/NHOIXo9FAUdktR8Exam12PEJVscSpg/pjc0/8ALcUfT0+1tiH/AJCDwvK7kgxaPbSxs/TFhn0c3/hAGjhJmhRQk6rA3klJqHFFB8GiGkbGAg5UML/Ix6NGjE+xo+UTRw/8kdiJh/ojodGaUlWiX0kmYmYh2dO0YgjEGoodsfPVqUouNsd/8iloJl2hByVLOzEKB8Byjoi2UrU2vUXjIrCoyCQfHNLTdCTTEY1xpHSPHN6TV9G+yvIvENf0rpDEWU5rI4BI8QYt+a/eUe1v5Wi0KjSlRDEGyqTZA3vfmV6xJVjRmlJ4gHxixJiQLwcBlRMsCVITcCElxUpBBxDEZ1IjBo1QJIErFLMi7gXWDjiKboPsydURa1Y0VHcXiyzAqhSUucSoEDIU84xVim5K94lipVUulk8r1eEMI28PFS5L0WRZOuGBCnurWa6t1n/i7os+agYKV+Z/F4MeBRL11l6Fg2TsK/GyDiGyqVIx11ck/wDGEM+W1pFXcK2fd2DfHSrAaENsH7zK4L/piGpCunI+ZJD8o2mUkxZNOt2QmnpJWoBU3bSicgANpr3GFx5E1MsRBUoHZC0JJSsgTgDiCQGBcuA+0AfxRux2a8ALirju5XgcDUYj43Qdpcr7TY9eWcgt8qaqw45iKk2BXSBSpmqCWG0EDHt7uJBxFnpdKEpBwN+8xuqr2VjZkg1UiSTiTeLZgDYzeMbaO5OzqQgLchLqcVBfVSCaHaIIXapbDXTXCo+NvKAZshAoBKZsSFHqsDUUx3u5AzipN0hIJkFKWGJ40JO3CNFWyjbp8uovCjgjhjCOVq2OaQWZC2LsXYsxHjBNulBVV9CXcEgl+ytf7QJPDWOakNSWrwje4PHTZsktSSDiGxWoku133iNuD9kUz7DZgoJXLlkklzdKikUZIZR3lxixG+LrEGSokspLlwoA1dJCrz1o4psgWyWm7MEy4KlQLngnrfdqaDOKRlORR0bJN4gShiBeAAzZIls4LAVO3tgMJkpnIJSm5ndliiQKVaqgBxoQXqIdTGUQlEy86WKrlAmpQksHPvA9uFYXWiSXUuYQQ6VEpIo4SQkgmlMjV+EGGkUopmXkgJKUIcFKboWpJSHLC8ytZLYVJiNm6O66daYBiAUlDXXIV7yQKOWAffF0mYi6DLeWAU3ncmoUCoKSSSMQ1O+ulSgm+SZoQWSFBiQQxWWfN0h8q7KBlVrtN0VBSkPSigp63yQKE1GzBgcYsXLuJViHJAL1KXa8DTBmwzhTpRMw3go3bt0MlJONAxIowDY+bsrJavozeDTCCNVJBKHqSwCRnrHDug48NnyI9ngb1oP3kYZagDMYK0knUU9KGK/ZuUkG0NheQeaAc+PdBekRqHgYlfs9HiVpxjt/kVP/AFXGX/uRxVqTrR23yJD/AKrjL/3I7adI6r1MCMiYjUOiPIhBa5bpWN6h3mOgSYT2tDGZx8QD5xLX/Kmn2rsy7yJRzIHemCRC2wT/AKOXdDsyS2IYF6QyQdmERg0piJvAPz1pl3sG84nPAAjv2QVLmBQcZ/A+N8EBln6oi6B7OaRJdoSMVDx8IaOgWExowGba/USVdw5xlyarFYQPugE81U7oLC1Fh4wEq2hyEgrVQslsMHckBn3xbLsKAxLqOLrJWRvD0T2NGizq208IDB1Ccr7KB+dXkB3wvnyGnSxeJ65c12UhwowstVZ0v+LwES1FKC7QkuG2esAWx9ZJlrUGBdO4vSmLgc4aTRhCnSKQFk3ArVDa7Es5IYGsJHZvTUlOteuGtOuBuHaNb4cRsyQFMUIAcAupy2AONNXnFaZYUki5L62ayQ7HPb6xYcXJkgkA1JII8/e5wxUFKKUikk+5idjsWoHrsHdGwpIS5MgFxvxd3be3KNrUzfUhwD1SQXcJYcCBz2xpM0C6SuWxb3Hep3dlPSMyYLMl5dCoEMTmCBWtSCf4YFpdNZRFHZLAOWABb4vDtJtE9AmEX2N4UKHdxUDiArnEZpZ2mUW7MkUwOOTDvjMVaSKVJLXGYMLuB1cefGF9qR+7TfwKrlnDS2TAUuFjCuptJbwPKN6Mlgy2UAQQxBDgviGzEJZWvUlaJ8sEOkHMG6OthdJZglnxrAoUdVJUkM5dwwJJLuC2L1eOvkWGUP8Aty/yJHlBKZKR7o5CHi0Ely40ughlKRiXF5rqyXoXqHDvXMZwPabVKUq8SlRvXqNdoAMGGLJyjt0Sx8CK7TOWk6qSoXVKzxDMnDEvtyMHcDmbTaEUUJilFyWFFAVI1s6tTcIoXaAG1FqAqwSpQvFncfGEdKiasrZSSEs777yg3IA/xQUs8fWBuZwtrKiokS5ysyRKmM9MBdyiXSzEsBLnYu4lzU8EkFNRm2/l2pWzxQsO9MP0+OyDubBT7OrP0ylJUm+sEXgQ+qHIcbXgjSUwXC2w+EFXAAXgDSKGSeB84nacqVh43ausY7X5Ez/1XGX/ALkcVO6xjuPkRGrafxS/BUd1OkdV6kIyNiMiiI0CFFsJvzA1NUjfSvgIeXIU6QGur8I84lrfk1OyUWb6NKkKuL1ATkpiwCh3PjWCkWtYLLQEk5guk936xlkSDKDh9Y04Lg7ogfj1jnhSewQtJJLgUOqbzUIG3Gr/AAIyz25RQknEgOdpapA34iJWqyHAFrwKd4zx4PziWjEJ6MFhsBd6DBtnCDgF1lkrUKlhv9MoOl2VAZw53+kRsxpzi/KGqEtkxBowiMMOVGYtoEEzWPZBa0uIFWhq8PSI2zk8YRmEwHOS81H8XhB00UhfNV9JLP3iP9KoSx6mM89Xt8oS6QmfSN9GCQKqvAsb2BAbI9rbQ7qZW72+UKdIzQJhBKBq5oKlZjFuXCFjsfSEqZVkqlMS4Cg9EimAGBfsaLZc8C7e6MglgQigbjkCRyMaTPSFHWACkunUwJN2hArnSLULIBT0inAcESxQAGjbc68IYFPTAhLTEuKOJbguwFGpiRxJi2ZPu3VFZ6o1QjF3rhT9IwzCa9JNIwa432S+3+52RAWhRF0mbVWITkQQ3DDnBBKbNKbyStZYNRIzFC+Pfl2xTa55SzqXkXAHvOACKAZc90WqtBCibs9hkE0LXhhs2bX4RSqSzBpxAFHZqi7nxfi8AQVuUrbMYsRR2vPRsmrnEtGK1BWK5yykmk4pYhicKDLL9Ihop23frCWUr0YWe0qM1SMhd2UcEsavi3fFB0hM6JCkMpalLTRqlIm3Rj9pKeL74YDKLpQ+HgxJZDTrYp5akayFXXbHWIDsRUCrhwU41itExfTrQVG6EIUOrUlU0KS7YMEb674YRRa0LKdQgHfwO7aQewwQAaVtMxK0XL124oqCRedQXKujA1KTMDUzOTxYqZOKj1n6VLU1Oi1bxJZsL5xdwBgzmSpRAN4glyRuGQ5RY4xcNt2dsEC60om3pjPe6RFz7HRsi8+X+I71wbKBUJWJyzdWUqe6XLJYIehLMaswoytohrNtaAASpIBzJABPGIT56QNYpD4VAfhtjZwMKRMdNdnx8cIDtrXVNs8oalAIPDHOFVtSyTwOzZCTKlXkFpTrHjHcfIgn6K0H76B3H1jiLYQFEO57xHd/Ij9RaP8AMH8ojv00NV6YIyMEZFEDSFekOsfwjxMNIU6TXrH8I84nrfk1OwWj+oOKv5jBYMLdFzFXKgNeUA2xzj2vByVRzQpbtuZMABUcv7Z8YpsiLqSHDYJAZwBkdpweLFJBDEAjfhAiLXKSUovooFe8CRhsw/SDIGlkNOcEvANjtCCKLTjtEHSw4hqtLRMaJiV2NhMMCsxRaDhxT4iCpikpDqLCgc76DvgW1LYjMOHL0SxGMKKahSFdsT9JL/H/AErg1alK6tB9ojH8I8z2PAltGtL/ABf0qieoehi3V7YXW76waywWagcVIbPHrV3wbNUdXt8oV22YrpW+lIYURRI6zuX4chE8+TMRNWW1poLkNdxYivJ4tnOUlJ6UsQCcCbxuFgAXAx5RXMJYMmcaGux7wc0dw+Oxoj0RqkCbTWGszgAamG88oYEpGsohp1QUkqwqHL7G8SYlLvA3rs4liwUpxgaEDD+0DolknqzDt+lDgDbFs2Wv7BN0snXAJFSSTswDeMEFUySUlF3pSwBYqoHwChsF1m35Rq1yVXlaqyFVGuwdrxDbN2THbGlIukNLF4FDAzQMXPAkNhviK5V3W6JIIINZmB8H+N8AQMwK1voyCzVWKk1I5eEQC1JkTFIDqSlZSNpDkDnErVdOrdlgAm66iXcgPTc8X2FbIJrRywDk50GZhJVjoLMmlNllTULJmPILkk9J0ikBSSBQhQUWGVGZoy12W9abSkJvFUiWU1ugKeYm8CSLpwcitBshhKKAzS1hi4HRqYFyLwGAzqMjvgiVOTe6Topl4pYno1ORQhPfhxholOYLdN2M/MZgWQqamQxXneSKqBxS5c9sTtliQbJNupSkqkklgwcJJCm2gnHhshrNtCSClUqYoEVBlkg9ajHHDvG2IfOEFJQJMy4HQU9GyWDgipqlvKDmQI5RpYEK+rUh2PVVM6NKkJVkffIGZAOIhubPLBmhLOpIK0NqhwoBbMwJY8bg2RamYm4EdAu6GASUBgAzAAlmD9l07IkLWGKegmMWB1EsXu1OtXGv4TsjZZzegLUZcuypmhPRGWhMpQwRMD6q8nUGuq3EZ1M0tImdItUpUsvKCVypoVdKXWQUqHVd1A0OA2QzUpF0I+bqu/ZuS7oe6TR2z7j24ucFAPIVRmcILPd35Pl9k7oMz5y0QhYLUlaCQQ4YKS4JQopCrit4BHOAtJzWQo40MMkLCkk3CgmpBZy4Gzl2Qot51SDsPhEp7Vo8ltidcmuLYU247I7/AORH6i0f5o/lTHBzpiStQeoIcd/mI735Fk/u8/8Azf6ER6GnKGq9JvRqItGQ+UTcwj0wden2R5w8IhNpAa5O4CJ635Np9uRXpS0SwtCJCiApV1ZSpSWvF6JHHEwIjSVoNOkugknVSEkviXU55R1Oi1G4CqjuRvc3gRz7oMStOxie/ZxiFY8KT246XZyvrqWv8Sie6CRZUgpYAV+MY6gykH3UnsEVzdHoLEJAYvxoQ3fGmGy59NlTWgx3ekXyrASNW92AnvEdDZZQDsAKwUIMQEy5JOjbW+qZoH+YU916CJWjrf8A+wEjeSs94MdEVd0SENAZK5GjrUzTbUlYOI6FHi/lFtpszpAUpanKAD1brKBcJAA7WJhkExEpjA1MNIWW46yPxDwMMlCkK9IdaX+LyMS1VNPseRQcoXW+Sb4N0qoANcIqHOe6GSlME8fKFekpo6QUluUFiokU6pGz3+8xOOzIzJOqkBDg6zdKKV250bnxjS7CBdHRg3s+kwIem/AdsbCgwAEp1OalTXGqd1Q1chE76VBI+hJ1ixvEB/dGzVCaZsYcqmdLvDqy3oS68mF048OW+ISrIlPuyQWqekIxzFabaRYZj1vSHqA4U+DDEZUA2jbFs2ajWN6UzBqOaNQ7se6Mwe0KdRUOice8pV3IE5ti/KKumTdKT0QZRKhWhwcPn1uxtsStV0ghpQxB1SHKSRRqtTHcYhOOBKpf5CScHycF4UxRaCbwZUoNRwHZ3IA3+kM9G0S75wJOWMAsA0HUdzWvhFtguqQUqZQJqCMeMLKkdHctdYISRSFadGysRLS+1huPiByjcyySUisrE3WABckN4UjQSR9qSolN0kMQTvDHVrtLRSRMYa1QSS2Yd7vZ5b4GSmzkn6MdYowFTUHiNc/mMWJlyVAHo+spg4AqylXscDrc4OAXoBF9yXPVrhQci78xGrMlQSyjeLmr7SS1dlBA8yRJQWMsYXnYMKpG18buWyNdFZnGqh8OqzMQNm1A/KIOPDZGLWIHWsbe8bvjtjJOj5NQJaXSQMBsSQ26ify7ojN0ZKp9GgNuG7/inkI2IaJYVAgt6wp0pRJ4GG6JCEAhKQkHYGyA8AB2Qq0kkXVcDCSpV5HaZDFZzJfgwMejfIwP3WbvnKP+mXHA2oPe3XvAx3nyMn91mf5p/lRHfpyhqw9FEZEYyKInEJNIdZfxkIdKMIraqqjv/SJa8/6m0+wdiTqSx90dzYd0WvkRTb+kZZ0/RpH3U9lGiBdOQ3OwHOgPxSJ08wpKSFMaMRu3eYEHQvGTAEnJy4xYnthghLAQbA1Zs+PpBIgez58fSK7dpBMpgQS7szZcTCR00jbgffEwISnTqfsqHL1gVWnVFKgzKd0nYMQDtwYw26AxJ+baAu6259pxKQGydOee6NTbWkO5AAxJwy9YTftZSwKgdgLHtz7YX6QtarpClEuWHadm4OeyBNh2m2mdLiW6UMV9yd59IpmLJEsmtR4GsJFrQkFjUv28TnDqcWTK26vgYjdSsYH2kUS23yMLbcGU5KGYUUm9WrNTs/vDG1HVTxHgYDtV4KSQTdeoDZMrkwbtifs3oLJnpNQpD5EIYAVdLY+94xLpgAXUACEEKShgxNW3kUrs5zTOcvem4u10M2ynKsSVMKSGUspa8EhAAq7BxhFMlw3InJGsVIIqG6MjyfbFc21JJN1aQHA+qox8qtxjcxS3IK5pY4hIqxZwx25Zxtc03OtMcZ3cXfZT3T/cxshhUqY6HMxqN9XgVPg2OZfdlURG0WlIIUFFi6UgJzpX9DFy5yiFqBmBhgBjgO48fB6J7veHTa2IAqLrZb3PfujGBTpqg4vTFUZwAO0esV2ZKjLVdLKyJ86RdbHxImHVFCQBUXa7CxJjLANUnzeFk9em5VrUNUrQCCxeruHSDSnYN+6DDbJmXRNtvKahYlwlsxzOyF06YAVayRmxlFVWGKsDj3gbovSoFNSi6DrEIILbA+Bx/M8EsmCLSplEdFSg1izuAQaUOPGkWTJ6hgqWcMSA+Dkb3vDlAd4FZQ6esCBdZjQ4ti27OJC0JvAqVLYYAJqMgRsqRygwWRnzpQSb3RhQwAUd25znlsiCrWSEt0bmmJa9irHIOOcATVvr/QnWAcI3FRckja/ONCeG68m84KXSwS5c4ZFh2vjSGAwVaFuw6PMNexOAr2M0DTrWWIvIN0NmHVhWn2nwfKKUz2A1pD1UCA1ausE+h7YsXcZYaWSMKYZC8wocMIEjDUm0Oly2eDtTjC+3l0KrkYNkhKkEi5TG4GALCh2mF1qRqqO4+ETntWrzS10C+CvAx3XyNpayzN80n/RLjhNIYL4HwMd58jSf3SZ/nK/klx3afSGq9DeMjGjIsgZzIQWqZqKPE+JjopgoY523J1CNobnSOf8AyOoU0kzLIQEgsWAfZk/GMkLUQnVzIVWqQx7ScOcSEoKukpGLgY1YlxE0yEh6AOfIRGJGUgzOGauG7HCJKWzPmWFM6mKESE3GujA5RcqQmmqnkNhhssjZVgksQ5qODCrdo5wD7QjqYe95QRY5YB6oFGDUpq0pFOlbGqapKUmqXJyocPA8oEdD7c8qaxNQXOYf8rERBS1gg3RUDb4dsOEezS3LqFd6j5ROT7NnpNYukCh3lqM+4V3wBLEzg7k5OQzYYkbcvhootajMmBIDtUAb6DDtjqEaAljEqPL0iWjtFpklV0OSaE1ITkNw3QcNkrsmgnYzPy+uyL9KLu3PxN3GHSkwk0ykan4n7jCXjA1nMmN50p4+RgWelyOuDUOCwAo5PCCJRASmlIG0jKdSdQKxYFd37PP42xOPMnlXZ5ahUia4IxUKgk7g4GzeYlZpRcB5oDF6ulyC703u8aSAybqASl2HSbS+OYz7IiLOi8XTQ5hYetDnlU/AhiinKVODMVdZLBjeDPeLjFyR2GBCCdYdIoG9QmoxTkKdmEbTIcnVDAKCSJgqxLONtcdsUSkXaFDKAB+sGRTU7BiezfXMlMQRVpwwALsWIGbY07uEYtCroZMw1J64BwGJzHoY0lKgbxlMcazQWJd/E84HNmSH1U06rrJcE5g1dmzjCGtssGpQlgKlS8GAJcYuBFmizqt4YGK7UsVUOiY1eqixZw29zziqQVXVFIdQqAaOWcQLHr0aqsiiaLIqHZqAOG25nnEZ0m430qhkTdGtjUlqUO7CI2a0zHAMs0ZzeDdmPnGaTt10oBl3rxWKltwIpUF23BWeEaMllKYkuQJrEuWYGjkUfD9IKsyyHCl3jwAblnWEh0gykoVZ7rkJDliRXBw1CdvvQ0TKGHQkJCSoM+LtdZsWA+Gg4CRqFJOYNW7cCIsuj4aFkyWh03pUytSzkAqqQe0k9kYizylKA6JQNQ5dm4vuggYlCTkOQiiagOTSrZY7IokWlCHAStNWZia7cc6RufbAkkMqm5/PugTDQ1NSLpw7ITaRVqkbj5w3+cA3hWhbuBpur4wm0vMoW2HwhVavMNKGivjbHo3yNj9zVvmqP+lAjzfSRoqPSvkeT+5cZi/IeUd+n059V3rxkbaMiqJlajqK4NzpCa3ooAM1Jw4gnHcDDO2Lo20/rC1SnmoGxzyDecc2v5nCmn02qYQUgJNXpTACtX3xtE172qaFsU5APnBhEQUITDAOnPRlRScCaEFwHbOJzJ6g2oXOAdNVMSzvhTGLruTU7omsDlhAEoTbFBaAlBLjMgUo7VxGyHMpR+ya/h9YCTK1sA7U3QwkgsHxha9mlK8fs8z6RorVsHM+kWNSJNFcZIpJOLDmfSKTMU+CeZ9IKMCzFVaFt4GFNpC1JIBAORAPi/lC3TPVQ+N7+lUOJY1QTsEIvaM0TxP8q4S56dmaMBx9YG0mpiggJ95ioEkEC9RtySeyNy1OBx9Yqts26UOu71sU3gcK+X8UTqaVKAAkkmTexBDkEVBfbR8I3eSM5Apqs+YzfIgmJfOEJCQpYoSFfR1Ifubz20ilVrAHWBFQD0YAcAAbwKjLBJ3O0QVKUhLODKvOymNCGBFT967hvzEamoAJpI/MQaEiofa8RmWpIFJiHzBlsDUNkzvTtia7RLvIJVLLve+jxq5IpQ15ne4LNOjV+qCSHVUuWvAM+TuO0xVMmUUSqS+AUHJBOAI4A8aRZMmhnC5bAtWWaAkkDDDGKjaEBmWDQEjo6qzdyAzgiFwYDaJmSVhLnBKK57vikX2AUL7sccM98VzlKKKdIXOIF1mfVcZOc23RqzTClKz1SOCmw24wLHr0Zyxwhbp6fdXIJA1VXsxgUuHGEWonmhM0NQ9U4Al8txfxixFrU9Sghle6cmFe1ScsDBiMSWS5dqTMmyAkYLc3i5qpL025DZDy5iQguDh0g2k3saCmG+KZdqqNaVUXswQC5DOMhWsV2W4Skq6I7WUxNetlm8HILEyWUHSsaw95wCS+AwiPRkgsmYlktRQDlIwpnk/9olNlpbqoJwYLPVSMXyy8YHKi31aQ2yY9FNv2gct8YBSZRT/ilw3W6pJYlm4l/wBIFUFEAPNSWJGs9Bglmx3d8aTMJUSEMQUj6wMaHPCmrtNYiZQSkKKNZN1h0gAxIoSdjHtaCy+xWZkrBKjWpUdySW2Y83gTS8tpavwnwhjouWUpUCm5rBhevHqpxLnN4X6eUyVD7p8ISe1KPI9KdVXZHqfyRSmsCTtXMPe0eVaTOqrs849b+SU//Hy/xTP5jHfp9IarsmjIuaNRVBHSRqkbXgCya00ke6nxP/5gvShUCCEqIbIPAejrUhN4rUxJHWBGFcxvMcepEzqL1/JuBGiiKUW6Uf8AuI/MPWLRNScCDwLwfBVakQKoqvkNRgct75vsyg5RpASphEwhhgGJLOS9BTGkLbAw3KWLx7MjvgxE1O0c4CsSFJJTSgTmd+0QbXcOZ9IFRkECsLe8khTk1cJwYAcAO28YJRMLlwwyw50iaknMjl+sUKswOfcn0huirlktAnTEoStIZ7pN7VYEh3fOCU2VOfp4RV0KUrAALF1VcsRvODu/EGBIwgk3wxBCQwYhr1AXO7dxfYE/tD7vFX8i4dlerCHT0zqD7x/lVE7ypSPImyTbyRx8oMUcGhVo9Yp4dkMkTuUSg8wtQdtSMNo4QSGaF6phvBsIuE+DElmBFwRV82EaE4RPpwz+UFmloitMkVOZx37HjRtIjBNpAyOAGkQQNVnpj35wt0ckup8XrDO1qeEOirUkLmB63j3kmMerppVMTF6JSTkIXdOGej+m+L5NrGDjOBBZhqbIReLpTswGDfqe+Ips0t2CU8huLYbgeyMmzQSWIiUkwPI4VWjRz3bgQAxBoxqU0DCmrfHbEpejEEEKQnE4OzO47cIIVOAGMblzYfJMKf2XLZrtMc/jIcoDtlgR7iElQLl3bA7N7Qz6cRSpQyzg7mwFs8spvOlIcjDNgA5cnh/DCjT8zVWPunwh1PUTg0c/pwkheHVPhCypWHlWleqY9Y+SsNYJe8r/AJjHk+llBiMy1M+3ZHs3yd2UosMlJDUJ2YknOO+nTn1O3UidGRWZcbivlEzBiubJSrECJAxuNIFdp0MhWAhRatBgOY6smF9tL0idqwaLS5USFJwKhwJjFz5owWvmYe/NhFUyziJzRTcSftCeMFq7j5RBelrR/iK7vSGi7MIqVZEwu2B3FE3TFp/xVd3pA0zTFqynL+OyHqrEmB5lhTGwznJunLW/18zsU3hEBpe1nCfN/OqHC9HIeLZejkw2Gc7Ottsb6+c341esAzTaF9aZMU32lKPnHeytGoMFSNDy40Q2cOF/bFtT1Uo/KfWLUe0ttzQj8p9Y9ElaHlthEZmjZf2RB46/A5J+uIle0NrOKUcj6wbZtL2nNKeR9Y6FejkDIQJNs4GEJNK/DReQv7UmCpCeR9YpX7RTAeqk84lOlQFMkCNx1+DukUPaKYfdT3xitOTTgEjsPrAAlCLejEbir8DdKi3aVnEMCBwHrHPzrItTmtY6uzWRKjWHidGIbCKRWK9Fm0+3m8uwzclKHAkRk2xTs1zPzK9Y9J/ZaI0rRyI0tl5kPnaKJnTW/ET4xYjSdsFOmX3ekekK0TLOUBTNDy3jYj426frhRpi2D/uq5J9IsHtHbQG6T/Sn0jr16HlwLN0OiNtr8HdP1zH/APS2zNST/CPKLE+1drH2Pyn1hzM0SiKFaKRG2U+Nut9CI9rbT9lB7FesEy9ITp7gpSHDEgH1iyTotDx0GjLAkQOOnxt9vofQvs1KDFSXMdrZZASABhA9lkgNDCWItWEplsCMi2Mhyv/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sp>
        <p:nvSpPr>
          <p:cNvPr id="6" name="AutoShape 20" descr="data:image/jpeg;base64,/9j/4AAQSkZJRgABAQAAAQABAAD/2wCEAAkGBxMTEhQUExQVFhUXGRcXGBgYGBgXFxcaGB0YFxcUGBgYHCggGBolHRoYIjEhJSkrLi4uFx8zODMsNygtLisBCgoKDg0OGxAQGiwkHCQsLCwsLCwsLCwsLCwsLCwsLCwsLCwsLCwsLCwsLCwsLCwsLCwsLCwsLCwsLCwsLCwsLP/AABEIAK0BIwMBIgACEQEDEQH/xAAcAAACAgMBAQAAAAAAAAAAAAAEBQIDAAEGBwj/xABJEAABAgMEBgcDCQYFBAMBAAABAhEAAyEEEjFBBSJRYXGREzKBobHB0QZC8AcUIzNSYnKS4RUkgrLC8VNzosPSNENEVCWD4hb/xAAZAQADAQEBAAAAAAAAAAAAAAABAgMABAX/xAAkEQEAAgEEAwEAAgMAAAAAAAAAAQIRAxITMSFBUTIUYQQiUv/aAAwDAQACEQMRAD8A9YAiTRuIKW0SOnGiYqM4RAzxtHOBMxA4EXo1egbpxt7jGhOBwflC8lfo7ZXqMYFtFCVvke71jTnYYXkr9HbK8risqjSTuPKITTsB5GDvr9bbKK7RFPzqsed+0n7XXaF9CFy5IYJZKDe2mtcYTWnRumCzzLR2JZuN2Bvr9NFJev8Azxs42LYI8atGjNKpoZtp4hKyK5OIFk2DSSlXfnE8H7ypifExuSv1uO3x7iLYBFotwjxdHszpFWNqXv8ApZnrGz7I27O0TPzzD5wOWn0eKz2cz4iJ8eTJ9hbQetapp3a3mqLEfJ6ffnTj2gesDnp9bis9ZTaBtjS542jnHl0n5PLP7188Vegi5PsBZEnqOPxK8oWf8mg8MvRJlsT9pPMQFPtaclA8CI5OT7F2QFxLByFVFuBeGEr2QsqSFCSi8KhTaw3g4wv8iJ9Dw49rNIWmIWa3MwiFusGNVczCayaHE9IUqZOBH2V3P5QHgxrVHjl1AtLVMVTdJZCFCfY2UrrKnK4zZnrG1ew1lAqlR/FMmHxVB56hxyYptm0xv9pIzWkcVAecIz7HWEO4SG2rPmr4aK1+zGjX68gDN1pHiY3NX5Lcbo/21KGM2WOK0jzik6fswOtaZA/+1HrCNWiNFigNn5yz4GImw6MH+D+X0EHm/qQ4/wC3Qj2osQ/8qR+cHwjZ9rbD/wC1K/NHOIXo9FAUdktR8Exam12PEJVscSpg/pjc0/8ALcUfT0+1tiH/AJCDwvK7kgxaPbSxs/TFhn0c3/hAGjhJmhRQk6rA3klJqHFFB8GiGkbGAg5UML/Ix6NGjE+xo+UTRw/8kdiJh/ojodGaUlWiX0kmYmYh2dO0YgjEGoodsfPVqUouNsd/8iloJl2hByVLOzEKB8Byjoi2UrU2vUXjIrCoyCQfHNLTdCTTEY1xpHSPHN6TV9G+yvIvENf0rpDEWU5rI4BI8QYt+a/eUe1v5Wi0KjSlRDEGyqTZA3vfmV6xJVjRmlJ4gHxixJiQLwcBlRMsCVITcCElxUpBBxDEZ1IjBo1QJIErFLMi7gXWDjiKboPsydURa1Y0VHcXiyzAqhSUucSoEDIU84xVim5K94lipVUulk8r1eEMI28PFS5L0WRZOuGBCnurWa6t1n/i7os+agYKV+Z/F4MeBRL11l6Fg2TsK/GyDiGyqVIx11ck/wDGEM+W1pFXcK2fd2DfHSrAaENsH7zK4L/piGpCunI+ZJD8o2mUkxZNOt2QmnpJWoBU3bSicgANpr3GFx5E1MsRBUoHZC0JJSsgTgDiCQGBcuA+0AfxRux2a8ALirju5XgcDUYj43Qdpcr7TY9eWcgt8qaqw45iKk2BXSBSpmqCWG0EDHt7uJBxFnpdKEpBwN+8xuqr2VjZkg1UiSTiTeLZgDYzeMbaO5OzqQgLchLqcVBfVSCaHaIIXapbDXTXCo+NvKAZshAoBKZsSFHqsDUUx3u5AzipN0hIJkFKWGJ40JO3CNFWyjbp8uovCjgjhjCOVq2OaQWZC2LsXYsxHjBNulBVV9CXcEgl+ytf7QJPDWOakNSWrwje4PHTZsktSSDiGxWoku133iNuD9kUz7DZgoJXLlkklzdKikUZIZR3lxixG+LrEGSokspLlwoA1dJCrz1o4psgWyWm7MEy4KlQLngnrfdqaDOKRlORR0bJN4gShiBeAAzZIls4LAVO3tgMJkpnIJSm5ndliiQKVaqgBxoQXqIdTGUQlEy86WKrlAmpQksHPvA9uFYXWiSXUuYQQ6VEpIo4SQkgmlMjV+EGGkUopmXkgJKUIcFKboWpJSHLC8ytZLYVJiNm6O66daYBiAUlDXXIV7yQKOWAffF0mYi6DLeWAU3ncmoUCoKSSSMQ1O+ulSgm+SZoQWSFBiQQxWWfN0h8q7KBlVrtN0VBSkPSigp63yQKE1GzBgcYsXLuJViHJAL1KXa8DTBmwzhTpRMw3go3bt0MlJONAxIowDY+bsrJavozeDTCCNVJBKHqSwCRnrHDug48NnyI9ngb1oP3kYZagDMYK0knUU9KGK/ZuUkG0NheQeaAc+PdBekRqHgYlfs9HiVpxjt/kVP/AFXGX/uRxVqTrR23yJD/AKrjL/3I7adI6r1MCMiYjUOiPIhBa5bpWN6h3mOgSYT2tDGZx8QD5xLX/Kmn2rsy7yJRzIHemCRC2wT/AKOXdDsyS2IYF6QyQdmERg0piJvAPz1pl3sG84nPAAjv2QVLmBQcZ/A+N8EBln6oi6B7OaRJdoSMVDx8IaOgWExowGba/USVdw5xlyarFYQPugE81U7oLC1Fh4wEq2hyEgrVQslsMHckBn3xbLsKAxLqOLrJWRvD0T2NGizq208IDB1Ccr7KB+dXkB3wvnyGnSxeJ65c12UhwowstVZ0v+LwES1FKC7QkuG2esAWx9ZJlrUGBdO4vSmLgc4aTRhCnSKQFk3ArVDa7Es5IYGsJHZvTUlOteuGtOuBuHaNb4cRsyQFMUIAcAupy2AONNXnFaZYUki5L62ayQ7HPb6xYcXJkgkA1JII8/e5wxUFKKUikk+5idjsWoHrsHdGwpIS5MgFxvxd3be3KNrUzfUhwD1SQXcJYcCBz2xpM0C6SuWxb3Hep3dlPSMyYLMl5dCoEMTmCBWtSCf4YFpdNZRFHZLAOWABb4vDtJtE9AmEX2N4UKHdxUDiArnEZpZ2mUW7MkUwOOTDvjMVaSKVJLXGYMLuB1cefGF9qR+7TfwKrlnDS2TAUuFjCuptJbwPKN6Mlgy2UAQQxBDgviGzEJZWvUlaJ8sEOkHMG6OthdJZglnxrAoUdVJUkM5dwwJJLuC2L1eOvkWGUP8Aty/yJHlBKZKR7o5CHi0Ely40ughlKRiXF5rqyXoXqHDvXMZwPabVKUq8SlRvXqNdoAMGGLJyjt0Sx8CK7TOWk6qSoXVKzxDMnDEvtyMHcDmbTaEUUJilFyWFFAVI1s6tTcIoXaAG1FqAqwSpQvFncfGEdKiasrZSSEs777yg3IA/xQUs8fWBuZwtrKiokS5ysyRKmM9MBdyiXSzEsBLnYu4lzU8EkFNRm2/l2pWzxQsO9MP0+OyDubBT7OrP0ylJUm+sEXgQ+qHIcbXgjSUwXC2w+EFXAAXgDSKGSeB84nacqVh43ausY7X5Ez/1XGX/ALkcVO6xjuPkRGrafxS/BUd1OkdV6kIyNiMiiI0CFFsJvzA1NUjfSvgIeXIU6QGur8I84lrfk1OyUWb6NKkKuL1ATkpiwCh3PjWCkWtYLLQEk5guk936xlkSDKDh9Y04Lg7ogfj1jnhSewQtJJLgUOqbzUIG3Gr/AAIyz25RQknEgOdpapA34iJWqyHAFrwKd4zx4PziWjEJ6MFhsBd6DBtnCDgF1lkrUKlhv9MoOl2VAZw53+kRsxpzi/KGqEtkxBowiMMOVGYtoEEzWPZBa0uIFWhq8PSI2zk8YRmEwHOS81H8XhB00UhfNV9JLP3iP9KoSx6mM89Xt8oS6QmfSN9GCQKqvAsb2BAbI9rbQ7qZW72+UKdIzQJhBKBq5oKlZjFuXCFjsfSEqZVkqlMS4Cg9EimAGBfsaLZc8C7e6MglgQigbjkCRyMaTPSFHWACkunUwJN2hArnSLULIBT0inAcESxQAGjbc68IYFPTAhLTEuKOJbguwFGpiRxJi2ZPu3VFZ6o1QjF3rhT9IwzCa9JNIwa432S+3+52RAWhRF0mbVWITkQQ3DDnBBKbNKbyStZYNRIzFC+Pfl2xTa55SzqXkXAHvOACKAZc90WqtBCibs9hkE0LXhhs2bX4RSqSzBpxAFHZqi7nxfi8AQVuUrbMYsRR2vPRsmrnEtGK1BWK5yykmk4pYhicKDLL9Ihop23frCWUr0YWe0qM1SMhd2UcEsavi3fFB0hM6JCkMpalLTRqlIm3Rj9pKeL74YDKLpQ+HgxJZDTrYp5akayFXXbHWIDsRUCrhwU41itExfTrQVG6EIUOrUlU0KS7YMEb674YRRa0LKdQgHfwO7aQewwQAaVtMxK0XL124oqCRedQXKujA1KTMDUzOTxYqZOKj1n6VLU1Oi1bxJZsL5xdwBgzmSpRAN4glyRuGQ5RY4xcNt2dsEC60om3pjPe6RFz7HRsi8+X+I71wbKBUJWJyzdWUqe6XLJYIehLMaswoytohrNtaAASpIBzJABPGIT56QNYpD4VAfhtjZwMKRMdNdnx8cIDtrXVNs8oalAIPDHOFVtSyTwOzZCTKlXkFpTrHjHcfIgn6K0H76B3H1jiLYQFEO57xHd/Ij9RaP8AMH8ojv00NV6YIyMEZFEDSFekOsfwjxMNIU6TXrH8I84nrfk1OwWj+oOKv5jBYMLdFzFXKgNeUA2xzj2vByVRzQpbtuZMABUcv7Z8YpsiLqSHDYJAZwBkdpweLFJBDEAjfhAiLXKSUovooFe8CRhsw/SDIGlkNOcEvANjtCCKLTjtEHSw4hqtLRMaJiV2NhMMCsxRaDhxT4iCpikpDqLCgc76DvgW1LYjMOHL0SxGMKKahSFdsT9JL/H/AErg1alK6tB9ojH8I8z2PAltGtL/ABf0qieoehi3V7YXW76waywWagcVIbPHrV3wbNUdXt8oV22YrpW+lIYURRI6zuX4chE8+TMRNWW1poLkNdxYivJ4tnOUlJ6UsQCcCbxuFgAXAx5RXMJYMmcaGux7wc0dw+Oxoj0RqkCbTWGszgAamG88oYEpGsohp1QUkqwqHL7G8SYlLvA3rs4liwUpxgaEDD+0DolknqzDt+lDgDbFs2Wv7BN0snXAJFSSTswDeMEFUySUlF3pSwBYqoHwChsF1m35Rq1yVXlaqyFVGuwdrxDbN2THbGlIukNLF4FDAzQMXPAkNhviK5V3W6JIIINZmB8H+N8AQMwK1voyCzVWKk1I5eEQC1JkTFIDqSlZSNpDkDnErVdOrdlgAm66iXcgPTc8X2FbIJrRywDk50GZhJVjoLMmlNllTULJmPILkk9J0ikBSSBQhQUWGVGZoy12W9abSkJvFUiWU1ugKeYm8CSLpwcitBshhKKAzS1hi4HRqYFyLwGAzqMjvgiVOTe6Topl4pYno1ORQhPfhxholOYLdN2M/MZgWQqamQxXneSKqBxS5c9sTtliQbJNupSkqkklgwcJJCm2gnHhshrNtCSClUqYoEVBlkg9ajHHDvG2IfOEFJQJMy4HQU9GyWDgipqlvKDmQI5RpYEK+rUh2PVVM6NKkJVkffIGZAOIhubPLBmhLOpIK0NqhwoBbMwJY8bg2RamYm4EdAu6GASUBgAzAAlmD9l07IkLWGKegmMWB1EsXu1OtXGv4TsjZZzegLUZcuypmhPRGWhMpQwRMD6q8nUGuq3EZ1M0tImdItUpUsvKCVypoVdKXWQUqHVd1A0OA2QzUpF0I+bqu/ZuS7oe6TR2z7j24ucFAPIVRmcILPd35Pl9k7oMz5y0QhYLUlaCQQ4YKS4JQopCrit4BHOAtJzWQo40MMkLCkk3CgmpBZy4Gzl2Qot51SDsPhEp7Vo8ltidcmuLYU247I7/AORH6i0f5o/lTHBzpiStQeoIcd/mI735Fk/u8/8Azf6ER6GnKGq9JvRqItGQ+UTcwj0wden2R5w8IhNpAa5O4CJ635Np9uRXpS0SwtCJCiApV1ZSpSWvF6JHHEwIjSVoNOkugknVSEkviXU55R1Oi1G4CqjuRvc3gRz7oMStOxie/ZxiFY8KT246XZyvrqWv8Sie6CRZUgpYAV+MY6gykH3UnsEVzdHoLEJAYvxoQ3fGmGy59NlTWgx3ekXyrASNW92AnvEdDZZQDsAKwUIMQEy5JOjbW+qZoH+YU916CJWjrf8A+wEjeSs94MdEVd0SENAZK5GjrUzTbUlYOI6FHi/lFtpszpAUpanKAD1brKBcJAA7WJhkExEpjA1MNIWW46yPxDwMMlCkK9IdaX+LyMS1VNPseRQcoXW+Sb4N0qoANcIqHOe6GSlME8fKFekpo6QUluUFiokU6pGz3+8xOOzIzJOqkBDg6zdKKV250bnxjS7CBdHRg3s+kwIem/AdsbCgwAEp1OalTXGqd1Q1chE76VBI+hJ1ixvEB/dGzVCaZsYcqmdLvDqy3oS68mF048OW+ISrIlPuyQWqekIxzFabaRYZj1vSHqA4U+DDEZUA2jbFs2ajWN6UzBqOaNQ7se6Mwe0KdRUOice8pV3IE5ti/KKumTdKT0QZRKhWhwcPn1uxtsStV0ghpQxB1SHKSRRqtTHcYhOOBKpf5CScHycF4UxRaCbwZUoNRwHZ3IA3+kM9G0S75wJOWMAsA0HUdzWvhFtguqQUqZQJqCMeMLKkdHctdYISRSFadGysRLS+1huPiByjcyySUisrE3WABckN4UjQSR9qSolN0kMQTvDHVrtLRSRMYa1QSS2Yd7vZ5b4GSmzkn6MdYowFTUHiNc/mMWJlyVAHo+spg4AqylXscDrc4OAXoBF9yXPVrhQci78xGrMlQSyjeLmr7SS1dlBA8yRJQWMsYXnYMKpG18buWyNdFZnGqh8OqzMQNm1A/KIOPDZGLWIHWsbe8bvjtjJOj5NQJaXSQMBsSQ26ify7ojN0ZKp9GgNuG7/inkI2IaJYVAgt6wp0pRJ4GG6JCEAhKQkHYGyA8AB2Qq0kkXVcDCSpV5HaZDFZzJfgwMejfIwP3WbvnKP+mXHA2oPe3XvAx3nyMn91mf5p/lRHfpyhqw9FEZEYyKInEJNIdZfxkIdKMIraqqjv/SJa8/6m0+wdiTqSx90dzYd0WvkRTb+kZZ0/RpH3U9lGiBdOQ3OwHOgPxSJ08wpKSFMaMRu3eYEHQvGTAEnJy4xYnthghLAQbA1Zs+PpBIgez58fSK7dpBMpgQS7szZcTCR00jbgffEwISnTqfsqHL1gVWnVFKgzKd0nYMQDtwYw26AxJ+baAu6259pxKQGydOee6NTbWkO5AAxJwy9YTftZSwKgdgLHtz7YX6QtarpClEuWHadm4OeyBNh2m2mdLiW6UMV9yd59IpmLJEsmtR4GsJFrQkFjUv28TnDqcWTK26vgYjdSsYH2kUS23yMLbcGU5KGYUUm9WrNTs/vDG1HVTxHgYDtV4KSQTdeoDZMrkwbtifs3oLJnpNQpD5EIYAVdLY+94xLpgAXUACEEKShgxNW3kUrs5zTOcvem4u10M2ynKsSVMKSGUspa8EhAAq7BxhFMlw3InJGsVIIqG6MjyfbFc21JJN1aQHA+qox8qtxjcxS3IK5pY4hIqxZwx25Zxtc03OtMcZ3cXfZT3T/cxshhUqY6HMxqN9XgVPg2OZfdlURG0WlIIUFFi6UgJzpX9DFy5yiFqBmBhgBjgO48fB6J7veHTa2IAqLrZb3PfujGBTpqg4vTFUZwAO0esV2ZKjLVdLKyJ86RdbHxImHVFCQBUXa7CxJjLANUnzeFk9em5VrUNUrQCCxeruHSDSnYN+6DDbJmXRNtvKahYlwlsxzOyF06YAVayRmxlFVWGKsDj3gbovSoFNSi6DrEIILbA+Bx/M8EsmCLSplEdFSg1izuAQaUOPGkWTJ6hgqWcMSA+Dkb3vDlAd4FZQ6esCBdZjQ4ti27OJC0JvAqVLYYAJqMgRsqRygwWRnzpQSb3RhQwAUd25znlsiCrWSEt0bmmJa9irHIOOcATVvr/QnWAcI3FRckja/ONCeG68m84KXSwS5c4ZFh2vjSGAwVaFuw6PMNexOAr2M0DTrWWIvIN0NmHVhWn2nwfKKUz2A1pD1UCA1ausE+h7YsXcZYaWSMKYZC8wocMIEjDUm0Oly2eDtTjC+3l0KrkYNkhKkEi5TG4GALCh2mF1qRqqO4+ETntWrzS10C+CvAx3XyNpayzN80n/RLjhNIYL4HwMd58jSf3SZ/nK/klx3afSGq9DeMjGjIsgZzIQWqZqKPE+JjopgoY523J1CNobnSOf8AyOoU0kzLIQEgsWAfZk/GMkLUQnVzIVWqQx7ScOcSEoKukpGLgY1YlxE0yEh6AOfIRGJGUgzOGauG7HCJKWzPmWFM6mKESE3GujA5RcqQmmqnkNhhssjZVgksQ5qODCrdo5wD7QjqYe95QRY5YB6oFGDUpq0pFOlbGqapKUmqXJyocPA8oEdD7c8qaxNQXOYf8rERBS1gg3RUDb4dsOEezS3LqFd6j5ROT7NnpNYukCh3lqM+4V3wBLEzg7k5OQzYYkbcvhootajMmBIDtUAb6DDtjqEaAljEqPL0iWjtFpklV0OSaE1ITkNw3QcNkrsmgnYzPy+uyL9KLu3PxN3GHSkwk0ykan4n7jCXjA1nMmN50p4+RgWelyOuDUOCwAo5PCCJRASmlIG0jKdSdQKxYFd37PP42xOPMnlXZ5ahUia4IxUKgk7g4GzeYlZpRcB5oDF6ulyC703u8aSAybqASl2HSbS+OYz7IiLOi8XTQ5hYetDnlU/AhiinKVODMVdZLBjeDPeLjFyR2GBCCdYdIoG9QmoxTkKdmEbTIcnVDAKCSJgqxLONtcdsUSkXaFDKAB+sGRTU7BiezfXMlMQRVpwwALsWIGbY07uEYtCroZMw1J64BwGJzHoY0lKgbxlMcazQWJd/E84HNmSH1U06rrJcE5g1dmzjCGtssGpQlgKlS8GAJcYuBFmizqt4YGK7UsVUOiY1eqixZw29zziqQVXVFIdQqAaOWcQLHr0aqsiiaLIqHZqAOG25nnEZ0m430qhkTdGtjUlqUO7CI2a0zHAMs0ZzeDdmPnGaTt10oBl3rxWKltwIpUF23BWeEaMllKYkuQJrEuWYGjkUfD9IKsyyHCl3jwAblnWEh0gykoVZ7rkJDliRXBw1CdvvQ0TKGHQkJCSoM+LtdZsWA+Gg4CRqFJOYNW7cCIsuj4aFkyWh03pUytSzkAqqQe0k9kYizylKA6JQNQ5dm4vuggYlCTkOQiiagOTSrZY7IokWlCHAStNWZia7cc6RufbAkkMqm5/PugTDQ1NSLpw7ITaRVqkbj5w3+cA3hWhbuBpur4wm0vMoW2HwhVavMNKGivjbHo3yNj9zVvmqP+lAjzfSRoqPSvkeT+5cZi/IeUd+n059V3rxkbaMiqJlajqK4NzpCa3ooAM1Jw4gnHcDDO2Lo20/rC1SnmoGxzyDecc2v5nCmn02qYQUgJNXpTACtX3xtE172qaFsU5APnBhEQUITDAOnPRlRScCaEFwHbOJzJ6g2oXOAdNVMSzvhTGLruTU7omsDlhAEoTbFBaAlBLjMgUo7VxGyHMpR+ya/h9YCTK1sA7U3QwkgsHxha9mlK8fs8z6RorVsHM+kWNSJNFcZIpJOLDmfSKTMU+CeZ9IKMCzFVaFt4GFNpC1JIBAORAPi/lC3TPVQ+N7+lUOJY1QTsEIvaM0TxP8q4S56dmaMBx9YG0mpiggJ95ioEkEC9RtySeyNy1OBx9Yqts26UOu71sU3gcK+X8UTqaVKAAkkmTexBDkEVBfbR8I3eSM5Apqs+YzfIgmJfOEJCQpYoSFfR1Ifubz20ilVrAHWBFQD0YAcAAbwKjLBJ3O0QVKUhLODKvOymNCGBFT967hvzEamoAJpI/MQaEiofa8RmWpIFJiHzBlsDUNkzvTtia7RLvIJVLLve+jxq5IpQ15ne4LNOjV+qCSHVUuWvAM+TuO0xVMmUUSqS+AUHJBOAI4A8aRZMmhnC5bAtWWaAkkDDDGKjaEBmWDQEjo6qzdyAzgiFwYDaJmSVhLnBKK57vikX2AUL7sccM98VzlKKKdIXOIF1mfVcZOc23RqzTClKz1SOCmw24wLHr0Zyxwhbp6fdXIJA1VXsxgUuHGEWonmhM0NQ9U4Al8txfxixFrU9Sghle6cmFe1ScsDBiMSWS5dqTMmyAkYLc3i5qpL025DZDy5iQguDh0g2k3saCmG+KZdqqNaVUXswQC5DOMhWsV2W4Skq6I7WUxNetlm8HILEyWUHSsaw95wCS+AwiPRkgsmYlktRQDlIwpnk/9olNlpbqoJwYLPVSMXyy8YHKi31aQ2yY9FNv2gct8YBSZRT/ilw3W6pJYlm4l/wBIFUFEAPNSWJGs9Bglmx3d8aTMJUSEMQUj6wMaHPCmrtNYiZQSkKKNZN1h0gAxIoSdjHtaCy+xWZkrBKjWpUdySW2Y83gTS8tpavwnwhjouWUpUCm5rBhevHqpxLnN4X6eUyVD7p8ISe1KPI9KdVXZHqfyRSmsCTtXMPe0eVaTOqrs849b+SU//Hy/xTP5jHfp9IarsmjIuaNRVBHSRqkbXgCya00ke6nxP/5gvShUCCEqIbIPAejrUhN4rUxJHWBGFcxvMcepEzqL1/JuBGiiKUW6Uf8AuI/MPWLRNScCDwLwfBVakQKoqvkNRgct75vsyg5RpASphEwhhgGJLOS9BTGkLbAw3KWLx7MjvgxE1O0c4CsSFJJTSgTmd+0QbXcOZ9IFRkECsLe8khTk1cJwYAcAO28YJRMLlwwyw50iaknMjl+sUKswOfcn0huirlktAnTEoStIZ7pN7VYEh3fOCU2VOfp4RV0KUrAALF1VcsRvODu/EGBIwgk3wxBCQwYhr1AXO7dxfYE/tD7vFX8i4dlerCHT0zqD7x/lVE7ypSPImyTbyRx8oMUcGhVo9Yp4dkMkTuUSg8wtQdtSMNo4QSGaF6phvBsIuE+DElmBFwRV82EaE4RPpwz+UFmloitMkVOZx37HjRtIjBNpAyOAGkQQNVnpj35wt0ckup8XrDO1qeEOirUkLmB63j3kmMerppVMTF6JSTkIXdOGej+m+L5NrGDjOBBZhqbIReLpTswGDfqe+Ips0t2CU8huLYbgeyMmzQSWIiUkwPI4VWjRz3bgQAxBoxqU0DCmrfHbEpejEEEKQnE4OzO47cIIVOAGMblzYfJMKf2XLZrtMc/jIcoDtlgR7iElQLl3bA7N7Qz6cRSpQyzg7mwFs8spvOlIcjDNgA5cnh/DCjT8zVWPunwh1PUTg0c/pwkheHVPhCypWHlWleqY9Y+SsNYJe8r/AJjHk+llBiMy1M+3ZHs3yd2UosMlJDUJ2YknOO+nTn1O3UidGRWZcbivlEzBiubJSrECJAxuNIFdp0MhWAhRatBgOY6smF9tL0idqwaLS5USFJwKhwJjFz5owWvmYe/NhFUyziJzRTcSftCeMFq7j5RBelrR/iK7vSGi7MIqVZEwu2B3FE3TFp/xVd3pA0zTFqynL+OyHqrEmB5lhTGwznJunLW/18zsU3hEBpe1nCfN/OqHC9HIeLZejkw2Gc7Ottsb6+c341esAzTaF9aZMU32lKPnHeytGoMFSNDy40Q2cOF/bFtT1Uo/KfWLUe0ttzQj8p9Y9ElaHlthEZmjZf2RB46/A5J+uIle0NrOKUcj6wbZtL2nNKeR9Y6FejkDIQJNs4GEJNK/DReQv7UmCpCeR9YpX7RTAeqk84lOlQFMkCNx1+DukUPaKYfdT3xitOTTgEjsPrAAlCLejEbir8DdKi3aVnEMCBwHrHPzrItTmtY6uzWRKjWHidGIbCKRWK9Fm0+3m8uwzclKHAkRk2xTs1zPzK9Y9J/ZaI0rRyI0tl5kPnaKJnTW/ET4xYjSdsFOmX3ekekK0TLOUBTNDy3jYj426frhRpi2D/uq5J9IsHtHbQG6T/Sn0jr16HlwLN0OiNtr8HdP1zH/APS2zNST/CPKLE+1drH2Pyn1hzM0SiKFaKRG2U+Nut9CI9rbT9lB7FesEy9ITp7gpSHDEgH1iyTotDx0GjLAkQOOnxt9vofQvs1KDFSXMdrZZASABhA9lkgNDCWItWEplsCMi2Mhyv/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sp>
        <p:nvSpPr>
          <p:cNvPr id="7" name="AutoShape 22" descr="data:image/jpeg;base64,/9j/4AAQSkZJRgABAQAAAQABAAD/2wCEAAkGBxMTEhQUExQVFhUXGRcXGBgYGBgXFxcaGB0YFxcUGBgYHCggGBolHRoYIjEhJSkrLi4uFx8zODMsNygtLisBCgoKDg0OGxAQGiwkHCQsLCwsLCwsLCwsLCwsLCwsLCwsLCwsLCwsLCwsLCwsLCwsLCwsLCwsLCwsLCwsLCwsLP/AABEIAK0BIwMBIgACEQEDEQH/xAAcAAACAgMBAQAAAAAAAAAAAAAEBQIDAAEGBwj/xABJEAABAgMEBgcDCQYFBAMBAAABAhEAAyEEEjFBBSJRYXGREzKBobHB0QZC8AcUIzNSYnKS4RUkgrLC8VNzosPSNENEVCWD4hb/xAAZAQADAQEBAAAAAAAAAAAAAAABAgMABAX/xAAkEQEAAgEEAwEAAgMAAAAAAAAAAQIRAxITMSFBUTIUYQQiUv/aAAwDAQACEQMRAD8A9YAiTRuIKW0SOnGiYqM4RAzxtHOBMxA4EXo1egbpxt7jGhOBwflC8lfo7ZXqMYFtFCVvke71jTnYYXkr9HbK8risqjSTuPKITTsB5GDvr9bbKK7RFPzqsed+0n7XXaF9CFy5IYJZKDe2mtcYTWnRumCzzLR2JZuN2Bvr9NFJev8Azxs42LYI8atGjNKpoZtp4hKyK5OIFk2DSSlXfnE8H7ypifExuSv1uO3x7iLYBFotwjxdHszpFWNqXv8ApZnrGz7I27O0TPzzD5wOWn0eKz2cz4iJ8eTJ9hbQetapp3a3mqLEfJ6ffnTj2gesDnp9bis9ZTaBtjS542jnHl0n5PLP7188Vegi5PsBZEnqOPxK8oWf8mg8MvRJlsT9pPMQFPtaclA8CI5OT7F2QFxLByFVFuBeGEr2QsqSFCSi8KhTaw3g4wv8iJ9Dw49rNIWmIWa3MwiFusGNVczCayaHE9IUqZOBH2V3P5QHgxrVHjl1AtLVMVTdJZCFCfY2UrrKnK4zZnrG1ew1lAqlR/FMmHxVB56hxyYptm0xv9pIzWkcVAecIz7HWEO4SG2rPmr4aK1+zGjX68gDN1pHiY3NX5Lcbo/21KGM2WOK0jzik6fswOtaZA/+1HrCNWiNFigNn5yz4GImw6MH+D+X0EHm/qQ4/wC3Qj2osQ/8qR+cHwjZ9rbD/wC1K/NHOIXo9FAUdktR8Exam12PEJVscSpg/pjc0/8ALcUfT0+1tiH/AJCDwvK7kgxaPbSxs/TFhn0c3/hAGjhJmhRQk6rA3klJqHFFB8GiGkbGAg5UML/Ix6NGjE+xo+UTRw/8kdiJh/ojodGaUlWiX0kmYmYh2dO0YgjEGoodsfPVqUouNsd/8iloJl2hByVLOzEKB8Byjoi2UrU2vUXjIrCoyCQfHNLTdCTTEY1xpHSPHN6TV9G+yvIvENf0rpDEWU5rI4BI8QYt+a/eUe1v5Wi0KjSlRDEGyqTZA3vfmV6xJVjRmlJ4gHxixJiQLwcBlRMsCVITcCElxUpBBxDEZ1IjBo1QJIErFLMi7gXWDjiKboPsydURa1Y0VHcXiyzAqhSUucSoEDIU84xVim5K94lipVUulk8r1eEMI28PFS5L0WRZOuGBCnurWa6t1n/i7os+agYKV+Z/F4MeBRL11l6Fg2TsK/GyDiGyqVIx11ck/wDGEM+W1pFXcK2fd2DfHSrAaENsH7zK4L/piGpCunI+ZJD8o2mUkxZNOt2QmnpJWoBU3bSicgANpr3GFx5E1MsRBUoHZC0JJSsgTgDiCQGBcuA+0AfxRux2a8ALirju5XgcDUYj43Qdpcr7TY9eWcgt8qaqw45iKk2BXSBSpmqCWG0EDHt7uJBxFnpdKEpBwN+8xuqr2VjZkg1UiSTiTeLZgDYzeMbaO5OzqQgLchLqcVBfVSCaHaIIXapbDXTXCo+NvKAZshAoBKZsSFHqsDUUx3u5AzipN0hIJkFKWGJ40JO3CNFWyjbp8uovCjgjhjCOVq2OaQWZC2LsXYsxHjBNulBVV9CXcEgl+ytf7QJPDWOakNSWrwje4PHTZsktSSDiGxWoku133iNuD9kUz7DZgoJXLlkklzdKikUZIZR3lxixG+LrEGSokspLlwoA1dJCrz1o4psgWyWm7MEy4KlQLngnrfdqaDOKRlORR0bJN4gShiBeAAzZIls4LAVO3tgMJkpnIJSm5ndliiQKVaqgBxoQXqIdTGUQlEy86WKrlAmpQksHPvA9uFYXWiSXUuYQQ6VEpIo4SQkgmlMjV+EGGkUopmXkgJKUIcFKboWpJSHLC8ytZLYVJiNm6O66daYBiAUlDXXIV7yQKOWAffF0mYi6DLeWAU3ncmoUCoKSSSMQ1O+ulSgm+SZoQWSFBiQQxWWfN0h8q7KBlVrtN0VBSkPSigp63yQKE1GzBgcYsXLuJViHJAL1KXa8DTBmwzhTpRMw3go3bt0MlJONAxIowDY+bsrJavozeDTCCNVJBKHqSwCRnrHDug48NnyI9ngb1oP3kYZagDMYK0knUU9KGK/ZuUkG0NheQeaAc+PdBekRqHgYlfs9HiVpxjt/kVP/AFXGX/uRxVqTrR23yJD/AKrjL/3I7adI6r1MCMiYjUOiPIhBa5bpWN6h3mOgSYT2tDGZx8QD5xLX/Kmn2rsy7yJRzIHemCRC2wT/AKOXdDsyS2IYF6QyQdmERg0piJvAPz1pl3sG84nPAAjv2QVLmBQcZ/A+N8EBln6oi6B7OaRJdoSMVDx8IaOgWExowGba/USVdw5xlyarFYQPugE81U7oLC1Fh4wEq2hyEgrVQslsMHckBn3xbLsKAxLqOLrJWRvD0T2NGizq208IDB1Ccr7KB+dXkB3wvnyGnSxeJ65c12UhwowstVZ0v+LwES1FKC7QkuG2esAWx9ZJlrUGBdO4vSmLgc4aTRhCnSKQFk3ArVDa7Es5IYGsJHZvTUlOteuGtOuBuHaNb4cRsyQFMUIAcAupy2AONNXnFaZYUki5L62ayQ7HPb6xYcXJkgkA1JII8/e5wxUFKKUikk+5idjsWoHrsHdGwpIS5MgFxvxd3be3KNrUzfUhwD1SQXcJYcCBz2xpM0C6SuWxb3Hep3dlPSMyYLMl5dCoEMTmCBWtSCf4YFpdNZRFHZLAOWABb4vDtJtE9AmEX2N4UKHdxUDiArnEZpZ2mUW7MkUwOOTDvjMVaSKVJLXGYMLuB1cefGF9qR+7TfwKrlnDS2TAUuFjCuptJbwPKN6Mlgy2UAQQxBDgviGzEJZWvUlaJ8sEOkHMG6OthdJZglnxrAoUdVJUkM5dwwJJLuC2L1eOvkWGUP8Aty/yJHlBKZKR7o5CHi0Ely40ughlKRiXF5rqyXoXqHDvXMZwPabVKUq8SlRvXqNdoAMGGLJyjt0Sx8CK7TOWk6qSoXVKzxDMnDEvtyMHcDmbTaEUUJilFyWFFAVI1s6tTcIoXaAG1FqAqwSpQvFncfGEdKiasrZSSEs777yg3IA/xQUs8fWBuZwtrKiokS5ysyRKmM9MBdyiXSzEsBLnYu4lzU8EkFNRm2/l2pWzxQsO9MP0+OyDubBT7OrP0ylJUm+sEXgQ+qHIcbXgjSUwXC2w+EFXAAXgDSKGSeB84nacqVh43ausY7X5Ez/1XGX/ALkcVO6xjuPkRGrafxS/BUd1OkdV6kIyNiMiiI0CFFsJvzA1NUjfSvgIeXIU6QGur8I84lrfk1OyUWb6NKkKuL1ATkpiwCh3PjWCkWtYLLQEk5guk936xlkSDKDh9Y04Lg7ogfj1jnhSewQtJJLgUOqbzUIG3Gr/AAIyz25RQknEgOdpapA34iJWqyHAFrwKd4zx4PziWjEJ6MFhsBd6DBtnCDgF1lkrUKlhv9MoOl2VAZw53+kRsxpzi/KGqEtkxBowiMMOVGYtoEEzWPZBa0uIFWhq8PSI2zk8YRmEwHOS81H8XhB00UhfNV9JLP3iP9KoSx6mM89Xt8oS6QmfSN9GCQKqvAsb2BAbI9rbQ7qZW72+UKdIzQJhBKBq5oKlZjFuXCFjsfSEqZVkqlMS4Cg9EimAGBfsaLZc8C7e6MglgQigbjkCRyMaTPSFHWACkunUwJN2hArnSLULIBT0inAcESxQAGjbc68IYFPTAhLTEuKOJbguwFGpiRxJi2ZPu3VFZ6o1QjF3rhT9IwzCa9JNIwa432S+3+52RAWhRF0mbVWITkQQ3DDnBBKbNKbyStZYNRIzFC+Pfl2xTa55SzqXkXAHvOACKAZc90WqtBCibs9hkE0LXhhs2bX4RSqSzBpxAFHZqi7nxfi8AQVuUrbMYsRR2vPRsmrnEtGK1BWK5yykmk4pYhicKDLL9Ihop23frCWUr0YWe0qM1SMhd2UcEsavi3fFB0hM6JCkMpalLTRqlIm3Rj9pKeL74YDKLpQ+HgxJZDTrYp5akayFXXbHWIDsRUCrhwU41itExfTrQVG6EIUOrUlU0KS7YMEb674YRRa0LKdQgHfwO7aQewwQAaVtMxK0XL124oqCRedQXKujA1KTMDUzOTxYqZOKj1n6VLU1Oi1bxJZsL5xdwBgzmSpRAN4glyRuGQ5RY4xcNt2dsEC60om3pjPe6RFz7HRsi8+X+I71wbKBUJWJyzdWUqe6XLJYIehLMaswoytohrNtaAASpIBzJABPGIT56QNYpD4VAfhtjZwMKRMdNdnx8cIDtrXVNs8oalAIPDHOFVtSyTwOzZCTKlXkFpTrHjHcfIgn6K0H76B3H1jiLYQFEO57xHd/Ij9RaP8AMH8ojv00NV6YIyMEZFEDSFekOsfwjxMNIU6TXrH8I84nrfk1OwWj+oOKv5jBYMLdFzFXKgNeUA2xzj2vByVRzQpbtuZMABUcv7Z8YpsiLqSHDYJAZwBkdpweLFJBDEAjfhAiLXKSUovooFe8CRhsw/SDIGlkNOcEvANjtCCKLTjtEHSw4hqtLRMaJiV2NhMMCsxRaDhxT4iCpikpDqLCgc76DvgW1LYjMOHL0SxGMKKahSFdsT9JL/H/AErg1alK6tB9ojH8I8z2PAltGtL/ABf0qieoehi3V7YXW76waywWagcVIbPHrV3wbNUdXt8oV22YrpW+lIYURRI6zuX4chE8+TMRNWW1poLkNdxYivJ4tnOUlJ6UsQCcCbxuFgAXAx5RXMJYMmcaGux7wc0dw+Oxoj0RqkCbTWGszgAamG88oYEpGsohp1QUkqwqHL7G8SYlLvA3rs4liwUpxgaEDD+0DolknqzDt+lDgDbFs2Wv7BN0snXAJFSSTswDeMEFUySUlF3pSwBYqoHwChsF1m35Rq1yVXlaqyFVGuwdrxDbN2THbGlIukNLF4FDAzQMXPAkNhviK5V3W6JIIINZmB8H+N8AQMwK1voyCzVWKk1I5eEQC1JkTFIDqSlZSNpDkDnErVdOrdlgAm66iXcgPTc8X2FbIJrRywDk50GZhJVjoLMmlNllTULJmPILkk9J0ikBSSBQhQUWGVGZoy12W9abSkJvFUiWU1ugKeYm8CSLpwcitBshhKKAzS1hi4HRqYFyLwGAzqMjvgiVOTe6Topl4pYno1ORQhPfhxholOYLdN2M/MZgWQqamQxXneSKqBxS5c9sTtliQbJNupSkqkklgwcJJCm2gnHhshrNtCSClUqYoEVBlkg9ajHHDvG2IfOEFJQJMy4HQU9GyWDgipqlvKDmQI5RpYEK+rUh2PVVM6NKkJVkffIGZAOIhubPLBmhLOpIK0NqhwoBbMwJY8bg2RamYm4EdAu6GASUBgAzAAlmD9l07IkLWGKegmMWB1EsXu1OtXGv4TsjZZzegLUZcuypmhPRGWhMpQwRMD6q8nUGuq3EZ1M0tImdItUpUsvKCVypoVdKXWQUqHVd1A0OA2QzUpF0I+bqu/ZuS7oe6TR2z7j24ucFAPIVRmcILPd35Pl9k7oMz5y0QhYLUlaCQQ4YKS4JQopCrit4BHOAtJzWQo40MMkLCkk3CgmpBZy4Gzl2Qot51SDsPhEp7Vo8ltidcmuLYU247I7/AORH6i0f5o/lTHBzpiStQeoIcd/mI735Fk/u8/8Azf6ER6GnKGq9JvRqItGQ+UTcwj0wden2R5w8IhNpAa5O4CJ635Np9uRXpS0SwtCJCiApV1ZSpSWvF6JHHEwIjSVoNOkugknVSEkviXU55R1Oi1G4CqjuRvc3gRz7oMStOxie/ZxiFY8KT246XZyvrqWv8Sie6CRZUgpYAV+MY6gykH3UnsEVzdHoLEJAYvxoQ3fGmGy59NlTWgx3ekXyrASNW92AnvEdDZZQDsAKwUIMQEy5JOjbW+qZoH+YU916CJWjrf8A+wEjeSs94MdEVd0SENAZK5GjrUzTbUlYOI6FHi/lFtpszpAUpanKAD1brKBcJAA7WJhkExEpjA1MNIWW46yPxDwMMlCkK9IdaX+LyMS1VNPseRQcoXW+Sb4N0qoANcIqHOe6GSlME8fKFekpo6QUluUFiokU6pGz3+8xOOzIzJOqkBDg6zdKKV250bnxjS7CBdHRg3s+kwIem/AdsbCgwAEp1OalTXGqd1Q1chE76VBI+hJ1ixvEB/dGzVCaZsYcqmdLvDqy3oS68mF048OW+ISrIlPuyQWqekIxzFabaRYZj1vSHqA4U+DDEZUA2jbFs2ajWN6UzBqOaNQ7se6Mwe0KdRUOice8pV3IE5ti/KKumTdKT0QZRKhWhwcPn1uxtsStV0ghpQxB1SHKSRRqtTHcYhOOBKpf5CScHycF4UxRaCbwZUoNRwHZ3IA3+kM9G0S75wJOWMAsA0HUdzWvhFtguqQUqZQJqCMeMLKkdHctdYISRSFadGysRLS+1huPiByjcyySUisrE3WABckN4UjQSR9qSolN0kMQTvDHVrtLRSRMYa1QSS2Yd7vZ5b4GSmzkn6MdYowFTUHiNc/mMWJlyVAHo+spg4AqylXscDrc4OAXoBF9yXPVrhQci78xGrMlQSyjeLmr7SS1dlBA8yRJQWMsYXnYMKpG18buWyNdFZnGqh8OqzMQNm1A/KIOPDZGLWIHWsbe8bvjtjJOj5NQJaXSQMBsSQ26ify7ojN0ZKp9GgNuG7/inkI2IaJYVAgt6wp0pRJ4GG6JCEAhKQkHYGyA8AB2Qq0kkXVcDCSpV5HaZDFZzJfgwMejfIwP3WbvnKP+mXHA2oPe3XvAx3nyMn91mf5p/lRHfpyhqw9FEZEYyKInEJNIdZfxkIdKMIraqqjv/SJa8/6m0+wdiTqSx90dzYd0WvkRTb+kZZ0/RpH3U9lGiBdOQ3OwHOgPxSJ08wpKSFMaMRu3eYEHQvGTAEnJy4xYnthghLAQbA1Zs+PpBIgez58fSK7dpBMpgQS7szZcTCR00jbgffEwISnTqfsqHL1gVWnVFKgzKd0nYMQDtwYw26AxJ+baAu6259pxKQGydOee6NTbWkO5AAxJwy9YTftZSwKgdgLHtz7YX6QtarpClEuWHadm4OeyBNh2m2mdLiW6UMV9yd59IpmLJEsmtR4GsJFrQkFjUv28TnDqcWTK26vgYjdSsYH2kUS23yMLbcGU5KGYUUm9WrNTs/vDG1HVTxHgYDtV4KSQTdeoDZMrkwbtifs3oLJnpNQpD5EIYAVdLY+94xLpgAXUACEEKShgxNW3kUrs5zTOcvem4u10M2ynKsSVMKSGUspa8EhAAq7BxhFMlw3InJGsVIIqG6MjyfbFc21JJN1aQHA+qox8qtxjcxS3IK5pY4hIqxZwx25Zxtc03OtMcZ3cXfZT3T/cxshhUqY6HMxqN9XgVPg2OZfdlURG0WlIIUFFi6UgJzpX9DFy5yiFqBmBhgBjgO48fB6J7veHTa2IAqLrZb3PfujGBTpqg4vTFUZwAO0esV2ZKjLVdLKyJ86RdbHxImHVFCQBUXa7CxJjLANUnzeFk9em5VrUNUrQCCxeruHSDSnYN+6DDbJmXRNtvKahYlwlsxzOyF06YAVayRmxlFVWGKsDj3gbovSoFNSi6DrEIILbA+Bx/M8EsmCLSplEdFSg1izuAQaUOPGkWTJ6hgqWcMSA+Dkb3vDlAd4FZQ6esCBdZjQ4ti27OJC0JvAqVLYYAJqMgRsqRygwWRnzpQSb3RhQwAUd25znlsiCrWSEt0bmmJa9irHIOOcATVvr/QnWAcI3FRckja/ONCeG68m84KXSwS5c4ZFh2vjSGAwVaFuw6PMNexOAr2M0DTrWWIvIN0NmHVhWn2nwfKKUz2A1pD1UCA1ausE+h7YsXcZYaWSMKYZC8wocMIEjDUm0Oly2eDtTjC+3l0KrkYNkhKkEi5TG4GALCh2mF1qRqqO4+ETntWrzS10C+CvAx3XyNpayzN80n/RLjhNIYL4HwMd58jSf3SZ/nK/klx3afSGq9DeMjGjIsgZzIQWqZqKPE+JjopgoY523J1CNobnSOf8AyOoU0kzLIQEgsWAfZk/GMkLUQnVzIVWqQx7ScOcSEoKukpGLgY1YlxE0yEh6AOfIRGJGUgzOGauG7HCJKWzPmWFM6mKESE3GujA5RcqQmmqnkNhhssjZVgksQ5qODCrdo5wD7QjqYe95QRY5YB6oFGDUpq0pFOlbGqapKUmqXJyocPA8oEdD7c8qaxNQXOYf8rERBS1gg3RUDb4dsOEezS3LqFd6j5ROT7NnpNYukCh3lqM+4V3wBLEzg7k5OQzYYkbcvhootajMmBIDtUAb6DDtjqEaAljEqPL0iWjtFpklV0OSaE1ITkNw3QcNkrsmgnYzPy+uyL9KLu3PxN3GHSkwk0ykan4n7jCXjA1nMmN50p4+RgWelyOuDUOCwAo5PCCJRASmlIG0jKdSdQKxYFd37PP42xOPMnlXZ5ahUia4IxUKgk7g4GzeYlZpRcB5oDF6ulyC703u8aSAybqASl2HSbS+OYz7IiLOi8XTQ5hYetDnlU/AhiinKVODMVdZLBjeDPeLjFyR2GBCCdYdIoG9QmoxTkKdmEbTIcnVDAKCSJgqxLONtcdsUSkXaFDKAB+sGRTU7BiezfXMlMQRVpwwALsWIGbY07uEYtCroZMw1J64BwGJzHoY0lKgbxlMcazQWJd/E84HNmSH1U06rrJcE5g1dmzjCGtssGpQlgKlS8GAJcYuBFmizqt4YGK7UsVUOiY1eqixZw29zziqQVXVFIdQqAaOWcQLHr0aqsiiaLIqHZqAOG25nnEZ0m430qhkTdGtjUlqUO7CI2a0zHAMs0ZzeDdmPnGaTt10oBl3rxWKltwIpUF23BWeEaMllKYkuQJrEuWYGjkUfD9IKsyyHCl3jwAblnWEh0gykoVZ7rkJDliRXBw1CdvvQ0TKGHQkJCSoM+LtdZsWA+Gg4CRqFJOYNW7cCIsuj4aFkyWh03pUytSzkAqqQe0k9kYizylKA6JQNQ5dm4vuggYlCTkOQiiagOTSrZY7IokWlCHAStNWZia7cc6RufbAkkMqm5/PugTDQ1NSLpw7ITaRVqkbj5w3+cA3hWhbuBpur4wm0vMoW2HwhVavMNKGivjbHo3yNj9zVvmqP+lAjzfSRoqPSvkeT+5cZi/IeUd+n059V3rxkbaMiqJlajqK4NzpCa3ooAM1Jw4gnHcDDO2Lo20/rC1SnmoGxzyDecc2v5nCmn02qYQUgJNXpTACtX3xtE172qaFsU5APnBhEQUITDAOnPRlRScCaEFwHbOJzJ6g2oXOAdNVMSzvhTGLruTU7omsDlhAEoTbFBaAlBLjMgUo7VxGyHMpR+ya/h9YCTK1sA7U3QwkgsHxha9mlK8fs8z6RorVsHM+kWNSJNFcZIpJOLDmfSKTMU+CeZ9IKMCzFVaFt4GFNpC1JIBAORAPi/lC3TPVQ+N7+lUOJY1QTsEIvaM0TxP8q4S56dmaMBx9YG0mpiggJ95ioEkEC9RtySeyNy1OBx9Yqts26UOu71sU3gcK+X8UTqaVKAAkkmTexBDkEVBfbR8I3eSM5Apqs+YzfIgmJfOEJCQpYoSFfR1Ifubz20ilVrAHWBFQD0YAcAAbwKjLBJ3O0QVKUhLODKvOymNCGBFT967hvzEamoAJpI/MQaEiofa8RmWpIFJiHzBlsDUNkzvTtia7RLvIJVLLve+jxq5IpQ15ne4LNOjV+qCSHVUuWvAM+TuO0xVMmUUSqS+AUHJBOAI4A8aRZMmhnC5bAtWWaAkkDDDGKjaEBmWDQEjo6qzdyAzgiFwYDaJmSVhLnBKK57vikX2AUL7sccM98VzlKKKdIXOIF1mfVcZOc23RqzTClKz1SOCmw24wLHr0Zyxwhbp6fdXIJA1VXsxgUuHGEWonmhM0NQ9U4Al8txfxixFrU9Sghle6cmFe1ScsDBiMSWS5dqTMmyAkYLc3i5qpL025DZDy5iQguDh0g2k3saCmG+KZdqqNaVUXswQC5DOMhWsV2W4Skq6I7WUxNetlm8HILEyWUHSsaw95wCS+AwiPRkgsmYlktRQDlIwpnk/9olNlpbqoJwYLPVSMXyy8YHKi31aQ2yY9FNv2gct8YBSZRT/ilw3W6pJYlm4l/wBIFUFEAPNSWJGs9Bglmx3d8aTMJUSEMQUj6wMaHPCmrtNYiZQSkKKNZN1h0gAxIoSdjHtaCy+xWZkrBKjWpUdySW2Y83gTS8tpavwnwhjouWUpUCm5rBhevHqpxLnN4X6eUyVD7p8ISe1KPI9KdVXZHqfyRSmsCTtXMPe0eVaTOqrs849b+SU//Hy/xTP5jHfp9IarsmjIuaNRVBHSRqkbXgCya00ke6nxP/5gvShUCCEqIbIPAejrUhN4rUxJHWBGFcxvMcepEzqL1/JuBGiiKUW6Uf8AuI/MPWLRNScCDwLwfBVakQKoqvkNRgct75vsyg5RpASphEwhhgGJLOS9BTGkLbAw3KWLx7MjvgxE1O0c4CsSFJJTSgTmd+0QbXcOZ9IFRkECsLe8khTk1cJwYAcAO28YJRMLlwwyw50iaknMjl+sUKswOfcn0huirlktAnTEoStIZ7pN7VYEh3fOCU2VOfp4RV0KUrAALF1VcsRvODu/EGBIwgk3wxBCQwYhr1AXO7dxfYE/tD7vFX8i4dlerCHT0zqD7x/lVE7ypSPImyTbyRx8oMUcGhVo9Yp4dkMkTuUSg8wtQdtSMNo4QSGaF6phvBsIuE+DElmBFwRV82EaE4RPpwz+UFmloitMkVOZx37HjRtIjBNpAyOAGkQQNVnpj35wt0ckup8XrDO1qeEOirUkLmB63j3kmMerppVMTF6JSTkIXdOGej+m+L5NrGDjOBBZhqbIReLpTswGDfqe+Ips0t2CU8huLYbgeyMmzQSWIiUkwPI4VWjRz3bgQAxBoxqU0DCmrfHbEpejEEEKQnE4OzO47cIIVOAGMblzYfJMKf2XLZrtMc/jIcoDtlgR7iElQLl3bA7N7Qz6cRSpQyzg7mwFs8spvOlIcjDNgA5cnh/DCjT8zVWPunwh1PUTg0c/pwkheHVPhCypWHlWleqY9Y+SsNYJe8r/AJjHk+llBiMy1M+3ZHs3yd2UosMlJDUJ2YknOO+nTn1O3UidGRWZcbivlEzBiubJSrECJAxuNIFdp0MhWAhRatBgOY6smF9tL0idqwaLS5USFJwKhwJjFz5owWvmYe/NhFUyziJzRTcSftCeMFq7j5RBelrR/iK7vSGi7MIqVZEwu2B3FE3TFp/xVd3pA0zTFqynL+OyHqrEmB5lhTGwznJunLW/18zsU3hEBpe1nCfN/OqHC9HIeLZejkw2Gc7Ottsb6+c341esAzTaF9aZMU32lKPnHeytGoMFSNDy40Q2cOF/bFtT1Uo/KfWLUe0ttzQj8p9Y9ElaHlthEZmjZf2RB46/A5J+uIle0NrOKUcj6wbZtL2nNKeR9Y6FejkDIQJNs4GEJNK/DReQv7UmCpCeR9YpX7RTAeqk84lOlQFMkCNx1+DukUPaKYfdT3xitOTTgEjsPrAAlCLejEbir8DdKi3aVnEMCBwHrHPzrItTmtY6uzWRKjWHidGIbCKRWK9Fm0+3m8uwzclKHAkRk2xTs1zPzK9Y9J/ZaI0rRyI0tl5kPnaKJnTW/ET4xYjSdsFOmX3ekekK0TLOUBTNDy3jYj426frhRpi2D/uq5J9IsHtHbQG6T/Sn0jr16HlwLN0OiNtr8HdP1zH/APS2zNST/CPKLE+1drH2Pyn1hzM0SiKFaKRG2U+Nut9CI9rbT9lB7FesEy9ITp7gpSHDEgH1iyTotDx0GjLAkQOOnxt9vofQvs1KDFSXMdrZZASABhA9lkgNDCWItWEplsCMi2Mhyv/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sp>
        <p:nvSpPr>
          <p:cNvPr id="8" name="AutoShape 24" descr="data:image/jpeg;base64,/9j/4AAQSkZJRgABAQAAAQABAAD/2wCEAAkGBxMTEhQUExQVFhUXGRcXGBgYGBgXFxcaGB0YFxcUGBgYHCggGBolHRoYIjEhJSkrLi4uFx8zODMsNygtLisBCgoKDg0OGxAQGiwkHCQsLCwsLCwsLCwsLCwsLCwsLCwsLCwsLCwsLCwsLCwsLCwsLCwsLCwsLCwsLCwsLCwsLP/AABEIAK0BIwMBIgACEQEDEQH/xAAcAAACAgMBAQAAAAAAAAAAAAAEBQIDAAEGBwj/xABJEAABAgMEBgcDCQYFBAMBAAABAhEAAyEEEjFBBSJRYXGREzKBobHB0QZC8AcUIzNSYnKS4RUkgrLC8VNzosPSNENEVCWD4hb/xAAZAQADAQEBAAAAAAAAAAAAAAABAgMABAX/xAAkEQEAAgEEAwEAAgMAAAAAAAAAAQIRAxITMSFBUTIUYQQiUv/aAAwDAQACEQMRAD8A9YAiTRuIKW0SOnGiYqM4RAzxtHOBMxA4EXo1egbpxt7jGhOBwflC8lfo7ZXqMYFtFCVvke71jTnYYXkr9HbK8risqjSTuPKITTsB5GDvr9bbKK7RFPzqsed+0n7XXaF9CFy5IYJZKDe2mtcYTWnRumCzzLR2JZuN2Bvr9NFJev8Azxs42LYI8atGjNKpoZtp4hKyK5OIFk2DSSlXfnE8H7ypifExuSv1uO3x7iLYBFotwjxdHszpFWNqXv8ApZnrGz7I27O0TPzzD5wOWn0eKz2cz4iJ8eTJ9hbQetapp3a3mqLEfJ6ffnTj2gesDnp9bis9ZTaBtjS542jnHl0n5PLP7188Vegi5PsBZEnqOPxK8oWf8mg8MvRJlsT9pPMQFPtaclA8CI5OT7F2QFxLByFVFuBeGEr2QsqSFCSi8KhTaw3g4wv8iJ9Dw49rNIWmIWa3MwiFusGNVczCayaHE9IUqZOBH2V3P5QHgxrVHjl1AtLVMVTdJZCFCfY2UrrKnK4zZnrG1ew1lAqlR/FMmHxVB56hxyYptm0xv9pIzWkcVAecIz7HWEO4SG2rPmr4aK1+zGjX68gDN1pHiY3NX5Lcbo/21KGM2WOK0jzik6fswOtaZA/+1HrCNWiNFigNn5yz4GImw6MH+D+X0EHm/qQ4/wC3Qj2osQ/8qR+cHwjZ9rbD/wC1K/NHOIXo9FAUdktR8Exam12PEJVscSpg/pjc0/8ALcUfT0+1tiH/AJCDwvK7kgxaPbSxs/TFhn0c3/hAGjhJmhRQk6rA3klJqHFFB8GiGkbGAg5UML/Ix6NGjE+xo+UTRw/8kdiJh/ojodGaUlWiX0kmYmYh2dO0YgjEGoodsfPVqUouNsd/8iloJl2hByVLOzEKB8Byjoi2UrU2vUXjIrCoyCQfHNLTdCTTEY1xpHSPHN6TV9G+yvIvENf0rpDEWU5rI4BI8QYt+a/eUe1v5Wi0KjSlRDEGyqTZA3vfmV6xJVjRmlJ4gHxixJiQLwcBlRMsCVITcCElxUpBBxDEZ1IjBo1QJIErFLMi7gXWDjiKboPsydURa1Y0VHcXiyzAqhSUucSoEDIU84xVim5K94lipVUulk8r1eEMI28PFS5L0WRZOuGBCnurWa6t1n/i7os+agYKV+Z/F4MeBRL11l6Fg2TsK/GyDiGyqVIx11ck/wDGEM+W1pFXcK2fd2DfHSrAaENsH7zK4L/piGpCunI+ZJD8o2mUkxZNOt2QmnpJWoBU3bSicgANpr3GFx5E1MsRBUoHZC0JJSsgTgDiCQGBcuA+0AfxRux2a8ALirju5XgcDUYj43Qdpcr7TY9eWcgt8qaqw45iKk2BXSBSpmqCWG0EDHt7uJBxFnpdKEpBwN+8xuqr2VjZkg1UiSTiTeLZgDYzeMbaO5OzqQgLchLqcVBfVSCaHaIIXapbDXTXCo+NvKAZshAoBKZsSFHqsDUUx3u5AzipN0hIJkFKWGJ40JO3CNFWyjbp8uovCjgjhjCOVq2OaQWZC2LsXYsxHjBNulBVV9CXcEgl+ytf7QJPDWOakNSWrwje4PHTZsktSSDiGxWoku133iNuD9kUz7DZgoJXLlkklzdKikUZIZR3lxixG+LrEGSokspLlwoA1dJCrz1o4psgWyWm7MEy4KlQLngnrfdqaDOKRlORR0bJN4gShiBeAAzZIls4LAVO3tgMJkpnIJSm5ndliiQKVaqgBxoQXqIdTGUQlEy86WKrlAmpQksHPvA9uFYXWiSXUuYQQ6VEpIo4SQkgmlMjV+EGGkUopmXkgJKUIcFKboWpJSHLC8ytZLYVJiNm6O66daYBiAUlDXXIV7yQKOWAffF0mYi6DLeWAU3ncmoUCoKSSSMQ1O+ulSgm+SZoQWSFBiQQxWWfN0h8q7KBlVrtN0VBSkPSigp63yQKE1GzBgcYsXLuJViHJAL1KXa8DTBmwzhTpRMw3go3bt0MlJONAxIowDY+bsrJavozeDTCCNVJBKHqSwCRnrHDug48NnyI9ngb1oP3kYZagDMYK0knUU9KGK/ZuUkG0NheQeaAc+PdBekRqHgYlfs9HiVpxjt/kVP/AFXGX/uRxVqTrR23yJD/AKrjL/3I7adI6r1MCMiYjUOiPIhBa5bpWN6h3mOgSYT2tDGZx8QD5xLX/Kmn2rsy7yJRzIHemCRC2wT/AKOXdDsyS2IYF6QyQdmERg0piJvAPz1pl3sG84nPAAjv2QVLmBQcZ/A+N8EBln6oi6B7OaRJdoSMVDx8IaOgWExowGba/USVdw5xlyarFYQPugE81U7oLC1Fh4wEq2hyEgrVQslsMHckBn3xbLsKAxLqOLrJWRvD0T2NGizq208IDB1Ccr7KB+dXkB3wvnyGnSxeJ65c12UhwowstVZ0v+LwES1FKC7QkuG2esAWx9ZJlrUGBdO4vSmLgc4aTRhCnSKQFk3ArVDa7Es5IYGsJHZvTUlOteuGtOuBuHaNb4cRsyQFMUIAcAupy2AONNXnFaZYUki5L62ayQ7HPb6xYcXJkgkA1JII8/e5wxUFKKUikk+5idjsWoHrsHdGwpIS5MgFxvxd3be3KNrUzfUhwD1SQXcJYcCBz2xpM0C6SuWxb3Hep3dlPSMyYLMl5dCoEMTmCBWtSCf4YFpdNZRFHZLAOWABb4vDtJtE9AmEX2N4UKHdxUDiArnEZpZ2mUW7MkUwOOTDvjMVaSKVJLXGYMLuB1cefGF9qR+7TfwKrlnDS2TAUuFjCuptJbwPKN6Mlgy2UAQQxBDgviGzEJZWvUlaJ8sEOkHMG6OthdJZglnxrAoUdVJUkM5dwwJJLuC2L1eOvkWGUP8Aty/yJHlBKZKR7o5CHi0Ely40ughlKRiXF5rqyXoXqHDvXMZwPabVKUq8SlRvXqNdoAMGGLJyjt0Sx8CK7TOWk6qSoXVKzxDMnDEvtyMHcDmbTaEUUJilFyWFFAVI1s6tTcIoXaAG1FqAqwSpQvFncfGEdKiasrZSSEs777yg3IA/xQUs8fWBuZwtrKiokS5ysyRKmM9MBdyiXSzEsBLnYu4lzU8EkFNRm2/l2pWzxQsO9MP0+OyDubBT7OrP0ylJUm+sEXgQ+qHIcbXgjSUwXC2w+EFXAAXgDSKGSeB84nacqVh43ausY7X5Ez/1XGX/ALkcVO6xjuPkRGrafxS/BUd1OkdV6kIyNiMiiI0CFFsJvzA1NUjfSvgIeXIU6QGur8I84lrfk1OyUWb6NKkKuL1ATkpiwCh3PjWCkWtYLLQEk5guk936xlkSDKDh9Y04Lg7ogfj1jnhSewQtJJLgUOqbzUIG3Gr/AAIyz25RQknEgOdpapA34iJWqyHAFrwKd4zx4PziWjEJ6MFhsBd6DBtnCDgF1lkrUKlhv9MoOl2VAZw53+kRsxpzi/KGqEtkxBowiMMOVGYtoEEzWPZBa0uIFWhq8PSI2zk8YRmEwHOS81H8XhB00UhfNV9JLP3iP9KoSx6mM89Xt8oS6QmfSN9GCQKqvAsb2BAbI9rbQ7qZW72+UKdIzQJhBKBq5oKlZjFuXCFjsfSEqZVkqlMS4Cg9EimAGBfsaLZc8C7e6MglgQigbjkCRyMaTPSFHWACkunUwJN2hArnSLULIBT0inAcESxQAGjbc68IYFPTAhLTEuKOJbguwFGpiRxJi2ZPu3VFZ6o1QjF3rhT9IwzCa9JNIwa432S+3+52RAWhRF0mbVWITkQQ3DDnBBKbNKbyStZYNRIzFC+Pfl2xTa55SzqXkXAHvOACKAZc90WqtBCibs9hkE0LXhhs2bX4RSqSzBpxAFHZqi7nxfi8AQVuUrbMYsRR2vPRsmrnEtGK1BWK5yykmk4pYhicKDLL9Ihop23frCWUr0YWe0qM1SMhd2UcEsavi3fFB0hM6JCkMpalLTRqlIm3Rj9pKeL74YDKLpQ+HgxJZDTrYp5akayFXXbHWIDsRUCrhwU41itExfTrQVG6EIUOrUlU0KS7YMEb674YRRa0LKdQgHfwO7aQewwQAaVtMxK0XL124oqCRedQXKujA1KTMDUzOTxYqZOKj1n6VLU1Oi1bxJZsL5xdwBgzmSpRAN4glyRuGQ5RY4xcNt2dsEC60om3pjPe6RFz7HRsi8+X+I71wbKBUJWJyzdWUqe6XLJYIehLMaswoytohrNtaAASpIBzJABPGIT56QNYpD4VAfhtjZwMKRMdNdnx8cIDtrXVNs8oalAIPDHOFVtSyTwOzZCTKlXkFpTrHjHcfIgn6K0H76B3H1jiLYQFEO57xHd/Ij9RaP8AMH8ojv00NV6YIyMEZFEDSFekOsfwjxMNIU6TXrH8I84nrfk1OwWj+oOKv5jBYMLdFzFXKgNeUA2xzj2vByVRzQpbtuZMABUcv7Z8YpsiLqSHDYJAZwBkdpweLFJBDEAjfhAiLXKSUovooFe8CRhsw/SDIGlkNOcEvANjtCCKLTjtEHSw4hqtLRMaJiV2NhMMCsxRaDhxT4iCpikpDqLCgc76DvgW1LYjMOHL0SxGMKKahSFdsT9JL/H/AErg1alK6tB9ojH8I8z2PAltGtL/ABf0qieoehi3V7YXW76waywWagcVIbPHrV3wbNUdXt8oV22YrpW+lIYURRI6zuX4chE8+TMRNWW1poLkNdxYivJ4tnOUlJ6UsQCcCbxuFgAXAx5RXMJYMmcaGux7wc0dw+Oxoj0RqkCbTWGszgAamG88oYEpGsohp1QUkqwqHL7G8SYlLvA3rs4liwUpxgaEDD+0DolknqzDt+lDgDbFs2Wv7BN0snXAJFSSTswDeMEFUySUlF3pSwBYqoHwChsF1m35Rq1yVXlaqyFVGuwdrxDbN2THbGlIukNLF4FDAzQMXPAkNhviK5V3W6JIIINZmB8H+N8AQMwK1voyCzVWKk1I5eEQC1JkTFIDqSlZSNpDkDnErVdOrdlgAm66iXcgPTc8X2FbIJrRywDk50GZhJVjoLMmlNllTULJmPILkk9J0ikBSSBQhQUWGVGZoy12W9abSkJvFUiWU1ugKeYm8CSLpwcitBshhKKAzS1hi4HRqYFyLwGAzqMjvgiVOTe6Topl4pYno1ORQhPfhxholOYLdN2M/MZgWQqamQxXneSKqBxS5c9sTtliQbJNupSkqkklgwcJJCm2gnHhshrNtCSClUqYoEVBlkg9ajHHDvG2IfOEFJQJMy4HQU9GyWDgipqlvKDmQI5RpYEK+rUh2PVVM6NKkJVkffIGZAOIhubPLBmhLOpIK0NqhwoBbMwJY8bg2RamYm4EdAu6GASUBgAzAAlmD9l07IkLWGKegmMWB1EsXu1OtXGv4TsjZZzegLUZcuypmhPRGWhMpQwRMD6q8nUGuq3EZ1M0tImdItUpUsvKCVypoVdKXWQUqHVd1A0OA2QzUpF0I+bqu/ZuS7oe6TR2z7j24ucFAPIVRmcILPd35Pl9k7oMz5y0QhYLUlaCQQ4YKS4JQopCrit4BHOAtJzWQo40MMkLCkk3CgmpBZy4Gzl2Qot51SDsPhEp7Vo8ltidcmuLYU247I7/AORH6i0f5o/lTHBzpiStQeoIcd/mI735Fk/u8/8Azf6ER6GnKGq9JvRqItGQ+UTcwj0wden2R5w8IhNpAa5O4CJ635Np9uRXpS0SwtCJCiApV1ZSpSWvF6JHHEwIjSVoNOkugknVSEkviXU55R1Oi1G4CqjuRvc3gRz7oMStOxie/ZxiFY8KT246XZyvrqWv8Sie6CRZUgpYAV+MY6gykH3UnsEVzdHoLEJAYvxoQ3fGmGy59NlTWgx3ekXyrASNW92AnvEdDZZQDsAKwUIMQEy5JOjbW+qZoH+YU916CJWjrf8A+wEjeSs94MdEVd0SENAZK5GjrUzTbUlYOI6FHi/lFtpszpAUpanKAD1brKBcJAA7WJhkExEpjA1MNIWW46yPxDwMMlCkK9IdaX+LyMS1VNPseRQcoXW+Sb4N0qoANcIqHOe6GSlME8fKFekpo6QUluUFiokU6pGz3+8xOOzIzJOqkBDg6zdKKV250bnxjS7CBdHRg3s+kwIem/AdsbCgwAEp1OalTXGqd1Q1chE76VBI+hJ1ixvEB/dGzVCaZsYcqmdLvDqy3oS68mF048OW+ISrIlPuyQWqekIxzFabaRYZj1vSHqA4U+DDEZUA2jbFs2ajWN6UzBqOaNQ7se6Mwe0KdRUOice8pV3IE5ti/KKumTdKT0QZRKhWhwcPn1uxtsStV0ghpQxB1SHKSRRqtTHcYhOOBKpf5CScHycF4UxRaCbwZUoNRwHZ3IA3+kM9G0S75wJOWMAsA0HUdzWvhFtguqQUqZQJqCMeMLKkdHctdYISRSFadGysRLS+1huPiByjcyySUisrE3WABckN4UjQSR9qSolN0kMQTvDHVrtLRSRMYa1QSS2Yd7vZ5b4GSmzkn6MdYowFTUHiNc/mMWJlyVAHo+spg4AqylXscDrc4OAXoBF9yXPVrhQci78xGrMlQSyjeLmr7SS1dlBA8yRJQWMsYXnYMKpG18buWyNdFZnGqh8OqzMQNm1A/KIOPDZGLWIHWsbe8bvjtjJOj5NQJaXSQMBsSQ26ify7ojN0ZKp9GgNuG7/inkI2IaJYVAgt6wp0pRJ4GG6JCEAhKQkHYGyA8AB2Qq0kkXVcDCSpV5HaZDFZzJfgwMejfIwP3WbvnKP+mXHA2oPe3XvAx3nyMn91mf5p/lRHfpyhqw9FEZEYyKInEJNIdZfxkIdKMIraqqjv/SJa8/6m0+wdiTqSx90dzYd0WvkRTb+kZZ0/RpH3U9lGiBdOQ3OwHOgPxSJ08wpKSFMaMRu3eYEHQvGTAEnJy4xYnthghLAQbA1Zs+PpBIgez58fSK7dpBMpgQS7szZcTCR00jbgffEwISnTqfsqHL1gVWnVFKgzKd0nYMQDtwYw26AxJ+baAu6259pxKQGydOee6NTbWkO5AAxJwy9YTftZSwKgdgLHtz7YX6QtarpClEuWHadm4OeyBNh2m2mdLiW6UMV9yd59IpmLJEsmtR4GsJFrQkFjUv28TnDqcWTK26vgYjdSsYH2kUS23yMLbcGU5KGYUUm9WrNTs/vDG1HVTxHgYDtV4KSQTdeoDZMrkwbtifs3oLJnpNQpD5EIYAVdLY+94xLpgAXUACEEKShgxNW3kUrs5zTOcvem4u10M2ynKsSVMKSGUspa8EhAAq7BxhFMlw3InJGsVIIqG6MjyfbFc21JJN1aQHA+qox8qtxjcxS3IK5pY4hIqxZwx25Zxtc03OtMcZ3cXfZT3T/cxshhUqY6HMxqN9XgVPg2OZfdlURG0WlIIUFFi6UgJzpX9DFy5yiFqBmBhgBjgO48fB6J7veHTa2IAqLrZb3PfujGBTpqg4vTFUZwAO0esV2ZKjLVdLKyJ86RdbHxImHVFCQBUXa7CxJjLANUnzeFk9em5VrUNUrQCCxeruHSDSnYN+6DDbJmXRNtvKahYlwlsxzOyF06YAVayRmxlFVWGKsDj3gbovSoFNSi6DrEIILbA+Bx/M8EsmCLSplEdFSg1izuAQaUOPGkWTJ6hgqWcMSA+Dkb3vDlAd4FZQ6esCBdZjQ4ti27OJC0JvAqVLYYAJqMgRsqRygwWRnzpQSb3RhQwAUd25znlsiCrWSEt0bmmJa9irHIOOcATVvr/QnWAcI3FRckja/ONCeG68m84KXSwS5c4ZFh2vjSGAwVaFuw6PMNexOAr2M0DTrWWIvIN0NmHVhWn2nwfKKUz2A1pD1UCA1ausE+h7YsXcZYaWSMKYZC8wocMIEjDUm0Oly2eDtTjC+3l0KrkYNkhKkEi5TG4GALCh2mF1qRqqO4+ETntWrzS10C+CvAx3XyNpayzN80n/RLjhNIYL4HwMd58jSf3SZ/nK/klx3afSGq9DeMjGjIsgZzIQWqZqKPE+JjopgoY523J1CNobnSOf8AyOoU0kzLIQEgsWAfZk/GMkLUQnVzIVWqQx7ScOcSEoKukpGLgY1YlxE0yEh6AOfIRGJGUgzOGauG7HCJKWzPmWFM6mKESE3GujA5RcqQmmqnkNhhssjZVgksQ5qODCrdo5wD7QjqYe95QRY5YB6oFGDUpq0pFOlbGqapKUmqXJyocPA8oEdD7c8qaxNQXOYf8rERBS1gg3RUDb4dsOEezS3LqFd6j5ROT7NnpNYukCh3lqM+4V3wBLEzg7k5OQzYYkbcvhootajMmBIDtUAb6DDtjqEaAljEqPL0iWjtFpklV0OSaE1ITkNw3QcNkrsmgnYzPy+uyL9KLu3PxN3GHSkwk0ykan4n7jCXjA1nMmN50p4+RgWelyOuDUOCwAo5PCCJRASmlIG0jKdSdQKxYFd37PP42xOPMnlXZ5ahUia4IxUKgk7g4GzeYlZpRcB5oDF6ulyC703u8aSAybqASl2HSbS+OYz7IiLOi8XTQ5hYetDnlU/AhiinKVODMVdZLBjeDPeLjFyR2GBCCdYdIoG9QmoxTkKdmEbTIcnVDAKCSJgqxLONtcdsUSkXaFDKAB+sGRTU7BiezfXMlMQRVpwwALsWIGbY07uEYtCroZMw1J64BwGJzHoY0lKgbxlMcazQWJd/E84HNmSH1U06rrJcE5g1dmzjCGtssGpQlgKlS8GAJcYuBFmizqt4YGK7UsVUOiY1eqixZw29zziqQVXVFIdQqAaOWcQLHr0aqsiiaLIqHZqAOG25nnEZ0m430qhkTdGtjUlqUO7CI2a0zHAMs0ZzeDdmPnGaTt10oBl3rxWKltwIpUF23BWeEaMllKYkuQJrEuWYGjkUfD9IKsyyHCl3jwAblnWEh0gykoVZ7rkJDliRXBw1CdvvQ0TKGHQkJCSoM+LtdZsWA+Gg4CRqFJOYNW7cCIsuj4aFkyWh03pUytSzkAqqQe0k9kYizylKA6JQNQ5dm4vuggYlCTkOQiiagOTSrZY7IokWlCHAStNWZia7cc6RufbAkkMqm5/PugTDQ1NSLpw7ITaRVqkbj5w3+cA3hWhbuBpur4wm0vMoW2HwhVavMNKGivjbHo3yNj9zVvmqP+lAjzfSRoqPSvkeT+5cZi/IeUd+n059V3rxkbaMiqJlajqK4NzpCa3ooAM1Jw4gnHcDDO2Lo20/rC1SnmoGxzyDecc2v5nCmn02qYQUgJNXpTACtX3xtE172qaFsU5APnBhEQUITDAOnPRlRScCaEFwHbOJzJ6g2oXOAdNVMSzvhTGLruTU7omsDlhAEoTbFBaAlBLjMgUo7VxGyHMpR+ya/h9YCTK1sA7U3QwkgsHxha9mlK8fs8z6RorVsHM+kWNSJNFcZIpJOLDmfSKTMU+CeZ9IKMCzFVaFt4GFNpC1JIBAORAPi/lC3TPVQ+N7+lUOJY1QTsEIvaM0TxP8q4S56dmaMBx9YG0mpiggJ95ioEkEC9RtySeyNy1OBx9Yqts26UOu71sU3gcK+X8UTqaVKAAkkmTexBDkEVBfbR8I3eSM5Apqs+YzfIgmJfOEJCQpYoSFfR1Ifubz20ilVrAHWBFQD0YAcAAbwKjLBJ3O0QVKUhLODKvOymNCGBFT967hvzEamoAJpI/MQaEiofa8RmWpIFJiHzBlsDUNkzvTtia7RLvIJVLLve+jxq5IpQ15ne4LNOjV+qCSHVUuWvAM+TuO0xVMmUUSqS+AUHJBOAI4A8aRZMmhnC5bAtWWaAkkDDDGKjaEBmWDQEjo6qzdyAzgiFwYDaJmSVhLnBKK57vikX2AUL7sccM98VzlKKKdIXOIF1mfVcZOc23RqzTClKz1SOCmw24wLHr0Zyxwhbp6fdXIJA1VXsxgUuHGEWonmhM0NQ9U4Al8txfxixFrU9Sghle6cmFe1ScsDBiMSWS5dqTMmyAkYLc3i5qpL025DZDy5iQguDh0g2k3saCmG+KZdqqNaVUXswQC5DOMhWsV2W4Skq6I7WUxNetlm8HILEyWUHSsaw95wCS+AwiPRkgsmYlktRQDlIwpnk/9olNlpbqoJwYLPVSMXyy8YHKi31aQ2yY9FNv2gct8YBSZRT/ilw3W6pJYlm4l/wBIFUFEAPNSWJGs9Bglmx3d8aTMJUSEMQUj6wMaHPCmrtNYiZQSkKKNZN1h0gAxIoSdjHtaCy+xWZkrBKjWpUdySW2Y83gTS8tpavwnwhjouWUpUCm5rBhevHqpxLnN4X6eUyVD7p8ISe1KPI9KdVXZHqfyRSmsCTtXMPe0eVaTOqrs849b+SU//Hy/xTP5jHfp9IarsmjIuaNRVBHSRqkbXgCya00ke6nxP/5gvShUCCEqIbIPAejrUhN4rUxJHWBGFcxvMcepEzqL1/JuBGiiKUW6Uf8AuI/MPWLRNScCDwLwfBVakQKoqvkNRgct75vsyg5RpASphEwhhgGJLOS9BTGkLbAw3KWLx7MjvgxE1O0c4CsSFJJTSgTmd+0QbXcOZ9IFRkECsLe8khTk1cJwYAcAO28YJRMLlwwyw50iaknMjl+sUKswOfcn0huirlktAnTEoStIZ7pN7VYEh3fOCU2VOfp4RV0KUrAALF1VcsRvODu/EGBIwgk3wxBCQwYhr1AXO7dxfYE/tD7vFX8i4dlerCHT0zqD7x/lVE7ypSPImyTbyRx8oMUcGhVo9Yp4dkMkTuUSg8wtQdtSMNo4QSGaF6phvBsIuE+DElmBFwRV82EaE4RPpwz+UFmloitMkVOZx37HjRtIjBNpAyOAGkQQNVnpj35wt0ckup8XrDO1qeEOirUkLmB63j3kmMerppVMTF6JSTkIXdOGej+m+L5NrGDjOBBZhqbIReLpTswGDfqe+Ips0t2CU8huLYbgeyMmzQSWIiUkwPI4VWjRz3bgQAxBoxqU0DCmrfHbEpejEEEKQnE4OzO47cIIVOAGMblzYfJMKf2XLZrtMc/jIcoDtlgR7iElQLl3bA7N7Qz6cRSpQyzg7mwFs8spvOlIcjDNgA5cnh/DCjT8zVWPunwh1PUTg0c/pwkheHVPhCypWHlWleqY9Y+SsNYJe8r/AJjHk+llBiMy1M+3ZHs3yd2UosMlJDUJ2YknOO+nTn1O3UidGRWZcbivlEzBiubJSrECJAxuNIFdp0MhWAhRatBgOY6smF9tL0idqwaLS5USFJwKhwJjFz5owWvmYe/NhFUyziJzRTcSftCeMFq7j5RBelrR/iK7vSGi7MIqVZEwu2B3FE3TFp/xVd3pA0zTFqynL+OyHqrEmB5lhTGwznJunLW/18zsU3hEBpe1nCfN/OqHC9HIeLZejkw2Gc7Ottsb6+c341esAzTaF9aZMU32lKPnHeytGoMFSNDy40Q2cOF/bFtT1Uo/KfWLUe0ttzQj8p9Y9ElaHlthEZmjZf2RB46/A5J+uIle0NrOKUcj6wbZtL2nNKeR9Y6FejkDIQJNs4GEJNK/DReQv7UmCpCeR9YpX7RTAeqk84lOlQFMkCNx1+DukUPaKYfdT3xitOTTgEjsPrAAlCLejEbir8DdKi3aVnEMCBwHrHPzrItTmtY6uzWRKjWHidGIbCKRWK9Fm0+3m8uwzclKHAkRk2xTs1zPzK9Y9J/ZaI0rRyI0tl5kPnaKJnTW/ET4xYjSdsFOmX3ekekK0TLOUBTNDy3jYj426frhRpi2D/uq5J9IsHtHbQG6T/Sn0jr16HlwLN0OiNtr8HdP1zH/APS2zNST/CPKLE+1drH2Pyn1hzM0SiKFaKRG2U+Nut9CI9rbT9lB7FesEy9ITp7gpSHDEgH1iyTotDx0GjLAkQOOnxt9vofQvs1KDFSXMdrZZASABhA9lkgNDCWItWEplsCMi2Mhyv/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spTree>
    <p:extLst>
      <p:ext uri="{BB962C8B-B14F-4D97-AF65-F5344CB8AC3E}">
        <p14:creationId xmlns:p14="http://schemas.microsoft.com/office/powerpoint/2010/main" val="276050763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82"/>
                                        </p:tgtEl>
                                        <p:attrNameLst>
                                          <p:attrName>style.visibility</p:attrName>
                                        </p:attrNameLst>
                                      </p:cBhvr>
                                      <p:to>
                                        <p:strVal val="visible"/>
                                      </p:to>
                                    </p:set>
                                    <p:animEffect transition="in" filter="fade">
                                      <p:cBhvr>
                                        <p:cTn id="7" dur="1000"/>
                                        <p:tgtEl>
                                          <p:spTgt spid="3082"/>
                                        </p:tgtEl>
                                      </p:cBhvr>
                                    </p:animEffect>
                                    <p:anim calcmode="lin" valueType="num">
                                      <p:cBhvr>
                                        <p:cTn id="8" dur="1000" fill="hold"/>
                                        <p:tgtEl>
                                          <p:spTgt spid="3082"/>
                                        </p:tgtEl>
                                        <p:attrNameLst>
                                          <p:attrName>ppt_x</p:attrName>
                                        </p:attrNameLst>
                                      </p:cBhvr>
                                      <p:tavLst>
                                        <p:tav tm="0">
                                          <p:val>
                                            <p:strVal val="#ppt_x"/>
                                          </p:val>
                                        </p:tav>
                                        <p:tav tm="100000">
                                          <p:val>
                                            <p:strVal val="#ppt_x"/>
                                          </p:val>
                                        </p:tav>
                                      </p:tavLst>
                                    </p:anim>
                                    <p:anim calcmode="lin" valueType="num">
                                      <p:cBhvr>
                                        <p:cTn id="9" dur="1000" fill="hold"/>
                                        <p:tgtEl>
                                          <p:spTgt spid="308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s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252523" cy="6857999"/>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538" y="465897"/>
            <a:ext cx="8272463" cy="226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11560" y="2710663"/>
            <a:ext cx="8280920" cy="2062103"/>
          </a:xfrm>
          <a:prstGeom prst="rect">
            <a:avLst/>
          </a:prstGeom>
          <a:noFill/>
        </p:spPr>
        <p:txBody>
          <a:bodyPr wrap="square" rtlCol="0">
            <a:prstTxWarp prst="textDoubleWave1">
              <a:avLst/>
            </a:prstTxWarp>
            <a:spAutoFit/>
          </a:bodyPr>
          <a:lstStyle/>
          <a:p>
            <a:r>
              <a:rPr lang="lt-LT" sz="3200" i="1" dirty="0" smtClean="0">
                <a:ln>
                  <a:solidFill>
                    <a:srgbClr val="EA1A87"/>
                  </a:solidFill>
                </a:ln>
                <a:solidFill>
                  <a:srgbClr val="660066"/>
                </a:solidFill>
                <a:effectLst>
                  <a:glow rad="63500">
                    <a:schemeClr val="accent2">
                      <a:satMod val="175000"/>
                      <a:alpha val="40000"/>
                    </a:schemeClr>
                  </a:glow>
                  <a:innerShdw blurRad="63500" dist="50800" dir="10800000">
                    <a:prstClr val="black">
                      <a:alpha val="50000"/>
                    </a:prstClr>
                  </a:innerShdw>
                </a:effectLst>
              </a:rPr>
              <a:t>Vaivorykštė yra optinis ir meteorologinis reiškinys, kuomet Saulei apšvietus atmosferoje esančius vandens lašelius, danguje atsiranda ištisinė spalvų spektro juosta</a:t>
            </a:r>
            <a:r>
              <a:rPr lang="lt-LT" sz="3200" i="1" dirty="0" smtClean="0">
                <a:solidFill>
                  <a:srgbClr val="002060"/>
                </a:solidFill>
              </a:rPr>
              <a:t>.</a:t>
            </a:r>
            <a:endParaRPr lang="lt-LT" sz="3200" i="1" dirty="0">
              <a:solidFill>
                <a:srgbClr val="002060"/>
              </a:solidFill>
            </a:endParaRPr>
          </a:p>
        </p:txBody>
      </p:sp>
    </p:spTree>
    <p:extLst>
      <p:ext uri="{BB962C8B-B14F-4D97-AF65-F5344CB8AC3E}">
        <p14:creationId xmlns:p14="http://schemas.microsoft.com/office/powerpoint/2010/main" val="349847485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čiakampis 2"/>
          <p:cNvSpPr/>
          <p:nvPr/>
        </p:nvSpPr>
        <p:spPr>
          <a:xfrm>
            <a:off x="421320" y="2156255"/>
            <a:ext cx="184731" cy="369332"/>
          </a:xfrm>
          <a:prstGeom prst="rect">
            <a:avLst/>
          </a:prstGeom>
        </p:spPr>
        <p:txBody>
          <a:bodyPr wrap="none">
            <a:spAutoFit/>
          </a:bodyPr>
          <a:lstStyle/>
          <a:p>
            <a:endParaRPr lang="lt-LT" dirty="0">
              <a:solidFill>
                <a:srgbClr val="FF0000"/>
              </a:solidFill>
            </a:endParaRPr>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923" y="0"/>
            <a:ext cx="9282923" cy="6858000"/>
          </a:xfrm>
          <a:prstGeom prst="rect">
            <a:avLst/>
          </a:prstGeom>
        </p:spPr>
      </p:pic>
      <p:sp>
        <p:nvSpPr>
          <p:cNvPr id="5" name="TextBox 4"/>
          <p:cNvSpPr txBox="1"/>
          <p:nvPr/>
        </p:nvSpPr>
        <p:spPr>
          <a:xfrm>
            <a:off x="179512" y="260648"/>
            <a:ext cx="8640960" cy="6247864"/>
          </a:xfrm>
          <a:prstGeom prst="rect">
            <a:avLst/>
          </a:prstGeom>
          <a:noFill/>
        </p:spPr>
        <p:txBody>
          <a:bodyPr wrap="square" rtlCol="0">
            <a:spAutoFit/>
          </a:bodyPr>
          <a:lstStyle/>
          <a:p>
            <a:pPr lvl="0"/>
            <a:r>
              <a:rPr lang="lt-LT" sz="4000" dirty="0">
                <a:solidFill>
                  <a:schemeClr val="bg1">
                    <a:lumMod val="95000"/>
                  </a:schemeClr>
                </a:solidFill>
              </a:rPr>
              <a:t>Vaivorykštę sudaro ištisinis spalvų spektras, tačiau yra skiriamos 7 pagrindinės spalvos:</a:t>
            </a:r>
          </a:p>
          <a:p>
            <a:pPr lvl="0"/>
            <a:r>
              <a:rPr lang="lt-LT" sz="4000" dirty="0">
                <a:solidFill>
                  <a:srgbClr val="FF0000"/>
                </a:solidFill>
              </a:rPr>
              <a:t>• Raudona</a:t>
            </a:r>
            <a:r>
              <a:rPr lang="lt-LT" sz="4000" dirty="0">
                <a:solidFill>
                  <a:prstClr val="black"/>
                </a:solidFill>
              </a:rPr>
              <a:t/>
            </a:r>
            <a:br>
              <a:rPr lang="lt-LT" sz="4000" dirty="0">
                <a:solidFill>
                  <a:prstClr val="black"/>
                </a:solidFill>
              </a:rPr>
            </a:br>
            <a:r>
              <a:rPr lang="lt-LT" sz="4000" dirty="0">
                <a:solidFill>
                  <a:srgbClr val="FF6600"/>
                </a:solidFill>
              </a:rPr>
              <a:t>• Oranžinė</a:t>
            </a:r>
            <a:r>
              <a:rPr lang="lt-LT" sz="4000" dirty="0">
                <a:solidFill>
                  <a:prstClr val="black"/>
                </a:solidFill>
              </a:rPr>
              <a:t/>
            </a:r>
            <a:br>
              <a:rPr lang="lt-LT" sz="4000" dirty="0">
                <a:solidFill>
                  <a:prstClr val="black"/>
                </a:solidFill>
              </a:rPr>
            </a:br>
            <a:r>
              <a:rPr lang="lt-LT" sz="4000" dirty="0">
                <a:solidFill>
                  <a:srgbClr val="FFFF00"/>
                </a:solidFill>
              </a:rPr>
              <a:t>•</a:t>
            </a:r>
            <a:r>
              <a:rPr lang="lt-LT" sz="4000" dirty="0">
                <a:solidFill>
                  <a:prstClr val="black"/>
                </a:solidFill>
              </a:rPr>
              <a:t> </a:t>
            </a:r>
            <a:r>
              <a:rPr lang="lt-LT" sz="4000" dirty="0">
                <a:solidFill>
                  <a:srgbClr val="FFFF00"/>
                </a:solidFill>
              </a:rPr>
              <a:t>Geltona</a:t>
            </a:r>
            <a:r>
              <a:rPr lang="lt-LT" sz="4000" dirty="0">
                <a:solidFill>
                  <a:prstClr val="black"/>
                </a:solidFill>
              </a:rPr>
              <a:t/>
            </a:r>
            <a:br>
              <a:rPr lang="lt-LT" sz="4000" dirty="0">
                <a:solidFill>
                  <a:prstClr val="black"/>
                </a:solidFill>
              </a:rPr>
            </a:br>
            <a:r>
              <a:rPr lang="lt-LT" sz="4000" dirty="0">
                <a:solidFill>
                  <a:srgbClr val="00B050"/>
                </a:solidFill>
              </a:rPr>
              <a:t>•</a:t>
            </a:r>
            <a:r>
              <a:rPr lang="lt-LT" sz="4000" dirty="0">
                <a:solidFill>
                  <a:prstClr val="black"/>
                </a:solidFill>
              </a:rPr>
              <a:t> </a:t>
            </a:r>
            <a:r>
              <a:rPr lang="lt-LT" sz="4000" dirty="0">
                <a:solidFill>
                  <a:srgbClr val="00B050"/>
                </a:solidFill>
              </a:rPr>
              <a:t>Žalia</a:t>
            </a:r>
            <a:r>
              <a:rPr lang="lt-LT" sz="4000" dirty="0">
                <a:solidFill>
                  <a:prstClr val="black"/>
                </a:solidFill>
              </a:rPr>
              <a:t/>
            </a:r>
            <a:br>
              <a:rPr lang="lt-LT" sz="4000" dirty="0">
                <a:solidFill>
                  <a:prstClr val="black"/>
                </a:solidFill>
              </a:rPr>
            </a:br>
            <a:r>
              <a:rPr lang="lt-LT" sz="4000" dirty="0">
                <a:solidFill>
                  <a:srgbClr val="00B0F0"/>
                </a:solidFill>
              </a:rPr>
              <a:t>•</a:t>
            </a:r>
            <a:r>
              <a:rPr lang="lt-LT" sz="4000" dirty="0">
                <a:solidFill>
                  <a:prstClr val="black"/>
                </a:solidFill>
              </a:rPr>
              <a:t> </a:t>
            </a:r>
            <a:r>
              <a:rPr lang="lt-LT" sz="4000" dirty="0">
                <a:solidFill>
                  <a:srgbClr val="00B0F0"/>
                </a:solidFill>
              </a:rPr>
              <a:t>Žydra</a:t>
            </a:r>
            <a:r>
              <a:rPr lang="lt-LT" sz="4000" dirty="0">
                <a:solidFill>
                  <a:prstClr val="black"/>
                </a:solidFill>
              </a:rPr>
              <a:t/>
            </a:r>
            <a:br>
              <a:rPr lang="lt-LT" sz="4000" dirty="0">
                <a:solidFill>
                  <a:prstClr val="black"/>
                </a:solidFill>
              </a:rPr>
            </a:br>
            <a:r>
              <a:rPr lang="lt-LT" sz="4000" dirty="0">
                <a:solidFill>
                  <a:srgbClr val="0000FF"/>
                </a:solidFill>
              </a:rPr>
              <a:t>•</a:t>
            </a:r>
            <a:r>
              <a:rPr lang="lt-LT" sz="4000" dirty="0">
                <a:solidFill>
                  <a:prstClr val="black"/>
                </a:solidFill>
              </a:rPr>
              <a:t> </a:t>
            </a:r>
            <a:r>
              <a:rPr lang="lt-LT" sz="4000" dirty="0">
                <a:solidFill>
                  <a:srgbClr val="0000FF"/>
                </a:solidFill>
              </a:rPr>
              <a:t>Mėlyna</a:t>
            </a:r>
            <a:r>
              <a:rPr lang="lt-LT" sz="4000" dirty="0">
                <a:solidFill>
                  <a:prstClr val="black"/>
                </a:solidFill>
              </a:rPr>
              <a:t/>
            </a:r>
            <a:br>
              <a:rPr lang="lt-LT" sz="4000" dirty="0">
                <a:solidFill>
                  <a:prstClr val="black"/>
                </a:solidFill>
              </a:rPr>
            </a:br>
            <a:r>
              <a:rPr lang="lt-LT" sz="4000" dirty="0">
                <a:solidFill>
                  <a:srgbClr val="CC00FF"/>
                </a:solidFill>
              </a:rPr>
              <a:t>•</a:t>
            </a:r>
            <a:r>
              <a:rPr lang="lt-LT" sz="4000" dirty="0">
                <a:solidFill>
                  <a:prstClr val="black"/>
                </a:solidFill>
              </a:rPr>
              <a:t> </a:t>
            </a:r>
            <a:r>
              <a:rPr lang="lt-LT" sz="4000" dirty="0">
                <a:solidFill>
                  <a:srgbClr val="CC00FF"/>
                </a:solidFill>
              </a:rPr>
              <a:t>Violetinė</a:t>
            </a:r>
          </a:p>
        </p:txBody>
      </p:sp>
    </p:spTree>
    <p:extLst>
      <p:ext uri="{BB962C8B-B14F-4D97-AF65-F5344CB8AC3E}">
        <p14:creationId xmlns:p14="http://schemas.microsoft.com/office/powerpoint/2010/main" val="38239437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1115616" y="404664"/>
            <a:ext cx="6840760" cy="707886"/>
          </a:xfrm>
          <a:prstGeom prst="rect">
            <a:avLst/>
          </a:prstGeom>
          <a:solidFill>
            <a:schemeClr val="bg1"/>
          </a:solidFill>
          <a:ln w="38100">
            <a:solidFill>
              <a:srgbClr val="FF0066"/>
            </a:solidFill>
            <a:prstDash val="sysDot"/>
          </a:ln>
          <a:effectLst>
            <a:glow rad="63500">
              <a:schemeClr val="accent6">
                <a:satMod val="175000"/>
                <a:alpha val="40000"/>
              </a:schemeClr>
            </a:glow>
          </a:effectLst>
        </p:spPr>
        <p:txBody>
          <a:bodyPr wrap="square" rtlCol="0">
            <a:spAutoFit/>
          </a:bodyPr>
          <a:lstStyle/>
          <a:p>
            <a:pPr algn="ctr"/>
            <a:r>
              <a:rPr lang="lt-LT" sz="4000" dirty="0" smtClean="0">
                <a:solidFill>
                  <a:srgbClr val="660066"/>
                </a:solidFill>
                <a:effectLst>
                  <a:outerShdw blurRad="38100" dist="38100" dir="2700000" algn="tl">
                    <a:srgbClr val="000000">
                      <a:alpha val="43137"/>
                    </a:srgbClr>
                  </a:outerShdw>
                </a:effectLst>
              </a:rPr>
              <a:t>Vaivorykštės susidarymas</a:t>
            </a:r>
            <a:endParaRPr lang="lt-LT" sz="4000" dirty="0">
              <a:solidFill>
                <a:srgbClr val="660066"/>
              </a:solidFill>
              <a:effectLst>
                <a:outerShdw blurRad="38100" dist="38100" dir="2700000" algn="tl">
                  <a:srgbClr val="000000">
                    <a:alpha val="43137"/>
                  </a:srgbClr>
                </a:outerShdw>
              </a:effectLst>
            </a:endParaRPr>
          </a:p>
        </p:txBody>
      </p:sp>
      <p:pic>
        <p:nvPicPr>
          <p:cNvPr id="3" name="Paveikslėlis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8381" y="1414544"/>
            <a:ext cx="3048708" cy="2540590"/>
          </a:xfrm>
          <a:prstGeom prst="rect">
            <a:avLst/>
          </a:prstGeom>
          <a:ln w="28575">
            <a:solidFill>
              <a:schemeClr val="tx2">
                <a:lumMod val="75000"/>
              </a:schemeClr>
            </a:solidFill>
            <a:prstDash val="lgDash"/>
          </a:ln>
          <a:effectLst>
            <a:glow rad="101600">
              <a:schemeClr val="accent5">
                <a:satMod val="175000"/>
                <a:alpha val="40000"/>
              </a:schemeClr>
            </a:glow>
          </a:effectLst>
        </p:spPr>
      </p:pic>
      <p:pic>
        <p:nvPicPr>
          <p:cNvPr id="4" name="Paveikslėlis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8381" y="4149080"/>
            <a:ext cx="3442011" cy="2581508"/>
          </a:xfrm>
          <a:prstGeom prst="rect">
            <a:avLst/>
          </a:prstGeom>
          <a:ln w="28575">
            <a:solidFill>
              <a:schemeClr val="tx2">
                <a:lumMod val="75000"/>
              </a:schemeClr>
            </a:solidFill>
            <a:prstDash val="lgDash"/>
          </a:ln>
          <a:effectLst>
            <a:glow rad="101600">
              <a:schemeClr val="accent5">
                <a:satMod val="175000"/>
                <a:alpha val="40000"/>
              </a:schemeClr>
            </a:glow>
          </a:effectLst>
        </p:spPr>
      </p:pic>
      <p:pic>
        <p:nvPicPr>
          <p:cNvPr id="5" name="Paveikslėlis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592" y="1379754"/>
            <a:ext cx="3024336" cy="2608031"/>
          </a:xfrm>
          <a:prstGeom prst="rect">
            <a:avLst/>
          </a:prstGeom>
          <a:ln w="28575">
            <a:solidFill>
              <a:schemeClr val="tx2">
                <a:lumMod val="75000"/>
              </a:schemeClr>
            </a:solidFill>
            <a:prstDash val="lgDash"/>
          </a:ln>
          <a:effectLst>
            <a:glow rad="101600">
              <a:schemeClr val="accent5">
                <a:satMod val="175000"/>
                <a:alpha val="40000"/>
              </a:schemeClr>
            </a:glow>
          </a:effectLst>
        </p:spPr>
      </p:pic>
      <p:sp>
        <p:nvSpPr>
          <p:cNvPr id="6" name="TextBox 5"/>
          <p:cNvSpPr txBox="1"/>
          <p:nvPr/>
        </p:nvSpPr>
        <p:spPr>
          <a:xfrm>
            <a:off x="647564" y="4365104"/>
            <a:ext cx="3528392" cy="1938992"/>
          </a:xfrm>
          <a:prstGeom prst="rect">
            <a:avLst/>
          </a:prstGeom>
          <a:solidFill>
            <a:schemeClr val="bg1"/>
          </a:solidFill>
          <a:ln w="19050">
            <a:solidFill>
              <a:schemeClr val="tx2">
                <a:lumMod val="75000"/>
              </a:schemeClr>
            </a:solidFill>
            <a:prstDash val="lgDash"/>
          </a:ln>
          <a:effectLst>
            <a:glow rad="63500">
              <a:schemeClr val="accent5">
                <a:satMod val="175000"/>
                <a:alpha val="40000"/>
              </a:schemeClr>
            </a:glow>
          </a:effectLst>
        </p:spPr>
        <p:txBody>
          <a:bodyPr wrap="square" rtlCol="0">
            <a:spAutoFit/>
          </a:bodyPr>
          <a:lstStyle/>
          <a:p>
            <a:r>
              <a:rPr lang="lt-LT" sz="2400" dirty="0" smtClean="0">
                <a:effectLst>
                  <a:outerShdw blurRad="38100" dist="38100" dir="2700000" algn="tl">
                    <a:srgbClr val="000000">
                      <a:alpha val="43137"/>
                    </a:srgbClr>
                  </a:outerShdw>
                </a:effectLst>
              </a:rPr>
              <a:t>Ryškiausią vaivorykštę matome tada, kai kampas tarp kritusio į lašelį spindulio ir iš jo išėjusių spindulių yra 40⁰ - 42⁰.</a:t>
            </a:r>
            <a:endParaRPr lang="lt-LT"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69210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883164" y="1412776"/>
            <a:ext cx="7632848" cy="3539430"/>
          </a:xfrm>
          <a:prstGeom prst="rect">
            <a:avLst/>
          </a:prstGeom>
          <a:noFill/>
        </p:spPr>
        <p:txBody>
          <a:bodyPr wrap="square" rtlCol="0">
            <a:spAutoFit/>
          </a:bodyPr>
          <a:lstStyle/>
          <a:p>
            <a:r>
              <a:rPr lang="lt-LT" sz="3200" dirty="0" smtClean="0">
                <a:ln w="19050">
                  <a:solidFill>
                    <a:schemeClr val="tx1"/>
                  </a:solidFill>
                </a:ln>
                <a:solidFill>
                  <a:schemeClr val="bg1"/>
                </a:solidFill>
                <a:effectLst>
                  <a:outerShdw blurRad="38100" dist="38100" dir="2700000" algn="tl">
                    <a:srgbClr val="000000">
                      <a:alpha val="43137"/>
                    </a:srgbClr>
                  </a:outerShdw>
                </a:effectLst>
              </a:rPr>
              <a:t>Vaivorykštė atsiranda dėl Saulės šviesos dispersijos, kai spinduliai lūžta pereidami per lašus. Šviesa pirmiausiai lūžta jai skverbiantis pro lašo paviršių, tada atspindima nuo antrojo lašo paviršiaus, ir dar kartą lūžta išeidama iš lašo. Tokiu būdu įeinanti šviesa atspindima įvairiais kampais.</a:t>
            </a:r>
            <a:endParaRPr lang="lt-LT" sz="3200" dirty="0">
              <a:ln w="19050">
                <a:solidFill>
                  <a:schemeClr val="tx1"/>
                </a:solidFill>
              </a:ln>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726151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3" y="0"/>
            <a:ext cx="9130474" cy="6858000"/>
          </a:xfrm>
          <a:prstGeom prst="rect">
            <a:avLst/>
          </a:prstGeom>
        </p:spPr>
      </p:pic>
      <p:sp>
        <p:nvSpPr>
          <p:cNvPr id="3" name="TextBox 2"/>
          <p:cNvSpPr txBox="1"/>
          <p:nvPr/>
        </p:nvSpPr>
        <p:spPr>
          <a:xfrm>
            <a:off x="611560" y="1772816"/>
            <a:ext cx="8064896" cy="2308324"/>
          </a:xfrm>
          <a:prstGeom prst="rect">
            <a:avLst/>
          </a:prstGeom>
          <a:noFill/>
        </p:spPr>
        <p:txBody>
          <a:bodyPr wrap="square" rtlCol="0">
            <a:spAutoFit/>
          </a:bodyPr>
          <a:lstStyle/>
          <a:p>
            <a:r>
              <a:rPr lang="lt-LT" sz="3600" dirty="0" smtClean="0">
                <a:ln>
                  <a:solidFill>
                    <a:srgbClr val="C00000"/>
                  </a:solidFill>
                </a:ln>
                <a:effectLst>
                  <a:glow rad="63500">
                    <a:schemeClr val="accent1">
                      <a:satMod val="175000"/>
                      <a:alpha val="40000"/>
                    </a:schemeClr>
                  </a:glow>
                  <a:innerShdw blurRad="114300">
                    <a:prstClr val="black"/>
                  </a:innerShdw>
                </a:effectLst>
              </a:rPr>
              <a:t>Gryniausių spalvų vaivorykštė atsiranda tada, kai lietaus lašų skersmuo būna nuo 0,5 iki 1 mm. Kuo lašai smulkesni, tuo blyškesnė vaivorykštė.</a:t>
            </a:r>
            <a:endParaRPr lang="lt-LT" sz="3600" dirty="0">
              <a:ln>
                <a:solidFill>
                  <a:srgbClr val="C00000"/>
                </a:solidFill>
              </a:ln>
              <a:effectLst>
                <a:glow rad="63500">
                  <a:schemeClr val="accent1">
                    <a:satMod val="175000"/>
                    <a:alpha val="40000"/>
                  </a:schemeClr>
                </a:glow>
                <a:innerShdw blurRad="114300">
                  <a:prstClr val="black"/>
                </a:innerShdw>
              </a:effectLst>
            </a:endParaRPr>
          </a:p>
        </p:txBody>
      </p:sp>
    </p:spTree>
    <p:extLst>
      <p:ext uri="{BB962C8B-B14F-4D97-AF65-F5344CB8AC3E}">
        <p14:creationId xmlns:p14="http://schemas.microsoft.com/office/powerpoint/2010/main" val="79650823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332656"/>
            <a:ext cx="7056784" cy="707886"/>
          </a:xfrm>
          <a:prstGeom prst="rect">
            <a:avLst/>
          </a:prstGeom>
          <a:noFill/>
        </p:spPr>
        <p:txBody>
          <a:bodyPr wrap="square" rtlCol="0">
            <a:spAutoFit/>
          </a:bodyPr>
          <a:lstStyle/>
          <a:p>
            <a:pPr algn="ctr"/>
            <a:r>
              <a:rPr lang="lt-LT" sz="4000" dirty="0" smtClean="0">
                <a:effectLst>
                  <a:outerShdw blurRad="38100" dist="38100" dir="2700000" algn="tl">
                    <a:srgbClr val="000000">
                      <a:alpha val="43137"/>
                    </a:srgbClr>
                  </a:outerShdw>
                </a:effectLst>
              </a:rPr>
              <a:t>Dviguba vaivorykštė</a:t>
            </a:r>
            <a:endParaRPr lang="lt-LT" sz="4000" dirty="0">
              <a:effectLst>
                <a:outerShdw blurRad="38100" dist="38100" dir="2700000" algn="tl">
                  <a:srgbClr val="000000">
                    <a:alpha val="43137"/>
                  </a:srgbClr>
                </a:outerShdw>
              </a:effectLst>
            </a:endParaRPr>
          </a:p>
        </p:txBody>
      </p:sp>
      <p:pic>
        <p:nvPicPr>
          <p:cNvPr id="3" name="Paveikslėlis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12" y="0"/>
            <a:ext cx="9217024" cy="6858000"/>
          </a:xfrm>
          <a:prstGeom prst="rect">
            <a:avLst/>
          </a:prstGeom>
        </p:spPr>
      </p:pic>
      <p:sp>
        <p:nvSpPr>
          <p:cNvPr id="4" name="TextBox 3"/>
          <p:cNvSpPr txBox="1"/>
          <p:nvPr/>
        </p:nvSpPr>
        <p:spPr>
          <a:xfrm>
            <a:off x="1115616" y="476672"/>
            <a:ext cx="6984776" cy="830997"/>
          </a:xfrm>
          <a:prstGeom prst="rect">
            <a:avLst/>
          </a:prstGeom>
          <a:noFill/>
          <a:ln w="57150">
            <a:solidFill>
              <a:srgbClr val="FF0066"/>
            </a:solidFill>
            <a:prstDash val="sysDot"/>
          </a:ln>
          <a:effectLst>
            <a:glow rad="63500">
              <a:schemeClr val="accent6">
                <a:satMod val="175000"/>
                <a:alpha val="40000"/>
              </a:schemeClr>
            </a:glow>
          </a:effectLst>
        </p:spPr>
        <p:txBody>
          <a:bodyPr wrap="square" rtlCol="0">
            <a:spAutoFit/>
          </a:bodyPr>
          <a:lstStyle/>
          <a:p>
            <a:pPr algn="ctr"/>
            <a:r>
              <a:rPr lang="lt-LT" sz="4800" dirty="0" smtClean="0">
                <a:solidFill>
                  <a:srgbClr val="660066"/>
                </a:solidFill>
                <a:effectLst>
                  <a:outerShdw blurRad="38100" dist="38100" dir="2700000" algn="tl">
                    <a:srgbClr val="000000">
                      <a:alpha val="43137"/>
                    </a:srgbClr>
                  </a:outerShdw>
                </a:effectLst>
              </a:rPr>
              <a:t>Dviguba vaivorykštė</a:t>
            </a:r>
            <a:endParaRPr lang="lt-LT" sz="4800" dirty="0">
              <a:solidFill>
                <a:srgbClr val="660066"/>
              </a:solidFill>
              <a:effectLst>
                <a:outerShdw blurRad="38100" dist="38100" dir="2700000" algn="tl">
                  <a:srgbClr val="000000">
                    <a:alpha val="43137"/>
                  </a:srgbClr>
                </a:outerShdw>
              </a:effectLst>
            </a:endParaRPr>
          </a:p>
        </p:txBody>
      </p:sp>
      <p:sp>
        <p:nvSpPr>
          <p:cNvPr id="5" name="TextBox 4"/>
          <p:cNvSpPr txBox="1"/>
          <p:nvPr/>
        </p:nvSpPr>
        <p:spPr>
          <a:xfrm>
            <a:off x="539552" y="1844824"/>
            <a:ext cx="8064896" cy="2862322"/>
          </a:xfrm>
          <a:prstGeom prst="rect">
            <a:avLst/>
          </a:prstGeom>
          <a:noFill/>
          <a:ln>
            <a:noFill/>
          </a:ln>
        </p:spPr>
        <p:txBody>
          <a:bodyPr wrap="square" rtlCol="0">
            <a:spAutoFit/>
          </a:bodyPr>
          <a:lstStyle/>
          <a:p>
            <a:r>
              <a:rPr lang="lt-LT" sz="3600" dirty="0" smtClean="0">
                <a:ln>
                  <a:solidFill>
                    <a:srgbClr val="FF0066"/>
                  </a:solidFill>
                </a:ln>
                <a:effectLst>
                  <a:outerShdw blurRad="38100" dist="38100" dir="2700000" algn="tl">
                    <a:srgbClr val="000000">
                      <a:alpha val="43137"/>
                    </a:srgbClr>
                  </a:outerShdw>
                </a:effectLst>
              </a:rPr>
              <a:t>Dvigubos vaivorykštės atveju matomas antras, ne toks ryškus lankas, kurio spalvų linijos išsidėsčiusios atvirkštine tvarka. Dviguba vaivorykštė gaunama, kai šviesos spinduliai lašelyje atsispindi du kartus.</a:t>
            </a:r>
            <a:endParaRPr lang="lt-LT" sz="3600" dirty="0">
              <a:ln>
                <a:solidFill>
                  <a:srgbClr val="FF0066"/>
                </a:solidFill>
              </a:ln>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9777868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tačiakampis 1"/>
          <p:cNvSpPr/>
          <p:nvPr/>
        </p:nvSpPr>
        <p:spPr>
          <a:xfrm>
            <a:off x="4711298" y="548680"/>
            <a:ext cx="4248472" cy="4031873"/>
          </a:xfrm>
          <a:prstGeom prst="rect">
            <a:avLst/>
          </a:prstGeom>
        </p:spPr>
        <p:txBody>
          <a:bodyPr wrap="square">
            <a:spAutoFit/>
            <a:scene3d>
              <a:camera prst="perspectiveContrastingLeftFacing"/>
              <a:lightRig rig="threePt" dir="t"/>
            </a:scene3d>
          </a:bodyPr>
          <a:lstStyle/>
          <a:p>
            <a:r>
              <a:rPr lang="lt-LT" sz="3200" b="1" dirty="0" smtClean="0">
                <a:solidFill>
                  <a:srgbClr val="FFFF00"/>
                </a:solidFill>
              </a:rPr>
              <a:t>Kartais </a:t>
            </a:r>
            <a:r>
              <a:rPr lang="lt-LT" sz="3200" b="1" dirty="0">
                <a:solidFill>
                  <a:srgbClr val="FFFF00"/>
                </a:solidFill>
              </a:rPr>
              <a:t>dangaus skliaute galima regėti vienu metu tikrą vaivorykščių paradą — iškart keturias ar penkias vaivorykštes. Tačiau tokį reginį pasitaiko pamatyti labai retai.</a:t>
            </a:r>
          </a:p>
        </p:txBody>
      </p:sp>
      <p:sp>
        <p:nvSpPr>
          <p:cNvPr id="3" name="Stačiakampis 2"/>
          <p:cNvSpPr/>
          <p:nvPr/>
        </p:nvSpPr>
        <p:spPr>
          <a:xfrm>
            <a:off x="107504" y="1700808"/>
            <a:ext cx="4176464" cy="2554545"/>
          </a:xfrm>
          <a:prstGeom prst="rect">
            <a:avLst/>
          </a:prstGeom>
        </p:spPr>
        <p:txBody>
          <a:bodyPr wrap="square">
            <a:spAutoFit/>
            <a:scene3d>
              <a:camera prst="perspectiveContrastingRightFacing"/>
              <a:lightRig rig="threePt" dir="t"/>
            </a:scene3d>
          </a:bodyPr>
          <a:lstStyle/>
          <a:p>
            <a:r>
              <a:rPr lang="lt-LT" sz="3200" b="1" dirty="0">
                <a:solidFill>
                  <a:srgbClr val="FFFF00"/>
                </a:solidFill>
              </a:rPr>
              <a:t>1948 metų rugsėjo 24 dieną </a:t>
            </a:r>
            <a:r>
              <a:rPr lang="lt-LT" sz="3200" b="1" dirty="0" err="1">
                <a:solidFill>
                  <a:srgbClr val="FFFF00"/>
                </a:solidFill>
              </a:rPr>
              <a:t>Leningrade</a:t>
            </a:r>
            <a:r>
              <a:rPr lang="lt-LT" sz="3200" b="1" dirty="0">
                <a:solidFill>
                  <a:srgbClr val="FFFF00"/>
                </a:solidFill>
              </a:rPr>
              <a:t> apie 18 vai. 30 </a:t>
            </a:r>
            <a:r>
              <a:rPr lang="lt-LT" sz="3200" b="1" dirty="0" err="1">
                <a:solidFill>
                  <a:srgbClr val="FFFF00"/>
                </a:solidFill>
              </a:rPr>
              <a:t>min</a:t>
            </a:r>
            <a:r>
              <a:rPr lang="lt-LT" sz="3200" b="1" dirty="0">
                <a:solidFill>
                  <a:srgbClr val="FFFF00"/>
                </a:solidFill>
              </a:rPr>
              <a:t>. virš Nevos pasirodė keturios vaivorykštės.</a:t>
            </a:r>
            <a:r>
              <a:rPr lang="lt-LT" sz="2400" b="1" dirty="0">
                <a:solidFill>
                  <a:srgbClr val="FFFF00"/>
                </a:solidFill>
              </a:rPr>
              <a:t> </a:t>
            </a:r>
          </a:p>
        </p:txBody>
      </p:sp>
      <p:sp>
        <p:nvSpPr>
          <p:cNvPr id="4" name="Stačiakampis 3"/>
          <p:cNvSpPr/>
          <p:nvPr/>
        </p:nvSpPr>
        <p:spPr>
          <a:xfrm>
            <a:off x="246802" y="5661248"/>
            <a:ext cx="8712968" cy="1015663"/>
          </a:xfrm>
          <a:prstGeom prst="rect">
            <a:avLst/>
          </a:prstGeom>
        </p:spPr>
        <p:txBody>
          <a:bodyPr wrap="square">
            <a:spAutoFit/>
          </a:bodyPr>
          <a:lstStyle/>
          <a:p>
            <a:r>
              <a:rPr lang="lt-LT" sz="2000" b="1" dirty="0">
                <a:solidFill>
                  <a:srgbClr val="00FF00"/>
                </a:solidFill>
              </a:rPr>
              <a:t>Meteorologijos istorijoje yra žinomas, tiesa, vienas atvejis, kai iš karto pasirodė penkios vaivorykštės. Prancūzas, fizikos dėstytojas </a:t>
            </a:r>
            <a:r>
              <a:rPr lang="lt-LT" sz="2000" b="1" dirty="0" err="1">
                <a:solidFill>
                  <a:srgbClr val="00FF00"/>
                </a:solidFill>
              </a:rPr>
              <a:t>Votruba</a:t>
            </a:r>
            <a:r>
              <a:rPr lang="lt-LT" sz="2000" b="1" dirty="0">
                <a:solidFill>
                  <a:srgbClr val="00FF00"/>
                </a:solidFill>
              </a:rPr>
              <a:t> su palydovais stebėjo šį kerintį reginį 1877 metų birželio 15 dieną Portugalijoje, Santa </a:t>
            </a:r>
            <a:r>
              <a:rPr lang="lt-LT" sz="2000" b="1" dirty="0" err="1">
                <a:solidFill>
                  <a:srgbClr val="00FF00"/>
                </a:solidFill>
              </a:rPr>
              <a:t>Kiterijoje</a:t>
            </a:r>
            <a:r>
              <a:rPr lang="lt-LT" sz="2000" b="1" dirty="0">
                <a:solidFill>
                  <a:srgbClr val="00FF00"/>
                </a:solidFill>
              </a:rPr>
              <a:t>. </a:t>
            </a:r>
          </a:p>
        </p:txBody>
      </p:sp>
      <p:sp>
        <p:nvSpPr>
          <p:cNvPr id="5" name="TextBox 4"/>
          <p:cNvSpPr txBox="1"/>
          <p:nvPr/>
        </p:nvSpPr>
        <p:spPr>
          <a:xfrm>
            <a:off x="755576" y="548680"/>
            <a:ext cx="4464496" cy="707886"/>
          </a:xfrm>
          <a:prstGeom prst="rect">
            <a:avLst/>
          </a:prstGeom>
          <a:noFill/>
        </p:spPr>
        <p:txBody>
          <a:bodyPr wrap="square" rtlCol="0">
            <a:prstTxWarp prst="textFadeRight">
              <a:avLst/>
            </a:prstTxWarp>
            <a:spAutoFit/>
          </a:bodyPr>
          <a:lstStyle/>
          <a:p>
            <a:r>
              <a:rPr lang="lt-LT" sz="4000" b="1" dirty="0" smtClean="0">
                <a:solidFill>
                  <a:srgbClr val="FFC000"/>
                </a:solidFill>
              </a:rPr>
              <a:t>Kelios vaivorykštės</a:t>
            </a:r>
            <a:endParaRPr lang="lt-LT" sz="4000" b="1" dirty="0">
              <a:solidFill>
                <a:srgbClr val="FFC000"/>
              </a:solidFill>
            </a:endParaRPr>
          </a:p>
        </p:txBody>
      </p:sp>
    </p:spTree>
    <p:extLst>
      <p:ext uri="{BB962C8B-B14F-4D97-AF65-F5344CB8AC3E}">
        <p14:creationId xmlns:p14="http://schemas.microsoft.com/office/powerpoint/2010/main" val="35797555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2348880"/>
            <a:ext cx="6337438" cy="4205754"/>
          </a:xfrm>
          <a:prstGeom prst="rect">
            <a:avLst/>
          </a:prstGeom>
          <a:ln>
            <a:solidFill>
              <a:srgbClr val="FF6600"/>
            </a:solidFill>
          </a:ln>
          <a:effectLst>
            <a:glow rad="63500">
              <a:schemeClr val="accent6">
                <a:satMod val="175000"/>
                <a:alpha val="40000"/>
              </a:schemeClr>
            </a:glow>
            <a:outerShdw blurRad="50800" dist="38100" dir="8100000" algn="tr" rotWithShape="0">
              <a:prstClr val="black">
                <a:alpha val="40000"/>
              </a:prstClr>
            </a:outerShdw>
            <a:softEdge rad="127000"/>
          </a:effectLst>
        </p:spPr>
      </p:pic>
      <p:sp>
        <p:nvSpPr>
          <p:cNvPr id="5" name="TextBox 4"/>
          <p:cNvSpPr txBox="1"/>
          <p:nvPr/>
        </p:nvSpPr>
        <p:spPr>
          <a:xfrm>
            <a:off x="1053262" y="154936"/>
            <a:ext cx="7128792" cy="707886"/>
          </a:xfrm>
          <a:prstGeom prst="rect">
            <a:avLst/>
          </a:prstGeom>
          <a:noFill/>
        </p:spPr>
        <p:txBody>
          <a:bodyPr wrap="square" rtlCol="0">
            <a:prstTxWarp prst="textCanUp">
              <a:avLst/>
            </a:prstTxWarp>
            <a:spAutoFit/>
          </a:bodyPr>
          <a:lstStyle/>
          <a:p>
            <a:pPr algn="ctr"/>
            <a:r>
              <a:rPr lang="lt-LT" sz="4000" b="1" dirty="0" smtClean="0">
                <a:ln w="19050">
                  <a:solidFill>
                    <a:srgbClr val="FF3300"/>
                  </a:solidFill>
                  <a:prstDash val="sysDash"/>
                </a:ln>
                <a:solidFill>
                  <a:srgbClr val="FF6600"/>
                </a:solidFill>
                <a:effectLst>
                  <a:glow rad="101600">
                    <a:schemeClr val="accent6">
                      <a:satMod val="175000"/>
                      <a:alpha val="40000"/>
                    </a:schemeClr>
                  </a:glow>
                </a:effectLst>
                <a:latin typeface="Andalus" pitchFamily="18" charset="-78"/>
                <a:cs typeface="Andalus" pitchFamily="18" charset="-78"/>
              </a:rPr>
              <a:t>Mėnulio vaivorykštė</a:t>
            </a:r>
            <a:endParaRPr lang="lt-LT" sz="4000" b="1" dirty="0">
              <a:ln w="19050">
                <a:solidFill>
                  <a:srgbClr val="FF3300"/>
                </a:solidFill>
                <a:prstDash val="sysDash"/>
              </a:ln>
              <a:solidFill>
                <a:srgbClr val="FF6600"/>
              </a:solidFill>
              <a:effectLst>
                <a:glow rad="101600">
                  <a:schemeClr val="accent6">
                    <a:satMod val="175000"/>
                    <a:alpha val="40000"/>
                  </a:schemeClr>
                </a:glow>
              </a:effectLst>
              <a:latin typeface="Andalus" pitchFamily="18" charset="-78"/>
              <a:cs typeface="Andalus" pitchFamily="18" charset="-78"/>
            </a:endParaRPr>
          </a:p>
        </p:txBody>
      </p:sp>
      <p:sp>
        <p:nvSpPr>
          <p:cNvPr id="7" name="TextBox 6"/>
          <p:cNvSpPr txBox="1"/>
          <p:nvPr/>
        </p:nvSpPr>
        <p:spPr>
          <a:xfrm>
            <a:off x="395536" y="1124744"/>
            <a:ext cx="8352928" cy="3816429"/>
          </a:xfrm>
          <a:prstGeom prst="rect">
            <a:avLst/>
          </a:prstGeom>
          <a:noFill/>
        </p:spPr>
        <p:txBody>
          <a:bodyPr wrap="square" rtlCol="0">
            <a:spAutoFit/>
          </a:bodyPr>
          <a:lstStyle/>
          <a:p>
            <a:r>
              <a:rPr lang="lt-LT" sz="2200" i="1" dirty="0" smtClean="0">
                <a:ln>
                  <a:solidFill>
                    <a:schemeClr val="accent2">
                      <a:lumMod val="50000"/>
                    </a:schemeClr>
                  </a:solidFill>
                </a:ln>
                <a:solidFill>
                  <a:srgbClr val="FF6600"/>
                </a:solidFill>
              </a:rPr>
              <a:t>Vaivorykštė atsiranda dažniausiai po lietaus, kuomet Saulė apšviečia atmosferoje esančius vandens lašelius. Mėnulio vaivorykštė yra daug retesnis reiškinys, kuris pasirodo tik naktį, Mėnuliui priartėjus prie horizonto pilnaties</a:t>
            </a:r>
            <a:br>
              <a:rPr lang="lt-LT" sz="2200" i="1" dirty="0" smtClean="0">
                <a:ln>
                  <a:solidFill>
                    <a:schemeClr val="accent2">
                      <a:lumMod val="50000"/>
                    </a:schemeClr>
                  </a:solidFill>
                </a:ln>
                <a:solidFill>
                  <a:srgbClr val="FF6600"/>
                </a:solidFill>
              </a:rPr>
            </a:br>
            <a:r>
              <a:rPr lang="lt-LT" sz="2200" i="1" dirty="0" smtClean="0">
                <a:ln>
                  <a:solidFill>
                    <a:schemeClr val="accent2">
                      <a:lumMod val="50000"/>
                    </a:schemeClr>
                  </a:solidFill>
                </a:ln>
                <a:solidFill>
                  <a:srgbClr val="FF6600"/>
                </a:solidFill>
              </a:rPr>
              <a:t>metu. Viena </a:t>
            </a:r>
            <a:br>
              <a:rPr lang="lt-LT" sz="2200" i="1" dirty="0" smtClean="0">
                <a:ln>
                  <a:solidFill>
                    <a:schemeClr val="accent2">
                      <a:lumMod val="50000"/>
                    </a:schemeClr>
                  </a:solidFill>
                </a:ln>
                <a:solidFill>
                  <a:srgbClr val="FF6600"/>
                </a:solidFill>
              </a:rPr>
            </a:br>
            <a:r>
              <a:rPr lang="lt-LT" sz="2200" i="1" dirty="0" smtClean="0">
                <a:ln>
                  <a:solidFill>
                    <a:schemeClr val="accent2">
                      <a:lumMod val="50000"/>
                    </a:schemeClr>
                  </a:solidFill>
                </a:ln>
                <a:solidFill>
                  <a:srgbClr val="FF6600"/>
                </a:solidFill>
              </a:rPr>
              <a:t>populiariausių</a:t>
            </a:r>
            <a:br>
              <a:rPr lang="lt-LT" sz="2200" i="1" dirty="0" smtClean="0">
                <a:ln>
                  <a:solidFill>
                    <a:schemeClr val="accent2">
                      <a:lumMod val="50000"/>
                    </a:schemeClr>
                  </a:solidFill>
                </a:ln>
                <a:solidFill>
                  <a:srgbClr val="FF6600"/>
                </a:solidFill>
              </a:rPr>
            </a:br>
            <a:r>
              <a:rPr lang="lt-LT" sz="2200" i="1" dirty="0" smtClean="0">
                <a:ln>
                  <a:solidFill>
                    <a:schemeClr val="accent2">
                      <a:lumMod val="50000"/>
                    </a:schemeClr>
                  </a:solidFill>
                </a:ln>
                <a:solidFill>
                  <a:srgbClr val="FF6600"/>
                </a:solidFill>
              </a:rPr>
              <a:t>vietų, kur galima</a:t>
            </a:r>
            <a:br>
              <a:rPr lang="lt-LT" sz="2200" i="1" dirty="0" smtClean="0">
                <a:ln>
                  <a:solidFill>
                    <a:schemeClr val="accent2">
                      <a:lumMod val="50000"/>
                    </a:schemeClr>
                  </a:solidFill>
                </a:ln>
                <a:solidFill>
                  <a:srgbClr val="FF6600"/>
                </a:solidFill>
              </a:rPr>
            </a:br>
            <a:r>
              <a:rPr lang="lt-LT" sz="2200" i="1" dirty="0" smtClean="0">
                <a:ln>
                  <a:solidFill>
                    <a:schemeClr val="accent2">
                      <a:lumMod val="50000"/>
                    </a:schemeClr>
                  </a:solidFill>
                </a:ln>
                <a:solidFill>
                  <a:srgbClr val="FF6600"/>
                </a:solidFill>
              </a:rPr>
              <a:t>pamatyti Mėnulio</a:t>
            </a:r>
            <a:br>
              <a:rPr lang="lt-LT" sz="2200" i="1" dirty="0" smtClean="0">
                <a:ln>
                  <a:solidFill>
                    <a:schemeClr val="accent2">
                      <a:lumMod val="50000"/>
                    </a:schemeClr>
                  </a:solidFill>
                </a:ln>
                <a:solidFill>
                  <a:srgbClr val="FF6600"/>
                </a:solidFill>
              </a:rPr>
            </a:br>
            <a:r>
              <a:rPr lang="lt-LT" sz="2200" i="1" dirty="0" smtClean="0">
                <a:ln>
                  <a:solidFill>
                    <a:schemeClr val="accent2">
                      <a:lumMod val="50000"/>
                    </a:schemeClr>
                  </a:solidFill>
                </a:ln>
                <a:solidFill>
                  <a:srgbClr val="FF6600"/>
                </a:solidFill>
              </a:rPr>
              <a:t>vaivorykštę, </a:t>
            </a:r>
            <a:br>
              <a:rPr lang="lt-LT" sz="2200" i="1" dirty="0" smtClean="0">
                <a:ln>
                  <a:solidFill>
                    <a:schemeClr val="accent2">
                      <a:lumMod val="50000"/>
                    </a:schemeClr>
                  </a:solidFill>
                </a:ln>
                <a:solidFill>
                  <a:srgbClr val="FF6600"/>
                </a:solidFill>
              </a:rPr>
            </a:br>
            <a:r>
              <a:rPr lang="lt-LT" sz="2200" i="1" dirty="0" err="1" smtClean="0">
                <a:ln>
                  <a:solidFill>
                    <a:schemeClr val="accent2">
                      <a:lumMod val="50000"/>
                    </a:schemeClr>
                  </a:solidFill>
                </a:ln>
                <a:solidFill>
                  <a:srgbClr val="FF6600"/>
                </a:solidFill>
              </a:rPr>
              <a:t>Kumberlando</a:t>
            </a:r>
            <a:r>
              <a:rPr lang="lt-LT" sz="2200" i="1" dirty="0" smtClean="0">
                <a:ln>
                  <a:solidFill>
                    <a:schemeClr val="accent2">
                      <a:lumMod val="50000"/>
                    </a:schemeClr>
                  </a:solidFill>
                </a:ln>
                <a:solidFill>
                  <a:srgbClr val="FF6600"/>
                </a:solidFill>
              </a:rPr>
              <a:t> </a:t>
            </a:r>
            <a:br>
              <a:rPr lang="lt-LT" sz="2200" i="1" dirty="0" smtClean="0">
                <a:ln>
                  <a:solidFill>
                    <a:schemeClr val="accent2">
                      <a:lumMod val="50000"/>
                    </a:schemeClr>
                  </a:solidFill>
                </a:ln>
                <a:solidFill>
                  <a:srgbClr val="FF6600"/>
                </a:solidFill>
              </a:rPr>
            </a:br>
            <a:r>
              <a:rPr lang="lt-LT" sz="2200" i="1" dirty="0" smtClean="0">
                <a:ln>
                  <a:solidFill>
                    <a:schemeClr val="accent2">
                      <a:lumMod val="50000"/>
                    </a:schemeClr>
                  </a:solidFill>
                </a:ln>
                <a:solidFill>
                  <a:srgbClr val="FF6600"/>
                </a:solidFill>
              </a:rPr>
              <a:t>kriokliai Kentukyje.</a:t>
            </a:r>
            <a:endParaRPr lang="lt-LT" sz="2200" i="1" dirty="0">
              <a:ln>
                <a:solidFill>
                  <a:schemeClr val="accent2">
                    <a:lumMod val="50000"/>
                  </a:schemeClr>
                </a:solidFill>
              </a:ln>
              <a:solidFill>
                <a:srgbClr val="FF6600"/>
              </a:solidFill>
            </a:endParaRPr>
          </a:p>
        </p:txBody>
      </p:sp>
      <p:pic>
        <p:nvPicPr>
          <p:cNvPr id="2" name="Paveikslėlis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4969906"/>
            <a:ext cx="2330070" cy="1749402"/>
          </a:xfrm>
          <a:prstGeom prst="rect">
            <a:avLst/>
          </a:prstGeom>
          <a:ln>
            <a:solidFill>
              <a:srgbClr val="FF6600"/>
            </a:solidFill>
          </a:ln>
          <a:effectLst>
            <a:glow rad="139700">
              <a:schemeClr val="accent6">
                <a:satMod val="175000"/>
                <a:alpha val="40000"/>
              </a:schemeClr>
            </a:glow>
            <a:softEdge rad="63500"/>
          </a:effectLst>
        </p:spPr>
      </p:pic>
    </p:spTree>
    <p:extLst>
      <p:ext uri="{BB962C8B-B14F-4D97-AF65-F5344CB8AC3E}">
        <p14:creationId xmlns:p14="http://schemas.microsoft.com/office/powerpoint/2010/main" val="330275587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80">
                                          <p:stCondLst>
                                            <p:cond delay="0"/>
                                          </p:stCondLst>
                                        </p:cTn>
                                        <p:tgtEl>
                                          <p:spTgt spid="2"/>
                                        </p:tgtEl>
                                      </p:cBhvr>
                                    </p:animEffect>
                                    <p:anim calcmode="lin" valueType="num">
                                      <p:cBhvr>
                                        <p:cTn id="3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8" dur="26">
                                          <p:stCondLst>
                                            <p:cond delay="650"/>
                                          </p:stCondLst>
                                        </p:cTn>
                                        <p:tgtEl>
                                          <p:spTgt spid="2"/>
                                        </p:tgtEl>
                                      </p:cBhvr>
                                      <p:to x="100000" y="60000"/>
                                    </p:animScale>
                                    <p:animScale>
                                      <p:cBhvr>
                                        <p:cTn id="39" dur="166" decel="50000">
                                          <p:stCondLst>
                                            <p:cond delay="676"/>
                                          </p:stCondLst>
                                        </p:cTn>
                                        <p:tgtEl>
                                          <p:spTgt spid="2"/>
                                        </p:tgtEl>
                                      </p:cBhvr>
                                      <p:to x="100000" y="100000"/>
                                    </p:animScale>
                                    <p:animScale>
                                      <p:cBhvr>
                                        <p:cTn id="40" dur="26">
                                          <p:stCondLst>
                                            <p:cond delay="1312"/>
                                          </p:stCondLst>
                                        </p:cTn>
                                        <p:tgtEl>
                                          <p:spTgt spid="2"/>
                                        </p:tgtEl>
                                      </p:cBhvr>
                                      <p:to x="100000" y="80000"/>
                                    </p:animScale>
                                    <p:animScale>
                                      <p:cBhvr>
                                        <p:cTn id="41" dur="166" decel="50000">
                                          <p:stCondLst>
                                            <p:cond delay="1338"/>
                                          </p:stCondLst>
                                        </p:cTn>
                                        <p:tgtEl>
                                          <p:spTgt spid="2"/>
                                        </p:tgtEl>
                                      </p:cBhvr>
                                      <p:to x="100000" y="100000"/>
                                    </p:animScale>
                                    <p:animScale>
                                      <p:cBhvr>
                                        <p:cTn id="42" dur="26">
                                          <p:stCondLst>
                                            <p:cond delay="1642"/>
                                          </p:stCondLst>
                                        </p:cTn>
                                        <p:tgtEl>
                                          <p:spTgt spid="2"/>
                                        </p:tgtEl>
                                      </p:cBhvr>
                                      <p:to x="100000" y="90000"/>
                                    </p:animScale>
                                    <p:animScale>
                                      <p:cBhvr>
                                        <p:cTn id="43" dur="166" decel="50000">
                                          <p:stCondLst>
                                            <p:cond delay="1668"/>
                                          </p:stCondLst>
                                        </p:cTn>
                                        <p:tgtEl>
                                          <p:spTgt spid="2"/>
                                        </p:tgtEl>
                                      </p:cBhvr>
                                      <p:to x="100000" y="100000"/>
                                    </p:animScale>
                                    <p:animScale>
                                      <p:cBhvr>
                                        <p:cTn id="44" dur="26">
                                          <p:stCondLst>
                                            <p:cond delay="1808"/>
                                          </p:stCondLst>
                                        </p:cTn>
                                        <p:tgtEl>
                                          <p:spTgt spid="2"/>
                                        </p:tgtEl>
                                      </p:cBhvr>
                                      <p:to x="100000" y="95000"/>
                                    </p:animScale>
                                    <p:animScale>
                                      <p:cBhvr>
                                        <p:cTn id="45"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987"/>
            <a:ext cx="9144000" cy="6858000"/>
          </a:xfrm>
          <a:prstGeom prst="rect">
            <a:avLst/>
          </a:prstGeom>
        </p:spPr>
      </p:pic>
      <p:pic>
        <p:nvPicPr>
          <p:cNvPr id="4" name="Paveikslėlis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45432">
            <a:off x="5330362" y="4017142"/>
            <a:ext cx="3430109" cy="2276345"/>
          </a:xfrm>
          <a:prstGeom prst="rect">
            <a:avLst/>
          </a:prstGeom>
          <a:effectLst>
            <a:glow rad="139700">
              <a:schemeClr val="accent3">
                <a:satMod val="175000"/>
                <a:alpha val="40000"/>
              </a:schemeClr>
            </a:glow>
            <a:softEdge rad="63500"/>
          </a:effectLst>
        </p:spPr>
      </p:pic>
      <p:sp>
        <p:nvSpPr>
          <p:cNvPr id="6" name="TextBox 5"/>
          <p:cNvSpPr txBox="1"/>
          <p:nvPr/>
        </p:nvSpPr>
        <p:spPr>
          <a:xfrm>
            <a:off x="827584" y="260648"/>
            <a:ext cx="7488832" cy="923330"/>
          </a:xfrm>
          <a:prstGeom prst="rect">
            <a:avLst/>
          </a:prstGeom>
          <a:noFill/>
        </p:spPr>
        <p:txBody>
          <a:bodyPr wrap="square" rtlCol="0">
            <a:prstTxWarp prst="textInflateTop">
              <a:avLst/>
            </a:prstTxWarp>
            <a:spAutoFit/>
          </a:bodyPr>
          <a:lstStyle/>
          <a:p>
            <a:pPr algn="ctr"/>
            <a:r>
              <a:rPr lang="lt-LT" sz="5400" dirty="0" smtClean="0">
                <a:ln w="19050">
                  <a:solidFill>
                    <a:srgbClr val="1D5B01"/>
                  </a:solidFill>
                  <a:prstDash val="dash"/>
                </a:ln>
                <a:solidFill>
                  <a:srgbClr val="00CC00"/>
                </a:solidFill>
                <a:effectLst>
                  <a:glow rad="101600">
                    <a:schemeClr val="accent3">
                      <a:satMod val="175000"/>
                      <a:alpha val="40000"/>
                    </a:schemeClr>
                  </a:glow>
                </a:effectLst>
              </a:rPr>
              <a:t>Ugnies vaivorykštė</a:t>
            </a:r>
            <a:endParaRPr lang="lt-LT" sz="5400" dirty="0">
              <a:ln w="19050">
                <a:solidFill>
                  <a:srgbClr val="1D5B01"/>
                </a:solidFill>
                <a:prstDash val="dash"/>
              </a:ln>
              <a:solidFill>
                <a:srgbClr val="00CC00"/>
              </a:solidFill>
              <a:effectLst>
                <a:glow rad="101600">
                  <a:schemeClr val="accent3">
                    <a:satMod val="175000"/>
                    <a:alpha val="40000"/>
                  </a:schemeClr>
                </a:glow>
              </a:effectLst>
            </a:endParaRPr>
          </a:p>
        </p:txBody>
      </p:sp>
      <p:sp>
        <p:nvSpPr>
          <p:cNvPr id="8" name="TextBox 7"/>
          <p:cNvSpPr txBox="1"/>
          <p:nvPr/>
        </p:nvSpPr>
        <p:spPr>
          <a:xfrm>
            <a:off x="412682" y="1906260"/>
            <a:ext cx="8208912" cy="2677656"/>
          </a:xfrm>
          <a:prstGeom prst="rect">
            <a:avLst/>
          </a:prstGeom>
          <a:noFill/>
        </p:spPr>
        <p:txBody>
          <a:bodyPr wrap="square" rtlCol="0">
            <a:spAutoFit/>
          </a:bodyPr>
          <a:lstStyle/>
          <a:p>
            <a:r>
              <a:rPr lang="lt-LT" sz="2800" dirty="0" smtClean="0">
                <a:ln>
                  <a:solidFill>
                    <a:schemeClr val="tx1"/>
                  </a:solidFill>
                </a:ln>
                <a:effectLst>
                  <a:glow rad="63500">
                    <a:schemeClr val="accent3">
                      <a:satMod val="175000"/>
                      <a:alpha val="40000"/>
                    </a:schemeClr>
                  </a:glow>
                </a:effectLst>
              </a:rPr>
              <a:t>                           Ugnies </a:t>
            </a:r>
            <a:r>
              <a:rPr lang="lt-LT" sz="2800" dirty="0">
                <a:ln>
                  <a:solidFill>
                    <a:schemeClr val="tx1"/>
                  </a:solidFill>
                </a:ln>
                <a:effectLst>
                  <a:glow rad="63500">
                    <a:schemeClr val="accent3">
                      <a:satMod val="175000"/>
                      <a:alpha val="40000"/>
                    </a:schemeClr>
                  </a:glow>
                </a:effectLst>
              </a:rPr>
              <a:t>vaivorykštė yra nepaprastai retas </a:t>
            </a:r>
            <a:r>
              <a:rPr lang="lt-LT" sz="2800" dirty="0" smtClean="0">
                <a:ln>
                  <a:solidFill>
                    <a:schemeClr val="tx1"/>
                  </a:solidFill>
                </a:ln>
                <a:effectLst>
                  <a:glow rad="63500">
                    <a:schemeClr val="accent3">
                      <a:satMod val="175000"/>
                      <a:alpha val="40000"/>
                    </a:schemeClr>
                  </a:glow>
                </a:effectLst>
              </a:rPr>
              <a:t>     </a:t>
            </a:r>
          </a:p>
          <a:p>
            <a:r>
              <a:rPr lang="lt-LT" sz="2800" dirty="0">
                <a:ln>
                  <a:solidFill>
                    <a:schemeClr val="tx1"/>
                  </a:solidFill>
                </a:ln>
                <a:effectLst>
                  <a:glow rad="63500">
                    <a:schemeClr val="accent3">
                      <a:satMod val="175000"/>
                      <a:alpha val="40000"/>
                    </a:schemeClr>
                  </a:glow>
                </a:effectLst>
              </a:rPr>
              <a:t> </a:t>
            </a:r>
            <a:r>
              <a:rPr lang="lt-LT" sz="2800" dirty="0" smtClean="0">
                <a:ln>
                  <a:solidFill>
                    <a:schemeClr val="tx1"/>
                  </a:solidFill>
                </a:ln>
                <a:effectLst>
                  <a:glow rad="63500">
                    <a:schemeClr val="accent3">
                      <a:satMod val="175000"/>
                      <a:alpha val="40000"/>
                    </a:schemeClr>
                  </a:glow>
                </a:effectLst>
              </a:rPr>
              <a:t>                          reiškinys</a:t>
            </a:r>
            <a:r>
              <a:rPr lang="lt-LT" sz="2800" dirty="0">
                <a:ln>
                  <a:solidFill>
                    <a:schemeClr val="tx1"/>
                  </a:solidFill>
                </a:ln>
                <a:effectLst>
                  <a:glow rad="63500">
                    <a:schemeClr val="accent3">
                      <a:satMod val="175000"/>
                      <a:alpha val="40000"/>
                    </a:schemeClr>
                  </a:glow>
                </a:effectLst>
              </a:rPr>
              <a:t>, </a:t>
            </a:r>
            <a:r>
              <a:rPr lang="lt-LT" sz="2800" dirty="0" smtClean="0">
                <a:ln>
                  <a:solidFill>
                    <a:schemeClr val="tx1"/>
                  </a:solidFill>
                </a:ln>
                <a:effectLst>
                  <a:glow rad="63500">
                    <a:schemeClr val="accent3">
                      <a:satMod val="175000"/>
                      <a:alpha val="40000"/>
                    </a:schemeClr>
                  </a:glow>
                </a:effectLst>
              </a:rPr>
              <a:t>kuris įvyksta </a:t>
            </a:r>
            <a:r>
              <a:rPr lang="lt-LT" sz="2800" dirty="0">
                <a:ln>
                  <a:solidFill>
                    <a:schemeClr val="tx1"/>
                  </a:solidFill>
                </a:ln>
                <a:effectLst>
                  <a:glow rad="63500">
                    <a:schemeClr val="accent3">
                      <a:satMod val="175000"/>
                      <a:alpha val="40000"/>
                    </a:schemeClr>
                  </a:glow>
                </a:effectLst>
              </a:rPr>
              <a:t>Saulės </a:t>
            </a:r>
            <a:r>
              <a:rPr lang="lt-LT" sz="2800" dirty="0" smtClean="0">
                <a:ln>
                  <a:solidFill>
                    <a:schemeClr val="tx1"/>
                  </a:solidFill>
                </a:ln>
                <a:effectLst>
                  <a:glow rad="63500">
                    <a:schemeClr val="accent3">
                      <a:satMod val="175000"/>
                      <a:alpha val="40000"/>
                    </a:schemeClr>
                  </a:glow>
                </a:effectLst>
              </a:rPr>
              <a:t>          </a:t>
            </a:r>
          </a:p>
          <a:p>
            <a:r>
              <a:rPr lang="lt-LT" sz="2800" dirty="0">
                <a:ln>
                  <a:solidFill>
                    <a:schemeClr val="tx1"/>
                  </a:solidFill>
                </a:ln>
                <a:effectLst>
                  <a:glow rad="63500">
                    <a:schemeClr val="accent3">
                      <a:satMod val="175000"/>
                      <a:alpha val="40000"/>
                    </a:schemeClr>
                  </a:glow>
                </a:effectLst>
              </a:rPr>
              <a:t> </a:t>
            </a:r>
            <a:r>
              <a:rPr lang="lt-LT" sz="2800" dirty="0" smtClean="0">
                <a:ln>
                  <a:solidFill>
                    <a:schemeClr val="tx1"/>
                  </a:solidFill>
                </a:ln>
                <a:effectLst>
                  <a:glow rad="63500">
                    <a:schemeClr val="accent3">
                      <a:satMod val="175000"/>
                      <a:alpha val="40000"/>
                    </a:schemeClr>
                  </a:glow>
                </a:effectLst>
              </a:rPr>
              <a:t>                          spinduliams </a:t>
            </a:r>
            <a:r>
              <a:rPr lang="lt-LT" sz="2800" dirty="0">
                <a:ln>
                  <a:solidFill>
                    <a:schemeClr val="tx1"/>
                  </a:solidFill>
                </a:ln>
                <a:effectLst>
                  <a:glow rad="63500">
                    <a:schemeClr val="accent3">
                      <a:satMod val="175000"/>
                      <a:alpha val="40000"/>
                    </a:schemeClr>
                  </a:glow>
                </a:effectLst>
              </a:rPr>
              <a:t>perėjus </a:t>
            </a:r>
            <a:r>
              <a:rPr lang="lt-LT" sz="2800" dirty="0" smtClean="0">
                <a:ln>
                  <a:solidFill>
                    <a:schemeClr val="tx1"/>
                  </a:solidFill>
                </a:ln>
                <a:effectLst>
                  <a:glow rad="63500">
                    <a:schemeClr val="accent3">
                      <a:satMod val="175000"/>
                      <a:alpha val="40000"/>
                    </a:schemeClr>
                  </a:glow>
                </a:effectLst>
              </a:rPr>
              <a:t>per aukštuosius      </a:t>
            </a:r>
          </a:p>
          <a:p>
            <a:r>
              <a:rPr lang="lt-LT" sz="2800" dirty="0">
                <a:ln>
                  <a:solidFill>
                    <a:schemeClr val="tx1"/>
                  </a:solidFill>
                </a:ln>
                <a:effectLst>
                  <a:glow rad="63500">
                    <a:schemeClr val="accent3">
                      <a:satMod val="175000"/>
                      <a:alpha val="40000"/>
                    </a:schemeClr>
                  </a:glow>
                </a:effectLst>
              </a:rPr>
              <a:t> </a:t>
            </a:r>
            <a:r>
              <a:rPr lang="lt-LT" sz="2800" dirty="0" smtClean="0">
                <a:ln>
                  <a:solidFill>
                    <a:schemeClr val="tx1"/>
                  </a:solidFill>
                </a:ln>
                <a:effectLst>
                  <a:glow rad="63500">
                    <a:schemeClr val="accent3">
                      <a:satMod val="175000"/>
                      <a:alpha val="40000"/>
                    </a:schemeClr>
                  </a:glow>
                </a:effectLst>
              </a:rPr>
              <a:t>                          debesis</a:t>
            </a:r>
            <a:r>
              <a:rPr lang="lt-LT" sz="2800" dirty="0">
                <a:ln>
                  <a:solidFill>
                    <a:schemeClr val="tx1"/>
                  </a:solidFill>
                </a:ln>
                <a:effectLst>
                  <a:glow rad="63500">
                    <a:schemeClr val="accent3">
                      <a:satMod val="175000"/>
                      <a:alpha val="40000"/>
                    </a:schemeClr>
                  </a:glow>
                </a:effectLst>
              </a:rPr>
              <a:t>, kuriuose susikaupė </a:t>
            </a:r>
            <a:r>
              <a:rPr lang="lt-LT" sz="2800" dirty="0" smtClean="0">
                <a:ln>
                  <a:solidFill>
                    <a:schemeClr val="tx1"/>
                  </a:solidFill>
                </a:ln>
                <a:effectLst>
                  <a:glow rad="63500">
                    <a:schemeClr val="accent3">
                      <a:satMod val="175000"/>
                      <a:alpha val="40000"/>
                    </a:schemeClr>
                  </a:glow>
                </a:effectLst>
              </a:rPr>
              <a:t>             </a:t>
            </a:r>
          </a:p>
          <a:p>
            <a:r>
              <a:rPr lang="lt-LT" sz="2800" dirty="0">
                <a:ln>
                  <a:solidFill>
                    <a:schemeClr val="tx1"/>
                  </a:solidFill>
                </a:ln>
                <a:effectLst>
                  <a:glow rad="63500">
                    <a:schemeClr val="accent3">
                      <a:satMod val="175000"/>
                      <a:alpha val="40000"/>
                    </a:schemeClr>
                  </a:glow>
                </a:effectLst>
              </a:rPr>
              <a:t> </a:t>
            </a:r>
            <a:r>
              <a:rPr lang="lt-LT" sz="2800" dirty="0" smtClean="0">
                <a:ln>
                  <a:solidFill>
                    <a:schemeClr val="tx1"/>
                  </a:solidFill>
                </a:ln>
                <a:effectLst>
                  <a:glow rad="63500">
                    <a:schemeClr val="accent3">
                      <a:satMod val="175000"/>
                      <a:alpha val="40000"/>
                    </a:schemeClr>
                  </a:glow>
                </a:effectLst>
              </a:rPr>
              <a:t>                          didelė </a:t>
            </a:r>
            <a:r>
              <a:rPr lang="lt-LT" sz="2800" dirty="0">
                <a:ln>
                  <a:solidFill>
                    <a:schemeClr val="tx1"/>
                  </a:solidFill>
                </a:ln>
                <a:effectLst>
                  <a:glow rad="63500">
                    <a:schemeClr val="accent3">
                      <a:satMod val="175000"/>
                      <a:alpha val="40000"/>
                    </a:schemeClr>
                  </a:glow>
                </a:effectLst>
              </a:rPr>
              <a:t>ledo kristalų </a:t>
            </a:r>
            <a:endParaRPr lang="lt-LT" sz="2800" dirty="0" smtClean="0">
              <a:ln>
                <a:solidFill>
                  <a:schemeClr val="tx1"/>
                </a:solidFill>
              </a:ln>
              <a:effectLst>
                <a:glow rad="63500">
                  <a:schemeClr val="accent3">
                    <a:satMod val="175000"/>
                    <a:alpha val="40000"/>
                  </a:schemeClr>
                </a:glow>
              </a:effectLst>
            </a:endParaRPr>
          </a:p>
          <a:p>
            <a:r>
              <a:rPr lang="lt-LT" sz="2800" dirty="0">
                <a:ln>
                  <a:solidFill>
                    <a:schemeClr val="tx1"/>
                  </a:solidFill>
                </a:ln>
                <a:effectLst>
                  <a:glow rad="63500">
                    <a:schemeClr val="accent3">
                      <a:satMod val="175000"/>
                      <a:alpha val="40000"/>
                    </a:schemeClr>
                  </a:glow>
                </a:effectLst>
              </a:rPr>
              <a:t> </a:t>
            </a:r>
            <a:r>
              <a:rPr lang="lt-LT" sz="2800" dirty="0" smtClean="0">
                <a:ln>
                  <a:solidFill>
                    <a:schemeClr val="tx1"/>
                  </a:solidFill>
                </a:ln>
                <a:effectLst>
                  <a:glow rad="63500">
                    <a:schemeClr val="accent3">
                      <a:satMod val="175000"/>
                      <a:alpha val="40000"/>
                    </a:schemeClr>
                  </a:glow>
                </a:effectLst>
              </a:rPr>
              <a:t>                          koncentracija</a:t>
            </a:r>
            <a:r>
              <a:rPr lang="lt-LT" sz="2800" dirty="0">
                <a:ln>
                  <a:solidFill>
                    <a:schemeClr val="tx1"/>
                  </a:solidFill>
                </a:ln>
                <a:effectLst>
                  <a:glow rad="63500">
                    <a:schemeClr val="accent3">
                      <a:satMod val="175000"/>
                      <a:alpha val="40000"/>
                    </a:schemeClr>
                  </a:glow>
                </a:effectLst>
              </a:rPr>
              <a:t>.</a:t>
            </a:r>
          </a:p>
        </p:txBody>
      </p:sp>
    </p:spTree>
    <p:extLst>
      <p:ext uri="{BB962C8B-B14F-4D97-AF65-F5344CB8AC3E}">
        <p14:creationId xmlns:p14="http://schemas.microsoft.com/office/powerpoint/2010/main" val="76490577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TextBox 1"/>
          <p:cNvSpPr txBox="1"/>
          <p:nvPr/>
        </p:nvSpPr>
        <p:spPr>
          <a:xfrm>
            <a:off x="2915816" y="2132856"/>
            <a:ext cx="2808312" cy="830997"/>
          </a:xfrm>
          <a:prstGeom prst="rect">
            <a:avLst/>
          </a:prstGeom>
          <a:noFill/>
        </p:spPr>
        <p:txBody>
          <a:bodyPr wrap="square" rtlCol="0">
            <a:prstTxWarp prst="textCanUp">
              <a:avLst/>
            </a:prstTxWarp>
            <a:spAutoFit/>
          </a:bodyPr>
          <a:lstStyle/>
          <a:p>
            <a:r>
              <a:rPr lang="lt-LT" sz="4800" b="1" dirty="0" smtClean="0">
                <a:ln w="28575">
                  <a:solidFill>
                    <a:srgbClr val="0070C0"/>
                  </a:solidFill>
                  <a:prstDash val="dashDot"/>
                </a:ln>
                <a:solidFill>
                  <a:srgbClr val="0000CC"/>
                </a:solidFill>
                <a:effectLst>
                  <a:glow rad="139700">
                    <a:schemeClr val="accent5">
                      <a:satMod val="175000"/>
                      <a:alpha val="40000"/>
                    </a:schemeClr>
                  </a:glow>
                  <a:outerShdw blurRad="38100" dist="38100" dir="2700000" algn="tl">
                    <a:srgbClr val="000000">
                      <a:alpha val="43137"/>
                    </a:srgbClr>
                  </a:outerShdw>
                </a:effectLst>
                <a:latin typeface="Candara" pitchFamily="34" charset="0"/>
              </a:rPr>
              <a:t>Įdomybės</a:t>
            </a:r>
            <a:endParaRPr lang="lt-LT" sz="4800" b="1" dirty="0">
              <a:ln w="28575">
                <a:solidFill>
                  <a:srgbClr val="0070C0"/>
                </a:solidFill>
                <a:prstDash val="dashDot"/>
              </a:ln>
              <a:solidFill>
                <a:srgbClr val="0000CC"/>
              </a:solidFill>
              <a:effectLst>
                <a:glow rad="139700">
                  <a:schemeClr val="accent5">
                    <a:satMod val="175000"/>
                    <a:alpha val="40000"/>
                  </a:schemeClr>
                </a:glow>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323654145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dispersion1920_xthum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8215" y="2492896"/>
            <a:ext cx="7505745" cy="4266649"/>
          </a:xfrm>
          <a:prstGeom prst="rect">
            <a:avLst/>
          </a:prstGeom>
          <a:noFill/>
          <a:ln>
            <a:noFill/>
          </a:ln>
          <a:effectLst>
            <a:outerShdw dist="35921" dir="2700000" algn="ctr" rotWithShape="0">
              <a:srgbClr val="808080"/>
            </a:outerShdw>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748005">
            <a:off x="6552695" y="619852"/>
            <a:ext cx="2406329" cy="16481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tačiakampis 2"/>
          <p:cNvSpPr/>
          <p:nvPr/>
        </p:nvSpPr>
        <p:spPr>
          <a:xfrm>
            <a:off x="1727176" y="5836170"/>
            <a:ext cx="4896544" cy="830997"/>
          </a:xfrm>
          <a:prstGeom prst="rect">
            <a:avLst/>
          </a:prstGeom>
        </p:spPr>
        <p:txBody>
          <a:bodyPr wrap="square">
            <a:spAutoFit/>
          </a:bodyPr>
          <a:lstStyle/>
          <a:p>
            <a:pPr>
              <a:defRPr/>
            </a:pPr>
            <a:r>
              <a:rPr lang="lt-LT" sz="2400" b="1" dirty="0">
                <a:solidFill>
                  <a:schemeClr val="bg1"/>
                </a:solidFill>
              </a:rPr>
              <a:t>Skaidrūs kūnai yra tokios spalvos, kurią jie praleidžia.</a:t>
            </a:r>
            <a:endParaRPr lang="lt-LT" sz="2400" dirty="0">
              <a:solidFill>
                <a:schemeClr val="bg1"/>
              </a:solidFill>
            </a:endParaRPr>
          </a:p>
        </p:txBody>
      </p:sp>
      <p:sp>
        <p:nvSpPr>
          <p:cNvPr id="4" name="Stačiakampis 3"/>
          <p:cNvSpPr/>
          <p:nvPr/>
        </p:nvSpPr>
        <p:spPr>
          <a:xfrm>
            <a:off x="1403648" y="116632"/>
            <a:ext cx="5220072" cy="707886"/>
          </a:xfrm>
          <a:prstGeom prst="rect">
            <a:avLst/>
          </a:prstGeom>
          <a:ln w="28575">
            <a:solidFill>
              <a:srgbClr val="FF0000"/>
            </a:solidFill>
            <a:prstDash val="lgDashDotDot"/>
          </a:ln>
          <a:effectLst>
            <a:glow rad="63500">
              <a:schemeClr val="accent2">
                <a:satMod val="175000"/>
                <a:alpha val="40000"/>
              </a:schemeClr>
            </a:glow>
          </a:effectLst>
        </p:spPr>
        <p:txBody>
          <a:bodyPr wrap="square">
            <a:spAutoFit/>
          </a:bodyPr>
          <a:lstStyle/>
          <a:p>
            <a:pPr lvl="0"/>
            <a:r>
              <a:rPr lang="lt-LT" sz="4000" b="1" dirty="0" smtClean="0">
                <a:ln>
                  <a:solidFill>
                    <a:srgbClr val="FF3300"/>
                  </a:solidFill>
                </a:ln>
                <a:solidFill>
                  <a:prstClr val="black"/>
                </a:solidFill>
                <a:effectLst>
                  <a:outerShdw blurRad="38100" dist="38100" dir="2700000" algn="tl">
                    <a:srgbClr val="000000">
                      <a:alpha val="43137"/>
                    </a:srgbClr>
                  </a:outerShdw>
                </a:effectLst>
              </a:rPr>
              <a:t> Kodėl </a:t>
            </a:r>
            <a:r>
              <a:rPr lang="lt-LT" sz="4000" b="1" dirty="0">
                <a:ln>
                  <a:solidFill>
                    <a:srgbClr val="FF3300"/>
                  </a:solidFill>
                </a:ln>
                <a:solidFill>
                  <a:prstClr val="black"/>
                </a:solidFill>
                <a:effectLst>
                  <a:outerShdw blurRad="38100" dist="38100" dir="2700000" algn="tl">
                    <a:srgbClr val="000000">
                      <a:alpha val="43137"/>
                    </a:srgbClr>
                  </a:outerShdw>
                </a:effectLst>
              </a:rPr>
              <a:t>daiktai spalvoti?</a:t>
            </a:r>
          </a:p>
        </p:txBody>
      </p:sp>
      <p:sp>
        <p:nvSpPr>
          <p:cNvPr id="5" name="Stačiakampis 4"/>
          <p:cNvSpPr/>
          <p:nvPr/>
        </p:nvSpPr>
        <p:spPr>
          <a:xfrm>
            <a:off x="1728975" y="2636912"/>
            <a:ext cx="7447099" cy="461665"/>
          </a:xfrm>
          <a:prstGeom prst="rect">
            <a:avLst/>
          </a:prstGeom>
        </p:spPr>
        <p:txBody>
          <a:bodyPr wrap="square">
            <a:spAutoFit/>
          </a:bodyPr>
          <a:lstStyle/>
          <a:p>
            <a:pPr>
              <a:defRPr/>
            </a:pPr>
            <a:r>
              <a:rPr lang="lt-LT" sz="2400" b="1" dirty="0">
                <a:solidFill>
                  <a:schemeClr val="bg1"/>
                </a:solidFill>
              </a:rPr>
              <a:t>Neskaidrūs kūnai yra tokios spalvos, kurią jie atspindi.</a:t>
            </a:r>
          </a:p>
        </p:txBody>
      </p:sp>
      <p:sp>
        <p:nvSpPr>
          <p:cNvPr id="6" name="Stačiakampis 5"/>
          <p:cNvSpPr/>
          <p:nvPr/>
        </p:nvSpPr>
        <p:spPr>
          <a:xfrm>
            <a:off x="177153" y="1047550"/>
            <a:ext cx="6336704" cy="1569660"/>
          </a:xfrm>
          <a:prstGeom prst="rect">
            <a:avLst/>
          </a:prstGeom>
        </p:spPr>
        <p:txBody>
          <a:bodyPr wrap="square">
            <a:spAutoFit/>
          </a:bodyPr>
          <a:lstStyle/>
          <a:p>
            <a:r>
              <a:rPr lang="lt-LT" sz="2400" b="1" dirty="0">
                <a:effectLst>
                  <a:glow rad="63500">
                    <a:schemeClr val="accent2">
                      <a:satMod val="175000"/>
                      <a:alpha val="40000"/>
                    </a:schemeClr>
                  </a:glow>
                </a:effectLst>
              </a:rPr>
              <a:t>Mums daiktai atrodo spalvoti todėl, kad atspindi ant jų krintančią šviesą. Ant bet kokio daikto krintančios baltos šviesos vienas spalvas sugeria, o kitas atspindi. </a:t>
            </a:r>
            <a:endParaRPr lang="lt-LT" sz="2400" dirty="0">
              <a:effectLst>
                <a:glow rad="63500">
                  <a:schemeClr val="accent2">
                    <a:satMod val="175000"/>
                    <a:alpha val="40000"/>
                  </a:schemeClr>
                </a:glow>
              </a:effectLst>
            </a:endParaRPr>
          </a:p>
        </p:txBody>
      </p:sp>
    </p:spTree>
    <p:extLst>
      <p:ext uri="{BB962C8B-B14F-4D97-AF65-F5344CB8AC3E}">
        <p14:creationId xmlns:p14="http://schemas.microsoft.com/office/powerpoint/2010/main" val="301529166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80">
                                          <p:stCondLst>
                                            <p:cond delay="0"/>
                                          </p:stCondLst>
                                        </p:cTn>
                                        <p:tgtEl>
                                          <p:spTgt spid="2050"/>
                                        </p:tgtEl>
                                      </p:cBhvr>
                                    </p:animEffect>
                                    <p:anim calcmode="lin" valueType="num">
                                      <p:cBhvr>
                                        <p:cTn id="8"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0"/>
                                        </p:tgtEl>
                                      </p:cBhvr>
                                      <p:to x="100000" y="60000"/>
                                    </p:animScale>
                                    <p:animScale>
                                      <p:cBhvr>
                                        <p:cTn id="14" dur="166" decel="50000">
                                          <p:stCondLst>
                                            <p:cond delay="676"/>
                                          </p:stCondLst>
                                        </p:cTn>
                                        <p:tgtEl>
                                          <p:spTgt spid="2050"/>
                                        </p:tgtEl>
                                      </p:cBhvr>
                                      <p:to x="100000" y="100000"/>
                                    </p:animScale>
                                    <p:animScale>
                                      <p:cBhvr>
                                        <p:cTn id="15" dur="26">
                                          <p:stCondLst>
                                            <p:cond delay="1312"/>
                                          </p:stCondLst>
                                        </p:cTn>
                                        <p:tgtEl>
                                          <p:spTgt spid="2050"/>
                                        </p:tgtEl>
                                      </p:cBhvr>
                                      <p:to x="100000" y="80000"/>
                                    </p:animScale>
                                    <p:animScale>
                                      <p:cBhvr>
                                        <p:cTn id="16" dur="166" decel="50000">
                                          <p:stCondLst>
                                            <p:cond delay="1338"/>
                                          </p:stCondLst>
                                        </p:cTn>
                                        <p:tgtEl>
                                          <p:spTgt spid="2050"/>
                                        </p:tgtEl>
                                      </p:cBhvr>
                                      <p:to x="100000" y="100000"/>
                                    </p:animScale>
                                    <p:animScale>
                                      <p:cBhvr>
                                        <p:cTn id="17" dur="26">
                                          <p:stCondLst>
                                            <p:cond delay="1642"/>
                                          </p:stCondLst>
                                        </p:cTn>
                                        <p:tgtEl>
                                          <p:spTgt spid="2050"/>
                                        </p:tgtEl>
                                      </p:cBhvr>
                                      <p:to x="100000" y="90000"/>
                                    </p:animScale>
                                    <p:animScale>
                                      <p:cBhvr>
                                        <p:cTn id="18" dur="166" decel="50000">
                                          <p:stCondLst>
                                            <p:cond delay="1668"/>
                                          </p:stCondLst>
                                        </p:cTn>
                                        <p:tgtEl>
                                          <p:spTgt spid="2050"/>
                                        </p:tgtEl>
                                      </p:cBhvr>
                                      <p:to x="100000" y="100000"/>
                                    </p:animScale>
                                    <p:animScale>
                                      <p:cBhvr>
                                        <p:cTn id="19" dur="26">
                                          <p:stCondLst>
                                            <p:cond delay="1808"/>
                                          </p:stCondLst>
                                        </p:cTn>
                                        <p:tgtEl>
                                          <p:spTgt spid="2050"/>
                                        </p:tgtEl>
                                      </p:cBhvr>
                                      <p:to x="100000" y="95000"/>
                                    </p:animScale>
                                    <p:animScale>
                                      <p:cBhvr>
                                        <p:cTn id="20" dur="166" decel="50000">
                                          <p:stCondLst>
                                            <p:cond delay="1834"/>
                                          </p:stCondLst>
                                        </p:cTn>
                                        <p:tgtEl>
                                          <p:spTgt spid="20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tačiakampis 1"/>
          <p:cNvSpPr/>
          <p:nvPr/>
        </p:nvSpPr>
        <p:spPr>
          <a:xfrm>
            <a:off x="179512" y="260648"/>
            <a:ext cx="8712968" cy="1323439"/>
          </a:xfrm>
          <a:prstGeom prst="rect">
            <a:avLst/>
          </a:prstGeom>
          <a:ln w="28575">
            <a:solidFill>
              <a:srgbClr val="FF0000"/>
            </a:solidFill>
            <a:prstDash val="lgDashDotDot"/>
          </a:ln>
          <a:effectLst>
            <a:glow rad="63500">
              <a:schemeClr val="accent2">
                <a:satMod val="175000"/>
                <a:alpha val="40000"/>
              </a:schemeClr>
            </a:glow>
          </a:effectLst>
        </p:spPr>
        <p:txBody>
          <a:bodyPr wrap="square">
            <a:spAutoFit/>
          </a:bodyPr>
          <a:lstStyle/>
          <a:p>
            <a:r>
              <a:rPr lang="lt-LT" sz="4000" b="1" dirty="0">
                <a:ln>
                  <a:solidFill>
                    <a:srgbClr val="FF0000"/>
                  </a:solidFill>
                </a:ln>
              </a:rPr>
              <a:t>K</a:t>
            </a:r>
            <a:r>
              <a:rPr lang="lt-LT" sz="4000" b="1" dirty="0" smtClean="0">
                <a:ln>
                  <a:solidFill>
                    <a:srgbClr val="FF0000"/>
                  </a:solidFill>
                </a:ln>
              </a:rPr>
              <a:t>odėl </a:t>
            </a:r>
            <a:r>
              <a:rPr lang="lt-LT" sz="4000" b="1" dirty="0">
                <a:ln>
                  <a:solidFill>
                    <a:srgbClr val="FF0000"/>
                  </a:solidFill>
                </a:ln>
              </a:rPr>
              <a:t>vaivorykštė nejuda, nors lietaus lašai, kuriuose ji susidaro, krinta į </a:t>
            </a:r>
            <a:r>
              <a:rPr lang="lt-LT" sz="4000" b="1" dirty="0" smtClean="0">
                <a:ln>
                  <a:solidFill>
                    <a:srgbClr val="FF0000"/>
                  </a:solidFill>
                </a:ln>
              </a:rPr>
              <a:t>žemę?</a:t>
            </a:r>
            <a:endParaRPr lang="lt-LT" sz="4000" b="1" dirty="0">
              <a:ln>
                <a:solidFill>
                  <a:srgbClr val="FF0000"/>
                </a:solidFill>
              </a:ln>
            </a:endParaRPr>
          </a:p>
        </p:txBody>
      </p:sp>
      <p:sp>
        <p:nvSpPr>
          <p:cNvPr id="3" name="Stačiakampis 2"/>
          <p:cNvSpPr/>
          <p:nvPr/>
        </p:nvSpPr>
        <p:spPr>
          <a:xfrm>
            <a:off x="179512" y="2276872"/>
            <a:ext cx="7416824" cy="2677656"/>
          </a:xfrm>
          <a:prstGeom prst="rect">
            <a:avLst/>
          </a:prstGeom>
        </p:spPr>
        <p:txBody>
          <a:bodyPr wrap="square">
            <a:spAutoFit/>
            <a:scene3d>
              <a:camera prst="perspectiveContrastingRightFacing"/>
              <a:lightRig rig="threePt" dir="t"/>
            </a:scene3d>
          </a:bodyPr>
          <a:lstStyle/>
          <a:p>
            <a:r>
              <a:rPr lang="lt-LT" sz="2800" dirty="0">
                <a:ln w="3175">
                  <a:solidFill>
                    <a:schemeClr val="tx1"/>
                  </a:solidFill>
                </a:ln>
                <a:solidFill>
                  <a:srgbClr val="0000CC"/>
                </a:solidFill>
              </a:rPr>
              <a:t>Nuo lašų, esančių tam tikrame aukštyje, į stebėtojo akį patenka tam tikros spalvos spinduliai. Nors lašai ir krinta, jų vietą nuolatos užima nauji ir nauji. Mes to nepastebime, kaip nepastebime </a:t>
            </a:r>
            <a:r>
              <a:rPr lang="lt-LT" sz="2800" dirty="0" smtClean="0">
                <a:ln w="3175">
                  <a:solidFill>
                    <a:schemeClr val="tx1"/>
                  </a:solidFill>
                </a:ln>
                <a:solidFill>
                  <a:srgbClr val="0000CC"/>
                </a:solidFill>
              </a:rPr>
              <a:t>besikeičiančių kadrų filme</a:t>
            </a:r>
            <a:r>
              <a:rPr lang="lt-LT" sz="2800" dirty="0">
                <a:ln w="3175">
                  <a:solidFill>
                    <a:schemeClr val="tx1"/>
                  </a:solidFill>
                </a:ln>
                <a:solidFill>
                  <a:srgbClr val="0000CC"/>
                </a:solidFill>
              </a:rPr>
              <a:t>.</a:t>
            </a:r>
            <a:r>
              <a:rPr lang="lt-LT" sz="2800" dirty="0" smtClean="0">
                <a:ln w="3175">
                  <a:solidFill>
                    <a:schemeClr val="tx1"/>
                  </a:solidFill>
                </a:ln>
                <a:solidFill>
                  <a:srgbClr val="0000CC"/>
                </a:solidFill>
              </a:rPr>
              <a:t> Todėl mums atrodo, kad  </a:t>
            </a:r>
            <a:r>
              <a:rPr lang="lt-LT" sz="2800" dirty="0">
                <a:ln w="3175">
                  <a:solidFill>
                    <a:schemeClr val="tx1"/>
                  </a:solidFill>
                </a:ln>
                <a:solidFill>
                  <a:srgbClr val="0000CC"/>
                </a:solidFill>
              </a:rPr>
              <a:t>vaivorykštės vaizdas nejuda.</a:t>
            </a:r>
          </a:p>
        </p:txBody>
      </p:sp>
    </p:spTree>
    <p:extLst>
      <p:ext uri="{BB962C8B-B14F-4D97-AF65-F5344CB8AC3E}">
        <p14:creationId xmlns:p14="http://schemas.microsoft.com/office/powerpoint/2010/main" val="16215391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Stačiakampis 1"/>
          <p:cNvSpPr/>
          <p:nvPr/>
        </p:nvSpPr>
        <p:spPr>
          <a:xfrm>
            <a:off x="467544" y="2420887"/>
            <a:ext cx="7812868" cy="2062103"/>
          </a:xfrm>
          <a:prstGeom prst="rect">
            <a:avLst/>
          </a:prstGeom>
        </p:spPr>
        <p:txBody>
          <a:bodyPr wrap="square">
            <a:spAutoFit/>
            <a:scene3d>
              <a:camera prst="perspectiveBelow"/>
              <a:lightRig rig="threePt" dir="t"/>
            </a:scene3d>
            <a:sp3d/>
          </a:bodyPr>
          <a:lstStyle/>
          <a:p>
            <a:r>
              <a:rPr lang="lt-LT" sz="3200" b="1" dirty="0" smtClean="0">
                <a:ln>
                  <a:solidFill>
                    <a:schemeClr val="bg1"/>
                  </a:solidFill>
                </a:ln>
                <a:effectLst/>
              </a:rPr>
              <a:t>Vaivorykštė visada būna tokio </a:t>
            </a:r>
            <a:r>
              <a:rPr lang="lt-LT" sz="3200" b="1" dirty="0">
                <a:ln>
                  <a:solidFill>
                    <a:schemeClr val="bg1"/>
                  </a:solidFill>
                </a:ln>
                <a:effectLst/>
              </a:rPr>
              <a:t>pat pločio. Skaičiavimai rodo, kad vidutinis vaivorykštės plotis keturis kartus didesnis už matomo saulės disko skersmenį.</a:t>
            </a:r>
          </a:p>
        </p:txBody>
      </p:sp>
      <p:sp>
        <p:nvSpPr>
          <p:cNvPr id="3" name="TextBox 2"/>
          <p:cNvSpPr txBox="1"/>
          <p:nvPr/>
        </p:nvSpPr>
        <p:spPr>
          <a:xfrm>
            <a:off x="184549" y="404664"/>
            <a:ext cx="8712968" cy="707886"/>
          </a:xfrm>
          <a:prstGeom prst="rect">
            <a:avLst/>
          </a:prstGeom>
          <a:noFill/>
          <a:ln w="28575">
            <a:solidFill>
              <a:srgbClr val="FF0000"/>
            </a:solidFill>
            <a:prstDash val="lgDashDotDot"/>
          </a:ln>
          <a:effectLst>
            <a:glow rad="63500">
              <a:schemeClr val="accent5">
                <a:satMod val="175000"/>
                <a:alpha val="40000"/>
              </a:schemeClr>
            </a:glow>
          </a:effectLst>
        </p:spPr>
        <p:txBody>
          <a:bodyPr wrap="square" rtlCol="0">
            <a:spAutoFit/>
          </a:bodyPr>
          <a:lstStyle/>
          <a:p>
            <a:pPr algn="ctr"/>
            <a:r>
              <a:rPr lang="lt-LT" sz="4000" b="1" dirty="0" smtClean="0">
                <a:ln>
                  <a:solidFill>
                    <a:srgbClr val="FF0000"/>
                  </a:solidFill>
                </a:ln>
                <a:effectLst>
                  <a:outerShdw blurRad="38100" dist="38100" dir="2700000" algn="tl">
                    <a:srgbClr val="000000">
                      <a:alpha val="43137"/>
                    </a:srgbClr>
                  </a:outerShdw>
                </a:effectLst>
              </a:rPr>
              <a:t>Ar vaivorykštė visada tokio pat pločio?</a:t>
            </a:r>
            <a:endParaRPr lang="lt-LT" dirty="0">
              <a:ln>
                <a:solidFill>
                  <a:srgbClr val="FF0000"/>
                </a:solidFill>
              </a:ln>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0320390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tačiakampis 1"/>
          <p:cNvSpPr/>
          <p:nvPr/>
        </p:nvSpPr>
        <p:spPr>
          <a:xfrm>
            <a:off x="431540" y="548680"/>
            <a:ext cx="8280920" cy="1077218"/>
          </a:xfrm>
          <a:prstGeom prst="rect">
            <a:avLst/>
          </a:prstGeom>
        </p:spPr>
        <p:txBody>
          <a:bodyPr wrap="square">
            <a:spAutoFit/>
          </a:bodyPr>
          <a:lstStyle/>
          <a:p>
            <a:r>
              <a:rPr lang="lt-LT" sz="3200" b="1" dirty="0" smtClean="0">
                <a:effectLst>
                  <a:glow rad="63500">
                    <a:schemeClr val="accent2">
                      <a:satMod val="175000"/>
                      <a:alpha val="40000"/>
                    </a:schemeClr>
                  </a:glow>
                </a:effectLst>
              </a:rPr>
              <a:t>Žmogaus </a:t>
            </a:r>
            <a:r>
              <a:rPr lang="lt-LT" sz="3200" b="1" dirty="0">
                <a:effectLst>
                  <a:glow rad="63500">
                    <a:schemeClr val="accent2">
                      <a:satMod val="175000"/>
                      <a:alpha val="40000"/>
                    </a:schemeClr>
                  </a:glow>
                </a:effectLst>
              </a:rPr>
              <a:t>akis saulės šviesos spektre gali išskirti net iki 160 </a:t>
            </a:r>
            <a:r>
              <a:rPr lang="lt-LT" sz="3200" b="1" dirty="0" smtClean="0">
                <a:effectLst>
                  <a:glow rad="63500">
                    <a:schemeClr val="accent2">
                      <a:satMod val="175000"/>
                      <a:alpha val="40000"/>
                    </a:schemeClr>
                  </a:glow>
                </a:effectLst>
              </a:rPr>
              <a:t>įvairių </a:t>
            </a:r>
            <a:r>
              <a:rPr lang="lt-LT" sz="3200" b="1" dirty="0">
                <a:effectLst>
                  <a:glow rad="63500">
                    <a:schemeClr val="accent2">
                      <a:satMod val="175000"/>
                      <a:alpha val="40000"/>
                    </a:schemeClr>
                  </a:glow>
                </a:effectLst>
              </a:rPr>
              <a:t>atspalvių</a:t>
            </a:r>
            <a:r>
              <a:rPr lang="lt-LT" sz="3200" b="1" dirty="0" smtClean="0">
                <a:effectLst>
                  <a:glow rad="63500">
                    <a:schemeClr val="accent2">
                      <a:satMod val="175000"/>
                      <a:alpha val="40000"/>
                    </a:schemeClr>
                  </a:glow>
                </a:effectLst>
              </a:rPr>
              <a:t>.</a:t>
            </a:r>
            <a:r>
              <a:rPr lang="lt-LT" sz="3200" b="1" dirty="0" smtClean="0">
                <a:effectLst>
                  <a:glow rad="63500">
                    <a:schemeClr val="accent2">
                      <a:satMod val="175000"/>
                      <a:alpha val="40000"/>
                    </a:schemeClr>
                  </a:glow>
                </a:effectLst>
                <a:sym typeface="Wingdings" pitchFamily="2" charset="2"/>
              </a:rPr>
              <a:t></a:t>
            </a:r>
            <a:endParaRPr lang="lt-LT" sz="3200" b="1" dirty="0">
              <a:effectLst>
                <a:glow rad="63500">
                  <a:schemeClr val="accent2">
                    <a:satMod val="175000"/>
                    <a:alpha val="40000"/>
                  </a:schemeClr>
                </a:glow>
              </a:effectLst>
              <a:sym typeface="Wingdings" pitchFamily="2" charset="2"/>
            </a:endParaRPr>
          </a:p>
        </p:txBody>
      </p:sp>
      <p:sp>
        <p:nvSpPr>
          <p:cNvPr id="3" name="Stačiakampis 2"/>
          <p:cNvSpPr/>
          <p:nvPr/>
        </p:nvSpPr>
        <p:spPr>
          <a:xfrm>
            <a:off x="107504" y="3349734"/>
            <a:ext cx="4176464" cy="1569660"/>
          </a:xfrm>
          <a:prstGeom prst="rect">
            <a:avLst/>
          </a:prstGeom>
        </p:spPr>
        <p:txBody>
          <a:bodyPr wrap="square">
            <a:spAutoFit/>
          </a:bodyPr>
          <a:lstStyle/>
          <a:p>
            <a:r>
              <a:rPr lang="lt-LT" sz="3200" b="1" dirty="0">
                <a:effectLst>
                  <a:glow rad="63500">
                    <a:schemeClr val="accent2">
                      <a:satMod val="175000"/>
                      <a:alpha val="40000"/>
                    </a:schemeClr>
                  </a:glow>
                </a:effectLst>
                <a:sym typeface="Wingdings" pitchFamily="2" charset="2"/>
              </a:rPr>
              <a:t>Daltonizmas – įgimtas negebėjimas skirti tam tikrų </a:t>
            </a:r>
            <a:r>
              <a:rPr lang="lt-LT" sz="3200" b="1" dirty="0" smtClean="0">
                <a:effectLst>
                  <a:glow rad="63500">
                    <a:schemeClr val="accent2">
                      <a:satMod val="175000"/>
                      <a:alpha val="40000"/>
                    </a:schemeClr>
                  </a:glow>
                </a:effectLst>
                <a:sym typeface="Wingdings" pitchFamily="2" charset="2"/>
              </a:rPr>
              <a:t>spalvų.</a:t>
            </a:r>
            <a:endParaRPr lang="lt-LT" sz="3200" b="1" dirty="0">
              <a:effectLst>
                <a:glow rad="63500">
                  <a:schemeClr val="accent2">
                    <a:satMod val="175000"/>
                    <a:alpha val="40000"/>
                  </a:schemeClr>
                </a:glow>
              </a:effectLst>
            </a:endParaRPr>
          </a:p>
        </p:txBody>
      </p:sp>
    </p:spTree>
    <p:extLst>
      <p:ext uri="{BB962C8B-B14F-4D97-AF65-F5344CB8AC3E}">
        <p14:creationId xmlns:p14="http://schemas.microsoft.com/office/powerpoint/2010/main" val="131870133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extBox 1"/>
          <p:cNvSpPr txBox="1"/>
          <p:nvPr/>
        </p:nvSpPr>
        <p:spPr>
          <a:xfrm>
            <a:off x="507296" y="260648"/>
            <a:ext cx="8208912" cy="707886"/>
          </a:xfrm>
          <a:prstGeom prst="rect">
            <a:avLst/>
          </a:prstGeom>
          <a:noFill/>
          <a:ln w="38100">
            <a:solidFill>
              <a:srgbClr val="FF0066"/>
            </a:solidFill>
            <a:prstDash val="sysDash"/>
          </a:ln>
          <a:effectLst>
            <a:glow rad="101600">
              <a:schemeClr val="accent2">
                <a:satMod val="175000"/>
                <a:alpha val="40000"/>
              </a:schemeClr>
            </a:glow>
          </a:effectLst>
        </p:spPr>
        <p:txBody>
          <a:bodyPr wrap="square" rtlCol="0">
            <a:spAutoFit/>
          </a:bodyPr>
          <a:lstStyle/>
          <a:p>
            <a:pPr algn="ctr"/>
            <a:r>
              <a:rPr lang="lt-LT" sz="4000" b="1" dirty="0" smtClean="0">
                <a:effectLst>
                  <a:glow rad="63500">
                    <a:schemeClr val="accent2">
                      <a:satMod val="175000"/>
                      <a:alpha val="40000"/>
                    </a:schemeClr>
                  </a:glow>
                </a:effectLst>
              </a:rPr>
              <a:t>Kur dar galima pamatyti vaivorykštę?</a:t>
            </a:r>
            <a:endParaRPr lang="lt-LT" sz="4000" b="1" dirty="0">
              <a:effectLst>
                <a:glow rad="63500">
                  <a:schemeClr val="accent2">
                    <a:satMod val="175000"/>
                    <a:alpha val="40000"/>
                  </a:schemeClr>
                </a:glow>
              </a:effectLst>
            </a:endParaRPr>
          </a:p>
        </p:txBody>
      </p:sp>
      <p:sp>
        <p:nvSpPr>
          <p:cNvPr id="3" name="TextBox 2"/>
          <p:cNvSpPr txBox="1"/>
          <p:nvPr/>
        </p:nvSpPr>
        <p:spPr>
          <a:xfrm>
            <a:off x="1100898" y="1133308"/>
            <a:ext cx="3410756" cy="523220"/>
          </a:xfrm>
          <a:prstGeom prst="rect">
            <a:avLst/>
          </a:prstGeom>
          <a:noFill/>
        </p:spPr>
        <p:txBody>
          <a:bodyPr wrap="square" rtlCol="0">
            <a:spAutoFit/>
          </a:bodyPr>
          <a:lstStyle/>
          <a:p>
            <a:r>
              <a:rPr lang="lt-LT" sz="2800" b="1" dirty="0" smtClean="0">
                <a:effectLst>
                  <a:glow rad="63500">
                    <a:schemeClr val="accent2">
                      <a:satMod val="175000"/>
                      <a:alpha val="40000"/>
                    </a:schemeClr>
                  </a:glow>
                </a:effectLst>
              </a:rPr>
              <a:t>Trykštant fontanui</a:t>
            </a:r>
            <a:endParaRPr lang="lt-LT" sz="2800" b="1" dirty="0">
              <a:effectLst>
                <a:glow rad="63500">
                  <a:schemeClr val="accent2">
                    <a:satMod val="175000"/>
                    <a:alpha val="40000"/>
                  </a:schemeClr>
                </a:glow>
              </a:effectLst>
            </a:endParaRPr>
          </a:p>
        </p:txBody>
      </p:sp>
      <p:sp>
        <p:nvSpPr>
          <p:cNvPr id="4" name="TextBox 3"/>
          <p:cNvSpPr txBox="1"/>
          <p:nvPr/>
        </p:nvSpPr>
        <p:spPr>
          <a:xfrm>
            <a:off x="1171121" y="5364504"/>
            <a:ext cx="2808162" cy="523220"/>
          </a:xfrm>
          <a:prstGeom prst="rect">
            <a:avLst/>
          </a:prstGeom>
          <a:noFill/>
        </p:spPr>
        <p:txBody>
          <a:bodyPr wrap="square" rtlCol="0">
            <a:spAutoFit/>
          </a:bodyPr>
          <a:lstStyle/>
          <a:p>
            <a:r>
              <a:rPr lang="lt-LT" sz="2800" b="1" dirty="0" smtClean="0">
                <a:effectLst>
                  <a:glow rad="63500">
                    <a:schemeClr val="accent2">
                      <a:satMod val="175000"/>
                      <a:alpha val="40000"/>
                    </a:schemeClr>
                  </a:glow>
                </a:effectLst>
              </a:rPr>
              <a:t>Krentant kriokliui</a:t>
            </a:r>
            <a:endParaRPr lang="lt-LT" sz="2800" b="1" dirty="0">
              <a:effectLst>
                <a:glow rad="63500">
                  <a:schemeClr val="accent2">
                    <a:satMod val="175000"/>
                    <a:alpha val="40000"/>
                  </a:schemeClr>
                </a:glow>
              </a:effectLst>
            </a:endParaRPr>
          </a:p>
        </p:txBody>
      </p:sp>
      <p:sp>
        <p:nvSpPr>
          <p:cNvPr id="5" name="TextBox 4"/>
          <p:cNvSpPr txBox="1"/>
          <p:nvPr/>
        </p:nvSpPr>
        <p:spPr>
          <a:xfrm>
            <a:off x="4851631" y="1107898"/>
            <a:ext cx="3113693" cy="523220"/>
          </a:xfrm>
          <a:prstGeom prst="rect">
            <a:avLst/>
          </a:prstGeom>
          <a:noFill/>
        </p:spPr>
        <p:txBody>
          <a:bodyPr wrap="square" rtlCol="0">
            <a:spAutoFit/>
          </a:bodyPr>
          <a:lstStyle/>
          <a:p>
            <a:r>
              <a:rPr lang="lt-LT" sz="2800" b="1" dirty="0" smtClean="0">
                <a:effectLst>
                  <a:glow rad="63500">
                    <a:schemeClr val="accent2">
                      <a:satMod val="175000"/>
                      <a:alpha val="40000"/>
                    </a:schemeClr>
                  </a:glow>
                </a:effectLst>
              </a:rPr>
              <a:t>Laistant pievą</a:t>
            </a:r>
            <a:endParaRPr lang="lt-LT" sz="2800" b="1" dirty="0">
              <a:effectLst>
                <a:glow rad="63500">
                  <a:schemeClr val="accent2">
                    <a:satMod val="175000"/>
                    <a:alpha val="40000"/>
                  </a:schemeClr>
                </a:glow>
              </a:effectLst>
            </a:endParaRPr>
          </a:p>
        </p:txBody>
      </p:sp>
      <p:pic>
        <p:nvPicPr>
          <p:cNvPr id="6" name="Paveikslėlis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042" y="1879614"/>
            <a:ext cx="3749241" cy="2808312"/>
          </a:xfrm>
          <a:prstGeom prst="rect">
            <a:avLst/>
          </a:prstGeom>
          <a:ln w="38100" cap="sq">
            <a:solidFill>
              <a:srgbClr val="000000"/>
            </a:solidFill>
            <a:prstDash val="solid"/>
            <a:miter lim="800000"/>
          </a:ln>
          <a:effectLst>
            <a:glow rad="101600">
              <a:schemeClr val="accent2">
                <a:satMod val="175000"/>
                <a:alpha val="40000"/>
              </a:schemeClr>
            </a:glow>
            <a:outerShdw blurRad="50800" dist="38100" dir="2700000" algn="tl" rotWithShape="0">
              <a:srgbClr val="000000">
                <a:alpha val="43000"/>
              </a:srgbClr>
            </a:outerShdw>
          </a:effectLst>
        </p:spPr>
      </p:pic>
      <p:pic>
        <p:nvPicPr>
          <p:cNvPr id="7" name="Paveikslėlis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39952" y="4065888"/>
            <a:ext cx="3960440" cy="2629732"/>
          </a:xfrm>
          <a:prstGeom prst="rect">
            <a:avLst/>
          </a:prstGeom>
          <a:ln w="38100" cap="sq">
            <a:solidFill>
              <a:srgbClr val="000000"/>
            </a:solidFill>
            <a:prstDash val="solid"/>
            <a:miter lim="800000"/>
          </a:ln>
          <a:effectLst>
            <a:glow rad="101600">
              <a:schemeClr val="accent5">
                <a:satMod val="175000"/>
                <a:alpha val="40000"/>
              </a:schemeClr>
            </a:glow>
            <a:outerShdw blurRad="50800" dist="38100" dir="2700000" algn="tl" rotWithShape="0">
              <a:srgbClr val="000000">
                <a:alpha val="43000"/>
              </a:srgbClr>
            </a:outerShdw>
          </a:effectLst>
        </p:spPr>
      </p:pic>
      <p:pic>
        <p:nvPicPr>
          <p:cNvPr id="8" name="Paveikslėlis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4671" y="1665582"/>
            <a:ext cx="3347614" cy="2227685"/>
          </a:xfrm>
          <a:prstGeom prst="rect">
            <a:avLst/>
          </a:prstGeom>
          <a:ln w="38100" cap="sq">
            <a:solidFill>
              <a:srgbClr val="000000"/>
            </a:solidFill>
            <a:prstDash val="solid"/>
            <a:miter lim="800000"/>
          </a:ln>
          <a:effectLst>
            <a:glow rad="139700">
              <a:schemeClr val="accent4">
                <a:satMod val="175000"/>
                <a:alpha val="40000"/>
              </a:schemeClr>
            </a:glow>
            <a:outerShdw blurRad="50800" dist="38100" dir="2700000" algn="tl" rotWithShape="0">
              <a:srgbClr val="000000">
                <a:alpha val="43000"/>
              </a:srgbClr>
            </a:outerShdw>
          </a:effectLst>
        </p:spPr>
      </p:pic>
      <p:cxnSp>
        <p:nvCxnSpPr>
          <p:cNvPr id="14" name="Lenkta jungtis 13"/>
          <p:cNvCxnSpPr/>
          <p:nvPr/>
        </p:nvCxnSpPr>
        <p:spPr>
          <a:xfrm>
            <a:off x="899592" y="5949280"/>
            <a:ext cx="2880320" cy="576064"/>
          </a:xfrm>
          <a:prstGeom prst="curvedConnector3">
            <a:avLst/>
          </a:prstGeom>
          <a:ln w="76200">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40" name="Lenkta jungtis 39"/>
          <p:cNvCxnSpPr/>
          <p:nvPr/>
        </p:nvCxnSpPr>
        <p:spPr>
          <a:xfrm rot="16200000" flipH="1">
            <a:off x="7474499" y="1175624"/>
            <a:ext cx="1215572" cy="1080120"/>
          </a:xfrm>
          <a:prstGeom prst="curvedConnector3">
            <a:avLst/>
          </a:prstGeom>
          <a:ln w="57150">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42" name="Lenkta jungtis 41"/>
          <p:cNvCxnSpPr/>
          <p:nvPr/>
        </p:nvCxnSpPr>
        <p:spPr>
          <a:xfrm rot="5400000">
            <a:off x="343671" y="1159763"/>
            <a:ext cx="607786" cy="504056"/>
          </a:xfrm>
          <a:prstGeom prst="curvedConnector3">
            <a:avLst/>
          </a:prstGeom>
          <a:ln w="57150">
            <a:solidFill>
              <a:srgbClr val="FF0066"/>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741916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extBox 1"/>
          <p:cNvSpPr txBox="1"/>
          <p:nvPr/>
        </p:nvSpPr>
        <p:spPr>
          <a:xfrm>
            <a:off x="755576" y="260648"/>
            <a:ext cx="7416824" cy="707886"/>
          </a:xfrm>
          <a:prstGeom prst="rect">
            <a:avLst/>
          </a:prstGeom>
          <a:noFill/>
        </p:spPr>
        <p:txBody>
          <a:bodyPr wrap="square" rtlCol="0">
            <a:spAutoFit/>
          </a:bodyPr>
          <a:lstStyle/>
          <a:p>
            <a:pPr algn="ctr"/>
            <a:r>
              <a:rPr lang="lt-LT" sz="4000" b="1" dirty="0" smtClean="0">
                <a:solidFill>
                  <a:srgbClr val="FFFF00"/>
                </a:solidFill>
                <a:effectLst>
                  <a:outerShdw blurRad="38100" dist="38100" dir="2700000" algn="tl">
                    <a:srgbClr val="000000">
                      <a:alpha val="43137"/>
                    </a:srgbClr>
                  </a:outerShdw>
                </a:effectLst>
              </a:rPr>
              <a:t>Orų spėjimas pagal vaivorykštę</a:t>
            </a:r>
            <a:endParaRPr lang="lt-LT" sz="4000" b="1" dirty="0">
              <a:solidFill>
                <a:srgbClr val="FFFF00"/>
              </a:solidFill>
              <a:effectLst>
                <a:outerShdw blurRad="38100" dist="38100" dir="2700000" algn="tl">
                  <a:srgbClr val="000000">
                    <a:alpha val="43137"/>
                  </a:srgbClr>
                </a:outerShdw>
              </a:effectLst>
            </a:endParaRPr>
          </a:p>
        </p:txBody>
      </p:sp>
      <p:sp>
        <p:nvSpPr>
          <p:cNvPr id="3" name="Stačiakampis 2"/>
          <p:cNvSpPr/>
          <p:nvPr/>
        </p:nvSpPr>
        <p:spPr>
          <a:xfrm>
            <a:off x="611560" y="972327"/>
            <a:ext cx="8208912" cy="4278094"/>
          </a:xfrm>
          <a:prstGeom prst="rect">
            <a:avLst/>
          </a:prstGeom>
        </p:spPr>
        <p:txBody>
          <a:bodyPr wrap="square">
            <a:spAutoFit/>
          </a:bodyPr>
          <a:lstStyle/>
          <a:p>
            <a:r>
              <a:rPr lang="lt-LT" sz="2000" b="1" dirty="0">
                <a:effectLst>
                  <a:outerShdw blurRad="38100" dist="38100" dir="2700000" algn="tl">
                    <a:srgbClr val="000000">
                      <a:alpha val="43137"/>
                    </a:srgbClr>
                  </a:outerShdw>
                </a:effectLst>
              </a:rPr>
              <a:t/>
            </a:r>
            <a:br>
              <a:rPr lang="lt-LT" sz="2000" b="1" dirty="0">
                <a:effectLst>
                  <a:outerShdw blurRad="38100" dist="38100" dir="2700000" algn="tl">
                    <a:srgbClr val="000000">
                      <a:alpha val="43137"/>
                    </a:srgbClr>
                  </a:outerShdw>
                </a:effectLst>
              </a:rPr>
            </a:br>
            <a:r>
              <a:rPr lang="lt-LT" sz="2400" b="1" dirty="0">
                <a:solidFill>
                  <a:srgbClr val="FFFF00"/>
                </a:solidFill>
                <a:effectLst>
                  <a:outerShdw blurRad="38100" dist="38100" dir="2700000" algn="tl">
                    <a:srgbClr val="000000">
                      <a:alpha val="43137"/>
                    </a:srgbClr>
                  </a:outerShdw>
                </a:effectLst>
              </a:rPr>
              <a:t>• Jei </a:t>
            </a:r>
            <a:r>
              <a:rPr lang="lt-LT" sz="2400" b="1" dirty="0" smtClean="0">
                <a:solidFill>
                  <a:srgbClr val="FFFF00"/>
                </a:solidFill>
                <a:effectLst>
                  <a:outerShdw blurRad="38100" dist="38100" dir="2700000" algn="tl">
                    <a:srgbClr val="000000">
                      <a:alpha val="43137"/>
                    </a:srgbClr>
                  </a:outerShdw>
                </a:effectLst>
              </a:rPr>
              <a:t>vaivorykštėje </a:t>
            </a:r>
            <a:r>
              <a:rPr lang="lt-LT" sz="2400" b="1" dirty="0">
                <a:solidFill>
                  <a:srgbClr val="FFFF00"/>
                </a:solidFill>
                <a:effectLst>
                  <a:outerShdw blurRad="38100" dist="38100" dir="2700000" algn="tl">
                    <a:srgbClr val="000000">
                      <a:alpha val="43137"/>
                    </a:srgbClr>
                  </a:outerShdw>
                </a:effectLst>
              </a:rPr>
              <a:t>vyrauja raudona spalva – bus vėjų, o jeigu vyrauja žalia spalva – bus lietaus. </a:t>
            </a:r>
            <a:br>
              <a:rPr lang="lt-LT" sz="2400" b="1" dirty="0">
                <a:solidFill>
                  <a:srgbClr val="FFFF00"/>
                </a:solidFill>
                <a:effectLst>
                  <a:outerShdw blurRad="38100" dist="38100" dir="2700000" algn="tl">
                    <a:srgbClr val="000000">
                      <a:alpha val="43137"/>
                    </a:srgbClr>
                  </a:outerShdw>
                </a:effectLst>
              </a:rPr>
            </a:br>
            <a:r>
              <a:rPr lang="lt-LT" sz="2400" b="1" dirty="0">
                <a:solidFill>
                  <a:srgbClr val="FFFF00"/>
                </a:solidFill>
                <a:effectLst>
                  <a:outerShdw blurRad="38100" dist="38100" dir="2700000" algn="tl">
                    <a:srgbClr val="000000">
                      <a:alpha val="43137"/>
                    </a:srgbClr>
                  </a:outerShdw>
                </a:effectLst>
              </a:rPr>
              <a:t>• Vaivorykštė prieš </a:t>
            </a:r>
            <a:r>
              <a:rPr lang="lt-LT" sz="2400" b="1" dirty="0" smtClean="0">
                <a:solidFill>
                  <a:srgbClr val="FFFF00"/>
                </a:solidFill>
                <a:effectLst>
                  <a:outerShdw blurRad="38100" dist="38100" dir="2700000" algn="tl">
                    <a:srgbClr val="000000">
                      <a:alpha val="43137"/>
                    </a:srgbClr>
                  </a:outerShdw>
                </a:effectLst>
              </a:rPr>
              <a:t>liūtį </a:t>
            </a:r>
            <a:r>
              <a:rPr lang="lt-LT" sz="2400" b="1" dirty="0">
                <a:solidFill>
                  <a:srgbClr val="FFFF00"/>
                </a:solidFill>
                <a:effectLst>
                  <a:outerShdw blurRad="38100" dist="38100" dir="2700000" algn="tl">
                    <a:srgbClr val="000000">
                      <a:alpha val="43137"/>
                    </a:srgbClr>
                  </a:outerShdw>
                </a:effectLst>
              </a:rPr>
              <a:t>visada šviesi. </a:t>
            </a:r>
            <a:br>
              <a:rPr lang="lt-LT" sz="2400" b="1" dirty="0">
                <a:solidFill>
                  <a:srgbClr val="FFFF00"/>
                </a:solidFill>
                <a:effectLst>
                  <a:outerShdw blurRad="38100" dist="38100" dir="2700000" algn="tl">
                    <a:srgbClr val="000000">
                      <a:alpha val="43137"/>
                    </a:srgbClr>
                  </a:outerShdw>
                </a:effectLst>
              </a:rPr>
            </a:br>
            <a:r>
              <a:rPr lang="lt-LT" sz="2400" b="1" dirty="0">
                <a:solidFill>
                  <a:srgbClr val="FFFF00"/>
                </a:solidFill>
                <a:effectLst>
                  <a:outerShdw blurRad="38100" dist="38100" dir="2700000" algn="tl">
                    <a:srgbClr val="000000">
                      <a:alpha val="43137"/>
                    </a:srgbClr>
                  </a:outerShdw>
                </a:effectLst>
              </a:rPr>
              <a:t>• Jei vaivorykštė žydra, tai pasibaigus lietui, bus gražus oras. </a:t>
            </a:r>
            <a:br>
              <a:rPr lang="lt-LT" sz="2400" b="1" dirty="0">
                <a:solidFill>
                  <a:srgbClr val="FFFF00"/>
                </a:solidFill>
                <a:effectLst>
                  <a:outerShdw blurRad="38100" dist="38100" dir="2700000" algn="tl">
                    <a:srgbClr val="000000">
                      <a:alpha val="43137"/>
                    </a:srgbClr>
                  </a:outerShdw>
                </a:effectLst>
              </a:rPr>
            </a:br>
            <a:r>
              <a:rPr lang="lt-LT" sz="2400" b="1" dirty="0">
                <a:solidFill>
                  <a:srgbClr val="FFFF00"/>
                </a:solidFill>
                <a:effectLst>
                  <a:outerShdw blurRad="38100" dist="38100" dir="2700000" algn="tl">
                    <a:srgbClr val="000000">
                      <a:alpha val="43137"/>
                    </a:srgbClr>
                  </a:outerShdw>
                </a:effectLst>
              </a:rPr>
              <a:t>• Jei vaivorykštė pasirodo rytą arba prieš lietų, reikia laukti smarkaus lietaus, škvalo, dažnai ir perkūnijos. </a:t>
            </a:r>
            <a:br>
              <a:rPr lang="lt-LT" sz="2400" b="1" dirty="0">
                <a:solidFill>
                  <a:srgbClr val="FFFF00"/>
                </a:solidFill>
                <a:effectLst>
                  <a:outerShdw blurRad="38100" dist="38100" dir="2700000" algn="tl">
                    <a:srgbClr val="000000">
                      <a:alpha val="43137"/>
                    </a:srgbClr>
                  </a:outerShdw>
                </a:effectLst>
              </a:rPr>
            </a:br>
            <a:r>
              <a:rPr lang="lt-LT" sz="2400" b="1" dirty="0">
                <a:solidFill>
                  <a:srgbClr val="FFFF00"/>
                </a:solidFill>
                <a:effectLst>
                  <a:outerShdw blurRad="38100" dist="38100" dir="2700000" algn="tl">
                    <a:srgbClr val="000000">
                      <a:alpha val="43137"/>
                    </a:srgbClr>
                  </a:outerShdw>
                </a:effectLst>
              </a:rPr>
              <a:t>• Jei matyti dvi vaivorykštės, tai po dviejų ar trijų dienų vėl bus lietaus</a:t>
            </a:r>
            <a:r>
              <a:rPr lang="lt-LT" sz="2400" b="1" dirty="0" smtClean="0">
                <a:solidFill>
                  <a:srgbClr val="FFFF00"/>
                </a:solidFill>
                <a:effectLst>
                  <a:outerShdw blurRad="38100" dist="38100" dir="2700000" algn="tl">
                    <a:srgbClr val="000000">
                      <a:alpha val="43137"/>
                    </a:srgbClr>
                  </a:outerShdw>
                </a:effectLst>
              </a:rPr>
              <a:t>.</a:t>
            </a:r>
            <a:r>
              <a:rPr lang="lt-LT" sz="2400" b="1" dirty="0">
                <a:solidFill>
                  <a:srgbClr val="FFFF00"/>
                </a:solidFill>
                <a:effectLst>
                  <a:outerShdw blurRad="38100" dist="38100" dir="2700000" algn="tl">
                    <a:srgbClr val="000000">
                      <a:alpha val="43137"/>
                    </a:srgbClr>
                  </a:outerShdw>
                </a:effectLst>
              </a:rPr>
              <a:t/>
            </a:r>
            <a:br>
              <a:rPr lang="lt-LT" sz="2400" b="1" dirty="0">
                <a:solidFill>
                  <a:srgbClr val="FFFF00"/>
                </a:solidFill>
                <a:effectLst>
                  <a:outerShdw blurRad="38100" dist="38100" dir="2700000" algn="tl">
                    <a:srgbClr val="000000">
                      <a:alpha val="43137"/>
                    </a:srgbClr>
                  </a:outerShdw>
                </a:effectLst>
              </a:rPr>
            </a:br>
            <a:r>
              <a:rPr lang="lt-LT" sz="2400" b="1" dirty="0">
                <a:solidFill>
                  <a:srgbClr val="FFFF00"/>
                </a:solidFill>
                <a:effectLst>
                  <a:outerShdw blurRad="38100" dist="38100" dir="2700000" algn="tl">
                    <a:srgbClr val="000000">
                      <a:alpha val="43137"/>
                    </a:srgbClr>
                  </a:outerShdw>
                </a:effectLst>
              </a:rPr>
              <a:t>• Aiški </a:t>
            </a:r>
            <a:r>
              <a:rPr lang="lt-LT" sz="2400" b="1" dirty="0" smtClean="0">
                <a:solidFill>
                  <a:srgbClr val="FFFF00"/>
                </a:solidFill>
                <a:effectLst>
                  <a:outerShdw blurRad="38100" dist="38100" dir="2700000" algn="tl">
                    <a:srgbClr val="000000">
                      <a:alpha val="43137"/>
                    </a:srgbClr>
                  </a:outerShdw>
                </a:effectLst>
              </a:rPr>
              <a:t>vaivorykštė </a:t>
            </a:r>
            <a:r>
              <a:rPr lang="lt-LT" sz="2400" b="1" dirty="0">
                <a:solidFill>
                  <a:srgbClr val="FFFF00"/>
                </a:solidFill>
                <a:effectLst>
                  <a:outerShdw blurRad="38100" dist="38100" dir="2700000" algn="tl">
                    <a:srgbClr val="000000">
                      <a:alpha val="43137"/>
                    </a:srgbClr>
                  </a:outerShdw>
                </a:effectLst>
              </a:rPr>
              <a:t>pranašauja lietingą orą. </a:t>
            </a:r>
            <a:r>
              <a:rPr lang="lt-LT" sz="2000" b="1" dirty="0">
                <a:effectLst>
                  <a:outerShdw blurRad="38100" dist="38100" dir="2700000" algn="tl">
                    <a:srgbClr val="000000">
                      <a:alpha val="43137"/>
                    </a:srgbClr>
                  </a:outerShdw>
                </a:effectLst>
              </a:rPr>
              <a:t/>
            </a:r>
            <a:br>
              <a:rPr lang="lt-LT" sz="2000" b="1" dirty="0">
                <a:effectLst>
                  <a:outerShdw blurRad="38100" dist="38100" dir="2700000" algn="tl">
                    <a:srgbClr val="000000">
                      <a:alpha val="43137"/>
                    </a:srgbClr>
                  </a:outerShdw>
                </a:effectLst>
              </a:rPr>
            </a:br>
            <a:r>
              <a:rPr lang="lt-LT" dirty="0"/>
              <a:t/>
            </a:r>
            <a:br>
              <a:rPr lang="lt-LT" dirty="0"/>
            </a:br>
            <a:endParaRPr lang="lt-LT" dirty="0"/>
          </a:p>
        </p:txBody>
      </p:sp>
      <p:sp>
        <p:nvSpPr>
          <p:cNvPr id="4" name="TextBox 3"/>
          <p:cNvSpPr txBox="1"/>
          <p:nvPr/>
        </p:nvSpPr>
        <p:spPr>
          <a:xfrm>
            <a:off x="5364088" y="4941168"/>
            <a:ext cx="2664296" cy="461665"/>
          </a:xfrm>
          <a:prstGeom prst="rect">
            <a:avLst/>
          </a:prstGeom>
          <a:noFill/>
        </p:spPr>
        <p:txBody>
          <a:bodyPr wrap="square" rtlCol="0">
            <a:spAutoFit/>
          </a:bodyPr>
          <a:lstStyle/>
          <a:p>
            <a:r>
              <a:rPr lang="lt-LT" sz="2400" b="1" dirty="0" smtClean="0">
                <a:solidFill>
                  <a:srgbClr val="FFFF00"/>
                </a:solidFill>
              </a:rPr>
              <a:t>(Liaudies išmintis)</a:t>
            </a:r>
            <a:endParaRPr lang="lt-LT" sz="2400" b="1" dirty="0">
              <a:solidFill>
                <a:srgbClr val="FFFF00"/>
              </a:solidFill>
            </a:endParaRPr>
          </a:p>
        </p:txBody>
      </p:sp>
    </p:spTree>
    <p:extLst>
      <p:ext uri="{BB962C8B-B14F-4D97-AF65-F5344CB8AC3E}">
        <p14:creationId xmlns:p14="http://schemas.microsoft.com/office/powerpoint/2010/main" val="96439981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extBox 1"/>
          <p:cNvSpPr txBox="1"/>
          <p:nvPr/>
        </p:nvSpPr>
        <p:spPr>
          <a:xfrm>
            <a:off x="2699792" y="1340768"/>
            <a:ext cx="3816424" cy="984885"/>
          </a:xfrm>
          <a:prstGeom prst="rect">
            <a:avLst/>
          </a:prstGeom>
          <a:noFill/>
        </p:spPr>
        <p:txBody>
          <a:bodyPr wrap="square" rtlCol="0">
            <a:prstTxWarp prst="textArchUp">
              <a:avLst/>
            </a:prstTxWarp>
            <a:spAutoFit/>
          </a:bodyPr>
          <a:lstStyle/>
          <a:p>
            <a:pPr algn="ctr"/>
            <a:r>
              <a:rPr lang="lt-LT" sz="4800" b="1" dirty="0" smtClean="0">
                <a:ln>
                  <a:solidFill>
                    <a:srgbClr val="FFFF00"/>
                  </a:solidFill>
                </a:ln>
                <a:solidFill>
                  <a:schemeClr val="bg1"/>
                </a:solidFill>
                <a:effectLst>
                  <a:outerShdw blurRad="38100" dist="38100" dir="2700000" algn="tl">
                    <a:srgbClr val="000000">
                      <a:alpha val="43137"/>
                    </a:srgbClr>
                  </a:outerShdw>
                </a:effectLst>
              </a:rPr>
              <a:t>Klausimynas</a:t>
            </a:r>
          </a:p>
          <a:p>
            <a:pPr algn="ctr"/>
            <a:endParaRPr lang="lt-LT" dirty="0">
              <a:ln>
                <a:solidFill>
                  <a:srgbClr val="FFFF00"/>
                </a:solidFill>
              </a:ln>
              <a:solidFill>
                <a:schemeClr val="bg1"/>
              </a:solidFill>
            </a:endParaRPr>
          </a:p>
        </p:txBody>
      </p:sp>
      <p:sp>
        <p:nvSpPr>
          <p:cNvPr id="3" name="TextBox 2"/>
          <p:cNvSpPr txBox="1"/>
          <p:nvPr/>
        </p:nvSpPr>
        <p:spPr>
          <a:xfrm>
            <a:off x="431540" y="1628800"/>
            <a:ext cx="8352928" cy="3416320"/>
          </a:xfrm>
          <a:prstGeom prst="rect">
            <a:avLst/>
          </a:prstGeom>
          <a:noFill/>
        </p:spPr>
        <p:txBody>
          <a:bodyPr wrap="square" rtlCol="0">
            <a:spAutoFit/>
          </a:bodyPr>
          <a:lstStyle/>
          <a:p>
            <a:pPr marL="342900" indent="-342900">
              <a:buAutoNum type="arabicPeriod"/>
            </a:pPr>
            <a:r>
              <a:rPr lang="lt-LT" sz="2400" dirty="0" smtClean="0">
                <a:effectLst>
                  <a:outerShdw blurRad="38100" dist="38100" dir="2700000" algn="tl">
                    <a:srgbClr val="000000">
                      <a:alpha val="43137"/>
                    </a:srgbClr>
                  </a:outerShdw>
                </a:effectLst>
              </a:rPr>
              <a:t>Kokiais vardais senovėje lietuviai vadino vaivorykštę?</a:t>
            </a:r>
          </a:p>
          <a:p>
            <a:r>
              <a:rPr lang="lt-LT" sz="2400" dirty="0" smtClean="0">
                <a:effectLst>
                  <a:outerShdw blurRad="38100" dist="38100" dir="2700000" algn="tl">
                    <a:srgbClr val="000000">
                      <a:alpha val="43137"/>
                    </a:srgbClr>
                  </a:outerShdw>
                </a:effectLst>
              </a:rPr>
              <a:t>Atsakymas: Laumės juosta, Vaivos juosta.</a:t>
            </a:r>
          </a:p>
          <a:p>
            <a:r>
              <a:rPr lang="lt-LT" sz="2400" dirty="0" smtClean="0">
                <a:effectLst>
                  <a:outerShdw blurRad="38100" dist="38100" dir="2700000" algn="tl">
                    <a:srgbClr val="000000">
                      <a:alpha val="43137"/>
                    </a:srgbClr>
                  </a:outerShdw>
                </a:effectLst>
              </a:rPr>
              <a:t>2. Kas galutinai išaiškino vaivorykštės susidarymą?</a:t>
            </a:r>
          </a:p>
          <a:p>
            <a:r>
              <a:rPr lang="lt-LT" sz="2400" dirty="0" smtClean="0">
                <a:effectLst>
                  <a:outerShdw blurRad="38100" dist="38100" dir="2700000" algn="tl">
                    <a:srgbClr val="000000">
                      <a:alpha val="43137"/>
                    </a:srgbClr>
                  </a:outerShdw>
                </a:effectLst>
              </a:rPr>
              <a:t>Atsakymas: I. Niutonas.</a:t>
            </a:r>
          </a:p>
          <a:p>
            <a:r>
              <a:rPr lang="lt-LT" sz="2400" dirty="0" smtClean="0">
                <a:effectLst>
                  <a:outerShdw blurRad="38100" dist="38100" dir="2700000" algn="tl">
                    <a:srgbClr val="000000">
                      <a:alpha val="43137"/>
                    </a:srgbClr>
                  </a:outerShdw>
                </a:effectLst>
              </a:rPr>
              <a:t>3. Kiek vaivorykštėje spalvų?</a:t>
            </a:r>
          </a:p>
          <a:p>
            <a:r>
              <a:rPr lang="lt-LT" sz="2400" dirty="0" smtClean="0">
                <a:effectLst>
                  <a:outerShdw blurRad="38100" dist="38100" dir="2700000" algn="tl">
                    <a:srgbClr val="000000">
                      <a:alpha val="43137"/>
                    </a:srgbClr>
                  </a:outerShdw>
                </a:effectLst>
              </a:rPr>
              <a:t>Atsakymas: 7.</a:t>
            </a:r>
          </a:p>
          <a:p>
            <a:r>
              <a:rPr lang="lt-LT" sz="2400" dirty="0" smtClean="0">
                <a:effectLst>
                  <a:outerShdw blurRad="38100" dist="38100" dir="2700000" algn="tl">
                    <a:srgbClr val="000000">
                      <a:alpha val="43137"/>
                    </a:srgbClr>
                  </a:outerShdw>
                </a:effectLst>
              </a:rPr>
              <a:t>4. Išvardinkite vaivorykštės spalvas eilės tvarka.</a:t>
            </a:r>
          </a:p>
          <a:p>
            <a:r>
              <a:rPr lang="lt-LT" sz="2400" dirty="0" smtClean="0">
                <a:effectLst>
                  <a:outerShdw blurRad="38100" dist="38100" dir="2700000" algn="tl">
                    <a:srgbClr val="000000">
                      <a:alpha val="43137"/>
                    </a:srgbClr>
                  </a:outerShdw>
                </a:effectLst>
              </a:rPr>
              <a:t>Atsakymas: </a:t>
            </a:r>
            <a:r>
              <a:rPr lang="lt-LT" sz="2400" dirty="0" smtClean="0">
                <a:solidFill>
                  <a:srgbClr val="FF0000"/>
                </a:solidFill>
                <a:effectLst>
                  <a:outerShdw blurRad="38100" dist="38100" dir="2700000" algn="tl">
                    <a:srgbClr val="000000">
                      <a:alpha val="43137"/>
                    </a:srgbClr>
                  </a:outerShdw>
                </a:effectLst>
              </a:rPr>
              <a:t>raudona</a:t>
            </a:r>
            <a:r>
              <a:rPr lang="lt-LT" sz="2400" dirty="0" smtClean="0">
                <a:effectLst>
                  <a:outerShdw blurRad="38100" dist="38100" dir="2700000" algn="tl">
                    <a:srgbClr val="000000">
                      <a:alpha val="43137"/>
                    </a:srgbClr>
                  </a:outerShdw>
                </a:effectLst>
              </a:rPr>
              <a:t>, </a:t>
            </a:r>
            <a:r>
              <a:rPr lang="lt-LT" sz="2400" dirty="0" smtClean="0">
                <a:solidFill>
                  <a:srgbClr val="FF6600"/>
                </a:solidFill>
                <a:effectLst>
                  <a:outerShdw blurRad="38100" dist="38100" dir="2700000" algn="tl">
                    <a:srgbClr val="000000">
                      <a:alpha val="43137"/>
                    </a:srgbClr>
                  </a:outerShdw>
                </a:effectLst>
              </a:rPr>
              <a:t>oranžinė</a:t>
            </a:r>
            <a:r>
              <a:rPr lang="lt-LT" sz="2400" dirty="0" smtClean="0">
                <a:effectLst>
                  <a:outerShdw blurRad="38100" dist="38100" dir="2700000" algn="tl">
                    <a:srgbClr val="000000">
                      <a:alpha val="43137"/>
                    </a:srgbClr>
                  </a:outerShdw>
                </a:effectLst>
              </a:rPr>
              <a:t>, </a:t>
            </a:r>
            <a:r>
              <a:rPr lang="lt-LT" sz="2400" dirty="0" smtClean="0">
                <a:solidFill>
                  <a:srgbClr val="FFFF00"/>
                </a:solidFill>
                <a:effectLst>
                  <a:outerShdw blurRad="38100" dist="38100" dir="2700000" algn="tl">
                    <a:srgbClr val="000000">
                      <a:alpha val="43137"/>
                    </a:srgbClr>
                  </a:outerShdw>
                </a:effectLst>
              </a:rPr>
              <a:t>geltona</a:t>
            </a:r>
            <a:r>
              <a:rPr lang="lt-LT" sz="2400" dirty="0" smtClean="0">
                <a:effectLst>
                  <a:outerShdw blurRad="38100" dist="38100" dir="2700000" algn="tl">
                    <a:srgbClr val="000000">
                      <a:alpha val="43137"/>
                    </a:srgbClr>
                  </a:outerShdw>
                </a:effectLst>
              </a:rPr>
              <a:t>, </a:t>
            </a:r>
            <a:r>
              <a:rPr lang="lt-LT" sz="2400" dirty="0" smtClean="0">
                <a:solidFill>
                  <a:srgbClr val="00FF00"/>
                </a:solidFill>
                <a:effectLst>
                  <a:outerShdw blurRad="38100" dist="38100" dir="2700000" algn="tl">
                    <a:srgbClr val="000000">
                      <a:alpha val="43137"/>
                    </a:srgbClr>
                  </a:outerShdw>
                </a:effectLst>
              </a:rPr>
              <a:t>žalia</a:t>
            </a:r>
            <a:r>
              <a:rPr lang="lt-LT" sz="2400" dirty="0" smtClean="0">
                <a:effectLst>
                  <a:outerShdw blurRad="38100" dist="38100" dir="2700000" algn="tl">
                    <a:srgbClr val="000000">
                      <a:alpha val="43137"/>
                    </a:srgbClr>
                  </a:outerShdw>
                </a:effectLst>
              </a:rPr>
              <a:t>, </a:t>
            </a:r>
            <a:r>
              <a:rPr lang="lt-LT" sz="2400" dirty="0" smtClean="0">
                <a:solidFill>
                  <a:srgbClr val="00FFFF"/>
                </a:solidFill>
                <a:effectLst>
                  <a:outerShdw blurRad="38100" dist="38100" dir="2700000" algn="tl">
                    <a:srgbClr val="000000">
                      <a:alpha val="43137"/>
                    </a:srgbClr>
                  </a:outerShdw>
                </a:effectLst>
              </a:rPr>
              <a:t>žydra</a:t>
            </a:r>
            <a:r>
              <a:rPr lang="lt-LT" sz="2400" dirty="0" smtClean="0">
                <a:effectLst>
                  <a:outerShdw blurRad="38100" dist="38100" dir="2700000" algn="tl">
                    <a:srgbClr val="000000">
                      <a:alpha val="43137"/>
                    </a:srgbClr>
                  </a:outerShdw>
                </a:effectLst>
              </a:rPr>
              <a:t>, </a:t>
            </a:r>
            <a:r>
              <a:rPr lang="lt-LT" sz="2400" dirty="0" smtClean="0">
                <a:solidFill>
                  <a:srgbClr val="0000CC"/>
                </a:solidFill>
                <a:effectLst>
                  <a:outerShdw blurRad="38100" dist="38100" dir="2700000" algn="tl">
                    <a:srgbClr val="000000">
                      <a:alpha val="43137"/>
                    </a:srgbClr>
                  </a:outerShdw>
                </a:effectLst>
              </a:rPr>
              <a:t>mėlyna</a:t>
            </a:r>
            <a:r>
              <a:rPr lang="lt-LT" sz="2400" dirty="0" smtClean="0">
                <a:effectLst>
                  <a:outerShdw blurRad="38100" dist="38100" dir="2700000" algn="tl">
                    <a:srgbClr val="000000">
                      <a:alpha val="43137"/>
                    </a:srgbClr>
                  </a:outerShdw>
                </a:effectLst>
              </a:rPr>
              <a:t>, </a:t>
            </a:r>
            <a:r>
              <a:rPr lang="lt-LT" sz="2400" dirty="0" smtClean="0">
                <a:solidFill>
                  <a:srgbClr val="CC0099"/>
                </a:solidFill>
                <a:effectLst>
                  <a:outerShdw blurRad="38100" dist="38100" dir="2700000" algn="tl">
                    <a:srgbClr val="000000">
                      <a:alpha val="43137"/>
                    </a:srgbClr>
                  </a:outerShdw>
                </a:effectLst>
              </a:rPr>
              <a:t>violetinė</a:t>
            </a:r>
            <a:r>
              <a:rPr lang="lt-LT" sz="2400" dirty="0" smtClean="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297213882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extBox 1"/>
          <p:cNvSpPr txBox="1"/>
          <p:nvPr/>
        </p:nvSpPr>
        <p:spPr>
          <a:xfrm>
            <a:off x="539552" y="548680"/>
            <a:ext cx="7920880" cy="4801314"/>
          </a:xfrm>
          <a:prstGeom prst="rect">
            <a:avLst/>
          </a:prstGeom>
          <a:noFill/>
        </p:spPr>
        <p:txBody>
          <a:bodyPr wrap="square" rtlCol="0">
            <a:spAutoFit/>
          </a:bodyPr>
          <a:lstStyle/>
          <a:p>
            <a:r>
              <a:rPr lang="lt-LT" sz="2400" dirty="0">
                <a:effectLst>
                  <a:outerShdw blurRad="38100" dist="38100" dir="2700000" algn="tl">
                    <a:srgbClr val="000000">
                      <a:alpha val="43137"/>
                    </a:srgbClr>
                  </a:outerShdw>
                </a:effectLst>
              </a:rPr>
              <a:t>5. Kaip susidaro vaivorykštė?</a:t>
            </a:r>
          </a:p>
          <a:p>
            <a:r>
              <a:rPr lang="lt-LT" sz="2400" dirty="0">
                <a:effectLst>
                  <a:outerShdw blurRad="38100" dist="38100" dir="2700000" algn="tl">
                    <a:srgbClr val="000000">
                      <a:alpha val="43137"/>
                    </a:srgbClr>
                  </a:outerShdw>
                </a:effectLst>
              </a:rPr>
              <a:t>Atsakymas: šviesos spindulys pereidamas į </a:t>
            </a:r>
            <a:r>
              <a:rPr lang="lt-LT" sz="2400" dirty="0" smtClean="0">
                <a:effectLst>
                  <a:outerShdw blurRad="38100" dist="38100" dir="2700000" algn="tl">
                    <a:srgbClr val="000000">
                      <a:alpha val="43137"/>
                    </a:srgbClr>
                  </a:outerShdw>
                </a:effectLst>
              </a:rPr>
              <a:t>vandens lašelį </a:t>
            </a:r>
            <a:r>
              <a:rPr lang="lt-LT" sz="2400" dirty="0">
                <a:effectLst>
                  <a:outerShdw blurRad="38100" dist="38100" dir="2700000" algn="tl">
                    <a:srgbClr val="000000">
                      <a:alpha val="43137"/>
                    </a:srgbClr>
                  </a:outerShdw>
                </a:effectLst>
              </a:rPr>
              <a:t>lūžta ir išsiskaido į septynias spalvas, atsispindi nuo galinės lašelio sienelės </a:t>
            </a:r>
            <a:r>
              <a:rPr lang="lt-LT" sz="2400" dirty="0" smtClean="0">
                <a:effectLst>
                  <a:outerShdw blurRad="38100" dist="38100" dir="2700000" algn="tl">
                    <a:srgbClr val="000000">
                      <a:alpha val="43137"/>
                    </a:srgbClr>
                  </a:outerShdw>
                </a:effectLst>
              </a:rPr>
              <a:t>ir išeidamas iš jo dar kartą lūžta.</a:t>
            </a:r>
          </a:p>
          <a:p>
            <a:r>
              <a:rPr lang="lt-LT" sz="2400" dirty="0" smtClean="0">
                <a:effectLst>
                  <a:outerShdw blurRad="38100" dist="38100" dir="2700000" algn="tl">
                    <a:srgbClr val="000000">
                      <a:alpha val="43137"/>
                    </a:srgbClr>
                  </a:outerShdw>
                </a:effectLst>
              </a:rPr>
              <a:t>6. Ko reikia, kad susidarytų vaivorykštė?</a:t>
            </a:r>
          </a:p>
          <a:p>
            <a:r>
              <a:rPr lang="lt-LT" sz="2400" dirty="0" smtClean="0">
                <a:effectLst>
                  <a:outerShdw blurRad="38100" dist="38100" dir="2700000" algn="tl">
                    <a:srgbClr val="000000">
                      <a:alpha val="43137"/>
                    </a:srgbClr>
                  </a:outerShdw>
                </a:effectLst>
              </a:rPr>
              <a:t>Atsakymas: Saulės šviesos ir vandens lašų.</a:t>
            </a:r>
          </a:p>
          <a:p>
            <a:r>
              <a:rPr lang="lt-LT" sz="2400" dirty="0" smtClean="0">
                <a:effectLst>
                  <a:outerShdw blurRad="38100" dist="38100" dir="2700000" algn="tl">
                    <a:srgbClr val="000000">
                      <a:alpha val="43137"/>
                    </a:srgbClr>
                  </a:outerShdw>
                </a:effectLst>
              </a:rPr>
              <a:t>7. Kada vaivorykštė ryškiausia?</a:t>
            </a:r>
          </a:p>
          <a:p>
            <a:r>
              <a:rPr lang="lt-LT" sz="2400" dirty="0" smtClean="0">
                <a:effectLst>
                  <a:outerShdw blurRad="38100" dist="38100" dir="2700000" algn="tl">
                    <a:srgbClr val="000000">
                      <a:alpha val="43137"/>
                    </a:srgbClr>
                  </a:outerShdw>
                </a:effectLst>
              </a:rPr>
              <a:t>Atsakymas: kai kampas tarp kritusio į lašelį ir išėjusio iš jo spindulių yra 40⁰ - 42⁰.</a:t>
            </a:r>
          </a:p>
          <a:p>
            <a:r>
              <a:rPr lang="lt-LT" sz="2400" dirty="0" smtClean="0">
                <a:effectLst>
                  <a:outerShdw blurRad="38100" dist="38100" dir="2700000" algn="tl">
                    <a:srgbClr val="000000">
                      <a:alpha val="43137"/>
                    </a:srgbClr>
                  </a:outerShdw>
                </a:effectLst>
              </a:rPr>
              <a:t>8. Kartais danguje matomos dvi vaivorykštės, kuo jos skiriasi?</a:t>
            </a:r>
          </a:p>
          <a:p>
            <a:r>
              <a:rPr lang="lt-LT" sz="2400" dirty="0" smtClean="0">
                <a:effectLst>
                  <a:outerShdw blurRad="38100" dist="38100" dir="2700000" algn="tl">
                    <a:srgbClr val="000000">
                      <a:alpha val="43137"/>
                    </a:srgbClr>
                  </a:outerShdw>
                </a:effectLst>
              </a:rPr>
              <a:t>Atsakymas: antroji būna ne tokia ryški ir spalvos joje išsidėsčiusios atvirkštine tvarka.</a:t>
            </a:r>
          </a:p>
          <a:p>
            <a:endParaRPr lang="lt-LT" dirty="0"/>
          </a:p>
        </p:txBody>
      </p:sp>
    </p:spTree>
    <p:extLst>
      <p:ext uri="{BB962C8B-B14F-4D97-AF65-F5344CB8AC3E}">
        <p14:creationId xmlns:p14="http://schemas.microsoft.com/office/powerpoint/2010/main" val="135668049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extBox 1"/>
          <p:cNvSpPr txBox="1"/>
          <p:nvPr/>
        </p:nvSpPr>
        <p:spPr>
          <a:xfrm>
            <a:off x="539552" y="836712"/>
            <a:ext cx="7992888" cy="2954655"/>
          </a:xfrm>
          <a:prstGeom prst="rect">
            <a:avLst/>
          </a:prstGeom>
          <a:noFill/>
        </p:spPr>
        <p:txBody>
          <a:bodyPr wrap="square" rtlCol="0">
            <a:spAutoFit/>
          </a:bodyPr>
          <a:lstStyle/>
          <a:p>
            <a:r>
              <a:rPr lang="lt-LT" sz="2400" dirty="0" smtClean="0">
                <a:effectLst>
                  <a:outerShdw blurRad="38100" dist="38100" dir="2700000" algn="tl">
                    <a:srgbClr val="000000">
                      <a:alpha val="43137"/>
                    </a:srgbClr>
                  </a:outerShdw>
                </a:effectLst>
              </a:rPr>
              <a:t>9. Kodėl daiktai spalvoti?</a:t>
            </a:r>
          </a:p>
          <a:p>
            <a:r>
              <a:rPr lang="lt-LT" sz="2400" dirty="0" smtClean="0">
                <a:effectLst>
                  <a:outerShdw blurRad="38100" dist="38100" dir="2700000" algn="tl">
                    <a:srgbClr val="000000">
                      <a:alpha val="43137"/>
                    </a:srgbClr>
                  </a:outerShdw>
                </a:effectLst>
              </a:rPr>
              <a:t>Atsakymas: daiktai yra tokios spalvos, kokią spalvą atspindi.</a:t>
            </a:r>
          </a:p>
          <a:p>
            <a:pPr marL="342900" indent="-342900">
              <a:buAutoNum type="arabicPeriod" startAt="10"/>
            </a:pPr>
            <a:r>
              <a:rPr lang="lt-LT" sz="2400" dirty="0" smtClean="0">
                <a:effectLst>
                  <a:outerShdw blurRad="38100" dist="38100" dir="2700000" algn="tl">
                    <a:srgbClr val="000000">
                      <a:alpha val="43137"/>
                    </a:srgbClr>
                  </a:outerShdw>
                </a:effectLst>
              </a:rPr>
              <a:t>Kokios dar vaivorykštės būna?</a:t>
            </a:r>
          </a:p>
          <a:p>
            <a:r>
              <a:rPr lang="lt-LT" sz="2400" dirty="0" smtClean="0">
                <a:effectLst>
                  <a:outerShdw blurRad="38100" dist="38100" dir="2700000" algn="tl">
                    <a:srgbClr val="000000">
                      <a:alpha val="43137"/>
                    </a:srgbClr>
                  </a:outerShdw>
                </a:effectLst>
              </a:rPr>
              <a:t>Atsakymas: Mėnulio vaivorykštė, Ugnies vaivorykštė.</a:t>
            </a:r>
          </a:p>
          <a:p>
            <a:r>
              <a:rPr lang="lt-LT" sz="2400" dirty="0" smtClean="0">
                <a:effectLst>
                  <a:outerShdw blurRad="38100" dist="38100" dir="2700000" algn="tl">
                    <a:srgbClr val="000000">
                      <a:alpha val="43137"/>
                    </a:srgbClr>
                  </a:outerShdw>
                </a:effectLst>
              </a:rPr>
              <a:t>11. Kada galima pamatyti vaivorykštę?</a:t>
            </a:r>
          </a:p>
          <a:p>
            <a:r>
              <a:rPr lang="lt-LT" sz="2400" dirty="0" smtClean="0">
                <a:effectLst>
                  <a:outerShdw blurRad="38100" dist="38100" dir="2700000" algn="tl">
                    <a:srgbClr val="000000">
                      <a:alpha val="43137"/>
                    </a:srgbClr>
                  </a:outerShdw>
                </a:effectLst>
              </a:rPr>
              <a:t>Atsakymas: trykštant fontanui, krentant kriokliams, laistant pievą, po lietaus šviečiant Saulei.</a:t>
            </a:r>
          </a:p>
          <a:p>
            <a:endParaRPr lang="lt-LT" dirty="0"/>
          </a:p>
        </p:txBody>
      </p:sp>
    </p:spTree>
    <p:extLst>
      <p:ext uri="{BB962C8B-B14F-4D97-AF65-F5344CB8AC3E}">
        <p14:creationId xmlns:p14="http://schemas.microsoft.com/office/powerpoint/2010/main" val="82649219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 name="Stačiakampis 2"/>
          <p:cNvSpPr/>
          <p:nvPr/>
        </p:nvSpPr>
        <p:spPr>
          <a:xfrm>
            <a:off x="179512" y="1196752"/>
            <a:ext cx="8496944" cy="6093976"/>
          </a:xfrm>
          <a:prstGeom prst="rect">
            <a:avLst/>
          </a:prstGeom>
        </p:spPr>
        <p:txBody>
          <a:bodyPr wrap="square">
            <a:spAutoFit/>
          </a:bodyPr>
          <a:lstStyle/>
          <a:p>
            <a:r>
              <a:rPr lang="lt-LT" sz="2400" b="1" dirty="0">
                <a:hlinkClick r:id="rId2"/>
              </a:rPr>
              <a:t>http://</a:t>
            </a:r>
            <a:r>
              <a:rPr lang="lt-LT" sz="2400" b="1" dirty="0" smtClean="0">
                <a:hlinkClick r:id="rId2"/>
              </a:rPr>
              <a:t>lt.wikipedia.org/wiki/Ren%C3%A9_Descartes</a:t>
            </a:r>
            <a:endParaRPr lang="lt-LT" sz="2400" b="1" dirty="0" smtClean="0"/>
          </a:p>
          <a:p>
            <a:r>
              <a:rPr lang="lt-LT" sz="2400" b="1" dirty="0">
                <a:hlinkClick r:id="rId3"/>
              </a:rPr>
              <a:t>http://</a:t>
            </a:r>
            <a:r>
              <a:rPr lang="lt-LT" sz="2400" b="1" dirty="0" smtClean="0">
                <a:hlinkClick r:id="rId3"/>
              </a:rPr>
              <a:t>lt.wikipedia.org/wiki/Izaokas_Niutonas</a:t>
            </a:r>
            <a:endParaRPr lang="lt-LT" sz="2400" b="1" dirty="0" smtClean="0"/>
          </a:p>
          <a:p>
            <a:r>
              <a:rPr lang="lt-LT" sz="2400" b="1" dirty="0">
                <a:hlinkClick r:id="rId4"/>
              </a:rPr>
              <a:t>http://www.fizika.lm.lt</a:t>
            </a:r>
            <a:r>
              <a:rPr lang="lt-LT" sz="2400" b="1" dirty="0" smtClean="0">
                <a:hlinkClick r:id="rId4"/>
              </a:rPr>
              <a:t>/</a:t>
            </a:r>
            <a:endParaRPr lang="lt-LT" sz="2400" b="1" dirty="0" smtClean="0"/>
          </a:p>
          <a:p>
            <a:r>
              <a:rPr lang="lt-LT" sz="2400" b="1" dirty="0">
                <a:hlinkClick r:id="rId5"/>
              </a:rPr>
              <a:t>https://</a:t>
            </a:r>
            <a:r>
              <a:rPr lang="lt-LT" sz="2400" b="1" dirty="0" smtClean="0">
                <a:hlinkClick r:id="rId5"/>
              </a:rPr>
              <a:t>www.google.lt/webhp?sourceid=chrome-instant&amp;ion=1&amp;espv=2&amp;ie=UTF-8#q=newton%27s+optics&amp;spell=1</a:t>
            </a:r>
            <a:endParaRPr lang="lt-LT" sz="2400" b="1" dirty="0" smtClean="0"/>
          </a:p>
          <a:p>
            <a:r>
              <a:rPr lang="lt-LT" sz="2400" b="1" dirty="0">
                <a:hlinkClick r:id="rId6"/>
              </a:rPr>
              <a:t>http://</a:t>
            </a:r>
            <a:r>
              <a:rPr lang="lt-LT" sz="2400" b="1" dirty="0" smtClean="0">
                <a:hlinkClick r:id="rId6"/>
              </a:rPr>
              <a:t>grynas.delfi.lt/gamta/vilniuje-nusvito-dviguba-vaivorykste.d?id=59721497</a:t>
            </a:r>
            <a:endParaRPr lang="lt-LT" sz="2400" b="1" dirty="0" smtClean="0"/>
          </a:p>
          <a:p>
            <a:r>
              <a:rPr lang="lt-LT" sz="2400" b="1" dirty="0">
                <a:hlinkClick r:id="rId7"/>
              </a:rPr>
              <a:t>http://www.technologijos.lt</a:t>
            </a:r>
            <a:r>
              <a:rPr lang="lt-LT" sz="2400" b="1" dirty="0" smtClean="0">
                <a:hlinkClick r:id="rId7"/>
              </a:rPr>
              <a:t>/</a:t>
            </a:r>
            <a:endParaRPr lang="lt-LT" sz="2400" b="1" dirty="0" smtClean="0"/>
          </a:p>
          <a:p>
            <a:r>
              <a:rPr lang="lt-LT" sz="2400" b="1" dirty="0">
                <a:hlinkClick r:id="rId8"/>
              </a:rPr>
              <a:t>http://</a:t>
            </a:r>
            <a:r>
              <a:rPr lang="lt-LT" sz="2400" b="1" dirty="0" smtClean="0">
                <a:hlinkClick r:id="rId8"/>
              </a:rPr>
              <a:t>idomybes.pasmama.tv3.lt/straipsnis/ugnies-</a:t>
            </a:r>
            <a:r>
              <a:rPr lang="lt-LT" sz="2400" b="1" dirty="0" err="1" smtClean="0">
                <a:hlinkClick r:id="rId8"/>
              </a:rPr>
              <a:t>vaivorykste-445</a:t>
            </a:r>
            <a:endParaRPr lang="lt-LT" sz="2400" b="1" dirty="0" smtClean="0"/>
          </a:p>
          <a:p>
            <a:r>
              <a:rPr lang="lt-LT" sz="2400" b="1" dirty="0">
                <a:hlinkClick r:id="rId9"/>
              </a:rPr>
              <a:t>http://</a:t>
            </a:r>
            <a:r>
              <a:rPr lang="lt-LT" sz="2400" b="1" dirty="0" smtClean="0">
                <a:hlinkClick r:id="rId9"/>
              </a:rPr>
              <a:t>www.walnuts.lt/liaudies_pastebejimai.php?lt=oro_spejimas_pagal_vaivorykste</a:t>
            </a:r>
            <a:endParaRPr lang="lt-LT" sz="2400" b="1" dirty="0" smtClean="0"/>
          </a:p>
          <a:p>
            <a:endParaRPr lang="lt-LT" sz="2400" b="1" dirty="0" smtClean="0"/>
          </a:p>
          <a:p>
            <a:endParaRPr lang="lt-LT" dirty="0" smtClean="0"/>
          </a:p>
          <a:p>
            <a:endParaRPr lang="lt-LT" dirty="0" smtClean="0"/>
          </a:p>
          <a:p>
            <a:endParaRPr lang="lt-LT" dirty="0"/>
          </a:p>
        </p:txBody>
      </p:sp>
      <p:sp>
        <p:nvSpPr>
          <p:cNvPr id="2" name="TextBox 1"/>
          <p:cNvSpPr txBox="1"/>
          <p:nvPr/>
        </p:nvSpPr>
        <p:spPr>
          <a:xfrm>
            <a:off x="683568" y="332656"/>
            <a:ext cx="6624736" cy="707886"/>
          </a:xfrm>
          <a:prstGeom prst="rect">
            <a:avLst/>
          </a:prstGeom>
          <a:noFill/>
        </p:spPr>
        <p:txBody>
          <a:bodyPr wrap="square" rtlCol="0">
            <a:spAutoFit/>
          </a:bodyPr>
          <a:lstStyle/>
          <a:p>
            <a:pPr algn="ctr"/>
            <a:r>
              <a:rPr lang="lt-LT" sz="4000" b="1" dirty="0" smtClean="0"/>
              <a:t>Informacijos šaltiniai</a:t>
            </a:r>
            <a:endParaRPr lang="lt-LT" sz="4000" b="1" dirty="0"/>
          </a:p>
        </p:txBody>
      </p:sp>
    </p:spTree>
    <p:extLst>
      <p:ext uri="{BB962C8B-B14F-4D97-AF65-F5344CB8AC3E}">
        <p14:creationId xmlns:p14="http://schemas.microsoft.com/office/powerpoint/2010/main" val="65251505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pic>
        <p:nvPicPr>
          <p:cNvPr id="1026" name="Picture 2" descr="http://www.blogas.lt/uploads/s/sirdis/166694.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1881187"/>
            <a:ext cx="3095625" cy="3095625"/>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2" name="Stačiakampis 1"/>
          <p:cNvSpPr/>
          <p:nvPr/>
        </p:nvSpPr>
        <p:spPr>
          <a:xfrm>
            <a:off x="2195736" y="1556792"/>
            <a:ext cx="4564070" cy="923330"/>
          </a:xfrm>
          <a:prstGeom prst="rect">
            <a:avLst/>
          </a:prstGeom>
          <a:noFill/>
        </p:spPr>
        <p:txBody>
          <a:bodyPr wrap="none" lIns="91440" tIns="45720" rIns="91440" bIns="45720">
            <a:prstTxWarp prst="textArchUp">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lt-LT"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Ačiū už dėmesį</a:t>
            </a: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endParaRPr lang="lt-LT"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428456636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1035</TotalTime>
  <Words>1207</Words>
  <Application>Microsoft Office PowerPoint</Application>
  <PresentationFormat>Demonstracija ekrane (4:3)</PresentationFormat>
  <Paragraphs>119</Paragraphs>
  <Slides>32</Slides>
  <Notes>1</Notes>
  <HiddenSlides>0</HiddenSlides>
  <MMClips>0</MMClips>
  <ScaleCrop>false</ScaleCrop>
  <HeadingPairs>
    <vt:vector size="4" baseType="variant">
      <vt:variant>
        <vt:lpstr>Tema</vt:lpstr>
      </vt:variant>
      <vt:variant>
        <vt:i4>1</vt:i4>
      </vt:variant>
      <vt:variant>
        <vt:lpstr>Skaidrių pavadinimai</vt:lpstr>
      </vt:variant>
      <vt:variant>
        <vt:i4>32</vt:i4>
      </vt:variant>
    </vt:vector>
  </HeadingPairs>
  <TitlesOfParts>
    <vt:vector size="33" baseType="lpstr">
      <vt:lpstr>Office tema</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Mokytoja</dc:creator>
  <cp:lastModifiedBy>Rasa</cp:lastModifiedBy>
  <cp:revision>92</cp:revision>
  <dcterms:created xsi:type="dcterms:W3CDTF">2015-03-14T13:45:52Z</dcterms:created>
  <dcterms:modified xsi:type="dcterms:W3CDTF">2015-03-30T17:21:00Z</dcterms:modified>
</cp:coreProperties>
</file>