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4035" r:id="rId2"/>
  </p:sldMasterIdLst>
  <p:sldIdLst>
    <p:sldId id="256" r:id="rId3"/>
    <p:sldId id="271" r:id="rId4"/>
    <p:sldId id="257" r:id="rId5"/>
    <p:sldId id="268" r:id="rId6"/>
    <p:sldId id="269" r:id="rId7"/>
    <p:sldId id="258" r:id="rId8"/>
    <p:sldId id="286" r:id="rId9"/>
    <p:sldId id="259" r:id="rId10"/>
    <p:sldId id="260" r:id="rId11"/>
    <p:sldId id="261" r:id="rId12"/>
    <p:sldId id="270" r:id="rId13"/>
    <p:sldId id="287" r:id="rId14"/>
    <p:sldId id="262" r:id="rId15"/>
    <p:sldId id="263" r:id="rId16"/>
    <p:sldId id="264" r:id="rId17"/>
    <p:sldId id="265" r:id="rId18"/>
    <p:sldId id="283" r:id="rId19"/>
    <p:sldId id="284" r:id="rId20"/>
    <p:sldId id="285" r:id="rId21"/>
    <p:sldId id="272" r:id="rId22"/>
    <p:sldId id="273" r:id="rId23"/>
    <p:sldId id="275" r:id="rId24"/>
    <p:sldId id="274" r:id="rId25"/>
    <p:sldId id="276" r:id="rId26"/>
    <p:sldId id="277" r:id="rId27"/>
    <p:sldId id="267" r:id="rId28"/>
  </p:sldIdLst>
  <p:sldSz cx="9144000" cy="6858000" type="screen4x3"/>
  <p:notesSz cx="6858000" cy="91440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2" autoAdjust="0"/>
    <p:restoredTop sz="94638" autoAdjust="0"/>
  </p:normalViewPr>
  <p:slideViewPr>
    <p:cSldViewPr>
      <p:cViewPr varScale="1">
        <p:scale>
          <a:sx n="69" d="100"/>
          <a:sy n="69" d="100"/>
        </p:scale>
        <p:origin x="-143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62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ygiašonis trikampis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Antraštė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9" name="Paantraštė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lt-LT" smtClean="0"/>
              <a:t>Spustelėkite ruošinio paantraštės stiliui keisti</a:t>
            </a:r>
            <a:endParaRPr lang="en-US"/>
          </a:p>
        </p:txBody>
      </p:sp>
      <p:sp>
        <p:nvSpPr>
          <p:cNvPr id="5" name="Datos vietos rezervavimo ženklas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25D6BCD7-6361-4BFD-A25A-6A2E1295E6AE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6" name="Poraštės vietos rezervavimo ženklas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kaidrės numerio vietos rezervavimo ženklas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B13CE54-D22C-4282-BD8B-3ADF902114D2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8F8CD-1460-4A62-8B88-F14A56A9CE4D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5498A-8C8E-40E8-97B8-55C659E4464D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tusis trikampis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Lygiašonis trikampis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Tiesioji jungtis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Tiesioji jungtis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8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737E95-1654-4694-8B69-2EFF63ACD614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9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10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C7A23-D185-43B1-AC6D-33FF4F5E93AA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Datos vietos rezervavimo ženklas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427B8-A4B1-41BA-AEDE-2E155E63F5F9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6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kaidrės numerio vietos rezervavimo ženklas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30FAE-0D23-4447-A4A0-B6AF1987A197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5D787E-DF4F-4CA2-B49F-CC048FEFB9AF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26134AFB-EA2D-4A97-A230-70BA94FB66D2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3" name="Datos vietos rezervavimo ženklas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3BE75-1EC9-4A7D-B70E-4F887E775FAA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4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Skaidrės numerio vietos rezervavimo ženklas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3C91D-2465-4C3F-9850-0C8694B424AF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48695-6305-459B-85A3-3EB330ACF9B2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4" name="Skaidrės numerio vietos rezervavimo ženklas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875F0-0140-41E1-889A-116D8EC70C81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4D3DA2FB-13CD-4C05-93CA-86482F6F5780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555414D6-26F5-4EC7-8D80-877DA0EC951B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lt-LT" noProof="0" dirty="0" smtClean="0"/>
              <a:t>Spustelėkite piktogramą, jei norite įtraukti paveikslėlį</a:t>
            </a:r>
            <a:endParaRPr lang="en-US" noProof="0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95C3EEA-4882-4D09-BA75-97690DD75F9D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4AC6DC5C-D798-4ED2-B250-5F3B447D94DF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88D56-46DD-4A21-958B-73E28BF9B6BA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5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kaidrės numerio vietos rezervavimo ženklas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91747-020A-4F52-9AC1-5BAA3AF1CCBC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9DA61-B330-4C98-94B5-E737ADB2CA62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5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kaidrės numerio vietos rezervavimo ženklas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93005-9632-4D16-827C-0371053BB39B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ygiašonis trikampis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Antraštė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9" name="Paantraštė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lt-LT" smtClean="0"/>
              <a:t>Spustelėkite ruošinio paantraštės stiliui keisti</a:t>
            </a:r>
            <a:endParaRPr lang="en-US"/>
          </a:p>
        </p:txBody>
      </p:sp>
      <p:sp>
        <p:nvSpPr>
          <p:cNvPr id="5" name="Datos vietos rezervavimo ženklas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5698AA00-FB7A-4B85-9FAB-F866FD30EF31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6" name="Poraštės vietos rezervavimo ženklas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kaidrės numerio vietos rezervavimo ženklas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E9CA5C4-58B7-4147-B019-9CED9E5743D2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57ADA-F460-4AF7-9466-CF3550B2342A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83992-311B-4B08-814F-59F1400621D8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tusis trikampis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Lygiašonis trikampis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6" name="Tiesioji jungtis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Tiesioji jungtis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8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F8CA5-B78C-4228-B6FD-EA1A5DE73353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9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10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67436-D9B0-419D-8B0B-B4F8FA3EF342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Datos vietos rezervavimo ženklas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085A1-4D45-4C8F-861F-F988E6B16758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6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kaidrės numerio vietos rezervavimo ženklas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76C31-4C97-446B-BED0-B52DD5F9C1A9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C7BE3-47AF-47E6-A192-60E699ED046D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C6DF7C89-E9AE-41A9-A27C-C27476BF9A1F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3" name="Datos vietos rezervavimo ženklas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12264-01EA-44F2-95C2-7151CA315B8B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4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Skaidrės numerio vietos rezervavimo ženklas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E9115-4886-4AB4-A528-82C7FC155F42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46C79-5C94-490C-A986-BC7934F83083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4" name="Skaidrės numerio vietos rezervavimo ženklas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A470E-BE8B-4C04-B5F4-1EC589923117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D953ABC0-248A-4186-A696-8F6124C9B605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0E631324-6254-4E8B-87B8-F604BDEE6EEB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lt-LT" noProof="0" dirty="0" smtClean="0"/>
              <a:t>Spustelėkite piktogramą, jei norite įtraukti paveikslėlį</a:t>
            </a:r>
            <a:endParaRPr lang="en-US" noProof="0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B8648B0B-A381-4DE7-90AF-49F62099B4EA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080DBF89-F4A1-470E-A9AB-0E441EF30972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80280-0FAC-4313-ABAE-47CE3F0EF724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5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kaidrės numerio vietos rezervavimo ženklas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7CAA1-AEA3-46BA-A704-A552244848E2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3148B-DCAF-4D88-A07C-53F3CD85E272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5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kaidrės numerio vietos rezervavimo ženklas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11234-1650-40A2-BEAA-ECE984816E77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tatusis trikampis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8" name="Tiesioji jungtis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Tiesioji jungtis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avadinimo vietos rezervavimo ženklas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1030" name="Teksto vietos rezervavimo ženklas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smtClean="0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0E00D14-5660-4C50-B9E1-951D6CB3AEDC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23" name="Skaidrės numerio vietos rezervavimo ženklas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DF28C00-245E-4A35-BAC9-5C891F58ACFB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478" r:id="rId1"/>
    <p:sldLayoutId id="2147484479" r:id="rId2"/>
    <p:sldLayoutId id="2147484480" r:id="rId3"/>
    <p:sldLayoutId id="2147484468" r:id="rId4"/>
    <p:sldLayoutId id="2147484481" r:id="rId5"/>
    <p:sldLayoutId id="2147484469" r:id="rId6"/>
    <p:sldLayoutId id="2147484470" r:id="rId7"/>
    <p:sldLayoutId id="2147484482" r:id="rId8"/>
    <p:sldLayoutId id="2147484483" r:id="rId9"/>
    <p:sldLayoutId id="2147484471" r:id="rId10"/>
    <p:sldLayoutId id="2147484472" r:id="rId11"/>
  </p:sldLayoutIdLst>
  <p:txStyles>
    <p:titleStyle>
      <a:lvl1pPr marL="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F90B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tatusis trikampis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8" name="Tiesioji jungtis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Tiesioji jungtis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avadinimo vietos rezervavimo ženklas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en-US"/>
          </a:p>
        </p:txBody>
      </p:sp>
      <p:sp>
        <p:nvSpPr>
          <p:cNvPr id="2054" name="Teksto vietos rezervavimo ženklas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smtClean="0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25DD140-D614-4102-B798-8DAA137645DF}" type="datetimeFigureOut">
              <a:rPr lang="lt-LT"/>
              <a:pPr>
                <a:defRPr/>
              </a:pPr>
              <a:t>2015.02.28</a:t>
            </a:fld>
            <a:endParaRPr lang="lt-LT" dirty="0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23" name="Skaidrės numerio vietos rezervavimo ženklas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88F7BD1-DF81-44B7-AEF2-A4C3EDBF8DA4}" type="slidenum">
              <a:rPr lang="lt-LT"/>
              <a:pPr>
                <a:defRPr/>
              </a:pPr>
              <a:t>‹#›</a:t>
            </a:fld>
            <a:endParaRPr lang="lt-LT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484" r:id="rId1"/>
    <p:sldLayoutId id="2147484485" r:id="rId2"/>
    <p:sldLayoutId id="2147484486" r:id="rId3"/>
    <p:sldLayoutId id="2147484473" r:id="rId4"/>
    <p:sldLayoutId id="2147484487" r:id="rId5"/>
    <p:sldLayoutId id="2147484474" r:id="rId6"/>
    <p:sldLayoutId id="2147484475" r:id="rId7"/>
    <p:sldLayoutId id="2147484488" r:id="rId8"/>
    <p:sldLayoutId id="2147484489" r:id="rId9"/>
    <p:sldLayoutId id="2147484476" r:id="rId10"/>
    <p:sldLayoutId id="2147484477" r:id="rId11"/>
  </p:sldLayoutIdLst>
  <p:txStyles>
    <p:titleStyle>
      <a:lvl1pPr marL="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F90B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gif"/><Relationship Id="rId4" Type="http://schemas.openxmlformats.org/officeDocument/2006/relationships/image" Target="../media/image1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testing.etest.lt/index.php?component=print&amp;test_id=7786" TargetMode="External"/><Relationship Id="rId2" Type="http://schemas.openxmlformats.org/officeDocument/2006/relationships/hyperlink" Target="http://mokslai.lt/referatai/referatas/1724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8428246" cy="3528392"/>
          </a:xfrm>
        </p:spPr>
        <p:txBody>
          <a:bodyPr>
            <a:normAutofit fontScale="90000"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r>
              <a:rPr lang="lt-LT" dirty="0" smtClean="0">
                <a:solidFill>
                  <a:schemeClr val="tx2">
                    <a:satMod val="200000"/>
                  </a:schemeClr>
                </a:solidFill>
              </a:rPr>
              <a:t/>
            </a:r>
            <a:br>
              <a:rPr lang="lt-LT" dirty="0" smtClean="0">
                <a:solidFill>
                  <a:schemeClr val="tx2">
                    <a:satMod val="200000"/>
                  </a:schemeClr>
                </a:solidFill>
              </a:rPr>
            </a:br>
            <a:r>
              <a:rPr lang="lt-LT" dirty="0" smtClean="0">
                <a:solidFill>
                  <a:schemeClr val="tx2">
                    <a:satMod val="200000"/>
                  </a:schemeClr>
                </a:solidFill>
              </a:rPr>
              <a:t/>
            </a:r>
            <a:br>
              <a:rPr lang="lt-LT" dirty="0" smtClean="0">
                <a:solidFill>
                  <a:schemeClr val="tx2">
                    <a:satMod val="200000"/>
                  </a:schemeClr>
                </a:solidFill>
              </a:rPr>
            </a:br>
            <a:r>
              <a:rPr lang="lt-LT" dirty="0" smtClean="0">
                <a:solidFill>
                  <a:schemeClr val="tx2">
                    <a:satMod val="200000"/>
                  </a:schemeClr>
                </a:solidFill>
              </a:rPr>
              <a:t/>
            </a:r>
            <a:br>
              <a:rPr lang="lt-LT" dirty="0" smtClean="0">
                <a:solidFill>
                  <a:schemeClr val="tx2">
                    <a:satMod val="200000"/>
                  </a:schemeClr>
                </a:solidFill>
              </a:rPr>
            </a:br>
            <a:r>
              <a:rPr lang="lt-LT" sz="53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Kūnų plūduriavimo sąlygų tyrimas</a:t>
            </a:r>
            <a:r>
              <a:rPr lang="en-US" sz="53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en-US" sz="53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en-US" sz="53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en-US" sz="53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en-US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PPT – </a:t>
            </a:r>
            <a:r>
              <a:rPr lang="en-US" sz="3600" b="1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pasirenkama</a:t>
            </a:r>
            <a:r>
              <a:rPr lang="en-US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en-US" sz="3600" b="1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tema</a:t>
            </a:r>
            <a:endParaRPr lang="lt-LT" sz="5300" b="1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61443" name="Paantraštė 2"/>
          <p:cNvSpPr>
            <a:spLocks noGrp="1"/>
          </p:cNvSpPr>
          <p:nvPr>
            <p:ph type="subTitle" idx="1"/>
          </p:nvPr>
        </p:nvSpPr>
        <p:spPr>
          <a:xfrm>
            <a:off x="899592" y="4149080"/>
            <a:ext cx="7928386" cy="1752600"/>
          </a:xfrm>
        </p:spPr>
        <p:txBody>
          <a:bodyPr>
            <a:normAutofit fontScale="92500" lnSpcReduction="20000"/>
          </a:bodyPr>
          <a:lstStyle/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lt-LT" sz="2800" b="1" dirty="0" smtClean="0">
                <a:latin typeface="+mj-lt"/>
              </a:rPr>
              <a:t>Viduklės Simono Stanevičiaus gimnazija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lt-LT" sz="2800" b="1" dirty="0" smtClean="0">
                <a:latin typeface="+mj-lt"/>
              </a:rPr>
              <a:t>Mokinė: </a:t>
            </a:r>
            <a:r>
              <a:rPr lang="lt-LT" sz="2800" b="1" dirty="0" smtClean="0">
                <a:latin typeface="+mj-lt"/>
              </a:rPr>
              <a:t>Raminta Klimaitė 8b klasė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lt-LT" sz="2800" b="1" dirty="0" smtClean="0">
                <a:latin typeface="+mj-lt"/>
              </a:rPr>
              <a:t>Mokytoja: Odeta Lukauskaitė</a:t>
            </a: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 typeface="Wingdings 2"/>
              <a:buNone/>
              <a:defRPr/>
            </a:pPr>
            <a:endParaRPr lang="en-US" dirty="0" smtClean="0"/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b="1" dirty="0" smtClean="0"/>
              <a:t>2015</a:t>
            </a:r>
            <a:endParaRPr lang="lt-LT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lt-LT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Turinys</a:t>
            </a:r>
            <a:endParaRPr lang="lt-LT" b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387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557338"/>
            <a:ext cx="8229600" cy="4897437"/>
          </a:xfrm>
        </p:spPr>
        <p:txBody>
          <a:bodyPr/>
          <a:lstStyle/>
          <a:p>
            <a:r>
              <a:rPr lang="lt-LT" dirty="0" smtClean="0"/>
              <a:t>Tikslas</a:t>
            </a:r>
          </a:p>
          <a:p>
            <a:r>
              <a:rPr lang="lt-LT" dirty="0" smtClean="0"/>
              <a:t>Hipotezė</a:t>
            </a:r>
          </a:p>
          <a:p>
            <a:r>
              <a:rPr lang="lt-LT" dirty="0" smtClean="0"/>
              <a:t>Tyrimo priemonės ir medžiagos</a:t>
            </a:r>
          </a:p>
          <a:p>
            <a:r>
              <a:rPr lang="lt-LT" dirty="0" smtClean="0"/>
              <a:t>Tyrimo atlikimo metodika (teorija)</a:t>
            </a:r>
          </a:p>
          <a:p>
            <a:r>
              <a:rPr lang="lt-LT" dirty="0" smtClean="0"/>
              <a:t>Tyrimo rezultatai ir jų analizė</a:t>
            </a:r>
          </a:p>
          <a:p>
            <a:r>
              <a:rPr lang="lt-LT" dirty="0" smtClean="0"/>
              <a:t>Išvada</a:t>
            </a:r>
          </a:p>
          <a:p>
            <a:r>
              <a:rPr lang="lt-LT" dirty="0" smtClean="0"/>
              <a:t>Praktinis pritaikymas</a:t>
            </a:r>
          </a:p>
          <a:p>
            <a:r>
              <a:rPr lang="lt-LT" dirty="0" smtClean="0"/>
              <a:t>Testas</a:t>
            </a:r>
          </a:p>
          <a:p>
            <a:r>
              <a:rPr lang="lt-LT" dirty="0" smtClean="0"/>
              <a:t>Naudota literatūra</a:t>
            </a:r>
          </a:p>
          <a:p>
            <a:endParaRPr lang="lt-LT" dirty="0" smtClean="0"/>
          </a:p>
          <a:p>
            <a:endParaRPr lang="lt-L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urinio vietos rezervavimo ženklas 2"/>
          <p:cNvSpPr>
            <a:spLocks noGrp="1"/>
          </p:cNvSpPr>
          <p:nvPr>
            <p:ph idx="1"/>
          </p:nvPr>
        </p:nvSpPr>
        <p:spPr>
          <a:xfrm>
            <a:off x="323850" y="836613"/>
            <a:ext cx="8208963" cy="5257800"/>
          </a:xfrm>
        </p:spPr>
        <p:txBody>
          <a:bodyPr>
            <a:normAutofit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lt-LT" sz="4400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Rockwell" pitchFamily="18" charset="0"/>
              </a:rPr>
              <a:t>Tikslas:</a:t>
            </a:r>
            <a:r>
              <a:rPr lang="lt-LT" sz="4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Rockwell" pitchFamily="18" charset="0"/>
              </a:rPr>
              <a:t> </a:t>
            </a:r>
            <a:endParaRPr lang="en-US" sz="4400" dirty="0" smtClean="0">
              <a:solidFill>
                <a:schemeClr val="accent1">
                  <a:lumMod val="60000"/>
                  <a:lumOff val="40000"/>
                </a:schemeClr>
              </a:solidFill>
              <a:latin typeface="Rockwell" pitchFamily="18" charset="0"/>
            </a:endParaRPr>
          </a:p>
          <a:p>
            <a:pPr marL="448056" indent="-384048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dirty="0" smtClean="0"/>
              <a:t>      </a:t>
            </a:r>
            <a:r>
              <a:rPr lang="lt-LT" dirty="0" smtClean="0"/>
              <a:t>Ištirti, kada kūnas plūduriuoja skysčio paviršiuje, paniręs </a:t>
            </a:r>
            <a:r>
              <a:rPr lang="en-US" dirty="0" smtClean="0"/>
              <a:t>bet </a:t>
            </a:r>
            <a:r>
              <a:rPr lang="lt-LT" dirty="0" smtClean="0"/>
              <a:t>kokiame skysčio gylyje</a:t>
            </a:r>
            <a:r>
              <a:rPr lang="en-US" dirty="0" smtClean="0"/>
              <a:t>,</a:t>
            </a:r>
            <a:r>
              <a:rPr lang="lt-LT" dirty="0" smtClean="0"/>
              <a:t> skęsta.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 smtClean="0"/>
          </a:p>
          <a:p>
            <a:pPr marL="448056" indent="-384048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lt-LT" sz="4400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Rockwell" pitchFamily="18" charset="0"/>
              </a:rPr>
              <a:t>Hipotezė: </a:t>
            </a:r>
            <a:r>
              <a:rPr lang="en-US" sz="4400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Rockwell" pitchFamily="18" charset="0"/>
              </a:rPr>
              <a:t> 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dirty="0" smtClean="0"/>
              <a:t>      </a:t>
            </a:r>
            <a:r>
              <a:rPr lang="lt-LT" dirty="0" smtClean="0"/>
              <a:t>Kūnų plūduriavimo sąlygos priklauso nuo skysčio ir kūno tankio.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254000"/>
            <a:ext cx="8640960" cy="1143000"/>
          </a:xfrm>
        </p:spPr>
        <p:txBody>
          <a:bodyPr>
            <a:normAutofit fontScale="90000"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lt-LT" b="1" u="sng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Tyrimo priemonės ir medžiagos</a:t>
            </a:r>
            <a:r>
              <a:rPr lang="en-US" b="1" u="sng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:</a:t>
            </a:r>
            <a:endParaRPr lang="lt-LT" b="1" u="sng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8435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lt-LT" dirty="0" smtClean="0"/>
              <a:t>Indas</a:t>
            </a:r>
          </a:p>
          <a:p>
            <a:pPr eaLnBrk="1" hangingPunct="1"/>
            <a:r>
              <a:rPr lang="lt-LT" dirty="0" smtClean="0"/>
              <a:t>Vandens ir druskos </a:t>
            </a:r>
            <a:r>
              <a:rPr lang="en-US" dirty="0" err="1" smtClean="0"/>
              <a:t>tirpalai</a:t>
            </a:r>
            <a:endParaRPr lang="lt-LT" dirty="0" smtClean="0"/>
          </a:p>
          <a:p>
            <a:pPr eaLnBrk="1" hangingPunct="1"/>
            <a:r>
              <a:rPr lang="lt-LT" dirty="0" smtClean="0"/>
              <a:t>V</a:t>
            </a:r>
            <a:r>
              <a:rPr lang="en-US" dirty="0" err="1" smtClean="0"/>
              <a:t>anduo</a:t>
            </a:r>
            <a:r>
              <a:rPr lang="en-US" dirty="0" smtClean="0"/>
              <a:t> </a:t>
            </a:r>
            <a:endParaRPr lang="lt-LT" dirty="0" smtClean="0"/>
          </a:p>
          <a:p>
            <a:pPr eaLnBrk="1" hangingPunct="1"/>
            <a:r>
              <a:rPr lang="lt-LT" dirty="0" smtClean="0"/>
              <a:t>Plastmasės gabaliukas</a:t>
            </a:r>
          </a:p>
          <a:p>
            <a:pPr eaLnBrk="1" hangingPunct="1"/>
            <a:r>
              <a:rPr lang="lt-LT" dirty="0" smtClean="0"/>
              <a:t>Metalo gabaliukas</a:t>
            </a:r>
          </a:p>
          <a:p>
            <a:pPr eaLnBrk="1" hangingPunct="1"/>
            <a:r>
              <a:rPr lang="lt-LT" dirty="0" smtClean="0"/>
              <a:t>Balionas su vandeniu</a:t>
            </a:r>
          </a:p>
          <a:p>
            <a:pPr eaLnBrk="1" hangingPunct="1"/>
            <a:r>
              <a:rPr lang="lt-LT" dirty="0" smtClean="0"/>
              <a:t>B</a:t>
            </a:r>
            <a:r>
              <a:rPr lang="en-US" dirty="0" err="1" smtClean="0"/>
              <a:t>ulv</a:t>
            </a:r>
            <a:r>
              <a:rPr lang="lt-LT" dirty="0" smtClean="0"/>
              <a:t>ė</a:t>
            </a:r>
          </a:p>
          <a:p>
            <a:pPr eaLnBrk="1" hangingPunct="1"/>
            <a:endParaRPr lang="lt-L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01266"/>
          </a:xfrm>
        </p:spPr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lt-LT" sz="4000" b="1" u="sng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Tyrimo atlikimo metodika:</a:t>
            </a:r>
            <a:endParaRPr lang="lt-LT" sz="4000" b="1" u="sng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69991"/>
          </a:xfrm>
        </p:spPr>
        <p:txBody>
          <a:bodyPr>
            <a:normAutofit fontScale="92500"/>
          </a:bodyPr>
          <a:lstStyle/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lt-LT" sz="4000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Rockwell" pitchFamily="18" charset="0"/>
              </a:rPr>
              <a:t>Teorija: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lt-LT" dirty="0" smtClean="0"/>
              <a:t>Kūnų plūduriavimas priklauso nuo </a:t>
            </a:r>
            <a:r>
              <a:rPr lang="en-US" dirty="0" smtClean="0"/>
              <a:t>k</a:t>
            </a:r>
            <a:r>
              <a:rPr lang="lt-LT" dirty="0" err="1" smtClean="0"/>
              <a:t>ūno</a:t>
            </a:r>
            <a:r>
              <a:rPr lang="el-GR" b="1" dirty="0" smtClean="0">
                <a:cs typeface="Times New Roman" pitchFamily="18" charset="0"/>
              </a:rPr>
              <a:t> ρ</a:t>
            </a:r>
            <a:r>
              <a:rPr lang="lt-LT" b="1" baseline="-25000" dirty="0" smtClean="0">
                <a:cs typeface="Times New Roman" pitchFamily="18" charset="0"/>
              </a:rPr>
              <a:t>kūno</a:t>
            </a:r>
            <a:r>
              <a:rPr lang="lt-LT" dirty="0" smtClean="0"/>
              <a:t> ir skysčio </a:t>
            </a:r>
            <a:r>
              <a:rPr lang="el-GR" b="1" dirty="0" smtClean="0">
                <a:cs typeface="Times New Roman" pitchFamily="18" charset="0"/>
              </a:rPr>
              <a:t>ρ</a:t>
            </a:r>
            <a:r>
              <a:rPr lang="lt-LT" b="1" baseline="-25000" dirty="0" smtClean="0">
                <a:cs typeface="Times New Roman" pitchFamily="18" charset="0"/>
              </a:rPr>
              <a:t>skysčio </a:t>
            </a:r>
            <a:r>
              <a:rPr lang="en-US" b="1" baseline="-25000" dirty="0" smtClean="0">
                <a:cs typeface="Times New Roman" pitchFamily="18" charset="0"/>
              </a:rPr>
              <a:t> </a:t>
            </a:r>
            <a:r>
              <a:rPr lang="lt-LT" dirty="0" smtClean="0"/>
              <a:t>tarpusavio tankio.  </a:t>
            </a:r>
            <a:endParaRPr lang="lt-LT" dirty="0" smtClean="0"/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lt-LT" dirty="0" smtClean="0"/>
              <a:t>Jei kūno tankis bus didesnis už skysčio tankį – </a:t>
            </a:r>
            <a:r>
              <a:rPr lang="en-US" dirty="0" smtClean="0"/>
              <a:t>k</a:t>
            </a:r>
            <a:r>
              <a:rPr lang="lt-LT" dirty="0" err="1" smtClean="0"/>
              <a:t>ūnas</a:t>
            </a:r>
            <a:r>
              <a:rPr lang="lt-LT" dirty="0" smtClean="0"/>
              <a:t> skęs:  </a:t>
            </a:r>
            <a:r>
              <a:rPr lang="el-GR" b="1" dirty="0" smtClean="0">
                <a:cs typeface="Times New Roman" pitchFamily="18" charset="0"/>
              </a:rPr>
              <a:t>ρ</a:t>
            </a:r>
            <a:r>
              <a:rPr lang="lt-LT" b="1" baseline="-25000" dirty="0" smtClean="0">
                <a:cs typeface="Times New Roman" pitchFamily="18" charset="0"/>
              </a:rPr>
              <a:t>kūno</a:t>
            </a:r>
            <a:r>
              <a:rPr lang="lt-LT" b="1" dirty="0" smtClean="0">
                <a:cs typeface="Times New Roman" pitchFamily="18" charset="0"/>
              </a:rPr>
              <a:t>&gt;</a:t>
            </a:r>
            <a:r>
              <a:rPr lang="el-GR" b="1" dirty="0" smtClean="0">
                <a:cs typeface="Times New Roman" pitchFamily="18" charset="0"/>
              </a:rPr>
              <a:t> ρ</a:t>
            </a:r>
            <a:r>
              <a:rPr lang="lt-LT" b="1" baseline="-25000" dirty="0" smtClean="0">
                <a:cs typeface="Times New Roman" pitchFamily="18" charset="0"/>
              </a:rPr>
              <a:t>skysčio</a:t>
            </a:r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lt-LT" dirty="0" smtClean="0"/>
              <a:t>Jei kūno tankis bus </a:t>
            </a:r>
            <a:r>
              <a:rPr lang="en-US" dirty="0" smtClean="0"/>
              <a:t>ma</a:t>
            </a:r>
            <a:r>
              <a:rPr lang="lt-LT" dirty="0" err="1" smtClean="0"/>
              <a:t>žesnis</a:t>
            </a:r>
            <a:r>
              <a:rPr lang="lt-LT" dirty="0" smtClean="0"/>
              <a:t> už skysčio tankį - kūnas plūduriuos paviršiuje:</a:t>
            </a:r>
            <a:r>
              <a:rPr lang="el-GR" dirty="0" smtClean="0"/>
              <a:t> </a:t>
            </a:r>
            <a:r>
              <a:rPr lang="el-GR" b="1" dirty="0" smtClean="0"/>
              <a:t>ρ</a:t>
            </a:r>
            <a:r>
              <a:rPr lang="lt-LT" b="1" baseline="-25000" dirty="0" smtClean="0"/>
              <a:t>kūno</a:t>
            </a:r>
            <a:r>
              <a:rPr lang="el-GR" b="1" dirty="0" smtClean="0"/>
              <a:t> </a:t>
            </a:r>
            <a:r>
              <a:rPr lang="lt-LT" b="1" dirty="0" smtClean="0"/>
              <a:t>&lt;</a:t>
            </a:r>
            <a:r>
              <a:rPr lang="el-GR" b="1" dirty="0" smtClean="0"/>
              <a:t>ρ</a:t>
            </a:r>
            <a:r>
              <a:rPr lang="lt-LT" b="1" baseline="-25000" dirty="0" smtClean="0"/>
              <a:t>skysčio</a:t>
            </a:r>
            <a:endParaRPr lang="lt-LT" b="1" dirty="0" smtClean="0"/>
          </a:p>
          <a:p>
            <a:pPr marL="448056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lt-LT" dirty="0" smtClean="0"/>
              <a:t> Jei kūno tankis bus lygus skysčio tankiui  -  kūnas plūduriuos įvairiame gylyje:</a:t>
            </a:r>
            <a:r>
              <a:rPr lang="el-GR" dirty="0" smtClean="0"/>
              <a:t> </a:t>
            </a:r>
            <a:r>
              <a:rPr lang="lt-LT" dirty="0" smtClean="0"/>
              <a:t>         </a:t>
            </a:r>
            <a:r>
              <a:rPr lang="el-GR" b="1" dirty="0" smtClean="0"/>
              <a:t>ρ</a:t>
            </a:r>
            <a:r>
              <a:rPr lang="lt-LT" b="1" baseline="-25000" dirty="0" smtClean="0"/>
              <a:t>kūno</a:t>
            </a:r>
            <a:r>
              <a:rPr lang="lt-LT" b="1" dirty="0" smtClean="0"/>
              <a:t>=</a:t>
            </a:r>
            <a:r>
              <a:rPr lang="el-GR" b="1" dirty="0" smtClean="0"/>
              <a:t> ρ</a:t>
            </a:r>
            <a:r>
              <a:rPr lang="lt-LT" b="1" baseline="-25000" dirty="0" smtClean="0"/>
              <a:t>skysčio</a:t>
            </a:r>
            <a:endParaRPr lang="lt-L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lt-LT" sz="6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Tyrimo rezultatai, jų analizė</a:t>
            </a:r>
            <a:endParaRPr lang="lt-LT" sz="6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483" name="Paantraštė 3"/>
          <p:cNvSpPr>
            <a:spLocks noGrp="1"/>
          </p:cNvSpPr>
          <p:nvPr>
            <p:ph type="subTitle" idx="1"/>
          </p:nvPr>
        </p:nvSpPr>
        <p:spPr>
          <a:xfrm>
            <a:off x="541338" y="2249488"/>
            <a:ext cx="8061325" cy="2043112"/>
          </a:xfrm>
        </p:spPr>
        <p:txBody>
          <a:bodyPr/>
          <a:lstStyle/>
          <a:p>
            <a:pPr marL="514350" marR="0" indent="-514350" eaLnBrk="1" hangingPunct="1">
              <a:spcBef>
                <a:spcPct val="0"/>
              </a:spcBef>
              <a:defRPr/>
            </a:pPr>
            <a:r>
              <a:rPr lang="lt-LT" dirty="0" smtClean="0">
                <a:ln>
                  <a:noFill/>
                </a:ln>
                <a:solidFill>
                  <a:srgbClr val="FFFFFF"/>
                </a:solidFill>
              </a:rPr>
              <a:t> </a:t>
            </a:r>
          </a:p>
          <a:p>
            <a:pPr marR="0" eaLnBrk="1" hangingPunct="1">
              <a:spcBef>
                <a:spcPct val="0"/>
              </a:spcBef>
              <a:defRPr/>
            </a:pPr>
            <a:endParaRPr lang="lt-LT" dirty="0" smtClean="0">
              <a:ln>
                <a:noFill/>
              </a:ln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73274"/>
          </a:xfrm>
        </p:spPr>
        <p:txBody>
          <a:bodyPr/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</a:t>
            </a:r>
            <a:r>
              <a:rPr lang="lt-LT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yrimo atlikimo eiga:</a:t>
            </a:r>
            <a:endParaRPr lang="lt-LT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2032"/>
          </a:xfrm>
        </p:spPr>
        <p:txBody>
          <a:bodyPr/>
          <a:lstStyle/>
          <a:p>
            <a:r>
              <a:rPr lang="lt-LT" b="1" dirty="0" smtClean="0"/>
              <a:t>1 bandymas: </a:t>
            </a:r>
            <a:r>
              <a:rPr lang="lt-LT" dirty="0" smtClean="0"/>
              <a:t>į vandenį įdedame plastmasės gabaliuką ir stebime jo padėtį vandenyje.</a:t>
            </a:r>
          </a:p>
          <a:p>
            <a:r>
              <a:rPr lang="lt-LT" b="1" dirty="0" smtClean="0"/>
              <a:t>2 bandymas: </a:t>
            </a:r>
            <a:r>
              <a:rPr lang="lt-LT" dirty="0" smtClean="0"/>
              <a:t>į vandenį įdedame geležies gabaliuką ir stebime jo padėtį vandenyje.</a:t>
            </a:r>
          </a:p>
          <a:p>
            <a:r>
              <a:rPr lang="lt-LT" b="1" dirty="0" smtClean="0"/>
              <a:t>3 bandymas:</a:t>
            </a:r>
            <a:r>
              <a:rPr lang="lt-LT" dirty="0" smtClean="0"/>
              <a:t> į vandenį įdedame balioną pripiltą vandens ir stebime jo padėtį vandenyje.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urinio vietos rezervavimo ženklas 2"/>
          <p:cNvSpPr>
            <a:spLocks noGrp="1"/>
          </p:cNvSpPr>
          <p:nvPr>
            <p:ph idx="1"/>
          </p:nvPr>
        </p:nvSpPr>
        <p:spPr>
          <a:xfrm>
            <a:off x="468313" y="333375"/>
            <a:ext cx="8229600" cy="4525963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lt-LT" sz="3200" dirty="0" smtClean="0">
                <a:latin typeface="Rockwell" pitchFamily="18" charset="0"/>
              </a:rPr>
              <a:t>Plastmasės tankis yra mažesnis už vandens tankį  700kg/m</a:t>
            </a:r>
            <a:r>
              <a:rPr lang="lt-LT" sz="3200" baseline="30000" dirty="0" smtClean="0">
                <a:latin typeface="Rockwell" pitchFamily="18" charset="0"/>
              </a:rPr>
              <a:t>3</a:t>
            </a:r>
            <a:r>
              <a:rPr lang="lt-LT" sz="3200" dirty="0" smtClean="0">
                <a:latin typeface="Rockwell" pitchFamily="18" charset="0"/>
              </a:rPr>
              <a:t> &lt; 1000kg/m</a:t>
            </a:r>
            <a:r>
              <a:rPr lang="lt-LT" sz="3200" baseline="30000" dirty="0" smtClean="0">
                <a:latin typeface="Rockwell" pitchFamily="18" charset="0"/>
              </a:rPr>
              <a:t>3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lt-LT" sz="3200" dirty="0" smtClean="0">
                <a:latin typeface="Rockwell" pitchFamily="18" charset="0"/>
              </a:rPr>
              <a:t>Plastmasė plūduriuoja vandens paviršiuje.</a:t>
            </a:r>
          </a:p>
        </p:txBody>
      </p:sp>
      <p:pic>
        <p:nvPicPr>
          <p:cNvPr id="21507" name="Paveikslėlis 3" descr="IMG_041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2636838"/>
            <a:ext cx="5437188" cy="4076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549275"/>
            <a:ext cx="8229600" cy="5576888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r>
              <a:rPr lang="lt-LT" sz="3200" smtClean="0">
                <a:latin typeface="Rockwell" pitchFamily="18" charset="0"/>
              </a:rPr>
              <a:t>Metalo tankis  didesnis už vandens tankį  7800kg/m</a:t>
            </a:r>
            <a:r>
              <a:rPr lang="lt-LT" sz="3200" baseline="30000" smtClean="0">
                <a:latin typeface="Rockwell" pitchFamily="18" charset="0"/>
              </a:rPr>
              <a:t>3</a:t>
            </a:r>
            <a:r>
              <a:rPr lang="lt-LT" sz="3200" smtClean="0">
                <a:latin typeface="Rockwell" pitchFamily="18" charset="0"/>
              </a:rPr>
              <a:t> &gt; 1000kg/m</a:t>
            </a:r>
            <a:r>
              <a:rPr lang="lt-LT" sz="3200" baseline="30000" smtClean="0">
                <a:latin typeface="Rockwell" pitchFamily="18" charset="0"/>
              </a:rPr>
              <a:t>3</a:t>
            </a:r>
          </a:p>
          <a:p>
            <a:pPr algn="ctr" eaLnBrk="1" hangingPunct="1">
              <a:buFont typeface="Wingdings 3" pitchFamily="18" charset="2"/>
              <a:buNone/>
            </a:pPr>
            <a:r>
              <a:rPr lang="lt-LT" sz="3200" smtClean="0">
                <a:latin typeface="Rockwell" pitchFamily="18" charset="0"/>
              </a:rPr>
              <a:t>Metalas skęsta vandenyje</a:t>
            </a:r>
          </a:p>
        </p:txBody>
      </p:sp>
      <p:pic>
        <p:nvPicPr>
          <p:cNvPr id="22531" name="Paveikslėlis 4" descr="IMG_041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175" y="2420938"/>
            <a:ext cx="5003800" cy="3932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88913"/>
            <a:ext cx="8229600" cy="5983287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lt-LT" sz="3200" smtClean="0">
                <a:latin typeface="Rockwell" pitchFamily="18" charset="0"/>
              </a:rPr>
              <a:t>Baliono pripildyto vandens tankis lygus vandens tankiui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lt-LT" sz="3200" smtClean="0">
                <a:latin typeface="Rockwell" pitchFamily="18" charset="0"/>
              </a:rPr>
              <a:t>1000kg/m</a:t>
            </a:r>
            <a:r>
              <a:rPr lang="lt-LT" sz="3200" baseline="30000" smtClean="0">
                <a:latin typeface="Rockwell" pitchFamily="18" charset="0"/>
              </a:rPr>
              <a:t>3</a:t>
            </a:r>
            <a:r>
              <a:rPr lang="lt-LT" sz="3200" smtClean="0">
                <a:latin typeface="Rockwell" pitchFamily="18" charset="0"/>
              </a:rPr>
              <a:t> =1000kg/m</a:t>
            </a:r>
            <a:r>
              <a:rPr lang="lt-LT" sz="3200" baseline="30000" smtClean="0">
                <a:latin typeface="Rockwell" pitchFamily="18" charset="0"/>
              </a:rPr>
              <a:t>3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lt-LT" sz="3200" smtClean="0">
                <a:latin typeface="Rockwell" pitchFamily="18" charset="0"/>
              </a:rPr>
              <a:t>Balionas su vandeniu plūduriuoja bet kuriame gylyje</a:t>
            </a:r>
          </a:p>
        </p:txBody>
      </p:sp>
      <p:pic>
        <p:nvPicPr>
          <p:cNvPr id="23555" name="Paveikslėlis 3" descr="IMG_041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2898775"/>
            <a:ext cx="572452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lt-LT" sz="36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Bulvės padėties tyrimas </a:t>
            </a:r>
            <a:r>
              <a:rPr lang="lt-LT" sz="36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skirtingo tankumo skystyje:</a:t>
            </a:r>
            <a:endParaRPr lang="lt-LT" sz="3600" b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79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r>
              <a:rPr lang="en-US" dirty="0" err="1" smtClean="0"/>
              <a:t>Tas</a:t>
            </a:r>
            <a:r>
              <a:rPr lang="en-US" dirty="0" smtClean="0"/>
              <a:t> pats k</a:t>
            </a:r>
            <a:r>
              <a:rPr lang="lt-LT" dirty="0" err="1" smtClean="0"/>
              <a:t>ūnas</a:t>
            </a:r>
            <a:r>
              <a:rPr lang="lt-LT" dirty="0" smtClean="0"/>
              <a:t> skirtingo tankumo skystyje gali:</a:t>
            </a:r>
          </a:p>
          <a:p>
            <a:r>
              <a:rPr lang="lt-LT" dirty="0" smtClean="0"/>
              <a:t> skęsti;</a:t>
            </a:r>
          </a:p>
          <a:p>
            <a:r>
              <a:rPr lang="lt-LT" dirty="0" smtClean="0"/>
              <a:t> panirti bet kokiame gylyje;</a:t>
            </a:r>
          </a:p>
          <a:p>
            <a:r>
              <a:rPr lang="lt-LT" dirty="0" smtClean="0"/>
              <a:t>p</a:t>
            </a:r>
            <a:r>
              <a:rPr lang="lt-LT" dirty="0" smtClean="0"/>
              <a:t>lūduriuoti </a:t>
            </a:r>
            <a:r>
              <a:rPr lang="lt-LT" dirty="0" smtClean="0"/>
              <a:t>skysčio paviršiuje</a:t>
            </a:r>
            <a:r>
              <a:rPr lang="lt-LT" dirty="0" smtClean="0"/>
              <a:t>.</a:t>
            </a:r>
          </a:p>
          <a:p>
            <a:endParaRPr lang="lt-L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793354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Bandymas su bulve įdėta į  skirtingo tankumo vandens ir druskos tirpalą.</a:t>
            </a:r>
            <a:endParaRPr lang="lt-LT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4105928"/>
          </a:xfrm>
        </p:spPr>
        <p:txBody>
          <a:bodyPr/>
          <a:lstStyle/>
          <a:p>
            <a:endParaRPr lang="lt-LT" dirty="0" smtClean="0"/>
          </a:p>
          <a:p>
            <a:r>
              <a:rPr lang="lt-LT" dirty="0" smtClean="0"/>
              <a:t>Atliekame </a:t>
            </a:r>
            <a:r>
              <a:rPr lang="lt-LT" dirty="0" smtClean="0"/>
              <a:t>bandymą </a:t>
            </a:r>
            <a:r>
              <a:rPr lang="lt-LT" dirty="0" smtClean="0"/>
              <a:t>dėdami </a:t>
            </a:r>
            <a:r>
              <a:rPr lang="lt-LT" dirty="0" smtClean="0"/>
              <a:t>bulvę į </a:t>
            </a:r>
            <a:r>
              <a:rPr lang="lt-LT" dirty="0" smtClean="0"/>
              <a:t>vandenį ir skirtingo </a:t>
            </a:r>
            <a:r>
              <a:rPr lang="lt-LT" dirty="0" smtClean="0"/>
              <a:t>tankumo </a:t>
            </a:r>
            <a:r>
              <a:rPr lang="lt-LT" dirty="0" smtClean="0"/>
              <a:t>vandens </a:t>
            </a:r>
            <a:r>
              <a:rPr lang="lt-LT" dirty="0" smtClean="0"/>
              <a:t>ir druskos </a:t>
            </a:r>
            <a:r>
              <a:rPr lang="lt-LT" dirty="0" smtClean="0"/>
              <a:t>tirpalus.</a:t>
            </a:r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942752"/>
          </a:xfrm>
        </p:spPr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lt-LT" sz="40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Bandymas su bulve </a:t>
            </a:r>
            <a:endParaRPr lang="lt-LT" sz="4000" b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9" name="Grupė 8"/>
          <p:cNvGrpSpPr/>
          <p:nvPr/>
        </p:nvGrpSpPr>
        <p:grpSpPr>
          <a:xfrm>
            <a:off x="179388" y="2924175"/>
            <a:ext cx="8760768" cy="3461753"/>
            <a:chOff x="179388" y="2924175"/>
            <a:chExt cx="8760768" cy="3461753"/>
          </a:xfrm>
        </p:grpSpPr>
        <p:pic>
          <p:nvPicPr>
            <p:cNvPr id="25603" name="Paveikslėlis 5" descr="20140312_215513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9388" y="2924175"/>
              <a:ext cx="3095271" cy="3457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4" name="Paveikslėlis 6" descr="20140312_214015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75856" y="2924944"/>
              <a:ext cx="2925170" cy="3457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5" name="Paveikslėlis 7" descr="IMG_0392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228184" y="2924175"/>
              <a:ext cx="2711972" cy="34617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606" name="TextBox 7"/>
          <p:cNvSpPr txBox="1">
            <a:spLocks noChangeArrowheads="1"/>
          </p:cNvSpPr>
          <p:nvPr/>
        </p:nvSpPr>
        <p:spPr bwMode="auto">
          <a:xfrm>
            <a:off x="3348038" y="1196975"/>
            <a:ext cx="2303462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t-LT" sz="2000">
                <a:latin typeface="Rockwell" pitchFamily="18" charset="0"/>
              </a:rPr>
              <a:t>Į vandenį įdėjus druskos (tirpalas) bulvė plūduriuoja bet kokiame gylyje</a:t>
            </a:r>
          </a:p>
        </p:txBody>
      </p:sp>
      <p:sp>
        <p:nvSpPr>
          <p:cNvPr id="25607" name="TextBox 9"/>
          <p:cNvSpPr txBox="1">
            <a:spLocks noChangeArrowheads="1"/>
          </p:cNvSpPr>
          <p:nvPr/>
        </p:nvSpPr>
        <p:spPr bwMode="auto">
          <a:xfrm>
            <a:off x="468313" y="1196975"/>
            <a:ext cx="22320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t-LT" sz="2400">
                <a:latin typeface="Rockwell" pitchFamily="18" charset="0"/>
              </a:rPr>
              <a:t>Į  vandenį be druskos įdėjus bulvę – </a:t>
            </a:r>
          </a:p>
          <a:p>
            <a:pPr algn="ctr"/>
            <a:r>
              <a:rPr lang="lt-LT" sz="2400">
                <a:latin typeface="Rockwell" pitchFamily="18" charset="0"/>
              </a:rPr>
              <a:t> bulvė skęsta</a:t>
            </a:r>
          </a:p>
        </p:txBody>
      </p:sp>
      <p:sp>
        <p:nvSpPr>
          <p:cNvPr id="25608" name="TextBox 10"/>
          <p:cNvSpPr txBox="1">
            <a:spLocks noChangeArrowheads="1"/>
          </p:cNvSpPr>
          <p:nvPr/>
        </p:nvSpPr>
        <p:spPr bwMode="auto">
          <a:xfrm>
            <a:off x="6300788" y="1268413"/>
            <a:ext cx="266382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t-LT" sz="2000">
                <a:latin typeface="Rockwell" pitchFamily="18" charset="0"/>
              </a:rPr>
              <a:t>Vandenį dar labiau pasūdžius  (stipresnis tirpalas)– bulvė plūduriuoja paviršiuje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lt-LT" sz="44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Tyrimas </a:t>
            </a:r>
            <a:r>
              <a:rPr lang="en-US" sz="4400" b="1" u="sng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su</a:t>
            </a:r>
            <a:r>
              <a:rPr lang="en-US" sz="44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4400" b="1" u="sng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bulve</a:t>
            </a:r>
            <a:r>
              <a:rPr lang="en-US" sz="44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lt-LT" sz="44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parodė, kad:</a:t>
            </a:r>
          </a:p>
        </p:txBody>
      </p:sp>
      <p:sp>
        <p:nvSpPr>
          <p:cNvPr id="69635" name="Turinio vietos rezervavimo ženklas 2"/>
          <p:cNvSpPr>
            <a:spLocks noGrp="1"/>
          </p:cNvSpPr>
          <p:nvPr>
            <p:ph idx="1"/>
          </p:nvPr>
        </p:nvSpPr>
        <p:spPr>
          <a:xfrm>
            <a:off x="611560" y="1484784"/>
            <a:ext cx="8136904" cy="4968552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lt-LT" dirty="0" smtClean="0">
                <a:latin typeface="Rockwell" pitchFamily="18" charset="0"/>
              </a:rPr>
              <a:t>1.</a:t>
            </a:r>
            <a:r>
              <a:rPr lang="en-US" dirty="0" err="1" smtClean="0">
                <a:latin typeface="Rockwell" pitchFamily="18" charset="0"/>
              </a:rPr>
              <a:t>Gryno</a:t>
            </a:r>
            <a:r>
              <a:rPr lang="en-US" dirty="0" smtClean="0">
                <a:latin typeface="Rockwell" pitchFamily="18" charset="0"/>
              </a:rPr>
              <a:t> v</a:t>
            </a:r>
            <a:r>
              <a:rPr lang="lt-LT" dirty="0" err="1" smtClean="0">
                <a:latin typeface="Rockwell" pitchFamily="18" charset="0"/>
              </a:rPr>
              <a:t>andens</a:t>
            </a:r>
            <a:r>
              <a:rPr lang="lt-LT" dirty="0" smtClean="0">
                <a:latin typeface="Rockwell" pitchFamily="18" charset="0"/>
              </a:rPr>
              <a:t> be druskos tankis</a:t>
            </a:r>
            <a:r>
              <a:rPr lang="en-US" dirty="0" smtClean="0">
                <a:latin typeface="Rockwell" pitchFamily="18" charset="0"/>
              </a:rPr>
              <a:t> (1000kg/m</a:t>
            </a:r>
            <a:r>
              <a:rPr lang="en-US" baseline="30000" dirty="0" smtClean="0">
                <a:latin typeface="Rockwell" pitchFamily="18" charset="0"/>
              </a:rPr>
              <a:t>3</a:t>
            </a:r>
            <a:r>
              <a:rPr lang="en-US" dirty="0" smtClean="0">
                <a:latin typeface="Rockwell" pitchFamily="18" charset="0"/>
              </a:rPr>
              <a:t>)</a:t>
            </a:r>
            <a:r>
              <a:rPr lang="lt-LT" dirty="0" smtClean="0">
                <a:latin typeface="Rockwell" pitchFamily="18" charset="0"/>
              </a:rPr>
              <a:t> mažesnis už bulvės tankį</a:t>
            </a:r>
            <a:r>
              <a:rPr lang="en-US" dirty="0" smtClean="0">
                <a:latin typeface="Rockwell" pitchFamily="18" charset="0"/>
              </a:rPr>
              <a:t> (1200kg/m</a:t>
            </a:r>
            <a:r>
              <a:rPr lang="en-US" baseline="30000" dirty="0" smtClean="0">
                <a:latin typeface="Rockwell" pitchFamily="18" charset="0"/>
              </a:rPr>
              <a:t>3</a:t>
            </a:r>
            <a:r>
              <a:rPr lang="en-US" dirty="0" smtClean="0">
                <a:latin typeface="Rockwell" pitchFamily="18" charset="0"/>
              </a:rPr>
              <a:t>) </a:t>
            </a:r>
            <a:r>
              <a:rPr lang="lt-LT" dirty="0" smtClean="0">
                <a:latin typeface="Rockwell" pitchFamily="18" charset="0"/>
              </a:rPr>
              <a:t>, todėl jame bulvė skęsta.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lt-LT" dirty="0" smtClean="0">
                <a:latin typeface="Rockwell" pitchFamily="18" charset="0"/>
              </a:rPr>
              <a:t>2</a:t>
            </a:r>
            <a:r>
              <a:rPr lang="en-US" dirty="0" smtClean="0">
                <a:latin typeface="Rockwell" pitchFamily="18" charset="0"/>
              </a:rPr>
              <a:t>.</a:t>
            </a:r>
            <a:r>
              <a:rPr lang="lt-LT" dirty="0" smtClean="0">
                <a:latin typeface="Rockwell" pitchFamily="18" charset="0"/>
              </a:rPr>
              <a:t> Į vandenį įdėjus druskos didėja </a:t>
            </a:r>
            <a:r>
              <a:rPr lang="en-US" dirty="0" err="1" smtClean="0">
                <a:latin typeface="Rockwell" pitchFamily="18" charset="0"/>
              </a:rPr>
              <a:t>tirpalo</a:t>
            </a:r>
            <a:r>
              <a:rPr lang="en-US" dirty="0" smtClean="0">
                <a:latin typeface="Rockwell" pitchFamily="18" charset="0"/>
              </a:rPr>
              <a:t> </a:t>
            </a:r>
            <a:r>
              <a:rPr lang="lt-LT" dirty="0" smtClean="0">
                <a:latin typeface="Rockwell" pitchFamily="18" charset="0"/>
              </a:rPr>
              <a:t>tankis</a:t>
            </a:r>
            <a:r>
              <a:rPr lang="en-US" dirty="0" smtClean="0">
                <a:latin typeface="Rockwell" pitchFamily="18" charset="0"/>
              </a:rPr>
              <a:t> </a:t>
            </a:r>
            <a:r>
              <a:rPr lang="lt-LT" dirty="0" smtClean="0">
                <a:latin typeface="Rockwell" pitchFamily="18" charset="0"/>
              </a:rPr>
              <a:t> </a:t>
            </a:r>
            <a:r>
              <a:rPr lang="en-US" dirty="0" err="1" smtClean="0">
                <a:latin typeface="Rockwell" pitchFamily="18" charset="0"/>
              </a:rPr>
              <a:t>pasiekia</a:t>
            </a:r>
            <a:r>
              <a:rPr lang="en-US" dirty="0" smtClean="0">
                <a:latin typeface="Rockwell" pitchFamily="18" charset="0"/>
              </a:rPr>
              <a:t> 1200kg/m</a:t>
            </a:r>
            <a:r>
              <a:rPr lang="en-US" baseline="30000" dirty="0" smtClean="0">
                <a:latin typeface="Rockwell" pitchFamily="18" charset="0"/>
              </a:rPr>
              <a:t>3</a:t>
            </a:r>
            <a:r>
              <a:rPr lang="lt-LT" dirty="0" smtClean="0">
                <a:latin typeface="Rockwell" pitchFamily="18" charset="0"/>
              </a:rPr>
              <a:t> </a:t>
            </a:r>
            <a:r>
              <a:rPr lang="lt-LT" dirty="0" smtClean="0">
                <a:latin typeface="Rockwell" pitchFamily="18" charset="0"/>
              </a:rPr>
              <a:t>. </a:t>
            </a:r>
            <a:r>
              <a:rPr lang="lt-LT" dirty="0" smtClean="0">
                <a:latin typeface="Rockwell" pitchFamily="18" charset="0"/>
              </a:rPr>
              <a:t> </a:t>
            </a:r>
            <a:r>
              <a:rPr lang="lt-LT" dirty="0" smtClean="0">
                <a:latin typeface="Rockwell" pitchFamily="18" charset="0"/>
              </a:rPr>
              <a:t>V</a:t>
            </a:r>
            <a:r>
              <a:rPr lang="lt-LT" dirty="0" smtClean="0">
                <a:latin typeface="Rockwell" pitchFamily="18" charset="0"/>
              </a:rPr>
              <a:t>andens </a:t>
            </a:r>
            <a:r>
              <a:rPr lang="lt-LT" dirty="0" smtClean="0">
                <a:latin typeface="Rockwell" pitchFamily="18" charset="0"/>
              </a:rPr>
              <a:t>tirpalo </a:t>
            </a:r>
            <a:r>
              <a:rPr lang="lt-LT" dirty="0" smtClean="0">
                <a:latin typeface="Rockwell" pitchFamily="18" charset="0"/>
              </a:rPr>
              <a:t>tankis </a:t>
            </a:r>
            <a:r>
              <a:rPr lang="lt-LT" dirty="0" smtClean="0">
                <a:latin typeface="Rockwell" pitchFamily="18" charset="0"/>
              </a:rPr>
              <a:t>susilygina su bulvės tankiu bulvė plūduriuoja bet kokiame  </a:t>
            </a:r>
            <a:r>
              <a:rPr lang="lt-LT" dirty="0" smtClean="0">
                <a:latin typeface="Rockwell" pitchFamily="18" charset="0"/>
              </a:rPr>
              <a:t>gylyje (1200kg/m</a:t>
            </a:r>
            <a:r>
              <a:rPr lang="lt-LT" baseline="30000" dirty="0" smtClean="0">
                <a:latin typeface="Rockwell" pitchFamily="18" charset="0"/>
              </a:rPr>
              <a:t>3</a:t>
            </a:r>
            <a:r>
              <a:rPr lang="lt-LT" dirty="0" smtClean="0">
                <a:latin typeface="Rockwell" pitchFamily="18" charset="0"/>
              </a:rPr>
              <a:t>=1200kg/m</a:t>
            </a:r>
            <a:r>
              <a:rPr lang="lt-LT" baseline="30000" dirty="0" smtClean="0">
                <a:latin typeface="Rockwell" pitchFamily="18" charset="0"/>
              </a:rPr>
              <a:t>3</a:t>
            </a:r>
            <a:r>
              <a:rPr lang="lt-LT" dirty="0" smtClean="0">
                <a:latin typeface="Rockwell" pitchFamily="18" charset="0"/>
              </a:rPr>
              <a:t>).</a:t>
            </a:r>
            <a:endParaRPr lang="lt-LT" dirty="0" smtClean="0">
              <a:latin typeface="Rockwell" pitchFamily="18" charset="0"/>
            </a:endParaRP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lt-LT" dirty="0" smtClean="0">
                <a:latin typeface="Rockwell" pitchFamily="18" charset="0"/>
              </a:rPr>
              <a:t>3.Kai pagaminto </a:t>
            </a:r>
            <a:r>
              <a:rPr lang="lt-LT" dirty="0" smtClean="0">
                <a:latin typeface="Rockwell" pitchFamily="18" charset="0"/>
              </a:rPr>
              <a:t>tirpalo tankis viršija bulvės tankį bulvė iškyla į paviršių.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399032"/>
          </a:xfrm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lt-LT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Tyrimo </a:t>
            </a:r>
            <a:r>
              <a:rPr lang="lt-LT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išvada:</a:t>
            </a:r>
            <a:endParaRPr lang="lt-LT" b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7651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28801"/>
            <a:ext cx="8291264" cy="4824536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lt-LT" sz="4000" dirty="0" smtClean="0">
                <a:latin typeface="Rockwell" pitchFamily="18" charset="0"/>
              </a:rPr>
              <a:t>Kūnų plūduriavimas priklauso nuo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lt-LT" sz="4000" dirty="0" smtClean="0">
                <a:latin typeface="Rockwell" pitchFamily="18" charset="0"/>
              </a:rPr>
              <a:t>s</a:t>
            </a:r>
            <a:r>
              <a:rPr lang="lt-LT" sz="4000" dirty="0" smtClean="0">
                <a:latin typeface="Rockwell" pitchFamily="18" charset="0"/>
              </a:rPr>
              <a:t>kysčio tankio </a:t>
            </a:r>
            <a:r>
              <a:rPr lang="el-GR" sz="4000" b="1" dirty="0" smtClean="0">
                <a:cs typeface="Times New Roman" pitchFamily="18" charset="0"/>
              </a:rPr>
              <a:t> ρ</a:t>
            </a:r>
            <a:r>
              <a:rPr lang="lt-LT" sz="4000" b="1" baseline="-25000" dirty="0" smtClean="0">
                <a:cs typeface="Times New Roman" pitchFamily="18" charset="0"/>
              </a:rPr>
              <a:t>skysčio</a:t>
            </a:r>
            <a:r>
              <a:rPr lang="lt-LT" sz="4000" dirty="0" smtClean="0">
                <a:latin typeface="Rockwell" pitchFamily="18" charset="0"/>
              </a:rPr>
              <a:t> į kurį įdėtas kūnas ir to kūno tankio </a:t>
            </a:r>
            <a:r>
              <a:rPr lang="el-GR" sz="4000" b="1" dirty="0" smtClean="0">
                <a:cs typeface="Times New Roman" pitchFamily="18" charset="0"/>
              </a:rPr>
              <a:t>ρ</a:t>
            </a:r>
            <a:r>
              <a:rPr lang="lt-LT" sz="4000" b="1" baseline="-25000" dirty="0" smtClean="0">
                <a:cs typeface="Times New Roman" pitchFamily="18" charset="0"/>
              </a:rPr>
              <a:t>kūno</a:t>
            </a:r>
            <a:r>
              <a:rPr lang="lt-LT" sz="4000" b="1" dirty="0" smtClean="0">
                <a:cs typeface="Times New Roman" pitchFamily="18" charset="0"/>
              </a:rPr>
              <a:t> </a:t>
            </a:r>
            <a:r>
              <a:rPr lang="lt-LT" sz="4000" b="1" baseline="-25000" dirty="0" smtClean="0">
                <a:cs typeface="Times New Roman" pitchFamily="18" charset="0"/>
              </a:rPr>
              <a:t> </a:t>
            </a:r>
            <a:r>
              <a:rPr lang="lt-LT" sz="4000" dirty="0" smtClean="0">
                <a:latin typeface="Rockwell" pitchFamily="18" charset="0"/>
              </a:rPr>
              <a:t>tarpusavio ryšio</a:t>
            </a:r>
            <a:r>
              <a:rPr lang="lt-LT" sz="4000" dirty="0" smtClean="0">
                <a:latin typeface="Rockwell" pitchFamily="18" charset="0"/>
              </a:rPr>
              <a:t>.</a:t>
            </a:r>
          </a:p>
          <a:p>
            <a:pPr eaLnBrk="1" hangingPunct="1">
              <a:buFont typeface="Wingdings 2" pitchFamily="18" charset="2"/>
              <a:buNone/>
            </a:pPr>
            <a:endParaRPr lang="lt-LT" sz="4000" dirty="0" smtClean="0">
              <a:latin typeface="Rockwell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r>
              <a:rPr lang="lt-LT" sz="4000" dirty="0" smtClean="0">
                <a:latin typeface="Rockwell" pitchFamily="18" charset="0"/>
              </a:rPr>
              <a:t> </a:t>
            </a:r>
            <a:r>
              <a:rPr lang="lt-LT" sz="4000" dirty="0" smtClean="0">
                <a:latin typeface="Rockwell" pitchFamily="18" charset="0"/>
              </a:rPr>
              <a:t>   </a:t>
            </a:r>
            <a:r>
              <a:rPr lang="lt-LT" sz="3200" dirty="0" smtClean="0">
                <a:latin typeface="+mj-lt"/>
              </a:rPr>
              <a:t>Tyrimo išvados sutampa su hipoteze, todėl galime teigti, kad iškelta hipoteze </a:t>
            </a:r>
            <a:r>
              <a:rPr lang="lt-LT" sz="2800" dirty="0" smtClean="0">
                <a:latin typeface="+mj-lt"/>
              </a:rPr>
              <a:t>– teisinga.</a:t>
            </a:r>
            <a:endParaRPr lang="lt-LT" sz="28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Praktinis pritaikymas</a:t>
            </a:r>
            <a:endParaRPr lang="lt-LT" b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8675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lt-LT" sz="3200" dirty="0" smtClean="0">
                <a:latin typeface="Rockwell" pitchFamily="18" charset="0"/>
              </a:rPr>
              <a:t>1.Vandens transportas (plūduriavimas skystyje) : </a:t>
            </a:r>
            <a:r>
              <a:rPr lang="en-US" sz="3200" dirty="0" err="1" smtClean="0">
                <a:latin typeface="Rockwell" pitchFamily="18" charset="0"/>
              </a:rPr>
              <a:t>gelb</a:t>
            </a:r>
            <a:r>
              <a:rPr lang="lt-LT" sz="3200" dirty="0" smtClean="0">
                <a:latin typeface="Rockwell" pitchFamily="18" charset="0"/>
              </a:rPr>
              <a:t>ė</a:t>
            </a:r>
            <a:r>
              <a:rPr lang="en-US" sz="3200" dirty="0" err="1" smtClean="0">
                <a:latin typeface="Rockwell" pitchFamily="18" charset="0"/>
              </a:rPr>
              <a:t>jimosi</a:t>
            </a:r>
            <a:r>
              <a:rPr lang="en-US" sz="3200" dirty="0" smtClean="0">
                <a:latin typeface="Rockwell" pitchFamily="18" charset="0"/>
              </a:rPr>
              <a:t> </a:t>
            </a:r>
            <a:r>
              <a:rPr lang="en-US" sz="3200" dirty="0" err="1" smtClean="0">
                <a:latin typeface="Rockwell" pitchFamily="18" charset="0"/>
              </a:rPr>
              <a:t>ratas</a:t>
            </a:r>
            <a:r>
              <a:rPr lang="en-US" sz="3200" dirty="0" smtClean="0">
                <a:latin typeface="Rockwell" pitchFamily="18" charset="0"/>
              </a:rPr>
              <a:t>, </a:t>
            </a:r>
            <a:r>
              <a:rPr lang="lt-LT" sz="3200" dirty="0" smtClean="0">
                <a:latin typeface="Rockwell" pitchFamily="18" charset="0"/>
              </a:rPr>
              <a:t>valtis, laivas, povandeninis laivas, vandens dviratis, signalinis plūduras.</a:t>
            </a:r>
          </a:p>
          <a:p>
            <a:pPr eaLnBrk="1" hangingPunct="1">
              <a:buFont typeface="Wingdings" pitchFamily="2" charset="2"/>
              <a:buNone/>
            </a:pPr>
            <a:endParaRPr lang="lt-LT" sz="3200" dirty="0" smtClean="0">
              <a:latin typeface="Rockwell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lt-LT" sz="3200" dirty="0" smtClean="0">
                <a:latin typeface="Rockwell" pitchFamily="18" charset="0"/>
              </a:rPr>
              <a:t>2.Oreivystė (plūduriavimas ore): oro balionas, aerostatas, dirižablis</a:t>
            </a:r>
            <a:r>
              <a:rPr lang="lt-LT" sz="2800" dirty="0" smtClean="0">
                <a:latin typeface="Rockwell" pitchFamily="18" charset="0"/>
              </a:rPr>
              <a:t>, lėktuvai, </a:t>
            </a:r>
            <a:r>
              <a:rPr lang="lt-LT" sz="2800" dirty="0" err="1" smtClean="0">
                <a:latin typeface="Rockwell" pitchFamily="18" charset="0"/>
              </a:rPr>
              <a:t>parasparniai</a:t>
            </a:r>
            <a:r>
              <a:rPr lang="lt-LT" sz="2800" dirty="0" smtClean="0">
                <a:latin typeface="Rockwell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-252536" y="2996952"/>
            <a:ext cx="9649072" cy="3161506"/>
          </a:xfrm>
        </p:spPr>
        <p:txBody>
          <a:bodyPr>
            <a:normAutofit/>
          </a:bodyPr>
          <a:lstStyle/>
          <a:p>
            <a:r>
              <a:rPr lang="lt-LT" sz="2400" dirty="0" smtClean="0">
                <a:solidFill>
                  <a:srgbClr val="FFFF00"/>
                </a:solidFill>
              </a:rPr>
              <a:t>Gelbėjimosi ratas plūduriuoja .     </a:t>
            </a:r>
            <a:r>
              <a:rPr lang="lt-LT" sz="2400" dirty="0" smtClean="0">
                <a:solidFill>
                  <a:srgbClr val="FFFF00"/>
                </a:solidFill>
              </a:rPr>
              <a:t>  </a:t>
            </a:r>
            <a:r>
              <a:rPr lang="lt-LT" sz="2400" dirty="0" smtClean="0">
                <a:solidFill>
                  <a:srgbClr val="FFFF00"/>
                </a:solidFill>
              </a:rPr>
              <a:t>Signalinis plūduras neskęsta</a:t>
            </a:r>
            <a:r>
              <a:rPr lang="lt-LT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r>
              <a:rPr lang="lt-LT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lt-LT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 smtClean="0"/>
              <a:t> </a:t>
            </a: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 smtClean="0"/>
              <a:t/>
            </a:r>
            <a:br>
              <a:rPr lang="lt-LT" sz="2000" dirty="0" smtClean="0"/>
            </a:br>
            <a:endParaRPr lang="lt-LT" sz="2000" dirty="0"/>
          </a:p>
        </p:txBody>
      </p:sp>
      <p:pic>
        <p:nvPicPr>
          <p:cNvPr id="6" name="Turinio vietos rezervavimo ženklas 5" descr="glasdon-lifebuoys-wat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097323">
            <a:off x="431402" y="440528"/>
            <a:ext cx="2664296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aveikslėlis 6" descr="large_P90104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53881">
            <a:off x="5148064" y="692696"/>
            <a:ext cx="3058575" cy="2293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aveikslėlis 7" descr="2331754-3x2-940x62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4077072"/>
            <a:ext cx="3398464" cy="2266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4139952" y="4509120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 smtClean="0"/>
              <a:t> </a:t>
            </a:r>
            <a:r>
              <a:rPr lang="lt-LT" sz="2400" dirty="0" smtClean="0">
                <a:solidFill>
                  <a:srgbClr val="FFFF00"/>
                </a:solidFill>
                <a:latin typeface="+mj-lt"/>
              </a:rPr>
              <a:t>Kruizinis laivas plaukia </a:t>
            </a:r>
            <a:r>
              <a:rPr lang="lt-LT" sz="2400" dirty="0" smtClean="0">
                <a:solidFill>
                  <a:srgbClr val="FFFF00"/>
                </a:solidFill>
                <a:latin typeface="+mj-lt"/>
              </a:rPr>
              <a:t>vandens paviršiuje</a:t>
            </a:r>
            <a:r>
              <a:rPr lang="lt-LT" sz="2400" dirty="0" smtClean="0">
                <a:solidFill>
                  <a:srgbClr val="FFFF00"/>
                </a:solidFill>
                <a:latin typeface="+mj-lt"/>
              </a:rPr>
              <a:t>.</a:t>
            </a:r>
            <a:br>
              <a:rPr lang="lt-LT" sz="2400" dirty="0" smtClean="0">
                <a:solidFill>
                  <a:srgbClr val="FFFF00"/>
                </a:solidFill>
                <a:latin typeface="+mj-lt"/>
              </a:rPr>
            </a:br>
            <a:r>
              <a:rPr lang="lt-LT" sz="2400" dirty="0" smtClean="0">
                <a:solidFill>
                  <a:srgbClr val="FFFF00"/>
                </a:solidFill>
                <a:latin typeface="+mj-lt"/>
              </a:rPr>
              <a:t> </a:t>
            </a:r>
            <a:endParaRPr lang="lt-LT" sz="2400" dirty="0">
              <a:solidFill>
                <a:srgbClr val="FFFF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38000" y="0"/>
            <a:ext cx="7668000" cy="5760000"/>
          </a:xfrm>
        </p:spPr>
        <p:txBody>
          <a:bodyPr>
            <a:normAutofit/>
          </a:bodyPr>
          <a:lstStyle/>
          <a:p>
            <a:pPr algn="r"/>
            <a:r>
              <a:rPr lang="lt-LT" sz="2400" dirty="0" smtClean="0">
                <a:solidFill>
                  <a:srgbClr val="FFFF00"/>
                </a:solidFill>
              </a:rPr>
              <a:t>Oro balionas kyla į viršų</a:t>
            </a:r>
            <a:r>
              <a:rPr lang="lt-LT" sz="2400" dirty="0" smtClean="0"/>
              <a:t>.</a:t>
            </a:r>
            <a:br>
              <a:rPr lang="lt-LT" sz="2400" dirty="0" smtClean="0"/>
            </a:br>
            <a:r>
              <a:rPr lang="lt-LT" sz="2400" dirty="0" smtClean="0"/>
              <a:t/>
            </a:r>
            <a:br>
              <a:rPr lang="lt-LT" sz="2400" dirty="0" smtClean="0"/>
            </a:br>
            <a:r>
              <a:rPr lang="lt-LT" sz="2400" dirty="0" smtClean="0"/>
              <a:t/>
            </a:r>
            <a:br>
              <a:rPr lang="lt-LT" sz="2400" dirty="0" smtClean="0"/>
            </a:br>
            <a:r>
              <a:rPr lang="lt-LT" sz="2400" dirty="0" smtClean="0"/>
              <a:t/>
            </a:r>
            <a:br>
              <a:rPr lang="lt-LT" sz="2400" dirty="0" smtClean="0"/>
            </a:br>
            <a:r>
              <a:rPr lang="lt-LT" sz="2400" dirty="0" smtClean="0"/>
              <a:t/>
            </a:r>
            <a:br>
              <a:rPr lang="lt-LT" sz="2400" dirty="0" smtClean="0"/>
            </a:br>
            <a:r>
              <a:rPr lang="lt-LT" sz="2400" dirty="0" smtClean="0"/>
              <a:t/>
            </a:r>
            <a:br>
              <a:rPr lang="lt-LT" sz="2400" dirty="0" smtClean="0"/>
            </a:br>
            <a:r>
              <a:rPr lang="lt-LT" sz="2400" dirty="0" smtClean="0"/>
              <a:t/>
            </a:r>
            <a:br>
              <a:rPr lang="lt-LT" sz="2400" dirty="0" smtClean="0"/>
            </a:br>
            <a:r>
              <a:rPr lang="lt-LT" sz="2400" dirty="0" smtClean="0">
                <a:solidFill>
                  <a:srgbClr val="FFFF00"/>
                </a:solidFill>
              </a:rPr>
              <a:t>Dirižablis „plūduriuoja“ ore.</a:t>
            </a:r>
            <a:endParaRPr lang="lt-LT" sz="2400" dirty="0">
              <a:solidFill>
                <a:srgbClr val="FFFF00"/>
              </a:solidFill>
            </a:endParaRPr>
          </a:p>
        </p:txBody>
      </p:sp>
      <p:pic>
        <p:nvPicPr>
          <p:cNvPr id="4" name="Turinio vietos rezervavimo ženklas 3" descr="3080_photo_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401458">
            <a:off x="543924" y="508481"/>
            <a:ext cx="3676650" cy="2752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aveikslėlis 4" descr="i-ora-pakilo-didziausias-jav-karinis-dirizablis-291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56696">
            <a:off x="5086640" y="4453435"/>
            <a:ext cx="2592288" cy="2311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aveikslėlis 6" descr="giphy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51157">
            <a:off x="5079423" y="2060132"/>
            <a:ext cx="2893762" cy="1626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aveikslėlis 7" descr="200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319483">
            <a:off x="1274698" y="4484922"/>
            <a:ext cx="2543175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71600" y="2132856"/>
            <a:ext cx="7020272" cy="3816424"/>
          </a:xfrm>
        </p:spPr>
        <p:txBody>
          <a:bodyPr>
            <a:normAutofit/>
          </a:bodyPr>
          <a:lstStyle/>
          <a:p>
            <a:endParaRPr lang="lt-LT" sz="2400" dirty="0">
              <a:solidFill>
                <a:srgbClr val="FFFF00"/>
              </a:solidFill>
            </a:endParaRPr>
          </a:p>
        </p:txBody>
      </p:sp>
      <p:pic>
        <p:nvPicPr>
          <p:cNvPr id="4" name="Turinio vietos rezervavimo ženklas 3" descr="parasparnis087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307771">
            <a:off x="785331" y="546801"/>
            <a:ext cx="3456384" cy="2544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42" name="AutoShape 2" descr="Vaizdo rezultatas pagal užklausą „parasiutas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10244" name="AutoShape 4" descr="Vaizdo rezultatas pagal užklausą „parasiutas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6" name="Paveikslėlis 5" descr="http://laisvalaikiodovanos.blogas.lt/files/2011/08/suolis-parasiutu4-399x30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99821">
            <a:off x="4974972" y="3401200"/>
            <a:ext cx="38004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211960" y="908720"/>
            <a:ext cx="4932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err="1" smtClean="0">
                <a:solidFill>
                  <a:srgbClr val="FFFF00"/>
                </a:solidFill>
                <a:latin typeface="+mj-lt"/>
              </a:rPr>
              <a:t>Parasparnis</a:t>
            </a:r>
            <a:r>
              <a:rPr lang="lt-LT" sz="2400" dirty="0" smtClean="0">
                <a:solidFill>
                  <a:srgbClr val="FFFF00"/>
                </a:solidFill>
                <a:latin typeface="+mj-lt"/>
              </a:rPr>
              <a:t>  kyla ir „plūduriuoja“  ore</a:t>
            </a:r>
            <a:r>
              <a:rPr lang="lt-LT" dirty="0" smtClean="0">
                <a:solidFill>
                  <a:srgbClr val="FFFF00"/>
                </a:solidFill>
                <a:latin typeface="+mj-lt"/>
              </a:rPr>
              <a:t>.</a:t>
            </a:r>
            <a:endParaRPr lang="lt-LT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31640" y="4221088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solidFill>
                  <a:srgbClr val="FFFF00"/>
                </a:solidFill>
                <a:latin typeface="+mj-lt"/>
              </a:rPr>
              <a:t>Parašiutas laikosi  ore</a:t>
            </a:r>
            <a:endParaRPr lang="lt-LT" sz="2400" dirty="0">
              <a:solidFill>
                <a:srgbClr val="FFFF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57250"/>
          </a:xfrm>
        </p:spPr>
        <p:txBody>
          <a:bodyPr/>
          <a:lstStyle/>
          <a:p>
            <a:pPr>
              <a:defRPr/>
            </a:pPr>
            <a:r>
              <a:rPr lang="lt-LT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Testas</a:t>
            </a:r>
            <a:endParaRPr lang="lt-LT" b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699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329237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lt-LT" sz="2400" smtClean="0"/>
              <a:t>1.Ant siūlo pakabintas geležinis rutuliukas panardinamas į alyvą. Kokios jėgos veikia rutuliuką?</a:t>
            </a:r>
            <a:br>
              <a:rPr lang="lt-LT" sz="2400" smtClean="0"/>
            </a:br>
            <a:r>
              <a:rPr lang="lt-LT" sz="2400" smtClean="0"/>
              <a:t>A)Tik Archimedo jėga.</a:t>
            </a:r>
            <a:br>
              <a:rPr lang="lt-LT" sz="2400" smtClean="0"/>
            </a:br>
            <a:r>
              <a:rPr lang="lt-LT" sz="2400" smtClean="0"/>
              <a:t>B) Sunkio jėga, tamprumo jėga ir Archimedo jėga.</a:t>
            </a:r>
            <a:br>
              <a:rPr lang="lt-LT" sz="2400" smtClean="0"/>
            </a:br>
            <a:r>
              <a:rPr lang="lt-LT" sz="2400" smtClean="0"/>
              <a:t> C)Sunkio jėga ir Archimedo jėga.</a:t>
            </a:r>
            <a:br>
              <a:rPr lang="lt-LT" sz="2400" smtClean="0"/>
            </a:br>
            <a:r>
              <a:rPr lang="lt-LT" sz="2400" smtClean="0"/>
              <a:t> D)Sunkio jėga ir tamprumo jėga.</a:t>
            </a:r>
          </a:p>
          <a:p>
            <a:pPr>
              <a:buFont typeface="Wingdings 2" pitchFamily="18" charset="2"/>
              <a:buNone/>
            </a:pPr>
            <a:endParaRPr lang="lt-LT" sz="2400" smtClean="0"/>
          </a:p>
          <a:p>
            <a:pPr>
              <a:buFont typeface="Wingdings 2" pitchFamily="18" charset="2"/>
              <a:buNone/>
            </a:pPr>
            <a:r>
              <a:rPr lang="lt-LT" sz="2400" smtClean="0"/>
              <a:t>2.Vandenyje panardinto tašelio matmenys 4 * 5 * 10 cm. Kam lygi jį veikianti Archimedo jėga? Vandens tankis 1000 kg/m</a:t>
            </a:r>
            <a:r>
              <a:rPr lang="lt-LT" sz="2400" baseline="30000" smtClean="0"/>
              <a:t>3</a:t>
            </a:r>
            <a:r>
              <a:rPr lang="lt-LT" sz="2400" smtClean="0"/>
              <a:t>.</a:t>
            </a:r>
            <a:br>
              <a:rPr lang="lt-LT" sz="2400" smtClean="0"/>
            </a:br>
            <a:r>
              <a:rPr lang="lt-LT" sz="2400" smtClean="0"/>
              <a:t> A)200 kN.</a:t>
            </a:r>
            <a:br>
              <a:rPr lang="lt-LT" sz="2400" smtClean="0"/>
            </a:br>
            <a:r>
              <a:rPr lang="lt-LT" sz="2400" smtClean="0"/>
              <a:t> B)0,2 N.</a:t>
            </a:r>
            <a:br>
              <a:rPr lang="lt-LT" sz="2400" smtClean="0"/>
            </a:br>
            <a:r>
              <a:rPr lang="lt-LT" sz="2400" smtClean="0"/>
              <a:t> C) 20 N.</a:t>
            </a:r>
            <a:br>
              <a:rPr lang="lt-LT" sz="2400" smtClean="0"/>
            </a:br>
            <a:r>
              <a:rPr lang="lt-LT" sz="2400" smtClean="0"/>
              <a:t> D)2 N.</a:t>
            </a:r>
          </a:p>
          <a:p>
            <a:pPr>
              <a:buFont typeface="Wingdings 2" pitchFamily="18" charset="2"/>
              <a:buNone/>
            </a:pPr>
            <a:endParaRPr lang="lt-LT" sz="2400" smtClean="0"/>
          </a:p>
          <a:p>
            <a:pPr>
              <a:buFont typeface="Wingdings 2" pitchFamily="18" charset="2"/>
              <a:buNone/>
            </a:pPr>
            <a:endParaRPr lang="lt-LT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260350"/>
            <a:ext cx="8229600" cy="619442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lt-LT" sz="2400" smtClean="0"/>
              <a:t>3. Nuo ko priklauso Archimedo jėgos dydis?</a:t>
            </a:r>
            <a:br>
              <a:rPr lang="lt-LT" sz="2400" smtClean="0"/>
            </a:br>
            <a:r>
              <a:rPr lang="lt-LT" sz="2400" smtClean="0"/>
              <a:t> A)Nuo kūno svorio ir išstumto skysčio tūrio.</a:t>
            </a:r>
            <a:br>
              <a:rPr lang="lt-LT" sz="2400" smtClean="0"/>
            </a:br>
            <a:r>
              <a:rPr lang="lt-LT" sz="2400" smtClean="0"/>
              <a:t> B)Nuo kūno tankio ir tūrio.</a:t>
            </a:r>
            <a:br>
              <a:rPr lang="lt-LT" sz="2400" smtClean="0"/>
            </a:br>
            <a:r>
              <a:rPr lang="lt-LT" sz="2400" smtClean="0"/>
              <a:t> C) Nuo skysčio tankio ir išstumto skysčio tūrio.</a:t>
            </a:r>
            <a:br>
              <a:rPr lang="lt-LT" sz="2400" smtClean="0"/>
            </a:br>
            <a:r>
              <a:rPr lang="lt-LT" sz="2400" smtClean="0"/>
              <a:t> D)Nuo kūno tankio ir išstumto skysčio tūrio.</a:t>
            </a:r>
            <a:br>
              <a:rPr lang="lt-LT" sz="2400" smtClean="0"/>
            </a:br>
            <a:endParaRPr lang="lt-LT" sz="2400" smtClean="0"/>
          </a:p>
          <a:p>
            <a:pPr>
              <a:buFont typeface="Wingdings 2" pitchFamily="18" charset="2"/>
              <a:buNone/>
            </a:pPr>
            <a:r>
              <a:rPr lang="lt-LT" sz="2400" smtClean="0"/>
              <a:t>4. Kada oro balionas aukštyn kyla greičiau - žiemą ar vasarą?</a:t>
            </a:r>
            <a:br>
              <a:rPr lang="lt-LT" sz="2400" smtClean="0"/>
            </a:br>
            <a:r>
              <a:rPr lang="lt-LT" sz="2400" smtClean="0"/>
              <a:t> A)Nuo metų laikų baliono greitis nepriklauso.</a:t>
            </a:r>
            <a:br>
              <a:rPr lang="lt-LT" sz="2400" smtClean="0"/>
            </a:br>
            <a:r>
              <a:rPr lang="lt-LT" sz="2400" smtClean="0"/>
              <a:t> B)Teisingo atsakymo nėra.</a:t>
            </a:r>
            <a:br>
              <a:rPr lang="lt-LT" sz="2400" smtClean="0"/>
            </a:br>
            <a:r>
              <a:rPr lang="lt-LT" sz="2400" smtClean="0"/>
              <a:t> C)Žiemą, nes oro tankis didesnis.</a:t>
            </a:r>
            <a:br>
              <a:rPr lang="lt-LT" sz="2400" smtClean="0"/>
            </a:br>
            <a:r>
              <a:rPr lang="lt-LT" sz="2400" smtClean="0"/>
              <a:t> D)Vasarą, nes oro tankis mažesnis.</a:t>
            </a:r>
            <a:br>
              <a:rPr lang="lt-LT" sz="2400" smtClean="0"/>
            </a:br>
            <a:endParaRPr lang="lt-LT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97852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lt-LT" sz="2400" smtClean="0"/>
              <a:t>5. Ar vienoda sunkio jėga veikia rutuliuką vandenyje ir ore?</a:t>
            </a:r>
            <a:br>
              <a:rPr lang="lt-LT" sz="2400" smtClean="0"/>
            </a:br>
            <a:r>
              <a:rPr lang="lt-LT" sz="2400" smtClean="0"/>
              <a:t> A)Ore rutuliuką veikia mažesnė sunkio jėga.</a:t>
            </a:r>
            <a:br>
              <a:rPr lang="lt-LT" sz="2400" smtClean="0"/>
            </a:br>
            <a:r>
              <a:rPr lang="lt-LT" sz="2400" smtClean="0"/>
              <a:t> B)Vandenyje rutuliuką veikia didesnė sunkio jėga.</a:t>
            </a:r>
            <a:br>
              <a:rPr lang="lt-LT" sz="2400" smtClean="0"/>
            </a:br>
            <a:r>
              <a:rPr lang="lt-LT" sz="2400" smtClean="0"/>
              <a:t> C)Vandenyje rutuliuką veikia mažesnė sunkio jėga.</a:t>
            </a:r>
            <a:br>
              <a:rPr lang="lt-LT" sz="2400" smtClean="0"/>
            </a:br>
            <a:r>
              <a:rPr lang="lt-LT" sz="2400" smtClean="0"/>
              <a:t> D)Vienoda.</a:t>
            </a:r>
          </a:p>
          <a:p>
            <a:pPr>
              <a:buFont typeface="Wingdings 2" pitchFamily="18" charset="2"/>
              <a:buNone/>
            </a:pPr>
            <a:endParaRPr lang="lt-LT" sz="2400" smtClean="0"/>
          </a:p>
          <a:p>
            <a:pPr>
              <a:buFont typeface="Wingdings 2" pitchFamily="18" charset="2"/>
              <a:buNone/>
            </a:pPr>
            <a:r>
              <a:rPr lang="lt-LT" sz="2400" smtClean="0"/>
              <a:t>6. Kokiose terpėse veikia Archimedo jėga?</a:t>
            </a:r>
            <a:br>
              <a:rPr lang="lt-LT" sz="2400" smtClean="0"/>
            </a:br>
            <a:r>
              <a:rPr lang="lt-LT" sz="2400" smtClean="0"/>
              <a:t> A)Tik dujose.</a:t>
            </a:r>
            <a:br>
              <a:rPr lang="lt-LT" sz="2400" smtClean="0"/>
            </a:br>
            <a:r>
              <a:rPr lang="lt-LT" sz="2400" smtClean="0"/>
              <a:t> B)Skysčiuose ir dujose.</a:t>
            </a:r>
            <a:br>
              <a:rPr lang="lt-LT" sz="2400" smtClean="0"/>
            </a:br>
            <a:r>
              <a:rPr lang="lt-LT" sz="2400" smtClean="0"/>
              <a:t> C)Tik skysčiuose.</a:t>
            </a:r>
          </a:p>
          <a:p>
            <a:pPr>
              <a:buFont typeface="Wingdings 2" pitchFamily="18" charset="2"/>
              <a:buNone/>
            </a:pPr>
            <a:r>
              <a:rPr lang="lt-LT" sz="2400" smtClean="0"/>
              <a:t>      D)Kietuose kūnuose</a:t>
            </a:r>
            <a:br>
              <a:rPr lang="lt-LT" sz="2400" smtClean="0"/>
            </a:br>
            <a:r>
              <a:rPr lang="lt-LT" sz="2400" smtClean="0"/>
              <a:t/>
            </a:r>
            <a:br>
              <a:rPr lang="lt-LT" sz="2400" smtClean="0"/>
            </a:br>
            <a:endParaRPr lang="lt-LT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urinio vietos rezervavimo ženklas 2"/>
          <p:cNvSpPr>
            <a:spLocks noGrp="1"/>
          </p:cNvSpPr>
          <p:nvPr>
            <p:ph idx="1"/>
          </p:nvPr>
        </p:nvSpPr>
        <p:spPr>
          <a:xfrm>
            <a:off x="468313" y="404813"/>
            <a:ext cx="8229600" cy="6265862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lt-LT" sz="2400" smtClean="0"/>
              <a:t>7. Į indą supilami keturi Besimaišantieji skysčiai: vanduo, gyvsidabris, žibalas, benzinas. Kaip jie išsidėstys? Gyvsidabrio tankis 13600 kg/m</a:t>
            </a:r>
            <a:r>
              <a:rPr lang="lt-LT" sz="2400" baseline="30000" smtClean="0"/>
              <a:t>3</a:t>
            </a:r>
            <a:r>
              <a:rPr lang="lt-LT" sz="2400" smtClean="0"/>
              <a:t>, vandens 1000 kg/ m</a:t>
            </a:r>
            <a:r>
              <a:rPr lang="lt-LT" sz="2400" baseline="30000" smtClean="0"/>
              <a:t>3</a:t>
            </a:r>
            <a:r>
              <a:rPr lang="lt-LT" sz="2400" smtClean="0"/>
              <a:t>, žibalo 800 kg/ m</a:t>
            </a:r>
            <a:r>
              <a:rPr lang="lt-LT" sz="2400" baseline="30000" smtClean="0"/>
              <a:t>3</a:t>
            </a:r>
            <a:r>
              <a:rPr lang="lt-LT" sz="2400" smtClean="0"/>
              <a:t>, benzino 710 kg/m</a:t>
            </a:r>
            <a:r>
              <a:rPr lang="lt-LT" sz="2400" baseline="30000" smtClean="0"/>
              <a:t>3</a:t>
            </a:r>
            <a:r>
              <a:rPr lang="lt-LT" sz="2400" smtClean="0"/>
              <a:t>.</a:t>
            </a:r>
            <a:br>
              <a:rPr lang="lt-LT" sz="2400" smtClean="0"/>
            </a:br>
            <a:r>
              <a:rPr lang="lt-LT" sz="2400" smtClean="0"/>
              <a:t> A)benzinas, žibalas, vanduo, gyvsidabris.</a:t>
            </a:r>
            <a:br>
              <a:rPr lang="lt-LT" sz="2400" smtClean="0"/>
            </a:br>
            <a:r>
              <a:rPr lang="lt-LT" sz="2400" smtClean="0"/>
              <a:t> B)benzinas, gyvsidabris, žibalas, vanduo.</a:t>
            </a:r>
            <a:br>
              <a:rPr lang="lt-LT" sz="2400" smtClean="0"/>
            </a:br>
            <a:r>
              <a:rPr lang="lt-LT" sz="2400" smtClean="0"/>
              <a:t> C)žibalas, vanduo, benzinas, gyvsidabris.</a:t>
            </a:r>
            <a:br>
              <a:rPr lang="lt-LT" sz="2400" smtClean="0"/>
            </a:br>
            <a:r>
              <a:rPr lang="lt-LT" sz="2400" smtClean="0"/>
              <a:t> D)benzinas, vanduo, žibalas, gyvsidabris.</a:t>
            </a:r>
          </a:p>
          <a:p>
            <a:pPr>
              <a:buFont typeface="Wingdings 2" pitchFamily="18" charset="2"/>
              <a:buNone/>
            </a:pPr>
            <a:endParaRPr lang="lt-LT" sz="2400" smtClean="0"/>
          </a:p>
          <a:p>
            <a:pPr>
              <a:buFont typeface="Wingdings 2" pitchFamily="18" charset="2"/>
              <a:buNone/>
            </a:pPr>
            <a:r>
              <a:rPr lang="lt-LT" sz="2400" smtClean="0"/>
              <a:t>8.Ar vienoda Archimedo jėga veikia tąpatį tašelį, plūduriuojantį vandenyje ir benzine?</a:t>
            </a:r>
            <a:br>
              <a:rPr lang="lt-LT" sz="2400" smtClean="0"/>
            </a:br>
            <a:r>
              <a:rPr lang="lt-LT" sz="2400" smtClean="0"/>
              <a:t> A)Atsakymo pateikti negalima, nes trūksta duomenų.</a:t>
            </a:r>
            <a:br>
              <a:rPr lang="lt-LT" sz="2400" smtClean="0"/>
            </a:br>
            <a:r>
              <a:rPr lang="lt-LT" sz="2400" smtClean="0"/>
              <a:t> B)Didesnė benzine.</a:t>
            </a:r>
            <a:br>
              <a:rPr lang="lt-LT" sz="2400" smtClean="0"/>
            </a:br>
            <a:r>
              <a:rPr lang="lt-LT" sz="2400" smtClean="0"/>
              <a:t> C)Didesnė vandenyje.</a:t>
            </a:r>
            <a:br>
              <a:rPr lang="lt-LT" sz="2400" smtClean="0"/>
            </a:br>
            <a:r>
              <a:rPr lang="lt-LT" sz="2400" smtClean="0"/>
              <a:t> D)Vienoda.</a:t>
            </a:r>
            <a:br>
              <a:rPr lang="lt-LT" sz="2400" smtClean="0"/>
            </a:br>
            <a:endParaRPr lang="lt-LT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88913"/>
            <a:ext cx="8229600" cy="6265862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lt-LT" sz="2400" smtClean="0"/>
              <a:t>9. Kietojo kūno ir skysčio tankiai vienodi. Kas atsitiks kūnui skystyje?</a:t>
            </a:r>
            <a:br>
              <a:rPr lang="lt-LT" sz="2400" smtClean="0"/>
            </a:br>
            <a:r>
              <a:rPr lang="lt-LT" sz="2400" smtClean="0"/>
              <a:t> A)Kūnas kils į paviršių.</a:t>
            </a:r>
            <a:br>
              <a:rPr lang="lt-LT" sz="2400" smtClean="0"/>
            </a:br>
            <a:r>
              <a:rPr lang="lt-LT" sz="2400" smtClean="0"/>
              <a:t> B)Kūnas skęs.</a:t>
            </a:r>
            <a:br>
              <a:rPr lang="lt-LT" sz="2400" smtClean="0"/>
            </a:br>
            <a:r>
              <a:rPr lang="lt-LT" sz="2400" smtClean="0"/>
              <a:t> C)Kūnas plūduriuos.</a:t>
            </a:r>
            <a:br>
              <a:rPr lang="lt-LT" sz="2400" smtClean="0"/>
            </a:br>
            <a:r>
              <a:rPr lang="lt-LT" sz="2400" smtClean="0"/>
              <a:t> D)Kūnas neskęs, o laikysis bet kokiame gylyje.</a:t>
            </a:r>
          </a:p>
          <a:p>
            <a:pPr>
              <a:buFont typeface="Wingdings 2" pitchFamily="18" charset="2"/>
              <a:buNone/>
            </a:pPr>
            <a:endParaRPr lang="lt-LT" sz="2400" smtClean="0"/>
          </a:p>
          <a:p>
            <a:pPr>
              <a:buFont typeface="Wingdings 2" pitchFamily="18" charset="2"/>
              <a:buNone/>
            </a:pPr>
            <a:r>
              <a:rPr lang="lt-LT" sz="2400" smtClean="0"/>
              <a:t>10. Kuris teiginys teisingas?</a:t>
            </a:r>
            <a:br>
              <a:rPr lang="lt-LT" sz="2400" smtClean="0"/>
            </a:br>
            <a:r>
              <a:rPr lang="lt-LT" sz="2400" smtClean="0"/>
              <a:t> A)Kūnas skęsta, kai kūno tankis didesnis už skysčio tankį.</a:t>
            </a:r>
            <a:br>
              <a:rPr lang="lt-LT" sz="2400" smtClean="0"/>
            </a:br>
            <a:r>
              <a:rPr lang="lt-LT" sz="2400" smtClean="0"/>
              <a:t> B)Kūnas skęsta, kai kūno tankis mažesnis už skysčio tankį.</a:t>
            </a:r>
            <a:br>
              <a:rPr lang="lt-LT" sz="2400" smtClean="0"/>
            </a:br>
            <a:r>
              <a:rPr lang="lt-LT" sz="2400" smtClean="0"/>
              <a:t> C)Kūnas skęsta, kai kūno tankis lygus skysčio tankiui.</a:t>
            </a:r>
            <a:br>
              <a:rPr lang="lt-LT" sz="2400" smtClean="0"/>
            </a:br>
            <a:r>
              <a:rPr lang="lt-LT" sz="2400" smtClean="0"/>
              <a:t/>
            </a:r>
            <a:br>
              <a:rPr lang="lt-LT" sz="2400" smtClean="0"/>
            </a:br>
            <a:endParaRPr lang="lt-LT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01266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lt-LT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Testo atsakymai:</a:t>
            </a:r>
            <a:br>
              <a:rPr lang="lt-LT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lt-LT" b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4819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587692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lt-LT" b="1" smtClean="0"/>
              <a:t>1. B</a:t>
            </a:r>
          </a:p>
          <a:p>
            <a:pPr>
              <a:buFont typeface="Wingdings 2" pitchFamily="18" charset="2"/>
              <a:buNone/>
            </a:pPr>
            <a:r>
              <a:rPr lang="lt-LT" b="1" smtClean="0"/>
              <a:t>2. D</a:t>
            </a:r>
          </a:p>
          <a:p>
            <a:pPr>
              <a:buFont typeface="Wingdings 2" pitchFamily="18" charset="2"/>
              <a:buNone/>
            </a:pPr>
            <a:r>
              <a:rPr lang="lt-LT" b="1" smtClean="0"/>
              <a:t>3. C</a:t>
            </a:r>
          </a:p>
          <a:p>
            <a:pPr>
              <a:buFont typeface="Wingdings 2" pitchFamily="18" charset="2"/>
              <a:buNone/>
            </a:pPr>
            <a:r>
              <a:rPr lang="lt-LT" b="1" smtClean="0"/>
              <a:t>4. C</a:t>
            </a:r>
          </a:p>
          <a:p>
            <a:pPr>
              <a:buFont typeface="Wingdings 2" pitchFamily="18" charset="2"/>
              <a:buNone/>
            </a:pPr>
            <a:r>
              <a:rPr lang="lt-LT" b="1" smtClean="0"/>
              <a:t>5. D</a:t>
            </a:r>
          </a:p>
          <a:p>
            <a:pPr>
              <a:buFont typeface="Wingdings 2" pitchFamily="18" charset="2"/>
              <a:buNone/>
            </a:pPr>
            <a:r>
              <a:rPr lang="lt-LT" b="1" smtClean="0"/>
              <a:t>6. B</a:t>
            </a:r>
          </a:p>
          <a:p>
            <a:pPr>
              <a:buFont typeface="Wingdings 2" pitchFamily="18" charset="2"/>
              <a:buNone/>
            </a:pPr>
            <a:r>
              <a:rPr lang="lt-LT" b="1" smtClean="0"/>
              <a:t>7. A</a:t>
            </a:r>
          </a:p>
          <a:p>
            <a:pPr>
              <a:buFont typeface="Wingdings 2" pitchFamily="18" charset="2"/>
              <a:buNone/>
            </a:pPr>
            <a:r>
              <a:rPr lang="lt-LT" b="1" smtClean="0"/>
              <a:t>8. C</a:t>
            </a:r>
          </a:p>
          <a:p>
            <a:pPr>
              <a:buFont typeface="Wingdings 2" pitchFamily="18" charset="2"/>
              <a:buNone/>
            </a:pPr>
            <a:r>
              <a:rPr lang="lt-LT" b="1" smtClean="0"/>
              <a:t>9. D</a:t>
            </a:r>
          </a:p>
          <a:p>
            <a:pPr>
              <a:buFont typeface="Wingdings 2" pitchFamily="18" charset="2"/>
              <a:buNone/>
            </a:pPr>
            <a:r>
              <a:rPr lang="lt-LT" b="1" smtClean="0"/>
              <a:t>10.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229600" cy="139903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Naudota literatūra</a:t>
            </a:r>
            <a:endParaRPr lang="lt-LT" b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584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marL="514350" indent="-514350" eaLnBrk="1" hangingPunct="1">
              <a:buFont typeface="Wingdings" pitchFamily="2" charset="2"/>
              <a:buAutoNum type="arabicPeriod"/>
            </a:pPr>
            <a:r>
              <a:rPr lang="lt-LT" smtClean="0">
                <a:latin typeface="Rockwell" pitchFamily="18" charset="0"/>
              </a:rPr>
              <a:t>Gutauskaitė J., Kynienė A., Kovaliūnienė Ž., Lozda P., Rozga R., Baleišis E.  Fizika 8 klasei. 2 dalis. </a:t>
            </a:r>
          </a:p>
          <a:p>
            <a:pPr marL="514350" indent="-514350" eaLnBrk="1" hangingPunct="1">
              <a:buFont typeface="Wingdings" pitchFamily="2" charset="2"/>
              <a:buAutoNum type="arabicPeriod"/>
            </a:pPr>
            <a:r>
              <a:rPr lang="lt-LT" smtClean="0">
                <a:latin typeface="Rockwell" pitchFamily="18" charset="0"/>
                <a:hlinkClick r:id="rId2"/>
              </a:rPr>
              <a:t>http://mokslai.lt/referatai/referatas/1724.html</a:t>
            </a:r>
            <a:endParaRPr lang="lt-LT" smtClean="0">
              <a:latin typeface="Rockwell" pitchFamily="18" charset="0"/>
            </a:endParaRPr>
          </a:p>
          <a:p>
            <a:pPr marL="514350" indent="-514350" eaLnBrk="1" hangingPunct="1">
              <a:buFont typeface="Wingdings" pitchFamily="2" charset="2"/>
              <a:buAutoNum type="arabicPeriod"/>
            </a:pPr>
            <a:r>
              <a:rPr lang="lt-LT" smtClean="0">
                <a:latin typeface="Rockwell" pitchFamily="18" charset="0"/>
                <a:hlinkClick r:id="rId3"/>
              </a:rPr>
              <a:t>http://testing.etest.lt/index.php?component=print&amp;test_id=7786</a:t>
            </a:r>
            <a:endParaRPr lang="lt-LT" smtClean="0">
              <a:latin typeface="Rockwell" pitchFamily="18" charset="0"/>
            </a:endParaRPr>
          </a:p>
          <a:p>
            <a:pPr marL="514350" indent="-514350" eaLnBrk="1" hangingPunct="1">
              <a:buFont typeface="Wingdings" pitchFamily="2" charset="2"/>
              <a:buAutoNum type="arabicPeriod"/>
            </a:pPr>
            <a:endParaRPr lang="lt-LT" smtClean="0">
              <a:latin typeface="Rockwell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ėga">
  <a:themeElements>
    <a:clrScheme name="Modulis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Jėga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Jėga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Jėga">
  <a:themeElements>
    <a:clrScheme name="Modulis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Jėga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Jėga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402</TotalTime>
  <Words>702</Words>
  <Application>Microsoft Office PowerPoint</Application>
  <PresentationFormat>Demonstracija ekrane (4:3)</PresentationFormat>
  <Paragraphs>110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Skaidrių pavadinimai</vt:lpstr>
      </vt:variant>
      <vt:variant>
        <vt:i4>26</vt:i4>
      </vt:variant>
    </vt:vector>
  </HeadingPairs>
  <TitlesOfParts>
    <vt:vector size="28" baseType="lpstr">
      <vt:lpstr>Jėga</vt:lpstr>
      <vt:lpstr>1_Jėga</vt:lpstr>
      <vt:lpstr>   Kūnų plūduriavimo sąlygų tyrimas  PPT – pasirenkama tema</vt:lpstr>
      <vt:lpstr>Turinys</vt:lpstr>
      <vt:lpstr>Skaidrė 3</vt:lpstr>
      <vt:lpstr>Tyrimo priemonės ir medžiagos:</vt:lpstr>
      <vt:lpstr>Tyrimo atlikimo metodika:</vt:lpstr>
      <vt:lpstr>Tyrimo rezultatai, jų analizė</vt:lpstr>
      <vt:lpstr>Tyrimo atlikimo eiga:</vt:lpstr>
      <vt:lpstr>Skaidrė 8</vt:lpstr>
      <vt:lpstr>Skaidrė 9</vt:lpstr>
      <vt:lpstr>Skaidrė 10</vt:lpstr>
      <vt:lpstr>Bulvės padėties tyrimas skirtingo tankumo skystyje:</vt:lpstr>
      <vt:lpstr>Bandymas su bulve įdėta į  skirtingo tankumo vandens ir druskos tirpalą.</vt:lpstr>
      <vt:lpstr>Bandymas su bulve </vt:lpstr>
      <vt:lpstr>Tyrimas su bulve parodė, kad:</vt:lpstr>
      <vt:lpstr>Tyrimo išvada:</vt:lpstr>
      <vt:lpstr>Praktinis pritaikymas</vt:lpstr>
      <vt:lpstr>Gelbėjimosi ratas plūduriuoja .       Signalinis plūduras neskęsta.        </vt:lpstr>
      <vt:lpstr>Oro balionas kyla į viršų.       Dirižablis „plūduriuoja“ ore.</vt:lpstr>
      <vt:lpstr>Skaidrė 19</vt:lpstr>
      <vt:lpstr>Testas</vt:lpstr>
      <vt:lpstr>Skaidrė 21</vt:lpstr>
      <vt:lpstr>Skaidrė 22</vt:lpstr>
      <vt:lpstr>Skaidrė 23</vt:lpstr>
      <vt:lpstr>Skaidrė 24</vt:lpstr>
      <vt:lpstr>Testo atsakymai: </vt:lpstr>
      <vt:lpstr>Naudota literatūra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Fizikos tiriamasis darbas</dc:title>
  <dc:creator>Dokumentai</dc:creator>
  <cp:lastModifiedBy>Dokumentai</cp:lastModifiedBy>
  <cp:revision>62</cp:revision>
  <dcterms:created xsi:type="dcterms:W3CDTF">2014-04-04T14:40:25Z</dcterms:created>
  <dcterms:modified xsi:type="dcterms:W3CDTF">2015-02-28T14:00:05Z</dcterms:modified>
</cp:coreProperties>
</file>