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72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4" autoAdjust="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EB36C-3860-4CB8-92FB-81D0E43D2B4F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B4958-886F-4700-AF59-6887663A1A8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B4958-886F-4700-AF59-6887663A1A81}" type="slidenum">
              <a:rPr lang="lt-LT" smtClean="0"/>
              <a:pPr/>
              <a:t>14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786758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4209938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7818655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8018919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7124395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52409717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3090842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8634071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464494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0664609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7805885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DC165-289D-46F1-98B6-491A3BED58ED}" type="datetimeFigureOut">
              <a:rPr lang="lt-LT" smtClean="0"/>
              <a:pPr/>
              <a:t>2015.03.05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7041E-5D50-4144-A8D7-4E6101C7BF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955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x7RxTdGaQQ&amp;feature=youtu.b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Šešiakampis 5"/>
          <p:cNvSpPr/>
          <p:nvPr/>
        </p:nvSpPr>
        <p:spPr>
          <a:xfrm>
            <a:off x="785786" y="1142984"/>
            <a:ext cx="7439796" cy="2531641"/>
          </a:xfrm>
          <a:prstGeom prst="hex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357422" y="4429132"/>
            <a:ext cx="4626768" cy="1752600"/>
          </a:xfrm>
        </p:spPr>
        <p:txBody>
          <a:bodyPr>
            <a:normAutofit fontScale="92500" lnSpcReduction="10000"/>
          </a:bodyPr>
          <a:lstStyle/>
          <a:p>
            <a:r>
              <a:rPr lang="lt-L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Tauragės „Šaltinio“ progimnazijos</a:t>
            </a:r>
            <a:r>
              <a:rPr lang="lt-LT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lt-L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8f klasės mokiniai Kristupas Venckus</a:t>
            </a:r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ir</a:t>
            </a:r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Almant</a:t>
            </a:r>
            <a:r>
              <a:rPr lang="lt-L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ė </a:t>
            </a:r>
            <a:r>
              <a:rPr lang="lt-LT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Žolpytė</a:t>
            </a:r>
            <a:endParaRPr lang="en-US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en-US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Mokytojas</a:t>
            </a:r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K.Masalskis</a:t>
            </a:r>
            <a:endParaRPr lang="en-US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2015m.</a:t>
            </a:r>
            <a:endParaRPr lang="lt-LT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1928802"/>
            <a:ext cx="6048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Mechaniniai svyravimai</a:t>
            </a:r>
            <a:endParaRPr lang="lt-LT" sz="44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aveikslėlis 4" descr="atsisiųs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72074"/>
            <a:ext cx="2095500" cy="1785926"/>
          </a:xfrm>
          <a:prstGeom prst="rect">
            <a:avLst/>
          </a:prstGeom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320040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3501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Turinys</a:t>
            </a:r>
            <a:endParaRPr lang="lt-LT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Suapvalintas stačiakampis 6"/>
          <p:cNvSpPr/>
          <p:nvPr/>
        </p:nvSpPr>
        <p:spPr>
          <a:xfrm>
            <a:off x="3571868" y="2428868"/>
            <a:ext cx="2233673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Laisvasis svyravimas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Suapvalintas stačiakampis 9"/>
          <p:cNvSpPr/>
          <p:nvPr/>
        </p:nvSpPr>
        <p:spPr>
          <a:xfrm>
            <a:off x="642910" y="928670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Periodiniai procesai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Suapvalintas stačiakampis 10"/>
          <p:cNvSpPr/>
          <p:nvPr/>
        </p:nvSpPr>
        <p:spPr>
          <a:xfrm>
            <a:off x="642910" y="2428868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Amplitudė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2" name="Suapvalintas stačiakampis 11"/>
          <p:cNvSpPr/>
          <p:nvPr/>
        </p:nvSpPr>
        <p:spPr>
          <a:xfrm>
            <a:off x="714348" y="5286388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Periodas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3" name="Suapvalintas stačiakampis 12"/>
          <p:cNvSpPr/>
          <p:nvPr/>
        </p:nvSpPr>
        <p:spPr>
          <a:xfrm>
            <a:off x="3571868" y="928670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Dažnis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5" name="Suapvalintas stačiakampis 14"/>
          <p:cNvSpPr/>
          <p:nvPr/>
        </p:nvSpPr>
        <p:spPr>
          <a:xfrm>
            <a:off x="3571868" y="3857628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Slopinamasis svyravimas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6" name="Suapvalintas stačiakampis 15"/>
          <p:cNvSpPr/>
          <p:nvPr/>
        </p:nvSpPr>
        <p:spPr>
          <a:xfrm>
            <a:off x="6357950" y="1000108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Mechaninis rezonansas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7" name="Suapvalintas stačiakampis 16"/>
          <p:cNvSpPr/>
          <p:nvPr/>
        </p:nvSpPr>
        <p:spPr>
          <a:xfrm>
            <a:off x="3571868" y="5357826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Priverstinis Svyravimas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4" name="Suapvalintas stačiakampis 13"/>
          <p:cNvSpPr/>
          <p:nvPr/>
        </p:nvSpPr>
        <p:spPr>
          <a:xfrm>
            <a:off x="6357950" y="2500306"/>
            <a:ext cx="2286016" cy="121444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2000" b="1" cap="all" dirty="0" err="1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Testas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9" name="Suapvalintas stačiakampis 18"/>
          <p:cNvSpPr/>
          <p:nvPr/>
        </p:nvSpPr>
        <p:spPr>
          <a:xfrm>
            <a:off x="6286512" y="3929066"/>
            <a:ext cx="2357454" cy="128588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err="1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Info</a:t>
            </a:r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 šaltiniai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" name="Suapvalintas stačiakampis 19"/>
          <p:cNvSpPr/>
          <p:nvPr/>
        </p:nvSpPr>
        <p:spPr>
          <a:xfrm>
            <a:off x="714348" y="3857628"/>
            <a:ext cx="2232248" cy="1296144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lt-LT" sz="2000" b="1" cap="all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Bandymai</a:t>
            </a:r>
            <a:endParaRPr lang="lt-LT" sz="2000" b="1" cap="all" dirty="0">
              <a:ln>
                <a:solidFill>
                  <a:srgbClr val="00B0F0"/>
                </a:solidFill>
              </a:ln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8" name="Veiksmo mygtukas: pirmyn arba paskesnis 17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49055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42844" y="142852"/>
            <a:ext cx="8645484" cy="29047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extBox 1"/>
          <p:cNvSpPr txBox="1"/>
          <p:nvPr/>
        </p:nvSpPr>
        <p:spPr>
          <a:xfrm>
            <a:off x="1491711" y="188640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Periodiniai procesai</a:t>
            </a:r>
            <a:endParaRPr lang="lt-LT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465" y="1252072"/>
            <a:ext cx="8370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Periodiškai pasikartojantis kūno judėjimas ta pačia trajektorija pakaitomis į priešingas puses pusiausvyros padėties atžvilgiu vadinamas </a:t>
            </a:r>
            <a:r>
              <a:rPr lang="lt-LT" sz="28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mechaniniu kūno svyravimu.</a:t>
            </a:r>
            <a:endParaRPr lang="lt-LT" sz="28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429000"/>
            <a:ext cx="8199865" cy="3356992"/>
          </a:xfrm>
          <a:prstGeom prst="rect">
            <a:avLst/>
          </a:prstGeom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5875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8790" y="1484784"/>
            <a:ext cx="4320480" cy="4279252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259503" y="1484784"/>
            <a:ext cx="3888432" cy="3960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352796" y="1484784"/>
            <a:ext cx="3816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Amplitudė</a:t>
            </a:r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– didžiausias atstumas nuo pusiausvyros padėties. Amplitudės matavimo vienetas yra metras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540" y="4060321"/>
            <a:ext cx="3544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Svyravimo amplitudė pažymėta </a:t>
            </a:r>
            <a:r>
              <a:rPr lang="lt-LT" sz="24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</a:t>
            </a:r>
            <a:endParaRPr lang="lt-LT" sz="24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Veiksmo mygtukas: pirmyn arba paskesnis 7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631887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ačiakampis 12"/>
          <p:cNvSpPr/>
          <p:nvPr/>
        </p:nvSpPr>
        <p:spPr>
          <a:xfrm>
            <a:off x="2714612" y="357166"/>
            <a:ext cx="3643338" cy="1143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8" name="Paveikslėlis 7" descr="DSC051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2071678"/>
            <a:ext cx="3000396" cy="4000528"/>
          </a:xfrm>
          <a:prstGeom prst="rect">
            <a:avLst/>
          </a:prstGeom>
        </p:spPr>
      </p:pic>
      <p:pic>
        <p:nvPicPr>
          <p:cNvPr id="10" name="Paveikslėlis 9" descr="DSC051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2071678"/>
            <a:ext cx="2982505" cy="3976673"/>
          </a:xfrm>
          <a:prstGeom prst="rect">
            <a:avLst/>
          </a:prstGeom>
        </p:spPr>
      </p:pic>
      <p:pic>
        <p:nvPicPr>
          <p:cNvPr id="11" name="Paveikslėlis 10" descr="DSC051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1449" y="2071678"/>
            <a:ext cx="2982551" cy="39767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5984" y="571480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Bandymas</a:t>
            </a:r>
            <a:endParaRPr lang="lt-LT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57554" y="521495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i="1" dirty="0" smtClean="0">
                <a:latin typeface="Comic Sans MS" pitchFamily="66" charset="0"/>
              </a:rPr>
              <a:t>Pusiausvyros padėtis</a:t>
            </a:r>
            <a:endParaRPr lang="en-US" b="1" i="1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357826"/>
            <a:ext cx="300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1" dirty="0" smtClean="0">
                <a:latin typeface="Comic Sans MS" pitchFamily="66" charset="0"/>
              </a:rPr>
              <a:t>Didžiausias atstumas nuo pusiausvyros padėties</a:t>
            </a:r>
            <a:endParaRPr lang="en-US" b="1" i="1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3636" y="5357826"/>
            <a:ext cx="300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1" dirty="0" smtClean="0">
                <a:latin typeface="Comic Sans MS" pitchFamily="66" charset="0"/>
              </a:rPr>
              <a:t>Didžiausias atstumas nuo pusiausvyros padėties</a:t>
            </a:r>
            <a:endParaRPr lang="en-US" b="1" i="1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iksmo mygtukas: filmas 3">
            <a:hlinkClick r:id="rId2" highlightClick="1"/>
          </p:cNvPr>
          <p:cNvSpPr/>
          <p:nvPr/>
        </p:nvSpPr>
        <p:spPr>
          <a:xfrm>
            <a:off x="2143108" y="1857364"/>
            <a:ext cx="4500594" cy="2643206"/>
          </a:xfrm>
          <a:prstGeom prst="actionButtonMovi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2571736" y="357166"/>
            <a:ext cx="3643338" cy="1143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Bandymas</a:t>
            </a:r>
            <a:endParaRPr 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Veiksmo mygtukas: pirmyn arba paskesnis 4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759443" y="272844"/>
            <a:ext cx="7416824" cy="200402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827583" y="548680"/>
            <a:ext cx="7348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Tas laiko tarpas, per kurį kūnas susvyruoja vieną kartą, kitaip tariant, vieno svyravimo trukmė, vadinama </a:t>
            </a:r>
            <a:r>
              <a:rPr lang="lt-LT" sz="2400" b="1" i="1" u="sng" dirty="0" smtClean="0">
                <a:solidFill>
                  <a:schemeClr val="bg1"/>
                </a:solidFill>
              </a:rPr>
              <a:t>svyravimo periodu </a:t>
            </a:r>
            <a:r>
              <a:rPr lang="lt-LT" sz="2400" dirty="0" smtClean="0">
                <a:solidFill>
                  <a:schemeClr val="bg1"/>
                </a:solidFill>
              </a:rPr>
              <a:t>ir žymima raide </a:t>
            </a:r>
            <a:r>
              <a:rPr lang="lt-LT" sz="2400" b="1" i="1" u="sng" dirty="0" smtClean="0">
                <a:solidFill>
                  <a:schemeClr val="bg1"/>
                </a:solidFill>
              </a:rPr>
              <a:t>T</a:t>
            </a:r>
            <a:r>
              <a:rPr lang="lt-LT" sz="2400" dirty="0" smtClean="0">
                <a:solidFill>
                  <a:schemeClr val="bg1"/>
                </a:solidFill>
              </a:rPr>
              <a:t>. Matavimo vienetas sekundė.</a:t>
            </a:r>
            <a:endParaRPr lang="lt-LT" sz="2400" dirty="0">
              <a:solidFill>
                <a:schemeClr val="bg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1187624" y="3212976"/>
            <a:ext cx="4464496" cy="28803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386104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lt-LT" sz="5400" dirty="0" smtClean="0">
                <a:solidFill>
                  <a:schemeClr val="bg1"/>
                </a:solidFill>
              </a:rPr>
              <a:t> </a:t>
            </a:r>
            <a:r>
              <a:rPr lang="ru-RU" sz="5400" dirty="0" smtClean="0">
                <a:solidFill>
                  <a:schemeClr val="bg1"/>
                </a:solidFill>
              </a:rPr>
              <a:t>=</a:t>
            </a:r>
            <a:endParaRPr lang="lt-LT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3416" y="3435268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lt-LT" sz="5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8266" y="4386635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lt-LT" sz="5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2201130" y="4322712"/>
            <a:ext cx="694483" cy="63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Rodyklė dešinėn 12"/>
          <p:cNvSpPr/>
          <p:nvPr/>
        </p:nvSpPr>
        <p:spPr>
          <a:xfrm rot="4230514">
            <a:off x="1255361" y="5073268"/>
            <a:ext cx="860042" cy="17265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1677711" y="5593776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Periodas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Rodyklė dešinėn 14"/>
          <p:cNvSpPr/>
          <p:nvPr/>
        </p:nvSpPr>
        <p:spPr>
          <a:xfrm>
            <a:off x="2898895" y="3745717"/>
            <a:ext cx="860042" cy="17265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TextBox 15"/>
          <p:cNvSpPr txBox="1"/>
          <p:nvPr/>
        </p:nvSpPr>
        <p:spPr>
          <a:xfrm>
            <a:off x="3923928" y="3490355"/>
            <a:ext cx="1872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Laikas</a:t>
            </a:r>
            <a:r>
              <a:rPr 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per </a:t>
            </a:r>
            <a:r>
              <a:rPr lang="en-US" sz="20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kur</a:t>
            </a:r>
            <a:r>
              <a:rPr lang="lt-LT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į įvyko kažkiek svyravimų</a:t>
            </a:r>
            <a:endParaRPr lang="lt-LT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Rodyklė dešinėn 16"/>
          <p:cNvSpPr/>
          <p:nvPr/>
        </p:nvSpPr>
        <p:spPr>
          <a:xfrm rot="1310845">
            <a:off x="2900134" y="5030754"/>
            <a:ext cx="860042" cy="17265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TextBox 17"/>
          <p:cNvSpPr txBox="1"/>
          <p:nvPr/>
        </p:nvSpPr>
        <p:spPr>
          <a:xfrm>
            <a:off x="3739256" y="5164347"/>
            <a:ext cx="2001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Kiek svyravimų įvyko per tą laiką</a:t>
            </a:r>
            <a:endParaRPr lang="lt-LT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Veiksmo mygtukas: pirmyn arba paskesnis 19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8551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827584" y="476671"/>
            <a:ext cx="6912768" cy="17485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692696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Dažnis</a:t>
            </a:r>
            <a:r>
              <a:rPr lang="lt-L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– parodo, kiek kartų per 1 sekundę susvyruoja kūnas. Dažnio matavimo vienetas yra hercas, sutrumpintai žymimas Hz.</a:t>
            </a:r>
            <a:endParaRPr lang="lt-LT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611560" y="2636912"/>
            <a:ext cx="3378549" cy="11492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700692" y="2663521"/>
            <a:ext cx="3295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Dažnis žymimas graikiška raide </a:t>
            </a:r>
            <a:r>
              <a:rPr lang="lt-LT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</a:t>
            </a:r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(tariama „</a:t>
            </a:r>
            <a:r>
              <a:rPr lang="lt-LT" sz="2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ni</a:t>
            </a:r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“).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283968" y="2852935"/>
            <a:ext cx="4285042" cy="244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8" name="TextBox 7"/>
          <p:cNvSpPr txBox="1"/>
          <p:nvPr/>
        </p:nvSpPr>
        <p:spPr>
          <a:xfrm>
            <a:off x="4427984" y="3195935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lt-LT" sz="5400" dirty="0" smtClean="0">
                <a:solidFill>
                  <a:schemeClr val="bg1"/>
                </a:solidFill>
              </a:rPr>
              <a:t> </a:t>
            </a:r>
            <a:r>
              <a:rPr lang="ru-RU" sz="5400" dirty="0" smtClean="0">
                <a:solidFill>
                  <a:schemeClr val="bg1"/>
                </a:solidFill>
              </a:rPr>
              <a:t>= </a:t>
            </a:r>
            <a:endParaRPr lang="lt-LT" sz="5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8598" y="2766231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lt-LT" sz="5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55798" y="3625638"/>
            <a:ext cx="2267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11" name="Stačiakampis 10"/>
          <p:cNvSpPr/>
          <p:nvPr/>
        </p:nvSpPr>
        <p:spPr>
          <a:xfrm>
            <a:off x="5508104" y="3625638"/>
            <a:ext cx="694483" cy="63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Rodyklė dešinėn 11"/>
          <p:cNvSpPr/>
          <p:nvPr/>
        </p:nvSpPr>
        <p:spPr>
          <a:xfrm rot="2813138">
            <a:off x="4634802" y="4255473"/>
            <a:ext cx="860042" cy="17265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TextBox 12"/>
          <p:cNvSpPr txBox="1"/>
          <p:nvPr/>
        </p:nvSpPr>
        <p:spPr>
          <a:xfrm>
            <a:off x="5120418" y="4734495"/>
            <a:ext cx="1760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Dažnis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Rodyklė dešinėn 13"/>
          <p:cNvSpPr/>
          <p:nvPr/>
        </p:nvSpPr>
        <p:spPr>
          <a:xfrm>
            <a:off x="6259649" y="4032939"/>
            <a:ext cx="860042" cy="17265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TextBox 14"/>
          <p:cNvSpPr txBox="1"/>
          <p:nvPr/>
        </p:nvSpPr>
        <p:spPr>
          <a:xfrm>
            <a:off x="7128850" y="391433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Periodas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Veiksmo mygtukas: pirmyn arba paskesnis 1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16247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935596" y="2362805"/>
            <a:ext cx="7128792" cy="17485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899592" y="243319"/>
            <a:ext cx="7128792" cy="17485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1000100" y="214290"/>
            <a:ext cx="724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Laisvasis ir priverstinis svyravimas</a:t>
            </a:r>
            <a:endParaRPr lang="lt-LT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013827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Svyravimas, kurį sukelia kūną veikiančios vidinės jėgos, vadinamas </a:t>
            </a:r>
            <a:r>
              <a:rPr lang="lt-LT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laisvuoju</a:t>
            </a:r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arba </a:t>
            </a:r>
            <a:r>
              <a:rPr lang="lt-LT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savuoju</a:t>
            </a:r>
            <a:r>
              <a:rPr lang="lt-LT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lt-LT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212" y="2627606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Vykstant laisviesiems svyravimams amplitudė nekinta ir visą laiką išlieka tokio pat didumo. Laikui bėgant svyravimo amplitudė mažėja kol nustoja  svyruoti.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1049" y="4275990"/>
            <a:ext cx="5127118" cy="2527545"/>
          </a:xfrm>
          <a:prstGeom prst="rect">
            <a:avLst/>
          </a:prstGeom>
        </p:spPr>
      </p:pic>
      <p:sp>
        <p:nvSpPr>
          <p:cNvPr id="10" name="Veiksmo mygtukas: pirmyn arba paskesnis 9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91092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746301" y="2272795"/>
            <a:ext cx="7236804" cy="207185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714348" y="500042"/>
            <a:ext cx="7674076" cy="12961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857224" y="571480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 mažėjančia amplitude vadinamas </a:t>
            </a:r>
            <a:r>
              <a:rPr lang="lt-LT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slopinamuoju</a:t>
            </a:r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lt-LT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276872"/>
            <a:ext cx="6408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Svyravimo slopinimas priklauso nuo pasipriešinimo</a:t>
            </a:r>
          </a:p>
          <a:p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Kuo didesnis pasipriešinimas, tuo greičiau slopsta svyravimas.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8789" y="4548196"/>
            <a:ext cx="5184575" cy="2279925"/>
          </a:xfrm>
          <a:prstGeom prst="rect">
            <a:avLst/>
          </a:prstGeom>
        </p:spPr>
      </p:pic>
      <p:sp>
        <p:nvSpPr>
          <p:cNvPr id="8" name="Veiksmo mygtukas: pirmyn arba paskesnis 7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59278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755576" y="3212976"/>
            <a:ext cx="7365388" cy="19389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714348" y="714356"/>
            <a:ext cx="7500990" cy="16430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724597" y="969114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Svyravimai, kuriuos palaiko periodiškai veikianti išorinė jėga, vadinami </a:t>
            </a:r>
            <a:r>
              <a:rPr lang="lt-LT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priverstiniais svyravimais</a:t>
            </a:r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lt-LT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3227544"/>
            <a:ext cx="72306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Jeigu svyruoklę stumdysime į taktą su jos savuoju svyravimu, jis neslops. Išorinė jėga papildys svyruoklės energija ir dėl to neleis pasipriešinimo jėgoms nuslopinti svyravimo. Svyruoklė svyruos išorinės jėgos veikimo dažniu.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50081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437341" y="342965"/>
            <a:ext cx="8013460" cy="18504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271914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Jeigu kūną veikiančios priverstinės jėgos kitimo dažnis sutampa su to kūno laisvojo svyravimo dažniu, kūnui perduodama daugiausia energijos ir dėl to ryškiai padidėja priverstinio svyravimo amplitudė. Šis reiškinys vadinamas </a:t>
            </a:r>
            <a:r>
              <a:rPr lang="lt-LT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mechaniniu rezonansu</a:t>
            </a:r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lt-LT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903" y="2458081"/>
            <a:ext cx="2736304" cy="4116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2636912"/>
            <a:ext cx="4911117" cy="3672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13473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78605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dirty="0" err="1" smtClean="0">
                <a:ln w="1905"/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Testas</a:t>
            </a:r>
            <a:endParaRPr lang="lt-LT" sz="7200" b="1" i="1" dirty="0">
              <a:ln w="1905"/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Veiksmo mygtukas: pirmyn arba paskesnis 2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ačiakampis 5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500034" y="500042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 </a:t>
            </a:r>
            <a:r>
              <a:rPr lang="en-US" sz="4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928802"/>
            <a:ext cx="57150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 yra amplitudė? Koks jos vienetas?</a:t>
            </a:r>
          </a:p>
          <a:p>
            <a:endParaRPr lang="en-US" dirty="0"/>
          </a:p>
        </p:txBody>
      </p:sp>
      <p:sp>
        <p:nvSpPr>
          <p:cNvPr id="9" name="Stačiakampis 8">
            <a:hlinkClick r:id="rId4" action="ppaction://hlinksldjump"/>
          </p:cNvPr>
          <p:cNvSpPr/>
          <p:nvPr/>
        </p:nvSpPr>
        <p:spPr>
          <a:xfrm>
            <a:off x="4572000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Didžiausias atstumas nuo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pusiausvyros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padėties.</a:t>
            </a:r>
          </a:p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Jos vienetai - metrai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Stačiakampis 11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Didžiausias atstumas nuo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pusiausvyros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padėties.</a:t>
            </a:r>
          </a:p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Jos vienetai - kilogramai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Stačiakampis 12"/>
          <p:cNvSpPr/>
          <p:nvPr/>
        </p:nvSpPr>
        <p:spPr>
          <a:xfrm>
            <a:off x="2571736" y="492919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Mažiausias atstumas nuo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pusiausvyros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padėties.</a:t>
            </a:r>
          </a:p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Jos vienetai - metrai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lt-LT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tai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yra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svyravimo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Ir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kokia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jo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formul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ė?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svyravimų skaičius kuris įvyko per 1sekundę. T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=N/t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2428860" y="4857760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tas laiko 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tarpas,per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kurį susvyruoja kūnas. T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=t/N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periodi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škai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pasikartojantis kūno 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jūdėjimas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N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= T/t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Debesis 7"/>
          <p:cNvSpPr/>
          <p:nvPr/>
        </p:nvSpPr>
        <p:spPr>
          <a:xfrm>
            <a:off x="6643702" y="5000636"/>
            <a:ext cx="2071670" cy="1500198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/ -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rei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škia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dalyba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tai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yra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da</a:t>
            </a:r>
            <a:r>
              <a:rPr lang="lt-LT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žnis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 Kaip žymimas? Kaip tariamas?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71487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laikas per kurį kūnas susvyruoja vieną kartą, T , tariama kaip rašoma. 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2643174" y="4786322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svyravimų skaičius kuris įvyko per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1sekund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ę, Hz , hercas.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642910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svyravimų skaičius kuris įvyko per 1sekundę, V , 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ni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4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lt-LT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 tai yra laisvasis svyravimas?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>
            <a:hlinkClick r:id="rId3" action="ppaction://hlinksldjump"/>
          </p:cNvPr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Svyravimas, kurį sukelia kūną veikiančios vidinės jėgos.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 mažėjančia amplitude.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2500298" y="492919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Svyravimai, kuriuos palaiko periodiškai veikianti išorinė jėga.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5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tai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yra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priverstinis svyravimas?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 mažėjančia amplitude.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Svyravimas, kurį sukelia kūną veikiančios vidinės jėgos.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2428860" y="5000636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Svyravimai, kuriuos palaiko periodiškai veikianti išorinė jėga.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00034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6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tai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yra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slopinamasis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syravimas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>
            <a:hlinkClick r:id="rId3" action="ppaction://hlinksldjump"/>
          </p:cNvPr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 mažėjančia amplitude.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Svyravimas, kurį sukelia kūną veikiančios vidinės jėgos.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2428860" y="5000636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Svyravimai, kuriuos palaiko periodiškai veikianti išorinė jėga.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7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Kas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tai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yra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mechaninis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rezonansas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357686" y="3286124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Didžiausias atstumas nuo 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pusviausvyros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padėties.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57158" y="3286124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Parodo, kiek kartų per 1 sekundę susvyruoja kūnas.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2428860" y="4929198"/>
            <a:ext cx="3857652" cy="17145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Tai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jei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šorinės jėgos dažnis sutampa su kūno savuoju svyravimo dažniu, smarkiai padidėja </a:t>
            </a:r>
            <a:r>
              <a:rPr lang="lt-L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aplitudė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8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Svyruoklės </a:t>
            </a:r>
            <a:r>
              <a:rPr lang="lt-LT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svyravimp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periodas lygus 0,5 s. Koks yra tos svyruoklės svyravimo dažnis?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3Hz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2Hz.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2428860" y="5000636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1Hz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57158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9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30 s kūnas susvyruoja 24 kartus. Apskaičiuokite to kūno svyravimo periodą bei dažnį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= 1,25 s</a:t>
            </a:r>
          </a:p>
          <a:p>
            <a:pPr algn="ctr"/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 = 0,8 Hz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 = 1,50 s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 = 1Hz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2428860" y="5000636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 = 2 s</a:t>
            </a:r>
          </a:p>
          <a:p>
            <a:pPr algn="ctr"/>
            <a:r>
              <a:rPr lang="en-US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 = 2 Hz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428596" y="285728"/>
            <a:ext cx="7715304" cy="1071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10 </a:t>
            </a:r>
            <a:r>
              <a:rPr lang="en-US" sz="4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klausimas</a:t>
            </a:r>
            <a:endParaRPr lang="en-US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428596" y="1643050"/>
            <a:ext cx="7715304" cy="12144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Prie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ilgo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</a:t>
            </a:r>
            <a:r>
              <a:rPr lang="lt-LT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ūlo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pririšto svambalo svyravimo periodas lygus 3 s. Kiek kartų tas svambalas susvyruoja per 2 min?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28596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35 svyravimai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Stačiakampis 4">
            <a:hlinkClick r:id="rId3" action="ppaction://hlinksldjump"/>
          </p:cNvPr>
          <p:cNvSpPr/>
          <p:nvPr/>
        </p:nvSpPr>
        <p:spPr>
          <a:xfrm>
            <a:off x="4500562" y="3143248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40 svyravimai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2428860" y="5000636"/>
            <a:ext cx="3857652" cy="13919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45 svyravimai</a:t>
            </a:r>
            <a:endParaRPr lang="lt-LT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2428860" y="642918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Pabaiga</a:t>
            </a:r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lt-LT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aveikslėlis 5" descr="fiz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1571612"/>
            <a:ext cx="5705475" cy="4219575"/>
          </a:xfrm>
          <a:prstGeom prst="rect">
            <a:avLst/>
          </a:prstGeom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714380" cy="571504"/>
          </a:xfrm>
          <a:prstGeom prst="actionButtonForwardNex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71480"/>
            <a:ext cx="91440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Informacijos šaltiniai:</a:t>
            </a:r>
          </a:p>
          <a:p>
            <a:endParaRPr lang="lt-LT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Vlado </a:t>
            </a:r>
            <a:r>
              <a:rPr lang="lt-LT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Valentinavičiaus</a:t>
            </a:r>
            <a:r>
              <a:rPr lang="lt-L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vadovėlis „Fizika” 8 klasei.</a:t>
            </a:r>
            <a:endParaRPr lang="lt-LT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Dauginti 5">
            <a:hlinkClick r:id="" action="ppaction://hlinkshowjump?jump=endshow"/>
          </p:cNvPr>
          <p:cNvSpPr/>
          <p:nvPr/>
        </p:nvSpPr>
        <p:spPr>
          <a:xfrm>
            <a:off x="8001024" y="6000768"/>
            <a:ext cx="928694" cy="857232"/>
          </a:xfrm>
          <a:prstGeom prst="mathMultiply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699</Words>
  <Application>Microsoft Office PowerPoint</Application>
  <PresentationFormat>Demonstracija ekrane (4:3)</PresentationFormat>
  <Paragraphs>112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26" baseType="lpstr">
      <vt:lpstr>Office tema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  <vt:lpstr>Skaidrė 18</vt:lpstr>
      <vt:lpstr>Skaidrė 19</vt:lpstr>
      <vt:lpstr>Skaidrė 20</vt:lpstr>
      <vt:lpstr>Skaidrė 21</vt:lpstr>
      <vt:lpstr>Skaidrė 22</vt:lpstr>
      <vt:lpstr>Skaidrė 23</vt:lpstr>
      <vt:lpstr>Skaidrė 24</vt:lpstr>
      <vt:lpstr>Skaidrė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skyrius</dc:title>
  <dc:creator>echkart</dc:creator>
  <cp:lastModifiedBy>Guest</cp:lastModifiedBy>
  <cp:revision>52</cp:revision>
  <dcterms:created xsi:type="dcterms:W3CDTF">2015-01-28T18:09:38Z</dcterms:created>
  <dcterms:modified xsi:type="dcterms:W3CDTF">2015-03-05T08:24:53Z</dcterms:modified>
</cp:coreProperties>
</file>