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30"/>
  </p:notesMasterIdLst>
  <p:sldIdLst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82" r:id="rId27"/>
    <p:sldId id="279" r:id="rId28"/>
    <p:sldId id="280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EDF7"/>
    <a:srgbClr val="63E5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F18CF-D147-445C-ACCE-E9BC6304EB94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983B9-202E-4634-9059-2B84376E07AB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107130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EDA9F3-7381-4ED9-908F-34BD7AD662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185116-8E8C-4B66-8289-83533C6B77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3BBF64-4A4F-4E37-B780-5B31129C11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lt-L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46CA6B-C9C0-4D08-8857-AD04F1C3E78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399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35328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00672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75159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1575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53510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60393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38982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7838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02203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528845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3428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973355-33AC-44A5-84BB-660DD707CEF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A248B2-A6E2-446C-8E0D-3BF4C9DE699E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htJBRFZSvu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18.xml"/><Relationship Id="rId7" Type="http://schemas.openxmlformats.org/officeDocument/2006/relationships/slide" Target="slide2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tonas.su.lt/studdarbai/vaidos/stulpelio_slegis.html" TargetMode="External"/><Relationship Id="rId2" Type="http://schemas.openxmlformats.org/officeDocument/2006/relationships/hyperlink" Target="http://lt.wikipedia.org/wiki/Sl%C4%97gis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Fhw9Dnw95Tc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paper-note-with-clipp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667000"/>
            <a:ext cx="8736171" cy="923330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Skysčių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stulpelio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slėgis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 rot="21296045">
            <a:off x="6494463" y="6261100"/>
            <a:ext cx="2413000" cy="490538"/>
          </a:xfrm>
          <a:prstGeom prst="rect">
            <a:avLst/>
          </a:prstGeom>
          <a:solidFill>
            <a:srgbClr val="F4F9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Action Button: Custom 6">
            <a:hlinkClick r:id="" action="ppaction://noaction" highlightClick="1"/>
          </p:cNvPr>
          <p:cNvSpPr/>
          <p:nvPr/>
        </p:nvSpPr>
        <p:spPr>
          <a:xfrm rot="21347438">
            <a:off x="6938963" y="6550025"/>
            <a:ext cx="2220912" cy="227013"/>
          </a:xfrm>
          <a:prstGeom prst="actionButtonBlank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Action Button: Custom 8">
            <a:hlinkClick r:id="" action="ppaction://noaction" highlightClick="1"/>
          </p:cNvPr>
          <p:cNvSpPr/>
          <p:nvPr/>
        </p:nvSpPr>
        <p:spPr>
          <a:xfrm rot="21387913">
            <a:off x="981075" y="6699250"/>
            <a:ext cx="8161338" cy="317500"/>
          </a:xfrm>
          <a:prstGeom prst="actionButtonBlank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80" name="Subtitle 2"/>
          <p:cNvSpPr>
            <a:spLocks noGrp="1"/>
          </p:cNvSpPr>
          <p:nvPr>
            <p:ph type="subTitle" idx="1"/>
          </p:nvPr>
        </p:nvSpPr>
        <p:spPr>
          <a:xfrm>
            <a:off x="4267200" y="5257800"/>
            <a:ext cx="4648200" cy="1143000"/>
          </a:xfrm>
        </p:spPr>
        <p:txBody>
          <a:bodyPr/>
          <a:lstStyle/>
          <a:p>
            <a:pPr marR="0" algn="l" eaLnBrk="1" hangingPunct="1">
              <a:lnSpc>
                <a:spcPct val="80000"/>
              </a:lnSpc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Parengė: Balbieriškio pagrindinės mokyklos mokinė Eglė Zujūtė</a:t>
            </a:r>
          </a:p>
          <a:p>
            <a:pPr marR="0" algn="l" eaLnBrk="1" hangingPunct="1">
              <a:lnSpc>
                <a:spcPct val="80000"/>
              </a:lnSpc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Darbo vadovas: Balbieriškio pagrindinės mokyklos mokytojas Žydrūnas Tautvydas</a:t>
            </a:r>
          </a:p>
        </p:txBody>
      </p:sp>
    </p:spTree>
    <p:extLst>
      <p:ext uri="{BB962C8B-B14F-4D97-AF65-F5344CB8AC3E}">
        <p14:creationId xmlns:p14="http://schemas.microsoft.com/office/powerpoint/2010/main" xmlns="" val="58427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00"/>
            <a:ext cx="7848600" cy="7048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867400" y="3962400"/>
            <a:ext cx="2819400" cy="2362200"/>
          </a:xfrm>
        </p:spPr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42" name="Flowchart: Terminator 41"/>
          <p:cNvSpPr/>
          <p:nvPr/>
        </p:nvSpPr>
        <p:spPr>
          <a:xfrm rot="1916974">
            <a:off x="193675" y="-420688"/>
            <a:ext cx="381000" cy="762001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Flowchart: Terminator 42"/>
          <p:cNvSpPr/>
          <p:nvPr/>
        </p:nvSpPr>
        <p:spPr>
          <a:xfrm rot="2499772">
            <a:off x="-2033588" y="-684213"/>
            <a:ext cx="136525" cy="3508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Flowchart: Terminator 43"/>
          <p:cNvSpPr/>
          <p:nvPr/>
        </p:nvSpPr>
        <p:spPr>
          <a:xfrm rot="18459968">
            <a:off x="-2424906" y="-588169"/>
            <a:ext cx="128587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Flowchart: Terminator 44"/>
          <p:cNvSpPr/>
          <p:nvPr/>
        </p:nvSpPr>
        <p:spPr>
          <a:xfrm rot="19679112">
            <a:off x="-2112963" y="-338138"/>
            <a:ext cx="381000" cy="762001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Flowchart: Terminator 45"/>
          <p:cNvSpPr/>
          <p:nvPr/>
        </p:nvSpPr>
        <p:spPr>
          <a:xfrm rot="17528717" flipH="1">
            <a:off x="119062" y="1227138"/>
            <a:ext cx="47625" cy="288926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Flowchart: Terminator 46"/>
          <p:cNvSpPr/>
          <p:nvPr/>
        </p:nvSpPr>
        <p:spPr>
          <a:xfrm>
            <a:off x="228600" y="15240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Flowchart: Terminator 47"/>
          <p:cNvSpPr/>
          <p:nvPr/>
        </p:nvSpPr>
        <p:spPr>
          <a:xfrm rot="3048977">
            <a:off x="96043" y="1421607"/>
            <a:ext cx="66675" cy="28098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-2057400" y="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-1752600" y="-8382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-1524000" y="-10668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-762000" y="-10668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-1295400" y="-9906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-762000" y="-9906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-1219200" y="-7620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-685800" y="-7620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7" name="Moon 56"/>
          <p:cNvSpPr/>
          <p:nvPr/>
        </p:nvSpPr>
        <p:spPr>
          <a:xfrm rot="16200000">
            <a:off x="-965200" y="-541338"/>
            <a:ext cx="382588" cy="1312863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Flowchart: Terminator 57"/>
          <p:cNvSpPr/>
          <p:nvPr/>
        </p:nvSpPr>
        <p:spPr>
          <a:xfrm rot="18939315">
            <a:off x="327025" y="315913"/>
            <a:ext cx="160338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Flowchart: Terminator 58"/>
          <p:cNvSpPr/>
          <p:nvPr/>
        </p:nvSpPr>
        <p:spPr>
          <a:xfrm rot="19447128" flipH="1">
            <a:off x="-1698625" y="1535113"/>
            <a:ext cx="106362" cy="217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" name="Flowchart: Terminator 59"/>
          <p:cNvSpPr/>
          <p:nvPr/>
        </p:nvSpPr>
        <p:spPr>
          <a:xfrm rot="5953677">
            <a:off x="-1597025" y="1335088"/>
            <a:ext cx="92075" cy="3778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Flowchart: Terminator 60"/>
          <p:cNvSpPr/>
          <p:nvPr/>
        </p:nvSpPr>
        <p:spPr>
          <a:xfrm rot="1281276">
            <a:off x="-1790700" y="1536700"/>
            <a:ext cx="114300" cy="2333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Flowchart: Terminator 61"/>
          <p:cNvSpPr/>
          <p:nvPr/>
        </p:nvSpPr>
        <p:spPr>
          <a:xfrm rot="2156406">
            <a:off x="-1990725" y="334963"/>
            <a:ext cx="168275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3" name="Flowchart: Terminator 62"/>
          <p:cNvSpPr/>
          <p:nvPr/>
        </p:nvSpPr>
        <p:spPr>
          <a:xfrm rot="20888456">
            <a:off x="-2257425" y="-671513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" name="Flowchart: Terminator 63"/>
          <p:cNvSpPr/>
          <p:nvPr/>
        </p:nvSpPr>
        <p:spPr>
          <a:xfrm>
            <a:off x="-2362200" y="-45720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5" name="Flowchart: Terminator 64"/>
          <p:cNvSpPr/>
          <p:nvPr/>
        </p:nvSpPr>
        <p:spPr>
          <a:xfrm rot="4999587">
            <a:off x="785812" y="-609600"/>
            <a:ext cx="130175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Flowchart: Terminator 65"/>
          <p:cNvSpPr/>
          <p:nvPr/>
        </p:nvSpPr>
        <p:spPr>
          <a:xfrm rot="1049759">
            <a:off x="420688" y="-825500"/>
            <a:ext cx="128587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7" name="Flowchart: Terminator 66"/>
          <p:cNvSpPr/>
          <p:nvPr/>
        </p:nvSpPr>
        <p:spPr>
          <a:xfrm rot="3478247">
            <a:off x="616744" y="-759619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8" name="Flowchart: Terminator 67"/>
          <p:cNvSpPr/>
          <p:nvPr/>
        </p:nvSpPr>
        <p:spPr>
          <a:xfrm rot="1872281">
            <a:off x="358775" y="-592138"/>
            <a:ext cx="457200" cy="3333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9" name="Flowchart: Terminator 68"/>
          <p:cNvSpPr/>
          <p:nvPr/>
        </p:nvSpPr>
        <p:spPr>
          <a:xfrm rot="18898570">
            <a:off x="103188" y="1162050"/>
            <a:ext cx="773112" cy="17938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Flowchart: Terminator 69"/>
          <p:cNvSpPr/>
          <p:nvPr/>
        </p:nvSpPr>
        <p:spPr>
          <a:xfrm rot="2196677">
            <a:off x="-2303463" y="1274763"/>
            <a:ext cx="760413" cy="1936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4131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2" name="Flowchart: Terminator 11"/>
          <p:cNvSpPr/>
          <p:nvPr/>
        </p:nvSpPr>
        <p:spPr>
          <a:xfrm rot="1916974">
            <a:off x="1184275" y="3651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lowchart: Terminator 12"/>
          <p:cNvSpPr/>
          <p:nvPr/>
        </p:nvSpPr>
        <p:spPr>
          <a:xfrm rot="2499772">
            <a:off x="-1042988" y="-227013"/>
            <a:ext cx="136525" cy="3508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lowchart: Terminator 13"/>
          <p:cNvSpPr/>
          <p:nvPr/>
        </p:nvSpPr>
        <p:spPr>
          <a:xfrm rot="18459968">
            <a:off x="-1434306" y="-130969"/>
            <a:ext cx="128588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Flowchart: Terminator 14"/>
          <p:cNvSpPr/>
          <p:nvPr/>
        </p:nvSpPr>
        <p:spPr>
          <a:xfrm rot="19679112">
            <a:off x="-1122363" y="11906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Flowchart: Terminator 15"/>
          <p:cNvSpPr/>
          <p:nvPr/>
        </p:nvSpPr>
        <p:spPr>
          <a:xfrm rot="17528717" flipH="1">
            <a:off x="1643063" y="19891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Flowchart: Terminator 16"/>
          <p:cNvSpPr/>
          <p:nvPr/>
        </p:nvSpPr>
        <p:spPr>
          <a:xfrm>
            <a:off x="1524000" y="20574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lowchart: Terminator 17"/>
          <p:cNvSpPr/>
          <p:nvPr/>
        </p:nvSpPr>
        <p:spPr>
          <a:xfrm rot="3048977">
            <a:off x="1391444" y="19550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-1066800" y="45720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-762000" y="-3810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-533400" y="-609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28600" y="-609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-304800" y="-5334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28600" y="-5334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-228600" y="-304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-304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Moon 26"/>
          <p:cNvSpPr/>
          <p:nvPr/>
        </p:nvSpPr>
        <p:spPr>
          <a:xfrm rot="16200000">
            <a:off x="25400" y="-84138"/>
            <a:ext cx="382588" cy="1312863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Flowchart: Terminator 27"/>
          <p:cNvSpPr/>
          <p:nvPr/>
        </p:nvSpPr>
        <p:spPr>
          <a:xfrm rot="18939315">
            <a:off x="1317625" y="773113"/>
            <a:ext cx="160338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Flowchart: Terminator 28"/>
          <p:cNvSpPr/>
          <p:nvPr/>
        </p:nvSpPr>
        <p:spPr>
          <a:xfrm rot="19447128" flipH="1">
            <a:off x="-708025" y="1992313"/>
            <a:ext cx="106362" cy="217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Flowchart: Terminator 29"/>
          <p:cNvSpPr/>
          <p:nvPr/>
        </p:nvSpPr>
        <p:spPr>
          <a:xfrm rot="5953677">
            <a:off x="-606425" y="1792288"/>
            <a:ext cx="92075" cy="3778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Flowchart: Terminator 30"/>
          <p:cNvSpPr/>
          <p:nvPr/>
        </p:nvSpPr>
        <p:spPr>
          <a:xfrm rot="1281276">
            <a:off x="-800100" y="1993900"/>
            <a:ext cx="114300" cy="2333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2156406">
            <a:off x="-1000125" y="792163"/>
            <a:ext cx="168275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Flowchart: Terminator 32"/>
          <p:cNvSpPr/>
          <p:nvPr/>
        </p:nvSpPr>
        <p:spPr>
          <a:xfrm rot="20888456">
            <a:off x="-1266825" y="-214313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" name="Flowchart: Terminator 33"/>
          <p:cNvSpPr/>
          <p:nvPr/>
        </p:nvSpPr>
        <p:spPr>
          <a:xfrm>
            <a:off x="-1371600" y="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Flowchart: Terminator 34"/>
          <p:cNvSpPr/>
          <p:nvPr/>
        </p:nvSpPr>
        <p:spPr>
          <a:xfrm rot="4999587">
            <a:off x="1776412" y="-152400"/>
            <a:ext cx="130176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" name="Flowchart: Terminator 35"/>
          <p:cNvSpPr/>
          <p:nvPr/>
        </p:nvSpPr>
        <p:spPr>
          <a:xfrm rot="1049759">
            <a:off x="1411288" y="-368300"/>
            <a:ext cx="128587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Flowchart: Terminator 36"/>
          <p:cNvSpPr/>
          <p:nvPr/>
        </p:nvSpPr>
        <p:spPr>
          <a:xfrm rot="3478247">
            <a:off x="1607344" y="-302419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Flowchart: Terminator 37"/>
          <p:cNvSpPr/>
          <p:nvPr/>
        </p:nvSpPr>
        <p:spPr>
          <a:xfrm rot="1872281">
            <a:off x="1349375" y="-134938"/>
            <a:ext cx="457200" cy="333376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Flowchart: Terminator 38"/>
          <p:cNvSpPr/>
          <p:nvPr/>
        </p:nvSpPr>
        <p:spPr>
          <a:xfrm rot="16699818">
            <a:off x="1206500" y="1677988"/>
            <a:ext cx="773113" cy="1793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Flowchart: Terminator 39"/>
          <p:cNvSpPr/>
          <p:nvPr/>
        </p:nvSpPr>
        <p:spPr>
          <a:xfrm rot="2196677">
            <a:off x="-1312863" y="1731963"/>
            <a:ext cx="760413" cy="1936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579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4" name="Flowchart: Terminator 3"/>
          <p:cNvSpPr/>
          <p:nvPr/>
        </p:nvSpPr>
        <p:spPr>
          <a:xfrm rot="1916974">
            <a:off x="1793875" y="11271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2499772">
            <a:off x="-433388" y="-150813"/>
            <a:ext cx="136525" cy="3508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 rot="18459968">
            <a:off x="-824706" y="-54769"/>
            <a:ext cx="128588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19679112">
            <a:off x="-512763" y="19526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 rot="17528717" flipH="1">
            <a:off x="1719263" y="17605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>
            <a:off x="1828800" y="20574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Terminator 9"/>
          <p:cNvSpPr/>
          <p:nvPr/>
        </p:nvSpPr>
        <p:spPr>
          <a:xfrm rot="3048977">
            <a:off x="1696244" y="19550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-457200" y="53340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-152400" y="-3048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6200" y="-5334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8200" y="-5334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4800" y="-457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38200" y="-457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000" y="-2286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14400" y="-2286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Moon 18"/>
          <p:cNvSpPr/>
          <p:nvPr/>
        </p:nvSpPr>
        <p:spPr>
          <a:xfrm rot="16200000">
            <a:off x="635000" y="-7937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8939315">
            <a:off x="1927225" y="849313"/>
            <a:ext cx="160338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Flowchart: Terminator 20"/>
          <p:cNvSpPr/>
          <p:nvPr/>
        </p:nvSpPr>
        <p:spPr>
          <a:xfrm rot="19447128" flipH="1">
            <a:off x="-98425" y="2068513"/>
            <a:ext cx="106363" cy="217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lowchart: Terminator 21"/>
          <p:cNvSpPr/>
          <p:nvPr/>
        </p:nvSpPr>
        <p:spPr>
          <a:xfrm rot="5953677">
            <a:off x="3175" y="1868488"/>
            <a:ext cx="92075" cy="3778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281276">
            <a:off x="-190500" y="2070100"/>
            <a:ext cx="114300" cy="2333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2156406">
            <a:off x="-390525" y="868363"/>
            <a:ext cx="168275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Flowchart: Terminator 24"/>
          <p:cNvSpPr/>
          <p:nvPr/>
        </p:nvSpPr>
        <p:spPr>
          <a:xfrm rot="20888456">
            <a:off x="-657225" y="-138113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Flowchart: Terminator 25"/>
          <p:cNvSpPr/>
          <p:nvPr/>
        </p:nvSpPr>
        <p:spPr>
          <a:xfrm>
            <a:off x="-762000" y="7620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 rot="4999587">
            <a:off x="2386012" y="-76199"/>
            <a:ext cx="130175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Flowchart: Terminator 27"/>
          <p:cNvSpPr/>
          <p:nvPr/>
        </p:nvSpPr>
        <p:spPr>
          <a:xfrm rot="1049759">
            <a:off x="2020888" y="-292100"/>
            <a:ext cx="128587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Flowchart: Terminator 28"/>
          <p:cNvSpPr/>
          <p:nvPr/>
        </p:nvSpPr>
        <p:spPr>
          <a:xfrm rot="3478247">
            <a:off x="2216944" y="-226219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Flowchart: Terminator 29"/>
          <p:cNvSpPr/>
          <p:nvPr/>
        </p:nvSpPr>
        <p:spPr>
          <a:xfrm rot="1872281">
            <a:off x="1958975" y="-58738"/>
            <a:ext cx="457200" cy="333376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Flowchart: Terminator 30"/>
          <p:cNvSpPr/>
          <p:nvPr/>
        </p:nvSpPr>
        <p:spPr>
          <a:xfrm rot="18898570">
            <a:off x="1703388" y="1695450"/>
            <a:ext cx="773112" cy="17938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2196677">
            <a:off x="-703263" y="1808163"/>
            <a:ext cx="760413" cy="1936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15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4" name="Flowchart: Terminator 3"/>
          <p:cNvSpPr/>
          <p:nvPr/>
        </p:nvSpPr>
        <p:spPr>
          <a:xfrm rot="1916974">
            <a:off x="2251075" y="34131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2499772">
            <a:off x="23813" y="77788"/>
            <a:ext cx="136525" cy="3508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 rot="18459968">
            <a:off x="-367506" y="173831"/>
            <a:ext cx="128588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19679112">
            <a:off x="-55563" y="423863"/>
            <a:ext cx="381001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 rot="17528717" flipH="1">
            <a:off x="3090863" y="20653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>
            <a:off x="2971800" y="21336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Terminator 9"/>
          <p:cNvSpPr/>
          <p:nvPr/>
        </p:nvSpPr>
        <p:spPr>
          <a:xfrm rot="3048977">
            <a:off x="2839244" y="21074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76200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04800" y="-762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33400" y="-3048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295400" y="-3048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62000" y="-2286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295400" y="-2286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38200" y="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371600" y="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Moon 18"/>
          <p:cNvSpPr/>
          <p:nvPr/>
        </p:nvSpPr>
        <p:spPr>
          <a:xfrm rot="16200000">
            <a:off x="1092200" y="2206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8939315">
            <a:off x="2384425" y="1077913"/>
            <a:ext cx="160338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2156406">
            <a:off x="66675" y="1096963"/>
            <a:ext cx="168275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Flowchart: Terminator 24"/>
          <p:cNvSpPr/>
          <p:nvPr/>
        </p:nvSpPr>
        <p:spPr>
          <a:xfrm rot="20888456">
            <a:off x="-200025" y="90488"/>
            <a:ext cx="168275" cy="290512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Flowchart: Terminator 25"/>
          <p:cNvSpPr/>
          <p:nvPr/>
        </p:nvSpPr>
        <p:spPr>
          <a:xfrm>
            <a:off x="-304800" y="30480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 rot="4999587">
            <a:off x="2843212" y="152401"/>
            <a:ext cx="130175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Flowchart: Terminator 27"/>
          <p:cNvSpPr/>
          <p:nvPr/>
        </p:nvSpPr>
        <p:spPr>
          <a:xfrm rot="1049759">
            <a:off x="2478088" y="-63500"/>
            <a:ext cx="128587" cy="2873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Flowchart: Terminator 28"/>
          <p:cNvSpPr/>
          <p:nvPr/>
        </p:nvSpPr>
        <p:spPr>
          <a:xfrm rot="3478247">
            <a:off x="2674144" y="2381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Flowchart: Terminator 29"/>
          <p:cNvSpPr/>
          <p:nvPr/>
        </p:nvSpPr>
        <p:spPr>
          <a:xfrm rot="1872281">
            <a:off x="2416175" y="169863"/>
            <a:ext cx="457200" cy="3333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Flowchart: Terminator 30"/>
          <p:cNvSpPr/>
          <p:nvPr/>
        </p:nvSpPr>
        <p:spPr>
          <a:xfrm rot="14278895">
            <a:off x="2491582" y="1854994"/>
            <a:ext cx="684212" cy="1460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7767868">
            <a:off x="-697706" y="2086768"/>
            <a:ext cx="762000" cy="1952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13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4" name="Flowchart: Terminator 3"/>
          <p:cNvSpPr/>
          <p:nvPr/>
        </p:nvSpPr>
        <p:spPr>
          <a:xfrm rot="1916974">
            <a:off x="2706688" y="87471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2499772">
            <a:off x="479425" y="611188"/>
            <a:ext cx="136525" cy="3508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 rot="18459968">
            <a:off x="88900" y="708025"/>
            <a:ext cx="128588" cy="2873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19679112">
            <a:off x="401638" y="95726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 rot="17528717" flipH="1">
            <a:off x="2632869" y="2521744"/>
            <a:ext cx="4762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>
            <a:off x="2743200" y="28194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Terminator 9"/>
          <p:cNvSpPr/>
          <p:nvPr/>
        </p:nvSpPr>
        <p:spPr>
          <a:xfrm rot="3048977">
            <a:off x="2610644" y="27170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7200" y="129540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62000" y="4572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90600" y="228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752600" y="228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219200" y="3048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52600" y="3048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95400" y="5334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828800" y="5334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Moon 18"/>
          <p:cNvSpPr/>
          <p:nvPr/>
        </p:nvSpPr>
        <p:spPr>
          <a:xfrm rot="16200000">
            <a:off x="1549400" y="7540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8939315">
            <a:off x="2840038" y="1611313"/>
            <a:ext cx="160337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Flowchart: Terminator 20"/>
          <p:cNvSpPr/>
          <p:nvPr/>
        </p:nvSpPr>
        <p:spPr>
          <a:xfrm rot="19447128" flipH="1">
            <a:off x="814388" y="2830513"/>
            <a:ext cx="106362" cy="217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lowchart: Terminator 21"/>
          <p:cNvSpPr/>
          <p:nvPr/>
        </p:nvSpPr>
        <p:spPr>
          <a:xfrm rot="5953677">
            <a:off x="917575" y="2630488"/>
            <a:ext cx="92075" cy="3778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281276">
            <a:off x="723900" y="2832100"/>
            <a:ext cx="114300" cy="2333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2156406">
            <a:off x="522288" y="1630363"/>
            <a:ext cx="169862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Flowchart: Terminator 24"/>
          <p:cNvSpPr/>
          <p:nvPr/>
        </p:nvSpPr>
        <p:spPr>
          <a:xfrm rot="20888456">
            <a:off x="255588" y="623888"/>
            <a:ext cx="168275" cy="290512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Flowchart: Terminator 25"/>
          <p:cNvSpPr/>
          <p:nvPr/>
        </p:nvSpPr>
        <p:spPr>
          <a:xfrm>
            <a:off x="152400" y="83820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 rot="4999587">
            <a:off x="3300412" y="685801"/>
            <a:ext cx="130175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Flowchart: Terminator 27"/>
          <p:cNvSpPr/>
          <p:nvPr/>
        </p:nvSpPr>
        <p:spPr>
          <a:xfrm rot="1049759">
            <a:off x="2935288" y="469900"/>
            <a:ext cx="128587" cy="2873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Flowchart: Terminator 28"/>
          <p:cNvSpPr/>
          <p:nvPr/>
        </p:nvSpPr>
        <p:spPr>
          <a:xfrm rot="3478247">
            <a:off x="3130550" y="536575"/>
            <a:ext cx="16827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Flowchart: Terminator 29"/>
          <p:cNvSpPr/>
          <p:nvPr/>
        </p:nvSpPr>
        <p:spPr>
          <a:xfrm rot="1872281">
            <a:off x="2871788" y="703263"/>
            <a:ext cx="457200" cy="3333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Flowchart: Terminator 30"/>
          <p:cNvSpPr/>
          <p:nvPr/>
        </p:nvSpPr>
        <p:spPr>
          <a:xfrm rot="18898570">
            <a:off x="2616201" y="2457450"/>
            <a:ext cx="773112" cy="1793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2196677">
            <a:off x="211138" y="2570163"/>
            <a:ext cx="760412" cy="1936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0729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4" name="Flowchart: Terminator 3"/>
          <p:cNvSpPr/>
          <p:nvPr/>
        </p:nvSpPr>
        <p:spPr>
          <a:xfrm rot="1916974">
            <a:off x="3394075" y="186531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2499772">
            <a:off x="1166813" y="1601788"/>
            <a:ext cx="136525" cy="3508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 rot="18459968">
            <a:off x="775494" y="1697831"/>
            <a:ext cx="128588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19679112">
            <a:off x="1087438" y="1947863"/>
            <a:ext cx="381000" cy="7620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 rot="17528717" flipH="1">
            <a:off x="4081463" y="37417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>
            <a:off x="3886200" y="38100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Terminator 9"/>
          <p:cNvSpPr/>
          <p:nvPr/>
        </p:nvSpPr>
        <p:spPr>
          <a:xfrm rot="3048977">
            <a:off x="3753644" y="37076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143000" y="2286000"/>
            <a:ext cx="2514600" cy="11430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47800" y="14478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676400" y="12192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438400" y="12192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05000" y="12954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438400" y="12954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981200" y="15240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14600" y="15240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Moon 18"/>
          <p:cNvSpPr/>
          <p:nvPr/>
        </p:nvSpPr>
        <p:spPr>
          <a:xfrm rot="16200000">
            <a:off x="2235200" y="17446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8939315">
            <a:off x="3527425" y="2601913"/>
            <a:ext cx="160338" cy="852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Flowchart: Terminator 20"/>
          <p:cNvSpPr/>
          <p:nvPr/>
        </p:nvSpPr>
        <p:spPr>
          <a:xfrm rot="19447128" flipH="1">
            <a:off x="968375" y="3973513"/>
            <a:ext cx="106363" cy="2174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lowchart: Terminator 21"/>
          <p:cNvSpPr/>
          <p:nvPr/>
        </p:nvSpPr>
        <p:spPr>
          <a:xfrm>
            <a:off x="838200" y="3962400"/>
            <a:ext cx="139700" cy="3079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281276">
            <a:off x="723900" y="3975100"/>
            <a:ext cx="114300" cy="2333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2156406">
            <a:off x="1209675" y="2620963"/>
            <a:ext cx="168275" cy="10064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Flowchart: Terminator 24"/>
          <p:cNvSpPr/>
          <p:nvPr/>
        </p:nvSpPr>
        <p:spPr>
          <a:xfrm rot="20888456">
            <a:off x="942975" y="1614488"/>
            <a:ext cx="168275" cy="290512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Flowchart: Terminator 25"/>
          <p:cNvSpPr/>
          <p:nvPr/>
        </p:nvSpPr>
        <p:spPr>
          <a:xfrm>
            <a:off x="838200" y="1828800"/>
            <a:ext cx="457200" cy="3048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 rot="4999587">
            <a:off x="3986212" y="1676401"/>
            <a:ext cx="130175" cy="3175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Flowchart: Terminator 27"/>
          <p:cNvSpPr/>
          <p:nvPr/>
        </p:nvSpPr>
        <p:spPr>
          <a:xfrm rot="1049759">
            <a:off x="3621088" y="1460500"/>
            <a:ext cx="128587" cy="28733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Flowchart: Terminator 28"/>
          <p:cNvSpPr/>
          <p:nvPr/>
        </p:nvSpPr>
        <p:spPr>
          <a:xfrm rot="3478247">
            <a:off x="3817144" y="1526381"/>
            <a:ext cx="168275" cy="29051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Flowchart: Terminator 29"/>
          <p:cNvSpPr/>
          <p:nvPr/>
        </p:nvSpPr>
        <p:spPr>
          <a:xfrm rot="1872281">
            <a:off x="3559175" y="1693863"/>
            <a:ext cx="457200" cy="3333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Flowchart: Terminator 30"/>
          <p:cNvSpPr/>
          <p:nvPr/>
        </p:nvSpPr>
        <p:spPr>
          <a:xfrm rot="15645348">
            <a:off x="3497262" y="3430588"/>
            <a:ext cx="773113" cy="17938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6185627">
            <a:off x="562769" y="3648869"/>
            <a:ext cx="760413" cy="1936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949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858000" y="4648200"/>
            <a:ext cx="1828800" cy="1676400"/>
          </a:xfrm>
        </p:spPr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6" name="Flowchart: Terminator 5"/>
          <p:cNvSpPr/>
          <p:nvPr/>
        </p:nvSpPr>
        <p:spPr>
          <a:xfrm rot="2499772">
            <a:off x="3940175" y="4933950"/>
            <a:ext cx="46038" cy="2698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lowchart: Terminator 8"/>
          <p:cNvSpPr/>
          <p:nvPr/>
        </p:nvSpPr>
        <p:spPr>
          <a:xfrm rot="17528717" flipH="1">
            <a:off x="3852863" y="49609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Terminator 9"/>
          <p:cNvSpPr/>
          <p:nvPr/>
        </p:nvSpPr>
        <p:spPr>
          <a:xfrm>
            <a:off x="3733800" y="50292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lowchart: Terminator 10"/>
          <p:cNvSpPr/>
          <p:nvPr/>
        </p:nvSpPr>
        <p:spPr>
          <a:xfrm rot="3048977">
            <a:off x="3601244" y="50030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43200" y="3200400"/>
            <a:ext cx="2362200" cy="16002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048000" y="23622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276600" y="2133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038600" y="2133600"/>
            <a:ext cx="685800" cy="6858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05200" y="22098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038600" y="22098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81400" y="24384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114800" y="24384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Moon 19"/>
          <p:cNvSpPr/>
          <p:nvPr/>
        </p:nvSpPr>
        <p:spPr>
          <a:xfrm rot="16200000">
            <a:off x="3835400" y="26590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9838283">
            <a:off x="4168775" y="4972050"/>
            <a:ext cx="46038" cy="2349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1281276">
            <a:off x="4089400" y="4951413"/>
            <a:ext cx="46038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 rot="19659036">
            <a:off x="2543175" y="3867150"/>
            <a:ext cx="319088" cy="13382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Terminator 7"/>
          <p:cNvSpPr/>
          <p:nvPr/>
        </p:nvSpPr>
        <p:spPr>
          <a:xfrm rot="2020882">
            <a:off x="2165350" y="4025900"/>
            <a:ext cx="1160463" cy="3587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16200000">
            <a:off x="2617788" y="4621212"/>
            <a:ext cx="304800" cy="8159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" name="Flowchart: Terminator 33"/>
          <p:cNvSpPr/>
          <p:nvPr/>
        </p:nvSpPr>
        <p:spPr>
          <a:xfrm rot="1936928">
            <a:off x="4980851" y="3867898"/>
            <a:ext cx="318668" cy="133790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Flowchart: Terminator 34"/>
          <p:cNvSpPr/>
          <p:nvPr/>
        </p:nvSpPr>
        <p:spPr>
          <a:xfrm rot="9190352">
            <a:off x="4514377" y="4052658"/>
            <a:ext cx="1161030" cy="35921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" name="Flowchart: Terminator 35"/>
          <p:cNvSpPr/>
          <p:nvPr/>
        </p:nvSpPr>
        <p:spPr>
          <a:xfrm rot="5400000">
            <a:off x="4898939" y="4626061"/>
            <a:ext cx="324975" cy="826454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Flowchart: Terminator 31"/>
          <p:cNvSpPr/>
          <p:nvPr/>
        </p:nvSpPr>
        <p:spPr>
          <a:xfrm rot="18101830">
            <a:off x="3656013" y="4246563"/>
            <a:ext cx="1689100" cy="2222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Flowchart: Terminator 36"/>
          <p:cNvSpPr/>
          <p:nvPr/>
        </p:nvSpPr>
        <p:spPr>
          <a:xfrm rot="14036092">
            <a:off x="2485232" y="4294981"/>
            <a:ext cx="1689100" cy="2206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924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0" y="1935163"/>
            <a:ext cx="457200" cy="274637"/>
          </a:xfrm>
        </p:spPr>
        <p:txBody>
          <a:bodyPr>
            <a:normAutofit fontScale="4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 rot="2499772">
            <a:off x="4321175" y="5467350"/>
            <a:ext cx="46038" cy="2698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17528717" flipH="1">
            <a:off x="4233863" y="54943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4114800" y="55626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3048977">
            <a:off x="3982244" y="55364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24200" y="3733800"/>
            <a:ext cx="2362200" cy="16002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429000" y="28956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86200" y="2743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19600" y="2743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62400" y="2971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495800" y="2971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Moon 13"/>
          <p:cNvSpPr/>
          <p:nvPr/>
        </p:nvSpPr>
        <p:spPr>
          <a:xfrm rot="16200000">
            <a:off x="4216400" y="31924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Flowchart: Terminator 14"/>
          <p:cNvSpPr/>
          <p:nvPr/>
        </p:nvSpPr>
        <p:spPr>
          <a:xfrm rot="19838283">
            <a:off x="4549775" y="5505450"/>
            <a:ext cx="46038" cy="2349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Flowchart: Terminator 15"/>
          <p:cNvSpPr/>
          <p:nvPr/>
        </p:nvSpPr>
        <p:spPr>
          <a:xfrm rot="1281276">
            <a:off x="4470400" y="5484813"/>
            <a:ext cx="46038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Flowchart: Terminator 16"/>
          <p:cNvSpPr/>
          <p:nvPr/>
        </p:nvSpPr>
        <p:spPr>
          <a:xfrm rot="19659036">
            <a:off x="2924175" y="4400550"/>
            <a:ext cx="319088" cy="13382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lowchart: Terminator 17"/>
          <p:cNvSpPr/>
          <p:nvPr/>
        </p:nvSpPr>
        <p:spPr>
          <a:xfrm rot="2020882">
            <a:off x="2546350" y="4559300"/>
            <a:ext cx="1160463" cy="3587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Flowchart: Terminator 18"/>
          <p:cNvSpPr/>
          <p:nvPr/>
        </p:nvSpPr>
        <p:spPr>
          <a:xfrm rot="16200000">
            <a:off x="2998788" y="5154612"/>
            <a:ext cx="304800" cy="8159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936928">
            <a:off x="5361851" y="4401298"/>
            <a:ext cx="318668" cy="133790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Flowchart: Terminator 20"/>
          <p:cNvSpPr/>
          <p:nvPr/>
        </p:nvSpPr>
        <p:spPr>
          <a:xfrm rot="9190352">
            <a:off x="4895377" y="4586058"/>
            <a:ext cx="1161030" cy="35921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lowchart: Terminator 21"/>
          <p:cNvSpPr/>
          <p:nvPr/>
        </p:nvSpPr>
        <p:spPr>
          <a:xfrm rot="5400000">
            <a:off x="5279939" y="5159461"/>
            <a:ext cx="324975" cy="826454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8101830">
            <a:off x="4037013" y="4779963"/>
            <a:ext cx="1689100" cy="2222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14036092">
            <a:off x="2866232" y="4828381"/>
            <a:ext cx="1689100" cy="2206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Callout 24"/>
          <p:cNvSpPr/>
          <p:nvPr/>
        </p:nvSpPr>
        <p:spPr>
          <a:xfrm>
            <a:off x="4495800" y="685800"/>
            <a:ext cx="3657600" cy="22098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90" name="TextBox 25"/>
          <p:cNvSpPr txBox="1">
            <a:spLocks noChangeArrowheads="1"/>
          </p:cNvSpPr>
          <p:nvPr/>
        </p:nvSpPr>
        <p:spPr bwMode="auto">
          <a:xfrm>
            <a:off x="4800600" y="1143000"/>
            <a:ext cx="3124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Constantia" pitchFamily="18" charset="0"/>
              </a:rPr>
              <a:t>Sveiki, noriu Jums papasakoti apie skysčių stulpelio slėgį.</a:t>
            </a:r>
          </a:p>
        </p:txBody>
      </p:sp>
    </p:spTree>
    <p:extLst>
      <p:ext uri="{BB962C8B-B14F-4D97-AF65-F5344CB8AC3E}">
        <p14:creationId xmlns:p14="http://schemas.microsoft.com/office/powerpoint/2010/main" xmlns="" val="406765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"/>
    </mc:Choice>
    <mc:Fallback>
      <p:transition spd="slow" advTm="2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0" y="1935163"/>
            <a:ext cx="457200" cy="274637"/>
          </a:xfrm>
        </p:spPr>
        <p:txBody>
          <a:bodyPr>
            <a:normAutofit fontScale="4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 rot="2499772">
            <a:off x="4321175" y="5467350"/>
            <a:ext cx="46038" cy="2698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 rot="17528717" flipH="1">
            <a:off x="4233863" y="5494338"/>
            <a:ext cx="47625" cy="28892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4114800" y="5562600"/>
            <a:ext cx="76200" cy="22860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 rot="3048977">
            <a:off x="3982244" y="5536407"/>
            <a:ext cx="66675" cy="28098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24200" y="3733800"/>
            <a:ext cx="2362200" cy="16002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429000" y="2895600"/>
            <a:ext cx="1981200" cy="137160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86200" y="2743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19600" y="2743200"/>
            <a:ext cx="457200" cy="609600"/>
          </a:xfrm>
          <a:prstGeom prst="ellipse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962400" y="2971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495800" y="2971800"/>
            <a:ext cx="304800" cy="304800"/>
          </a:xfrm>
          <a:prstGeom prst="ellipse">
            <a:avLst/>
          </a:prstGeom>
          <a:solidFill>
            <a:schemeClr val="bg1">
              <a:lumMod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Moon 13"/>
          <p:cNvSpPr/>
          <p:nvPr/>
        </p:nvSpPr>
        <p:spPr>
          <a:xfrm rot="16200000">
            <a:off x="4216400" y="3192463"/>
            <a:ext cx="382588" cy="1312862"/>
          </a:xfrm>
          <a:prstGeom prst="mo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Flowchart: Terminator 14"/>
          <p:cNvSpPr/>
          <p:nvPr/>
        </p:nvSpPr>
        <p:spPr>
          <a:xfrm rot="19838283">
            <a:off x="4549775" y="5505450"/>
            <a:ext cx="46038" cy="2349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Flowchart: Terminator 15"/>
          <p:cNvSpPr/>
          <p:nvPr/>
        </p:nvSpPr>
        <p:spPr>
          <a:xfrm rot="1281276">
            <a:off x="4470400" y="5484813"/>
            <a:ext cx="46038" cy="287337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Flowchart: Terminator 16"/>
          <p:cNvSpPr/>
          <p:nvPr/>
        </p:nvSpPr>
        <p:spPr>
          <a:xfrm rot="19659036">
            <a:off x="2924175" y="4400550"/>
            <a:ext cx="319088" cy="13382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lowchart: Terminator 17"/>
          <p:cNvSpPr/>
          <p:nvPr/>
        </p:nvSpPr>
        <p:spPr>
          <a:xfrm rot="2020882">
            <a:off x="2546350" y="4559300"/>
            <a:ext cx="1160463" cy="3587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Flowchart: Terminator 18"/>
          <p:cNvSpPr/>
          <p:nvPr/>
        </p:nvSpPr>
        <p:spPr>
          <a:xfrm rot="16200000">
            <a:off x="2998788" y="5154612"/>
            <a:ext cx="304800" cy="815975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lowchart: Terminator 19"/>
          <p:cNvSpPr/>
          <p:nvPr/>
        </p:nvSpPr>
        <p:spPr>
          <a:xfrm rot="1936928">
            <a:off x="5361851" y="4401298"/>
            <a:ext cx="318668" cy="133790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Flowchart: Terminator 20"/>
          <p:cNvSpPr/>
          <p:nvPr/>
        </p:nvSpPr>
        <p:spPr>
          <a:xfrm rot="9190352">
            <a:off x="4895377" y="4586058"/>
            <a:ext cx="1161030" cy="359218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lowchart: Terminator 21"/>
          <p:cNvSpPr/>
          <p:nvPr/>
        </p:nvSpPr>
        <p:spPr>
          <a:xfrm rot="5400000">
            <a:off x="5279939" y="5159461"/>
            <a:ext cx="324975" cy="826454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Flowchart: Terminator 22"/>
          <p:cNvSpPr/>
          <p:nvPr/>
        </p:nvSpPr>
        <p:spPr>
          <a:xfrm rot="18101830">
            <a:off x="4037013" y="4779963"/>
            <a:ext cx="1689100" cy="222250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lowchart: Terminator 23"/>
          <p:cNvSpPr/>
          <p:nvPr/>
        </p:nvSpPr>
        <p:spPr>
          <a:xfrm rot="14036092">
            <a:off x="2866232" y="4828381"/>
            <a:ext cx="1689100" cy="220663"/>
          </a:xfrm>
          <a:prstGeom prst="flowChartTerminator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Callout 24"/>
          <p:cNvSpPr/>
          <p:nvPr/>
        </p:nvSpPr>
        <p:spPr>
          <a:xfrm>
            <a:off x="4495800" y="685800"/>
            <a:ext cx="3657600" cy="22098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90" name="TextBox 25"/>
          <p:cNvSpPr txBox="1">
            <a:spLocks noChangeArrowheads="1"/>
          </p:cNvSpPr>
          <p:nvPr/>
        </p:nvSpPr>
        <p:spPr bwMode="auto">
          <a:xfrm>
            <a:off x="4800600" y="1143000"/>
            <a:ext cx="3124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Constantia" pitchFamily="18" charset="0"/>
              </a:rPr>
              <a:t>Sveiki, noriu Jums papasakoti apie skysčių stulpelio slėgį.</a:t>
            </a:r>
          </a:p>
        </p:txBody>
      </p:sp>
    </p:spTree>
    <p:extLst>
      <p:ext uri="{BB962C8B-B14F-4D97-AF65-F5344CB8AC3E}">
        <p14:creationId xmlns:p14="http://schemas.microsoft.com/office/powerpoint/2010/main" xmlns="" val="2924358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914400" y="1676400"/>
            <a:ext cx="8229600" cy="1143000"/>
          </a:xfrm>
        </p:spPr>
        <p:txBody>
          <a:bodyPr/>
          <a:lstStyle/>
          <a:p>
            <a:pPr eaLnBrk="1" hangingPunct="1"/>
            <a:endParaRPr lang="lt-LT" smtClean="0"/>
          </a:p>
        </p:txBody>
      </p:sp>
      <p:pic>
        <p:nvPicPr>
          <p:cNvPr id="12291" name="Content Placeholder 24" descr="dynamic_imaging_blank_greenboar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91" y="836712"/>
            <a:ext cx="9169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Content Placeholder 25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24384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3600" b="1" smtClean="0">
                <a:latin typeface="Times New Roman" pitchFamily="18" charset="0"/>
                <a:cs typeface="Times New Roman" pitchFamily="18" charset="0"/>
              </a:rPr>
              <a:t>Slėgis</a:t>
            </a:r>
            <a:r>
              <a:rPr lang="lt-LT" sz="3600" smtClean="0">
                <a:latin typeface="Times New Roman" pitchFamily="18" charset="0"/>
                <a:cs typeface="Times New Roman" pitchFamily="18" charset="0"/>
              </a:rPr>
              <a:t> – fizikinis dydis,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 jėgos veikimas</a:t>
            </a:r>
            <a:r>
              <a:rPr lang="lt-LT" sz="3600" smtClean="0">
                <a:latin typeface="Times New Roman" pitchFamily="18" charset="0"/>
                <a:cs typeface="Times New Roman" pitchFamily="18" charset="0"/>
              </a:rPr>
              <a:t> į plotą. Kiekybiškai jis apibūdinamas kaip jėga, statmenai veikianti ploto vienetą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 2" pitchFamily="18" charset="2"/>
              <a:buNone/>
            </a:pPr>
            <a:endParaRPr lang="en-US" sz="360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3600" smtClean="0"/>
          </a:p>
          <a:p>
            <a:pPr algn="ctr" eaLnBrk="1" hangingPunct="1">
              <a:buFont typeface="Wingdings 2" pitchFamily="18" charset="2"/>
              <a:buNone/>
            </a:pPr>
            <a:endParaRPr lang="en-US" sz="3600" smtClean="0"/>
          </a:p>
        </p:txBody>
      </p:sp>
    </p:spTree>
    <p:extLst>
      <p:ext uri="{BB962C8B-B14F-4D97-AF65-F5344CB8AC3E}">
        <p14:creationId xmlns:p14="http://schemas.microsoft.com/office/powerpoint/2010/main" xmlns="" val="415524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Paskalio dėsnis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67200"/>
            <a:ext cx="244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Callout 24"/>
          <p:cNvSpPr/>
          <p:nvPr/>
        </p:nvSpPr>
        <p:spPr>
          <a:xfrm rot="10800000" flipV="1">
            <a:off x="4495800" y="1524000"/>
            <a:ext cx="4114800" cy="2438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18" name="TextBox 25"/>
          <p:cNvSpPr txBox="1">
            <a:spLocks noChangeArrowheads="1"/>
          </p:cNvSpPr>
          <p:nvPr/>
        </p:nvSpPr>
        <p:spPr bwMode="auto">
          <a:xfrm>
            <a:off x="4876800" y="1828800"/>
            <a:ext cx="3352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Constantia" pitchFamily="18" charset="0"/>
              </a:rPr>
              <a:t>Čia yra mano senas draugas Blezas Paskalis. Blezai, gal gali priminti kokį tu dėsnį suformulavai?</a:t>
            </a:r>
          </a:p>
        </p:txBody>
      </p:sp>
      <p:sp>
        <p:nvSpPr>
          <p:cNvPr id="33" name="Oval Callout 32"/>
          <p:cNvSpPr/>
          <p:nvPr/>
        </p:nvSpPr>
        <p:spPr>
          <a:xfrm>
            <a:off x="457200" y="990600"/>
            <a:ext cx="3505200" cy="22098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320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28913"/>
            <a:ext cx="2219325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Box 33"/>
          <p:cNvSpPr txBox="1">
            <a:spLocks noChangeArrowheads="1"/>
          </p:cNvSpPr>
          <p:nvPr/>
        </p:nvSpPr>
        <p:spPr bwMode="auto">
          <a:xfrm>
            <a:off x="685800" y="1371600"/>
            <a:ext cx="2971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Constantia" pitchFamily="18" charset="0"/>
              </a:rPr>
              <a:t>Žinoma. </a:t>
            </a:r>
            <a:r>
              <a:rPr lang="en-US" sz="2400">
                <a:solidFill>
                  <a:srgbClr val="FF0000"/>
                </a:solidFill>
                <a:latin typeface="Constantia" pitchFamily="18" charset="0"/>
              </a:rPr>
              <a:t>Skysčiai ir dujos perduoda išorinį slėgį visomis kryptimis vienodai.</a:t>
            </a:r>
          </a:p>
        </p:txBody>
      </p:sp>
      <p:sp>
        <p:nvSpPr>
          <p:cNvPr id="11" name="Rectangle 5"/>
          <p:cNvSpPr/>
          <p:nvPr/>
        </p:nvSpPr>
        <p:spPr>
          <a:xfrm>
            <a:off x="4991100" y="4149080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5"/>
          <p:cNvSpPr/>
          <p:nvPr/>
        </p:nvSpPr>
        <p:spPr>
          <a:xfrm>
            <a:off x="1475656" y="4581128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98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4344" name="Content Placeholder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67200"/>
            <a:ext cx="244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Callout 27"/>
          <p:cNvSpPr/>
          <p:nvPr/>
        </p:nvSpPr>
        <p:spPr>
          <a:xfrm flipH="1">
            <a:off x="3886200" y="1600200"/>
            <a:ext cx="4343400" cy="26670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1" name="TextBox 28"/>
          <p:cNvSpPr txBox="1">
            <a:spLocks noChangeArrowheads="1"/>
          </p:cNvSpPr>
          <p:nvPr/>
        </p:nvSpPr>
        <p:spPr bwMode="auto">
          <a:xfrm>
            <a:off x="4267200" y="2133600"/>
            <a:ext cx="3886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latin typeface="Constantia" pitchFamily="18" charset="0"/>
              </a:rPr>
              <a:t>Vadinasi slėgis skysčiuose atsiranda ir dėl to, kad žemesniuosius sluoksnius spaudžia aukštesni?</a:t>
            </a:r>
          </a:p>
        </p:txBody>
      </p:sp>
      <p:pic>
        <p:nvPicPr>
          <p:cNvPr id="14342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21932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val Callout 35"/>
          <p:cNvSpPr/>
          <p:nvPr/>
        </p:nvSpPr>
        <p:spPr>
          <a:xfrm>
            <a:off x="762000" y="609600"/>
            <a:ext cx="3505200" cy="22098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6" name="TextBox 36"/>
          <p:cNvSpPr txBox="1">
            <a:spLocks noChangeArrowheads="1"/>
          </p:cNvSpPr>
          <p:nvPr/>
        </p:nvSpPr>
        <p:spPr bwMode="auto">
          <a:xfrm>
            <a:off x="1371600" y="838200"/>
            <a:ext cx="2895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>
                <a:latin typeface="Constantia" pitchFamily="18" charset="0"/>
              </a:rPr>
              <a:t>Teisingai. Aš noriu Tau kai ką parodyti. Eime prie lentos.</a:t>
            </a:r>
          </a:p>
        </p:txBody>
      </p:sp>
      <p:sp>
        <p:nvSpPr>
          <p:cNvPr id="11" name="Rectangle 5"/>
          <p:cNvSpPr/>
          <p:nvPr/>
        </p:nvSpPr>
        <p:spPr>
          <a:xfrm>
            <a:off x="1691680" y="4365104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550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pic>
        <p:nvPicPr>
          <p:cNvPr id="15364" name="Content Placeholder 24" descr="dynamic_imaging_blank_greenboar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28913"/>
            <a:ext cx="2219325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075" y="4419600"/>
            <a:ext cx="244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/>
          <p:cNvSpPr/>
          <p:nvPr/>
        </p:nvSpPr>
        <p:spPr>
          <a:xfrm>
            <a:off x="152400" y="0"/>
            <a:ext cx="4648200" cy="25146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9" name="TextBox 9"/>
          <p:cNvSpPr txBox="1">
            <a:spLocks noChangeArrowheads="1"/>
          </p:cNvSpPr>
          <p:nvPr/>
        </p:nvSpPr>
        <p:spPr bwMode="auto">
          <a:xfrm>
            <a:off x="228600" y="457200"/>
            <a:ext cx="4495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Taigi, galime teigti, kad </a:t>
            </a:r>
            <a:r>
              <a:rPr lang="en-US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kysčio slėgis į indo dugną priklauso nuo skysčio stulpelio aukščio ir jo tankio ir nepriklauso nuo indo dugno ploto.</a:t>
            </a:r>
            <a:endParaRPr lang="en-US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370" name="Group 14"/>
          <p:cNvGrpSpPr>
            <a:grpSpLocks/>
          </p:cNvGrpSpPr>
          <p:nvPr/>
        </p:nvGrpSpPr>
        <p:grpSpPr bwMode="auto">
          <a:xfrm>
            <a:off x="4800600" y="1600200"/>
            <a:ext cx="4038600" cy="1752600"/>
            <a:chOff x="-92075" y="2514600"/>
            <a:chExt cx="3730625" cy="1485900"/>
          </a:xfrm>
        </p:grpSpPr>
        <p:sp>
          <p:nvSpPr>
            <p:cNvPr id="15372" name="Text Box 9"/>
            <p:cNvSpPr txBox="1">
              <a:spLocks noChangeArrowheads="1"/>
            </p:cNvSpPr>
            <p:nvPr/>
          </p:nvSpPr>
          <p:spPr bwMode="auto">
            <a:xfrm>
              <a:off x="-92075" y="3084513"/>
              <a:ext cx="8064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lt-LT">
                  <a:latin typeface="Constantia" pitchFamily="18" charset="0"/>
                </a:rPr>
                <a:t>Slėgis</a:t>
              </a:r>
            </a:p>
          </p:txBody>
        </p:sp>
        <p:sp>
          <p:nvSpPr>
            <p:cNvPr id="15373" name="Text Box 11"/>
            <p:cNvSpPr txBox="1">
              <a:spLocks noChangeArrowheads="1"/>
            </p:cNvSpPr>
            <p:nvPr/>
          </p:nvSpPr>
          <p:spPr bwMode="auto">
            <a:xfrm>
              <a:off x="1584325" y="3084513"/>
              <a:ext cx="1047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lt-LT">
                  <a:latin typeface="Constantia" pitchFamily="18" charset="0"/>
                </a:rPr>
                <a:t>Laisvojo</a:t>
              </a:r>
            </a:p>
            <a:p>
              <a:pPr eaLnBrk="1" hangingPunct="1"/>
              <a:r>
                <a:rPr lang="lt-LT">
                  <a:latin typeface="Constantia" pitchFamily="18" charset="0"/>
                </a:rPr>
                <a:t>Kritimo</a:t>
              </a:r>
            </a:p>
            <a:p>
              <a:pPr eaLnBrk="1" hangingPunct="1"/>
              <a:r>
                <a:rPr lang="lt-LT">
                  <a:latin typeface="Constantia" pitchFamily="18" charset="0"/>
                </a:rPr>
                <a:t>pagreitis</a:t>
              </a:r>
            </a:p>
          </p:txBody>
        </p:sp>
        <p:grpSp>
          <p:nvGrpSpPr>
            <p:cNvPr id="15374" name="Group 13"/>
            <p:cNvGrpSpPr>
              <a:grpSpLocks/>
            </p:cNvGrpSpPr>
            <p:nvPr/>
          </p:nvGrpSpPr>
          <p:grpSpPr bwMode="auto">
            <a:xfrm>
              <a:off x="152400" y="2514600"/>
              <a:ext cx="3486150" cy="936625"/>
              <a:chOff x="152400" y="2514600"/>
              <a:chExt cx="3486150" cy="936625"/>
            </a:xfrm>
          </p:grpSpPr>
          <p:sp>
            <p:nvSpPr>
              <p:cNvPr id="15375" name="Line 5"/>
              <p:cNvSpPr>
                <a:spLocks noChangeShapeType="1"/>
              </p:cNvSpPr>
              <p:nvPr/>
            </p:nvSpPr>
            <p:spPr bwMode="auto">
              <a:xfrm flipH="1">
                <a:off x="914400" y="2667000"/>
                <a:ext cx="0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376" name="Line 6"/>
              <p:cNvSpPr>
                <a:spLocks noChangeShapeType="1"/>
              </p:cNvSpPr>
              <p:nvPr/>
            </p:nvSpPr>
            <p:spPr bwMode="auto">
              <a:xfrm>
                <a:off x="1219200" y="2590800"/>
                <a:ext cx="457200" cy="609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377" name="Line 7"/>
              <p:cNvSpPr>
                <a:spLocks noChangeShapeType="1"/>
              </p:cNvSpPr>
              <p:nvPr/>
            </p:nvSpPr>
            <p:spPr bwMode="auto">
              <a:xfrm>
                <a:off x="1524000" y="2514600"/>
                <a:ext cx="1371600" cy="609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378" name="Line 8"/>
              <p:cNvSpPr>
                <a:spLocks noChangeShapeType="1"/>
              </p:cNvSpPr>
              <p:nvPr/>
            </p:nvSpPr>
            <p:spPr bwMode="auto">
              <a:xfrm flipH="1">
                <a:off x="152400" y="2590800"/>
                <a:ext cx="304800" cy="533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379" name="Text Box 10"/>
              <p:cNvSpPr txBox="1">
                <a:spLocks noChangeArrowheads="1"/>
              </p:cNvSpPr>
              <p:nvPr/>
            </p:nvSpPr>
            <p:spPr bwMode="auto">
              <a:xfrm>
                <a:off x="822325" y="3084513"/>
                <a:ext cx="7810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lt-LT">
                    <a:latin typeface="Constantia" pitchFamily="18" charset="0"/>
                  </a:rPr>
                  <a:t>tankis</a:t>
                </a:r>
              </a:p>
            </p:txBody>
          </p:sp>
          <p:sp>
            <p:nvSpPr>
              <p:cNvPr id="15380" name="Text Box 12"/>
              <p:cNvSpPr txBox="1">
                <a:spLocks noChangeArrowheads="1"/>
              </p:cNvSpPr>
              <p:nvPr/>
            </p:nvSpPr>
            <p:spPr bwMode="auto">
              <a:xfrm>
                <a:off x="2743200" y="3048000"/>
                <a:ext cx="8953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lt-LT">
                    <a:latin typeface="Constantia" pitchFamily="18" charset="0"/>
                  </a:rPr>
                  <a:t>aukštis</a:t>
                </a:r>
              </a:p>
            </p:txBody>
          </p:sp>
        </p:grpSp>
      </p:grpSp>
      <p:sp>
        <p:nvSpPr>
          <p:cNvPr id="15371" name="Rectangle 21"/>
          <p:cNvSpPr>
            <a:spLocks noChangeArrowheads="1"/>
          </p:cNvSpPr>
          <p:nvPr/>
        </p:nvSpPr>
        <p:spPr bwMode="auto">
          <a:xfrm>
            <a:off x="5105400" y="10668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lt-LT" sz="3600" b="1" i="1">
                <a:latin typeface="Constantia" pitchFamily="18" charset="0"/>
              </a:rPr>
              <a:t>P = ρgh</a:t>
            </a:r>
            <a:endParaRPr lang="en-US" sz="3600">
              <a:latin typeface="Constantia" pitchFamily="18" charset="0"/>
            </a:endParaRPr>
          </a:p>
        </p:txBody>
      </p:sp>
      <p:sp>
        <p:nvSpPr>
          <p:cNvPr id="21" name="Rectangle 5"/>
          <p:cNvSpPr/>
          <p:nvPr/>
        </p:nvSpPr>
        <p:spPr>
          <a:xfrm>
            <a:off x="1619672" y="4572000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84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pic>
        <p:nvPicPr>
          <p:cNvPr id="16388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28913"/>
            <a:ext cx="2219325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47800" y="4572000"/>
            <a:ext cx="9906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90" name="Picture 2" descr="http://www.fotonas.su.lt/studdarbai/vaidos/paveiklsiukai/inda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86200"/>
            <a:ext cx="4184650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0"/>
            <a:ext cx="244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Callout 7"/>
          <p:cNvSpPr/>
          <p:nvPr/>
        </p:nvSpPr>
        <p:spPr>
          <a:xfrm flipH="1">
            <a:off x="5029200" y="1447800"/>
            <a:ext cx="2438400" cy="17526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5181600" y="1752600"/>
            <a:ext cx="2286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Supratau! Tai visai nesunku</a:t>
            </a:r>
            <a:r>
              <a:rPr lang="en-US">
                <a:latin typeface="Constantia" pitchFamily="18" charset="0"/>
              </a:rPr>
              <a:t>. 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228600" y="0"/>
            <a:ext cx="4419600" cy="29718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395" name="TextBox 10"/>
          <p:cNvSpPr txBox="1">
            <a:spLocks noChangeArrowheads="1"/>
          </p:cNvSpPr>
          <p:nvPr/>
        </p:nvSpPr>
        <p:spPr bwMode="auto">
          <a:xfrm>
            <a:off x="533400" y="457200"/>
            <a:ext cx="3810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Žinoma, kad nesunku. O ar žinojai, kad pagal formulę galima apskaičiuoti skysčio slėgį ne tik į indo dugną, bet ir įvairiame gylyje? Einam, parodysiu tau.</a:t>
            </a:r>
          </a:p>
        </p:txBody>
      </p:sp>
      <p:sp>
        <p:nvSpPr>
          <p:cNvPr id="12" name="Rectangle 5"/>
          <p:cNvSpPr/>
          <p:nvPr/>
        </p:nvSpPr>
        <p:spPr>
          <a:xfrm>
            <a:off x="1371600" y="4572000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0239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5932488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smtClean="0"/>
          </a:p>
        </p:txBody>
      </p:sp>
      <p:sp>
        <p:nvSpPr>
          <p:cNvPr id="17417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mtClean="0"/>
          </a:p>
        </p:txBody>
      </p:sp>
      <p:pic>
        <p:nvPicPr>
          <p:cNvPr id="17412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28913"/>
            <a:ext cx="2219325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65638"/>
            <a:ext cx="2438400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Callout 16"/>
          <p:cNvSpPr/>
          <p:nvPr/>
        </p:nvSpPr>
        <p:spPr>
          <a:xfrm flipH="1">
            <a:off x="0" y="685800"/>
            <a:ext cx="2514600" cy="17526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-228600" y="990600"/>
            <a:ext cx="289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/>
              <a:t>Čia rodoma kaip ruošiamasi </a:t>
            </a:r>
            <a:r>
              <a:rPr lang="en-US" sz="2000" smtClean="0"/>
              <a:t>batisferos </a:t>
            </a:r>
            <a:r>
              <a:rPr lang="en-US" sz="2000"/>
              <a:t>ekspedicijai ir kaip ji vykdoma.</a:t>
            </a:r>
          </a:p>
        </p:txBody>
      </p:sp>
      <p:sp>
        <p:nvSpPr>
          <p:cNvPr id="17418" name="TextBox 13"/>
          <p:cNvSpPr txBox="1">
            <a:spLocks noChangeArrowheads="1"/>
          </p:cNvSpPr>
          <p:nvPr/>
        </p:nvSpPr>
        <p:spPr bwMode="auto">
          <a:xfrm>
            <a:off x="2743200" y="2438400"/>
            <a:ext cx="3429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hlinkClick r:id="rId6"/>
              </a:rPr>
              <a:t>https://www.youtube.com/watch?v=htJBRFZSvug</a:t>
            </a:r>
            <a:endParaRPr lang="en-US"/>
          </a:p>
          <a:p>
            <a:pPr eaLnBrk="1" hangingPunct="1"/>
            <a:endParaRPr lang="en-US"/>
          </a:p>
        </p:txBody>
      </p:sp>
      <p:sp>
        <p:nvSpPr>
          <p:cNvPr id="11" name="Rectangle 5"/>
          <p:cNvSpPr/>
          <p:nvPr/>
        </p:nvSpPr>
        <p:spPr>
          <a:xfrm>
            <a:off x="1835696" y="4581128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0116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mtClean="0"/>
          </a:p>
        </p:txBody>
      </p:sp>
      <p:pic>
        <p:nvPicPr>
          <p:cNvPr id="18436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221932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86200"/>
            <a:ext cx="24384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 flipH="1">
            <a:off x="3200400" y="533400"/>
            <a:ext cx="3581400" cy="2057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0" name="TextBox 7"/>
          <p:cNvSpPr txBox="1">
            <a:spLocks noChangeArrowheads="1"/>
          </p:cNvSpPr>
          <p:nvPr/>
        </p:nvSpPr>
        <p:spPr bwMode="auto">
          <a:xfrm>
            <a:off x="3657600" y="838200"/>
            <a:ext cx="2667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Na, o dabar patikrinsime ar supratote.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2590800" y="2667000"/>
            <a:ext cx="2286000" cy="16002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42" name="TextBox 9"/>
          <p:cNvSpPr txBox="1">
            <a:spLocks noChangeArrowheads="1"/>
          </p:cNvSpPr>
          <p:nvPr/>
        </p:nvSpPr>
        <p:spPr bwMode="auto">
          <a:xfrm>
            <a:off x="2895600" y="2971800"/>
            <a:ext cx="1600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Atlikime testą! </a:t>
            </a:r>
          </a:p>
        </p:txBody>
      </p:sp>
      <p:sp>
        <p:nvSpPr>
          <p:cNvPr id="11" name="Rectangle 5"/>
          <p:cNvSpPr/>
          <p:nvPr/>
        </p:nvSpPr>
        <p:spPr>
          <a:xfrm>
            <a:off x="4991100" y="4149080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64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 KLAUSIMAS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6477000" cy="4038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400" smtClean="0"/>
              <a:t>A) </a:t>
            </a:r>
            <a:r>
              <a:rPr lang="lt-LT" sz="2400" b="1" smtClean="0">
                <a:latin typeface="Times New Roman" pitchFamily="18" charset="0"/>
                <a:cs typeface="Times New Roman" pitchFamily="18" charset="0"/>
              </a:rPr>
              <a:t>Slėgis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 – fizikinis dydis,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jėgos veikimas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į plotą. Kiekybiškai jis apibūdinamas kaip jėga, statmenai veikianti ploto vienetą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 2" pitchFamily="18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lt-LT" sz="2400" b="1" smtClean="0">
                <a:latin typeface="Times New Roman" pitchFamily="18" charset="0"/>
                <a:cs typeface="Times New Roman" pitchFamily="18" charset="0"/>
              </a:rPr>
              <a:t>Slėgis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 – fizikinis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matas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jėgos veikimas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į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ilgį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. K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kybiškai jis apibūdinamas kaip jėga, statmenai veikianti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ilgio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vienetą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 2" pitchFamily="18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C) </a:t>
            </a:r>
            <a:r>
              <a:rPr lang="lt-LT" sz="2400" b="1" smtClean="0">
                <a:latin typeface="Times New Roman" pitchFamily="18" charset="0"/>
                <a:cs typeface="Times New Roman" pitchFamily="18" charset="0"/>
              </a:rPr>
              <a:t>Slėgis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fizikinis kūnas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jėgos veikimas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į plotą.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Paprastai tariant,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jis apibūdinamas kaip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svoris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, statmenai veikianti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ploto vienetą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smtClean="0"/>
          </a:p>
        </p:txBody>
      </p:sp>
      <p:pic>
        <p:nvPicPr>
          <p:cNvPr id="19460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981200"/>
            <a:ext cx="221932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/>
          <p:cNvSpPr/>
          <p:nvPr/>
        </p:nvSpPr>
        <p:spPr>
          <a:xfrm flipH="1">
            <a:off x="4724400" y="228600"/>
            <a:ext cx="3581400" cy="2057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5257800" y="914400"/>
            <a:ext cx="2667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Kas yra slėgis?</a:t>
            </a:r>
          </a:p>
        </p:txBody>
      </p:sp>
      <p:sp>
        <p:nvSpPr>
          <p:cNvPr id="12" name="Action Button: Forward or Next 11">
            <a:hlinkClick r:id="rId3" action="ppaction://hlinksldjump" highlightClick="1"/>
          </p:cNvPr>
          <p:cNvSpPr/>
          <p:nvPr/>
        </p:nvSpPr>
        <p:spPr>
          <a:xfrm>
            <a:off x="0" y="23622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Action Button: Forward or Next 12">
            <a:hlinkClick r:id="rId4" action="ppaction://hlinksldjump" highlightClick="1"/>
          </p:cNvPr>
          <p:cNvSpPr/>
          <p:nvPr/>
        </p:nvSpPr>
        <p:spPr>
          <a:xfrm>
            <a:off x="0" y="34290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5"/>
          <p:cNvSpPr/>
          <p:nvPr/>
        </p:nvSpPr>
        <p:spPr>
          <a:xfrm>
            <a:off x="6674396" y="3844853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Action Button: Forward or Next 11">
            <a:hlinkClick r:id="rId4" action="ppaction://hlinksldjump" highlightClick="1"/>
          </p:cNvPr>
          <p:cNvSpPr/>
          <p:nvPr/>
        </p:nvSpPr>
        <p:spPr>
          <a:xfrm>
            <a:off x="0" y="4606853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5783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mtClean="0"/>
              <a:t>2 KLAUSIMAS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5029200" cy="4694238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en-US" smtClean="0"/>
              <a:t>A) Skysčiai ir dujos perduoda išorinį slėgį viena kryptimi. Šį dėsnį suformulavo Blomas Paskalis.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B) Skysčiai ir dujos perduoda vidinį slėgį visomis kryptimis. Šį dėsnį suformulavo Bleikas Paskilis.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C) Skysčiai ir dujos perduoda išorinį slėgį visomis kryptimis. Šį dėsnį suformulavo Blezas Paskalis.</a:t>
            </a:r>
          </a:p>
          <a:p>
            <a:endParaRPr lang="en-US" smtClean="0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0"/>
            <a:ext cx="24384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 flipH="1">
            <a:off x="5004048" y="1700808"/>
            <a:ext cx="3352800" cy="19050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5257800" y="2133600"/>
            <a:ext cx="274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Kaip nusakomas Paskalio dėsnis? Kas jį suformulavo?</a:t>
            </a:r>
          </a:p>
        </p:txBody>
      </p:sp>
      <p:sp>
        <p:nvSpPr>
          <p:cNvPr id="10" name="Action Button: Forward or Next 11">
            <a:hlinkClick r:id="rId3" action="ppaction://hlinksldjump" highlightClick="1"/>
          </p:cNvPr>
          <p:cNvSpPr/>
          <p:nvPr/>
        </p:nvSpPr>
        <p:spPr>
          <a:xfrm>
            <a:off x="0" y="15240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Action Button: Forward or Next 11">
            <a:hlinkClick r:id="rId3" action="ppaction://hlinksldjump" highlightClick="1"/>
          </p:cNvPr>
          <p:cNvSpPr/>
          <p:nvPr/>
        </p:nvSpPr>
        <p:spPr>
          <a:xfrm>
            <a:off x="6927" y="2911186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Action Button: Forward or Next 12">
            <a:hlinkClick r:id="rId4" action="ppaction://hlinksldjump" highlightClick="1"/>
          </p:cNvPr>
          <p:cNvSpPr/>
          <p:nvPr/>
        </p:nvSpPr>
        <p:spPr>
          <a:xfrm>
            <a:off x="6927" y="4508283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4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 KLAUSIMAS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A) </a:t>
            </a:r>
            <a:r>
              <a:rPr lang="en-US" sz="2800" b="1" i="1" smtClean="0"/>
              <a:t>p</a:t>
            </a:r>
            <a:r>
              <a:rPr lang="lt-LT" sz="2800" b="1" i="1" smtClean="0"/>
              <a:t> = ρgh</a:t>
            </a:r>
            <a:endParaRPr lang="en-US" sz="2800" smtClean="0"/>
          </a:p>
          <a:p>
            <a:pPr>
              <a:buFont typeface="Wingdings 2" pitchFamily="18" charset="2"/>
              <a:buNone/>
            </a:pPr>
            <a:r>
              <a:rPr lang="en-US" smtClean="0"/>
              <a:t>B) </a:t>
            </a:r>
            <a:r>
              <a:rPr lang="en-US" sz="2800" b="1" i="1" smtClean="0"/>
              <a:t>p</a:t>
            </a:r>
            <a:r>
              <a:rPr lang="lt-LT" sz="2800" b="1" i="1" smtClean="0"/>
              <a:t> = ρg</a:t>
            </a:r>
            <a:r>
              <a:rPr lang="en-US" sz="2800" b="1" i="1" smtClean="0"/>
              <a:t>S</a:t>
            </a:r>
          </a:p>
          <a:p>
            <a:pPr>
              <a:buFont typeface="Wingdings 2" pitchFamily="18" charset="2"/>
              <a:buNone/>
            </a:pPr>
            <a:r>
              <a:rPr lang="en-US" sz="2800" smtClean="0"/>
              <a:t>C) </a:t>
            </a:r>
            <a:r>
              <a:rPr lang="en-US" sz="2800" b="1" i="1" smtClean="0"/>
              <a:t>p</a:t>
            </a:r>
            <a:r>
              <a:rPr lang="lt-LT" sz="2800" b="1" i="1" smtClean="0"/>
              <a:t> = ρg</a:t>
            </a:r>
            <a:r>
              <a:rPr lang="en-US" sz="2800" b="1" i="1" smtClean="0"/>
              <a:t>m</a:t>
            </a:r>
            <a:endParaRPr lang="en-US" sz="2800" smtClean="0"/>
          </a:p>
          <a:p>
            <a:endParaRPr lang="en-US" smtClean="0"/>
          </a:p>
        </p:txBody>
      </p:sp>
      <p:pic>
        <p:nvPicPr>
          <p:cNvPr id="21508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38400"/>
            <a:ext cx="221932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 flipH="1">
            <a:off x="4267200" y="304800"/>
            <a:ext cx="3962400" cy="22860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4343400" y="533400"/>
            <a:ext cx="3962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Kokia yra skysčio stulpelio slėgio apskaičiavimo formulė?</a:t>
            </a:r>
          </a:p>
        </p:txBody>
      </p:sp>
      <p:sp>
        <p:nvSpPr>
          <p:cNvPr id="10" name="Action Button: Forward or Next 9">
            <a:hlinkClick r:id="rId3" action="ppaction://hlinksldjump" highlightClick="1"/>
          </p:cNvPr>
          <p:cNvSpPr/>
          <p:nvPr/>
        </p:nvSpPr>
        <p:spPr>
          <a:xfrm>
            <a:off x="0" y="19812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5"/>
          <p:cNvSpPr/>
          <p:nvPr/>
        </p:nvSpPr>
        <p:spPr>
          <a:xfrm>
            <a:off x="5953991" y="4293096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Action Button: Forward or Next 11">
            <a:hlinkClick r:id="rId4" action="ppaction://hlinksldjump" highlightClick="1"/>
          </p:cNvPr>
          <p:cNvSpPr/>
          <p:nvPr/>
        </p:nvSpPr>
        <p:spPr>
          <a:xfrm>
            <a:off x="0" y="25908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Action Button: Forward or Next 11">
            <a:hlinkClick r:id="rId4" action="ppaction://hlinksldjump" highlightClick="1"/>
          </p:cNvPr>
          <p:cNvSpPr/>
          <p:nvPr/>
        </p:nvSpPr>
        <p:spPr>
          <a:xfrm>
            <a:off x="0" y="3140968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0007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smtClean="0"/>
              <a:t>4 KLAUSIMAS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495800" cy="5227638"/>
          </a:xfrm>
        </p:spPr>
        <p:txBody>
          <a:bodyPr>
            <a:normAutofit fontScale="92500"/>
          </a:bodyPr>
          <a:lstStyle/>
          <a:p>
            <a:pPr marL="514350" indent="-514350">
              <a:buFont typeface="Wingdings 2" pitchFamily="18" charset="2"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Galime teigti, kad 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kysčio slėgis į indo dugną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priklauso nuo skysčio stulpelio aukščio ir jo tankio ir priklauso nuo indo dugno ploto.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itchFamily="18" charset="2"/>
              <a:buNone/>
            </a:pPr>
            <a:r>
              <a:rPr lang="en-US" smtClean="0"/>
              <a:t>B)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Galime teigti, kad 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kysčio slėgis į indo dugną priklauso nuo skysčio stulpelio aukščio ir jo tankio ir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priklauso nuo indo dugno ploto.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itchFamily="18" charset="2"/>
              <a:buNone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C)   Galime teigti, kad s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kysčio slėgis į indo dugną priklauso nuo skysčio stulpelio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pločio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 ir jo tankio ir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priklauso nuo indo dugno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ilgio</a:t>
            </a:r>
            <a:r>
              <a:rPr lang="lt-LT"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smtClean="0"/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075" y="4419600"/>
            <a:ext cx="24479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 flipH="1">
            <a:off x="4800600" y="2286000"/>
            <a:ext cx="3505200" cy="2057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5029200" y="2590800"/>
            <a:ext cx="3048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Ką galime teigti iš skysčių stulpelio slėgio apskaičiavimo formulės?</a:t>
            </a:r>
          </a:p>
        </p:txBody>
      </p:sp>
      <p:sp>
        <p:nvSpPr>
          <p:cNvPr id="11" name="Action Button: Forward or Next 11">
            <a:hlinkClick r:id="rId3" action="ppaction://hlinksldjump" highlightClick="1"/>
          </p:cNvPr>
          <p:cNvSpPr/>
          <p:nvPr/>
        </p:nvSpPr>
        <p:spPr>
          <a:xfrm>
            <a:off x="-29228" y="1124744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Action Button: Forward or Next 11">
            <a:hlinkClick r:id="rId3" action="ppaction://hlinksldjump" highlightClick="1"/>
          </p:cNvPr>
          <p:cNvSpPr/>
          <p:nvPr/>
        </p:nvSpPr>
        <p:spPr>
          <a:xfrm>
            <a:off x="0" y="4725144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Action Button: Forward or Next 9">
            <a:hlinkClick r:id="rId4" action="ppaction://hlinksldjump" highlightClick="1"/>
          </p:cNvPr>
          <p:cNvSpPr/>
          <p:nvPr/>
        </p:nvSpPr>
        <p:spPr>
          <a:xfrm>
            <a:off x="0" y="2918619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666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 KLAUSIMAS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A) Batulsfera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B) Bankisfera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C) Batisfera </a:t>
            </a:r>
          </a:p>
        </p:txBody>
      </p:sp>
      <p:pic>
        <p:nvPicPr>
          <p:cNvPr id="23556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981200"/>
            <a:ext cx="2219325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 flipH="1">
            <a:off x="4648200" y="0"/>
            <a:ext cx="3962400" cy="22860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4648200" y="304800"/>
            <a:ext cx="3962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>
                <a:latin typeface="Times New Roman" pitchFamily="18" charset="0"/>
                <a:cs typeface="Times New Roman" pitchFamily="18" charset="0"/>
              </a:rPr>
              <a:t>Kaip vadinama lynu nuleidžiama iš laivo, tvirta plieninė rutulio formos kamera?</a:t>
            </a:r>
          </a:p>
        </p:txBody>
      </p:sp>
      <p:sp>
        <p:nvSpPr>
          <p:cNvPr id="13" name="Rectangle 5"/>
          <p:cNvSpPr/>
          <p:nvPr/>
        </p:nvSpPr>
        <p:spPr>
          <a:xfrm>
            <a:off x="6629400" y="3861048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Action Button: Forward or Next 11">
            <a:hlinkClick r:id="rId3" action="ppaction://hlinksldjump" highlightClick="1"/>
          </p:cNvPr>
          <p:cNvSpPr/>
          <p:nvPr/>
        </p:nvSpPr>
        <p:spPr>
          <a:xfrm>
            <a:off x="5586" y="1918855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Action Button: Forward or Next 11">
            <a:hlinkClick r:id="rId3" action="ppaction://hlinksldjump" highlightClick="1"/>
          </p:cNvPr>
          <p:cNvSpPr/>
          <p:nvPr/>
        </p:nvSpPr>
        <p:spPr>
          <a:xfrm>
            <a:off x="0" y="2417619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Action Button: Forward or Next 9">
            <a:hlinkClick r:id="rId4" action="ppaction://hlinksldjump" highlightClick="1"/>
          </p:cNvPr>
          <p:cNvSpPr/>
          <p:nvPr/>
        </p:nvSpPr>
        <p:spPr>
          <a:xfrm>
            <a:off x="5586" y="2924944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738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1 KLAUSIMAS</a:t>
            </a:r>
          </a:p>
          <a:p>
            <a:pPr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2 KLAUSIMAS</a:t>
            </a:r>
          </a:p>
          <a:p>
            <a:pPr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3 KLAUSIMAS</a:t>
            </a:r>
          </a:p>
          <a:p>
            <a:pPr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4 KLAUSIMAS</a:t>
            </a:r>
          </a:p>
          <a:p>
            <a:pPr>
              <a:buFont typeface="Wingdings 2" pitchFamily="18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5 KLAUSIMAS</a:t>
            </a: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6738" y="3962400"/>
            <a:ext cx="27940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/>
          <p:cNvSpPr/>
          <p:nvPr/>
        </p:nvSpPr>
        <p:spPr>
          <a:xfrm flipH="1">
            <a:off x="3886200" y="1981200"/>
            <a:ext cx="3505200" cy="2057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4114800" y="2514600"/>
            <a:ext cx="3048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Pasirink sekantį klausimą.</a:t>
            </a:r>
          </a:p>
        </p:txBody>
      </p:sp>
      <p:sp>
        <p:nvSpPr>
          <p:cNvPr id="8" name="Action Button: Forward or Next 7">
            <a:hlinkClick r:id="rId3" action="ppaction://hlinksldjump" highlightClick="1"/>
          </p:cNvPr>
          <p:cNvSpPr/>
          <p:nvPr/>
        </p:nvSpPr>
        <p:spPr>
          <a:xfrm>
            <a:off x="0" y="19050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Action Button: Forward or Next 8">
            <a:hlinkClick r:id="rId4" action="ppaction://hlinksldjump" highlightClick="1"/>
          </p:cNvPr>
          <p:cNvSpPr/>
          <p:nvPr/>
        </p:nvSpPr>
        <p:spPr>
          <a:xfrm>
            <a:off x="0" y="25146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Action Button: Forward or Next 9">
            <a:hlinkClick r:id="rId5" action="ppaction://hlinksldjump" highlightClick="1"/>
          </p:cNvPr>
          <p:cNvSpPr/>
          <p:nvPr/>
        </p:nvSpPr>
        <p:spPr>
          <a:xfrm>
            <a:off x="0" y="31242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Action Button: Forward or Next 10">
            <a:hlinkClick r:id="rId6" action="ppaction://hlinksldjump" highlightClick="1"/>
          </p:cNvPr>
          <p:cNvSpPr/>
          <p:nvPr/>
        </p:nvSpPr>
        <p:spPr>
          <a:xfrm>
            <a:off x="0" y="37338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Action Button: Forward or Next 11">
            <a:hlinkClick r:id="rId7" action="ppaction://hlinksldjump" highlightClick="1"/>
          </p:cNvPr>
          <p:cNvSpPr/>
          <p:nvPr/>
        </p:nvSpPr>
        <p:spPr>
          <a:xfrm>
            <a:off x="0" y="4343400"/>
            <a:ext cx="4572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Action Button: Information 12">
            <a:hlinkClick r:id="rId8" action="ppaction://hlinksldjump" highlightClick="1"/>
          </p:cNvPr>
          <p:cNvSpPr/>
          <p:nvPr/>
        </p:nvSpPr>
        <p:spPr>
          <a:xfrm>
            <a:off x="533400" y="5029200"/>
            <a:ext cx="2743200" cy="6096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9" name="TextBox 13"/>
          <p:cNvSpPr txBox="1">
            <a:spLocks noChangeArrowheads="1"/>
          </p:cNvSpPr>
          <p:nvPr/>
        </p:nvSpPr>
        <p:spPr bwMode="auto">
          <a:xfrm>
            <a:off x="457200" y="5029200"/>
            <a:ext cx="274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>
                <a:solidFill>
                  <a:srgbClr val="F4F9FE"/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PABA</a:t>
            </a:r>
            <a:r>
              <a:rPr lang="en-US" sz="3600">
                <a:solidFill>
                  <a:srgbClr val="F4F9FE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600">
                <a:solidFill>
                  <a:srgbClr val="F4F9FE"/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GA</a:t>
            </a:r>
            <a:endParaRPr lang="en-US" sz="3600">
              <a:solidFill>
                <a:srgbClr val="F4F9F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75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mtClean="0"/>
          </a:p>
        </p:txBody>
      </p:sp>
      <p:pic>
        <p:nvPicPr>
          <p:cNvPr id="27652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67000"/>
            <a:ext cx="1828800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/>
          <p:cNvSpPr/>
          <p:nvPr/>
        </p:nvSpPr>
        <p:spPr>
          <a:xfrm flipH="1">
            <a:off x="5562600" y="1219200"/>
            <a:ext cx="2286000" cy="1295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27940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/>
          <p:cNvSpPr/>
          <p:nvPr/>
        </p:nvSpPr>
        <p:spPr>
          <a:xfrm>
            <a:off x="1905000" y="2057400"/>
            <a:ext cx="3505200" cy="2057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7" name="TextBox 6"/>
          <p:cNvSpPr txBox="1">
            <a:spLocks noChangeArrowheads="1"/>
          </p:cNvSpPr>
          <p:nvPr/>
        </p:nvSpPr>
        <p:spPr bwMode="auto">
          <a:xfrm>
            <a:off x="1905000" y="2590800"/>
            <a:ext cx="3505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>
                <a:latin typeface="Times New Roman" pitchFamily="18" charset="0"/>
                <a:cs typeface="Times New Roman" pitchFamily="18" charset="0"/>
              </a:rPr>
              <a:t>Tikiuosi, kad daug ko išmokote.</a:t>
            </a:r>
          </a:p>
        </p:txBody>
      </p:sp>
      <p:sp>
        <p:nvSpPr>
          <p:cNvPr id="27658" name="TextBox 7"/>
          <p:cNvSpPr txBox="1">
            <a:spLocks noChangeArrowheads="1"/>
          </p:cNvSpPr>
          <p:nvPr/>
        </p:nvSpPr>
        <p:spPr bwMode="auto">
          <a:xfrm>
            <a:off x="5410200" y="1524000"/>
            <a:ext cx="2514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Sėkmės fizikos pamokoje!</a:t>
            </a:r>
          </a:p>
        </p:txBody>
      </p:sp>
      <p:sp>
        <p:nvSpPr>
          <p:cNvPr id="11" name="Rectangle 5"/>
          <p:cNvSpPr/>
          <p:nvPr/>
        </p:nvSpPr>
        <p:spPr>
          <a:xfrm>
            <a:off x="6372200" y="4124325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621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Naudotos nuorodos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229600" cy="4389438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hlinkClick r:id="rId2"/>
              </a:rPr>
              <a:t>http://lt.wikipedia.org/wiki/Sl%C4%97gis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https://www.google.lt/search?q=skaidri%C5%B3+fonai&amp;biw=1422&amp;bih=787&amp;source=lnms&amp;tbm=isch&amp;sa=X&amp;ei=C8j6VITsHca7UeWfg6gC&amp;sqi=2&amp;ved=0CAYQ_AUoAQ&amp;dpr=0.9#tbm=isch&amp;q=mokytojas&amp;imgdii=_&amp;imgrc=nHsiC2k0ksZEgM%253A%3BWF1b6d3NCAbXfM%3Bhttp%253A%252F%252F4.bp.blogspot.com%252F-Vg-tRTqS-OA%252FTqF3iT1iSyI%252FAAAAAAAAAl8%252FwAzj6Kjdeqg%252Fs1600%252Fmokytojas.png%3Bhttp%253A%252F%252Flentvariomiestobiblioteka.blogspot.com%252F2011_10_01_archive.html%3B201%3B374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hlinkClick r:id="rId3"/>
              </a:rPr>
              <a:t>http://www.fotonas.su.lt/studdarbai/vaidos/stulpelio_slegis.html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hlinkClick r:id="rId4"/>
              </a:rPr>
              <a:t>https://www.youtube.com/watch?v=Fhw9Dnw95Tc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https://www.google.lt/search?q=televizorius&amp;biw=1422&amp;bih=740&amp;source=lnms&amp;tbm=isch&amp;sa=X&amp;ei=M1j7VNjqIYG3UZyxg-gN&amp;ved=0CAYQ_AUoAQ&amp;dpr=0.9#tbm=isch&amp;q=televizorius+&amp;imgdii=_&amp;imgrc=DB0NVmGN_7mefM%253A%3Bdyp_6c__1HUSSM%3Bhttp%253A%252F%252Fwww.elektronika.lt%252F_sys%252Fstorage%252F2012%252F10%252F29%252Fretro-tv.jpg%3Bhttp%253A%252F%252Fwww.elektronika.lt%252Fstraipsniai%252Felektronika%252F36969%252Fkur-dingo-populiarieji-aiwa-akai-ir-jvc-televizoriai%252F%3B300%3B269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2659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4" name="Rectangle 3"/>
          <p:cNvSpPr/>
          <p:nvPr/>
        </p:nvSpPr>
        <p:spPr>
          <a:xfrm>
            <a:off x="304800" y="762000"/>
            <a:ext cx="86483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>
                  <a:prstDash val="solid"/>
                </a:ln>
                <a:solidFill>
                  <a:srgbClr val="FF5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55000" endA="50" endPos="85000" dir="5400000" sy="-100000" algn="bl" rotWithShape="0"/>
                </a:effectLst>
              </a:rPr>
              <a:t>TEISINGAS ATSAKYMAS!</a:t>
            </a:r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505200"/>
            <a:ext cx="3487738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xplosion 1 5"/>
          <p:cNvSpPr/>
          <p:nvPr/>
        </p:nvSpPr>
        <p:spPr>
          <a:xfrm>
            <a:off x="914400" y="2133600"/>
            <a:ext cx="3200400" cy="2362200"/>
          </a:xfrm>
          <a:prstGeom prst="irregularSeal1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1752600" y="28956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>
                <a:latin typeface="Times New Roman" pitchFamily="18" charset="0"/>
                <a:cs typeface="Times New Roman" pitchFamily="18" charset="0"/>
              </a:rPr>
              <a:t>Šaunu!</a:t>
            </a:r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57200" y="5410200"/>
            <a:ext cx="14478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8242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mtClean="0"/>
          </a:p>
        </p:txBody>
      </p:sp>
      <p:sp>
        <p:nvSpPr>
          <p:cNvPr id="4" name="Rectangle 3"/>
          <p:cNvSpPr/>
          <p:nvPr/>
        </p:nvSpPr>
        <p:spPr>
          <a:xfrm>
            <a:off x="304800" y="762000"/>
            <a:ext cx="819485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NETEISINGAS ATSAKYMAS</a:t>
            </a:r>
          </a:p>
        </p:txBody>
      </p:sp>
      <p:pic>
        <p:nvPicPr>
          <p:cNvPr id="26629" name="Picture 5" descr="http://4.bp.blogspot.com/-Vg-tRTqS-OA/TqF3iT1iSyI/AAAAAAAAAl8/wAzj6Kjdeqg/s1600/mokytoj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55988"/>
            <a:ext cx="1828800" cy="340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 flipH="1">
            <a:off x="2895600" y="2438400"/>
            <a:ext cx="2286000" cy="1295400"/>
          </a:xfrm>
          <a:prstGeom prst="wedgeEllipseCallout">
            <a:avLst/>
          </a:prstGeom>
          <a:solidFill>
            <a:srgbClr val="F4F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3200400" y="26670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>
                <a:latin typeface="Times New Roman" pitchFamily="18" charset="0"/>
                <a:cs typeface="Times New Roman" pitchFamily="18" charset="0"/>
              </a:rPr>
              <a:t>Dar reikia pasimokyti.</a:t>
            </a:r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457200" y="5410200"/>
            <a:ext cx="1447800" cy="9144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5"/>
          <p:cNvSpPr/>
          <p:nvPr/>
        </p:nvSpPr>
        <p:spPr>
          <a:xfrm>
            <a:off x="3707904" y="4941168"/>
            <a:ext cx="990600" cy="1219200"/>
          </a:xfrm>
          <a:prstGeom prst="rect">
            <a:avLst/>
          </a:prstGeom>
          <a:solidFill>
            <a:srgbClr val="93ED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6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rovė">
  <a:themeElements>
    <a:clrScheme name="Bangos form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rovė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rovė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485</Words>
  <Application>Microsoft Office PowerPoint</Application>
  <PresentationFormat>On-screen Show (4:3)</PresentationFormat>
  <Paragraphs>76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tema</vt:lpstr>
      <vt:lpstr>Srovė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Paskalio dėsnis</vt:lpstr>
      <vt:lpstr>Slide 13</vt:lpstr>
      <vt:lpstr>Slide 14</vt:lpstr>
      <vt:lpstr>Slide 15</vt:lpstr>
      <vt:lpstr>Slide 16</vt:lpstr>
      <vt:lpstr>Slide 17</vt:lpstr>
      <vt:lpstr>1 KLAUSIMAS</vt:lpstr>
      <vt:lpstr>2 KLAUSIMAS</vt:lpstr>
      <vt:lpstr>3 KLAUSIMAS</vt:lpstr>
      <vt:lpstr>4 KLAUSIMAS</vt:lpstr>
      <vt:lpstr>5 KLAUSIMAS</vt:lpstr>
      <vt:lpstr>Slide 23</vt:lpstr>
      <vt:lpstr>Slide 24</vt:lpstr>
      <vt:lpstr>Naudotos nuorodos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APPM</dc:creator>
  <cp:lastModifiedBy>c_mindaugasv</cp:lastModifiedBy>
  <cp:revision>6</cp:revision>
  <dcterms:created xsi:type="dcterms:W3CDTF">2015-03-29T15:01:02Z</dcterms:created>
  <dcterms:modified xsi:type="dcterms:W3CDTF">2015-03-30T13:51:46Z</dcterms:modified>
</cp:coreProperties>
</file>