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66" r:id="rId5"/>
    <p:sldId id="259" r:id="rId6"/>
    <p:sldId id="265" r:id="rId7"/>
    <p:sldId id="260" r:id="rId8"/>
    <p:sldId id="267" r:id="rId9"/>
    <p:sldId id="268" r:id="rId10"/>
    <p:sldId id="261" r:id="rId11"/>
    <p:sldId id="262" r:id="rId12"/>
    <p:sldId id="263" r:id="rId13"/>
    <p:sldId id="269" r:id="rId14"/>
    <p:sldId id="264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54" y="5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08CD04D8-FA2C-46BB-BE8C-152287A603F7}" type="datetimeFigureOut">
              <a:rPr lang="lt-LT" smtClean="0"/>
              <a:pPr/>
              <a:t>2015.03.20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A9530ED-F5DC-4779-8D43-AC85538C4E89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lt/search?q=slidinejimas" TargetMode="External"/><Relationship Id="rId2" Type="http://schemas.openxmlformats.org/officeDocument/2006/relationships/hyperlink" Target="https://www.google.lt/search?q=mechanine+energija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27201" y="1196753"/>
            <a:ext cx="5723468" cy="1152128"/>
          </a:xfrm>
        </p:spPr>
        <p:txBody>
          <a:bodyPr>
            <a:noAutofit/>
          </a:bodyPr>
          <a:lstStyle/>
          <a:p>
            <a:r>
              <a:rPr lang="lt-LT" sz="3600" dirty="0" smtClean="0"/>
              <a:t>Mechaninės energijos samprata</a:t>
            </a:r>
            <a:endParaRPr lang="lt-LT" sz="3600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727200" y="4221088"/>
            <a:ext cx="5712179" cy="1440160"/>
          </a:xfrm>
        </p:spPr>
        <p:txBody>
          <a:bodyPr>
            <a:normAutofit fontScale="92500" lnSpcReduction="20000"/>
          </a:bodyPr>
          <a:lstStyle/>
          <a:p>
            <a:r>
              <a:rPr lang="lt-LT" dirty="0" smtClean="0"/>
              <a:t>Buivydiškių pagrindinė mokykla</a:t>
            </a:r>
          </a:p>
          <a:p>
            <a:r>
              <a:rPr lang="lt-LT" dirty="0" smtClean="0"/>
              <a:t>Mokinys Domantas </a:t>
            </a:r>
            <a:r>
              <a:rPr lang="lt-LT" dirty="0" err="1" smtClean="0"/>
              <a:t>Ševeliovas</a:t>
            </a:r>
            <a:r>
              <a:rPr lang="lt-LT" dirty="0" smtClean="0"/>
              <a:t> 8 kl.</a:t>
            </a:r>
          </a:p>
          <a:p>
            <a:r>
              <a:rPr lang="lt-LT" dirty="0" smtClean="0"/>
              <a:t>Mokytoja Irena </a:t>
            </a:r>
            <a:r>
              <a:rPr lang="lt-LT" dirty="0" err="1" smtClean="0"/>
              <a:t>Šauklienė</a:t>
            </a:r>
            <a:endParaRPr lang="lt-LT" dirty="0" smtClean="0"/>
          </a:p>
          <a:p>
            <a:r>
              <a:rPr lang="lt-LT" dirty="0" smtClean="0"/>
              <a:t>2015</a:t>
            </a:r>
            <a:endParaRPr lang="lt-LT" dirty="0"/>
          </a:p>
        </p:txBody>
      </p:sp>
      <p:pic>
        <p:nvPicPr>
          <p:cNvPr id="14337" name="Picture 1" descr="D:\#Users\Vytautas\Pictures\Hidroenergija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204864"/>
            <a:ext cx="4104456" cy="20522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3128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1727201" y="1412777"/>
            <a:ext cx="5723468" cy="79208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4" name="Paantraštė 3"/>
          <p:cNvSpPr>
            <a:spLocks noGrp="1"/>
          </p:cNvSpPr>
          <p:nvPr>
            <p:ph type="subTitle" idx="1"/>
          </p:nvPr>
        </p:nvSpPr>
        <p:spPr>
          <a:xfrm>
            <a:off x="1727200" y="2276872"/>
            <a:ext cx="5712179" cy="2983750"/>
          </a:xfrm>
        </p:spPr>
        <p:txBody>
          <a:bodyPr>
            <a:normAutofit fontScale="92500"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err="1" smtClean="0"/>
              <a:t>Mechanin</a:t>
            </a:r>
            <a:r>
              <a:rPr lang="lt-LT" dirty="0" smtClean="0"/>
              <a:t>ė energija </a:t>
            </a:r>
          </a:p>
          <a:p>
            <a:pPr algn="l">
              <a:buFont typeface="Arial" pitchFamily="34" charset="0"/>
              <a:buChar char="•"/>
            </a:pPr>
            <a:r>
              <a:rPr lang="lt-LT" dirty="0" smtClean="0"/>
              <a:t>Mechaninės energijos rūšys</a:t>
            </a:r>
          </a:p>
          <a:p>
            <a:pPr algn="l">
              <a:buFont typeface="Arial" pitchFamily="34" charset="0"/>
              <a:buChar char="•"/>
            </a:pPr>
            <a:r>
              <a:rPr lang="lt-LT" dirty="0" smtClean="0"/>
              <a:t>Pilnutinė mechaninė energija</a:t>
            </a:r>
          </a:p>
          <a:p>
            <a:pPr algn="l">
              <a:buFont typeface="Arial" pitchFamily="34" charset="0"/>
              <a:buChar char="•"/>
            </a:pPr>
            <a:r>
              <a:rPr lang="lt-LT" dirty="0" smtClean="0"/>
              <a:t>Energijos virsmai</a:t>
            </a:r>
          </a:p>
          <a:p>
            <a:pPr algn="l">
              <a:buFont typeface="Arial" pitchFamily="34" charset="0"/>
              <a:buChar char="•"/>
            </a:pPr>
            <a:r>
              <a:rPr lang="lt-LT" dirty="0" smtClean="0"/>
              <a:t>Energijos tvermės dėsnis  </a:t>
            </a:r>
          </a:p>
          <a:p>
            <a:pPr algn="l">
              <a:buFont typeface="Arial" pitchFamily="34" charset="0"/>
              <a:buChar char="•"/>
            </a:pPr>
            <a:r>
              <a:rPr lang="lt-LT" dirty="0" smtClean="0"/>
              <a:t>Užduot</a:t>
            </a:r>
            <a:r>
              <a:rPr lang="en-US" dirty="0" err="1" smtClean="0"/>
              <a:t>i</a:t>
            </a:r>
            <a:r>
              <a:rPr lang="lt-LT" dirty="0" smtClean="0"/>
              <a:t>s </a:t>
            </a:r>
          </a:p>
          <a:p>
            <a:pPr algn="l">
              <a:buFont typeface="Arial" pitchFamily="34" charset="0"/>
              <a:buChar char="•"/>
            </a:pPr>
            <a:r>
              <a:rPr lang="lt-LT" dirty="0" smtClean="0"/>
              <a:t>Testas </a:t>
            </a:r>
          </a:p>
          <a:p>
            <a:pPr algn="l">
              <a:buFont typeface="Arial" pitchFamily="34" charset="0"/>
              <a:buChar char="•"/>
            </a:pPr>
            <a:r>
              <a:rPr lang="lt-LT" dirty="0" smtClean="0"/>
              <a:t>Literatūra.</a:t>
            </a:r>
          </a:p>
          <a:p>
            <a:pPr algn="l">
              <a:buFont typeface="Arial" pitchFamily="34" charset="0"/>
              <a:buChar char="•"/>
            </a:pP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40902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Mechaninė energija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043608" y="2121407"/>
            <a:ext cx="3888432" cy="3602736"/>
          </a:xfrm>
        </p:spPr>
        <p:txBody>
          <a:bodyPr>
            <a:normAutofit/>
          </a:bodyPr>
          <a:lstStyle/>
          <a:p>
            <a:r>
              <a:rPr lang="lt-LT" b="1" dirty="0"/>
              <a:t>Mechaninė energija</a:t>
            </a:r>
            <a:r>
              <a:rPr lang="lt-LT" dirty="0"/>
              <a:t> - fizikinis dydis, rodantis, kokį darbą gali atlikti </a:t>
            </a:r>
            <a:r>
              <a:rPr lang="en-US" dirty="0" err="1" smtClean="0"/>
              <a:t>vienas</a:t>
            </a:r>
            <a:r>
              <a:rPr lang="en-US" dirty="0" smtClean="0"/>
              <a:t>  </a:t>
            </a:r>
            <a:r>
              <a:rPr lang="en-US" dirty="0" err="1" smtClean="0"/>
              <a:t>arba</a:t>
            </a:r>
            <a:r>
              <a:rPr lang="en-US" dirty="0" smtClean="0"/>
              <a:t> </a:t>
            </a:r>
            <a:r>
              <a:rPr lang="en-US" dirty="0" err="1" smtClean="0"/>
              <a:t>keli</a:t>
            </a:r>
            <a:r>
              <a:rPr lang="en-US" dirty="0" smtClean="0"/>
              <a:t> </a:t>
            </a:r>
            <a:r>
              <a:rPr lang="lt-LT" dirty="0" smtClean="0"/>
              <a:t>kūnai.</a:t>
            </a:r>
          </a:p>
          <a:p>
            <a:r>
              <a:rPr lang="lt-LT" dirty="0" smtClean="0"/>
              <a:t>Mechaninė energija žymima E</a:t>
            </a:r>
            <a:r>
              <a:rPr lang="en-US" dirty="0" smtClean="0"/>
              <a:t>;</a:t>
            </a:r>
          </a:p>
          <a:p>
            <a:r>
              <a:rPr lang="en-US" dirty="0" smtClean="0"/>
              <a:t>M</a:t>
            </a:r>
            <a:r>
              <a:rPr lang="lt-LT" dirty="0" smtClean="0"/>
              <a:t>atavimo vienetas, kaip ir darbo- </a:t>
            </a:r>
            <a:r>
              <a:rPr lang="lt-LT" dirty="0" err="1" smtClean="0"/>
              <a:t>džaulis</a:t>
            </a:r>
            <a:r>
              <a:rPr lang="lt-LT" dirty="0" smtClean="0"/>
              <a:t> (J).</a:t>
            </a:r>
            <a:endParaRPr lang="lt-L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2040" y="2204865"/>
            <a:ext cx="3312368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D:\#Users\Vytautas\Pictures\meteoritas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816794"/>
            <a:ext cx="3240360" cy="16859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690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Mechaninės energijos rūšys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Potencinė energija </a:t>
            </a:r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 smtClean="0"/>
              <a:t>Kinetinė energija</a:t>
            </a:r>
            <a:endParaRPr lang="lt-LT" dirty="0"/>
          </a:p>
        </p:txBody>
      </p:sp>
      <p:pic>
        <p:nvPicPr>
          <p:cNvPr id="4099" name="Picture 3" descr="D:\#Users\Vytautas\Pictures\DSCF6223iii-300x300[1]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068960"/>
            <a:ext cx="2939653" cy="2664296"/>
          </a:xfrm>
          <a:prstGeom prst="rect">
            <a:avLst/>
          </a:prstGeom>
          <a:noFill/>
        </p:spPr>
      </p:pic>
      <p:pic>
        <p:nvPicPr>
          <p:cNvPr id="4100" name="Picture 4" descr="D:\#Users\Vytautas\Pictures\Kaip-tapti-laimingu[1]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3068960"/>
            <a:ext cx="3227388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804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27201" y="1340769"/>
            <a:ext cx="5723468" cy="576063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Potencinė energija</a:t>
            </a:r>
            <a:endParaRPr lang="lt-LT" dirty="0"/>
          </a:p>
        </p:txBody>
      </p:sp>
      <p:sp>
        <p:nvSpPr>
          <p:cNvPr id="17" name="Paantraštė 16"/>
          <p:cNvSpPr>
            <a:spLocks noGrp="1"/>
          </p:cNvSpPr>
          <p:nvPr>
            <p:ph type="subTitle" idx="1"/>
          </p:nvPr>
        </p:nvSpPr>
        <p:spPr>
          <a:xfrm>
            <a:off x="1043608" y="2204864"/>
            <a:ext cx="7056784" cy="3055758"/>
          </a:xfrm>
        </p:spPr>
        <p:txBody>
          <a:bodyPr>
            <a:normAutofit/>
          </a:bodyPr>
          <a:lstStyle/>
          <a:p>
            <a:r>
              <a:rPr lang="lt-LT" sz="2000" b="1" dirty="0" smtClean="0"/>
              <a:t>Sąveikos energija, kuri priklauso nuo vienas kitą veikiančių kūnų (arba to paties kūno dalių )padėties.</a:t>
            </a:r>
            <a:endParaRPr lang="en-US" sz="2000" b="1" dirty="0" smtClean="0"/>
          </a:p>
          <a:p>
            <a:r>
              <a:rPr lang="lt-LT" b="1" dirty="0" smtClean="0"/>
              <a:t>E </a:t>
            </a:r>
            <a:r>
              <a:rPr lang="lt-LT" b="1" baseline="-25000" dirty="0" smtClean="0"/>
              <a:t>p</a:t>
            </a:r>
            <a:r>
              <a:rPr lang="lt-LT" b="1" dirty="0" smtClean="0"/>
              <a:t> </a:t>
            </a:r>
            <a:r>
              <a:rPr lang="ru-RU" b="1" dirty="0" smtClean="0"/>
              <a:t>=</a:t>
            </a:r>
            <a:r>
              <a:rPr lang="lt-LT" b="1" dirty="0" err="1" smtClean="0"/>
              <a:t>mgh</a:t>
            </a:r>
            <a:r>
              <a:rPr lang="ru-RU" b="1" dirty="0" smtClean="0"/>
              <a:t> </a:t>
            </a:r>
          </a:p>
          <a:p>
            <a:r>
              <a:rPr lang="lt-LT" sz="2000" dirty="0" smtClean="0"/>
              <a:t>m- kūno masė</a:t>
            </a:r>
            <a:r>
              <a:rPr lang="en-US" sz="2000" dirty="0" smtClean="0"/>
              <a:t>,</a:t>
            </a:r>
            <a:r>
              <a:rPr lang="lt-LT" sz="2000" dirty="0" smtClean="0"/>
              <a:t>[kg]</a:t>
            </a:r>
          </a:p>
          <a:p>
            <a:r>
              <a:rPr lang="lt-LT" sz="2000" dirty="0" smtClean="0"/>
              <a:t>                    g-laisvojo kritimo pagreitis</a:t>
            </a:r>
            <a:r>
              <a:rPr lang="en-US" sz="2000" dirty="0" smtClean="0"/>
              <a:t>,</a:t>
            </a:r>
            <a:r>
              <a:rPr lang="lt-LT" sz="2000" dirty="0" smtClean="0"/>
              <a:t>[9,8m/s</a:t>
            </a:r>
            <a:r>
              <a:rPr lang="lt-LT" sz="2000" baseline="30000" dirty="0" smtClean="0"/>
              <a:t>2</a:t>
            </a:r>
            <a:r>
              <a:rPr lang="lt-LT" sz="2000" dirty="0" smtClean="0"/>
              <a:t> ]</a:t>
            </a:r>
            <a:endParaRPr lang="lt-LT" sz="2000" baseline="30000" dirty="0" smtClean="0"/>
          </a:p>
          <a:p>
            <a:r>
              <a:rPr lang="lt-LT" sz="2000" dirty="0" smtClean="0"/>
              <a:t>h-aukštis</a:t>
            </a:r>
            <a:r>
              <a:rPr lang="en-US" sz="2000" dirty="0" smtClean="0"/>
              <a:t>,</a:t>
            </a:r>
            <a:r>
              <a:rPr lang="lt-LT" sz="2000" dirty="0" smtClean="0"/>
              <a:t>[m]</a:t>
            </a:r>
            <a:endParaRPr lang="lt-LT" sz="20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068960"/>
            <a:ext cx="1758950" cy="1660525"/>
          </a:xfrm>
        </p:spPr>
      </p:pic>
    </p:spTree>
    <p:extLst>
      <p:ext uri="{BB962C8B-B14F-4D97-AF65-F5344CB8AC3E}">
        <p14:creationId xmlns="" xmlns:p14="http://schemas.microsoft.com/office/powerpoint/2010/main" val="256656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27201" y="1412777"/>
            <a:ext cx="5723468" cy="792088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Kinetinė energija</a:t>
            </a:r>
            <a:endParaRPr lang="lt-LT" dirty="0"/>
          </a:p>
        </p:txBody>
      </p:sp>
      <p:sp>
        <p:nvSpPr>
          <p:cNvPr id="34" name="Paantraštė 33"/>
          <p:cNvSpPr>
            <a:spLocks noGrp="1"/>
          </p:cNvSpPr>
          <p:nvPr>
            <p:ph type="subTitle" idx="1"/>
          </p:nvPr>
        </p:nvSpPr>
        <p:spPr>
          <a:xfrm>
            <a:off x="1115616" y="2348880"/>
            <a:ext cx="6984776" cy="2892152"/>
          </a:xfrm>
        </p:spPr>
        <p:txBody>
          <a:bodyPr>
            <a:normAutofit/>
          </a:bodyPr>
          <a:lstStyle/>
          <a:p>
            <a:pPr lvl="1"/>
            <a:r>
              <a:rPr lang="lt-LT" sz="1800" b="1" dirty="0" smtClean="0"/>
              <a:t>       Energija, kurios turi judantys kūnai.</a:t>
            </a:r>
          </a:p>
          <a:p>
            <a:endParaRPr lang="lt-LT" sz="2000" dirty="0" smtClean="0"/>
          </a:p>
          <a:p>
            <a:r>
              <a:rPr lang="lt-LT" sz="2000" dirty="0" smtClean="0"/>
              <a:t> </a:t>
            </a:r>
          </a:p>
          <a:p>
            <a:r>
              <a:rPr lang="lt-LT" sz="200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                E</a:t>
            </a:r>
            <a:r>
              <a:rPr lang="lt-LT" sz="2000" baseline="-3000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k</a:t>
            </a:r>
            <a:r>
              <a:rPr lang="lt-LT" sz="200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-kinetinė energija,[J]</a:t>
            </a:r>
            <a:br>
              <a:rPr lang="lt-LT" sz="200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</a:br>
            <a:r>
              <a:rPr lang="lt-LT" sz="200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m-masė,[kg]</a:t>
            </a:r>
            <a:br>
              <a:rPr lang="lt-LT" sz="200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</a:br>
            <a:r>
              <a:rPr lang="lt-LT" sz="2000" dirty="0" smtClean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   v-greitis,[m/s]</a:t>
            </a:r>
          </a:p>
          <a:p>
            <a:endParaRPr lang="lt-LT" sz="2000" dirty="0"/>
          </a:p>
        </p:txBody>
      </p:sp>
      <p:pic>
        <p:nvPicPr>
          <p:cNvPr id="7" name="Content Placeholder 1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852936"/>
            <a:ext cx="1944216" cy="2317750"/>
          </a:xfrm>
        </p:spPr>
      </p:pic>
      <p:pic>
        <p:nvPicPr>
          <p:cNvPr id="2059" name="Picture 11" descr="D:\#Users\Vytautas\Pictures\03a8b39663b841a995a4fef67d8c5e66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708920"/>
            <a:ext cx="838200" cy="409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0223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Pilnutinė mechaninė energija 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508960" cy="3605212"/>
          </a:xfrm>
        </p:spPr>
        <p:txBody>
          <a:bodyPr/>
          <a:lstStyle/>
          <a:p>
            <a:r>
              <a:rPr lang="en-US" dirty="0" err="1" smtClean="0"/>
              <a:t>Riedrlentininkas</a:t>
            </a:r>
            <a:r>
              <a:rPr lang="en-US" dirty="0" smtClean="0"/>
              <a:t> </a:t>
            </a:r>
            <a:r>
              <a:rPr lang="en-US" dirty="0" err="1" smtClean="0"/>
              <a:t>turi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lt-LT" dirty="0" smtClean="0"/>
              <a:t> </a:t>
            </a:r>
            <a:r>
              <a:rPr lang="en-US" dirty="0" smtClean="0"/>
              <a:t>kinetin</a:t>
            </a:r>
            <a:r>
              <a:rPr lang="lt-LT" dirty="0" smtClean="0"/>
              <a:t>ės ir potencinės energijos. </a:t>
            </a:r>
          </a:p>
          <a:p>
            <a:r>
              <a:rPr lang="lt-LT" dirty="0" smtClean="0"/>
              <a:t>Mechanine energija lygi</a:t>
            </a:r>
            <a:r>
              <a:rPr lang="en-US" dirty="0" smtClean="0"/>
              <a:t>:</a:t>
            </a:r>
          </a:p>
          <a:p>
            <a:r>
              <a:rPr lang="lt-LT" dirty="0" smtClean="0"/>
              <a:t> E</a:t>
            </a:r>
            <a:r>
              <a:rPr lang="ru-RU" dirty="0" smtClean="0"/>
              <a:t>=</a:t>
            </a:r>
            <a:r>
              <a:rPr lang="lt-LT" dirty="0" smtClean="0"/>
              <a:t> E</a:t>
            </a:r>
            <a:r>
              <a:rPr lang="lt-LT" baseline="-25000" dirty="0" smtClean="0"/>
              <a:t>k</a:t>
            </a:r>
            <a:r>
              <a:rPr lang="lt-LT" dirty="0" smtClean="0"/>
              <a:t> +E </a:t>
            </a:r>
            <a:r>
              <a:rPr lang="lt-LT" baseline="-25000" dirty="0" smtClean="0"/>
              <a:t>p</a:t>
            </a:r>
            <a:r>
              <a:rPr lang="lt-LT" dirty="0" smtClean="0"/>
              <a:t> – tai pilnutinė mechaninė energija.</a:t>
            </a:r>
            <a:endParaRPr lang="lt-LT" dirty="0"/>
          </a:p>
        </p:txBody>
      </p:sp>
      <p:pic>
        <p:nvPicPr>
          <p:cNvPr id="1026" name="Picture 2" descr="D:\#Users\Vytautas\Pictures\7079132[1]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1275" y="2728912"/>
            <a:ext cx="3175000" cy="238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674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Energijos</a:t>
            </a:r>
            <a:r>
              <a:rPr lang="en-US" dirty="0" smtClean="0"/>
              <a:t> </a:t>
            </a:r>
            <a:r>
              <a:rPr lang="en-US" dirty="0" err="1" smtClean="0"/>
              <a:t>virsmai</a:t>
            </a:r>
            <a:r>
              <a:rPr lang="en-US" dirty="0" smtClean="0"/>
              <a:t> 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4663440" y="2119312"/>
            <a:ext cx="3200400" cy="4045991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E</a:t>
            </a:r>
            <a:r>
              <a:rPr lang="lt-LT" baseline="-25000" dirty="0" smtClean="0"/>
              <a:t>k</a:t>
            </a:r>
            <a:r>
              <a:rPr lang="en-US" dirty="0" smtClean="0"/>
              <a:t>=</a:t>
            </a:r>
            <a:r>
              <a:rPr lang="lt-LT" dirty="0" smtClean="0"/>
              <a:t> 0</a:t>
            </a:r>
          </a:p>
          <a:p>
            <a:pPr>
              <a:buNone/>
            </a:pPr>
            <a:r>
              <a:rPr lang="lt-LT" dirty="0" smtClean="0"/>
              <a:t>    E </a:t>
            </a:r>
            <a:r>
              <a:rPr lang="en-US" dirty="0" smtClean="0"/>
              <a:t>=</a:t>
            </a:r>
            <a:r>
              <a:rPr lang="lt-LT" dirty="0" smtClean="0"/>
              <a:t> E</a:t>
            </a:r>
            <a:r>
              <a:rPr lang="en-US" dirty="0" smtClean="0"/>
              <a:t> </a:t>
            </a:r>
            <a:r>
              <a:rPr lang="lt-LT" baseline="-25000" dirty="0" smtClean="0"/>
              <a:t>p</a:t>
            </a:r>
          </a:p>
          <a:p>
            <a:pPr>
              <a:buNone/>
            </a:pPr>
            <a:endParaRPr lang="lt-LT" baseline="-250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lt-LT" dirty="0" smtClean="0"/>
              <a:t>E</a:t>
            </a:r>
            <a:r>
              <a:rPr lang="lt-LT" baseline="-25000" dirty="0" smtClean="0"/>
              <a:t>k</a:t>
            </a:r>
            <a:r>
              <a:rPr lang="lt-LT" dirty="0" smtClean="0"/>
              <a:t> </a:t>
            </a:r>
            <a:r>
              <a:rPr lang="lt-LT" dirty="0" smtClean="0"/>
              <a:t>didėja, E</a:t>
            </a:r>
            <a:r>
              <a:rPr lang="en-US" dirty="0" smtClean="0"/>
              <a:t> </a:t>
            </a:r>
            <a:r>
              <a:rPr lang="lt-LT" baseline="-25000" dirty="0" smtClean="0"/>
              <a:t>p</a:t>
            </a:r>
            <a:r>
              <a:rPr lang="lt-LT" dirty="0" smtClean="0"/>
              <a:t> mažėja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lt-LT" baseline="-25000" dirty="0" smtClean="0"/>
          </a:p>
          <a:p>
            <a:pPr>
              <a:buNone/>
            </a:pPr>
            <a:r>
              <a:rPr lang="en-US" dirty="0" smtClean="0"/>
              <a:t>E </a:t>
            </a:r>
            <a:r>
              <a:rPr lang="en-US" baseline="-25000" dirty="0" smtClean="0"/>
              <a:t>p</a:t>
            </a:r>
            <a:r>
              <a:rPr lang="en-US" dirty="0" smtClean="0"/>
              <a:t>=0</a:t>
            </a:r>
            <a:endParaRPr lang="lt-LT" dirty="0" smtClean="0"/>
          </a:p>
          <a:p>
            <a:pPr>
              <a:buNone/>
            </a:pPr>
            <a:r>
              <a:rPr lang="en-US" dirty="0" smtClean="0"/>
              <a:t>E=E </a:t>
            </a:r>
            <a:r>
              <a:rPr lang="en-US" baseline="-25000" dirty="0" smtClean="0"/>
              <a:t>k</a:t>
            </a:r>
            <a:endParaRPr lang="lt-LT" baseline="-25000" dirty="0"/>
          </a:p>
        </p:txBody>
      </p:sp>
      <p:pic>
        <p:nvPicPr>
          <p:cNvPr id="2050" name="Picture 2" descr="D:\#Users\Vytautas\Desktop\krepsinis-lietuvoje-rgb-kr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060848"/>
            <a:ext cx="2160240" cy="1620180"/>
          </a:xfrm>
          <a:prstGeom prst="rect">
            <a:avLst/>
          </a:prstGeom>
          <a:noFill/>
        </p:spPr>
      </p:pic>
      <p:pic>
        <p:nvPicPr>
          <p:cNvPr id="2051" name="Picture 3" descr="D:\#Users\Vytautas\Desktop\basketball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933057"/>
            <a:ext cx="648072" cy="576064"/>
          </a:xfrm>
          <a:prstGeom prst="rect">
            <a:avLst/>
          </a:prstGeom>
          <a:noFill/>
        </p:spPr>
      </p:pic>
      <p:pic>
        <p:nvPicPr>
          <p:cNvPr id="2052" name="Picture 4" descr="D:\#Users\Vytautas\Desktop\krepsinio-kam2-300x1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4725144"/>
            <a:ext cx="2088231" cy="13216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Energijos virsmai technikoje ir sporte</a:t>
            </a:r>
            <a:endParaRPr lang="lt-LT" dirty="0"/>
          </a:p>
        </p:txBody>
      </p:sp>
      <p:pic>
        <p:nvPicPr>
          <p:cNvPr id="5122" name="Picture 2" descr="D:\#Users\Vytautas\Pictures\imagesCAHICFD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132856"/>
            <a:ext cx="2447920" cy="1402080"/>
          </a:xfrm>
          <a:prstGeom prst="rect">
            <a:avLst/>
          </a:prstGeom>
          <a:noFill/>
        </p:spPr>
      </p:pic>
      <p:pic>
        <p:nvPicPr>
          <p:cNvPr id="5123" name="Picture 3" descr="D:\#Users\Vytautas\Pictures\4638_photo_l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32856"/>
            <a:ext cx="2952328" cy="1368151"/>
          </a:xfrm>
          <a:prstGeom prst="rect">
            <a:avLst/>
          </a:prstGeom>
          <a:noFill/>
        </p:spPr>
      </p:pic>
      <p:pic>
        <p:nvPicPr>
          <p:cNvPr id="5124" name="Picture 4" descr="D:\#Users\Vytautas\Pictures\batutas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005064"/>
            <a:ext cx="2376264" cy="1800200"/>
          </a:xfrm>
          <a:prstGeom prst="rect">
            <a:avLst/>
          </a:prstGeom>
          <a:noFill/>
        </p:spPr>
      </p:pic>
      <p:pic>
        <p:nvPicPr>
          <p:cNvPr id="5125" name="Picture 5" descr="D:\#Users\Vytautas\Pictures\1365667376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645024"/>
            <a:ext cx="3013748" cy="2270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444979" y="980729"/>
            <a:ext cx="6254044" cy="1152127"/>
          </a:xfrm>
        </p:spPr>
        <p:txBody>
          <a:bodyPr/>
          <a:lstStyle/>
          <a:p>
            <a:r>
              <a:rPr lang="lt-LT" dirty="0" smtClean="0"/>
              <a:t>Energijos tvermės dėsnis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type="body" idx="1"/>
          </p:nvPr>
        </p:nvSpPr>
        <p:spPr>
          <a:xfrm>
            <a:off x="1043608" y="2132856"/>
            <a:ext cx="7344815" cy="3888432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Energija iš niekur neatsiranda ir niekur nedingsta,</a:t>
            </a:r>
          </a:p>
          <a:p>
            <a:pPr>
              <a:buNone/>
            </a:pPr>
            <a:r>
              <a:rPr lang="lt-LT" dirty="0" smtClean="0"/>
              <a:t> vienos rūšies energija virsta kitos rūšies energija.</a:t>
            </a:r>
          </a:p>
          <a:p>
            <a:pPr>
              <a:buNone/>
            </a:pPr>
            <a:r>
              <a:rPr lang="lt-LT" dirty="0" smtClean="0"/>
              <a:t>Kinetinė ir potencinė energija kinta , bet pilnutinė mechaninė lieka nepakitusi. 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lt-LT" baseline="-25000" dirty="0" smtClean="0"/>
          </a:p>
          <a:p>
            <a:r>
              <a:rPr lang="lt-LT" dirty="0" smtClean="0"/>
              <a:t>                                          E</a:t>
            </a:r>
            <a:r>
              <a:rPr lang="lt-LT" baseline="-25000" dirty="0" smtClean="0"/>
              <a:t>k2</a:t>
            </a:r>
            <a:r>
              <a:rPr lang="lt-LT" dirty="0" smtClean="0"/>
              <a:t> + E</a:t>
            </a:r>
            <a:r>
              <a:rPr lang="lt-LT" baseline="-25000" dirty="0" smtClean="0"/>
              <a:t>p2</a:t>
            </a:r>
            <a:r>
              <a:rPr lang="lt-LT" dirty="0" smtClean="0"/>
              <a:t> = E</a:t>
            </a:r>
            <a:r>
              <a:rPr lang="lt-LT" baseline="-25000" dirty="0" smtClean="0"/>
              <a:t>k1</a:t>
            </a:r>
            <a:r>
              <a:rPr lang="lt-LT" dirty="0" smtClean="0"/>
              <a:t> + E</a:t>
            </a:r>
            <a:r>
              <a:rPr lang="lt-LT" baseline="-25000" dirty="0" smtClean="0"/>
              <a:t>p1</a:t>
            </a:r>
            <a:r>
              <a:rPr lang="lt-LT" dirty="0" smtClean="0"/>
              <a:t> </a:t>
            </a:r>
          </a:p>
          <a:p>
            <a:pPr algn="l"/>
            <a:r>
              <a:rPr lang="lt-LT" dirty="0" smtClean="0"/>
              <a:t>                                                             E = Ek + </a:t>
            </a:r>
            <a:r>
              <a:rPr lang="lt-LT" dirty="0" err="1" smtClean="0"/>
              <a:t>Ep</a:t>
            </a:r>
            <a:r>
              <a:rPr lang="lt-LT" dirty="0" smtClean="0"/>
              <a:t> = </a:t>
            </a:r>
            <a:r>
              <a:rPr lang="lt-LT" dirty="0" err="1" smtClean="0"/>
              <a:t>const</a:t>
            </a:r>
            <a:r>
              <a:rPr lang="lt-LT" dirty="0" smtClean="0"/>
              <a:t>.</a:t>
            </a:r>
            <a:endParaRPr lang="lt-LT" baseline="-25000" dirty="0"/>
          </a:p>
        </p:txBody>
      </p:sp>
      <p:pic>
        <p:nvPicPr>
          <p:cNvPr id="4098" name="Picture 2" descr="D:\#Users\Vytautas\Pictures\reklama-6413972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717032"/>
            <a:ext cx="2965512" cy="1977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637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 rot="10800000" flipV="1">
            <a:off x="1444979" y="980729"/>
            <a:ext cx="6254044" cy="720080"/>
          </a:xfrm>
        </p:spPr>
        <p:txBody>
          <a:bodyPr>
            <a:normAutofit/>
          </a:bodyPr>
          <a:lstStyle/>
          <a:p>
            <a:r>
              <a:rPr lang="lt-LT" dirty="0" smtClean="0"/>
              <a:t>Užduot</a:t>
            </a:r>
            <a:r>
              <a:rPr lang="en-US" dirty="0" err="1" smtClean="0"/>
              <a:t>i</a:t>
            </a:r>
            <a:r>
              <a:rPr lang="lt-LT" dirty="0" smtClean="0"/>
              <a:t>s</a:t>
            </a:r>
            <a:endParaRPr lang="lt-LT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475656" y="1772816"/>
            <a:ext cx="6231467" cy="4176464"/>
          </a:xfrm>
        </p:spPr>
        <p:txBody>
          <a:bodyPr>
            <a:normAutofit/>
          </a:bodyPr>
          <a:lstStyle/>
          <a:p>
            <a:pPr algn="l"/>
            <a:r>
              <a:rPr lang="lt-LT" sz="1400" dirty="0" smtClean="0"/>
              <a:t>Oro balionas skrieja horizontaliai 100 m aukštyje virš Žemės paviršiaus. Iš balione esančio oreivio rankų iškrinta obuolys, kurio masė 100 g. Kokiu greičiu obuolys nukris ant Žemės?</a:t>
            </a:r>
          </a:p>
          <a:p>
            <a:pPr algn="l"/>
            <a:r>
              <a:rPr lang="en-US" sz="1400" dirty="0" smtClean="0"/>
              <a:t>h</a:t>
            </a:r>
            <a:r>
              <a:rPr lang="ru-RU" sz="1400" dirty="0" smtClean="0"/>
              <a:t>=</a:t>
            </a:r>
            <a:r>
              <a:rPr lang="lt-LT" sz="1400" dirty="0" smtClean="0"/>
              <a:t> 100 m     </a:t>
            </a:r>
          </a:p>
          <a:p>
            <a:pPr algn="l"/>
            <a:r>
              <a:rPr lang="lt-LT" sz="1200" dirty="0" smtClean="0"/>
              <a:t>m</a:t>
            </a:r>
            <a:r>
              <a:rPr lang="lt-LT" sz="1200" baseline="-25000" dirty="0" smtClean="0"/>
              <a:t>0</a:t>
            </a:r>
            <a:r>
              <a:rPr lang="lt-LT" sz="1200" dirty="0" smtClean="0"/>
              <a:t> </a:t>
            </a:r>
            <a:r>
              <a:rPr lang="en-US" sz="1200" dirty="0" smtClean="0"/>
              <a:t>=</a:t>
            </a:r>
            <a:r>
              <a:rPr lang="lt-LT" sz="1200" dirty="0" smtClean="0"/>
              <a:t>100g</a:t>
            </a:r>
            <a:r>
              <a:rPr lang="en-US" sz="1200" dirty="0" smtClean="0"/>
              <a:t>=</a:t>
            </a:r>
            <a:r>
              <a:rPr lang="lt-LT" sz="1200" dirty="0" smtClean="0"/>
              <a:t> 0,1 kg</a:t>
            </a:r>
            <a:r>
              <a:rPr lang="en-US" sz="1200" dirty="0" smtClean="0"/>
              <a:t>                             </a:t>
            </a:r>
          </a:p>
          <a:p>
            <a:pPr algn="l"/>
            <a:endParaRPr lang="lt-LT" sz="1200" dirty="0" smtClean="0"/>
          </a:p>
          <a:p>
            <a:pPr algn="l"/>
            <a:r>
              <a:rPr lang="lt-LT" sz="1200" dirty="0" smtClean="0"/>
              <a:t>V-?</a:t>
            </a:r>
            <a:endParaRPr lang="en-US" sz="1200" dirty="0" smtClean="0"/>
          </a:p>
          <a:p>
            <a:pPr algn="l"/>
            <a:endParaRPr lang="en-US" sz="1200" dirty="0" smtClean="0"/>
          </a:p>
          <a:p>
            <a:r>
              <a:rPr lang="en-US" sz="1200" dirty="0" err="1" smtClean="0"/>
              <a:t>Sprendimas</a:t>
            </a:r>
            <a:r>
              <a:rPr lang="en-US" sz="1200" dirty="0" smtClean="0"/>
              <a:t> </a:t>
            </a:r>
          </a:p>
          <a:p>
            <a:r>
              <a:rPr lang="en-US" sz="1400" dirty="0" smtClean="0"/>
              <a:t>I</a:t>
            </a:r>
            <a:r>
              <a:rPr lang="lt-LT" sz="1400" dirty="0" err="1" smtClean="0"/>
              <a:t>škritimo</a:t>
            </a:r>
            <a:r>
              <a:rPr lang="lt-LT" sz="1400" dirty="0" smtClean="0"/>
              <a:t> momentu obuolio energija </a:t>
            </a:r>
            <a:r>
              <a:rPr lang="lt-LT" sz="1400" dirty="0" err="1" smtClean="0"/>
              <a:t>Ep</a:t>
            </a:r>
            <a:r>
              <a:rPr lang="lt-LT" sz="1400" dirty="0" smtClean="0"/>
              <a:t> </a:t>
            </a:r>
            <a:r>
              <a:rPr lang="ru-RU" sz="1400" dirty="0" smtClean="0"/>
              <a:t>=</a:t>
            </a:r>
            <a:r>
              <a:rPr lang="lt-LT" sz="1400" dirty="0" err="1" smtClean="0"/>
              <a:t>mgh</a:t>
            </a:r>
            <a:r>
              <a:rPr lang="lt-LT" sz="1400" dirty="0" smtClean="0"/>
              <a:t> </a:t>
            </a:r>
            <a:r>
              <a:rPr lang="en-US" sz="1400" dirty="0" smtClean="0"/>
              <a:t>; </a:t>
            </a:r>
            <a:r>
              <a:rPr lang="en-US" sz="1400" dirty="0" err="1" smtClean="0"/>
              <a:t>Ek</a:t>
            </a:r>
            <a:r>
              <a:rPr lang="en-US" sz="1400" dirty="0" smtClean="0"/>
              <a:t>=0 </a:t>
            </a:r>
            <a:endParaRPr lang="lt-LT" sz="1400" dirty="0" smtClean="0"/>
          </a:p>
          <a:p>
            <a:r>
              <a:rPr lang="lt-LT" sz="1400" dirty="0" smtClean="0"/>
              <a:t>Obuolio energija jo lietimosi su žeme momentu Ek</a:t>
            </a:r>
            <a:r>
              <a:rPr lang="en-US" sz="1400" dirty="0" smtClean="0"/>
              <a:t>=</a:t>
            </a:r>
            <a:r>
              <a:rPr lang="lt-LT" sz="1400" dirty="0" smtClean="0"/>
              <a:t> mv</a:t>
            </a:r>
            <a:r>
              <a:rPr lang="lt-LT" sz="1400" baseline="30000" dirty="0" smtClean="0"/>
              <a:t>2</a:t>
            </a:r>
            <a:r>
              <a:rPr lang="lt-LT" sz="1400" dirty="0" smtClean="0"/>
              <a:t>/2; </a:t>
            </a:r>
            <a:r>
              <a:rPr lang="lt-LT" sz="1400" dirty="0" err="1" smtClean="0"/>
              <a:t>Ep</a:t>
            </a:r>
            <a:r>
              <a:rPr lang="lt-LT" sz="1400" dirty="0" smtClean="0"/>
              <a:t> </a:t>
            </a:r>
            <a:r>
              <a:rPr lang="en-US" sz="1400" dirty="0" smtClean="0"/>
              <a:t>=0 </a:t>
            </a:r>
          </a:p>
          <a:p>
            <a:r>
              <a:rPr lang="en-US" sz="1400" dirty="0" err="1" smtClean="0"/>
              <a:t>Pagal</a:t>
            </a:r>
            <a:r>
              <a:rPr lang="en-US" sz="1400" dirty="0" smtClean="0"/>
              <a:t> </a:t>
            </a:r>
            <a:r>
              <a:rPr lang="en-US" sz="1400" dirty="0" err="1" smtClean="0"/>
              <a:t>energijos</a:t>
            </a:r>
            <a:r>
              <a:rPr lang="en-US" sz="1400" dirty="0" smtClean="0"/>
              <a:t> </a:t>
            </a:r>
            <a:r>
              <a:rPr lang="lt-LT" sz="1400" dirty="0" smtClean="0"/>
              <a:t>tvermės dėsnį </a:t>
            </a:r>
            <a:r>
              <a:rPr lang="lt-LT" sz="1400" dirty="0" err="1" smtClean="0"/>
              <a:t>Ep</a:t>
            </a:r>
            <a:r>
              <a:rPr lang="ru-RU" sz="1400" dirty="0" smtClean="0"/>
              <a:t>=</a:t>
            </a:r>
            <a:r>
              <a:rPr lang="lt-LT" sz="1400" dirty="0" smtClean="0"/>
              <a:t> Ek </a:t>
            </a:r>
            <a:endParaRPr lang="ru-RU" sz="1400" dirty="0" smtClean="0"/>
          </a:p>
          <a:p>
            <a:r>
              <a:rPr lang="lt-LT" sz="1400" dirty="0" smtClean="0"/>
              <a:t>Apskaičiuojame obuolio greitį : </a:t>
            </a:r>
          </a:p>
          <a:p>
            <a:endParaRPr lang="ru-RU" sz="1400" dirty="0" smtClean="0"/>
          </a:p>
          <a:p>
            <a:r>
              <a:rPr lang="en-US" sz="1400" dirty="0" smtClean="0"/>
              <a:t>V=√2*9.8*100 =√1960=44.27 m/s</a:t>
            </a:r>
            <a:endParaRPr lang="lt-LT" sz="1400" i="1" dirty="0" smtClean="0"/>
          </a:p>
          <a:p>
            <a:endParaRPr lang="en-US" sz="1400" dirty="0" smtClean="0"/>
          </a:p>
          <a:p>
            <a:r>
              <a:rPr lang="lt-LT" sz="1400" dirty="0" smtClean="0"/>
              <a:t> </a:t>
            </a:r>
            <a:endParaRPr lang="lt-LT" sz="1400" dirty="0"/>
          </a:p>
        </p:txBody>
      </p:sp>
      <p:pic>
        <p:nvPicPr>
          <p:cNvPr id="6147" name="Picture 3" descr="D:\#Users\Vytautas\Pictures\oro-balionas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492896"/>
            <a:ext cx="792088" cy="792088"/>
          </a:xfrm>
          <a:prstGeom prst="rect">
            <a:avLst/>
          </a:prstGeom>
          <a:noFill/>
        </p:spPr>
      </p:pic>
      <p:pic>
        <p:nvPicPr>
          <p:cNvPr id="6148" name="Picture 4" descr="D:\#Users\Vytautas\Pictures\logo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V="1">
            <a:off x="4355976" y="3284984"/>
            <a:ext cx="235832" cy="213701"/>
          </a:xfrm>
          <a:prstGeom prst="rect">
            <a:avLst/>
          </a:prstGeom>
          <a:noFill/>
        </p:spPr>
      </p:pic>
      <p:cxnSp>
        <p:nvCxnSpPr>
          <p:cNvPr id="11" name="Tiesioji jungtis 10"/>
          <p:cNvCxnSpPr/>
          <p:nvPr/>
        </p:nvCxnSpPr>
        <p:spPr>
          <a:xfrm>
            <a:off x="3563888" y="5157192"/>
            <a:ext cx="8640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>
            <a:off x="4644008" y="5157192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3981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27201" y="1196753"/>
            <a:ext cx="5723468" cy="576063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727200" y="1844824"/>
            <a:ext cx="5712179" cy="3744416"/>
          </a:xfrm>
        </p:spPr>
        <p:txBody>
          <a:bodyPr>
            <a:noAutofit/>
          </a:bodyPr>
          <a:lstStyle/>
          <a:p>
            <a:pPr algn="l"/>
            <a:r>
              <a:rPr lang="en-US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1. </a:t>
            </a:r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Kokia yra </a:t>
            </a:r>
            <a:r>
              <a:rPr lang="en-US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p</a:t>
            </a:r>
            <a:r>
              <a:rPr lang="lt-LT" sz="14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otencinės</a:t>
            </a:r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energijos formulė</a:t>
            </a:r>
            <a:r>
              <a:rPr lang="en-US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?</a:t>
            </a:r>
            <a:r>
              <a:rPr lang="en-US" sz="1400" i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</a:t>
            </a:r>
            <a:endParaRPr lang="lt-LT" sz="1400" i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algn="l"/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A.A </a:t>
            </a:r>
            <a:r>
              <a:rPr lang="en-029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= Fs ;  B.</a:t>
            </a:r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E</a:t>
            </a:r>
            <a:r>
              <a:rPr lang="en-029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= mg</a:t>
            </a:r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h </a:t>
            </a:r>
            <a:r>
              <a:rPr lang="en-029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; C. </a:t>
            </a:r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E</a:t>
            </a:r>
            <a:r>
              <a:rPr lang="en-029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= Fs </a:t>
            </a:r>
            <a:endParaRPr lang="lt-LT" sz="1400" i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algn="l"/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2. Kuris vienetas didesnis? </a:t>
            </a:r>
            <a:endParaRPr lang="lt-LT" sz="1400" i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algn="l"/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A. MJ ; B. </a:t>
            </a:r>
            <a:r>
              <a:rPr lang="lt-LT" sz="14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mJ</a:t>
            </a:r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;C.J </a:t>
            </a:r>
            <a:endParaRPr lang="lt-LT" sz="1400" i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algn="l"/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3.Dviejų vienodų spyruoklių pradinis ilgis – 25 cm. Spaudžiamos jos sutrumpėjo. Kurios spyruoklės potencinė energija didesnė? </a:t>
            </a:r>
            <a:endParaRPr lang="lt-LT" sz="1400" i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algn="l"/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A. Kuri buvo suspausta iki 10 cm ;B.Kuri buvo suspausta iki 20 cm ;C. Abiejų vienoda.</a:t>
            </a:r>
            <a:endParaRPr lang="lt-LT" sz="1400" i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algn="l"/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4. Vienas </a:t>
            </a:r>
            <a:r>
              <a:rPr lang="lt-LT" sz="1400" dirty="0" err="1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džaulis</a:t>
            </a:r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apytiksliai lygus:</a:t>
            </a:r>
            <a:r>
              <a:rPr lang="lt-LT" sz="1400" i="1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algn="l"/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A. Energijos kiekiui, kurio reikia 1 kg masės kūnui pakelti į 10 cm aukštį; B. Energijos kiekiui, kurio reikia 1 kg masės kūnui pakelti į 1 m aukštį. </a:t>
            </a:r>
            <a:endParaRPr lang="lt-LT" sz="1400" i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algn="l"/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C. Energijos kiekiui, kurio reikia 10 kg masės kūnui pakelti į 10 cm aukštį. </a:t>
            </a:r>
            <a:endParaRPr lang="lt-LT" sz="1400" i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algn="l"/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5.Kurie iš šių kūnų turi mechaninės energijos?</a:t>
            </a:r>
            <a:endParaRPr lang="lt-LT" sz="1400" i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algn="l"/>
            <a:r>
              <a:rPr lang="lt-LT" sz="1400" dirty="0" smtClean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A.Kieme stovintis automobilius; B.Bėgantis vaikas; C.Ant stalo padėta knyga.</a:t>
            </a:r>
            <a:endParaRPr lang="lt-LT" sz="1400" i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l"/>
            <a:endParaRPr lang="lt-LT" sz="1400" i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453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54256" y="629551"/>
            <a:ext cx="7635487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2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6.Potencinė energija priklauso: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A.Tik nuo masės; B.Nuo masės ir greičio ; C.Nuo masės ir aukščio.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itchFamily="18" charset="0"/>
              <a:ea typeface="Calibri" pitchFamily="34" charset="0"/>
              <a:cs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7.Kinetinė energija priklauso: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A.Tik nuo masės; B.Nuo masės ir greičio ; C.Nuo masės ir aukščio.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itchFamily="18" charset="0"/>
              <a:ea typeface="Calibri" pitchFamily="34" charset="0"/>
              <a:cs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8.Kaip pakinta kūno kinetinė energija, kai greitis padidėja 2 kartus?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A.Sumažėja 2 kartus; B.Sumažėja 4 kartus; C.Padidėja 4 kartus.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itchFamily="18" charset="0"/>
              <a:ea typeface="Calibri" pitchFamily="34" charset="0"/>
              <a:cs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9.Kaip kinta krintančio obuolio mechaninė energija?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A.Potencinė didėja, kinetinė mažėja; B.Kinetinė ir potencinė energija nekinta; C.Kinetinė didėja, potencinė mažėja.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itchFamily="18" charset="0"/>
              <a:ea typeface="Calibri" pitchFamily="34" charset="0"/>
              <a:cs typeface="Times New Roman" pitchFamily="18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10.Kuri kūnas turi tuo pačiu metu ir kinetinės ir potencinės energijos?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A.Judantis  automobilis; B. Skrendantis paukštis; C.Suspausta spyruoklė.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sz="1400" dirty="0" smtClean="0">
              <a:latin typeface="Cambria Math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 Math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sz="1400" dirty="0" smtClean="0">
              <a:latin typeface="Cambria Math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ATSAKYMAI: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lt-LT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 Math" pitchFamily="18" charset="0"/>
                <a:ea typeface="Calibri" pitchFamily="34" charset="0"/>
                <a:cs typeface="Times New Roman" pitchFamily="18" charset="0"/>
              </a:rPr>
              <a:t>1.B;2.A;3.B;4.B;5.B;6.C;7.B;8.C;9.C;10.B</a:t>
            </a:r>
            <a:endParaRPr kumimoji="0" lang="lt-L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691680" y="1268760"/>
            <a:ext cx="5723468" cy="72008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Literatūra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187624" y="1988840"/>
            <a:ext cx="6251755" cy="3271782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lt-LT" dirty="0" smtClean="0"/>
              <a:t>Spektras 8</a:t>
            </a:r>
            <a:endParaRPr lang="ru-RU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lt-LT" dirty="0" err="1" smtClean="0"/>
              <a:t>V.Valentinavičius</a:t>
            </a:r>
            <a:r>
              <a:rPr lang="lt-LT" dirty="0" smtClean="0"/>
              <a:t> Fizika 8kl.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lt-LT" dirty="0" err="1" smtClean="0"/>
              <a:t>Z.Šliavaitė</a:t>
            </a:r>
            <a:r>
              <a:rPr lang="lt-LT" dirty="0" smtClean="0"/>
              <a:t> ,</a:t>
            </a:r>
            <a:r>
              <a:rPr lang="lt-LT" dirty="0" err="1" smtClean="0"/>
              <a:t>V.Valentinavičius</a:t>
            </a:r>
            <a:r>
              <a:rPr lang="lt-LT" dirty="0" smtClean="0"/>
              <a:t> Fizika VIII </a:t>
            </a:r>
            <a:r>
              <a:rPr lang="lt-LT" dirty="0" err="1" smtClean="0"/>
              <a:t>kl</a:t>
            </a:r>
            <a:r>
              <a:rPr lang="lt-LT" dirty="0" smtClean="0"/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lt-LT" dirty="0" smtClean="0">
                <a:hlinkClick r:id="rId2"/>
              </a:rPr>
              <a:t>https://www.google.lt/search?q=mechanine+energija</a:t>
            </a:r>
            <a:endParaRPr lang="lt-LT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lt-LT" dirty="0" smtClean="0">
                <a:hlinkClick r:id="rId3"/>
              </a:rPr>
              <a:t>https://www.google.lt/search?q=slidinejimas</a:t>
            </a:r>
            <a:endParaRPr lang="lt-LT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lt-LT" dirty="0" smtClean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50150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meigtukas">
  <a:themeElements>
    <a:clrScheme name="Smeigtukas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Smeigtukas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meigtuk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410</TotalTime>
  <Words>593</Words>
  <Application>Microsoft Office PowerPoint</Application>
  <PresentationFormat>Demonstracija ekrane (4:3)</PresentationFormat>
  <Paragraphs>110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Smeigtukas</vt:lpstr>
      <vt:lpstr>Mechaninės energijos samprata</vt:lpstr>
      <vt:lpstr>Turinys</vt:lpstr>
      <vt:lpstr>Mechaninė energija</vt:lpstr>
      <vt:lpstr>Mechaninės energijos rūšys</vt:lpstr>
      <vt:lpstr>Potencinė energija</vt:lpstr>
      <vt:lpstr>Kinetinė energija</vt:lpstr>
      <vt:lpstr>Pilnutinė mechaninė energija </vt:lpstr>
      <vt:lpstr>Energijos virsmai </vt:lpstr>
      <vt:lpstr>Energijos virsmai technikoje ir sporte</vt:lpstr>
      <vt:lpstr>Energijos tvermės dėsnis</vt:lpstr>
      <vt:lpstr>Užduotis</vt:lpstr>
      <vt:lpstr>Testas</vt:lpstr>
      <vt:lpstr>Skaidrė 13</vt:lpstr>
      <vt:lpstr>Literatūra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mokinys</dc:creator>
  <cp:lastModifiedBy>Vytautas</cp:lastModifiedBy>
  <cp:revision>47</cp:revision>
  <dcterms:created xsi:type="dcterms:W3CDTF">2015-03-04T09:15:14Z</dcterms:created>
  <dcterms:modified xsi:type="dcterms:W3CDTF">2015-03-20T12:19:33Z</dcterms:modified>
</cp:coreProperties>
</file>