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53"/>
  </p:notesMasterIdLst>
  <p:sldIdLst>
    <p:sldId id="256" r:id="rId2"/>
    <p:sldId id="257" r:id="rId3"/>
    <p:sldId id="260" r:id="rId4"/>
    <p:sldId id="261" r:id="rId5"/>
    <p:sldId id="262" r:id="rId6"/>
    <p:sldId id="263" r:id="rId7"/>
    <p:sldId id="294" r:id="rId8"/>
    <p:sldId id="295" r:id="rId9"/>
    <p:sldId id="296" r:id="rId10"/>
    <p:sldId id="292" r:id="rId11"/>
    <p:sldId id="291" r:id="rId12"/>
    <p:sldId id="290" r:id="rId13"/>
    <p:sldId id="289" r:id="rId14"/>
    <p:sldId id="288" r:id="rId15"/>
    <p:sldId id="287" r:id="rId16"/>
    <p:sldId id="286" r:id="rId17"/>
    <p:sldId id="285" r:id="rId18"/>
    <p:sldId id="284" r:id="rId19"/>
    <p:sldId id="283" r:id="rId20"/>
    <p:sldId id="282" r:id="rId21"/>
    <p:sldId id="281" r:id="rId22"/>
    <p:sldId id="317" r:id="rId23"/>
    <p:sldId id="279" r:id="rId24"/>
    <p:sldId id="278" r:id="rId25"/>
    <p:sldId id="318" r:id="rId26"/>
    <p:sldId id="319" r:id="rId27"/>
    <p:sldId id="320" r:id="rId28"/>
    <p:sldId id="297" r:id="rId29"/>
    <p:sldId id="298" r:id="rId30"/>
    <p:sldId id="300" r:id="rId31"/>
    <p:sldId id="301" r:id="rId32"/>
    <p:sldId id="302" r:id="rId33"/>
    <p:sldId id="323" r:id="rId34"/>
    <p:sldId id="324" r:id="rId35"/>
    <p:sldId id="325" r:id="rId36"/>
    <p:sldId id="326" r:id="rId37"/>
    <p:sldId id="328" r:id="rId38"/>
    <p:sldId id="329" r:id="rId39"/>
    <p:sldId id="330" r:id="rId40"/>
    <p:sldId id="321" r:id="rId41"/>
    <p:sldId id="303" r:id="rId42"/>
    <p:sldId id="304" r:id="rId43"/>
    <p:sldId id="305" r:id="rId44"/>
    <p:sldId id="309" r:id="rId45"/>
    <p:sldId id="312" r:id="rId46"/>
    <p:sldId id="327" r:id="rId47"/>
    <p:sldId id="313" r:id="rId48"/>
    <p:sldId id="314" r:id="rId49"/>
    <p:sldId id="259" r:id="rId50"/>
    <p:sldId id="331" r:id="rId51"/>
    <p:sldId id="322"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8621" autoAdjust="0"/>
    <p:restoredTop sz="94660"/>
  </p:normalViewPr>
  <p:slideViewPr>
    <p:cSldViewPr>
      <p:cViewPr varScale="1">
        <p:scale>
          <a:sx n="68" d="100"/>
          <a:sy n="68" d="100"/>
        </p:scale>
        <p:origin x="-1728"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74"/>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 Id="rId4" Type="http://schemas.openxmlformats.org/officeDocument/2006/relationships/image" Target="../media/image27.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image" Target="../media/image37.wmf"/><Relationship Id="rId4" Type="http://schemas.openxmlformats.org/officeDocument/2006/relationships/image" Target="../media/image4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A93869-8C3B-42FB-9C84-9A634ED74CC1}" type="datetimeFigureOut">
              <a:rPr lang="lt-LT" smtClean="0"/>
              <a:pPr/>
              <a:t>2015.04.06</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22B25C-D52F-4A03-A05B-B2C1C37A44DB}" type="slidenum">
              <a:rPr lang="lt-LT" smtClean="0"/>
              <a:pPr/>
              <a:t>‹#›</a:t>
            </a:fld>
            <a:endParaRPr lang="lt-LT"/>
          </a:p>
        </p:txBody>
      </p:sp>
    </p:spTree>
    <p:extLst>
      <p:ext uri="{BB962C8B-B14F-4D97-AF65-F5344CB8AC3E}">
        <p14:creationId xmlns:p14="http://schemas.microsoft.com/office/powerpoint/2010/main" xmlns="" val="2962545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6422B25C-D52F-4A03-A05B-B2C1C37A44DB}" type="slidenum">
              <a:rPr lang="lt-LT" smtClean="0"/>
              <a:pPr/>
              <a:t>6</a:t>
            </a:fld>
            <a:endParaRPr lang="lt-LT"/>
          </a:p>
        </p:txBody>
      </p:sp>
    </p:spTree>
    <p:extLst>
      <p:ext uri="{BB962C8B-B14F-4D97-AF65-F5344CB8AC3E}">
        <p14:creationId xmlns:p14="http://schemas.microsoft.com/office/powerpoint/2010/main" xmlns="" val="2699566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lt-LT" dirty="0"/>
          </a:p>
        </p:txBody>
      </p:sp>
      <p:sp>
        <p:nvSpPr>
          <p:cNvPr id="4" name="Slide Number Placeholder 3"/>
          <p:cNvSpPr>
            <a:spLocks noGrp="1"/>
          </p:cNvSpPr>
          <p:nvPr>
            <p:ph type="sldNum" sz="quarter" idx="10"/>
          </p:nvPr>
        </p:nvSpPr>
        <p:spPr/>
        <p:txBody>
          <a:bodyPr/>
          <a:lstStyle/>
          <a:p>
            <a:fld id="{6422B25C-D52F-4A03-A05B-B2C1C37A44DB}" type="slidenum">
              <a:rPr lang="lt-LT" smtClean="0"/>
              <a:pPr/>
              <a:t>10</a:t>
            </a:fld>
            <a:endParaRPr lang="lt-LT"/>
          </a:p>
        </p:txBody>
      </p:sp>
    </p:spTree>
    <p:extLst>
      <p:ext uri="{BB962C8B-B14F-4D97-AF65-F5344CB8AC3E}">
        <p14:creationId xmlns:p14="http://schemas.microsoft.com/office/powerpoint/2010/main" xmlns="" val="2536654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4/6/2015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dirty="0" smtClean="0"/>
              <a:t>Click to edit Master title style</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4/6/2015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4/6/2015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4/6/2015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4/6/2015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27.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15.xml"/><Relationship Id="rId2" Type="http://schemas.openxmlformats.org/officeDocument/2006/relationships/slide" Target="slide3.xml"/><Relationship Id="rId16" Type="http://schemas.openxmlformats.org/officeDocument/2006/relationships/slide" Target="slide49.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5" Type="http://schemas.openxmlformats.org/officeDocument/2006/relationships/slide" Target="slide47.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41.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13.bin"/><Relationship Id="rId4" Type="http://schemas.openxmlformats.org/officeDocument/2006/relationships/oleObject" Target="../embeddings/oleObject12.bin"/></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17.bin"/><Relationship Id="rId5" Type="http://schemas.openxmlformats.org/officeDocument/2006/relationships/oleObject" Target="../embeddings/oleObject16.bin"/><Relationship Id="rId4" Type="http://schemas.openxmlformats.org/officeDocument/2006/relationships/oleObject" Target="../embeddings/oleObject15.bin"/></Relationships>
</file>

<file path=ppt/slides/_rels/slide47.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hyperlink" Target="http://www.man.lt/laivu-istorija/" TargetMode="External"/><Relationship Id="rId3" Type="http://schemas.openxmlformats.org/officeDocument/2006/relationships/hyperlink" Target="http://lt.wikipedia.org/wiki/Archimedo_d%C4%97snis" TargetMode="External"/><Relationship Id="rId7" Type="http://schemas.openxmlformats.org/officeDocument/2006/relationships/hyperlink" Target="http://www.ve.lt/naujienos/klaipeda1/juru-muziejus/juru-muziejuje---paroda-kodel-laivas-plaukia-990602/" TargetMode="External"/><Relationship Id="rId2" Type="http://schemas.openxmlformats.org/officeDocument/2006/relationships/hyperlink" Target="http://lt.wikipedia.org/wiki/Laivas" TargetMode="External"/><Relationship Id="rId1" Type="http://schemas.openxmlformats.org/officeDocument/2006/relationships/slideLayout" Target="../slideLayouts/slideLayout2.xml"/><Relationship Id="rId6" Type="http://schemas.openxmlformats.org/officeDocument/2006/relationships/hyperlink" Target="https://infomums.wordpress.com/2008/02/11/kodel-laivai-gali-plaukti/" TargetMode="External"/><Relationship Id="rId5" Type="http://schemas.openxmlformats.org/officeDocument/2006/relationships/hyperlink" Target="http://www.fotonas.su.lt/studdarbai/vaidos/pluduria.html" TargetMode="External"/><Relationship Id="rId10" Type="http://schemas.openxmlformats.org/officeDocument/2006/relationships/slide" Target="slide2.xml"/><Relationship Id="rId4" Type="http://schemas.openxmlformats.org/officeDocument/2006/relationships/hyperlink" Target="http://lt.wikipedia.org/wiki/Povandeninis_laivas" TargetMode="External"/><Relationship Id="rId9" Type="http://schemas.openxmlformats.org/officeDocument/2006/relationships/hyperlink" Target="http://old.skautai.lt/_juru/pages.php?&amp;id=77"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lt-LT" dirty="0" smtClean="0"/>
              <a:t>Vandens transportas</a:t>
            </a:r>
            <a:endParaRPr lang="lt-LT" dirty="0"/>
          </a:p>
        </p:txBody>
      </p:sp>
      <p:sp>
        <p:nvSpPr>
          <p:cNvPr id="3" name="Subtitle 2"/>
          <p:cNvSpPr>
            <a:spLocks noGrp="1"/>
          </p:cNvSpPr>
          <p:nvPr>
            <p:ph type="subTitle" idx="1"/>
          </p:nvPr>
        </p:nvSpPr>
        <p:spPr/>
        <p:txBody>
          <a:bodyPr>
            <a:normAutofit fontScale="55000" lnSpcReduction="20000"/>
          </a:bodyPr>
          <a:lstStyle/>
          <a:p>
            <a:pPr>
              <a:lnSpc>
                <a:spcPct val="80000"/>
              </a:lnSpc>
            </a:pPr>
            <a:r>
              <a:rPr lang="lt-LT" dirty="0" smtClean="0"/>
              <a:t>Parengė Riešės gimnazijos</a:t>
            </a:r>
          </a:p>
          <a:p>
            <a:pPr>
              <a:lnSpc>
                <a:spcPct val="80000"/>
              </a:lnSpc>
            </a:pPr>
            <a:r>
              <a:rPr lang="en-US" dirty="0" smtClean="0"/>
              <a:t>8</a:t>
            </a:r>
            <a:r>
              <a:rPr lang="lt-LT" dirty="0" smtClean="0"/>
              <a:t>c klasės mokinys</a:t>
            </a:r>
          </a:p>
          <a:p>
            <a:pPr>
              <a:lnSpc>
                <a:spcPct val="80000"/>
              </a:lnSpc>
            </a:pPr>
            <a:r>
              <a:rPr lang="lt-LT" dirty="0" smtClean="0"/>
              <a:t>Paulius Mušeikis </a:t>
            </a:r>
          </a:p>
          <a:p>
            <a:pPr>
              <a:lnSpc>
                <a:spcPct val="80000"/>
              </a:lnSpc>
            </a:pPr>
            <a:r>
              <a:rPr lang="lt-LT" dirty="0" smtClean="0"/>
              <a:t>Fizikos mokytoja metodininkė </a:t>
            </a:r>
          </a:p>
          <a:p>
            <a:pPr>
              <a:lnSpc>
                <a:spcPct val="80000"/>
              </a:lnSpc>
            </a:pPr>
            <a:r>
              <a:rPr lang="lt-LT" dirty="0" smtClean="0"/>
              <a:t> Irina Gaidamovič</a:t>
            </a:r>
          </a:p>
          <a:p>
            <a:pPr>
              <a:lnSpc>
                <a:spcPct val="80000"/>
              </a:lnSpc>
            </a:pPr>
            <a:r>
              <a:rPr lang="lt-LT" dirty="0" smtClean="0"/>
              <a:t>201</a:t>
            </a:r>
            <a:r>
              <a:rPr lang="en-US" dirty="0" smtClean="0"/>
              <a:t>5</a:t>
            </a:r>
            <a:r>
              <a:rPr lang="lt-LT" dirty="0" smtClean="0"/>
              <a:t> m.</a:t>
            </a:r>
            <a:endParaRPr lang="lt-L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28596" y="857232"/>
            <a:ext cx="8229600" cy="6000768"/>
          </a:xfrm>
        </p:spPr>
        <p:txBody>
          <a:bodyPr/>
          <a:lstStyle/>
          <a:p>
            <a:pPr>
              <a:buNone/>
            </a:pPr>
            <a:r>
              <a:rPr lang="lt-LT" sz="1800" dirty="0" smtClean="0">
                <a:hlinkClick r:id="rId2" action="ppaction://hlinksldjump"/>
              </a:rPr>
              <a:t>Įvadas</a:t>
            </a:r>
            <a:endParaRPr lang="lt-LT" sz="1800" dirty="0" smtClean="0"/>
          </a:p>
          <a:p>
            <a:pPr>
              <a:buNone/>
            </a:pPr>
            <a:r>
              <a:rPr lang="lt-LT" sz="1800" dirty="0" smtClean="0">
                <a:hlinkClick r:id="rId3" action="ppaction://hlinksldjump"/>
              </a:rPr>
              <a:t>Trumpa laivų istorija</a:t>
            </a:r>
            <a:endParaRPr lang="lt-LT" sz="1800" dirty="0" smtClean="0"/>
          </a:p>
          <a:p>
            <a:pPr>
              <a:buNone/>
            </a:pPr>
            <a:r>
              <a:rPr lang="lt-LT" sz="1800" dirty="0" smtClean="0">
                <a:hlinkClick r:id="rId4" action="ppaction://hlinksldjump"/>
              </a:rPr>
              <a:t>Laivų klasifikacija</a:t>
            </a:r>
            <a:endParaRPr lang="lt-LT" sz="1800" dirty="0" smtClean="0"/>
          </a:p>
          <a:p>
            <a:pPr>
              <a:buNone/>
            </a:pPr>
            <a:r>
              <a:rPr lang="lt-LT" sz="1800" dirty="0" smtClean="0">
                <a:hlinkClick r:id="rId5" action="ppaction://hlinksldjump"/>
              </a:rPr>
              <a:t>Kodėl laivai neskęsta?</a:t>
            </a:r>
            <a:endParaRPr lang="lt-LT" sz="1800" dirty="0" smtClean="0"/>
          </a:p>
          <a:p>
            <a:pPr>
              <a:buNone/>
            </a:pPr>
            <a:r>
              <a:rPr lang="lt-LT" sz="1800" dirty="0" smtClean="0">
                <a:hlinkClick r:id="rId6" action="ppaction://hlinksldjump"/>
              </a:rPr>
              <a:t>Archimedas</a:t>
            </a:r>
            <a:endParaRPr lang="lt-LT" sz="1800" dirty="0" smtClean="0"/>
          </a:p>
          <a:p>
            <a:pPr>
              <a:buNone/>
            </a:pPr>
            <a:r>
              <a:rPr lang="lt-LT" sz="1800" dirty="0" smtClean="0">
                <a:hlinkClick r:id="rId7" action="ppaction://hlinksldjump"/>
              </a:rPr>
              <a:t>Archimedo jėga</a:t>
            </a:r>
            <a:endParaRPr lang="lt-LT" sz="1800" dirty="0" smtClean="0"/>
          </a:p>
          <a:p>
            <a:pPr>
              <a:buNone/>
            </a:pPr>
            <a:r>
              <a:rPr lang="lt-LT" sz="1800" dirty="0" smtClean="0">
                <a:hlinkClick r:id="rId8" action="ppaction://hlinksldjump"/>
              </a:rPr>
              <a:t>Archimedo dėsnis</a:t>
            </a:r>
            <a:endParaRPr lang="lt-LT" sz="1800" dirty="0" smtClean="0"/>
          </a:p>
          <a:p>
            <a:pPr>
              <a:buNone/>
            </a:pPr>
            <a:r>
              <a:rPr lang="lt-LT" sz="1800" dirty="0" smtClean="0">
                <a:hlinkClick r:id="rId9" action="ppaction://hlinksldjump"/>
              </a:rPr>
              <a:t>Kūnų plūduriavimas</a:t>
            </a:r>
            <a:endParaRPr lang="lt-LT" sz="1800" dirty="0" smtClean="0"/>
          </a:p>
          <a:p>
            <a:pPr>
              <a:buNone/>
            </a:pPr>
            <a:r>
              <a:rPr lang="lt-LT" sz="1800" dirty="0" smtClean="0">
                <a:hlinkClick r:id="rId10" action="ppaction://hlinksldjump"/>
              </a:rPr>
              <a:t>Kūnų plūduriavimo sąlygos</a:t>
            </a:r>
            <a:endParaRPr lang="lt-LT" sz="1800" dirty="0" smtClean="0"/>
          </a:p>
          <a:p>
            <a:pPr>
              <a:buNone/>
            </a:pPr>
            <a:r>
              <a:rPr lang="lt-LT" sz="1800" dirty="0" smtClean="0">
                <a:hlinkClick r:id="rId11" action="ppaction://hlinksldjump"/>
              </a:rPr>
              <a:t>Laivų plūduriavimo ypatumai (1)</a:t>
            </a:r>
            <a:endParaRPr lang="lt-LT" sz="1800" dirty="0" smtClean="0"/>
          </a:p>
          <a:p>
            <a:pPr>
              <a:buNone/>
            </a:pPr>
            <a:r>
              <a:rPr lang="lt-LT" sz="1800" dirty="0" smtClean="0">
                <a:hlinkClick r:id="rId12" action="ppaction://hlinksldjump"/>
              </a:rPr>
              <a:t>Bandymai</a:t>
            </a:r>
            <a:endParaRPr lang="lt-LT" sz="1800" dirty="0" smtClean="0"/>
          </a:p>
          <a:p>
            <a:pPr>
              <a:buNone/>
            </a:pPr>
            <a:r>
              <a:rPr lang="lt-LT" sz="1800" dirty="0" smtClean="0">
                <a:hlinkClick r:id="rId13" action="ppaction://hlinksldjump"/>
              </a:rPr>
              <a:t>Testas</a:t>
            </a:r>
            <a:endParaRPr lang="lt-LT" sz="1800" dirty="0" smtClean="0"/>
          </a:p>
          <a:p>
            <a:pPr>
              <a:buNone/>
            </a:pPr>
            <a:r>
              <a:rPr lang="lt-LT" sz="1800" dirty="0" smtClean="0">
                <a:hlinkClick r:id="rId14" action="ppaction://hlinksldjump"/>
              </a:rPr>
              <a:t>Uždavinių sprendimas</a:t>
            </a:r>
            <a:endParaRPr lang="lt-LT" sz="1800" dirty="0" smtClean="0"/>
          </a:p>
          <a:p>
            <a:pPr>
              <a:buNone/>
            </a:pPr>
            <a:r>
              <a:rPr lang="lt-LT" sz="1800" dirty="0" smtClean="0">
                <a:hlinkClick r:id="rId15" action="ppaction://hlinksldjump"/>
              </a:rPr>
              <a:t>Kuriame paveikslėlyje pavaizduoti šie laivai:</a:t>
            </a:r>
            <a:endParaRPr lang="lt-LT" sz="1800" dirty="0" smtClean="0"/>
          </a:p>
          <a:p>
            <a:pPr>
              <a:buNone/>
            </a:pPr>
            <a:r>
              <a:rPr lang="lt-LT" sz="1800" dirty="0" smtClean="0">
                <a:hlinkClick r:id="rId16" action="ppaction://hlinksldjump"/>
              </a:rPr>
              <a:t>Literatūra</a:t>
            </a:r>
            <a:endParaRPr lang="lt-LT" sz="1800" dirty="0" smtClean="0"/>
          </a:p>
          <a:p>
            <a:pPr>
              <a:buNone/>
            </a:pPr>
            <a:endParaRPr lang="lt-LT" dirty="0" smtClean="0"/>
          </a:p>
          <a:p>
            <a:pPr>
              <a:buNone/>
            </a:pPr>
            <a:endParaRPr lang="lt-LT" dirty="0" smtClean="0"/>
          </a:p>
          <a:p>
            <a:pPr>
              <a:buNone/>
            </a:pPr>
            <a:endParaRPr lang="lt-LT" dirty="0">
              <a:hlinkClick r:id="rId11" action="ppaction://hlinksldjump"/>
            </a:endParaRPr>
          </a:p>
        </p:txBody>
      </p:sp>
      <p:sp>
        <p:nvSpPr>
          <p:cNvPr id="3" name="Title 2"/>
          <p:cNvSpPr>
            <a:spLocks noGrp="1"/>
          </p:cNvSpPr>
          <p:nvPr>
            <p:ph type="title"/>
          </p:nvPr>
        </p:nvSpPr>
        <p:spPr>
          <a:xfrm>
            <a:off x="428596" y="0"/>
            <a:ext cx="8229600" cy="1143000"/>
          </a:xfrm>
        </p:spPr>
        <p:txBody>
          <a:bodyPr/>
          <a:lstStyle/>
          <a:p>
            <a:r>
              <a:rPr lang="en-US" dirty="0" err="1" smtClean="0"/>
              <a:t>Turinys</a:t>
            </a:r>
            <a:endParaRPr lang="lt-L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077200" cy="5029200"/>
          </a:xfrm>
        </p:spPr>
        <p:txBody>
          <a:bodyPr>
            <a:normAutofit lnSpcReduction="10000"/>
          </a:bodyPr>
          <a:lstStyle/>
          <a:p>
            <a:pPr algn="just">
              <a:buNone/>
            </a:pPr>
            <a:r>
              <a:rPr lang="lt-LT" dirty="0" smtClean="0"/>
              <a:t>		Žinome, kad kūnai, kurių ta</a:t>
            </a:r>
            <a:r>
              <a:rPr lang="en-US" dirty="0" err="1" smtClean="0"/>
              <a:t>nkis</a:t>
            </a:r>
            <a:r>
              <a:rPr lang="en-US" dirty="0" smtClean="0"/>
              <a:t> </a:t>
            </a:r>
            <a:r>
              <a:rPr lang="en-US" dirty="0" err="1" smtClean="0"/>
              <a:t>didesnis</a:t>
            </a:r>
            <a:r>
              <a:rPr lang="lt-LT" dirty="0" smtClean="0"/>
              <a:t> </a:t>
            </a:r>
            <a:r>
              <a:rPr lang="en-US" dirty="0" err="1" smtClean="0"/>
              <a:t>nei</a:t>
            </a:r>
            <a:r>
              <a:rPr lang="en-US" dirty="0" smtClean="0"/>
              <a:t> </a:t>
            </a:r>
            <a:r>
              <a:rPr lang="en-US" dirty="0" err="1" smtClean="0"/>
              <a:t>skys</a:t>
            </a:r>
            <a:r>
              <a:rPr lang="lt-LT" dirty="0" smtClean="0"/>
              <a:t>čio, tame skystyje skęsta. Tačiau ar visada taip yra? Juk plaukioja didžiuliai laivai, pagaminti iš daugelio sunkesnių už vandenį medžiagų. Taigi kodėl tokie </a:t>
            </a:r>
          </a:p>
          <a:p>
            <a:pPr algn="just">
              <a:buNone/>
            </a:pPr>
            <a:r>
              <a:rPr lang="lt-LT" dirty="0" smtClean="0"/>
              <a:t>	laivai neskęsta? Kaip </a:t>
            </a:r>
          </a:p>
          <a:p>
            <a:pPr algn="just">
              <a:buNone/>
            </a:pPr>
            <a:r>
              <a:rPr lang="lt-LT" dirty="0" smtClean="0"/>
              <a:t>	povandeniniai laivai </a:t>
            </a:r>
          </a:p>
          <a:p>
            <a:pPr algn="just">
              <a:buNone/>
            </a:pPr>
            <a:r>
              <a:rPr lang="lt-LT" dirty="0" smtClean="0"/>
              <a:t>	gali būti ir vandens </a:t>
            </a:r>
          </a:p>
          <a:p>
            <a:pPr algn="just">
              <a:buNone/>
            </a:pPr>
            <a:r>
              <a:rPr lang="lt-LT" dirty="0" smtClean="0"/>
              <a:t>	paviršiuje, ir giliai </a:t>
            </a:r>
          </a:p>
          <a:p>
            <a:pPr algn="just">
              <a:buNone/>
            </a:pPr>
            <a:r>
              <a:rPr lang="lt-LT" dirty="0" smtClean="0"/>
              <a:t>	po vandeniu? Visa </a:t>
            </a:r>
          </a:p>
          <a:p>
            <a:pPr algn="just">
              <a:buNone/>
            </a:pPr>
            <a:r>
              <a:rPr lang="lt-LT" dirty="0" smtClean="0"/>
              <a:t>	tai bei dar daugiau ir</a:t>
            </a:r>
          </a:p>
          <a:p>
            <a:pPr algn="just">
              <a:buNone/>
            </a:pPr>
            <a:r>
              <a:rPr lang="lt-LT" dirty="0" smtClean="0"/>
              <a:t>	išsiaiškinsime. </a:t>
            </a:r>
            <a:endParaRPr lang="lt-LT" dirty="0"/>
          </a:p>
        </p:txBody>
      </p:sp>
      <p:sp>
        <p:nvSpPr>
          <p:cNvPr id="3" name="Title 2"/>
          <p:cNvSpPr>
            <a:spLocks noGrp="1"/>
          </p:cNvSpPr>
          <p:nvPr>
            <p:ph type="title"/>
          </p:nvPr>
        </p:nvSpPr>
        <p:spPr/>
        <p:txBody>
          <a:bodyPr/>
          <a:lstStyle/>
          <a:p>
            <a:r>
              <a:rPr lang="lt-LT" dirty="0" smtClean="0"/>
              <a:t>Įvadas</a:t>
            </a:r>
            <a:endParaRPr lang="lt-LT" dirty="0"/>
          </a:p>
        </p:txBody>
      </p:sp>
      <p:pic>
        <p:nvPicPr>
          <p:cNvPr id="37890" name="Picture 2" descr="http://www.marine-marchande.net/Collection%20Le%20Mens/LeMens/SILJA-Europa.jpg"/>
          <p:cNvPicPr>
            <a:picLocks noChangeAspect="1" noChangeArrowheads="1"/>
          </p:cNvPicPr>
          <p:nvPr/>
        </p:nvPicPr>
        <p:blipFill>
          <a:blip r:embed="rId2" cstate="print"/>
          <a:srcRect/>
          <a:stretch>
            <a:fillRect/>
          </a:stretch>
        </p:blipFill>
        <p:spPr bwMode="auto">
          <a:xfrm rot="21185951">
            <a:off x="4407903" y="3308622"/>
            <a:ext cx="4495800" cy="2613184"/>
          </a:xfrm>
          <a:prstGeom prst="rect">
            <a:avLst/>
          </a:prstGeom>
          <a:noFill/>
        </p:spPr>
      </p:pic>
      <p:sp>
        <p:nvSpPr>
          <p:cNvPr id="5" name="Action Button: Home 4">
            <a:hlinkClick r:id="rId3"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lgn="just">
              <a:buNone/>
            </a:pPr>
            <a:r>
              <a:rPr lang="lt-LT" dirty="0" smtClean="0"/>
              <a:t>		Pirmieji laivai buvo iš rąstų padaryti plaustai;</a:t>
            </a:r>
          </a:p>
          <a:p>
            <a:pPr algn="just">
              <a:buNone/>
            </a:pPr>
            <a:r>
              <a:rPr lang="lt-LT" dirty="0" smtClean="0"/>
              <a:t>		X a. pr. Kr. Finikiečių laivai jau turėjo pagrindinius konstrukcinius elementus;</a:t>
            </a:r>
          </a:p>
          <a:p>
            <a:pPr algn="just">
              <a:buNone/>
            </a:pPr>
            <a:r>
              <a:rPr lang="lt-LT" dirty="0" smtClean="0"/>
              <a:t>		VIII a. pr. Kr. Mesopotamijoje naudotos oda aptemptos pintinės kėlė net iki 100 t krovinį;</a:t>
            </a:r>
          </a:p>
          <a:p>
            <a:pPr algn="just">
              <a:buNone/>
            </a:pPr>
            <a:r>
              <a:rPr lang="lt-LT" dirty="0" smtClean="0"/>
              <a:t>		1787 m. Anglijoje </a:t>
            </a:r>
            <a:endParaRPr lang="en-US" dirty="0" smtClean="0"/>
          </a:p>
          <a:p>
            <a:pPr algn="just">
              <a:buNone/>
            </a:pPr>
            <a:r>
              <a:rPr lang="en-US" dirty="0" smtClean="0"/>
              <a:t>	</a:t>
            </a:r>
            <a:r>
              <a:rPr lang="lt-LT" dirty="0" smtClean="0"/>
              <a:t>pastatytas pirmasis </a:t>
            </a:r>
            <a:endParaRPr lang="en-US" dirty="0" smtClean="0"/>
          </a:p>
          <a:p>
            <a:pPr algn="just">
              <a:buNone/>
            </a:pPr>
            <a:r>
              <a:rPr lang="en-US" dirty="0" smtClean="0"/>
              <a:t>	</a:t>
            </a:r>
            <a:r>
              <a:rPr lang="lt-LT" dirty="0" smtClean="0"/>
              <a:t>plieninis 21,5 m ilgio </a:t>
            </a:r>
            <a:endParaRPr lang="en-US" dirty="0" smtClean="0"/>
          </a:p>
          <a:p>
            <a:pPr algn="just">
              <a:buNone/>
            </a:pPr>
            <a:r>
              <a:rPr lang="en-US" dirty="0" smtClean="0"/>
              <a:t>	</a:t>
            </a:r>
            <a:r>
              <a:rPr lang="lt-LT" dirty="0" smtClean="0"/>
              <a:t>laivas;</a:t>
            </a:r>
          </a:p>
          <a:p>
            <a:pPr algn="just">
              <a:buNone/>
            </a:pPr>
            <a:r>
              <a:rPr lang="lt-LT" dirty="0" smtClean="0"/>
              <a:t>		O 1807 m. JAV </a:t>
            </a:r>
            <a:endParaRPr lang="en-US" dirty="0" smtClean="0"/>
          </a:p>
          <a:p>
            <a:pPr algn="just">
              <a:buNone/>
            </a:pPr>
            <a:r>
              <a:rPr lang="en-US" dirty="0" smtClean="0"/>
              <a:t>	</a:t>
            </a:r>
            <a:r>
              <a:rPr lang="lt-LT" dirty="0" smtClean="0"/>
              <a:t>pastatytas pirmasis </a:t>
            </a:r>
            <a:endParaRPr lang="en-US" dirty="0" smtClean="0"/>
          </a:p>
          <a:p>
            <a:pPr algn="just">
              <a:buNone/>
            </a:pPr>
            <a:r>
              <a:rPr lang="en-US" dirty="0" smtClean="0"/>
              <a:t>	</a:t>
            </a:r>
            <a:r>
              <a:rPr lang="lt-LT" dirty="0" smtClean="0"/>
              <a:t>garlaivis.</a:t>
            </a:r>
          </a:p>
          <a:p>
            <a:endParaRPr lang="lt-LT" dirty="0"/>
          </a:p>
        </p:txBody>
      </p:sp>
      <p:sp>
        <p:nvSpPr>
          <p:cNvPr id="3" name="Title 2"/>
          <p:cNvSpPr>
            <a:spLocks noGrp="1"/>
          </p:cNvSpPr>
          <p:nvPr>
            <p:ph type="title"/>
          </p:nvPr>
        </p:nvSpPr>
        <p:spPr/>
        <p:txBody>
          <a:bodyPr/>
          <a:lstStyle/>
          <a:p>
            <a:r>
              <a:rPr lang="lt-LT" dirty="0" smtClean="0"/>
              <a:t>Trumpa laivų istorija</a:t>
            </a:r>
            <a:endParaRPr lang="lt-LT" dirty="0"/>
          </a:p>
        </p:txBody>
      </p:sp>
      <p:pic>
        <p:nvPicPr>
          <p:cNvPr id="36866" name="Picture 2" descr="http://www.kelioniumanija.lt/images/naujienos/s4_1374649507_burlaiviai_rygoje.jpg"/>
          <p:cNvPicPr>
            <a:picLocks noChangeAspect="1" noChangeArrowheads="1"/>
          </p:cNvPicPr>
          <p:nvPr/>
        </p:nvPicPr>
        <p:blipFill>
          <a:blip r:embed="rId2" cstate="print"/>
          <a:srcRect/>
          <a:stretch>
            <a:fillRect/>
          </a:stretch>
        </p:blipFill>
        <p:spPr bwMode="auto">
          <a:xfrm>
            <a:off x="4267200" y="3352800"/>
            <a:ext cx="4646673" cy="2788005"/>
          </a:xfrm>
          <a:prstGeom prst="rect">
            <a:avLst/>
          </a:prstGeom>
          <a:noFill/>
        </p:spPr>
      </p:pic>
      <p:sp>
        <p:nvSpPr>
          <p:cNvPr id="5" name="Action Button: Home 4">
            <a:hlinkClick r:id="rId3"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295400"/>
            <a:ext cx="8610600" cy="4711891"/>
          </a:xfrm>
        </p:spPr>
        <p:txBody>
          <a:bodyPr>
            <a:normAutofit lnSpcReduction="10000"/>
          </a:bodyPr>
          <a:lstStyle/>
          <a:p>
            <a:pPr algn="just">
              <a:buNone/>
            </a:pPr>
            <a:r>
              <a:rPr lang="lt-LT" sz="2200" dirty="0" smtClean="0"/>
              <a:t>		Dabartiniai laivai skirstomi į karinius ir civilinius;</a:t>
            </a:r>
          </a:p>
          <a:p>
            <a:pPr algn="just">
              <a:buNone/>
            </a:pPr>
            <a:r>
              <a:rPr lang="lt-LT" sz="2200" dirty="0" smtClean="0"/>
              <a:t>		Karinį laivyną sudaro: povandeninės </a:t>
            </a:r>
          </a:p>
          <a:p>
            <a:pPr algn="just">
              <a:buNone/>
            </a:pPr>
            <a:r>
              <a:rPr lang="lt-LT" sz="2200" dirty="0" smtClean="0"/>
              <a:t>	valtys, lėktuvnešiai, desantiniai, </a:t>
            </a:r>
          </a:p>
          <a:p>
            <a:pPr algn="just">
              <a:buNone/>
            </a:pPr>
            <a:r>
              <a:rPr lang="lt-LT" sz="2200" dirty="0" smtClean="0"/>
              <a:t>	priešmininiai, pagalbiniai laivai, </a:t>
            </a:r>
          </a:p>
          <a:p>
            <a:pPr algn="just">
              <a:buNone/>
            </a:pPr>
            <a:r>
              <a:rPr lang="lt-LT" sz="2200" dirty="0" smtClean="0"/>
              <a:t>	raketiniai kreiseriai, eskadriniai </a:t>
            </a:r>
          </a:p>
          <a:p>
            <a:pPr algn="just">
              <a:buNone/>
            </a:pPr>
            <a:r>
              <a:rPr lang="lt-LT" sz="2200" dirty="0" smtClean="0"/>
              <a:t>	minininkai; </a:t>
            </a:r>
          </a:p>
          <a:p>
            <a:pPr algn="just">
              <a:buNone/>
            </a:pPr>
            <a:r>
              <a:rPr lang="lt-LT" sz="2200" dirty="0" smtClean="0"/>
              <a:t>		Šiuolaikiniai civiliniai laivai </a:t>
            </a:r>
          </a:p>
          <a:p>
            <a:pPr algn="just">
              <a:buNone/>
            </a:pPr>
            <a:r>
              <a:rPr lang="lt-LT" sz="2200" dirty="0" smtClean="0"/>
              <a:t>	klasifikuojami atsižvelgiant </a:t>
            </a:r>
          </a:p>
          <a:p>
            <a:pPr algn="just">
              <a:buNone/>
            </a:pPr>
            <a:r>
              <a:rPr lang="lt-LT" sz="2200" dirty="0" smtClean="0"/>
              <a:t>	į daugelį kriterijų, kaip </a:t>
            </a:r>
          </a:p>
          <a:p>
            <a:pPr algn="just">
              <a:buNone/>
            </a:pPr>
            <a:r>
              <a:rPr lang="lt-LT" sz="2200" dirty="0" smtClean="0"/>
              <a:t>	judėjimo priemonės ar </a:t>
            </a:r>
          </a:p>
          <a:p>
            <a:pPr algn="just">
              <a:buNone/>
            </a:pPr>
            <a:r>
              <a:rPr lang="lt-LT" sz="2200" dirty="0" smtClean="0"/>
              <a:t>	konstrukcijos. Tačiau </a:t>
            </a:r>
          </a:p>
          <a:p>
            <a:pPr algn="just">
              <a:buNone/>
            </a:pPr>
            <a:r>
              <a:rPr lang="lt-LT" sz="2200" dirty="0" smtClean="0"/>
              <a:t>	pagrindinis laivų skirstymo </a:t>
            </a:r>
          </a:p>
          <a:p>
            <a:pPr algn="just">
              <a:buNone/>
            </a:pPr>
            <a:r>
              <a:rPr lang="lt-LT" sz="2200" dirty="0" smtClean="0"/>
              <a:t>	požymis yra laivo paskirtis. </a:t>
            </a:r>
            <a:endParaRPr lang="lt-LT" sz="2200" dirty="0"/>
          </a:p>
        </p:txBody>
      </p:sp>
      <p:sp>
        <p:nvSpPr>
          <p:cNvPr id="3" name="Title 2"/>
          <p:cNvSpPr>
            <a:spLocks noGrp="1"/>
          </p:cNvSpPr>
          <p:nvPr>
            <p:ph type="title"/>
          </p:nvPr>
        </p:nvSpPr>
        <p:spPr/>
        <p:txBody>
          <a:bodyPr/>
          <a:lstStyle/>
          <a:p>
            <a:r>
              <a:rPr lang="lt-LT" dirty="0" smtClean="0"/>
              <a:t>Laivų klasifikacija</a:t>
            </a:r>
            <a:endParaRPr lang="lt-LT" dirty="0"/>
          </a:p>
        </p:txBody>
      </p:sp>
      <p:pic>
        <p:nvPicPr>
          <p:cNvPr id="35842" name="Picture 2" descr="http://www.15min.lt/images/photos/600437/big/nimitz-tipo-lektuvnesis-didziausias-karinis-laivas-pasaulyje-521b691e9f674.jpg"/>
          <p:cNvPicPr>
            <a:picLocks noChangeAspect="1" noChangeArrowheads="1"/>
          </p:cNvPicPr>
          <p:nvPr/>
        </p:nvPicPr>
        <p:blipFill>
          <a:blip r:embed="rId2" cstate="print"/>
          <a:srcRect/>
          <a:stretch>
            <a:fillRect/>
          </a:stretch>
        </p:blipFill>
        <p:spPr bwMode="auto">
          <a:xfrm rot="208934">
            <a:off x="4724400" y="4267200"/>
            <a:ext cx="3962400" cy="2371613"/>
          </a:xfrm>
          <a:prstGeom prst="rect">
            <a:avLst/>
          </a:prstGeom>
          <a:noFill/>
        </p:spPr>
      </p:pic>
      <p:pic>
        <p:nvPicPr>
          <p:cNvPr id="35844" name="Picture 4" descr="http://www.ekonomika.lt/Uploads/1%20the-norwegian-breakaway-the-4000-passenger-ship-will-set-sail-from-new-york-to-bermuda-in-2013.jpg"/>
          <p:cNvPicPr>
            <a:picLocks noChangeAspect="1" noChangeArrowheads="1"/>
          </p:cNvPicPr>
          <p:nvPr/>
        </p:nvPicPr>
        <p:blipFill>
          <a:blip r:embed="rId3" cstate="print"/>
          <a:srcRect/>
          <a:stretch>
            <a:fillRect/>
          </a:stretch>
        </p:blipFill>
        <p:spPr bwMode="auto">
          <a:xfrm rot="21371516">
            <a:off x="5412253" y="1935126"/>
            <a:ext cx="3283867" cy="2465683"/>
          </a:xfrm>
          <a:prstGeom prst="rect">
            <a:avLst/>
          </a:prstGeom>
          <a:noFill/>
        </p:spPr>
      </p:pic>
      <p:sp>
        <p:nvSpPr>
          <p:cNvPr id="6" name="Action Button: Home 5">
            <a:hlinkClick r:id="rId4"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Visus kūnus veikia sunkio jėga, traukianti kūnus žemyn, tačiau skystyje (ar dujose) panirusius kūnus veikia ir </a:t>
            </a:r>
            <a:r>
              <a:rPr lang="en-US" dirty="0" smtClean="0"/>
              <a:t>A</a:t>
            </a:r>
            <a:r>
              <a:rPr lang="lt-LT" dirty="0" smtClean="0"/>
              <a:t>rchimedo </a:t>
            </a:r>
            <a:r>
              <a:rPr lang="lt-LT" dirty="0" smtClean="0"/>
              <a:t>jėga, kelianti tuos panirusius kūnus į </a:t>
            </a:r>
            <a:r>
              <a:rPr lang="lt-LT" dirty="0" smtClean="0"/>
              <a:t>viršų</a:t>
            </a:r>
            <a:r>
              <a:rPr lang="en-US" dirty="0" smtClean="0"/>
              <a:t>.</a:t>
            </a:r>
            <a:endParaRPr lang="lt-LT" dirty="0" smtClean="0"/>
          </a:p>
          <a:p>
            <a:pPr algn="just"/>
            <a:endParaRPr lang="lt-LT" dirty="0" smtClean="0"/>
          </a:p>
          <a:p>
            <a:pPr algn="just">
              <a:buNone/>
            </a:pPr>
            <a:r>
              <a:rPr lang="lt-LT" dirty="0" smtClean="0"/>
              <a:t>		Laivai neskęsta, kai </a:t>
            </a:r>
          </a:p>
          <a:p>
            <a:pPr algn="just">
              <a:buNone/>
            </a:pPr>
            <a:r>
              <a:rPr lang="lt-LT" dirty="0" smtClean="0"/>
              <a:t>	juos veikianti </a:t>
            </a:r>
            <a:r>
              <a:rPr lang="en-US" dirty="0" smtClean="0"/>
              <a:t>A</a:t>
            </a:r>
            <a:r>
              <a:rPr lang="lt-LT" dirty="0" smtClean="0"/>
              <a:t>rchimedo</a:t>
            </a:r>
            <a:endParaRPr lang="lt-LT" dirty="0" smtClean="0"/>
          </a:p>
          <a:p>
            <a:pPr algn="just">
              <a:buNone/>
            </a:pPr>
            <a:r>
              <a:rPr lang="lt-LT" dirty="0" smtClean="0"/>
              <a:t>	jėga yra lygi arba didesnė </a:t>
            </a:r>
          </a:p>
          <a:p>
            <a:pPr algn="just">
              <a:buNone/>
            </a:pPr>
            <a:r>
              <a:rPr lang="lt-LT" dirty="0" smtClean="0"/>
              <a:t>	už veikiančią sunkio jėgą.</a:t>
            </a:r>
          </a:p>
          <a:p>
            <a:pPr>
              <a:buNone/>
            </a:pPr>
            <a:endParaRPr lang="lt-LT" dirty="0"/>
          </a:p>
        </p:txBody>
      </p:sp>
      <p:sp>
        <p:nvSpPr>
          <p:cNvPr id="3" name="Title 2"/>
          <p:cNvSpPr>
            <a:spLocks noGrp="1"/>
          </p:cNvSpPr>
          <p:nvPr>
            <p:ph type="title"/>
          </p:nvPr>
        </p:nvSpPr>
        <p:spPr/>
        <p:txBody>
          <a:bodyPr/>
          <a:lstStyle/>
          <a:p>
            <a:r>
              <a:rPr lang="lt-LT" dirty="0" smtClean="0"/>
              <a:t>Kodėl laivai neskęsta?</a:t>
            </a:r>
            <a:endParaRPr lang="lt-LT" dirty="0"/>
          </a:p>
        </p:txBody>
      </p:sp>
      <p:pic>
        <p:nvPicPr>
          <p:cNvPr id="34818" name="Picture 2" descr="http://upload.wikimedia.org/wikipedia/commons/6/60/Principio_di_Archimede_galleggiamento.png"/>
          <p:cNvPicPr>
            <a:picLocks noChangeAspect="1" noChangeArrowheads="1"/>
          </p:cNvPicPr>
          <p:nvPr/>
        </p:nvPicPr>
        <p:blipFill>
          <a:blip r:embed="rId3" cstate="print"/>
          <a:srcRect/>
          <a:stretch>
            <a:fillRect/>
          </a:stretch>
        </p:blipFill>
        <p:spPr bwMode="auto">
          <a:xfrm>
            <a:off x="5181600" y="3200400"/>
            <a:ext cx="3840480" cy="3200400"/>
          </a:xfrm>
          <a:prstGeom prst="rect">
            <a:avLst/>
          </a:prstGeom>
          <a:noFill/>
        </p:spPr>
      </p:pic>
      <p:sp>
        <p:nvSpPr>
          <p:cNvPr id="5" name="Action Button: Home 4">
            <a:hlinkClick r:id="rId4"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763000" cy="4843272"/>
          </a:xfrm>
        </p:spPr>
        <p:txBody>
          <a:bodyPr numCol="2"/>
          <a:lstStyle/>
          <a:p>
            <a:pPr algn="just">
              <a:buNone/>
            </a:pPr>
            <a:r>
              <a:rPr lang="lt-LT" dirty="0" smtClean="0"/>
              <a:t>		Archimedas (287 m. pr. Kr.– 212 m. pr. Kr.) – garsus graikų mokslininkas: matematikas, fizikas, inžinierius, astronomasir filosofas.</a:t>
            </a:r>
          </a:p>
          <a:p>
            <a:pPr algn="just">
              <a:buNone/>
            </a:pPr>
            <a:r>
              <a:rPr lang="lt-LT" dirty="0" smtClean="0"/>
              <a:t>		Labiausiai žinomas dėl atrasto dėsnio, kuris netgi buvo pavadintas jo vardu.</a:t>
            </a:r>
            <a:endParaRPr lang="lt-LT" dirty="0"/>
          </a:p>
        </p:txBody>
      </p:sp>
      <p:sp>
        <p:nvSpPr>
          <p:cNvPr id="3" name="Title 2"/>
          <p:cNvSpPr>
            <a:spLocks noGrp="1"/>
          </p:cNvSpPr>
          <p:nvPr>
            <p:ph type="title"/>
          </p:nvPr>
        </p:nvSpPr>
        <p:spPr/>
        <p:txBody>
          <a:bodyPr/>
          <a:lstStyle/>
          <a:p>
            <a:r>
              <a:rPr lang="lt-LT" dirty="0" smtClean="0"/>
              <a:t>Archimedas</a:t>
            </a:r>
            <a:endParaRPr lang="lt-LT" dirty="0"/>
          </a:p>
        </p:txBody>
      </p:sp>
      <p:pic>
        <p:nvPicPr>
          <p:cNvPr id="32770" name="Picture 2" descr="http://www.enciklopedija.lt/wp-content/uploads/2014/07/Archimedas-196x300.jpg"/>
          <p:cNvPicPr>
            <a:picLocks noChangeAspect="1" noChangeArrowheads="1"/>
          </p:cNvPicPr>
          <p:nvPr/>
        </p:nvPicPr>
        <p:blipFill>
          <a:blip r:embed="rId2" cstate="print"/>
          <a:srcRect/>
          <a:stretch>
            <a:fillRect/>
          </a:stretch>
        </p:blipFill>
        <p:spPr bwMode="auto">
          <a:xfrm>
            <a:off x="5257800" y="1447800"/>
            <a:ext cx="3200400" cy="4898571"/>
          </a:xfrm>
          <a:prstGeom prst="rect">
            <a:avLst/>
          </a:prstGeom>
          <a:noFill/>
        </p:spPr>
      </p:pic>
      <p:sp>
        <p:nvSpPr>
          <p:cNvPr id="5" name="Action Button: Home 4">
            <a:hlinkClick r:id="rId3"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371600"/>
            <a:ext cx="8305800" cy="4800600"/>
          </a:xfrm>
        </p:spPr>
        <p:txBody>
          <a:bodyPr numCol="1">
            <a:normAutofit fontScale="92500" lnSpcReduction="10000"/>
          </a:bodyPr>
          <a:lstStyle/>
          <a:p>
            <a:pPr algn="just">
              <a:buNone/>
            </a:pPr>
            <a:r>
              <a:rPr lang="lt-LT" b="1" i="1" dirty="0" smtClean="0"/>
              <a:t>		</a:t>
            </a:r>
            <a:r>
              <a:rPr lang="lt-LT" sz="2200" b="1" i="1" dirty="0" smtClean="0"/>
              <a:t>Archimedo jėga </a:t>
            </a:r>
            <a:r>
              <a:rPr lang="lt-LT" sz="2200" dirty="0" smtClean="0"/>
              <a:t>- tai jėga, kuri stumia aukštyn skysčiuose (dujose) panardintus arba plūduriuojančius kūnus.</a:t>
            </a:r>
          </a:p>
          <a:p>
            <a:pPr algn="just">
              <a:buNone/>
            </a:pPr>
            <a:r>
              <a:rPr lang="lt-LT" sz="2200" dirty="0" smtClean="0"/>
              <a:t>		Archimedo jėgą galima paaiškinti, naudojantis skysčių slėgio dėsningumu. Skystyje panardintą kūną iš šonų veikia jėgos F, kurios yra vienodo didumo, bet priešingų krypčių. Viršutinę kūno dalį skysčio stulpelis h</a:t>
            </a:r>
            <a:r>
              <a:rPr lang="lt-LT" sz="2200" baseline="-25000" dirty="0" smtClean="0"/>
              <a:t>1</a:t>
            </a:r>
            <a:r>
              <a:rPr lang="lt-LT" sz="2200" dirty="0" smtClean="0"/>
              <a:t> veikia jėga F</a:t>
            </a:r>
            <a:r>
              <a:rPr lang="lt-LT" sz="2200" baseline="-25000" dirty="0" smtClean="0"/>
              <a:t>1</a:t>
            </a:r>
            <a:r>
              <a:rPr lang="lt-LT" sz="2200" dirty="0" smtClean="0"/>
              <a:t> , apatinę – stulpelis</a:t>
            </a:r>
            <a:r>
              <a:rPr lang="en-US" sz="2200" dirty="0" smtClean="0"/>
              <a:t> </a:t>
            </a:r>
            <a:r>
              <a:rPr lang="lt-LT" sz="2200" dirty="0" smtClean="0"/>
              <a:t>h</a:t>
            </a:r>
            <a:r>
              <a:rPr lang="lt-LT" sz="2200" baseline="-25000" dirty="0" smtClean="0"/>
              <a:t>2</a:t>
            </a:r>
            <a:r>
              <a:rPr lang="lt-LT" sz="2200" dirty="0" smtClean="0"/>
              <a:t> jėga F</a:t>
            </a:r>
            <a:r>
              <a:rPr lang="lt-LT" sz="2200" baseline="-25000" dirty="0" smtClean="0"/>
              <a:t>2</a:t>
            </a:r>
            <a:r>
              <a:rPr lang="lt-LT" sz="2200" dirty="0" smtClean="0"/>
              <a:t>. Kadangi h</a:t>
            </a:r>
            <a:r>
              <a:rPr lang="lt-LT" sz="2200" baseline="-25000" dirty="0" smtClean="0"/>
              <a:t>2</a:t>
            </a:r>
            <a:r>
              <a:rPr lang="lt-LT" sz="2200" dirty="0" smtClean="0"/>
              <a:t>&gt;h</a:t>
            </a:r>
            <a:r>
              <a:rPr lang="lt-LT" sz="2200" baseline="-25000" dirty="0" smtClean="0"/>
              <a:t>1</a:t>
            </a:r>
            <a:r>
              <a:rPr lang="lt-LT" sz="2200" dirty="0" smtClean="0"/>
              <a:t>, tai ir F</a:t>
            </a:r>
            <a:r>
              <a:rPr lang="lt-LT" sz="2200" baseline="-25000" dirty="0" smtClean="0"/>
              <a:t>2</a:t>
            </a:r>
            <a:r>
              <a:rPr lang="lt-LT" sz="2200" dirty="0" smtClean="0"/>
              <a:t>&gt;F</a:t>
            </a:r>
            <a:r>
              <a:rPr lang="lt-LT" sz="2200" baseline="-25000" dirty="0" smtClean="0"/>
              <a:t>1</a:t>
            </a:r>
            <a:r>
              <a:rPr lang="lt-LT" sz="2200" dirty="0" smtClean="0"/>
              <a:t>. Šių jėgų atstojamoji ir yra </a:t>
            </a:r>
            <a:endParaRPr lang="en-US" sz="2200" dirty="0" smtClean="0"/>
          </a:p>
          <a:p>
            <a:pPr algn="just">
              <a:buNone/>
            </a:pPr>
            <a:r>
              <a:rPr lang="en-US" sz="2200" dirty="0" smtClean="0"/>
              <a:t>	</a:t>
            </a:r>
            <a:r>
              <a:rPr lang="lt-LT" sz="2200" dirty="0" smtClean="0"/>
              <a:t>Archimedo jėga F</a:t>
            </a:r>
            <a:r>
              <a:rPr lang="lt-LT" sz="2200" baseline="-25000" dirty="0" smtClean="0"/>
              <a:t>A</a:t>
            </a:r>
            <a:r>
              <a:rPr lang="lt-LT" sz="2200" dirty="0" smtClean="0"/>
              <a:t> = F</a:t>
            </a:r>
            <a:r>
              <a:rPr lang="lt-LT" sz="2200" baseline="-25000" dirty="0" smtClean="0"/>
              <a:t>2</a:t>
            </a:r>
            <a:r>
              <a:rPr lang="lt-LT" sz="2200" dirty="0" smtClean="0"/>
              <a:t>- F</a:t>
            </a:r>
            <a:r>
              <a:rPr lang="lt-LT" sz="2200" baseline="-25000" dirty="0" smtClean="0"/>
              <a:t>1</a:t>
            </a:r>
            <a:r>
              <a:rPr lang="lt-LT" sz="2200" dirty="0" smtClean="0"/>
              <a:t>. Ji </a:t>
            </a:r>
            <a:endParaRPr lang="en-US" sz="2200" dirty="0" smtClean="0"/>
          </a:p>
          <a:p>
            <a:pPr algn="just">
              <a:buNone/>
            </a:pPr>
            <a:r>
              <a:rPr lang="en-US" sz="2200" dirty="0" smtClean="0"/>
              <a:t>	</a:t>
            </a:r>
            <a:r>
              <a:rPr lang="lt-LT" sz="2200" dirty="0" smtClean="0"/>
              <a:t>nukreipta didesniosios jėgos </a:t>
            </a:r>
            <a:endParaRPr lang="en-US" sz="2200" dirty="0" smtClean="0"/>
          </a:p>
          <a:p>
            <a:pPr algn="just">
              <a:buNone/>
            </a:pPr>
            <a:r>
              <a:rPr lang="en-US" sz="2200" dirty="0" smtClean="0"/>
              <a:t>	</a:t>
            </a:r>
            <a:r>
              <a:rPr lang="lt-LT" sz="2200" dirty="0" smtClean="0"/>
              <a:t>kryptimi (aukštyn). Kūną veikia dar </a:t>
            </a:r>
            <a:endParaRPr lang="en-US" sz="2200" dirty="0" smtClean="0"/>
          </a:p>
          <a:p>
            <a:pPr algn="just">
              <a:buNone/>
            </a:pPr>
            <a:r>
              <a:rPr lang="en-US" sz="2200" dirty="0" smtClean="0"/>
              <a:t>	</a:t>
            </a:r>
            <a:r>
              <a:rPr lang="lt-LT" sz="2200" dirty="0" smtClean="0"/>
              <a:t>ir žemyn nukreipta sunkio jėga.</a:t>
            </a:r>
            <a:endParaRPr lang="en-US" sz="2200" dirty="0" smtClean="0"/>
          </a:p>
          <a:p>
            <a:pPr algn="just">
              <a:buNone/>
            </a:pPr>
            <a:r>
              <a:rPr lang="en-US" sz="2200" dirty="0" smtClean="0"/>
              <a:t>	</a:t>
            </a:r>
            <a:r>
              <a:rPr lang="lt-LT" sz="2200" dirty="0" smtClean="0"/>
              <a:t>Jei ji didesnė už Archimedo jėgą, </a:t>
            </a:r>
            <a:endParaRPr lang="en-US" sz="2200" dirty="0" smtClean="0"/>
          </a:p>
          <a:p>
            <a:pPr algn="just">
              <a:buNone/>
            </a:pPr>
            <a:r>
              <a:rPr lang="en-US" sz="2200" dirty="0" smtClean="0"/>
              <a:t>	</a:t>
            </a:r>
            <a:r>
              <a:rPr lang="lt-LT" sz="2200" dirty="0" smtClean="0"/>
              <a:t>tai kūnas skęsta, jei mažesnė - kyla </a:t>
            </a:r>
            <a:endParaRPr lang="en-US" sz="2200" dirty="0" smtClean="0"/>
          </a:p>
          <a:p>
            <a:pPr algn="just">
              <a:buNone/>
            </a:pPr>
            <a:r>
              <a:rPr lang="en-US" sz="2200" dirty="0" smtClean="0"/>
              <a:t>	</a:t>
            </a:r>
            <a:r>
              <a:rPr lang="lt-LT" sz="2200" dirty="0" smtClean="0"/>
              <a:t>į viršų.</a:t>
            </a:r>
          </a:p>
          <a:p>
            <a:endParaRPr lang="lt-LT" dirty="0"/>
          </a:p>
        </p:txBody>
      </p:sp>
      <p:sp>
        <p:nvSpPr>
          <p:cNvPr id="3" name="Title 2"/>
          <p:cNvSpPr>
            <a:spLocks noGrp="1"/>
          </p:cNvSpPr>
          <p:nvPr>
            <p:ph type="title"/>
          </p:nvPr>
        </p:nvSpPr>
        <p:spPr/>
        <p:txBody>
          <a:bodyPr/>
          <a:lstStyle/>
          <a:p>
            <a:r>
              <a:rPr lang="lt-LT" dirty="0" smtClean="0"/>
              <a:t>Archimedo jėga</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33793" name="Picture 1" descr="C:\Users\seven\Desktop\fffffffffff.png"/>
          <p:cNvPicPr>
            <a:picLocks noChangeAspect="1" noChangeArrowheads="1"/>
          </p:cNvPicPr>
          <p:nvPr/>
        </p:nvPicPr>
        <p:blipFill>
          <a:blip r:embed="rId3" cstate="print"/>
          <a:srcRect/>
          <a:stretch>
            <a:fillRect/>
          </a:stretch>
        </p:blipFill>
        <p:spPr bwMode="auto">
          <a:xfrm>
            <a:off x="5562600" y="3581400"/>
            <a:ext cx="2829320" cy="247684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305800" cy="4614672"/>
          </a:xfrm>
        </p:spPr>
        <p:txBody>
          <a:bodyPr>
            <a:normAutofit fontScale="92500"/>
          </a:bodyPr>
          <a:lstStyle/>
          <a:p>
            <a:pPr algn="just">
              <a:buNone/>
            </a:pPr>
            <a:r>
              <a:rPr lang="lt-LT" dirty="0" smtClean="0"/>
              <a:t>		</a:t>
            </a:r>
            <a:r>
              <a:rPr lang="lt-LT" b="1" dirty="0" smtClean="0"/>
              <a:t>Archimedo dėsnis</a:t>
            </a:r>
            <a:r>
              <a:rPr lang="lt-LT" dirty="0" smtClean="0"/>
              <a:t> - skystyje (ar dujose) panardintą kūną veikia aukštyn nukreipta jėga, lygi kūno išstumto skysčio (arba dujų) svoriui;</a:t>
            </a:r>
          </a:p>
          <a:p>
            <a:pPr algn="ctr">
              <a:buNone/>
            </a:pPr>
            <a:r>
              <a:rPr lang="lt-LT" i="1" dirty="0" smtClean="0"/>
              <a:t>F</a:t>
            </a:r>
            <a:r>
              <a:rPr lang="lt-LT" i="1" baseline="-25000" dirty="0" smtClean="0"/>
              <a:t>A</a:t>
            </a:r>
            <a:r>
              <a:rPr lang="en-US" i="1" baseline="-25000" dirty="0" smtClean="0"/>
              <a:t> </a:t>
            </a:r>
            <a:r>
              <a:rPr lang="en-US" i="1" dirty="0" smtClean="0"/>
              <a:t>=</a:t>
            </a:r>
            <a:r>
              <a:rPr lang="el-GR" b="1" dirty="0" smtClean="0"/>
              <a:t> </a:t>
            </a:r>
            <a:r>
              <a:rPr lang="el-GR" i="1" dirty="0" smtClean="0"/>
              <a:t>ρ</a:t>
            </a:r>
            <a:r>
              <a:rPr lang="en-US" i="1" baseline="-25000" dirty="0" err="1" smtClean="0"/>
              <a:t>sk</a:t>
            </a:r>
            <a:r>
              <a:rPr lang="en-US" i="1" dirty="0" err="1" smtClean="0"/>
              <a:t>Vg</a:t>
            </a:r>
            <a:endParaRPr lang="en-US" i="1" dirty="0" smtClean="0"/>
          </a:p>
          <a:p>
            <a:pPr algn="ctr">
              <a:buNone/>
            </a:pPr>
            <a:endParaRPr lang="lt-LT" i="1" dirty="0" smtClean="0"/>
          </a:p>
          <a:p>
            <a:pPr algn="just">
              <a:buNone/>
            </a:pPr>
            <a:r>
              <a:rPr lang="lt-LT" sz="2400" i="1" dirty="0" smtClean="0"/>
              <a:t>Čia F</a:t>
            </a:r>
            <a:r>
              <a:rPr lang="lt-LT" sz="2400" i="1" baseline="-25000" dirty="0" smtClean="0"/>
              <a:t>A</a:t>
            </a:r>
            <a:r>
              <a:rPr lang="en-US" sz="2400" i="1" dirty="0" smtClean="0"/>
              <a:t>–</a:t>
            </a:r>
            <a:r>
              <a:rPr lang="en-US" sz="2400" dirty="0" err="1" smtClean="0"/>
              <a:t>Archimedo</a:t>
            </a:r>
            <a:r>
              <a:rPr lang="en-US" sz="2400" dirty="0" smtClean="0"/>
              <a:t> j</a:t>
            </a:r>
            <a:r>
              <a:rPr lang="lt-LT" sz="2400" dirty="0" smtClean="0"/>
              <a:t>ėga</a:t>
            </a:r>
            <a:r>
              <a:rPr lang="lt-LT" sz="2400" i="1" dirty="0" smtClean="0"/>
              <a:t>; </a:t>
            </a:r>
            <a:r>
              <a:rPr lang="el-GR" sz="2400" i="1" dirty="0" smtClean="0"/>
              <a:t>ρ</a:t>
            </a:r>
            <a:r>
              <a:rPr lang="en-US" sz="2400" i="1" baseline="-25000" dirty="0" err="1" smtClean="0"/>
              <a:t>sk</a:t>
            </a:r>
            <a:r>
              <a:rPr lang="lt-LT" sz="2400" i="1" dirty="0" smtClean="0"/>
              <a:t>–</a:t>
            </a:r>
            <a:r>
              <a:rPr lang="lt-LT" sz="2400" dirty="0" smtClean="0"/>
              <a:t>skysčio tankis</a:t>
            </a:r>
            <a:r>
              <a:rPr lang="lt-LT" sz="2400" i="1" dirty="0" smtClean="0"/>
              <a:t>; V–išstumto skysčio tūris; g-</a:t>
            </a:r>
            <a:r>
              <a:rPr lang="lt-LT" sz="2400" dirty="0" smtClean="0"/>
              <a:t>laisvojo kritimo</a:t>
            </a:r>
            <a:r>
              <a:rPr lang="lt-LT" sz="2400" i="1" dirty="0" smtClean="0"/>
              <a:t> </a:t>
            </a:r>
            <a:r>
              <a:rPr lang="lt-LT" sz="2400" dirty="0" smtClean="0"/>
              <a:t>pagreitis</a:t>
            </a:r>
            <a:r>
              <a:rPr lang="lt-LT" sz="2400" i="1" dirty="0" smtClean="0"/>
              <a:t>.</a:t>
            </a:r>
          </a:p>
          <a:p>
            <a:pPr algn="just">
              <a:buNone/>
            </a:pPr>
            <a:endParaRPr lang="lt-LT" sz="2400" i="1" dirty="0" smtClean="0"/>
          </a:p>
          <a:p>
            <a:pPr algn="just">
              <a:buNone/>
            </a:pPr>
            <a:r>
              <a:rPr lang="lt-LT" sz="2400" dirty="0" smtClean="0"/>
              <a:t>		</a:t>
            </a:r>
            <a:r>
              <a:rPr lang="lt-LT" dirty="0" smtClean="0"/>
              <a:t>Archimedo dėsniu pagrįsta paprastų bei povandeninių laivų, plūduriujančiųjų dokų, oro balionų bei aerostatų konstrukcija.</a:t>
            </a:r>
            <a:endParaRPr lang="lt-LT" dirty="0"/>
          </a:p>
        </p:txBody>
      </p:sp>
      <p:sp>
        <p:nvSpPr>
          <p:cNvPr id="3" name="Title 2"/>
          <p:cNvSpPr>
            <a:spLocks noGrp="1"/>
          </p:cNvSpPr>
          <p:nvPr>
            <p:ph type="title"/>
          </p:nvPr>
        </p:nvSpPr>
        <p:spPr/>
        <p:txBody>
          <a:bodyPr/>
          <a:lstStyle/>
          <a:p>
            <a:r>
              <a:rPr lang="lt-LT" dirty="0" smtClean="0"/>
              <a:t>Archimedo dėsnis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lstStyle/>
          <a:p>
            <a:pPr algn="just">
              <a:buNone/>
            </a:pPr>
            <a:r>
              <a:rPr lang="lt-LT" dirty="0" smtClean="0"/>
              <a:t>		</a:t>
            </a:r>
            <a:r>
              <a:rPr lang="lt-LT" sz="2200" dirty="0" smtClean="0"/>
              <a:t>Į skystį panardintą kūną veikia dvi priešingų krypčių jėgos: sunkis ir Archimedo jėga. Ar kūnas skęsta, ar plūduriuoja, lemia šių jėgų atstojamoji.</a:t>
            </a:r>
          </a:p>
          <a:p>
            <a:pPr algn="just">
              <a:buNone/>
            </a:pPr>
            <a:r>
              <a:rPr lang="lt-LT" sz="2200" dirty="0" smtClean="0"/>
              <a:t>		Į vandenį įmestas akmuo skęsta, nes jį veikiantis sunkis didesnis už Archimedo jėgą – atstojamoji nukreipta žemyn. Panardintas kamštis išstumia daugiau vandens negu jo svoris (nes kamsčio tankis mažesnis už vandens). Kamštį veikianti Archimedo jėga didesnė už sunkį, jėgų atstojamoji nukreipta aukštyn.</a:t>
            </a:r>
          </a:p>
          <a:p>
            <a:pPr algn="just">
              <a:buNone/>
            </a:pPr>
            <a:r>
              <a:rPr lang="lt-LT" sz="2200" dirty="0" smtClean="0"/>
              <a:t>		</a:t>
            </a:r>
            <a:endParaRPr lang="lt-LT" sz="2200" b="1" dirty="0"/>
          </a:p>
        </p:txBody>
      </p:sp>
      <p:sp>
        <p:nvSpPr>
          <p:cNvPr id="3" name="Title 2"/>
          <p:cNvSpPr>
            <a:spLocks noGrp="1"/>
          </p:cNvSpPr>
          <p:nvPr>
            <p:ph type="title"/>
          </p:nvPr>
        </p:nvSpPr>
        <p:spPr>
          <a:xfrm>
            <a:off x="457200" y="274638"/>
            <a:ext cx="8229600" cy="1096962"/>
          </a:xfrm>
        </p:spPr>
        <p:txBody>
          <a:bodyPr>
            <a:normAutofit/>
          </a:bodyPr>
          <a:lstStyle/>
          <a:p>
            <a:r>
              <a:rPr lang="lt-LT" dirty="0" smtClean="0"/>
              <a:t>Kūnų plūduriavimas</a:t>
            </a:r>
            <a:endParaRPr lang="lt-LT" dirty="0"/>
          </a:p>
        </p:txBody>
      </p:sp>
      <p:sp>
        <p:nvSpPr>
          <p:cNvPr id="4" name="Action Button: Home 3">
            <a:hlinkClick r:id="rId3"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051" name="Picture 3" descr="C:\Users\seven\Desktop\hdfghgf.png"/>
          <p:cNvPicPr>
            <a:picLocks noChangeAspect="1" noChangeArrowheads="1"/>
          </p:cNvPicPr>
          <p:nvPr/>
        </p:nvPicPr>
        <p:blipFill>
          <a:blip r:embed="rId4" cstate="print"/>
          <a:srcRect/>
          <a:stretch>
            <a:fillRect/>
          </a:stretch>
        </p:blipFill>
        <p:spPr bwMode="auto">
          <a:xfrm>
            <a:off x="914400" y="4800600"/>
            <a:ext cx="2086266" cy="1743318"/>
          </a:xfrm>
          <a:prstGeom prst="rect">
            <a:avLst/>
          </a:prstGeom>
          <a:noFill/>
        </p:spPr>
      </p:pic>
      <p:pic>
        <p:nvPicPr>
          <p:cNvPr id="2052" name="Picture 4" descr="C:\Users\seven\Desktop\hfghghhf.png"/>
          <p:cNvPicPr>
            <a:picLocks noChangeAspect="1" noChangeArrowheads="1"/>
          </p:cNvPicPr>
          <p:nvPr/>
        </p:nvPicPr>
        <p:blipFill>
          <a:blip r:embed="rId5" cstate="print"/>
          <a:srcRect/>
          <a:stretch>
            <a:fillRect/>
          </a:stretch>
        </p:blipFill>
        <p:spPr bwMode="auto">
          <a:xfrm>
            <a:off x="3657600" y="4800600"/>
            <a:ext cx="2086266" cy="1752845"/>
          </a:xfrm>
          <a:prstGeom prst="rect">
            <a:avLst/>
          </a:prstGeom>
          <a:noFill/>
        </p:spPr>
      </p:pic>
      <p:pic>
        <p:nvPicPr>
          <p:cNvPr id="2053" name="Picture 5" descr="C:\Users\seven\Desktop\ghrtsyhudt.png"/>
          <p:cNvPicPr>
            <a:picLocks noChangeAspect="1" noChangeArrowheads="1"/>
          </p:cNvPicPr>
          <p:nvPr/>
        </p:nvPicPr>
        <p:blipFill>
          <a:blip r:embed="rId6" cstate="print"/>
          <a:srcRect/>
          <a:stretch>
            <a:fillRect/>
          </a:stretch>
        </p:blipFill>
        <p:spPr bwMode="auto">
          <a:xfrm>
            <a:off x="6324600" y="4800600"/>
            <a:ext cx="2057687" cy="1724266"/>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381000" y="1600200"/>
          <a:ext cx="8305800" cy="3505202"/>
        </p:xfrm>
        <a:graphic>
          <a:graphicData uri="http://schemas.openxmlformats.org/drawingml/2006/table">
            <a:tbl>
              <a:tblPr firstRow="1" bandRow="1">
                <a:tableStyleId>{5C22544A-7EE6-4342-B048-85BDC9FD1C3A}</a:tableStyleId>
              </a:tblPr>
              <a:tblGrid>
                <a:gridCol w="3383844">
                  <a:extLst>
                    <a:ext uri="{9D8B030D-6E8A-4147-A177-3AD203B41FA5}">
                      <a16:colId xmlns:a16="http://schemas.microsoft.com/office/drawing/2014/main" xmlns="" val="20000"/>
                    </a:ext>
                  </a:extLst>
                </a:gridCol>
                <a:gridCol w="2460978">
                  <a:extLst>
                    <a:ext uri="{9D8B030D-6E8A-4147-A177-3AD203B41FA5}">
                      <a16:colId xmlns:a16="http://schemas.microsoft.com/office/drawing/2014/main" xmlns="" val="20001"/>
                    </a:ext>
                  </a:extLst>
                </a:gridCol>
                <a:gridCol w="2460978">
                  <a:extLst>
                    <a:ext uri="{9D8B030D-6E8A-4147-A177-3AD203B41FA5}">
                      <a16:colId xmlns:a16="http://schemas.microsoft.com/office/drawing/2014/main" xmlns="" val="20002"/>
                    </a:ext>
                  </a:extLst>
                </a:gridCol>
              </a:tblGrid>
              <a:tr h="539262">
                <a:tc>
                  <a:txBody>
                    <a:bodyPr/>
                    <a:lstStyle/>
                    <a:p>
                      <a:pPr algn="ctr"/>
                      <a:r>
                        <a:rPr lang="en-US" dirty="0" smtClean="0"/>
                        <a:t>K</a:t>
                      </a:r>
                      <a:r>
                        <a:rPr lang="lt-LT" dirty="0" smtClean="0"/>
                        <a:t>ūno</a:t>
                      </a:r>
                      <a:r>
                        <a:rPr lang="lt-LT" baseline="0" dirty="0" smtClean="0"/>
                        <a:t> būsena</a:t>
                      </a:r>
                      <a:endParaRPr lang="lt-LT" dirty="0"/>
                    </a:p>
                  </a:txBody>
                  <a:tcPr anchor="ctr"/>
                </a:tc>
                <a:tc gridSpan="2">
                  <a:txBody>
                    <a:bodyPr/>
                    <a:lstStyle/>
                    <a:p>
                      <a:pPr algn="ctr"/>
                      <a:r>
                        <a:rPr lang="lt-LT" dirty="0" smtClean="0"/>
                        <a:t>Kūno būsenos</a:t>
                      </a:r>
                      <a:r>
                        <a:rPr lang="lt-LT" baseline="0" dirty="0" smtClean="0"/>
                        <a:t> sąlygos</a:t>
                      </a:r>
                      <a:endParaRPr lang="lt-LT" dirty="0"/>
                    </a:p>
                  </a:txBody>
                  <a:tcPr anchor="ctr"/>
                </a:tc>
                <a:tc hMerge="1">
                  <a:txBody>
                    <a:bodyPr/>
                    <a:lstStyle/>
                    <a:p>
                      <a:endParaRPr lang="lt-LT" dirty="0"/>
                    </a:p>
                  </a:txBody>
                  <a:tcPr/>
                </a:tc>
                <a:extLst>
                  <a:ext uri="{0D108BD9-81ED-4DB2-BD59-A6C34878D82A}">
                    <a16:rowId xmlns:a16="http://schemas.microsoft.com/office/drawing/2014/main" xmlns="" val="10000"/>
                  </a:ext>
                </a:extLst>
              </a:tr>
              <a:tr h="539262">
                <a:tc>
                  <a:txBody>
                    <a:bodyPr/>
                    <a:lstStyle/>
                    <a:p>
                      <a:pPr algn="just"/>
                      <a:r>
                        <a:rPr lang="lt-LT" dirty="0" smtClean="0"/>
                        <a:t>Kūnas kyla į viršų</a:t>
                      </a:r>
                      <a:endParaRPr lang="lt-LT" dirty="0"/>
                    </a:p>
                  </a:txBody>
                  <a:tcPr anchor="ctr"/>
                </a:tc>
                <a:tc>
                  <a:txBody>
                    <a:bodyPr/>
                    <a:lstStyle/>
                    <a:p>
                      <a:pPr algn="ctr"/>
                      <a:r>
                        <a:rPr lang="lt-LT" i="1" dirty="0" smtClean="0"/>
                        <a:t>F</a:t>
                      </a:r>
                      <a:r>
                        <a:rPr lang="lt-LT" i="1" baseline="-25000" dirty="0" smtClean="0"/>
                        <a:t>S</a:t>
                      </a:r>
                      <a:r>
                        <a:rPr lang="lt-LT" i="1" dirty="0" smtClean="0"/>
                        <a:t>&lt;F</a:t>
                      </a:r>
                      <a:r>
                        <a:rPr lang="lt-LT" i="1" baseline="-25000" dirty="0" smtClean="0"/>
                        <a:t>A</a:t>
                      </a:r>
                      <a:endParaRPr lang="lt-LT" i="1" baseline="-25000" dirty="0"/>
                    </a:p>
                  </a:txBody>
                  <a:tcPr anchor="ctr"/>
                </a:tc>
                <a:tc>
                  <a:txBody>
                    <a:bodyPr/>
                    <a:lstStyle/>
                    <a:p>
                      <a:pPr algn="ctr"/>
                      <a:r>
                        <a:rPr lang="el-GR" i="1" dirty="0" smtClean="0"/>
                        <a:t>ρ</a:t>
                      </a:r>
                      <a:r>
                        <a:rPr lang="lt-LT" i="1" baseline="-25000" dirty="0" smtClean="0"/>
                        <a:t>k</a:t>
                      </a:r>
                      <a:r>
                        <a:rPr lang="lt-LT" i="1" dirty="0" smtClean="0"/>
                        <a:t>&lt;</a:t>
                      </a:r>
                      <a:r>
                        <a:rPr lang="el-GR" i="1" dirty="0" smtClean="0"/>
                        <a:t>ρ</a:t>
                      </a:r>
                      <a:r>
                        <a:rPr lang="lt-LT" i="1" baseline="-25000" dirty="0" smtClean="0"/>
                        <a:t>sk</a:t>
                      </a:r>
                      <a:endParaRPr lang="lt-LT" i="1" baseline="-25000" dirty="0"/>
                    </a:p>
                  </a:txBody>
                  <a:tcPr anchor="ctr"/>
                </a:tc>
                <a:extLst>
                  <a:ext uri="{0D108BD9-81ED-4DB2-BD59-A6C34878D82A}">
                    <a16:rowId xmlns:a16="http://schemas.microsoft.com/office/drawing/2014/main" xmlns="" val="10001"/>
                  </a:ext>
                </a:extLst>
              </a:tr>
              <a:tr h="943708">
                <a:tc>
                  <a:txBody>
                    <a:bodyPr/>
                    <a:lstStyle/>
                    <a:p>
                      <a:pPr algn="just"/>
                      <a:r>
                        <a:rPr lang="lt-LT" dirty="0" smtClean="0"/>
                        <a:t>Kūnas plūduriuoja skysčio paviršiuje</a:t>
                      </a:r>
                      <a:endParaRPr lang="lt-LT" dirty="0"/>
                    </a:p>
                  </a:txBody>
                  <a:tcPr anchor="ctr"/>
                </a:tc>
                <a:tc>
                  <a:txBody>
                    <a:bodyPr/>
                    <a:lstStyle/>
                    <a:p>
                      <a:pPr algn="ctr"/>
                      <a:r>
                        <a:rPr lang="lt-LT" i="1" dirty="0" smtClean="0"/>
                        <a:t>F</a:t>
                      </a:r>
                      <a:r>
                        <a:rPr lang="lt-LT" i="1" baseline="-25000" dirty="0" smtClean="0"/>
                        <a:t>S</a:t>
                      </a:r>
                      <a:r>
                        <a:rPr lang="en-US" i="1" dirty="0" smtClean="0"/>
                        <a:t>=F</a:t>
                      </a:r>
                      <a:r>
                        <a:rPr lang="en-US" i="1" baseline="-25000" dirty="0" smtClean="0"/>
                        <a:t>A</a:t>
                      </a:r>
                      <a:endParaRPr lang="lt-LT" i="1" baseline="-25000" dirty="0"/>
                    </a:p>
                  </a:txBody>
                  <a:tcPr anchor="ctr"/>
                </a:tc>
                <a:tc>
                  <a:txBody>
                    <a:bodyPr/>
                    <a:lstStyle/>
                    <a:p>
                      <a:pPr algn="ctr"/>
                      <a:r>
                        <a:rPr lang="el-GR" i="1" dirty="0" smtClean="0"/>
                        <a:t>ρ</a:t>
                      </a:r>
                      <a:r>
                        <a:rPr lang="en-US" i="1" baseline="-25000" dirty="0" smtClean="0"/>
                        <a:t>k</a:t>
                      </a:r>
                      <a:r>
                        <a:rPr lang="en-US" i="1" dirty="0" smtClean="0"/>
                        <a:t>&lt;</a:t>
                      </a:r>
                      <a:r>
                        <a:rPr lang="el-GR" i="1" dirty="0" smtClean="0"/>
                        <a:t>ρ</a:t>
                      </a:r>
                      <a:r>
                        <a:rPr lang="en-US" i="1" baseline="-25000" dirty="0" err="1" smtClean="0"/>
                        <a:t>sk</a:t>
                      </a:r>
                      <a:endParaRPr lang="lt-LT" i="1" baseline="-25000" dirty="0"/>
                    </a:p>
                  </a:txBody>
                  <a:tcPr anchor="ctr"/>
                </a:tc>
                <a:extLst>
                  <a:ext uri="{0D108BD9-81ED-4DB2-BD59-A6C34878D82A}">
                    <a16:rowId xmlns:a16="http://schemas.microsoft.com/office/drawing/2014/main" xmlns="" val="10002"/>
                  </a:ext>
                </a:extLst>
              </a:tr>
              <a:tr h="943708">
                <a:tc>
                  <a:txBody>
                    <a:bodyPr/>
                    <a:lstStyle/>
                    <a:p>
                      <a:pPr algn="just"/>
                      <a:r>
                        <a:rPr lang="lt-LT" dirty="0" smtClean="0"/>
                        <a:t>Kūnas plūduriuoja</a:t>
                      </a:r>
                      <a:r>
                        <a:rPr lang="lt-LT" baseline="0" dirty="0" smtClean="0"/>
                        <a:t> įvairiame gylyje</a:t>
                      </a:r>
                    </a:p>
                  </a:txBody>
                  <a:tcPr anchor="ctr"/>
                </a:tc>
                <a:tc>
                  <a:txBody>
                    <a:bodyPr/>
                    <a:lstStyle/>
                    <a:p>
                      <a:pPr algn="ctr"/>
                      <a:r>
                        <a:rPr lang="en-US" i="1" dirty="0" smtClean="0"/>
                        <a:t>F</a:t>
                      </a:r>
                      <a:r>
                        <a:rPr lang="en-US" i="1" baseline="-25000" dirty="0" smtClean="0"/>
                        <a:t>S</a:t>
                      </a:r>
                      <a:r>
                        <a:rPr lang="en-US" i="1" dirty="0" smtClean="0"/>
                        <a:t>=F</a:t>
                      </a:r>
                      <a:r>
                        <a:rPr lang="en-US" i="1" baseline="-25000" dirty="0" smtClean="0"/>
                        <a:t>A</a:t>
                      </a:r>
                      <a:endParaRPr lang="lt-LT" i="1" baseline="-25000" dirty="0"/>
                    </a:p>
                  </a:txBody>
                  <a:tcPr anchor="ctr"/>
                </a:tc>
                <a:tc>
                  <a:txBody>
                    <a:bodyPr/>
                    <a:lstStyle/>
                    <a:p>
                      <a:pPr algn="ctr"/>
                      <a:r>
                        <a:rPr lang="el-GR" i="1" dirty="0" smtClean="0"/>
                        <a:t>ρ</a:t>
                      </a:r>
                      <a:r>
                        <a:rPr lang="en-US" i="1" baseline="-25000" dirty="0" smtClean="0"/>
                        <a:t>k</a:t>
                      </a:r>
                      <a:r>
                        <a:rPr lang="en-US" i="1" dirty="0" smtClean="0"/>
                        <a:t>=</a:t>
                      </a:r>
                      <a:r>
                        <a:rPr lang="el-GR" i="1" dirty="0" smtClean="0"/>
                        <a:t>ρ</a:t>
                      </a:r>
                      <a:r>
                        <a:rPr lang="en-US" i="1" baseline="-25000" dirty="0" err="1" smtClean="0"/>
                        <a:t>sk</a:t>
                      </a:r>
                      <a:endParaRPr lang="lt-LT" i="1" baseline="-25000" dirty="0"/>
                    </a:p>
                  </a:txBody>
                  <a:tcPr anchor="ctr"/>
                </a:tc>
                <a:extLst>
                  <a:ext uri="{0D108BD9-81ED-4DB2-BD59-A6C34878D82A}">
                    <a16:rowId xmlns:a16="http://schemas.microsoft.com/office/drawing/2014/main" xmlns="" val="10003"/>
                  </a:ext>
                </a:extLst>
              </a:tr>
              <a:tr h="539262">
                <a:tc>
                  <a:txBody>
                    <a:bodyPr/>
                    <a:lstStyle/>
                    <a:p>
                      <a:pPr algn="just"/>
                      <a:r>
                        <a:rPr lang="lt-LT" dirty="0" smtClean="0"/>
                        <a:t>Kūnas skęsta</a:t>
                      </a:r>
                      <a:endParaRPr lang="lt-LT" dirty="0"/>
                    </a:p>
                  </a:txBody>
                  <a:tcPr anchor="ctr"/>
                </a:tc>
                <a:tc>
                  <a:txBody>
                    <a:bodyPr/>
                    <a:lstStyle/>
                    <a:p>
                      <a:pPr algn="ctr"/>
                      <a:r>
                        <a:rPr lang="en-US" i="1" dirty="0" smtClean="0"/>
                        <a:t>F</a:t>
                      </a:r>
                      <a:r>
                        <a:rPr lang="en-US" i="1" baseline="-25000" dirty="0" smtClean="0"/>
                        <a:t>S</a:t>
                      </a:r>
                      <a:r>
                        <a:rPr lang="en-US" i="1" dirty="0" smtClean="0"/>
                        <a:t>&gt;F</a:t>
                      </a:r>
                      <a:r>
                        <a:rPr lang="en-US" i="1" baseline="-25000" dirty="0" smtClean="0"/>
                        <a:t>A</a:t>
                      </a:r>
                      <a:endParaRPr lang="lt-LT" i="1" baseline="-25000" dirty="0"/>
                    </a:p>
                  </a:txBody>
                  <a:tcPr anchor="ctr"/>
                </a:tc>
                <a:tc>
                  <a:txBody>
                    <a:bodyPr/>
                    <a:lstStyle/>
                    <a:p>
                      <a:pPr algn="ctr"/>
                      <a:r>
                        <a:rPr lang="el-GR" i="1" dirty="0" smtClean="0"/>
                        <a:t>ρ</a:t>
                      </a:r>
                      <a:r>
                        <a:rPr lang="en-US" i="1" baseline="-25000" dirty="0" smtClean="0"/>
                        <a:t>k</a:t>
                      </a:r>
                      <a:r>
                        <a:rPr lang="en-US" i="1" dirty="0" smtClean="0"/>
                        <a:t>&gt;</a:t>
                      </a:r>
                      <a:r>
                        <a:rPr lang="el-GR" i="1" dirty="0" smtClean="0"/>
                        <a:t>ρ</a:t>
                      </a:r>
                      <a:r>
                        <a:rPr lang="en-US" i="1" baseline="-25000" dirty="0" err="1" smtClean="0"/>
                        <a:t>sk</a:t>
                      </a:r>
                      <a:endParaRPr lang="lt-LT" i="1" baseline="-25000" dirty="0"/>
                    </a:p>
                  </a:txBody>
                  <a:tcPr anchor="ctr"/>
                </a:tc>
                <a:extLst>
                  <a:ext uri="{0D108BD9-81ED-4DB2-BD59-A6C34878D82A}">
                    <a16:rowId xmlns:a16="http://schemas.microsoft.com/office/drawing/2014/main" xmlns="" val="10004"/>
                  </a:ext>
                </a:extLst>
              </a:tr>
            </a:tbl>
          </a:graphicData>
        </a:graphic>
      </p:graphicFrame>
      <p:sp>
        <p:nvSpPr>
          <p:cNvPr id="3" name="Title 2"/>
          <p:cNvSpPr>
            <a:spLocks noGrp="1"/>
          </p:cNvSpPr>
          <p:nvPr>
            <p:ph type="title"/>
          </p:nvPr>
        </p:nvSpPr>
        <p:spPr>
          <a:xfrm>
            <a:off x="457200" y="228600"/>
            <a:ext cx="8229600" cy="1143000"/>
          </a:xfrm>
        </p:spPr>
        <p:txBody>
          <a:bodyPr/>
          <a:lstStyle/>
          <a:p>
            <a:r>
              <a:rPr lang="lt-LT" dirty="0" smtClean="0"/>
              <a:t>Kūnų plūduriavimo sąlygos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843272"/>
          </a:xfrm>
        </p:spPr>
        <p:txBody>
          <a:bodyPr>
            <a:normAutofit fontScale="92500"/>
          </a:bodyPr>
          <a:lstStyle/>
          <a:p>
            <a:pPr algn="just">
              <a:buNone/>
            </a:pPr>
            <a:r>
              <a:rPr lang="lt-LT" dirty="0" smtClean="0"/>
              <a:t>		Dideli jūriniai laivai plūduriuoja, nors jų korpusai būna dengti sunkia plienine skarda. Laivų viduje būna didelių oru užpildytų ertmių. Todėl laivų vidutinis tankis būna mažesnis už vandens tankį. Panirusios korpusų dalys išstumia daug vandens, todėl Archimedo jėga atsveria laivų svorį ir jie gali plūduriuoti paviršiuje.</a:t>
            </a:r>
          </a:p>
          <a:p>
            <a:pPr algn="just">
              <a:buNone/>
            </a:pPr>
            <a:r>
              <a:rPr lang="lt-LT" dirty="0" smtClean="0"/>
              <a:t>		</a:t>
            </a:r>
            <a:r>
              <a:rPr lang="lt-LT" sz="2800" dirty="0" smtClean="0"/>
              <a:t> Pats svarbiausias visų laikų plūduriavimo principas: </a:t>
            </a:r>
            <a:r>
              <a:rPr lang="lt-LT" sz="2800" b="1" dirty="0" smtClean="0"/>
              <a:t>Vandenyje pasinėrusios laivo dalies išstumto vandens svoris turi būti lygus laivo su kroviniu svoriui.</a:t>
            </a:r>
            <a:endParaRPr lang="lt-LT" b="1" dirty="0" smtClean="0"/>
          </a:p>
          <a:p>
            <a:pPr>
              <a:buNone/>
            </a:pPr>
            <a:endParaRPr lang="lt-LT" dirty="0"/>
          </a:p>
        </p:txBody>
      </p:sp>
      <p:sp>
        <p:nvSpPr>
          <p:cNvPr id="3" name="Title 2"/>
          <p:cNvSpPr>
            <a:spLocks noGrp="1"/>
          </p:cNvSpPr>
          <p:nvPr>
            <p:ph type="title"/>
          </p:nvPr>
        </p:nvSpPr>
        <p:spPr>
          <a:xfrm>
            <a:off x="381000" y="274638"/>
            <a:ext cx="8382000" cy="1143000"/>
          </a:xfrm>
        </p:spPr>
        <p:txBody>
          <a:bodyPr>
            <a:normAutofit/>
          </a:bodyPr>
          <a:lstStyle/>
          <a:p>
            <a:r>
              <a:rPr lang="lt-LT" dirty="0" smtClean="0"/>
              <a:t>Laivų plūduriavimo ypatumai (1)</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a:t>
            </a:r>
            <a:r>
              <a:rPr lang="lt-LT" sz="2200" dirty="0" smtClean="0"/>
              <a:t>Kad laivai būtų stabilūs ir galėtų saugiai plaukioti, jų korpusas gali būti</a:t>
            </a:r>
            <a:r>
              <a:rPr lang="en-US" sz="2200" dirty="0" smtClean="0"/>
              <a:t> </a:t>
            </a:r>
            <a:r>
              <a:rPr lang="en-US" sz="2200" dirty="0" err="1" smtClean="0"/>
              <a:t>panir</a:t>
            </a:r>
            <a:r>
              <a:rPr lang="lt-LT" sz="2200" dirty="0" smtClean="0"/>
              <a:t>ęs tik iki tam tikros ribos, kuri laivų šone žymima raudona linija – vaterlinija.</a:t>
            </a:r>
          </a:p>
          <a:p>
            <a:pPr algn="just">
              <a:buNone/>
            </a:pPr>
            <a:r>
              <a:rPr lang="lt-LT" sz="2200" dirty="0" smtClean="0"/>
              <a:t>		Laivo išstumtas vandens kiekis vadinamas vandentalpa. Ji gali būti reiškiama povandeninės laivo dalies tūriu, išmatuotu kubiniais metrais, arba išstumto vandens mase tonomis. Vandentalpos masė lygi paties laivo su kroviniu masei.</a:t>
            </a:r>
            <a:endParaRPr lang="lt-LT" sz="2200" dirty="0"/>
          </a:p>
        </p:txBody>
      </p:sp>
      <p:sp>
        <p:nvSpPr>
          <p:cNvPr id="3" name="Title 2"/>
          <p:cNvSpPr>
            <a:spLocks noGrp="1"/>
          </p:cNvSpPr>
          <p:nvPr>
            <p:ph type="title"/>
          </p:nvPr>
        </p:nvSpPr>
        <p:spPr>
          <a:xfrm>
            <a:off x="381000" y="274638"/>
            <a:ext cx="8382000" cy="1143000"/>
          </a:xfrm>
        </p:spPr>
        <p:txBody>
          <a:bodyPr>
            <a:normAutofit/>
          </a:bodyPr>
          <a:lstStyle/>
          <a:p>
            <a:r>
              <a:rPr lang="lt-LT" dirty="0" smtClean="0"/>
              <a:t>Laivų plūduriavimo ypatumai (2)</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7650" name="Picture 2" descr="http://birzamzam.com/gallery/d/1368-3/IMG_3742.jpg"/>
          <p:cNvPicPr>
            <a:picLocks noChangeAspect="1" noChangeArrowheads="1"/>
          </p:cNvPicPr>
          <p:nvPr/>
        </p:nvPicPr>
        <p:blipFill>
          <a:blip r:embed="rId3" cstate="print"/>
          <a:srcRect/>
          <a:stretch>
            <a:fillRect/>
          </a:stretch>
        </p:blipFill>
        <p:spPr bwMode="auto">
          <a:xfrm>
            <a:off x="4419600" y="4191000"/>
            <a:ext cx="3657600" cy="243687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481328"/>
            <a:ext cx="8610600" cy="4767072"/>
          </a:xfrm>
        </p:spPr>
        <p:txBody>
          <a:bodyPr numCol="1">
            <a:normAutofit/>
          </a:bodyPr>
          <a:lstStyle/>
          <a:p>
            <a:pPr algn="just">
              <a:buNone/>
            </a:pPr>
            <a:r>
              <a:rPr lang="en-US" sz="2000" dirty="0" smtClean="0"/>
              <a:t>		</a:t>
            </a:r>
            <a:r>
              <a:rPr lang="en-US" sz="2000" dirty="0" err="1" smtClean="0"/>
              <a:t>Povandeninio</a:t>
            </a:r>
            <a:r>
              <a:rPr lang="en-US" sz="2000" dirty="0" smtClean="0"/>
              <a:t> </a:t>
            </a:r>
            <a:r>
              <a:rPr lang="en-US" sz="2000" dirty="0" err="1" smtClean="0"/>
              <a:t>laivo</a:t>
            </a:r>
            <a:r>
              <a:rPr lang="en-US" sz="2000" dirty="0" smtClean="0"/>
              <a:t> </a:t>
            </a:r>
            <a:r>
              <a:rPr lang="en-US" sz="2000" dirty="0" err="1" smtClean="0"/>
              <a:t>korpusas</a:t>
            </a:r>
            <a:r>
              <a:rPr lang="en-US" sz="2000" dirty="0" smtClean="0"/>
              <a:t> </a:t>
            </a:r>
            <a:r>
              <a:rPr lang="en-US" sz="2000" dirty="0" err="1" smtClean="0"/>
              <a:t>tvirtas</a:t>
            </a:r>
            <a:r>
              <a:rPr lang="en-US" sz="2000" dirty="0" smtClean="0"/>
              <a:t>, </a:t>
            </a:r>
            <a:r>
              <a:rPr lang="en-US" sz="2000" dirty="0" err="1" smtClean="0"/>
              <a:t>metalinis</a:t>
            </a:r>
            <a:r>
              <a:rPr lang="lt-LT" sz="2000" dirty="0" smtClean="0"/>
              <a:t>. Taigi jo tūris negali kisti, kaip ir laivą veikianti archimedo jėga. Tai kaipgi jis gali plūduriuoti ir vandens paviršiuje, ir giliai po vandeniu?</a:t>
            </a:r>
          </a:p>
          <a:p>
            <a:pPr algn="just">
              <a:buNone/>
            </a:pPr>
            <a:r>
              <a:rPr lang="lt-LT" sz="2000" dirty="0" smtClean="0"/>
              <a:t>		Povandeniniame laive įtaisytos balasto talpos. Kai kapitonas įsako nerti, atidaromos sklendės ir į talpas prileidžiama vandens. Kūną veikiantis sunkis padidėja – laivas pradeda grimzti. </a:t>
            </a:r>
          </a:p>
          <a:p>
            <a:pPr algn="just">
              <a:buNone/>
            </a:pPr>
            <a:r>
              <a:rPr lang="lt-LT" sz="2000" dirty="0" smtClean="0"/>
              <a:t>		Kai reikia išnirti, į balasto talpas įleidžiama suspausto oro, kuris išstumia vandenį. Kūną veikiantis sunkis sumažėja – laivas kyla į viršų.</a:t>
            </a:r>
            <a:endParaRPr lang="lt-LT" sz="2000" dirty="0"/>
          </a:p>
        </p:txBody>
      </p:sp>
      <p:sp>
        <p:nvSpPr>
          <p:cNvPr id="3" name="Title 2"/>
          <p:cNvSpPr>
            <a:spLocks noGrp="1"/>
          </p:cNvSpPr>
          <p:nvPr>
            <p:ph type="title"/>
          </p:nvPr>
        </p:nvSpPr>
        <p:spPr>
          <a:xfrm>
            <a:off x="381000" y="274638"/>
            <a:ext cx="8534400" cy="1143000"/>
          </a:xfrm>
        </p:spPr>
        <p:txBody>
          <a:bodyPr>
            <a:normAutofit/>
          </a:bodyPr>
          <a:lstStyle/>
          <a:p>
            <a:r>
              <a:rPr lang="en-US" dirty="0" err="1" smtClean="0"/>
              <a:t>Kaip</a:t>
            </a:r>
            <a:r>
              <a:rPr lang="en-US" dirty="0" smtClean="0"/>
              <a:t>  </a:t>
            </a:r>
            <a:r>
              <a:rPr lang="en-US" dirty="0" err="1" smtClean="0"/>
              <a:t>veikia</a:t>
            </a:r>
            <a:r>
              <a:rPr lang="en-US" dirty="0" smtClean="0"/>
              <a:t> </a:t>
            </a:r>
            <a:r>
              <a:rPr lang="en-US" dirty="0" err="1" smtClean="0"/>
              <a:t>povandeniniai</a:t>
            </a:r>
            <a:r>
              <a:rPr lang="en-US" dirty="0" smtClean="0"/>
              <a:t> </a:t>
            </a:r>
            <a:r>
              <a:rPr lang="en-US" dirty="0" err="1" smtClean="0"/>
              <a:t>laivai</a:t>
            </a:r>
            <a:r>
              <a:rPr lang="en-US" dirty="0" smtClean="0"/>
              <a:t>?</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6626" name="Picture 2" descr="http://www.technologijos.lt/upload/image/n/technologijos/karyba/straipsnis-8677/1249473328rusijospovandeninislaivas.jpg"/>
          <p:cNvPicPr>
            <a:picLocks noChangeAspect="1" noChangeArrowheads="1"/>
          </p:cNvPicPr>
          <p:nvPr/>
        </p:nvPicPr>
        <p:blipFill>
          <a:blip r:embed="rId3" cstate="print"/>
          <a:srcRect/>
          <a:stretch>
            <a:fillRect/>
          </a:stretch>
        </p:blipFill>
        <p:spPr bwMode="auto">
          <a:xfrm>
            <a:off x="2438400" y="4343400"/>
            <a:ext cx="4495800" cy="2271154"/>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a:p>
        </p:txBody>
      </p:sp>
      <p:sp>
        <p:nvSpPr>
          <p:cNvPr id="3" name="Title 2"/>
          <p:cNvSpPr>
            <a:spLocks noGrp="1"/>
          </p:cNvSpPr>
          <p:nvPr>
            <p:ph type="title"/>
          </p:nvPr>
        </p:nvSpPr>
        <p:spPr>
          <a:xfrm>
            <a:off x="0" y="0"/>
            <a:ext cx="9144000" cy="1524000"/>
          </a:xfrm>
        </p:spPr>
        <p:txBody>
          <a:bodyPr>
            <a:normAutofit/>
          </a:bodyPr>
          <a:lstStyle/>
          <a:p>
            <a:pPr algn="ctr"/>
            <a:r>
              <a:rPr lang="en-US" sz="6600" dirty="0" err="1" smtClean="0"/>
              <a:t>Bandymai</a:t>
            </a:r>
            <a:endParaRPr lang="lt-LT" sz="6600"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25604" name="Picture 4" descr="http://sticaqui.wikispaces.com/file/view/33054-Clipart-Illustration-Of-A-Group-Of-School-Children-Conducting-Science-Experiments.jpg/310879974/495x390/33054-Clipart-Illustration-Of-A-Group-Of-School-Children-Conducting-Science-Experiments.jpg"/>
          <p:cNvPicPr>
            <a:picLocks noChangeAspect="1" noChangeArrowheads="1"/>
          </p:cNvPicPr>
          <p:nvPr/>
        </p:nvPicPr>
        <p:blipFill>
          <a:blip r:embed="rId3" cstate="print"/>
          <a:srcRect b="5352"/>
          <a:stretch>
            <a:fillRect/>
          </a:stretch>
        </p:blipFill>
        <p:spPr bwMode="auto">
          <a:xfrm>
            <a:off x="1905000" y="1447800"/>
            <a:ext cx="5715000" cy="42672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algn="just">
              <a:buNone/>
            </a:pPr>
            <a:r>
              <a:rPr lang="lt-LT" dirty="0" smtClean="0"/>
              <a:t>		Tikslas: </a:t>
            </a:r>
          </a:p>
          <a:p>
            <a:pPr algn="just">
              <a:buNone/>
            </a:pPr>
            <a:r>
              <a:rPr lang="lt-LT" dirty="0" smtClean="0"/>
              <a:t>		Išsiaiškinti, kada folijos gabalėlis vandenyje skęsta, kada plūduriuoja.</a:t>
            </a:r>
          </a:p>
          <a:p>
            <a:pPr algn="just">
              <a:buNone/>
            </a:pPr>
            <a:endParaRPr lang="lt-LT" dirty="0" smtClean="0"/>
          </a:p>
          <a:p>
            <a:pPr algn="just">
              <a:buNone/>
            </a:pPr>
            <a:r>
              <a:rPr lang="lt-LT" dirty="0" smtClean="0"/>
              <a:t>		Hipotezė:</a:t>
            </a:r>
          </a:p>
          <a:p>
            <a:pPr algn="just">
              <a:buNone/>
            </a:pPr>
            <a:r>
              <a:rPr lang="lt-LT" dirty="0" smtClean="0"/>
              <a:t>		Suglamžytas folijos gabalėlis skęs, o iš tokio pat dydžio folijos gabalėlio išlankstytas laivelis plūduriuos.</a:t>
            </a:r>
            <a:endParaRPr lang="lt-LT" dirty="0"/>
          </a:p>
        </p:txBody>
      </p:sp>
      <p:sp>
        <p:nvSpPr>
          <p:cNvPr id="3" name="Title 2"/>
          <p:cNvSpPr>
            <a:spLocks noGrp="1"/>
          </p:cNvSpPr>
          <p:nvPr>
            <p:ph type="title"/>
          </p:nvPr>
        </p:nvSpPr>
        <p:spPr>
          <a:xfrm>
            <a:off x="457200" y="274638"/>
            <a:ext cx="8229600" cy="1249362"/>
          </a:xfrm>
        </p:spPr>
        <p:txBody>
          <a:bodyPr>
            <a:noAutofit/>
          </a:bodyPr>
          <a:lstStyle/>
          <a:p>
            <a:pPr algn="ctr"/>
            <a:r>
              <a:rPr lang="en-US" dirty="0" err="1" smtClean="0"/>
              <a:t>Pirmasis</a:t>
            </a:r>
            <a:r>
              <a:rPr lang="en-US" dirty="0" smtClean="0"/>
              <a:t> </a:t>
            </a:r>
            <a:r>
              <a:rPr lang="en-US" dirty="0" err="1" smtClean="0"/>
              <a:t>bandymas</a:t>
            </a:r>
            <a:r>
              <a:rPr lang="en-US" dirty="0" smtClean="0"/>
              <a:t/>
            </a:r>
            <a:br>
              <a:rPr lang="en-US" dirty="0" smtClean="0"/>
            </a:br>
            <a:r>
              <a:rPr lang="en-US" dirty="0" err="1" smtClean="0"/>
              <a:t>Valtis</a:t>
            </a:r>
            <a:r>
              <a:rPr lang="en-US" dirty="0" smtClean="0"/>
              <a:t> </a:t>
            </a:r>
            <a:r>
              <a:rPr lang="en-US" dirty="0" err="1" smtClean="0"/>
              <a:t>i</a:t>
            </a:r>
            <a:r>
              <a:rPr lang="lt-LT" dirty="0" smtClean="0"/>
              <a:t>š folijos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buFont typeface="+mj-lt"/>
              <a:buAutoNum type="arabicParenR"/>
            </a:pPr>
            <a:r>
              <a:rPr lang="lt-LT" dirty="0" smtClean="0"/>
              <a:t>2 vienodo dydžio aliuminio folijos lakšteliai;</a:t>
            </a:r>
          </a:p>
          <a:p>
            <a:pPr marL="624078" indent="-514350">
              <a:buFont typeface="+mj-lt"/>
              <a:buAutoNum type="arabicParenR"/>
            </a:pPr>
            <a:r>
              <a:rPr lang="lt-LT" dirty="0" smtClean="0"/>
              <a:t>Indas su vandeniu.</a:t>
            </a:r>
          </a:p>
          <a:p>
            <a:pPr>
              <a:buNone/>
            </a:pPr>
            <a:endParaRPr lang="lt-LT" dirty="0"/>
          </a:p>
        </p:txBody>
      </p:sp>
      <p:sp>
        <p:nvSpPr>
          <p:cNvPr id="3" name="Title 2"/>
          <p:cNvSpPr>
            <a:spLocks noGrp="1"/>
          </p:cNvSpPr>
          <p:nvPr>
            <p:ph type="title"/>
          </p:nvPr>
        </p:nvSpPr>
        <p:spPr/>
        <p:txBody>
          <a:bodyPr/>
          <a:lstStyle/>
          <a:p>
            <a:r>
              <a:rPr lang="lt-LT" dirty="0" smtClean="0"/>
              <a:t>Darbo priemonės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1034"/>
          <p:cNvPicPr>
            <a:picLocks noChangeAspect="1" noChangeArrowheads="1"/>
          </p:cNvPicPr>
          <p:nvPr/>
        </p:nvPicPr>
        <p:blipFill>
          <a:blip r:embed="rId3" cstate="print"/>
          <a:srcRect/>
          <a:stretch>
            <a:fillRect/>
          </a:stretch>
        </p:blipFill>
        <p:spPr bwMode="auto">
          <a:xfrm rot="772792">
            <a:off x="1208730" y="3234049"/>
            <a:ext cx="2607113" cy="2251419"/>
          </a:xfrm>
          <a:prstGeom prst="rect">
            <a:avLst/>
          </a:prstGeom>
          <a:noFill/>
          <a:ln w="9525">
            <a:noFill/>
            <a:miter lim="800000"/>
            <a:headEnd/>
            <a:tailEnd/>
          </a:ln>
          <a:effectLst/>
        </p:spPr>
      </p:pic>
      <p:pic>
        <p:nvPicPr>
          <p:cNvPr id="6" name="Picture 1038"/>
          <p:cNvPicPr>
            <a:picLocks noChangeAspect="1" noChangeArrowheads="1"/>
          </p:cNvPicPr>
          <p:nvPr/>
        </p:nvPicPr>
        <p:blipFill>
          <a:blip r:embed="rId4" cstate="print"/>
          <a:srcRect/>
          <a:stretch>
            <a:fillRect/>
          </a:stretch>
        </p:blipFill>
        <p:spPr bwMode="auto">
          <a:xfrm rot="21301833">
            <a:off x="4432738" y="4229470"/>
            <a:ext cx="2742186" cy="2181629"/>
          </a:xfrm>
          <a:prstGeom prst="rect">
            <a:avLst/>
          </a:prstGeom>
          <a:noFill/>
          <a:ln w="9525">
            <a:noFill/>
            <a:miter lim="800000"/>
            <a:headEnd/>
            <a:tailEnd/>
          </a:ln>
          <a:effec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2"/>
          <a:lstStyle/>
          <a:p>
            <a:pPr algn="just"/>
            <a:endParaRPr lang="lt-LT" dirty="0" smtClean="0"/>
          </a:p>
          <a:p>
            <a:pPr algn="just"/>
            <a:r>
              <a:rPr lang="lt-LT" dirty="0" smtClean="0"/>
              <a:t>Vieną folijos gabalėlį suglamžėme ir įmetėme į indą su vandeniu;</a:t>
            </a:r>
          </a:p>
          <a:p>
            <a:pPr algn="just">
              <a:buNone/>
            </a:pPr>
            <a:endParaRPr lang="lt-LT" dirty="0" smtClean="0"/>
          </a:p>
          <a:p>
            <a:pPr algn="just"/>
            <a:r>
              <a:rPr lang="lt-LT" dirty="0" smtClean="0"/>
              <a:t>Suglamžytas folijos gabalėlis nuskendo.</a:t>
            </a:r>
            <a:endParaRPr lang="lt-LT" dirty="0"/>
          </a:p>
        </p:txBody>
      </p:sp>
      <p:sp>
        <p:nvSpPr>
          <p:cNvPr id="3" name="Title 2"/>
          <p:cNvSpPr>
            <a:spLocks noGrp="1"/>
          </p:cNvSpPr>
          <p:nvPr>
            <p:ph type="title"/>
          </p:nvPr>
        </p:nvSpPr>
        <p:spPr/>
        <p:txBody>
          <a:bodyPr/>
          <a:lstStyle/>
          <a:p>
            <a:r>
              <a:rPr lang="lt-LT" dirty="0" smtClean="0"/>
              <a:t>Darbo eiga</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1037"/>
          <p:cNvPicPr>
            <a:picLocks noChangeAspect="1" noChangeArrowheads="1"/>
          </p:cNvPicPr>
          <p:nvPr/>
        </p:nvPicPr>
        <p:blipFill>
          <a:blip r:embed="rId3" cstate="print"/>
          <a:srcRect/>
          <a:stretch>
            <a:fillRect/>
          </a:stretch>
        </p:blipFill>
        <p:spPr bwMode="auto">
          <a:xfrm>
            <a:off x="5486400" y="1295400"/>
            <a:ext cx="3124200" cy="4143904"/>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2"/>
          <a:lstStyle/>
          <a:p>
            <a:pPr algn="just"/>
            <a:endParaRPr lang="lt-LT" dirty="0" smtClean="0"/>
          </a:p>
          <a:p>
            <a:pPr algn="just"/>
            <a:r>
              <a:rPr lang="lt-LT" dirty="0" smtClean="0"/>
              <a:t>Antrąjį folijos gabalėlį išlankstėme valtelę ir ją taip pat įmetėme į indą su vandeniu; </a:t>
            </a:r>
          </a:p>
          <a:p>
            <a:pPr algn="just"/>
            <a:endParaRPr lang="lt-LT" dirty="0" smtClean="0"/>
          </a:p>
          <a:p>
            <a:pPr algn="just"/>
            <a:r>
              <a:rPr lang="lt-LT" dirty="0" smtClean="0"/>
              <a:t>Valtelė iš folijos plūduriavo.</a:t>
            </a:r>
            <a:endParaRPr lang="lt-LT" dirty="0"/>
          </a:p>
        </p:txBody>
      </p:sp>
      <p:sp>
        <p:nvSpPr>
          <p:cNvPr id="3" name="Title 2"/>
          <p:cNvSpPr>
            <a:spLocks noGrp="1"/>
          </p:cNvSpPr>
          <p:nvPr>
            <p:ph type="title"/>
          </p:nvPr>
        </p:nvSpPr>
        <p:spPr/>
        <p:txBody>
          <a:bodyPr/>
          <a:lstStyle/>
          <a:p>
            <a:r>
              <a:rPr lang="lt-LT" dirty="0" smtClean="0"/>
              <a:t>Darbo eiga</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 name="Picture 1036"/>
          <p:cNvPicPr>
            <a:picLocks noChangeAspect="1" noChangeArrowheads="1"/>
          </p:cNvPicPr>
          <p:nvPr/>
        </p:nvPicPr>
        <p:blipFill>
          <a:blip r:embed="rId3" cstate="print"/>
          <a:srcRect/>
          <a:stretch>
            <a:fillRect/>
          </a:stretch>
        </p:blipFill>
        <p:spPr bwMode="auto">
          <a:xfrm>
            <a:off x="5029200" y="1523999"/>
            <a:ext cx="3505200" cy="4138083"/>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Hipotezė – teisinga. Suglamžytas folijos gabalėlis skendo, nes F</a:t>
            </a:r>
            <a:r>
              <a:rPr lang="lt-LT" baseline="-25000" dirty="0" smtClean="0"/>
              <a:t>S</a:t>
            </a:r>
            <a:r>
              <a:rPr lang="lt-LT" dirty="0" smtClean="0"/>
              <a:t> didesnė už F</a:t>
            </a:r>
            <a:r>
              <a:rPr lang="lt-LT" baseline="-25000" dirty="0" smtClean="0"/>
              <a:t>A</a:t>
            </a:r>
            <a:r>
              <a:rPr lang="lt-LT" dirty="0" smtClean="0"/>
              <a:t>,</a:t>
            </a:r>
            <a:r>
              <a:rPr lang="lt-LT" baseline="-25000" dirty="0" smtClean="0"/>
              <a:t> </a:t>
            </a:r>
            <a:r>
              <a:rPr lang="lt-LT" dirty="0" smtClean="0"/>
              <a:t>o iš tokio pat dydžio folijos lakštelio išlankstytas laivelis – plūduriavo, nes laivelis išstūmė tiek vandens, kad F</a:t>
            </a:r>
            <a:r>
              <a:rPr lang="lt-LT" baseline="-25000" dirty="0" smtClean="0"/>
              <a:t>A</a:t>
            </a:r>
            <a:r>
              <a:rPr lang="lt-LT" dirty="0" smtClean="0"/>
              <a:t> prilygo F</a:t>
            </a:r>
            <a:r>
              <a:rPr lang="lt-LT" baseline="-25000" dirty="0" smtClean="0"/>
              <a:t>S</a:t>
            </a:r>
            <a:r>
              <a:rPr lang="lt-LT" dirty="0" smtClean="0"/>
              <a:t>.</a:t>
            </a:r>
            <a:endParaRPr lang="lt-LT" dirty="0"/>
          </a:p>
        </p:txBody>
      </p:sp>
      <p:sp>
        <p:nvSpPr>
          <p:cNvPr id="3" name="Title 2"/>
          <p:cNvSpPr>
            <a:spLocks noGrp="1"/>
          </p:cNvSpPr>
          <p:nvPr>
            <p:ph type="title"/>
          </p:nvPr>
        </p:nvSpPr>
        <p:spPr/>
        <p:txBody>
          <a:bodyPr/>
          <a:lstStyle/>
          <a:p>
            <a:r>
              <a:rPr lang="lt-LT" dirty="0" smtClean="0"/>
              <a:t>Rezultatai ir išvados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Tikslas: </a:t>
            </a:r>
          </a:p>
          <a:p>
            <a:pPr algn="just">
              <a:buNone/>
            </a:pPr>
            <a:r>
              <a:rPr lang="lt-LT" dirty="0" smtClean="0"/>
              <a:t>		Išsiaiškinti, kada mūsų pasidarytas povandeninis laivas plūduriuos vandens paviršiuje, o kada plūduriuos skysčio viduje.</a:t>
            </a:r>
          </a:p>
          <a:p>
            <a:pPr algn="just">
              <a:buNone/>
            </a:pPr>
            <a:endParaRPr lang="lt-LT" dirty="0" smtClean="0"/>
          </a:p>
          <a:p>
            <a:pPr algn="just">
              <a:buNone/>
            </a:pPr>
            <a:r>
              <a:rPr lang="lt-LT" dirty="0" smtClean="0"/>
              <a:t>		Hipotezė:</a:t>
            </a:r>
          </a:p>
          <a:p>
            <a:pPr algn="just">
              <a:buNone/>
            </a:pPr>
            <a:r>
              <a:rPr lang="lt-LT" dirty="0" smtClean="0"/>
              <a:t>		Pučiant orą į mūsų povandeninį laivą – jis kils, plūduriuos paviršiuje. Traukiant orą iš laivo – laivas grims žemyn.</a:t>
            </a:r>
          </a:p>
          <a:p>
            <a:endParaRPr lang="lt-LT" dirty="0"/>
          </a:p>
        </p:txBody>
      </p:sp>
      <p:sp>
        <p:nvSpPr>
          <p:cNvPr id="3" name="Title 2"/>
          <p:cNvSpPr>
            <a:spLocks noGrp="1"/>
          </p:cNvSpPr>
          <p:nvPr>
            <p:ph type="title"/>
          </p:nvPr>
        </p:nvSpPr>
        <p:spPr/>
        <p:txBody>
          <a:bodyPr>
            <a:normAutofit fontScale="90000"/>
          </a:bodyPr>
          <a:lstStyle/>
          <a:p>
            <a:pPr algn="ctr"/>
            <a:r>
              <a:rPr lang="lt-LT" dirty="0" smtClean="0"/>
              <a:t>Antrasis bandymas</a:t>
            </a:r>
            <a:br>
              <a:rPr lang="lt-LT" dirty="0" smtClean="0"/>
            </a:br>
            <a:r>
              <a:rPr lang="lt-LT" dirty="0" smtClean="0"/>
              <a:t>Povandeninis laivas iš butelio</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624078" indent="-514350" algn="just">
              <a:buFont typeface="+mj-lt"/>
              <a:buAutoNum type="arabicParenR"/>
            </a:pPr>
            <a:r>
              <a:rPr lang="lt-LT" dirty="0" smtClean="0"/>
              <a:t>Plastikinis butelis su dangteliu;</a:t>
            </a:r>
          </a:p>
          <a:p>
            <a:pPr marL="624078" indent="-514350" algn="just">
              <a:buFont typeface="+mj-lt"/>
              <a:buAutoNum type="arabicParenR"/>
            </a:pPr>
            <a:r>
              <a:rPr lang="lt-LT" dirty="0" smtClean="0"/>
              <a:t>Indas su vandeniu;</a:t>
            </a:r>
          </a:p>
          <a:p>
            <a:pPr marL="624078" indent="-514350" algn="just">
              <a:buFont typeface="+mj-lt"/>
              <a:buAutoNum type="arabicParenR"/>
            </a:pPr>
            <a:r>
              <a:rPr lang="lt-LT" dirty="0" smtClean="0"/>
              <a:t>Smulkūs akmenukai;</a:t>
            </a:r>
          </a:p>
          <a:p>
            <a:pPr marL="624078" indent="-514350" algn="just">
              <a:buFont typeface="+mj-lt"/>
              <a:buAutoNum type="arabicParenR"/>
            </a:pPr>
            <a:r>
              <a:rPr lang="lt-LT" dirty="0" smtClean="0"/>
              <a:t>2 guminės žarnelės (ilga ir trumpa);</a:t>
            </a:r>
          </a:p>
          <a:p>
            <a:pPr marL="624078" indent="-514350" algn="just">
              <a:buFont typeface="+mj-lt"/>
              <a:buAutoNum type="arabicParenR"/>
            </a:pPr>
            <a:r>
              <a:rPr lang="lt-LT" dirty="0" smtClean="0"/>
              <a:t>Plastilinas;</a:t>
            </a:r>
          </a:p>
          <a:p>
            <a:pPr marL="624078" indent="-514350" algn="just">
              <a:buFont typeface="+mj-lt"/>
              <a:buAutoNum type="arabicParenR"/>
            </a:pPr>
            <a:r>
              <a:rPr lang="lt-LT" dirty="0" smtClean="0"/>
              <a:t>Žirklės.</a:t>
            </a:r>
          </a:p>
          <a:p>
            <a:pPr>
              <a:buNone/>
            </a:pPr>
            <a:endParaRPr lang="lt-LT" dirty="0"/>
          </a:p>
        </p:txBody>
      </p:sp>
      <p:sp>
        <p:nvSpPr>
          <p:cNvPr id="3" name="Title 2"/>
          <p:cNvSpPr>
            <a:spLocks noGrp="1"/>
          </p:cNvSpPr>
          <p:nvPr>
            <p:ph type="title"/>
          </p:nvPr>
        </p:nvSpPr>
        <p:spPr/>
        <p:txBody>
          <a:bodyPr/>
          <a:lstStyle/>
          <a:p>
            <a:r>
              <a:rPr lang="lt-LT" dirty="0" smtClean="0"/>
              <a:t>Darbo priemonės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686800" cy="4525963"/>
          </a:xfrm>
        </p:spPr>
        <p:txBody>
          <a:bodyPr/>
          <a:lstStyle/>
          <a:p>
            <a:pPr algn="just"/>
            <a:r>
              <a:rPr lang="lt-LT" dirty="0" smtClean="0"/>
              <a:t>Priešingose butelio pusėse pradūrėme dvi skyles, į vieną įstatėme trumpesniąją žarnelę, į kitą – ilgesniąją. Susijungiančias vietas užsandarinome plastilinu. Į butelį subėrėme akmenukus, užsukome dangtelį. Pasidarėme povandeninio laivo modelį.</a:t>
            </a:r>
          </a:p>
          <a:p>
            <a:endParaRPr lang="lt-LT" dirty="0" smtClean="0"/>
          </a:p>
        </p:txBody>
      </p:sp>
      <p:sp>
        <p:nvSpPr>
          <p:cNvPr id="3" name="Title 2"/>
          <p:cNvSpPr>
            <a:spLocks noGrp="1"/>
          </p:cNvSpPr>
          <p:nvPr>
            <p:ph type="title"/>
          </p:nvPr>
        </p:nvSpPr>
        <p:spPr/>
        <p:txBody>
          <a:bodyPr/>
          <a:lstStyle/>
          <a:p>
            <a:r>
              <a:rPr lang="lt-LT" dirty="0" smtClean="0"/>
              <a:t>Darbo eiga</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7409" name="Picture 1" descr="C:\Pauliaus\Mokykla\Fizika\20150330_172317.jpg"/>
          <p:cNvPicPr>
            <a:picLocks noChangeAspect="1" noChangeArrowheads="1"/>
          </p:cNvPicPr>
          <p:nvPr/>
        </p:nvPicPr>
        <p:blipFill>
          <a:blip r:embed="rId3" cstate="print"/>
          <a:srcRect/>
          <a:stretch>
            <a:fillRect/>
          </a:stretch>
        </p:blipFill>
        <p:spPr bwMode="auto">
          <a:xfrm>
            <a:off x="4953000" y="4191000"/>
            <a:ext cx="3124200" cy="234315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2"/>
          <a:lstStyle/>
          <a:p>
            <a:pPr algn="just"/>
            <a:r>
              <a:rPr lang="lt-LT" dirty="0" smtClean="0"/>
              <a:t>Savadarbį povandeninį laivą paleidome plūduriuoti į indą su vandeniu;</a:t>
            </a:r>
          </a:p>
          <a:p>
            <a:pPr algn="just"/>
            <a:r>
              <a:rPr lang="lt-LT" dirty="0" smtClean="0"/>
              <a:t>Per ilgesniąją žarnelę traukiau orą;</a:t>
            </a:r>
          </a:p>
          <a:p>
            <a:pPr algn="just"/>
            <a:r>
              <a:rPr lang="lt-LT" dirty="0" smtClean="0"/>
              <a:t>Mūsų povandeninis laivas pradėjo grimzti.</a:t>
            </a:r>
          </a:p>
          <a:p>
            <a:endParaRPr lang="lt-LT" dirty="0" smtClean="0"/>
          </a:p>
        </p:txBody>
      </p:sp>
      <p:sp>
        <p:nvSpPr>
          <p:cNvPr id="3" name="Title 2"/>
          <p:cNvSpPr>
            <a:spLocks noGrp="1"/>
          </p:cNvSpPr>
          <p:nvPr>
            <p:ph type="title"/>
          </p:nvPr>
        </p:nvSpPr>
        <p:spPr/>
        <p:txBody>
          <a:bodyPr/>
          <a:lstStyle/>
          <a:p>
            <a:r>
              <a:rPr lang="lt-LT" dirty="0" smtClean="0"/>
              <a:t>Darbo eiga</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16385" name="Picture 1" descr="C:\Pauliaus\Mokykla\Fizika\20150330_174210.jpg"/>
          <p:cNvPicPr>
            <a:picLocks noChangeAspect="1" noChangeArrowheads="1"/>
          </p:cNvPicPr>
          <p:nvPr/>
        </p:nvPicPr>
        <p:blipFill>
          <a:blip r:embed="rId3" cstate="print"/>
          <a:srcRect/>
          <a:stretch>
            <a:fillRect/>
          </a:stretch>
        </p:blipFill>
        <p:spPr bwMode="auto">
          <a:xfrm>
            <a:off x="4876800" y="1371600"/>
            <a:ext cx="3429000" cy="4572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numCol="2"/>
          <a:lstStyle/>
          <a:p>
            <a:pPr algn="just"/>
            <a:r>
              <a:rPr lang="lt-LT" dirty="0" smtClean="0"/>
              <a:t>Per ilgesniąją žarnelę pūčiau orą;</a:t>
            </a:r>
          </a:p>
          <a:p>
            <a:pPr algn="just"/>
            <a:endParaRPr lang="lt-LT" dirty="0" smtClean="0"/>
          </a:p>
          <a:p>
            <a:pPr algn="just"/>
            <a:r>
              <a:rPr lang="lt-LT" dirty="0" smtClean="0"/>
              <a:t>Mūsų povandeninis laivas pradėjo kilti į vandens paviršių.</a:t>
            </a:r>
          </a:p>
          <a:p>
            <a:endParaRPr lang="lt-LT" dirty="0" smtClean="0"/>
          </a:p>
        </p:txBody>
      </p:sp>
      <p:sp>
        <p:nvSpPr>
          <p:cNvPr id="3" name="Title 2"/>
          <p:cNvSpPr>
            <a:spLocks noGrp="1"/>
          </p:cNvSpPr>
          <p:nvPr>
            <p:ph type="title"/>
          </p:nvPr>
        </p:nvSpPr>
        <p:spPr/>
        <p:txBody>
          <a:bodyPr/>
          <a:lstStyle/>
          <a:p>
            <a:r>
              <a:rPr lang="lt-LT" dirty="0" smtClean="0"/>
              <a:t>Darbo eiga</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pic>
        <p:nvPicPr>
          <p:cNvPr id="56322" name="Picture 2" descr="C:\Pauliaus\Mokykla\Fizika\20150330_174343.jpg"/>
          <p:cNvPicPr>
            <a:picLocks noChangeAspect="1" noChangeArrowheads="1"/>
          </p:cNvPicPr>
          <p:nvPr/>
        </p:nvPicPr>
        <p:blipFill>
          <a:blip r:embed="rId3" cstate="print"/>
          <a:srcRect/>
          <a:stretch>
            <a:fillRect/>
          </a:stretch>
        </p:blipFill>
        <p:spPr bwMode="auto">
          <a:xfrm>
            <a:off x="4876800" y="990600"/>
            <a:ext cx="3657600" cy="48768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Hipotezė – teisinga. Pučiant orą į mūsų povandeninį laivą – jis kilo, nes jo vidus prisipildė už vandenį lengvesnių dujų ir laivo tankis pasidarė mažesnis už vandens tankį. O orą traukiant – laivas grimzdo žemyn, nes jo vidus prisipildė vandens, vidutinis povandeninio laivo tankis pasidarė didesnis už vandens tankį.</a:t>
            </a:r>
            <a:endParaRPr lang="lt-LT" dirty="0"/>
          </a:p>
        </p:txBody>
      </p:sp>
      <p:sp>
        <p:nvSpPr>
          <p:cNvPr id="3" name="Title 2"/>
          <p:cNvSpPr>
            <a:spLocks noGrp="1"/>
          </p:cNvSpPr>
          <p:nvPr>
            <p:ph type="title"/>
          </p:nvPr>
        </p:nvSpPr>
        <p:spPr/>
        <p:txBody>
          <a:bodyPr/>
          <a:lstStyle/>
          <a:p>
            <a:r>
              <a:rPr lang="lt-LT" dirty="0" smtClean="0"/>
              <a:t>Rezultatai ir išvados</a:t>
            </a:r>
            <a:endParaRPr lang="lt-LT" dirty="0"/>
          </a:p>
        </p:txBody>
      </p:sp>
      <p:sp>
        <p:nvSpPr>
          <p:cNvPr id="4" name="Action Button: Home 3">
            <a:hlinkClick r:id="rId2"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None/>
            </a:pPr>
            <a:endParaRPr lang="lt-LT" dirty="0"/>
          </a:p>
        </p:txBody>
      </p:sp>
      <p:sp>
        <p:nvSpPr>
          <p:cNvPr id="3" name="Title 2"/>
          <p:cNvSpPr>
            <a:spLocks noGrp="1"/>
          </p:cNvSpPr>
          <p:nvPr>
            <p:ph type="title"/>
          </p:nvPr>
        </p:nvSpPr>
        <p:spPr/>
        <p:txBody>
          <a:bodyPr/>
          <a:lstStyle/>
          <a:p>
            <a:pPr algn="ctr"/>
            <a:r>
              <a:rPr lang="en-US" sz="6000" dirty="0" err="1" smtClean="0"/>
              <a:t>Testas</a:t>
            </a:r>
            <a:endParaRPr lang="lt-LT" dirty="0"/>
          </a:p>
        </p:txBody>
      </p:sp>
      <p:pic>
        <p:nvPicPr>
          <p:cNvPr id="1026" name="Picture 2" descr="http://2.bp.blogspot.com/-c1fiRtf0znQ/UZCgC6xptII/AAAAAAAAAG4/saGhRrNUXB0/s1600/faq_klaustukas.png"/>
          <p:cNvPicPr>
            <a:picLocks noChangeAspect="1" noChangeArrowheads="1"/>
          </p:cNvPicPr>
          <p:nvPr/>
        </p:nvPicPr>
        <p:blipFill>
          <a:blip r:embed="rId2" cstate="print"/>
          <a:srcRect/>
          <a:stretch>
            <a:fillRect/>
          </a:stretch>
        </p:blipFill>
        <p:spPr bwMode="auto">
          <a:xfrm>
            <a:off x="2438400" y="1600200"/>
            <a:ext cx="4724400" cy="4845539"/>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p:txBody>
          <a:bodyPr/>
          <a:lstStyle/>
          <a:p>
            <a:endParaRPr lang="en-GB" dirty="0"/>
          </a:p>
          <a:p>
            <a:pPr algn="just">
              <a:buFontTx/>
              <a:buNone/>
            </a:pPr>
            <a:r>
              <a:rPr lang="lt-LT" dirty="0">
                <a:latin typeface="Times New Roman" pitchFamily="18" charset="0"/>
                <a:cs typeface="Times New Roman" pitchFamily="18" charset="0"/>
              </a:rPr>
              <a:t>Kada kūnas </a:t>
            </a:r>
            <a:r>
              <a:rPr lang="lt-LT" dirty="0" smtClean="0">
                <a:latin typeface="Times New Roman" pitchFamily="18" charset="0"/>
                <a:cs typeface="Times New Roman" pitchFamily="18" charset="0"/>
              </a:rPr>
              <a:t>skystyje</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skęsta?</a:t>
            </a:r>
            <a:endParaRPr lang="lt-LT" dirty="0">
              <a:latin typeface="Times New Roman" pitchFamily="18" charset="0"/>
              <a:cs typeface="Times New Roman" pitchFamily="18" charset="0"/>
            </a:endParaRPr>
          </a:p>
          <a:p>
            <a:pPr algn="just">
              <a:buFontTx/>
              <a:buNone/>
            </a:pPr>
            <a:endParaRPr lang="lt-LT" dirty="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sunkio jėga mažesnė </a:t>
            </a:r>
            <a:r>
              <a:rPr lang="lt-LT" sz="2800" dirty="0" smtClean="0">
                <a:latin typeface="Times New Roman" pitchFamily="18" charset="0"/>
                <a:cs typeface="Times New Roman" pitchFamily="18" charset="0"/>
              </a:rPr>
              <a:t>už</a:t>
            </a:r>
            <a:r>
              <a:rPr lang="en-US" sz="2800" dirty="0" smtClean="0">
                <a:latin typeface="Times New Roman" pitchFamily="18" charset="0"/>
                <a:cs typeface="Times New Roman" pitchFamily="18" charset="0"/>
              </a:rPr>
              <a:t> </a:t>
            </a:r>
            <a:r>
              <a:rPr lang="lt-LT" sz="2800" dirty="0" smtClean="0">
                <a:latin typeface="Times New Roman" pitchFamily="18" charset="0"/>
                <a:cs typeface="Times New Roman" pitchFamily="18" charset="0"/>
              </a:rPr>
              <a:t>Archimedo jėgą.</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sunkio jėga didesnė už Archimedo </a:t>
            </a:r>
            <a:r>
              <a:rPr lang="lt-LT" sz="2800" dirty="0" smtClean="0">
                <a:latin typeface="Times New Roman" pitchFamily="18" charset="0"/>
                <a:cs typeface="Times New Roman" pitchFamily="18" charset="0"/>
              </a:rPr>
              <a:t>jėgą.</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sunkio jėga lygi </a:t>
            </a:r>
            <a:r>
              <a:rPr lang="lt-LT" sz="2800" dirty="0" smtClean="0">
                <a:latin typeface="Times New Roman" pitchFamily="18" charset="0"/>
                <a:cs typeface="Times New Roman" pitchFamily="18" charset="0"/>
              </a:rPr>
              <a:t>Archimedo jėg</a:t>
            </a:r>
            <a:r>
              <a:rPr lang="en-US" sz="2800" dirty="0" err="1" smtClean="0">
                <a:latin typeface="Times New Roman" pitchFamily="18" charset="0"/>
                <a:cs typeface="Times New Roman" pitchFamily="18" charset="0"/>
              </a:rPr>
              <a:t>ai</a:t>
            </a:r>
            <a:r>
              <a:rPr lang="lt-LT" sz="2800" dirty="0" smtClean="0">
                <a:latin typeface="Times New Roman" pitchFamily="18" charset="0"/>
                <a:cs typeface="Times New Roman" pitchFamily="18" charset="0"/>
              </a:rPr>
              <a:t>.</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neveikia Archimedo jėga.</a:t>
            </a:r>
            <a:endParaRPr lang="en-GB" dirty="0">
              <a:latin typeface="Times New Roman" pitchFamily="18" charset="0"/>
              <a:cs typeface="Times New Roman" pitchFamily="18" charset="0"/>
            </a:endParaRPr>
          </a:p>
        </p:txBody>
      </p:sp>
      <p:sp>
        <p:nvSpPr>
          <p:cNvPr id="5122" name="Rectangle 2"/>
          <p:cNvSpPr>
            <a:spLocks noGrp="1" noChangeArrowheads="1"/>
          </p:cNvSpPr>
          <p:nvPr>
            <p:ph type="title"/>
          </p:nvPr>
        </p:nvSpPr>
        <p:spPr/>
        <p:txBody>
          <a:bodyPr/>
          <a:lstStyle/>
          <a:p>
            <a:r>
              <a:rPr lang="lt-LT" dirty="0" smtClean="0"/>
              <a:t>1 </a:t>
            </a:r>
            <a:r>
              <a:rPr lang="lt-LT" dirty="0"/>
              <a:t>klausimas</a:t>
            </a:r>
            <a:endParaRPr lang="en-GB"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027"/>
          <p:cNvSpPr>
            <a:spLocks noGrp="1" noChangeArrowheads="1"/>
          </p:cNvSpPr>
          <p:nvPr>
            <p:ph idx="1"/>
          </p:nvPr>
        </p:nvSpPr>
        <p:spPr/>
        <p:txBody>
          <a:bodyPr>
            <a:normAutofit/>
          </a:bodyPr>
          <a:lstStyle/>
          <a:p>
            <a:pPr algn="just">
              <a:buFontTx/>
              <a:buNone/>
            </a:pPr>
            <a:r>
              <a:rPr lang="lt-LT" dirty="0">
                <a:latin typeface="Times New Roman" pitchFamily="18" charset="0"/>
                <a:cs typeface="Times New Roman" pitchFamily="18" charset="0"/>
              </a:rPr>
              <a:t>Kada kūnas plūduriuoja skysčio viduje?</a:t>
            </a:r>
          </a:p>
          <a:p>
            <a:pPr algn="just">
              <a:buFontTx/>
              <a:buNone/>
            </a:pPr>
            <a:endParaRPr lang="lt-LT" dirty="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sunkio jėga lygi </a:t>
            </a:r>
            <a:r>
              <a:rPr lang="lt-LT" sz="2800" dirty="0" smtClean="0">
                <a:latin typeface="Times New Roman" pitchFamily="18" charset="0"/>
                <a:cs typeface="Times New Roman" pitchFamily="18" charset="0"/>
              </a:rPr>
              <a:t>Archimedo jėg</a:t>
            </a:r>
            <a:r>
              <a:rPr lang="en-US" sz="2800" dirty="0" err="1" smtClean="0">
                <a:latin typeface="Times New Roman" pitchFamily="18" charset="0"/>
                <a:cs typeface="Times New Roman" pitchFamily="18" charset="0"/>
              </a:rPr>
              <a:t>ai</a:t>
            </a:r>
            <a:r>
              <a:rPr lang="lt-LT" sz="2800"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sunkio jėga didesnė už Archimedo </a:t>
            </a:r>
            <a:r>
              <a:rPr lang="lt-LT" sz="2800" dirty="0" smtClean="0">
                <a:latin typeface="Times New Roman" pitchFamily="18" charset="0"/>
                <a:cs typeface="Times New Roman" pitchFamily="18" charset="0"/>
              </a:rPr>
              <a:t>jėgą.</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Archimedo </a:t>
            </a:r>
            <a:r>
              <a:rPr lang="lt-LT" sz="2800" dirty="0" smtClean="0">
                <a:latin typeface="Times New Roman" pitchFamily="18" charset="0"/>
                <a:cs typeface="Times New Roman" pitchFamily="18" charset="0"/>
              </a:rPr>
              <a:t>jėg</a:t>
            </a:r>
            <a:r>
              <a:rPr lang="en-US" sz="2800" dirty="0" smtClean="0">
                <a:latin typeface="Times New Roman" pitchFamily="18" charset="0"/>
                <a:cs typeface="Times New Roman" pitchFamily="18" charset="0"/>
              </a:rPr>
              <a:t>a</a:t>
            </a:r>
            <a:r>
              <a:rPr lang="lt-LT" sz="2800" dirty="0" smtClean="0">
                <a:latin typeface="Times New Roman" pitchFamily="18" charset="0"/>
                <a:cs typeface="Times New Roman" pitchFamily="18" charset="0"/>
              </a:rPr>
              <a:t> </a:t>
            </a:r>
            <a:r>
              <a:rPr lang="lt-LT" sz="2800" dirty="0">
                <a:latin typeface="Times New Roman" pitchFamily="18" charset="0"/>
                <a:cs typeface="Times New Roman" pitchFamily="18" charset="0"/>
              </a:rPr>
              <a:t>didesnė už kūno sunkio </a:t>
            </a:r>
            <a:r>
              <a:rPr lang="lt-LT" sz="2800" dirty="0" smtClean="0">
                <a:latin typeface="Times New Roman" pitchFamily="18" charset="0"/>
                <a:cs typeface="Times New Roman" pitchFamily="18" charset="0"/>
              </a:rPr>
              <a:t>jėgą.</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Kai </a:t>
            </a:r>
            <a:r>
              <a:rPr lang="lt-LT" sz="2800" dirty="0">
                <a:latin typeface="Times New Roman" pitchFamily="18" charset="0"/>
                <a:cs typeface="Times New Roman" pitchFamily="18" charset="0"/>
              </a:rPr>
              <a:t>kūno neveikia Archimedo jėga.</a:t>
            </a:r>
            <a:endParaRPr lang="en-GB" dirty="0">
              <a:latin typeface="Times New Roman" pitchFamily="18" charset="0"/>
              <a:cs typeface="Times New Roman" pitchFamily="18" charset="0"/>
            </a:endParaRPr>
          </a:p>
        </p:txBody>
      </p:sp>
      <p:sp>
        <p:nvSpPr>
          <p:cNvPr id="7170" name="Rectangle 1026"/>
          <p:cNvSpPr>
            <a:spLocks noGrp="1" noChangeArrowheads="1"/>
          </p:cNvSpPr>
          <p:nvPr>
            <p:ph type="title"/>
          </p:nvPr>
        </p:nvSpPr>
        <p:spPr/>
        <p:txBody>
          <a:bodyPr>
            <a:normAutofit/>
          </a:bodyPr>
          <a:lstStyle/>
          <a:p>
            <a:r>
              <a:rPr lang="lt-LT" dirty="0" smtClean="0"/>
              <a:t>2 klausimas</a:t>
            </a:r>
            <a:endParaRPr lang="en-GB"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p:txBody>
          <a:bodyPr/>
          <a:lstStyle/>
          <a:p>
            <a:pPr algn="just">
              <a:buFontTx/>
              <a:buNone/>
            </a:pPr>
            <a:r>
              <a:rPr lang="lt-LT" dirty="0"/>
              <a:t>		</a:t>
            </a:r>
            <a:r>
              <a:rPr lang="lt-LT" sz="2800" dirty="0">
                <a:latin typeface="Times New Roman" pitchFamily="18" charset="0"/>
                <a:cs typeface="Times New Roman" pitchFamily="18" charset="0"/>
              </a:rPr>
              <a:t>Plaukiantis kateris išstumia 4 m</a:t>
            </a:r>
            <a:r>
              <a:rPr lang="lt-LT" sz="2800" baseline="30000" dirty="0">
                <a:latin typeface="Times New Roman" pitchFamily="18" charset="0"/>
                <a:cs typeface="Times New Roman" pitchFamily="18" charset="0"/>
              </a:rPr>
              <a:t>3 </a:t>
            </a:r>
            <a:r>
              <a:rPr lang="lt-LT" sz="2800" dirty="0">
                <a:latin typeface="Times New Roman" pitchFamily="18" charset="0"/>
                <a:cs typeface="Times New Roman" pitchFamily="18" charset="0"/>
              </a:rPr>
              <a:t>vandens. Kokio didumo Archimedo jėga veikia katerį? Vandens tankis 1 g/cm</a:t>
            </a:r>
            <a:r>
              <a:rPr lang="lt-LT" sz="2800" baseline="30000" dirty="0">
                <a:latin typeface="Times New Roman" pitchFamily="18" charset="0"/>
                <a:cs typeface="Times New Roman" pitchFamily="18" charset="0"/>
              </a:rPr>
              <a:t>3</a:t>
            </a:r>
            <a:r>
              <a:rPr lang="lt-LT" sz="2800" dirty="0">
                <a:latin typeface="Times New Roman" pitchFamily="18" charset="0"/>
                <a:cs typeface="Times New Roman" pitchFamily="18" charset="0"/>
              </a:rPr>
              <a:t>. </a:t>
            </a:r>
          </a:p>
          <a:p>
            <a:pPr algn="just">
              <a:buFontTx/>
              <a:buNone/>
            </a:pPr>
            <a:endParaRPr lang="lt-LT" sz="2800" dirty="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40 kN.</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40 N.</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4 N.</a:t>
            </a:r>
            <a:endParaRPr lang="en-US" sz="2800" dirty="0" smtClean="0">
              <a:latin typeface="Times New Roman" pitchFamily="18" charset="0"/>
              <a:cs typeface="Times New Roman" pitchFamily="18" charset="0"/>
            </a:endParaRPr>
          </a:p>
          <a:p>
            <a:pPr marL="624078" indent="-514350" algn="just">
              <a:buFont typeface="+mj-lt"/>
              <a:buAutoNum type="alphaUcPeriod"/>
            </a:pPr>
            <a:r>
              <a:rPr lang="lt-LT" sz="2800" dirty="0" smtClean="0">
                <a:latin typeface="Times New Roman" pitchFamily="18" charset="0"/>
                <a:cs typeface="Times New Roman" pitchFamily="18" charset="0"/>
              </a:rPr>
              <a:t>4 </a:t>
            </a:r>
            <a:r>
              <a:rPr lang="lt-LT" sz="2800" dirty="0">
                <a:latin typeface="Times New Roman" pitchFamily="18" charset="0"/>
                <a:cs typeface="Times New Roman" pitchFamily="18" charset="0"/>
              </a:rPr>
              <a:t>m</a:t>
            </a:r>
            <a:r>
              <a:rPr lang="lt-LT" sz="2800" baseline="30000" dirty="0">
                <a:latin typeface="Times New Roman" pitchFamily="18" charset="0"/>
                <a:cs typeface="Times New Roman" pitchFamily="18" charset="0"/>
              </a:rPr>
              <a:t>3</a:t>
            </a:r>
            <a:r>
              <a:rPr lang="lt-LT" sz="2800" dirty="0">
                <a:latin typeface="Times New Roman" pitchFamily="18" charset="0"/>
                <a:cs typeface="Times New Roman" pitchFamily="18" charset="0"/>
              </a:rPr>
              <a:t>.</a:t>
            </a:r>
            <a:r>
              <a:rPr lang="lt-LT" sz="2800" baseline="30000" dirty="0">
                <a:latin typeface="Times New Roman" pitchFamily="18" charset="0"/>
                <a:cs typeface="Times New Roman" pitchFamily="18" charset="0"/>
              </a:rPr>
              <a:t> </a:t>
            </a:r>
            <a:endParaRPr lang="en-GB" sz="2800" baseline="30000" dirty="0">
              <a:latin typeface="Times New Roman" pitchFamily="18" charset="0"/>
              <a:cs typeface="Times New Roman" pitchFamily="18" charset="0"/>
            </a:endParaRPr>
          </a:p>
        </p:txBody>
      </p:sp>
      <p:sp>
        <p:nvSpPr>
          <p:cNvPr id="3074" name="Rectangle 2"/>
          <p:cNvSpPr>
            <a:spLocks noGrp="1" noChangeArrowheads="1"/>
          </p:cNvSpPr>
          <p:nvPr>
            <p:ph type="title"/>
          </p:nvPr>
        </p:nvSpPr>
        <p:spPr/>
        <p:txBody>
          <a:bodyPr/>
          <a:lstStyle/>
          <a:p>
            <a:r>
              <a:rPr lang="en-US" dirty="0" smtClean="0"/>
              <a:t>3</a:t>
            </a:r>
            <a:r>
              <a:rPr lang="lt-LT" dirty="0" smtClean="0"/>
              <a:t> </a:t>
            </a:r>
            <a:r>
              <a:rPr lang="lt-LT" dirty="0"/>
              <a:t>klausimas</a:t>
            </a:r>
            <a:endParaRPr lang="en-GB"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214282" y="1481328"/>
            <a:ext cx="8715436" cy="4525963"/>
          </a:xfrm>
        </p:spPr>
        <p:txBody>
          <a:bodyPr/>
          <a:lstStyle/>
          <a:p>
            <a:pPr algn="just">
              <a:buFontTx/>
              <a:buNone/>
            </a:pPr>
            <a:r>
              <a:rPr lang="lt-LT" dirty="0"/>
              <a:t>		</a:t>
            </a:r>
            <a:r>
              <a:rPr lang="lt-LT" dirty="0">
                <a:latin typeface="Times New Roman" pitchFamily="18" charset="0"/>
                <a:cs typeface="Times New Roman" pitchFamily="18" charset="0"/>
              </a:rPr>
              <a:t>Laivo išstumto gėlo vandens tūris </a:t>
            </a:r>
            <a:r>
              <a:rPr lang="lt-LT" dirty="0" smtClean="0">
                <a:latin typeface="Times New Roman" pitchFamily="18" charset="0"/>
                <a:cs typeface="Times New Roman" pitchFamily="18" charset="0"/>
              </a:rPr>
              <a:t>–  10000 </a:t>
            </a:r>
            <a:r>
              <a:rPr lang="lt-LT" sz="2800" dirty="0" smtClean="0">
                <a:latin typeface="Times New Roman" pitchFamily="18" charset="0"/>
                <a:cs typeface="Times New Roman" pitchFamily="18" charset="0"/>
              </a:rPr>
              <a:t>m</a:t>
            </a:r>
            <a:r>
              <a:rPr lang="lt-LT" sz="2800" baseline="30000" dirty="0" smtClean="0">
                <a:latin typeface="Times New Roman" pitchFamily="18" charset="0"/>
                <a:cs typeface="Times New Roman" pitchFamily="18" charset="0"/>
              </a:rPr>
              <a:t>3</a:t>
            </a:r>
            <a:r>
              <a:rPr lang="lt-LT" sz="2800" dirty="0">
                <a:latin typeface="Times New Roman" pitchFamily="18" charset="0"/>
                <a:cs typeface="Times New Roman" pitchFamily="18" charset="0"/>
              </a:rPr>
              <a:t>. Kokia laivo masė?</a:t>
            </a:r>
          </a:p>
          <a:p>
            <a:pPr>
              <a:buFontTx/>
              <a:buNone/>
            </a:pPr>
            <a:endParaRPr lang="lt-LT" sz="2800" dirty="0">
              <a:latin typeface="Times New Roman" pitchFamily="18" charset="0"/>
              <a:cs typeface="Times New Roman" pitchFamily="18" charset="0"/>
            </a:endParaRPr>
          </a:p>
          <a:p>
            <a:pPr marL="624078" indent="-514350" algn="just">
              <a:buFont typeface="+mj-lt"/>
              <a:buAutoNum type="alphaUcPeriod"/>
            </a:pPr>
            <a:r>
              <a:rPr lang="lt-LT" dirty="0" smtClean="0">
                <a:latin typeface="Times New Roman" pitchFamily="18" charset="0"/>
                <a:cs typeface="Times New Roman" pitchFamily="18" charset="0"/>
              </a:rPr>
              <a:t>10 t.</a:t>
            </a:r>
            <a:endParaRPr lang="en-US" dirty="0" smtClean="0">
              <a:latin typeface="Times New Roman" pitchFamily="18" charset="0"/>
              <a:cs typeface="Times New Roman" pitchFamily="18" charset="0"/>
            </a:endParaRPr>
          </a:p>
          <a:p>
            <a:pPr marL="624078" indent="-514350" algn="just">
              <a:buFont typeface="+mj-lt"/>
              <a:buAutoNum type="alphaUcPeriod"/>
            </a:pPr>
            <a:r>
              <a:rPr lang="lt-LT" dirty="0" smtClean="0">
                <a:latin typeface="Times New Roman" pitchFamily="18" charset="0"/>
                <a:cs typeface="Times New Roman" pitchFamily="18" charset="0"/>
              </a:rPr>
              <a:t>10 kg.</a:t>
            </a:r>
            <a:endParaRPr lang="en-US" dirty="0" smtClean="0">
              <a:latin typeface="Times New Roman" pitchFamily="18" charset="0"/>
              <a:cs typeface="Times New Roman" pitchFamily="18" charset="0"/>
            </a:endParaRPr>
          </a:p>
          <a:p>
            <a:pPr marL="624078" indent="-514350" algn="just">
              <a:buFont typeface="+mj-lt"/>
              <a:buAutoNum type="alphaUcPeriod"/>
            </a:pPr>
            <a:r>
              <a:rPr lang="lt-LT" dirty="0" smtClean="0">
                <a:latin typeface="Times New Roman" pitchFamily="18" charset="0"/>
                <a:cs typeface="Times New Roman" pitchFamily="18" charset="0"/>
              </a:rPr>
              <a:t>1·10</a:t>
            </a:r>
            <a:r>
              <a:rPr lang="lt-LT" baseline="30000" dirty="0" smtClean="0">
                <a:latin typeface="Times New Roman" pitchFamily="18" charset="0"/>
                <a:cs typeface="Times New Roman" pitchFamily="18" charset="0"/>
              </a:rPr>
              <a:t>4 </a:t>
            </a:r>
            <a:r>
              <a:rPr lang="lt-LT" dirty="0">
                <a:latin typeface="Times New Roman" pitchFamily="18" charset="0"/>
                <a:cs typeface="Times New Roman" pitchFamily="18" charset="0"/>
              </a:rPr>
              <a:t>t. </a:t>
            </a:r>
            <a:endParaRPr lang="en-US" dirty="0" smtClean="0">
              <a:latin typeface="Times New Roman" pitchFamily="18" charset="0"/>
              <a:cs typeface="Times New Roman" pitchFamily="18" charset="0"/>
            </a:endParaRPr>
          </a:p>
          <a:p>
            <a:pPr marL="624078" indent="-514350" algn="just">
              <a:buFont typeface="+mj-lt"/>
              <a:buAutoNum type="alphaUcPeriod"/>
            </a:pPr>
            <a:r>
              <a:rPr lang="lt-LT" dirty="0" smtClean="0">
                <a:latin typeface="Times New Roman" pitchFamily="18" charset="0"/>
                <a:cs typeface="Times New Roman" pitchFamily="18" charset="0"/>
              </a:rPr>
              <a:t>1·10</a:t>
            </a:r>
            <a:r>
              <a:rPr lang="lt-LT" baseline="30000" dirty="0" smtClean="0">
                <a:latin typeface="Times New Roman" pitchFamily="18" charset="0"/>
                <a:cs typeface="Times New Roman" pitchFamily="18" charset="0"/>
              </a:rPr>
              <a:t>7 </a:t>
            </a:r>
            <a:r>
              <a:rPr lang="lt-LT" dirty="0">
                <a:latin typeface="Times New Roman" pitchFamily="18" charset="0"/>
                <a:cs typeface="Times New Roman" pitchFamily="18" charset="0"/>
              </a:rPr>
              <a:t>t.</a:t>
            </a:r>
          </a:p>
        </p:txBody>
      </p:sp>
      <p:sp>
        <p:nvSpPr>
          <p:cNvPr id="4098" name="Rectangle 2"/>
          <p:cNvSpPr>
            <a:spLocks noGrp="1" noChangeArrowheads="1"/>
          </p:cNvSpPr>
          <p:nvPr>
            <p:ph type="title"/>
          </p:nvPr>
        </p:nvSpPr>
        <p:spPr/>
        <p:txBody>
          <a:bodyPr/>
          <a:lstStyle/>
          <a:p>
            <a:r>
              <a:rPr lang="en-US" dirty="0" smtClean="0"/>
              <a:t>4</a:t>
            </a:r>
            <a:r>
              <a:rPr lang="lt-LT" dirty="0" smtClean="0"/>
              <a:t> </a:t>
            </a:r>
            <a:r>
              <a:rPr lang="lt-LT" dirty="0"/>
              <a:t>klausimas</a:t>
            </a:r>
            <a:endParaRPr lang="en-GB"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noGrp="1" noChangeArrowheads="1"/>
          </p:cNvSpPr>
          <p:nvPr>
            <p:ph idx="1"/>
          </p:nvPr>
        </p:nvSpPr>
        <p:spPr/>
        <p:txBody>
          <a:bodyPr/>
          <a:lstStyle/>
          <a:p>
            <a:pPr marL="609600" indent="-609600" algn="just">
              <a:buFontTx/>
              <a:buNone/>
            </a:pPr>
            <a:r>
              <a:rPr lang="lt-LT" dirty="0"/>
              <a:t>		</a:t>
            </a:r>
            <a:r>
              <a:rPr lang="lt-LT" dirty="0">
                <a:latin typeface="Times New Roman" pitchFamily="18" charset="0"/>
                <a:cs typeface="Times New Roman" pitchFamily="18" charset="0"/>
              </a:rPr>
              <a:t>Kur giliau į vandenį nugrims laivas – upėje ar jūroje?</a:t>
            </a:r>
          </a:p>
          <a:p>
            <a:pPr marL="609600" indent="-609600">
              <a:buFontTx/>
              <a:buNone/>
            </a:pPr>
            <a:endParaRPr lang="lt-LT" dirty="0">
              <a:latin typeface="Times New Roman" pitchFamily="18" charset="0"/>
              <a:cs typeface="Times New Roman" pitchFamily="18" charset="0"/>
            </a:endParaRPr>
          </a:p>
          <a:p>
            <a:pPr marL="609600" indent="-609600" algn="just">
              <a:buFont typeface="+mj-lt"/>
              <a:buAutoNum type="alphaUcPeriod"/>
            </a:pPr>
            <a:r>
              <a:rPr lang="lt-LT" dirty="0" smtClean="0">
                <a:latin typeface="Times New Roman" pitchFamily="18" charset="0"/>
                <a:cs typeface="Times New Roman" pitchFamily="18" charset="0"/>
              </a:rPr>
              <a:t>Upėje.</a:t>
            </a:r>
            <a:endParaRPr lang="en-US" dirty="0" smtClean="0">
              <a:latin typeface="Times New Roman" pitchFamily="18" charset="0"/>
              <a:cs typeface="Times New Roman" pitchFamily="18" charset="0"/>
            </a:endParaRPr>
          </a:p>
          <a:p>
            <a:pPr marL="609600" indent="-609600" algn="just">
              <a:buFont typeface="+mj-lt"/>
              <a:buAutoNum type="alphaUcPeriod"/>
            </a:pPr>
            <a:r>
              <a:rPr lang="lt-LT" dirty="0" smtClean="0">
                <a:latin typeface="Times New Roman" pitchFamily="18" charset="0"/>
                <a:cs typeface="Times New Roman" pitchFamily="18" charset="0"/>
              </a:rPr>
              <a:t>Jūroje.</a:t>
            </a:r>
            <a:endParaRPr lang="en-US" dirty="0" smtClean="0">
              <a:latin typeface="Times New Roman" pitchFamily="18" charset="0"/>
              <a:cs typeface="Times New Roman" pitchFamily="18" charset="0"/>
            </a:endParaRPr>
          </a:p>
          <a:p>
            <a:pPr marL="609600" indent="-609600" algn="just">
              <a:buFont typeface="+mj-lt"/>
              <a:buAutoNum type="alphaUcPeriod"/>
            </a:pPr>
            <a:r>
              <a:rPr lang="lt-LT" dirty="0" smtClean="0">
                <a:latin typeface="Times New Roman" pitchFamily="18" charset="0"/>
                <a:cs typeface="Times New Roman" pitchFamily="18" charset="0"/>
              </a:rPr>
              <a:t>Ir </a:t>
            </a:r>
            <a:r>
              <a:rPr lang="lt-LT" dirty="0">
                <a:latin typeface="Times New Roman" pitchFamily="18" charset="0"/>
                <a:cs typeface="Times New Roman" pitchFamily="18" charset="0"/>
              </a:rPr>
              <a:t>upėje ir jūroje laivas nugrims </a:t>
            </a:r>
            <a:r>
              <a:rPr lang="lt-LT" dirty="0" smtClean="0">
                <a:latin typeface="Times New Roman" pitchFamily="18" charset="0"/>
                <a:cs typeface="Times New Roman" pitchFamily="18" charset="0"/>
              </a:rPr>
              <a:t>vienodai.</a:t>
            </a:r>
            <a:endParaRPr lang="en-US" dirty="0" smtClean="0">
              <a:latin typeface="Times New Roman" pitchFamily="18" charset="0"/>
              <a:cs typeface="Times New Roman" pitchFamily="18" charset="0"/>
            </a:endParaRPr>
          </a:p>
          <a:p>
            <a:pPr marL="609600" indent="-609600" algn="just">
              <a:buFont typeface="+mj-lt"/>
              <a:buAutoNum type="alphaUcPeriod"/>
            </a:pPr>
            <a:r>
              <a:rPr lang="lt-LT" dirty="0" smtClean="0">
                <a:latin typeface="Times New Roman" pitchFamily="18" charset="0"/>
                <a:cs typeface="Times New Roman" pitchFamily="18" charset="0"/>
              </a:rPr>
              <a:t>Teisingas </a:t>
            </a:r>
            <a:r>
              <a:rPr lang="lt-LT" dirty="0">
                <a:latin typeface="Times New Roman" pitchFamily="18" charset="0"/>
                <a:cs typeface="Times New Roman" pitchFamily="18" charset="0"/>
              </a:rPr>
              <a:t>atsakymas nepateiktas.</a:t>
            </a:r>
          </a:p>
          <a:p>
            <a:pPr marL="609600" indent="-609600"/>
            <a:endParaRPr lang="en-GB" dirty="0"/>
          </a:p>
          <a:p>
            <a:pPr marL="609600" indent="-609600"/>
            <a:endParaRPr lang="en-GB" dirty="0"/>
          </a:p>
        </p:txBody>
      </p:sp>
      <p:sp>
        <p:nvSpPr>
          <p:cNvPr id="20482" name="Rectangle 2"/>
          <p:cNvSpPr>
            <a:spLocks noGrp="1" noChangeArrowheads="1"/>
          </p:cNvSpPr>
          <p:nvPr>
            <p:ph type="title"/>
          </p:nvPr>
        </p:nvSpPr>
        <p:spPr/>
        <p:txBody>
          <a:bodyPr/>
          <a:lstStyle/>
          <a:p>
            <a:r>
              <a:rPr lang="en-US" dirty="0" smtClean="0"/>
              <a:t>5</a:t>
            </a:r>
            <a:r>
              <a:rPr lang="lt-LT" dirty="0" smtClean="0"/>
              <a:t> </a:t>
            </a:r>
            <a:r>
              <a:rPr lang="lt-LT" dirty="0"/>
              <a:t>klausimas</a:t>
            </a: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buFont typeface="Arial" charset="0"/>
              <a:buNone/>
            </a:pPr>
            <a:r>
              <a:rPr lang="lt-LT" sz="2400" dirty="0" smtClean="0">
                <a:latin typeface="Times New Roman" pitchFamily="18" charset="0"/>
                <a:cs typeface="Times New Roman" pitchFamily="18" charset="0"/>
              </a:rPr>
              <a:t>Nuo ko priklauso Archimedo jėgos didumas?</a:t>
            </a:r>
          </a:p>
          <a:p>
            <a:pPr>
              <a:buFont typeface="Arial" charset="0"/>
              <a:buNone/>
            </a:pPr>
            <a:endParaRPr lang="lt-LT" sz="2400" dirty="0" smtClean="0">
              <a:latin typeface="Times New Roman" pitchFamily="18" charset="0"/>
              <a:cs typeface="Times New Roman" pitchFamily="18" charset="0"/>
            </a:endParaRPr>
          </a:p>
          <a:p>
            <a:pPr>
              <a:buFont typeface="Arial" charset="0"/>
              <a:buNone/>
            </a:pPr>
            <a:r>
              <a:rPr lang="lt-LT" sz="2400" dirty="0" smtClean="0">
                <a:latin typeface="Times New Roman" pitchFamily="18" charset="0"/>
                <a:cs typeface="Times New Roman" pitchFamily="18" charset="0"/>
              </a:rPr>
              <a:t>		A. Nuo skysčio (dujų) tankio.</a:t>
            </a:r>
          </a:p>
          <a:p>
            <a:pPr>
              <a:buFont typeface="Arial" charset="0"/>
              <a:buNone/>
            </a:pPr>
            <a:r>
              <a:rPr lang="lt-LT" sz="2400" dirty="0" smtClean="0">
                <a:latin typeface="Times New Roman" pitchFamily="18" charset="0"/>
                <a:cs typeface="Times New Roman" pitchFamily="18" charset="0"/>
              </a:rPr>
              <a:t>		B. Nuo kūno tūrio ir kūno tankio.</a:t>
            </a:r>
          </a:p>
          <a:p>
            <a:pPr>
              <a:buFont typeface="Arial" charset="0"/>
              <a:buNone/>
            </a:pPr>
            <a:r>
              <a:rPr lang="lt-LT" sz="2400" dirty="0" smtClean="0">
                <a:latin typeface="Times New Roman" pitchFamily="18" charset="0"/>
                <a:cs typeface="Times New Roman" pitchFamily="18" charset="0"/>
              </a:rPr>
              <a:t>		C. Nuo kūno panirimo gylio.</a:t>
            </a:r>
          </a:p>
          <a:p>
            <a:pPr>
              <a:buFont typeface="Arial" charset="0"/>
              <a:buNone/>
            </a:pPr>
            <a:r>
              <a:rPr lang="lt-LT" sz="2400" dirty="0" smtClean="0">
                <a:latin typeface="Times New Roman" pitchFamily="18" charset="0"/>
                <a:cs typeface="Times New Roman" pitchFamily="18" charset="0"/>
              </a:rPr>
              <a:t>		D. Nuo skysčio (dujų) tankio ir kūno tūrio.</a:t>
            </a:r>
            <a:endParaRPr lang="en-GB" sz="24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lt-LT" dirty="0" smtClean="0"/>
              <a:t>6 klausimas</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Arial" charset="0"/>
              <a:buNone/>
            </a:pPr>
            <a:r>
              <a:rPr lang="lt-LT" sz="2400" dirty="0" smtClean="0">
                <a:latin typeface="Times New Roman" pitchFamily="18" charset="0"/>
                <a:cs typeface="Times New Roman" pitchFamily="18" charset="0"/>
              </a:rPr>
              <a:t>		Paveiksle </a:t>
            </a:r>
            <a:r>
              <a:rPr lang="lt-LT" sz="2400" dirty="0" smtClean="0">
                <a:latin typeface="Times New Roman" pitchFamily="18" charset="0"/>
                <a:cs typeface="Times New Roman" pitchFamily="18" charset="0"/>
              </a:rPr>
              <a:t>pavaizduoti vienodi mediniai tašeliai, plūduriuojantys skirtingo tankio skysčiuose. Kuriuo atveju skysčių tankiai palyginti teisingai?</a:t>
            </a:r>
          </a:p>
          <a:p>
            <a:pPr>
              <a:buFont typeface="Arial" charset="0"/>
              <a:buNone/>
            </a:pPr>
            <a:endParaRPr lang="lt-LT" sz="2400" dirty="0" smtClean="0">
              <a:latin typeface="Times New Roman" pitchFamily="18" charset="0"/>
              <a:cs typeface="Times New Roman" pitchFamily="18" charset="0"/>
            </a:endParaRPr>
          </a:p>
          <a:p>
            <a:pPr>
              <a:buFont typeface="Arial" charset="0"/>
              <a:buNone/>
            </a:pPr>
            <a:r>
              <a:rPr lang="lt-LT" sz="2400" dirty="0" smtClean="0">
                <a:latin typeface="Times New Roman" pitchFamily="18" charset="0"/>
                <a:cs typeface="Times New Roman" pitchFamily="18" charset="0"/>
              </a:rPr>
              <a:t>	A. ρ</a:t>
            </a:r>
            <a:r>
              <a:rPr lang="lt-LT" sz="2400" baseline="-25000" dirty="0" smtClean="0">
                <a:latin typeface="Times New Roman" pitchFamily="18" charset="0"/>
                <a:cs typeface="Times New Roman" pitchFamily="18" charset="0"/>
              </a:rPr>
              <a:t>1</a:t>
            </a:r>
            <a:r>
              <a:rPr lang="lt-LT" sz="2400" dirty="0" smtClean="0">
                <a:latin typeface="Times New Roman" pitchFamily="18" charset="0"/>
                <a:cs typeface="Times New Roman" pitchFamily="18" charset="0"/>
              </a:rPr>
              <a:t> &gt; ρ</a:t>
            </a:r>
            <a:r>
              <a:rPr lang="lt-LT" sz="2400" baseline="-25000" dirty="0" smtClean="0">
                <a:latin typeface="Times New Roman" pitchFamily="18" charset="0"/>
                <a:cs typeface="Times New Roman" pitchFamily="18" charset="0"/>
              </a:rPr>
              <a:t>2</a:t>
            </a:r>
            <a:r>
              <a:rPr lang="lt-LT" sz="2400" dirty="0" smtClean="0">
                <a:latin typeface="Times New Roman" pitchFamily="18" charset="0"/>
                <a:cs typeface="Times New Roman" pitchFamily="18" charset="0"/>
              </a:rPr>
              <a:t> &gt; ρ</a:t>
            </a:r>
            <a:r>
              <a:rPr lang="lt-LT" sz="2400" baseline="-25000" dirty="0" smtClean="0">
                <a:latin typeface="Times New Roman" pitchFamily="18" charset="0"/>
                <a:cs typeface="Times New Roman" pitchFamily="18" charset="0"/>
              </a:rPr>
              <a:t>3</a:t>
            </a:r>
            <a:r>
              <a:rPr lang="lt-LT" sz="2400" dirty="0" smtClean="0">
                <a:latin typeface="Times New Roman" pitchFamily="18" charset="0"/>
                <a:cs typeface="Times New Roman" pitchFamily="18" charset="0"/>
              </a:rPr>
              <a:t>. </a:t>
            </a:r>
          </a:p>
          <a:p>
            <a:pPr>
              <a:buFont typeface="Arial" charset="0"/>
              <a:buNone/>
            </a:pPr>
            <a:r>
              <a:rPr lang="lt-LT" sz="2400" dirty="0" smtClean="0">
                <a:latin typeface="Times New Roman" pitchFamily="18" charset="0"/>
                <a:cs typeface="Times New Roman" pitchFamily="18" charset="0"/>
              </a:rPr>
              <a:t>	B. ρ</a:t>
            </a:r>
            <a:r>
              <a:rPr lang="lt-LT" sz="2400" baseline="-25000" dirty="0" smtClean="0">
                <a:latin typeface="Times New Roman" pitchFamily="18" charset="0"/>
                <a:cs typeface="Times New Roman" pitchFamily="18" charset="0"/>
              </a:rPr>
              <a:t>1</a:t>
            </a:r>
            <a:r>
              <a:rPr lang="lt-LT" sz="2400" dirty="0" smtClean="0">
                <a:latin typeface="Times New Roman" pitchFamily="18" charset="0"/>
                <a:cs typeface="Times New Roman" pitchFamily="18" charset="0"/>
              </a:rPr>
              <a:t> &lt; ρ</a:t>
            </a:r>
            <a:r>
              <a:rPr lang="lt-LT" sz="2400" baseline="-25000" dirty="0" smtClean="0">
                <a:latin typeface="Times New Roman" pitchFamily="18" charset="0"/>
                <a:cs typeface="Times New Roman" pitchFamily="18" charset="0"/>
              </a:rPr>
              <a:t>2</a:t>
            </a:r>
            <a:r>
              <a:rPr lang="lt-LT" sz="2400" dirty="0" smtClean="0">
                <a:latin typeface="Times New Roman" pitchFamily="18" charset="0"/>
                <a:cs typeface="Times New Roman" pitchFamily="18" charset="0"/>
              </a:rPr>
              <a:t> &lt; ρ</a:t>
            </a:r>
            <a:r>
              <a:rPr lang="lt-LT" sz="2400" baseline="-25000" dirty="0" smtClean="0">
                <a:latin typeface="Times New Roman" pitchFamily="18" charset="0"/>
                <a:cs typeface="Times New Roman" pitchFamily="18" charset="0"/>
              </a:rPr>
              <a:t>3</a:t>
            </a:r>
            <a:r>
              <a:rPr lang="lt-LT" sz="2400" dirty="0" smtClean="0">
                <a:latin typeface="Times New Roman" pitchFamily="18" charset="0"/>
                <a:cs typeface="Times New Roman" pitchFamily="18" charset="0"/>
              </a:rPr>
              <a:t>.</a:t>
            </a:r>
          </a:p>
          <a:p>
            <a:pPr>
              <a:buFont typeface="Arial" charset="0"/>
              <a:buNone/>
            </a:pPr>
            <a:r>
              <a:rPr lang="lt-LT" sz="2400" dirty="0" smtClean="0">
                <a:latin typeface="Times New Roman" pitchFamily="18" charset="0"/>
                <a:cs typeface="Times New Roman" pitchFamily="18" charset="0"/>
              </a:rPr>
              <a:t>	C. ρ</a:t>
            </a:r>
            <a:r>
              <a:rPr lang="lt-LT" sz="2400" baseline="-25000" dirty="0" smtClean="0">
                <a:latin typeface="Times New Roman" pitchFamily="18" charset="0"/>
                <a:cs typeface="Times New Roman" pitchFamily="18" charset="0"/>
              </a:rPr>
              <a:t>1 </a:t>
            </a:r>
            <a:r>
              <a:rPr lang="lt-LT" sz="2400" dirty="0" smtClean="0">
                <a:latin typeface="Times New Roman" pitchFamily="18" charset="0"/>
                <a:cs typeface="Times New Roman" pitchFamily="18" charset="0"/>
              </a:rPr>
              <a:t>= ρ</a:t>
            </a:r>
            <a:r>
              <a:rPr lang="lt-LT" sz="2400" baseline="-25000" dirty="0" smtClean="0">
                <a:latin typeface="Times New Roman" pitchFamily="18" charset="0"/>
                <a:cs typeface="Times New Roman" pitchFamily="18" charset="0"/>
              </a:rPr>
              <a:t>2</a:t>
            </a:r>
            <a:r>
              <a:rPr lang="lt-LT" sz="2400" dirty="0" smtClean="0">
                <a:latin typeface="Times New Roman" pitchFamily="18" charset="0"/>
                <a:cs typeface="Times New Roman" pitchFamily="18" charset="0"/>
              </a:rPr>
              <a:t> = ρ</a:t>
            </a:r>
            <a:r>
              <a:rPr lang="lt-LT" sz="2400" baseline="-25000" dirty="0" smtClean="0">
                <a:latin typeface="Times New Roman" pitchFamily="18" charset="0"/>
                <a:cs typeface="Times New Roman" pitchFamily="18" charset="0"/>
              </a:rPr>
              <a:t>3</a:t>
            </a:r>
            <a:r>
              <a:rPr lang="lt-LT" sz="2400" dirty="0" smtClean="0">
                <a:latin typeface="Times New Roman" pitchFamily="18" charset="0"/>
                <a:cs typeface="Times New Roman" pitchFamily="18" charset="0"/>
              </a:rPr>
              <a:t>. </a:t>
            </a:r>
          </a:p>
          <a:p>
            <a:pPr>
              <a:buFont typeface="Arial" charset="0"/>
              <a:buNone/>
            </a:pPr>
            <a:r>
              <a:rPr lang="lt-LT" sz="2400" dirty="0" smtClean="0">
                <a:latin typeface="Times New Roman" pitchFamily="18" charset="0"/>
                <a:cs typeface="Times New Roman" pitchFamily="18" charset="0"/>
              </a:rPr>
              <a:t>	D. ρ</a:t>
            </a:r>
            <a:r>
              <a:rPr lang="lt-LT" sz="2400" baseline="-25000" dirty="0" smtClean="0">
                <a:latin typeface="Times New Roman" pitchFamily="18" charset="0"/>
                <a:cs typeface="Times New Roman" pitchFamily="18" charset="0"/>
              </a:rPr>
              <a:t>1 </a:t>
            </a:r>
            <a:r>
              <a:rPr lang="lt-LT" sz="2400" dirty="0" smtClean="0">
                <a:latin typeface="Times New Roman" pitchFamily="18" charset="0"/>
                <a:cs typeface="Times New Roman" pitchFamily="18" charset="0"/>
              </a:rPr>
              <a:t>&gt; ρ</a:t>
            </a:r>
            <a:r>
              <a:rPr lang="lt-LT" sz="2400" baseline="-25000" dirty="0" smtClean="0">
                <a:latin typeface="Times New Roman" pitchFamily="18" charset="0"/>
                <a:cs typeface="Times New Roman" pitchFamily="18" charset="0"/>
              </a:rPr>
              <a:t>2</a:t>
            </a:r>
            <a:r>
              <a:rPr lang="lt-LT" sz="2400" dirty="0" smtClean="0">
                <a:latin typeface="Times New Roman" pitchFamily="18" charset="0"/>
                <a:cs typeface="Times New Roman" pitchFamily="18" charset="0"/>
              </a:rPr>
              <a:t> = ρ</a:t>
            </a:r>
            <a:r>
              <a:rPr lang="lt-LT" sz="2400" baseline="-25000" dirty="0" smtClean="0">
                <a:latin typeface="Times New Roman" pitchFamily="18" charset="0"/>
                <a:cs typeface="Times New Roman" pitchFamily="18" charset="0"/>
              </a:rPr>
              <a:t>3</a:t>
            </a:r>
            <a:r>
              <a:rPr lang="lt-LT" sz="2400" dirty="0" smtClean="0">
                <a:latin typeface="Times New Roman" pitchFamily="18" charset="0"/>
                <a:cs typeface="Times New Roman" pitchFamily="18" charset="0"/>
              </a:rPr>
              <a:t>. </a:t>
            </a:r>
            <a:endParaRPr lang="en-GB" sz="24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lt-LT" dirty="0" smtClean="0"/>
              <a:t>7 klausimas</a:t>
            </a:r>
            <a:endParaRPr lang="en-US" dirty="0"/>
          </a:p>
        </p:txBody>
      </p:sp>
      <p:pic>
        <p:nvPicPr>
          <p:cNvPr id="4" name="Picture 4"/>
          <p:cNvPicPr>
            <a:picLocks noChangeAspect="1" noChangeArrowheads="1"/>
          </p:cNvPicPr>
          <p:nvPr/>
        </p:nvPicPr>
        <p:blipFill>
          <a:blip r:embed="rId2">
            <a:lum contrast="42000"/>
          </a:blip>
          <a:srcRect l="2055"/>
          <a:stretch>
            <a:fillRect/>
          </a:stretch>
        </p:blipFill>
        <p:spPr bwMode="auto">
          <a:xfrm>
            <a:off x="3786182" y="3000372"/>
            <a:ext cx="4904554" cy="1571636"/>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Arial" charset="0"/>
              <a:buNone/>
            </a:pP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10</a:t>
            </a:r>
            <a:r>
              <a:rPr lang="lt-LT"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N svorio kūnas visiškai panardintas skystyje. Išstumto skysčio svoris – 4 N. Kokia Archimedo jėga veikia kūną ir kur ji nukreipta?</a:t>
            </a:r>
            <a:endParaRPr lang="lt-LT" sz="2400" dirty="0" smtClean="0">
              <a:latin typeface="Times New Roman" pitchFamily="18" charset="0"/>
            </a:endParaRPr>
          </a:p>
          <a:p>
            <a:pPr algn="just">
              <a:buFont typeface="Arial" charset="0"/>
              <a:buNone/>
            </a:pPr>
            <a:endParaRPr lang="lt-LT" sz="2400" dirty="0" smtClean="0">
              <a:latin typeface="Times New Roman" pitchFamily="18" charset="0"/>
            </a:endParaRPr>
          </a:p>
          <a:p>
            <a:pPr algn="just">
              <a:buFont typeface="Arial" charset="0"/>
              <a:buNone/>
            </a:pPr>
            <a:r>
              <a:rPr lang="lt-LT" sz="2400" dirty="0" smtClean="0">
                <a:latin typeface="Times New Roman" pitchFamily="18" charset="0"/>
                <a:cs typeface="Times New Roman" pitchFamily="18" charset="0"/>
              </a:rPr>
              <a:t>		A. 6 N, į viršų.</a:t>
            </a:r>
          </a:p>
          <a:p>
            <a:pPr algn="just">
              <a:buFont typeface="Arial" charset="0"/>
              <a:buNone/>
            </a:pPr>
            <a:r>
              <a:rPr lang="lt-LT" sz="2400" dirty="0" smtClean="0">
                <a:latin typeface="Times New Roman" pitchFamily="18" charset="0"/>
                <a:cs typeface="Times New Roman" pitchFamily="18" charset="0"/>
              </a:rPr>
              <a:t>		B. 10 N, į viršų.</a:t>
            </a:r>
          </a:p>
          <a:p>
            <a:pPr algn="just">
              <a:buFont typeface="Arial" charset="0"/>
              <a:buNone/>
            </a:pPr>
            <a:r>
              <a:rPr lang="lt-LT" sz="2400" dirty="0" smtClean="0">
                <a:latin typeface="Times New Roman" pitchFamily="18" charset="0"/>
                <a:cs typeface="Times New Roman" pitchFamily="18" charset="0"/>
              </a:rPr>
              <a:t>		C. 4 N, į viršų.</a:t>
            </a:r>
          </a:p>
          <a:p>
            <a:pPr algn="just">
              <a:buFont typeface="Arial" charset="0"/>
              <a:buNone/>
            </a:pPr>
            <a:r>
              <a:rPr lang="lt-LT" sz="2400" dirty="0" smtClean="0">
                <a:latin typeface="Times New Roman" pitchFamily="18" charset="0"/>
                <a:cs typeface="Times New Roman" pitchFamily="18" charset="0"/>
              </a:rPr>
              <a:t>		D. 10 N, žemyn.</a:t>
            </a:r>
            <a:endParaRPr lang="en-US" dirty="0"/>
          </a:p>
        </p:txBody>
      </p:sp>
      <p:sp>
        <p:nvSpPr>
          <p:cNvPr id="3" name="Title 2"/>
          <p:cNvSpPr>
            <a:spLocks noGrp="1"/>
          </p:cNvSpPr>
          <p:nvPr>
            <p:ph type="title"/>
          </p:nvPr>
        </p:nvSpPr>
        <p:spPr/>
        <p:txBody>
          <a:bodyPr/>
          <a:lstStyle/>
          <a:p>
            <a:r>
              <a:rPr lang="lt-LT" dirty="0" smtClean="0"/>
              <a:t>8 klausimas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Font typeface="Arial" charset="0"/>
              <a:buNone/>
            </a:pPr>
            <a:r>
              <a:rPr lang="lt-LT" sz="2400" dirty="0" smtClean="0">
                <a:latin typeface="Times New Roman" pitchFamily="18" charset="0"/>
                <a:cs typeface="Times New Roman" pitchFamily="18" charset="0"/>
              </a:rPr>
              <a:t>		Vienodi </a:t>
            </a:r>
            <a:r>
              <a:rPr lang="lt-LT" sz="2400" dirty="0" smtClean="0">
                <a:latin typeface="Times New Roman" pitchFamily="18" charset="0"/>
                <a:cs typeface="Times New Roman" pitchFamily="18" charset="0"/>
              </a:rPr>
              <a:t>mediniai tašeliai plaukioja induose su žibalu, gėlu vandeniu, sūriu vandeniu. Kuriame skystyje tašeliai yra labiausiai pasinėrę?</a:t>
            </a:r>
            <a:endParaRPr lang="lt-LT" sz="2400" dirty="0" smtClean="0">
              <a:latin typeface="Times New Roman" pitchFamily="18" charset="0"/>
            </a:endParaRPr>
          </a:p>
          <a:p>
            <a:pPr algn="just">
              <a:buFont typeface="Arial" charset="0"/>
              <a:buNone/>
            </a:pPr>
            <a:endParaRPr lang="lt-LT" sz="2400" dirty="0" smtClean="0">
              <a:latin typeface="Times New Roman" pitchFamily="18" charset="0"/>
            </a:endParaRPr>
          </a:p>
          <a:p>
            <a:pPr>
              <a:buFont typeface="Arial" charset="0"/>
              <a:buNone/>
            </a:pPr>
            <a:r>
              <a:rPr lang="lt-LT" sz="2400" dirty="0" smtClean="0">
                <a:latin typeface="Times New Roman" pitchFamily="18" charset="0"/>
                <a:cs typeface="Times New Roman" pitchFamily="18" charset="0"/>
              </a:rPr>
              <a:t>		A. Sūriame vandenyje.</a:t>
            </a:r>
          </a:p>
          <a:p>
            <a:pPr>
              <a:buFont typeface="Arial" charset="0"/>
              <a:buNone/>
            </a:pPr>
            <a:r>
              <a:rPr lang="lt-LT" sz="2400" dirty="0" smtClean="0">
                <a:latin typeface="Times New Roman" pitchFamily="18" charset="0"/>
                <a:cs typeface="Times New Roman" pitchFamily="18" charset="0"/>
              </a:rPr>
              <a:t>		B. Gėlame vandenyje.</a:t>
            </a:r>
          </a:p>
          <a:p>
            <a:pPr>
              <a:buFont typeface="Arial" charset="0"/>
              <a:buNone/>
            </a:pPr>
            <a:r>
              <a:rPr lang="lt-LT" sz="2400" dirty="0" smtClean="0">
                <a:latin typeface="Times New Roman" pitchFamily="18" charset="0"/>
                <a:cs typeface="Times New Roman" pitchFamily="18" charset="0"/>
              </a:rPr>
              <a:t>		C. Žibale.</a:t>
            </a:r>
          </a:p>
          <a:p>
            <a:pPr>
              <a:buFont typeface="Arial" charset="0"/>
              <a:buNone/>
            </a:pPr>
            <a:r>
              <a:rPr lang="lt-LT" sz="2400" dirty="0" smtClean="0">
                <a:latin typeface="Times New Roman" pitchFamily="18" charset="0"/>
                <a:cs typeface="Times New Roman" pitchFamily="18" charset="0"/>
              </a:rPr>
              <a:t>		D. Visuose vienodai.</a:t>
            </a:r>
            <a:endParaRPr lang="en-GB" sz="2400" dirty="0" smtClean="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lt-LT" dirty="0" smtClean="0"/>
              <a:t>9 klausimas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a:t>
            </a:r>
            <a:r>
              <a:rPr lang="lt-LT" dirty="0" smtClean="0">
                <a:latin typeface="Times New Roman" pitchFamily="18" charset="0"/>
                <a:cs typeface="Times New Roman" pitchFamily="18" charset="0"/>
              </a:rPr>
              <a:t>Kurią dalį svorio „praranda” akmuo, kurio tankis 2500 kg/</a:t>
            </a:r>
            <a:r>
              <a:rPr lang="en-US" dirty="0" smtClean="0">
                <a:latin typeface="Times New Roman" pitchFamily="18" charset="0"/>
                <a:cs typeface="Times New Roman" pitchFamily="18" charset="0"/>
              </a:rPr>
              <a:t>m</a:t>
            </a:r>
            <a:r>
              <a:rPr lang="en-US" baseline="30000" dirty="0" smtClean="0">
                <a:latin typeface="Times New Roman" pitchFamily="18" charset="0"/>
                <a:cs typeface="Times New Roman" pitchFamily="18" charset="0"/>
              </a:rPr>
              <a:t>3</a:t>
            </a:r>
            <a:r>
              <a:rPr lang="lt-LT" dirty="0" smtClean="0">
                <a:latin typeface="Times New Roman" pitchFamily="18" charset="0"/>
                <a:cs typeface="Times New Roman" pitchFamily="18" charset="0"/>
              </a:rPr>
              <a:t>, kai visas panyra į vandenį? Vandens tankis</a:t>
            </a:r>
            <a:r>
              <a:rPr lang="lt-LT"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1000 </a:t>
            </a:r>
            <a:r>
              <a:rPr lang="lt-LT" dirty="0" smtClean="0">
                <a:latin typeface="Times New Roman" pitchFamily="18" charset="0"/>
                <a:cs typeface="Times New Roman" pitchFamily="18" charset="0"/>
              </a:rPr>
              <a:t>kg/</a:t>
            </a:r>
            <a:r>
              <a:rPr lang="en-US" dirty="0" smtClean="0">
                <a:latin typeface="Times New Roman" pitchFamily="18" charset="0"/>
                <a:cs typeface="Times New Roman" pitchFamily="18" charset="0"/>
              </a:rPr>
              <a:t>m</a:t>
            </a:r>
            <a:r>
              <a:rPr lang="en-US" baseline="30000" dirty="0" smtClean="0">
                <a:latin typeface="Times New Roman" pitchFamily="18" charset="0"/>
                <a:cs typeface="Times New Roman" pitchFamily="18" charset="0"/>
              </a:rPr>
              <a:t>3</a:t>
            </a:r>
            <a:endParaRPr lang="lt-LT" baseline="30000" dirty="0" smtClean="0">
              <a:latin typeface="Times New Roman" pitchFamily="18" charset="0"/>
              <a:cs typeface="Times New Roman" pitchFamily="18" charset="0"/>
            </a:endParaRPr>
          </a:p>
          <a:p>
            <a:pPr algn="just">
              <a:buNone/>
            </a:pPr>
            <a:endParaRPr lang="lt-LT" baseline="30000" dirty="0" smtClean="0">
              <a:latin typeface="Times New Roman" pitchFamily="18" charset="0"/>
              <a:cs typeface="Times New Roman" pitchFamily="18" charset="0"/>
            </a:endParaRPr>
          </a:p>
          <a:p>
            <a:pPr algn="just">
              <a:buNone/>
            </a:pPr>
            <a:r>
              <a:rPr lang="lt-LT" baseline="30000"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A</a:t>
            </a:r>
            <a:r>
              <a:rPr lang="lt-LT" dirty="0" smtClean="0">
                <a:latin typeface="Times New Roman" pitchFamily="18" charset="0"/>
                <a:cs typeface="Times New Roman" pitchFamily="18" charset="0"/>
              </a:rPr>
              <a:t>. ¼.</a:t>
            </a:r>
          </a:p>
          <a:p>
            <a:pPr algn="just">
              <a:buNone/>
            </a:pPr>
            <a:r>
              <a:rPr lang="lt-LT" dirty="0" smtClean="0">
                <a:latin typeface="Times New Roman" pitchFamily="18" charset="0"/>
                <a:cs typeface="Times New Roman" pitchFamily="18" charset="0"/>
              </a:rPr>
              <a:t>		B. 1/25.</a:t>
            </a:r>
          </a:p>
          <a:p>
            <a:pPr algn="just">
              <a:buNone/>
            </a:pPr>
            <a:r>
              <a:rPr lang="lt-LT" dirty="0" smtClean="0">
                <a:latin typeface="Times New Roman" pitchFamily="18" charset="0"/>
                <a:cs typeface="Times New Roman" pitchFamily="18" charset="0"/>
              </a:rPr>
              <a:t>		C. 2/5.</a:t>
            </a:r>
          </a:p>
          <a:p>
            <a:pPr algn="just">
              <a:buNone/>
            </a:pPr>
            <a:r>
              <a:rPr lang="lt-LT" dirty="0" smtClean="0">
                <a:latin typeface="Times New Roman" pitchFamily="18" charset="0"/>
                <a:cs typeface="Times New Roman" pitchFamily="18" charset="0"/>
              </a:rPr>
              <a:t>		D. Kūnas svorio nepraranda.</a:t>
            </a:r>
          </a:p>
          <a:p>
            <a:pPr algn="just">
              <a:buNone/>
            </a:pPr>
            <a:endParaRPr lang="en-US" dirty="0"/>
          </a:p>
        </p:txBody>
      </p:sp>
      <p:sp>
        <p:nvSpPr>
          <p:cNvPr id="3" name="Title 2"/>
          <p:cNvSpPr>
            <a:spLocks noGrp="1"/>
          </p:cNvSpPr>
          <p:nvPr>
            <p:ph type="title"/>
          </p:nvPr>
        </p:nvSpPr>
        <p:spPr/>
        <p:txBody>
          <a:bodyPr/>
          <a:lstStyle/>
          <a:p>
            <a:r>
              <a:rPr lang="lt-LT" dirty="0" smtClean="0"/>
              <a:t>10 klausimas</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just">
              <a:buNone/>
            </a:pPr>
            <a:r>
              <a:rPr lang="lt-LT" dirty="0" smtClean="0"/>
              <a:t>		</a:t>
            </a:r>
            <a:r>
              <a:rPr lang="lt-LT" dirty="0" smtClean="0">
                <a:latin typeface="Times New Roman" pitchFamily="18" charset="0"/>
                <a:cs typeface="Times New Roman" pitchFamily="18" charset="0"/>
              </a:rPr>
              <a:t>Kūną veikianti Archimedo jėga yra didžiausia, kai kūnas plūduriuoja:</a:t>
            </a:r>
          </a:p>
          <a:p>
            <a:pPr algn="just">
              <a:buNone/>
            </a:pPr>
            <a:endParaRPr lang="lt-LT" dirty="0" smtClean="0">
              <a:latin typeface="Times New Roman" pitchFamily="18" charset="0"/>
              <a:cs typeface="Times New Roman" pitchFamily="18" charset="0"/>
            </a:endParaRPr>
          </a:p>
          <a:p>
            <a:pPr algn="just">
              <a:buNone/>
            </a:pPr>
            <a:r>
              <a:rPr lang="lt-LT" dirty="0" smtClean="0">
                <a:latin typeface="Times New Roman" pitchFamily="18" charset="0"/>
                <a:cs typeface="Times New Roman" pitchFamily="18" charset="0"/>
              </a:rPr>
              <a:t>		A. </a:t>
            </a:r>
            <a:r>
              <a:rPr lang="lt-LT" dirty="0" smtClean="0">
                <a:latin typeface="Times New Roman" pitchFamily="18" charset="0"/>
                <a:cs typeface="Times New Roman" pitchFamily="18" charset="0"/>
              </a:rPr>
              <a:t>n</a:t>
            </a:r>
            <a:r>
              <a:rPr lang="lt-LT" dirty="0" smtClean="0">
                <a:latin typeface="Times New Roman" pitchFamily="18" charset="0"/>
                <a:cs typeface="Times New Roman" pitchFamily="18" charset="0"/>
              </a:rPr>
              <a:t>aftoje</a:t>
            </a:r>
            <a:r>
              <a:rPr lang="lt-LT" dirty="0" smtClean="0">
                <a:latin typeface="Times New Roman" pitchFamily="18" charset="0"/>
                <a:cs typeface="Times New Roman" pitchFamily="18" charset="0"/>
              </a:rPr>
              <a:t>;</a:t>
            </a:r>
            <a:endParaRPr lang="lt-LT" dirty="0" smtClean="0">
              <a:latin typeface="Times New Roman" pitchFamily="18" charset="0"/>
              <a:cs typeface="Times New Roman" pitchFamily="18" charset="0"/>
            </a:endParaRPr>
          </a:p>
          <a:p>
            <a:pPr algn="just">
              <a:buNone/>
            </a:pPr>
            <a:r>
              <a:rPr lang="lt-LT"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B. </a:t>
            </a:r>
            <a:r>
              <a:rPr lang="lt-LT" dirty="0" smtClean="0">
                <a:latin typeface="Times New Roman" pitchFamily="18" charset="0"/>
                <a:cs typeface="Times New Roman" pitchFamily="18" charset="0"/>
              </a:rPr>
              <a:t>v</a:t>
            </a:r>
            <a:r>
              <a:rPr lang="lt-LT" dirty="0" smtClean="0">
                <a:latin typeface="Times New Roman" pitchFamily="18" charset="0"/>
                <a:cs typeface="Times New Roman" pitchFamily="18" charset="0"/>
              </a:rPr>
              <a:t>andenyje</a:t>
            </a:r>
            <a:r>
              <a:rPr lang="lt-LT" dirty="0" smtClean="0">
                <a:latin typeface="Times New Roman" pitchFamily="18" charset="0"/>
                <a:cs typeface="Times New Roman" pitchFamily="18" charset="0"/>
              </a:rPr>
              <a:t>;</a:t>
            </a:r>
            <a:endParaRPr lang="lt-LT" dirty="0" smtClean="0">
              <a:latin typeface="Times New Roman" pitchFamily="18" charset="0"/>
              <a:cs typeface="Times New Roman" pitchFamily="18" charset="0"/>
            </a:endParaRPr>
          </a:p>
          <a:p>
            <a:pPr algn="just">
              <a:buNone/>
            </a:pPr>
            <a:r>
              <a:rPr lang="lt-LT"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C. </a:t>
            </a:r>
            <a:r>
              <a:rPr lang="lt-LT" dirty="0" smtClean="0">
                <a:latin typeface="Times New Roman" pitchFamily="18" charset="0"/>
                <a:cs typeface="Times New Roman" pitchFamily="18" charset="0"/>
              </a:rPr>
              <a:t>g</a:t>
            </a:r>
            <a:r>
              <a:rPr lang="lt-LT" dirty="0" smtClean="0">
                <a:latin typeface="Times New Roman" pitchFamily="18" charset="0"/>
                <a:cs typeface="Times New Roman" pitchFamily="18" charset="0"/>
              </a:rPr>
              <a:t>yvsidabryje;</a:t>
            </a:r>
          </a:p>
          <a:p>
            <a:pPr algn="just">
              <a:buNone/>
            </a:pPr>
            <a:r>
              <a:rPr lang="lt-LT"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D. visais atvejais yra tokia pati.</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lt-LT" dirty="0" smtClean="0"/>
              <a:t>11 klausimas</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just">
              <a:buNone/>
            </a:pPr>
            <a:r>
              <a:rPr lang="lt-LT" dirty="0" smtClean="0">
                <a:latin typeface="Times New Roman" pitchFamily="18" charset="0"/>
                <a:cs typeface="Times New Roman" pitchFamily="18" charset="0"/>
              </a:rPr>
              <a:t>		Koks yra plūduriuojančios su kroviniu valties svoris, jei 3 m igio ir 80 cm pločio vaties dugnas yra   10 cm gylyje? </a:t>
            </a:r>
            <a:r>
              <a:rPr lang="lt-LT" dirty="0" smtClean="0">
                <a:latin typeface="Times New Roman" pitchFamily="18" charset="0"/>
                <a:cs typeface="Times New Roman" pitchFamily="18" charset="0"/>
              </a:rPr>
              <a:t>Vandens tankis 1000 kg/</a:t>
            </a:r>
            <a:r>
              <a:rPr lang="en-US" dirty="0" smtClean="0">
                <a:latin typeface="Times New Roman" pitchFamily="18" charset="0"/>
                <a:cs typeface="Times New Roman" pitchFamily="18" charset="0"/>
              </a:rPr>
              <a:t>m</a:t>
            </a:r>
            <a:r>
              <a:rPr lang="en-US" baseline="30000" dirty="0" smtClean="0">
                <a:latin typeface="Times New Roman" pitchFamily="18" charset="0"/>
                <a:cs typeface="Times New Roman" pitchFamily="18" charset="0"/>
              </a:rPr>
              <a:t>3</a:t>
            </a:r>
            <a:endParaRPr lang="lt-LT" baseline="30000" dirty="0" smtClean="0">
              <a:latin typeface="Times New Roman" pitchFamily="18" charset="0"/>
              <a:cs typeface="Times New Roman" pitchFamily="18" charset="0"/>
            </a:endParaRPr>
          </a:p>
          <a:p>
            <a:pPr algn="just">
              <a:buNone/>
            </a:pPr>
            <a:endParaRPr lang="lt-LT" baseline="30000" dirty="0" smtClean="0">
              <a:latin typeface="Times New Roman" pitchFamily="18" charset="0"/>
              <a:cs typeface="Times New Roman" pitchFamily="18" charset="0"/>
            </a:endParaRPr>
          </a:p>
          <a:p>
            <a:pPr algn="just">
              <a:buNone/>
            </a:pPr>
            <a:r>
              <a:rPr lang="lt-LT" baseline="30000"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A</a:t>
            </a:r>
            <a:r>
              <a:rPr lang="lt-LT" dirty="0" smtClean="0">
                <a:latin typeface="Times New Roman" pitchFamily="18" charset="0"/>
                <a:cs typeface="Times New Roman" pitchFamily="18" charset="0"/>
              </a:rPr>
              <a:t>. 2,4 kN.</a:t>
            </a:r>
          </a:p>
          <a:p>
            <a:pPr algn="just">
              <a:buNone/>
            </a:pPr>
            <a:r>
              <a:rPr lang="lt-LT" dirty="0" smtClean="0">
                <a:latin typeface="Times New Roman" pitchFamily="18" charset="0"/>
                <a:cs typeface="Times New Roman" pitchFamily="18" charset="0"/>
              </a:rPr>
              <a:t>		B. 240 kg.</a:t>
            </a:r>
          </a:p>
          <a:p>
            <a:pPr algn="just">
              <a:buNone/>
            </a:pPr>
            <a:r>
              <a:rPr lang="lt-LT" dirty="0" smtClean="0">
                <a:latin typeface="Times New Roman" pitchFamily="18" charset="0"/>
                <a:cs typeface="Times New Roman" pitchFamily="18" charset="0"/>
              </a:rPr>
              <a:t>		C. 240 N.</a:t>
            </a:r>
          </a:p>
          <a:p>
            <a:pPr algn="just">
              <a:buNone/>
            </a:pPr>
            <a:r>
              <a:rPr lang="lt-LT" dirty="0" smtClean="0">
                <a:latin typeface="Times New Roman" pitchFamily="18" charset="0"/>
                <a:cs typeface="Times New Roman" pitchFamily="18" charset="0"/>
              </a:rPr>
              <a:t>		D. 3000 </a:t>
            </a:r>
            <a:r>
              <a:rPr lang="lt-LT" dirty="0" smtClean="0">
                <a:latin typeface="Times New Roman" pitchFamily="18" charset="0"/>
                <a:cs typeface="Times New Roman" pitchFamily="18" charset="0"/>
              </a:rPr>
              <a:t>N.</a:t>
            </a:r>
            <a:endParaRPr lang="en-US" dirty="0">
              <a:latin typeface="Times New Roman" pitchFamily="18" charset="0"/>
              <a:cs typeface="Times New Roman" pitchFamily="18" charset="0"/>
            </a:endParaRPr>
          </a:p>
        </p:txBody>
      </p:sp>
      <p:sp>
        <p:nvSpPr>
          <p:cNvPr id="3" name="Title 2"/>
          <p:cNvSpPr>
            <a:spLocks noGrp="1"/>
          </p:cNvSpPr>
          <p:nvPr>
            <p:ph type="title"/>
          </p:nvPr>
        </p:nvSpPr>
        <p:spPr/>
        <p:txBody>
          <a:bodyPr/>
          <a:lstStyle/>
          <a:p>
            <a:r>
              <a:rPr lang="lt-LT" dirty="0" smtClean="0"/>
              <a:t>12 klausimas</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urinio vietos rezervavimo ženklas 1"/>
          <p:cNvSpPr>
            <a:spLocks noGrp="1"/>
          </p:cNvSpPr>
          <p:nvPr>
            <p:ph idx="1"/>
          </p:nvPr>
        </p:nvSpPr>
        <p:spPr/>
        <p:txBody>
          <a:bodyPr>
            <a:normAutofit fontScale="92500" lnSpcReduction="20000"/>
          </a:bodyPr>
          <a:lstStyle/>
          <a:p>
            <a:r>
              <a:rPr lang="lt-LT" dirty="0" smtClean="0"/>
              <a:t>1.</a:t>
            </a:r>
            <a:r>
              <a:rPr lang="lt-LT" dirty="0" smtClean="0"/>
              <a:t> B.</a:t>
            </a:r>
            <a:endParaRPr lang="lt-LT" dirty="0"/>
          </a:p>
          <a:p>
            <a:r>
              <a:rPr lang="lt-LT" dirty="0" smtClean="0"/>
              <a:t>2.</a:t>
            </a:r>
            <a:r>
              <a:rPr lang="lt-LT" dirty="0" smtClean="0"/>
              <a:t> A.</a:t>
            </a:r>
            <a:endParaRPr lang="lt-LT" dirty="0"/>
          </a:p>
          <a:p>
            <a:r>
              <a:rPr lang="lt-LT" dirty="0" smtClean="0"/>
              <a:t>3. A.</a:t>
            </a:r>
            <a:endParaRPr lang="lt-LT" dirty="0"/>
          </a:p>
          <a:p>
            <a:r>
              <a:rPr lang="lt-LT" dirty="0" smtClean="0"/>
              <a:t>4. </a:t>
            </a:r>
            <a:r>
              <a:rPr lang="en-US" dirty="0" smtClean="0"/>
              <a:t>C</a:t>
            </a:r>
            <a:r>
              <a:rPr lang="lt-LT" dirty="0" smtClean="0"/>
              <a:t>.</a:t>
            </a:r>
            <a:endParaRPr lang="lt-LT" dirty="0"/>
          </a:p>
          <a:p>
            <a:r>
              <a:rPr lang="lt-LT" dirty="0" smtClean="0"/>
              <a:t>5. A.</a:t>
            </a:r>
          </a:p>
          <a:p>
            <a:r>
              <a:rPr lang="lt-LT" dirty="0" smtClean="0"/>
              <a:t>6. D.</a:t>
            </a:r>
          </a:p>
          <a:p>
            <a:r>
              <a:rPr lang="lt-LT" dirty="0" smtClean="0"/>
              <a:t>7. B.</a:t>
            </a:r>
          </a:p>
          <a:p>
            <a:r>
              <a:rPr lang="lt-LT" dirty="0" smtClean="0"/>
              <a:t>8. C.</a:t>
            </a:r>
          </a:p>
          <a:p>
            <a:r>
              <a:rPr lang="lt-LT" dirty="0" smtClean="0"/>
              <a:t>9. C.</a:t>
            </a:r>
          </a:p>
          <a:p>
            <a:r>
              <a:rPr lang="lt-LT" dirty="0" smtClean="0"/>
              <a:t>10. C.</a:t>
            </a:r>
          </a:p>
          <a:p>
            <a:r>
              <a:rPr lang="lt-LT" dirty="0" smtClean="0"/>
              <a:t>11. D.</a:t>
            </a:r>
          </a:p>
          <a:p>
            <a:r>
              <a:rPr lang="lt-LT" dirty="0" smtClean="0"/>
              <a:t>12. A.</a:t>
            </a:r>
            <a:endParaRPr lang="lt-LT" dirty="0"/>
          </a:p>
        </p:txBody>
      </p:sp>
      <p:sp>
        <p:nvSpPr>
          <p:cNvPr id="3" name="Pavadinimas 2"/>
          <p:cNvSpPr>
            <a:spLocks noGrp="1"/>
          </p:cNvSpPr>
          <p:nvPr>
            <p:ph type="title"/>
          </p:nvPr>
        </p:nvSpPr>
        <p:spPr/>
        <p:txBody>
          <a:bodyPr/>
          <a:lstStyle/>
          <a:p>
            <a:r>
              <a:rPr lang="en-US" dirty="0" err="1" smtClean="0"/>
              <a:t>Testo</a:t>
            </a:r>
            <a:r>
              <a:rPr lang="lt-LT" dirty="0" smtClean="0"/>
              <a:t> </a:t>
            </a:r>
            <a:r>
              <a:rPr lang="lt-LT" dirty="0"/>
              <a:t>atsakymai</a:t>
            </a:r>
          </a:p>
        </p:txBody>
      </p:sp>
    </p:spTree>
    <p:extLst>
      <p:ext uri="{BB962C8B-B14F-4D97-AF65-F5344CB8AC3E}">
        <p14:creationId xmlns:p14="http://schemas.microsoft.com/office/powerpoint/2010/main" xmlns="" val="3371706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lstStyle/>
          <a:p>
            <a:endParaRPr lang="lt-LT" dirty="0"/>
          </a:p>
        </p:txBody>
      </p:sp>
      <p:sp>
        <p:nvSpPr>
          <p:cNvPr id="11266" name="Rectangle 2"/>
          <p:cNvSpPr>
            <a:spLocks noGrp="1" noChangeArrowheads="1"/>
          </p:cNvSpPr>
          <p:nvPr>
            <p:ph type="title"/>
          </p:nvPr>
        </p:nvSpPr>
        <p:spPr/>
        <p:txBody>
          <a:bodyPr vert="horz" rtlCol="0" anchor="ctr">
            <a:normAutofit fontScale="90000"/>
            <a:scene3d>
              <a:camera prst="orthographicFront"/>
              <a:lightRig rig="soft" dir="t"/>
            </a:scene3d>
            <a:sp3d prstMaterial="softEdge">
              <a:bevelT w="25400" h="25400"/>
            </a:sp3d>
          </a:bodyPr>
          <a:lstStyle/>
          <a:p>
            <a:pPr algn="ctr"/>
            <a:r>
              <a:rPr lang="lt-LT" sz="6000" dirty="0" smtClean="0"/>
              <a:t>Uždavinių </a:t>
            </a:r>
            <a:r>
              <a:rPr lang="lt-LT" sz="6000" dirty="0"/>
              <a:t>sprendimas</a:t>
            </a:r>
            <a:endParaRPr lang="en-GB" sz="6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lstStyle/>
          <a:p>
            <a:pPr algn="just">
              <a:buFontTx/>
              <a:buNone/>
            </a:pPr>
            <a:r>
              <a:rPr lang="en-US" dirty="0" smtClean="0"/>
              <a:t>		</a:t>
            </a:r>
            <a:r>
              <a:rPr lang="lt-LT" dirty="0" smtClean="0"/>
              <a:t>Laivą </a:t>
            </a:r>
            <a:r>
              <a:rPr lang="lt-LT" dirty="0"/>
              <a:t>veikia 80000 kN jėga. Koks šio laivo išstumto vandens tūris</a:t>
            </a:r>
            <a:r>
              <a:rPr lang="lt-LT" dirty="0" smtClean="0"/>
              <a:t>?</a:t>
            </a:r>
            <a:r>
              <a:rPr lang="en-US" dirty="0" smtClean="0"/>
              <a:t> </a:t>
            </a:r>
            <a:r>
              <a:rPr lang="lt-LT" dirty="0" smtClean="0"/>
              <a:t>Vandens tankis </a:t>
            </a:r>
            <a:r>
              <a:rPr lang="lt-LT" dirty="0" smtClean="0"/>
              <a:t>        1 </a:t>
            </a:r>
            <a:r>
              <a:rPr lang="lt-LT" dirty="0" smtClean="0"/>
              <a:t>g/c</a:t>
            </a:r>
            <a:r>
              <a:rPr lang="en-US" dirty="0" smtClean="0"/>
              <a:t>m</a:t>
            </a:r>
            <a:r>
              <a:rPr lang="en-US" baseline="30000" dirty="0" smtClean="0"/>
              <a:t>3</a:t>
            </a:r>
            <a:endParaRPr lang="en-GB" dirty="0"/>
          </a:p>
        </p:txBody>
      </p:sp>
      <p:sp>
        <p:nvSpPr>
          <p:cNvPr id="12290" name="Rectangle 2"/>
          <p:cNvSpPr>
            <a:spLocks noGrp="1" noChangeArrowheads="1"/>
          </p:cNvSpPr>
          <p:nvPr>
            <p:ph type="title"/>
          </p:nvPr>
        </p:nvSpPr>
        <p:spPr/>
        <p:txBody>
          <a:bodyPr/>
          <a:lstStyle/>
          <a:p>
            <a:r>
              <a:rPr lang="lt-LT" dirty="0"/>
              <a:t>1 </a:t>
            </a:r>
            <a:r>
              <a:rPr lang="lt-LT" dirty="0" smtClean="0"/>
              <a:t>uždavinys</a:t>
            </a:r>
            <a:endParaRPr lang="en-GB" dirty="0"/>
          </a:p>
        </p:txBody>
      </p:sp>
      <p:cxnSp>
        <p:nvCxnSpPr>
          <p:cNvPr id="5" name="Straight Connector 4"/>
          <p:cNvCxnSpPr/>
          <p:nvPr/>
        </p:nvCxnSpPr>
        <p:spPr>
          <a:xfrm>
            <a:off x="3714744" y="3214686"/>
            <a:ext cx="0" cy="1905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357158" y="5072074"/>
            <a:ext cx="33528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81000" y="2667000"/>
            <a:ext cx="1676400" cy="369332"/>
          </a:xfrm>
          <a:prstGeom prst="rect">
            <a:avLst/>
          </a:prstGeom>
          <a:noFill/>
        </p:spPr>
        <p:txBody>
          <a:bodyPr wrap="square" rtlCol="0">
            <a:spAutoFit/>
          </a:bodyPr>
          <a:lstStyle/>
          <a:p>
            <a:r>
              <a:rPr lang="en-US" i="1" dirty="0" err="1" smtClean="0"/>
              <a:t>Duota</a:t>
            </a:r>
            <a:r>
              <a:rPr lang="en-US" i="1" dirty="0" smtClean="0"/>
              <a:t>:</a:t>
            </a:r>
            <a:endParaRPr lang="lt-LT" i="1" dirty="0"/>
          </a:p>
        </p:txBody>
      </p:sp>
      <p:cxnSp>
        <p:nvCxnSpPr>
          <p:cNvPr id="14" name="Straight Connector 13"/>
          <p:cNvCxnSpPr/>
          <p:nvPr/>
        </p:nvCxnSpPr>
        <p:spPr>
          <a:xfrm flipV="1">
            <a:off x="5257800" y="3048000"/>
            <a:ext cx="0" cy="1905000"/>
          </a:xfrm>
          <a:prstGeom prst="line">
            <a:avLst/>
          </a:prstGeom>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257800" y="5638800"/>
            <a:ext cx="3505200" cy="369332"/>
          </a:xfrm>
          <a:prstGeom prst="rect">
            <a:avLst/>
          </a:prstGeom>
          <a:noFill/>
        </p:spPr>
        <p:txBody>
          <a:bodyPr wrap="square" rtlCol="0">
            <a:spAutoFit/>
          </a:bodyPr>
          <a:lstStyle/>
          <a:p>
            <a:r>
              <a:rPr lang="en-US" dirty="0" smtClean="0"/>
              <a:t>ATS.: V=8000 m</a:t>
            </a:r>
            <a:r>
              <a:rPr lang="en-US" baseline="30000" dirty="0" smtClean="0"/>
              <a:t>3</a:t>
            </a:r>
            <a:r>
              <a:rPr lang="en-US" dirty="0" smtClean="0"/>
              <a:t> </a:t>
            </a:r>
            <a:endParaRPr lang="lt-LT" dirty="0"/>
          </a:p>
        </p:txBody>
      </p:sp>
      <p:graphicFrame>
        <p:nvGraphicFramePr>
          <p:cNvPr id="18" name="Object 17"/>
          <p:cNvGraphicFramePr>
            <a:graphicFrameLocks noChangeAspect="1"/>
          </p:cNvGraphicFramePr>
          <p:nvPr/>
        </p:nvGraphicFramePr>
        <p:xfrm>
          <a:off x="4514850" y="3321050"/>
          <a:ext cx="114300" cy="215900"/>
        </p:xfrm>
        <a:graphic>
          <a:graphicData uri="http://schemas.openxmlformats.org/presentationml/2006/ole">
            <p:oleObj spid="_x0000_s2050" name="Equation" r:id="rId3" imgW="114120" imgH="215640" progId="Equation.3">
              <p:embed/>
            </p:oleObj>
          </a:graphicData>
        </a:graphic>
      </p:graphicFrame>
      <p:graphicFrame>
        <p:nvGraphicFramePr>
          <p:cNvPr id="20" name="Object 19"/>
          <p:cNvGraphicFramePr>
            <a:graphicFrameLocks noChangeAspect="1"/>
          </p:cNvGraphicFramePr>
          <p:nvPr/>
        </p:nvGraphicFramePr>
        <p:xfrm>
          <a:off x="500063" y="2960688"/>
          <a:ext cx="2398712" cy="2724150"/>
        </p:xfrm>
        <a:graphic>
          <a:graphicData uri="http://schemas.openxmlformats.org/presentationml/2006/ole">
            <p:oleObj spid="_x0000_s2051" name="Equation" r:id="rId4" imgW="1498320" imgH="1701720" progId="Equation.3">
              <p:embed/>
            </p:oleObj>
          </a:graphicData>
        </a:graphic>
      </p:graphicFrame>
      <p:graphicFrame>
        <p:nvGraphicFramePr>
          <p:cNvPr id="22" name="Object 21"/>
          <p:cNvGraphicFramePr>
            <a:graphicFrameLocks noChangeAspect="1"/>
          </p:cNvGraphicFramePr>
          <p:nvPr/>
        </p:nvGraphicFramePr>
        <p:xfrm>
          <a:off x="3857620" y="3071810"/>
          <a:ext cx="1252913" cy="1143008"/>
        </p:xfrm>
        <a:graphic>
          <a:graphicData uri="http://schemas.openxmlformats.org/presentationml/2006/ole">
            <p:oleObj spid="_x0000_s2052" name="Equation" r:id="rId5" imgW="723600" imgH="660240" progId="Equation.3">
              <p:embed/>
            </p:oleObj>
          </a:graphicData>
        </a:graphic>
      </p:graphicFrame>
      <p:graphicFrame>
        <p:nvGraphicFramePr>
          <p:cNvPr id="23" name="Object 22"/>
          <p:cNvGraphicFramePr>
            <a:graphicFrameLocks noChangeAspect="1"/>
          </p:cNvGraphicFramePr>
          <p:nvPr/>
        </p:nvGraphicFramePr>
        <p:xfrm>
          <a:off x="5500694" y="3214686"/>
          <a:ext cx="3143272" cy="785818"/>
        </p:xfrm>
        <a:graphic>
          <a:graphicData uri="http://schemas.openxmlformats.org/presentationml/2006/ole">
            <p:oleObj spid="_x0000_s2053" name="Equation" r:id="rId6" imgW="1434960" imgH="419040" progId="Equation.3">
              <p:embed/>
            </p:oleObj>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idx="1"/>
          </p:nvPr>
        </p:nvSpPr>
        <p:spPr>
          <a:xfrm>
            <a:off x="457200" y="1266681"/>
            <a:ext cx="8229600" cy="1302169"/>
          </a:xfrm>
        </p:spPr>
        <p:txBody>
          <a:bodyPr>
            <a:normAutofit fontScale="85000" lnSpcReduction="20000"/>
          </a:bodyPr>
          <a:lstStyle/>
          <a:p>
            <a:pPr algn="just">
              <a:buFontTx/>
              <a:buNone/>
            </a:pPr>
            <a:r>
              <a:rPr lang="en-US" dirty="0" smtClean="0"/>
              <a:t>		</a:t>
            </a:r>
            <a:r>
              <a:rPr lang="lt-LT" dirty="0" smtClean="0"/>
              <a:t>Naftos </a:t>
            </a:r>
            <a:r>
              <a:rPr lang="lt-LT" dirty="0"/>
              <a:t>produktus gabenančio tanklaivio masė – </a:t>
            </a:r>
            <a:r>
              <a:rPr lang="lt-LT" dirty="0" smtClean="0"/>
              <a:t>  1 </a:t>
            </a:r>
            <a:r>
              <a:rPr lang="lt-LT" dirty="0"/>
              <a:t>mln. tonų. Apskaičiuokite, kokį tūrį vandens išstumia plūduriuojantis tanklaivis. </a:t>
            </a:r>
            <a:r>
              <a:rPr lang="lt-LT" dirty="0" smtClean="0"/>
              <a:t>Vandens tankis </a:t>
            </a:r>
            <a:r>
              <a:rPr lang="lt-LT" dirty="0" smtClean="0"/>
              <a:t>   1 </a:t>
            </a:r>
            <a:r>
              <a:rPr lang="lt-LT" dirty="0" smtClean="0"/>
              <a:t>g/c</a:t>
            </a:r>
            <a:r>
              <a:rPr lang="en-US" dirty="0" smtClean="0"/>
              <a:t>m</a:t>
            </a:r>
            <a:r>
              <a:rPr lang="en-US" baseline="30000" dirty="0" smtClean="0"/>
              <a:t>3</a:t>
            </a:r>
            <a:endParaRPr lang="en-GB" dirty="0"/>
          </a:p>
        </p:txBody>
      </p:sp>
      <p:sp>
        <p:nvSpPr>
          <p:cNvPr id="14338" name="Rectangle 2"/>
          <p:cNvSpPr>
            <a:spLocks noGrp="1" noChangeArrowheads="1"/>
          </p:cNvSpPr>
          <p:nvPr>
            <p:ph type="title"/>
          </p:nvPr>
        </p:nvSpPr>
        <p:spPr/>
        <p:txBody>
          <a:bodyPr/>
          <a:lstStyle/>
          <a:p>
            <a:r>
              <a:rPr lang="lt-LT" dirty="0"/>
              <a:t>2 </a:t>
            </a:r>
            <a:r>
              <a:rPr lang="lt-LT" dirty="0" smtClean="0"/>
              <a:t>uždavinys</a:t>
            </a:r>
            <a:endParaRPr lang="en-GB" dirty="0"/>
          </a:p>
        </p:txBody>
      </p:sp>
      <p:sp>
        <p:nvSpPr>
          <p:cNvPr id="9" name="TextBox 8"/>
          <p:cNvSpPr txBox="1"/>
          <p:nvPr/>
        </p:nvSpPr>
        <p:spPr>
          <a:xfrm rot="10800000" flipV="1">
            <a:off x="955529" y="2665508"/>
            <a:ext cx="1440218" cy="369332"/>
          </a:xfrm>
          <a:prstGeom prst="rect">
            <a:avLst/>
          </a:prstGeom>
          <a:noFill/>
        </p:spPr>
        <p:txBody>
          <a:bodyPr wrap="square">
            <a:spAutoFit/>
          </a:bodyPr>
          <a:lstStyle/>
          <a:p>
            <a:r>
              <a:rPr lang="en-US" i="1" dirty="0" err="1" smtClean="0"/>
              <a:t>Duota</a:t>
            </a:r>
            <a:r>
              <a:rPr lang="lt-LT" i="1" dirty="0" err="1" smtClean="0"/>
              <a:t>:</a:t>
            </a:r>
            <a:endParaRPr lang="lt-LT"/>
          </a:p>
        </p:txBody>
      </p:sp>
      <p:cxnSp>
        <p:nvCxnSpPr>
          <p:cNvPr id="8" name="Tiesioji rodyklės jungtis 7"/>
          <p:cNvCxnSpPr>
            <a:cxnSpLocks/>
          </p:cNvCxnSpPr>
          <p:nvPr/>
        </p:nvCxnSpPr>
        <p:spPr>
          <a:xfrm rot="16200000" flipH="1">
            <a:off x="3109934" y="3967197"/>
            <a:ext cx="2451207" cy="44297"/>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6" name="Tiesioji rodyklės jungtis 15"/>
          <p:cNvCxnSpPr>
            <a:cxnSpLocks/>
          </p:cNvCxnSpPr>
          <p:nvPr/>
        </p:nvCxnSpPr>
        <p:spPr>
          <a:xfrm>
            <a:off x="571472" y="5214950"/>
            <a:ext cx="3786214" cy="1588"/>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4363" name="Tiesioji rodyklės jungtis 14362"/>
          <p:cNvCxnSpPr>
            <a:cxnSpLocks/>
          </p:cNvCxnSpPr>
          <p:nvPr/>
        </p:nvCxnSpPr>
        <p:spPr>
          <a:xfrm rot="16200000" flipH="1">
            <a:off x="4810062" y="3952813"/>
            <a:ext cx="2379769" cy="1628"/>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6143636" y="5643578"/>
            <a:ext cx="2420605" cy="369332"/>
          </a:xfrm>
          <a:prstGeom prst="rect">
            <a:avLst/>
          </a:prstGeom>
          <a:noFill/>
        </p:spPr>
        <p:txBody>
          <a:bodyPr wrap="square" rtlCol="0">
            <a:spAutoFit/>
          </a:bodyPr>
          <a:lstStyle/>
          <a:p>
            <a:pPr algn="l"/>
            <a:r>
              <a:rPr lang="lt-LT" dirty="0"/>
              <a:t>ATS.: V=100000 </a:t>
            </a:r>
            <a:r>
              <a:rPr lang="en-US" dirty="0" smtClean="0"/>
              <a:t>m</a:t>
            </a:r>
            <a:r>
              <a:rPr lang="en-US" baseline="30000" dirty="0" smtClean="0"/>
              <a:t>3</a:t>
            </a:r>
            <a:endParaRPr lang="lt-LT" dirty="0"/>
          </a:p>
        </p:txBody>
      </p:sp>
      <p:graphicFrame>
        <p:nvGraphicFramePr>
          <p:cNvPr id="3074" name="Object 2"/>
          <p:cNvGraphicFramePr>
            <a:graphicFrameLocks noChangeAspect="1"/>
          </p:cNvGraphicFramePr>
          <p:nvPr/>
        </p:nvGraphicFramePr>
        <p:xfrm>
          <a:off x="857250" y="3325813"/>
          <a:ext cx="2112963" cy="2359025"/>
        </p:xfrm>
        <a:graphic>
          <a:graphicData uri="http://schemas.openxmlformats.org/presentationml/2006/ole">
            <p:oleObj spid="_x0000_s3074" name="Equation" r:id="rId3" imgW="1320480" imgH="1473120" progId="Equation.3">
              <p:embed/>
            </p:oleObj>
          </a:graphicData>
        </a:graphic>
      </p:graphicFrame>
      <p:graphicFrame>
        <p:nvGraphicFramePr>
          <p:cNvPr id="3075" name="Object 3"/>
          <p:cNvGraphicFramePr>
            <a:graphicFrameLocks noChangeAspect="1"/>
          </p:cNvGraphicFramePr>
          <p:nvPr/>
        </p:nvGraphicFramePr>
        <p:xfrm>
          <a:off x="4429124" y="2786058"/>
          <a:ext cx="1427163" cy="1562100"/>
        </p:xfrm>
        <a:graphic>
          <a:graphicData uri="http://schemas.openxmlformats.org/presentationml/2006/ole">
            <p:oleObj spid="_x0000_s3075" name="Equation" r:id="rId4" imgW="825480" imgH="901440" progId="Equation.3">
              <p:embed/>
            </p:oleObj>
          </a:graphicData>
        </a:graphic>
      </p:graphicFrame>
      <p:graphicFrame>
        <p:nvGraphicFramePr>
          <p:cNvPr id="23" name="Object 22"/>
          <p:cNvGraphicFramePr>
            <a:graphicFrameLocks noChangeAspect="1"/>
          </p:cNvGraphicFramePr>
          <p:nvPr/>
        </p:nvGraphicFramePr>
        <p:xfrm>
          <a:off x="6078660" y="2857496"/>
          <a:ext cx="2851058" cy="797330"/>
        </p:xfrm>
        <a:graphic>
          <a:graphicData uri="http://schemas.openxmlformats.org/presentationml/2006/ole">
            <p:oleObj spid="_x0000_s3076" name="Equation" r:id="rId5" imgW="1498320" imgH="419040" progId="Equation.3">
              <p:embed/>
            </p:oleObj>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idx="1"/>
          </p:nvPr>
        </p:nvSpPr>
        <p:spPr>
          <a:xfrm>
            <a:off x="457200" y="1481328"/>
            <a:ext cx="8229600" cy="4525963"/>
          </a:xfrm>
        </p:spPr>
        <p:txBody>
          <a:bodyPr/>
          <a:lstStyle/>
          <a:p>
            <a:pPr algn="just">
              <a:buFontTx/>
              <a:buNone/>
            </a:pPr>
            <a:r>
              <a:rPr lang="lt-LT" dirty="0" smtClean="0"/>
              <a:t>		</a:t>
            </a:r>
            <a:r>
              <a:rPr lang="lt-LT" dirty="0" smtClean="0">
                <a:latin typeface="Times New Roman" pitchFamily="18" charset="0"/>
                <a:cs typeface="Times New Roman" pitchFamily="18" charset="0"/>
              </a:rPr>
              <a:t>Upe </a:t>
            </a:r>
            <a:r>
              <a:rPr lang="lt-LT" dirty="0">
                <a:latin typeface="Times New Roman" pitchFamily="18" charset="0"/>
                <a:cs typeface="Times New Roman" pitchFamily="18" charset="0"/>
              </a:rPr>
              <a:t>plaukiančios baržos plotas 600 m</a:t>
            </a:r>
            <a:r>
              <a:rPr lang="lt-LT" sz="2800" baseline="30000" dirty="0">
                <a:latin typeface="Times New Roman" pitchFamily="18" charset="0"/>
                <a:cs typeface="Times New Roman" pitchFamily="18" charset="0"/>
              </a:rPr>
              <a:t>2</a:t>
            </a:r>
            <a:r>
              <a:rPr lang="lt-LT" sz="2800" dirty="0">
                <a:latin typeface="Times New Roman" pitchFamily="18" charset="0"/>
                <a:cs typeface="Times New Roman" pitchFamily="18" charset="0"/>
              </a:rPr>
              <a:t>. Užkėlus ant jos krovinį barža nugrimzdo 30 cm. Koks ant baržos užkelto krovinio svoris?</a:t>
            </a:r>
            <a:r>
              <a:rPr lang="lt-LT" sz="2800" baseline="30000" dirty="0">
                <a:latin typeface="Times New Roman" pitchFamily="18" charset="0"/>
                <a:cs typeface="Times New Roman" pitchFamily="18" charset="0"/>
              </a:rPr>
              <a:t> </a:t>
            </a:r>
            <a:endParaRPr lang="en-GB" sz="2800" baseline="30000" dirty="0">
              <a:latin typeface="Times New Roman" pitchFamily="18" charset="0"/>
              <a:cs typeface="Times New Roman" pitchFamily="18" charset="0"/>
            </a:endParaRPr>
          </a:p>
        </p:txBody>
      </p:sp>
      <p:sp>
        <p:nvSpPr>
          <p:cNvPr id="18434" name="Rectangle 2"/>
          <p:cNvSpPr>
            <a:spLocks noGrp="1" noChangeArrowheads="1"/>
          </p:cNvSpPr>
          <p:nvPr>
            <p:ph type="title"/>
          </p:nvPr>
        </p:nvSpPr>
        <p:spPr/>
        <p:txBody>
          <a:bodyPr/>
          <a:lstStyle/>
          <a:p>
            <a:r>
              <a:rPr lang="lt-LT"/>
              <a:t>3 užduotis</a:t>
            </a:r>
            <a:endParaRPr lang="en-GB"/>
          </a:p>
        </p:txBody>
      </p:sp>
      <p:sp>
        <p:nvSpPr>
          <p:cNvPr id="2" name="TextBox 1"/>
          <p:cNvSpPr txBox="1"/>
          <p:nvPr/>
        </p:nvSpPr>
        <p:spPr>
          <a:xfrm>
            <a:off x="857224" y="2857496"/>
            <a:ext cx="1828800" cy="369332"/>
          </a:xfrm>
          <a:prstGeom prst="rect">
            <a:avLst/>
          </a:prstGeom>
          <a:noFill/>
        </p:spPr>
        <p:txBody>
          <a:bodyPr wrap="square" rtlCol="0">
            <a:spAutoFit/>
          </a:bodyPr>
          <a:lstStyle/>
          <a:p>
            <a:pPr algn="l"/>
            <a:r>
              <a:rPr lang="lt-LT" dirty="0"/>
              <a:t>Duota:</a:t>
            </a:r>
          </a:p>
        </p:txBody>
      </p:sp>
      <p:cxnSp>
        <p:nvCxnSpPr>
          <p:cNvPr id="10" name="Tiesioji rodyklės jungtis 9"/>
          <p:cNvCxnSpPr>
            <a:cxnSpLocks/>
          </p:cNvCxnSpPr>
          <p:nvPr/>
        </p:nvCxnSpPr>
        <p:spPr>
          <a:xfrm rot="5400000">
            <a:off x="1794044" y="4220431"/>
            <a:ext cx="2129402" cy="2513"/>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17" name="Tiesioji rodyklės jungtis 16"/>
          <p:cNvCxnSpPr>
            <a:cxnSpLocks/>
          </p:cNvCxnSpPr>
          <p:nvPr/>
        </p:nvCxnSpPr>
        <p:spPr>
          <a:xfrm flipV="1">
            <a:off x="857224" y="5286388"/>
            <a:ext cx="1939854" cy="8862"/>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26" name="Tiesioji rodyklės jungtis 25"/>
          <p:cNvCxnSpPr>
            <a:cxnSpLocks/>
          </p:cNvCxnSpPr>
          <p:nvPr/>
        </p:nvCxnSpPr>
        <p:spPr>
          <a:xfrm>
            <a:off x="4414686" y="3156986"/>
            <a:ext cx="0" cy="1788373"/>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8443" name="TextBox 18442"/>
          <p:cNvSpPr txBox="1"/>
          <p:nvPr/>
        </p:nvSpPr>
        <p:spPr>
          <a:xfrm>
            <a:off x="4414685" y="4994446"/>
            <a:ext cx="2973355" cy="369332"/>
          </a:xfrm>
          <a:prstGeom prst="rect">
            <a:avLst/>
          </a:prstGeom>
          <a:noFill/>
        </p:spPr>
        <p:txBody>
          <a:bodyPr wrap="square" rtlCol="0">
            <a:spAutoFit/>
          </a:bodyPr>
          <a:lstStyle/>
          <a:p>
            <a:pPr algn="l"/>
            <a:r>
              <a:rPr lang="lt-LT" dirty="0"/>
              <a:t>ATS.: </a:t>
            </a:r>
            <a:r>
              <a:rPr lang="lt-LT" dirty="0" smtClean="0"/>
              <a:t>P=1,8 MN.</a:t>
            </a:r>
            <a:endParaRPr lang="lt-LT" dirty="0"/>
          </a:p>
        </p:txBody>
      </p:sp>
      <p:graphicFrame>
        <p:nvGraphicFramePr>
          <p:cNvPr id="13" name="Object 12"/>
          <p:cNvGraphicFramePr>
            <a:graphicFrameLocks noChangeAspect="1"/>
          </p:cNvGraphicFramePr>
          <p:nvPr/>
        </p:nvGraphicFramePr>
        <p:xfrm>
          <a:off x="928662" y="3143248"/>
          <a:ext cx="1500188" cy="2819400"/>
        </p:xfrm>
        <a:graphic>
          <a:graphicData uri="http://schemas.openxmlformats.org/presentationml/2006/ole">
            <p:oleObj spid="_x0000_s4098" name="Equation" r:id="rId3" imgW="1054080" imgH="1981080" progId="Equation.3">
              <p:embed/>
            </p:oleObj>
          </a:graphicData>
        </a:graphic>
      </p:graphicFrame>
      <p:graphicFrame>
        <p:nvGraphicFramePr>
          <p:cNvPr id="4099" name="Object 3"/>
          <p:cNvGraphicFramePr>
            <a:graphicFrameLocks noChangeAspect="1"/>
          </p:cNvGraphicFramePr>
          <p:nvPr/>
        </p:nvGraphicFramePr>
        <p:xfrm>
          <a:off x="3000364" y="3214686"/>
          <a:ext cx="1252537" cy="703262"/>
        </p:xfrm>
        <a:graphic>
          <a:graphicData uri="http://schemas.openxmlformats.org/presentationml/2006/ole">
            <p:oleObj spid="_x0000_s4099" name="Equation" r:id="rId4" imgW="723600" imgH="406080" progId="Equation.3">
              <p:embed/>
            </p:oleObj>
          </a:graphicData>
        </a:graphic>
      </p:graphicFrame>
      <p:graphicFrame>
        <p:nvGraphicFramePr>
          <p:cNvPr id="16" name="Object 15"/>
          <p:cNvGraphicFramePr>
            <a:graphicFrameLocks noChangeAspect="1"/>
          </p:cNvGraphicFramePr>
          <p:nvPr/>
        </p:nvGraphicFramePr>
        <p:xfrm>
          <a:off x="4643437" y="3214686"/>
          <a:ext cx="3534301" cy="714380"/>
        </p:xfrm>
        <a:graphic>
          <a:graphicData uri="http://schemas.openxmlformats.org/presentationml/2006/ole">
            <p:oleObj spid="_x0000_s4100" name="Equation" r:id="rId5" imgW="2387520" imgH="482400" progId="Equation.3">
              <p:embed/>
            </p:oleObj>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idx="1"/>
          </p:nvPr>
        </p:nvSpPr>
        <p:spPr>
          <a:xfrm>
            <a:off x="457200" y="1481329"/>
            <a:ext cx="8229600" cy="1675658"/>
          </a:xfrm>
        </p:spPr>
        <p:txBody>
          <a:bodyPr>
            <a:normAutofit lnSpcReduction="10000"/>
          </a:bodyPr>
          <a:lstStyle/>
          <a:p>
            <a:pPr algn="just">
              <a:buFontTx/>
              <a:buNone/>
            </a:pPr>
            <a:r>
              <a:rPr lang="lt-LT" dirty="0" smtClean="0"/>
              <a:t>		</a:t>
            </a:r>
            <a:r>
              <a:rPr lang="lt-LT" dirty="0" smtClean="0">
                <a:latin typeface="Times New Roman" pitchFamily="18" charset="0"/>
                <a:cs typeface="Times New Roman" pitchFamily="18" charset="0"/>
              </a:rPr>
              <a:t>Jauno </a:t>
            </a:r>
            <a:r>
              <a:rPr lang="lt-LT" dirty="0">
                <a:latin typeface="Times New Roman" pitchFamily="18" charset="0"/>
                <a:cs typeface="Times New Roman" pitchFamily="18" charset="0"/>
              </a:rPr>
              <a:t>meškeriotojo svoris 380 N. Kokio minimalaus tūrio turi būti 7 kg sverianti pripučiama valtis, kad joje išsilaikytų ant vandens šis meškeriotojas?</a:t>
            </a:r>
            <a:endParaRPr lang="en-GB" dirty="0">
              <a:latin typeface="Times New Roman" pitchFamily="18" charset="0"/>
              <a:cs typeface="Times New Roman" pitchFamily="18" charset="0"/>
            </a:endParaRPr>
          </a:p>
        </p:txBody>
      </p:sp>
      <p:sp>
        <p:nvSpPr>
          <p:cNvPr id="22530" name="Rectangle 2"/>
          <p:cNvSpPr>
            <a:spLocks noGrp="1" noChangeArrowheads="1"/>
          </p:cNvSpPr>
          <p:nvPr>
            <p:ph type="title"/>
          </p:nvPr>
        </p:nvSpPr>
        <p:spPr/>
        <p:txBody>
          <a:bodyPr/>
          <a:lstStyle/>
          <a:p>
            <a:r>
              <a:rPr lang="lt-LT"/>
              <a:t>4 užduotis</a:t>
            </a:r>
            <a:endParaRPr lang="en-GB"/>
          </a:p>
        </p:txBody>
      </p:sp>
      <p:cxnSp>
        <p:nvCxnSpPr>
          <p:cNvPr id="3" name="Tiesioji rodyklės jungtis 2"/>
          <p:cNvCxnSpPr>
            <a:cxnSpLocks/>
          </p:cNvCxnSpPr>
          <p:nvPr/>
        </p:nvCxnSpPr>
        <p:spPr>
          <a:xfrm rot="5400000">
            <a:off x="1402540" y="4241006"/>
            <a:ext cx="2052641" cy="1588"/>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5" name="Tiesioji rodyklės jungtis 4"/>
          <p:cNvCxnSpPr>
            <a:cxnSpLocks/>
          </p:cNvCxnSpPr>
          <p:nvPr/>
        </p:nvCxnSpPr>
        <p:spPr>
          <a:xfrm>
            <a:off x="428596" y="5286388"/>
            <a:ext cx="2000264" cy="1588"/>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9" name="Tiesioji rodyklės jungtis 8"/>
          <p:cNvCxnSpPr>
            <a:cxnSpLocks/>
          </p:cNvCxnSpPr>
          <p:nvPr/>
        </p:nvCxnSpPr>
        <p:spPr>
          <a:xfrm rot="5400000">
            <a:off x="3303806" y="4197128"/>
            <a:ext cx="1964884" cy="1588"/>
          </a:xfrm>
          <a:prstGeom prst="straightConnector1">
            <a:avLst/>
          </a:prstGeom>
        </p:spPr>
        <p:style>
          <a:lnRef idx="1">
            <a:schemeClr val="accent1"/>
          </a:lnRef>
          <a:fillRef idx="0">
            <a:schemeClr val="accent1"/>
          </a:fillRef>
          <a:effectRef idx="0">
            <a:schemeClr val="accent1"/>
          </a:effectRef>
          <a:fontRef idx="minor">
            <a:schemeClr val="tx1"/>
          </a:fontRef>
        </p:style>
      </p:cxnSp>
      <p:graphicFrame>
        <p:nvGraphicFramePr>
          <p:cNvPr id="8" name="Object 7"/>
          <p:cNvGraphicFramePr>
            <a:graphicFrameLocks noChangeAspect="1"/>
          </p:cNvGraphicFramePr>
          <p:nvPr/>
        </p:nvGraphicFramePr>
        <p:xfrm>
          <a:off x="642910" y="3143248"/>
          <a:ext cx="1285884" cy="2692320"/>
        </p:xfrm>
        <a:graphic>
          <a:graphicData uri="http://schemas.openxmlformats.org/presentationml/2006/ole">
            <p:oleObj spid="_x0000_s5122" name="Equation" r:id="rId3" imgW="812520" imgH="1701720" progId="Equation.3">
              <p:embed/>
            </p:oleObj>
          </a:graphicData>
        </a:graphic>
      </p:graphicFrame>
      <p:graphicFrame>
        <p:nvGraphicFramePr>
          <p:cNvPr id="5123" name="Object 3"/>
          <p:cNvGraphicFramePr>
            <a:graphicFrameLocks noChangeAspect="1"/>
          </p:cNvGraphicFramePr>
          <p:nvPr/>
        </p:nvGraphicFramePr>
        <p:xfrm>
          <a:off x="2714612" y="3286124"/>
          <a:ext cx="1295400" cy="1935163"/>
        </p:xfrm>
        <a:graphic>
          <a:graphicData uri="http://schemas.openxmlformats.org/presentationml/2006/ole">
            <p:oleObj spid="_x0000_s5123" name="Equation" r:id="rId4" imgW="749160" imgH="1117440" progId="Equation.3">
              <p:embed/>
            </p:oleObj>
          </a:graphicData>
        </a:graphic>
      </p:graphicFrame>
      <p:graphicFrame>
        <p:nvGraphicFramePr>
          <p:cNvPr id="13" name="Object 12"/>
          <p:cNvGraphicFramePr>
            <a:graphicFrameLocks noChangeAspect="1"/>
          </p:cNvGraphicFramePr>
          <p:nvPr/>
        </p:nvGraphicFramePr>
        <p:xfrm>
          <a:off x="4500562" y="3071809"/>
          <a:ext cx="2643206" cy="1526679"/>
        </p:xfrm>
        <a:graphic>
          <a:graphicData uri="http://schemas.openxmlformats.org/presentationml/2006/ole">
            <p:oleObj spid="_x0000_s5124" name="Equation" r:id="rId5" imgW="1473120" imgH="850680" progId="Equation.3">
              <p:embed/>
            </p:oleObj>
          </a:graphicData>
        </a:graphic>
      </p:graphicFrame>
      <p:sp>
        <p:nvSpPr>
          <p:cNvPr id="14" name="TextBox 13"/>
          <p:cNvSpPr txBox="1"/>
          <p:nvPr/>
        </p:nvSpPr>
        <p:spPr>
          <a:xfrm>
            <a:off x="5500694" y="5715016"/>
            <a:ext cx="2973355" cy="369332"/>
          </a:xfrm>
          <a:prstGeom prst="rect">
            <a:avLst/>
          </a:prstGeom>
          <a:noFill/>
        </p:spPr>
        <p:txBody>
          <a:bodyPr wrap="square" rtlCol="0">
            <a:spAutoFit/>
          </a:bodyPr>
          <a:lstStyle/>
          <a:p>
            <a:r>
              <a:rPr lang="lt-LT" dirty="0"/>
              <a:t>ATS.: </a:t>
            </a:r>
            <a:r>
              <a:rPr lang="lt-LT" dirty="0" smtClean="0"/>
              <a:t>0,045 </a:t>
            </a:r>
            <a:r>
              <a:rPr lang="en-US" dirty="0" smtClean="0"/>
              <a:t>m</a:t>
            </a:r>
            <a:r>
              <a:rPr lang="en-US" baseline="30000" dirty="0" smtClean="0"/>
              <a:t>3</a:t>
            </a:r>
            <a:r>
              <a:rPr lang="lt-LT" dirty="0" smtClean="0"/>
              <a:t>.</a:t>
            </a:r>
            <a:endParaRPr lang="lt-LT"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p:cNvSpPr>
          <p:nvPr>
            <p:ph type="title" idx="4294967295"/>
          </p:nvPr>
        </p:nvSpPr>
        <p:spPr bwMode="auto">
          <a:xfrm>
            <a:off x="500034" y="0"/>
            <a:ext cx="8643966" cy="785794"/>
          </a:xfrm>
          <a:noFill/>
        </p:spPr>
        <p:txBody>
          <a:bodyPr wrap="square" numCol="1" anchorCtr="0" compatLnSpc="1">
            <a:prstTxWarp prst="textNoShape">
              <a:avLst/>
            </a:prstTxWarp>
          </a:bodyPr>
          <a:lstStyle/>
          <a:p>
            <a:r>
              <a:rPr lang="lt-LT" sz="4400" dirty="0" smtClean="0">
                <a:latin typeface="Times New Roman" pitchFamily="18" charset="0"/>
              </a:rPr>
              <a:t>5</a:t>
            </a:r>
            <a:r>
              <a:rPr lang="lt-LT" sz="4400" cap="none" dirty="0" smtClean="0">
                <a:latin typeface="Times New Roman" pitchFamily="18" charset="0"/>
              </a:rPr>
              <a:t> </a:t>
            </a:r>
            <a:r>
              <a:rPr lang="lt-LT" sz="4400" cap="none" dirty="0" smtClean="0">
                <a:latin typeface="Times New Roman" pitchFamily="18" charset="0"/>
              </a:rPr>
              <a:t>uždavinys</a:t>
            </a:r>
            <a:endParaRPr lang="en-GB" sz="4400" cap="none" dirty="0" smtClean="0">
              <a:latin typeface="Times New Roman" pitchFamily="18" charset="0"/>
            </a:endParaRPr>
          </a:p>
        </p:txBody>
      </p:sp>
      <p:sp>
        <p:nvSpPr>
          <p:cNvPr id="70659" name="Rectangle 3"/>
          <p:cNvSpPr>
            <a:spLocks noGrp="1"/>
          </p:cNvSpPr>
          <p:nvPr>
            <p:ph type="body" idx="4294967295"/>
          </p:nvPr>
        </p:nvSpPr>
        <p:spPr bwMode="auto">
          <a:xfrm>
            <a:off x="285720" y="714356"/>
            <a:ext cx="8610600" cy="5548314"/>
          </a:xfrm>
          <a:noFill/>
        </p:spPr>
        <p:txBody>
          <a:bodyPr wrap="square" numCol="1" anchor="t" anchorCtr="0" compatLnSpc="1">
            <a:prstTxWarp prst="textNoShape">
              <a:avLst/>
            </a:prstTxWarp>
          </a:bodyPr>
          <a:lstStyle/>
          <a:p>
            <a:pPr>
              <a:buFont typeface="Arial" charset="0"/>
              <a:buNone/>
            </a:pPr>
            <a:r>
              <a:rPr lang="lt-LT" sz="2800" cap="none" dirty="0" smtClean="0">
                <a:latin typeface="Times New Roman" pitchFamily="18" charset="0"/>
              </a:rPr>
              <a:t>		Pakrautas laivas, paniręs iki vaterlinijos, išstumia 15000 m</a:t>
            </a:r>
            <a:r>
              <a:rPr lang="lt-LT" sz="2800" cap="none" baseline="30000" dirty="0" smtClean="0">
                <a:latin typeface="Times New Roman" pitchFamily="18" charset="0"/>
              </a:rPr>
              <a:t>3</a:t>
            </a:r>
            <a:r>
              <a:rPr lang="lt-LT" sz="2800" cap="none" dirty="0" smtClean="0">
                <a:latin typeface="Times New Roman" pitchFamily="18" charset="0"/>
              </a:rPr>
              <a:t> vandens. Laivo masė 5000 t. Apskaičiuokite krovinio masę. </a:t>
            </a:r>
            <a:endParaRPr lang="en-GB" sz="2800" cap="none" dirty="0" smtClean="0">
              <a:latin typeface="Times New Roman" pitchFamily="18" charset="0"/>
            </a:endParaRPr>
          </a:p>
        </p:txBody>
      </p:sp>
      <p:sp>
        <p:nvSpPr>
          <p:cNvPr id="70660" name="Rectangle 4"/>
          <p:cNvSpPr>
            <a:spLocks noChangeArrowheads="1"/>
          </p:cNvSpPr>
          <p:nvPr/>
        </p:nvSpPr>
        <p:spPr bwMode="auto">
          <a:xfrm>
            <a:off x="3767138" y="2538413"/>
            <a:ext cx="9144000" cy="369332"/>
          </a:xfrm>
          <a:prstGeom prst="rect">
            <a:avLst/>
          </a:prstGeom>
          <a:noFill/>
          <a:ln w="9525">
            <a:noFill/>
            <a:miter lim="800000"/>
            <a:headEnd/>
            <a:tailEnd/>
          </a:ln>
          <a:effectLst/>
        </p:spPr>
        <p:txBody>
          <a:bodyPr>
            <a:spAutoFit/>
          </a:bodyPr>
          <a:lstStyle/>
          <a:p>
            <a:endParaRPr lang="lt-LT"/>
          </a:p>
        </p:txBody>
      </p:sp>
      <p:graphicFrame>
        <p:nvGraphicFramePr>
          <p:cNvPr id="204800" name="Object 1024"/>
          <p:cNvGraphicFramePr>
            <a:graphicFrameLocks noChangeAspect="1"/>
          </p:cNvGraphicFramePr>
          <p:nvPr/>
        </p:nvGraphicFramePr>
        <p:xfrm>
          <a:off x="214282" y="2714620"/>
          <a:ext cx="2665810" cy="2743200"/>
        </p:xfrm>
        <a:graphic>
          <a:graphicData uri="http://schemas.openxmlformats.org/presentationml/2006/ole">
            <p:oleObj spid="_x0000_s1026" r:id="rId3" imgW="1612900" imgH="1778000" progId="Equation.3">
              <p:embed/>
            </p:oleObj>
          </a:graphicData>
        </a:graphic>
      </p:graphicFrame>
      <p:sp>
        <p:nvSpPr>
          <p:cNvPr id="70662" name="Text Box 6"/>
          <p:cNvSpPr txBox="1">
            <a:spLocks noChangeArrowheads="1"/>
          </p:cNvSpPr>
          <p:nvPr/>
        </p:nvSpPr>
        <p:spPr bwMode="auto">
          <a:xfrm>
            <a:off x="571472" y="2285992"/>
            <a:ext cx="1752600" cy="457200"/>
          </a:xfrm>
          <a:prstGeom prst="rect">
            <a:avLst/>
          </a:prstGeom>
          <a:noFill/>
          <a:ln w="9525">
            <a:noFill/>
            <a:miter lim="800000"/>
            <a:headEnd/>
            <a:tailEnd/>
          </a:ln>
          <a:effectLst/>
        </p:spPr>
        <p:txBody>
          <a:bodyPr>
            <a:spAutoFit/>
          </a:bodyPr>
          <a:lstStyle/>
          <a:p>
            <a:pPr eaLnBrk="1" hangingPunct="1">
              <a:spcBef>
                <a:spcPct val="50000"/>
              </a:spcBef>
            </a:pPr>
            <a:r>
              <a:rPr lang="lt-LT" sz="2400" dirty="0">
                <a:latin typeface="Times New Roman" pitchFamily="18" charset="0"/>
                <a:cs typeface="Times New Roman" pitchFamily="18" charset="0"/>
              </a:rPr>
              <a:t>Duota:</a:t>
            </a:r>
            <a:endParaRPr lang="en-GB" sz="2400" dirty="0">
              <a:latin typeface="Times New Roman" pitchFamily="18" charset="0"/>
              <a:cs typeface="Times New Roman" pitchFamily="18" charset="0"/>
            </a:endParaRPr>
          </a:p>
        </p:txBody>
      </p:sp>
      <p:sp>
        <p:nvSpPr>
          <p:cNvPr id="70663" name="Line 7"/>
          <p:cNvSpPr>
            <a:spLocks noChangeShapeType="1"/>
          </p:cNvSpPr>
          <p:nvPr/>
        </p:nvSpPr>
        <p:spPr bwMode="auto">
          <a:xfrm>
            <a:off x="214282" y="4929198"/>
            <a:ext cx="2590800" cy="0"/>
          </a:xfrm>
          <a:prstGeom prst="line">
            <a:avLst/>
          </a:prstGeom>
          <a:noFill/>
          <a:ln w="9525">
            <a:solidFill>
              <a:schemeClr val="tx1"/>
            </a:solidFill>
            <a:round/>
            <a:headEnd/>
            <a:tailEnd/>
          </a:ln>
          <a:effectLst/>
        </p:spPr>
        <p:txBody>
          <a:bodyPr/>
          <a:lstStyle/>
          <a:p>
            <a:endParaRPr lang="lt-LT"/>
          </a:p>
        </p:txBody>
      </p:sp>
      <p:sp>
        <p:nvSpPr>
          <p:cNvPr id="70664" name="Line 8"/>
          <p:cNvSpPr>
            <a:spLocks noChangeShapeType="1"/>
          </p:cNvSpPr>
          <p:nvPr/>
        </p:nvSpPr>
        <p:spPr bwMode="auto">
          <a:xfrm flipV="1">
            <a:off x="2786050" y="2214554"/>
            <a:ext cx="0" cy="2743200"/>
          </a:xfrm>
          <a:prstGeom prst="line">
            <a:avLst/>
          </a:prstGeom>
          <a:noFill/>
          <a:ln w="9525">
            <a:solidFill>
              <a:schemeClr val="tx1"/>
            </a:solidFill>
            <a:round/>
            <a:headEnd/>
            <a:tailEnd/>
          </a:ln>
          <a:effectLst/>
        </p:spPr>
        <p:txBody>
          <a:bodyPr/>
          <a:lstStyle/>
          <a:p>
            <a:endParaRPr lang="lt-LT"/>
          </a:p>
        </p:txBody>
      </p:sp>
      <p:sp>
        <p:nvSpPr>
          <p:cNvPr id="70665" name="Rectangle 9"/>
          <p:cNvSpPr>
            <a:spLocks noChangeArrowheads="1"/>
          </p:cNvSpPr>
          <p:nvPr/>
        </p:nvSpPr>
        <p:spPr bwMode="auto">
          <a:xfrm>
            <a:off x="4195763" y="2433638"/>
            <a:ext cx="9144000" cy="369332"/>
          </a:xfrm>
          <a:prstGeom prst="rect">
            <a:avLst/>
          </a:prstGeom>
          <a:noFill/>
          <a:ln w="9525">
            <a:noFill/>
            <a:miter lim="800000"/>
            <a:headEnd/>
            <a:tailEnd/>
          </a:ln>
          <a:effectLst/>
        </p:spPr>
        <p:txBody>
          <a:bodyPr>
            <a:spAutoFit/>
          </a:bodyPr>
          <a:lstStyle/>
          <a:p>
            <a:endParaRPr lang="lt-LT"/>
          </a:p>
        </p:txBody>
      </p:sp>
      <p:sp>
        <p:nvSpPr>
          <p:cNvPr id="70666" name="Line 10"/>
          <p:cNvSpPr>
            <a:spLocks noChangeShapeType="1"/>
          </p:cNvSpPr>
          <p:nvPr/>
        </p:nvSpPr>
        <p:spPr bwMode="auto">
          <a:xfrm>
            <a:off x="4357686" y="2285992"/>
            <a:ext cx="0" cy="2819400"/>
          </a:xfrm>
          <a:prstGeom prst="line">
            <a:avLst/>
          </a:prstGeom>
          <a:noFill/>
          <a:ln w="9525">
            <a:solidFill>
              <a:schemeClr val="tx1"/>
            </a:solidFill>
            <a:round/>
            <a:headEnd/>
            <a:tailEnd/>
          </a:ln>
          <a:effectLst/>
        </p:spPr>
        <p:txBody>
          <a:bodyPr/>
          <a:lstStyle/>
          <a:p>
            <a:endParaRPr lang="lt-LT"/>
          </a:p>
        </p:txBody>
      </p:sp>
      <p:sp>
        <p:nvSpPr>
          <p:cNvPr id="70667" name="Rectangle 11"/>
          <p:cNvSpPr>
            <a:spLocks noChangeArrowheads="1"/>
          </p:cNvSpPr>
          <p:nvPr/>
        </p:nvSpPr>
        <p:spPr bwMode="auto">
          <a:xfrm>
            <a:off x="4195763" y="2309813"/>
            <a:ext cx="9144000" cy="369332"/>
          </a:xfrm>
          <a:prstGeom prst="rect">
            <a:avLst/>
          </a:prstGeom>
          <a:noFill/>
          <a:ln w="9525">
            <a:noFill/>
            <a:miter lim="800000"/>
            <a:headEnd/>
            <a:tailEnd/>
          </a:ln>
          <a:effectLst/>
        </p:spPr>
        <p:txBody>
          <a:bodyPr>
            <a:spAutoFit/>
          </a:bodyPr>
          <a:lstStyle/>
          <a:p>
            <a:endParaRPr lang="lt-LT"/>
          </a:p>
        </p:txBody>
      </p:sp>
      <p:graphicFrame>
        <p:nvGraphicFramePr>
          <p:cNvPr id="204801" name="Object 1025"/>
          <p:cNvGraphicFramePr>
            <a:graphicFrameLocks noChangeAspect="1"/>
          </p:cNvGraphicFramePr>
          <p:nvPr/>
        </p:nvGraphicFramePr>
        <p:xfrm>
          <a:off x="3000364" y="2000240"/>
          <a:ext cx="1100138" cy="3276600"/>
        </p:xfrm>
        <a:graphic>
          <a:graphicData uri="http://schemas.openxmlformats.org/presentationml/2006/ole">
            <p:oleObj spid="_x0000_s1027" r:id="rId4" imgW="749300" imgH="2235200" progId="Equation.3">
              <p:embed/>
            </p:oleObj>
          </a:graphicData>
        </a:graphic>
      </p:graphicFrame>
      <p:sp>
        <p:nvSpPr>
          <p:cNvPr id="70669" name="Rectangle 13"/>
          <p:cNvSpPr>
            <a:spLocks noChangeArrowheads="1"/>
          </p:cNvSpPr>
          <p:nvPr/>
        </p:nvSpPr>
        <p:spPr bwMode="auto">
          <a:xfrm>
            <a:off x="3414713" y="2362200"/>
            <a:ext cx="9144000" cy="369332"/>
          </a:xfrm>
          <a:prstGeom prst="rect">
            <a:avLst/>
          </a:prstGeom>
          <a:noFill/>
          <a:ln w="9525">
            <a:noFill/>
            <a:miter lim="800000"/>
            <a:headEnd/>
            <a:tailEnd/>
          </a:ln>
          <a:effectLst/>
        </p:spPr>
        <p:txBody>
          <a:bodyPr>
            <a:spAutoFit/>
          </a:bodyPr>
          <a:lstStyle/>
          <a:p>
            <a:endParaRPr lang="lt-LT"/>
          </a:p>
        </p:txBody>
      </p:sp>
      <p:graphicFrame>
        <p:nvGraphicFramePr>
          <p:cNvPr id="204802" name="Object 1026"/>
          <p:cNvGraphicFramePr>
            <a:graphicFrameLocks noChangeAspect="1"/>
          </p:cNvGraphicFramePr>
          <p:nvPr/>
        </p:nvGraphicFramePr>
        <p:xfrm>
          <a:off x="4857752" y="2428868"/>
          <a:ext cx="3035300" cy="2228850"/>
        </p:xfrm>
        <a:graphic>
          <a:graphicData uri="http://schemas.openxmlformats.org/presentationml/2006/ole">
            <p:oleObj spid="_x0000_s1028" name="Equation" r:id="rId5" imgW="1917360" imgH="1409400" progId="Equation.3">
              <p:embed/>
            </p:oleObj>
          </a:graphicData>
        </a:graphic>
      </p:graphicFrame>
      <p:sp>
        <p:nvSpPr>
          <p:cNvPr id="70671" name="Text Box 15"/>
          <p:cNvSpPr txBox="1">
            <a:spLocks noChangeArrowheads="1"/>
          </p:cNvSpPr>
          <p:nvPr/>
        </p:nvSpPr>
        <p:spPr bwMode="auto">
          <a:xfrm>
            <a:off x="5791200" y="6019800"/>
            <a:ext cx="3200400" cy="457200"/>
          </a:xfrm>
          <a:prstGeom prst="rect">
            <a:avLst/>
          </a:prstGeom>
          <a:noFill/>
          <a:ln w="9525">
            <a:noFill/>
            <a:miter lim="800000"/>
            <a:headEnd/>
            <a:tailEnd/>
          </a:ln>
          <a:effectLst/>
        </p:spPr>
        <p:txBody>
          <a:bodyPr>
            <a:spAutoFit/>
          </a:bodyPr>
          <a:lstStyle/>
          <a:p>
            <a:pPr eaLnBrk="1" hangingPunct="1">
              <a:spcBef>
                <a:spcPct val="50000"/>
              </a:spcBef>
            </a:pPr>
            <a:r>
              <a:rPr lang="lt-LT" sz="2400" dirty="0">
                <a:latin typeface="Times New Roman" pitchFamily="18" charset="0"/>
                <a:cs typeface="Times New Roman" pitchFamily="18" charset="0"/>
              </a:rPr>
              <a:t>Ats.: </a:t>
            </a:r>
            <a:endParaRPr lang="en-GB" sz="2400" dirty="0">
              <a:latin typeface="Times New Roman" pitchFamily="18" charset="0"/>
              <a:cs typeface="Times New Roman" pitchFamily="18" charset="0"/>
            </a:endParaRPr>
          </a:p>
        </p:txBody>
      </p:sp>
      <p:graphicFrame>
        <p:nvGraphicFramePr>
          <p:cNvPr id="16" name="Object 15"/>
          <p:cNvGraphicFramePr>
            <a:graphicFrameLocks noChangeAspect="1"/>
          </p:cNvGraphicFramePr>
          <p:nvPr/>
        </p:nvGraphicFramePr>
        <p:xfrm>
          <a:off x="6572264" y="6000768"/>
          <a:ext cx="1047757" cy="428628"/>
        </p:xfrm>
        <a:graphic>
          <a:graphicData uri="http://schemas.openxmlformats.org/presentationml/2006/ole">
            <p:oleObj spid="_x0000_s1029" name="Equation" r:id="rId6" imgW="558720" imgH="228600" progId="Equation.3">
              <p:embed/>
            </p:oleObj>
          </a:graphicData>
        </a:graphic>
      </p:graphicFrame>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52400" y="0"/>
            <a:ext cx="8610600" cy="1143000"/>
          </a:xfrm>
        </p:spPr>
        <p:txBody>
          <a:bodyPr>
            <a:normAutofit fontScale="90000"/>
          </a:bodyPr>
          <a:lstStyle/>
          <a:p>
            <a:r>
              <a:rPr lang="lt-LT" sz="3600"/>
              <a:t>Kuriame paveikslėlyje pavaizduoti šie laivai:</a:t>
            </a:r>
            <a:endParaRPr lang="en-GB" sz="3600"/>
          </a:p>
        </p:txBody>
      </p:sp>
      <p:sp>
        <p:nvSpPr>
          <p:cNvPr id="23555" name="Rectangle 3"/>
          <p:cNvSpPr>
            <a:spLocks noGrp="1" noChangeArrowheads="1"/>
          </p:cNvSpPr>
          <p:nvPr>
            <p:ph type="body" idx="1"/>
          </p:nvPr>
        </p:nvSpPr>
        <p:spPr>
          <a:xfrm>
            <a:off x="228600" y="914400"/>
            <a:ext cx="8610600" cy="4114800"/>
          </a:xfrm>
        </p:spPr>
        <p:txBody>
          <a:bodyPr/>
          <a:lstStyle/>
          <a:p>
            <a:pPr>
              <a:buFontTx/>
              <a:buNone/>
            </a:pPr>
            <a:r>
              <a:rPr lang="lt-LT" sz="2800"/>
              <a:t>		Atominis ledlaužis, Krovininis laivas, Vilkikas, Tanklaivis, Keltas, Kruizinis laivas </a:t>
            </a:r>
            <a:endParaRPr lang="en-GB" sz="2800"/>
          </a:p>
        </p:txBody>
      </p:sp>
      <p:pic>
        <p:nvPicPr>
          <p:cNvPr id="23557" name="Picture 5" descr="http://upload.wikimedia.org/wikipedia/commons/2/27/USCGC_Healy.gif"/>
          <p:cNvPicPr>
            <a:picLocks noChangeAspect="1" noChangeArrowheads="1"/>
          </p:cNvPicPr>
          <p:nvPr/>
        </p:nvPicPr>
        <p:blipFill>
          <a:blip r:embed="rId2" cstate="print"/>
          <a:srcRect/>
          <a:stretch>
            <a:fillRect/>
          </a:stretch>
        </p:blipFill>
        <p:spPr bwMode="auto">
          <a:xfrm>
            <a:off x="0" y="4799013"/>
            <a:ext cx="2133600" cy="2058987"/>
          </a:xfrm>
          <a:prstGeom prst="rect">
            <a:avLst/>
          </a:prstGeom>
          <a:noFill/>
        </p:spPr>
      </p:pic>
      <p:sp>
        <p:nvSpPr>
          <p:cNvPr id="23558" name="Text Box 6"/>
          <p:cNvSpPr txBox="1">
            <a:spLocks noChangeArrowheads="1"/>
          </p:cNvSpPr>
          <p:nvPr/>
        </p:nvSpPr>
        <p:spPr bwMode="auto">
          <a:xfrm>
            <a:off x="152400" y="4800600"/>
            <a:ext cx="533400" cy="457200"/>
          </a:xfrm>
          <a:prstGeom prst="rect">
            <a:avLst/>
          </a:prstGeom>
          <a:noFill/>
          <a:ln w="9525">
            <a:noFill/>
            <a:miter lim="800000"/>
            <a:headEnd/>
            <a:tailEnd/>
          </a:ln>
          <a:effectLst/>
        </p:spPr>
        <p:txBody>
          <a:bodyPr>
            <a:spAutoFit/>
          </a:bodyPr>
          <a:lstStyle/>
          <a:p>
            <a:pPr>
              <a:spcBef>
                <a:spcPct val="50000"/>
              </a:spcBef>
            </a:pPr>
            <a:r>
              <a:rPr lang="lt-LT"/>
              <a:t>D.</a:t>
            </a:r>
            <a:endParaRPr lang="en-GB"/>
          </a:p>
        </p:txBody>
      </p:sp>
      <p:pic>
        <p:nvPicPr>
          <p:cNvPr id="23560" name="Picture 8" descr="http://www.maritimejournal.com/__data/assets/image/0003/745158/varieties/carousel.jpg"/>
          <p:cNvPicPr>
            <a:picLocks noChangeAspect="1" noChangeArrowheads="1"/>
          </p:cNvPicPr>
          <p:nvPr/>
        </p:nvPicPr>
        <p:blipFill>
          <a:blip r:embed="rId3" cstate="print"/>
          <a:srcRect/>
          <a:stretch>
            <a:fillRect/>
          </a:stretch>
        </p:blipFill>
        <p:spPr bwMode="auto">
          <a:xfrm>
            <a:off x="2209800" y="4826000"/>
            <a:ext cx="3200400" cy="2032000"/>
          </a:xfrm>
          <a:prstGeom prst="rect">
            <a:avLst/>
          </a:prstGeom>
          <a:noFill/>
        </p:spPr>
      </p:pic>
      <p:sp>
        <p:nvSpPr>
          <p:cNvPr id="23561" name="Text Box 9"/>
          <p:cNvSpPr txBox="1">
            <a:spLocks noChangeArrowheads="1"/>
          </p:cNvSpPr>
          <p:nvPr/>
        </p:nvSpPr>
        <p:spPr bwMode="auto">
          <a:xfrm>
            <a:off x="2286000" y="4876800"/>
            <a:ext cx="533400" cy="457200"/>
          </a:xfrm>
          <a:prstGeom prst="rect">
            <a:avLst/>
          </a:prstGeom>
          <a:noFill/>
          <a:ln w="9525">
            <a:noFill/>
            <a:miter lim="800000"/>
            <a:headEnd/>
            <a:tailEnd/>
          </a:ln>
          <a:effectLst/>
        </p:spPr>
        <p:txBody>
          <a:bodyPr>
            <a:spAutoFit/>
          </a:bodyPr>
          <a:lstStyle/>
          <a:p>
            <a:pPr>
              <a:spcBef>
                <a:spcPct val="50000"/>
              </a:spcBef>
            </a:pPr>
            <a:r>
              <a:rPr lang="lt-LT"/>
              <a:t>F.</a:t>
            </a:r>
            <a:endParaRPr lang="en-GB"/>
          </a:p>
        </p:txBody>
      </p:sp>
      <p:pic>
        <p:nvPicPr>
          <p:cNvPr id="23563" name="Picture 11" descr="http://i1.alfi.lt/10206/22/84.jpg"/>
          <p:cNvPicPr>
            <a:picLocks noChangeAspect="1" noChangeArrowheads="1"/>
          </p:cNvPicPr>
          <p:nvPr/>
        </p:nvPicPr>
        <p:blipFill>
          <a:blip r:embed="rId4" cstate="print"/>
          <a:srcRect/>
          <a:stretch>
            <a:fillRect/>
          </a:stretch>
        </p:blipFill>
        <p:spPr bwMode="auto">
          <a:xfrm>
            <a:off x="0" y="2590800"/>
            <a:ext cx="2514600" cy="1797050"/>
          </a:xfrm>
          <a:prstGeom prst="rect">
            <a:avLst/>
          </a:prstGeom>
          <a:noFill/>
        </p:spPr>
      </p:pic>
      <p:sp>
        <p:nvSpPr>
          <p:cNvPr id="23564" name="Text Box 12"/>
          <p:cNvSpPr txBox="1">
            <a:spLocks noChangeArrowheads="1"/>
          </p:cNvSpPr>
          <p:nvPr/>
        </p:nvSpPr>
        <p:spPr bwMode="auto">
          <a:xfrm>
            <a:off x="152400" y="2590800"/>
            <a:ext cx="533400" cy="457200"/>
          </a:xfrm>
          <a:prstGeom prst="rect">
            <a:avLst/>
          </a:prstGeom>
          <a:noFill/>
          <a:ln w="9525">
            <a:noFill/>
            <a:miter lim="800000"/>
            <a:headEnd/>
            <a:tailEnd/>
          </a:ln>
          <a:effectLst/>
        </p:spPr>
        <p:txBody>
          <a:bodyPr>
            <a:spAutoFit/>
          </a:bodyPr>
          <a:lstStyle/>
          <a:p>
            <a:pPr>
              <a:spcBef>
                <a:spcPct val="50000"/>
              </a:spcBef>
            </a:pPr>
            <a:r>
              <a:rPr lang="lt-LT"/>
              <a:t>A.</a:t>
            </a:r>
            <a:endParaRPr lang="en-GB"/>
          </a:p>
        </p:txBody>
      </p:sp>
      <p:pic>
        <p:nvPicPr>
          <p:cNvPr id="23566" name="Picture 14" descr="http://www.keltas.lt/var/ezwebin_site/storage/images/media/images/keltas-neringa/2386-1-lit-LT/keltas-Neringa.jpg"/>
          <p:cNvPicPr>
            <a:picLocks noChangeAspect="1" noChangeArrowheads="1"/>
          </p:cNvPicPr>
          <p:nvPr/>
        </p:nvPicPr>
        <p:blipFill>
          <a:blip r:embed="rId5" cstate="print"/>
          <a:srcRect/>
          <a:stretch>
            <a:fillRect/>
          </a:stretch>
        </p:blipFill>
        <p:spPr bwMode="auto">
          <a:xfrm>
            <a:off x="2667000" y="2514600"/>
            <a:ext cx="2438400" cy="1825625"/>
          </a:xfrm>
          <a:prstGeom prst="rect">
            <a:avLst/>
          </a:prstGeom>
          <a:noFill/>
        </p:spPr>
      </p:pic>
      <p:sp>
        <p:nvSpPr>
          <p:cNvPr id="23567" name="Text Box 15"/>
          <p:cNvSpPr txBox="1">
            <a:spLocks noChangeArrowheads="1"/>
          </p:cNvSpPr>
          <p:nvPr/>
        </p:nvSpPr>
        <p:spPr bwMode="auto">
          <a:xfrm>
            <a:off x="2743200" y="2590800"/>
            <a:ext cx="533400" cy="457200"/>
          </a:xfrm>
          <a:prstGeom prst="rect">
            <a:avLst/>
          </a:prstGeom>
          <a:noFill/>
          <a:ln w="9525">
            <a:noFill/>
            <a:miter lim="800000"/>
            <a:headEnd/>
            <a:tailEnd/>
          </a:ln>
          <a:effectLst/>
        </p:spPr>
        <p:txBody>
          <a:bodyPr>
            <a:spAutoFit/>
          </a:bodyPr>
          <a:lstStyle/>
          <a:p>
            <a:pPr>
              <a:spcBef>
                <a:spcPct val="50000"/>
              </a:spcBef>
            </a:pPr>
            <a:r>
              <a:rPr lang="lt-LT"/>
              <a:t>B.</a:t>
            </a:r>
            <a:endParaRPr lang="en-GB"/>
          </a:p>
        </p:txBody>
      </p:sp>
      <p:pic>
        <p:nvPicPr>
          <p:cNvPr id="23569" name="Picture 17" descr="http://g.diena.lt/03/90/826d6ffe75e86.jpg"/>
          <p:cNvPicPr>
            <a:picLocks noChangeAspect="1" noChangeArrowheads="1"/>
          </p:cNvPicPr>
          <p:nvPr/>
        </p:nvPicPr>
        <p:blipFill>
          <a:blip r:embed="rId6" cstate="print"/>
          <a:srcRect/>
          <a:stretch>
            <a:fillRect/>
          </a:stretch>
        </p:blipFill>
        <p:spPr bwMode="auto">
          <a:xfrm>
            <a:off x="5410200" y="2514600"/>
            <a:ext cx="2762250" cy="1839913"/>
          </a:xfrm>
          <a:prstGeom prst="rect">
            <a:avLst/>
          </a:prstGeom>
          <a:noFill/>
        </p:spPr>
      </p:pic>
      <p:sp>
        <p:nvSpPr>
          <p:cNvPr id="23570" name="Text Box 18"/>
          <p:cNvSpPr txBox="1">
            <a:spLocks noChangeArrowheads="1"/>
          </p:cNvSpPr>
          <p:nvPr/>
        </p:nvSpPr>
        <p:spPr bwMode="auto">
          <a:xfrm>
            <a:off x="5334000" y="2590800"/>
            <a:ext cx="533400" cy="457200"/>
          </a:xfrm>
          <a:prstGeom prst="rect">
            <a:avLst/>
          </a:prstGeom>
          <a:noFill/>
          <a:ln w="9525">
            <a:noFill/>
            <a:miter lim="800000"/>
            <a:headEnd/>
            <a:tailEnd/>
          </a:ln>
          <a:effectLst/>
        </p:spPr>
        <p:txBody>
          <a:bodyPr>
            <a:spAutoFit/>
          </a:bodyPr>
          <a:lstStyle/>
          <a:p>
            <a:pPr>
              <a:spcBef>
                <a:spcPct val="50000"/>
              </a:spcBef>
            </a:pPr>
            <a:r>
              <a:rPr lang="lt-LT"/>
              <a:t>C.</a:t>
            </a:r>
            <a:endParaRPr lang="en-GB"/>
          </a:p>
        </p:txBody>
      </p:sp>
      <p:pic>
        <p:nvPicPr>
          <p:cNvPr id="23572" name="Picture 20" descr="http://www.sekunde.lt/media/2011/09/NATO-krovininis-laivas.jpg"/>
          <p:cNvPicPr>
            <a:picLocks noChangeAspect="1" noChangeArrowheads="1"/>
          </p:cNvPicPr>
          <p:nvPr/>
        </p:nvPicPr>
        <p:blipFill>
          <a:blip r:embed="rId7" cstate="print"/>
          <a:srcRect/>
          <a:stretch>
            <a:fillRect/>
          </a:stretch>
        </p:blipFill>
        <p:spPr bwMode="auto">
          <a:xfrm>
            <a:off x="5410200" y="4894263"/>
            <a:ext cx="3733800" cy="1963737"/>
          </a:xfrm>
          <a:prstGeom prst="rect">
            <a:avLst/>
          </a:prstGeom>
          <a:noFill/>
        </p:spPr>
      </p:pic>
      <p:sp>
        <p:nvSpPr>
          <p:cNvPr id="23573" name="Text Box 21"/>
          <p:cNvSpPr txBox="1">
            <a:spLocks noChangeArrowheads="1"/>
          </p:cNvSpPr>
          <p:nvPr/>
        </p:nvSpPr>
        <p:spPr bwMode="auto">
          <a:xfrm>
            <a:off x="5562600" y="4800600"/>
            <a:ext cx="533400" cy="457200"/>
          </a:xfrm>
          <a:prstGeom prst="rect">
            <a:avLst/>
          </a:prstGeom>
          <a:noFill/>
          <a:ln w="9525">
            <a:noFill/>
            <a:miter lim="800000"/>
            <a:headEnd/>
            <a:tailEnd/>
          </a:ln>
          <a:effectLst/>
        </p:spPr>
        <p:txBody>
          <a:bodyPr>
            <a:spAutoFit/>
          </a:bodyPr>
          <a:lstStyle/>
          <a:p>
            <a:pPr>
              <a:spcBef>
                <a:spcPct val="50000"/>
              </a:spcBef>
            </a:pPr>
            <a:r>
              <a:rPr lang="lt-LT"/>
              <a:t>K.</a:t>
            </a:r>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0"/>
            <a:ext cx="7772400" cy="1143000"/>
          </a:xfrm>
        </p:spPr>
        <p:txBody>
          <a:bodyPr/>
          <a:lstStyle/>
          <a:p>
            <a:r>
              <a:rPr lang="lt-LT"/>
              <a:t>Atsakymai</a:t>
            </a:r>
            <a:endParaRPr lang="en-GB"/>
          </a:p>
        </p:txBody>
      </p:sp>
      <p:sp>
        <p:nvSpPr>
          <p:cNvPr id="25603" name="Rectangle 3"/>
          <p:cNvSpPr>
            <a:spLocks noGrp="1" noChangeArrowheads="1"/>
          </p:cNvSpPr>
          <p:nvPr>
            <p:ph type="body" idx="1"/>
          </p:nvPr>
        </p:nvSpPr>
        <p:spPr>
          <a:xfrm>
            <a:off x="457200" y="1219200"/>
            <a:ext cx="8382000" cy="4114800"/>
          </a:xfrm>
        </p:spPr>
        <p:txBody>
          <a:bodyPr/>
          <a:lstStyle/>
          <a:p>
            <a:pPr marL="609600" indent="-609600">
              <a:buFontTx/>
              <a:buNone/>
            </a:pPr>
            <a:r>
              <a:rPr lang="lt-LT"/>
              <a:t>Tanklaivis – A.</a:t>
            </a:r>
          </a:p>
          <a:p>
            <a:pPr marL="609600" indent="-609600">
              <a:buFontTx/>
              <a:buNone/>
            </a:pPr>
            <a:r>
              <a:rPr lang="lt-LT"/>
              <a:t>Keltas – B.</a:t>
            </a:r>
          </a:p>
          <a:p>
            <a:pPr marL="609600" indent="-609600">
              <a:buFontTx/>
              <a:buNone/>
            </a:pPr>
            <a:r>
              <a:rPr lang="lt-LT"/>
              <a:t>Kruizinis laivas – C. </a:t>
            </a:r>
          </a:p>
          <a:p>
            <a:pPr marL="609600" indent="-609600">
              <a:buFontTx/>
              <a:buNone/>
            </a:pPr>
            <a:r>
              <a:rPr lang="lt-LT"/>
              <a:t>Atominis ledlaužis – D. </a:t>
            </a:r>
          </a:p>
          <a:p>
            <a:pPr marL="609600" indent="-609600">
              <a:buFontTx/>
              <a:buNone/>
            </a:pPr>
            <a:r>
              <a:rPr lang="lt-LT"/>
              <a:t>Vilkikas – F.</a:t>
            </a:r>
          </a:p>
          <a:p>
            <a:pPr marL="609600" indent="-609600">
              <a:buFontTx/>
              <a:buNone/>
            </a:pPr>
            <a:r>
              <a:rPr lang="lt-LT"/>
              <a:t>Krovininis laivas – K.</a:t>
            </a:r>
            <a:endParaRPr lang="en-GB"/>
          </a:p>
          <a:p>
            <a:pPr marL="609600" indent="-609600"/>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lt-LT" sz="1200" b="1" dirty="0" smtClean="0">
              <a:hlinkClick r:id="rId2"/>
            </a:endParaRPr>
          </a:p>
          <a:p>
            <a:r>
              <a:rPr lang="lt-LT" sz="1800" b="1" dirty="0" smtClean="0">
                <a:hlinkClick r:id="rId2"/>
              </a:rPr>
              <a:t>http://lt.wikipedia.org/wiki/Laivas</a:t>
            </a:r>
            <a:endParaRPr lang="en-US" sz="1800" dirty="0" smtClean="0"/>
          </a:p>
          <a:p>
            <a:r>
              <a:rPr lang="lt-LT" sz="1800" b="1" dirty="0" smtClean="0">
                <a:hlinkClick r:id="rId3"/>
              </a:rPr>
              <a:t>http://lt.wikipedia.org/wiki/Archimedo_d%C4%97snis</a:t>
            </a:r>
            <a:endParaRPr lang="lt-LT" sz="1800" dirty="0" smtClean="0"/>
          </a:p>
          <a:p>
            <a:r>
              <a:rPr lang="lt-LT" sz="1800" b="1" dirty="0" smtClean="0">
                <a:hlinkClick r:id="rId4"/>
              </a:rPr>
              <a:t>http://lt.wikipedia.org/wiki/Povandeninis_laivas</a:t>
            </a:r>
            <a:endParaRPr lang="en-US" sz="1800" dirty="0" smtClean="0"/>
          </a:p>
          <a:p>
            <a:r>
              <a:rPr lang="lt-LT" sz="1800" b="1" dirty="0" smtClean="0">
                <a:hlinkClick r:id="rId5"/>
              </a:rPr>
              <a:t>http://www.fotonas.su.lt/studdarbai/vaidos/pluduria.html</a:t>
            </a:r>
            <a:endParaRPr lang="en-US" sz="1800" dirty="0" smtClean="0"/>
          </a:p>
          <a:p>
            <a:r>
              <a:rPr lang="lt-LT" sz="1800" b="1" dirty="0" smtClean="0">
                <a:hlinkClick r:id="rId6"/>
              </a:rPr>
              <a:t>https://infomums.wordpress.com/2008/02/11/kodel-laivai-gali-plaukti/</a:t>
            </a:r>
            <a:endParaRPr lang="en-US" sz="1800" dirty="0" smtClean="0"/>
          </a:p>
          <a:p>
            <a:r>
              <a:rPr lang="lt-LT" sz="1800" b="1" dirty="0" smtClean="0">
                <a:hlinkClick r:id="rId7"/>
              </a:rPr>
              <a:t>http://www.ve.lt/naujienos/klaipeda1/juru-muziejus/juru-muziejuje---paroda-kodel-laivas-plaukia-990602/</a:t>
            </a:r>
            <a:endParaRPr lang="en-US" sz="1800" dirty="0" smtClean="0"/>
          </a:p>
          <a:p>
            <a:r>
              <a:rPr lang="lt-LT" sz="1800" b="1" dirty="0" smtClean="0">
                <a:hlinkClick r:id="rId8"/>
              </a:rPr>
              <a:t>http://www.man.lt/laivu-istorija/</a:t>
            </a:r>
            <a:endParaRPr lang="en-US" sz="1800" dirty="0" smtClean="0"/>
          </a:p>
          <a:p>
            <a:r>
              <a:rPr lang="lt-LT" sz="1800" b="1" dirty="0" smtClean="0">
                <a:hlinkClick r:id="rId9"/>
              </a:rPr>
              <a:t>http://old.skautai.lt/_juru/pages.php?</a:t>
            </a:r>
            <a:endParaRPr lang="lt-LT" sz="1800" b="1" dirty="0"/>
          </a:p>
          <a:p>
            <a:endParaRPr lang="en-US" sz="1200" dirty="0" smtClean="0"/>
          </a:p>
        </p:txBody>
      </p:sp>
      <p:sp>
        <p:nvSpPr>
          <p:cNvPr id="3" name="Title 2"/>
          <p:cNvSpPr>
            <a:spLocks noGrp="1"/>
          </p:cNvSpPr>
          <p:nvPr>
            <p:ph type="title"/>
          </p:nvPr>
        </p:nvSpPr>
        <p:spPr/>
        <p:txBody>
          <a:bodyPr/>
          <a:lstStyle/>
          <a:p>
            <a:r>
              <a:rPr lang="lt-LT" dirty="0" smtClean="0"/>
              <a:t>L</a:t>
            </a:r>
            <a:r>
              <a:rPr lang="en-US" dirty="0" err="1" smtClean="0"/>
              <a:t>iterat</a:t>
            </a:r>
            <a:r>
              <a:rPr lang="lt-LT" dirty="0" smtClean="0"/>
              <a:t>ū</a:t>
            </a:r>
            <a:r>
              <a:rPr lang="en-US" dirty="0" err="1" smtClean="0"/>
              <a:t>ra</a:t>
            </a:r>
            <a:endParaRPr lang="lt-LT" dirty="0"/>
          </a:p>
        </p:txBody>
      </p:sp>
      <p:sp>
        <p:nvSpPr>
          <p:cNvPr id="4" name="Action Button: Home 3">
            <a:hlinkClick r:id="rId10" action="ppaction://hlinksldjump" highlightClick="1"/>
          </p:cNvPr>
          <p:cNvSpPr/>
          <p:nvPr/>
        </p:nvSpPr>
        <p:spPr>
          <a:xfrm>
            <a:off x="8763000" y="6400800"/>
            <a:ext cx="304800" cy="3810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r>
              <a:rPr lang="lt-LT" sz="2800" dirty="0" smtClean="0"/>
              <a:t>V. Valentinavičius. Fizika. Vadovėlis 8 klasei. Kaunas, Šviesa, 2004</a:t>
            </a:r>
          </a:p>
          <a:p>
            <a:r>
              <a:rPr lang="lt-LT" sz="2800" dirty="0" smtClean="0"/>
              <a:t>P. Pečiuliauskienė, V. Valentinavičius. Fizikos testai VIII klasei. Kaunas, Šviesa, 2004.</a:t>
            </a:r>
          </a:p>
          <a:p>
            <a:r>
              <a:rPr lang="lt-LT" sz="2800" dirty="0" smtClean="0"/>
              <a:t>J. Gutauskaitė, A. Kynienė, Ž. Kovaliūnienė, P. Lozda, R. Rozga, E. Baleišis. Spektras. Fizikos vadovėlis 8 klasei. II dalis. Vilnius, Briedis, 2006.</a:t>
            </a:r>
          </a:p>
          <a:p>
            <a:r>
              <a:rPr lang="lt-LT" sz="2800" dirty="0" smtClean="0"/>
              <a:t>O. Vaščenkienė, I. Adomaitis. Fizika 8. Uždavinynas. Kaunas, Šviesa, 2013. </a:t>
            </a:r>
          </a:p>
          <a:p>
            <a:r>
              <a:rPr lang="lt-LT" sz="2800" dirty="0" smtClean="0"/>
              <a:t>L. Ragulienė, V. Šlekienė. Fizikos uždavinynas VIII klasei. Kaunas, Šviesa, 2005.</a:t>
            </a:r>
          </a:p>
          <a:p>
            <a:r>
              <a:rPr lang="lt-LT" sz="2800" dirty="0" smtClean="0"/>
              <a:t>L. Gražienė, B. Jakaitienė, A. Kairienė, L. Platonova.  Kokybinės fizikos užduotys VII-X klasėms. Vilnius, A. Varno personalinė įmonė, Leidėjų asociacija BIBLION, 2000.</a:t>
            </a:r>
          </a:p>
          <a:p>
            <a:r>
              <a:rPr lang="lt-LT" sz="2800" dirty="0" smtClean="0"/>
              <a:t>V. Lukašikas. Fizikos uždavinynas. Kaunas, Šviesa, 1990.</a:t>
            </a:r>
          </a:p>
          <a:p>
            <a:r>
              <a:rPr lang="lt-LT" sz="2800" dirty="0" smtClean="0"/>
              <a:t>Nacionalinis egzaminų centras. Į pagalbą abiturientui. Fizika 2005 – 2009 metų brandos egzaminų medžiaga. Vilnius, TEV, 2010.</a:t>
            </a:r>
            <a:endParaRPr lang="en-GB" sz="2800" dirty="0" smtClean="0"/>
          </a:p>
          <a:p>
            <a:endParaRPr lang="en-US" dirty="0"/>
          </a:p>
        </p:txBody>
      </p:sp>
      <p:sp>
        <p:nvSpPr>
          <p:cNvPr id="3" name="Title 2"/>
          <p:cNvSpPr>
            <a:spLocks noGrp="1"/>
          </p:cNvSpPr>
          <p:nvPr>
            <p:ph type="title"/>
          </p:nvPr>
        </p:nvSpPr>
        <p:spPr/>
        <p:txBody>
          <a:bodyPr/>
          <a:lstStyle/>
          <a:p>
            <a:r>
              <a:rPr lang="lt-LT" dirty="0" smtClean="0"/>
              <a:t>Literatūra</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a:xfrm>
            <a:off x="0" y="110786"/>
            <a:ext cx="9144000" cy="6747214"/>
          </a:xfrm>
        </p:spPr>
        <p:txBody>
          <a:bodyPr>
            <a:normAutofit/>
          </a:bodyPr>
          <a:lstStyle/>
          <a:p>
            <a:pPr algn="ctr"/>
            <a:r>
              <a:rPr lang="lt-LT" sz="6000"/>
              <a:t>Ačiū už dėmesį!</a:t>
            </a:r>
          </a:p>
        </p:txBody>
      </p:sp>
    </p:spTree>
    <p:extLst>
      <p:ext uri="{BB962C8B-B14F-4D97-AF65-F5344CB8AC3E}">
        <p14:creationId xmlns:p14="http://schemas.microsoft.com/office/powerpoint/2010/main" xmlns="" val="1433467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968</TotalTime>
  <Words>779</Words>
  <Application>Microsoft Office PowerPoint</Application>
  <PresentationFormat>On-screen Show (4:3)</PresentationFormat>
  <Paragraphs>317</Paragraphs>
  <Slides>51</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3" baseType="lpstr">
      <vt:lpstr>Concourse</vt:lpstr>
      <vt:lpstr>Microsoft Equation 3.0</vt:lpstr>
      <vt:lpstr>Vandens transportas</vt:lpstr>
      <vt:lpstr>Turinys</vt:lpstr>
      <vt:lpstr>Įvadas</vt:lpstr>
      <vt:lpstr>Trumpa laivų istorija</vt:lpstr>
      <vt:lpstr>Laivų klasifikacija</vt:lpstr>
      <vt:lpstr>Kodėl laivai neskęsta?</vt:lpstr>
      <vt:lpstr>Archimedas</vt:lpstr>
      <vt:lpstr>Archimedo jėga</vt:lpstr>
      <vt:lpstr>Archimedo dėsnis</vt:lpstr>
      <vt:lpstr>Kūnų plūduriavimas</vt:lpstr>
      <vt:lpstr>Kūnų plūduriavimo sąlygos</vt:lpstr>
      <vt:lpstr>Laivų plūduriavimo ypatumai (1)</vt:lpstr>
      <vt:lpstr>Laivų plūduriavimo ypatumai (2)</vt:lpstr>
      <vt:lpstr>Kaip  veikia povandeniniai laivai?</vt:lpstr>
      <vt:lpstr>Bandymai</vt:lpstr>
      <vt:lpstr>Pirmasis bandymas Valtis iš folijos</vt:lpstr>
      <vt:lpstr>Darbo priemonės</vt:lpstr>
      <vt:lpstr>Darbo eiga</vt:lpstr>
      <vt:lpstr>Darbo eiga</vt:lpstr>
      <vt:lpstr>Rezultatai ir išvados</vt:lpstr>
      <vt:lpstr>Antrasis bandymas Povandeninis laivas iš butelio</vt:lpstr>
      <vt:lpstr>Darbo priemonės</vt:lpstr>
      <vt:lpstr>Darbo eiga</vt:lpstr>
      <vt:lpstr>Darbo eiga</vt:lpstr>
      <vt:lpstr>Darbo eiga</vt:lpstr>
      <vt:lpstr>Rezultatai ir išvados</vt:lpstr>
      <vt:lpstr>Testas</vt:lpstr>
      <vt:lpstr>1 klausimas</vt:lpstr>
      <vt:lpstr>2 klausimas</vt:lpstr>
      <vt:lpstr>3 klausimas</vt:lpstr>
      <vt:lpstr>4 klausimas</vt:lpstr>
      <vt:lpstr>5 klausimas</vt:lpstr>
      <vt:lpstr>6 klausimas</vt:lpstr>
      <vt:lpstr>7 klausimas</vt:lpstr>
      <vt:lpstr>8 klausimas</vt:lpstr>
      <vt:lpstr>9 klausimas</vt:lpstr>
      <vt:lpstr>10 klausimas</vt:lpstr>
      <vt:lpstr>11 klausimas</vt:lpstr>
      <vt:lpstr>12 klausimas</vt:lpstr>
      <vt:lpstr>Testo atsakymai</vt:lpstr>
      <vt:lpstr>Uždavinių sprendimas</vt:lpstr>
      <vt:lpstr>1 uždavinys</vt:lpstr>
      <vt:lpstr>2 uždavinys</vt:lpstr>
      <vt:lpstr>3 užduotis</vt:lpstr>
      <vt:lpstr>4 užduotis</vt:lpstr>
      <vt:lpstr>5 uždavinys</vt:lpstr>
      <vt:lpstr>Kuriame paveikslėlyje pavaizduoti šie laivai:</vt:lpstr>
      <vt:lpstr>Atsakymai</vt:lpstr>
      <vt:lpstr>Literatūra</vt:lpstr>
      <vt:lpstr>Literatūra</vt:lpstr>
      <vt:lpstr>Ačiū už dėmesį!</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Vandens transportas</dc:title>
  <dc:creator>gabija</dc:creator>
  <cp:lastModifiedBy>USER</cp:lastModifiedBy>
  <cp:revision>109</cp:revision>
  <dcterms:created xsi:type="dcterms:W3CDTF">2006-08-16T00:00:00Z</dcterms:created>
  <dcterms:modified xsi:type="dcterms:W3CDTF">2015-04-06T21:05:58Z</dcterms:modified>
</cp:coreProperties>
</file>