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4ED0168A-32F0-4BFA-9A57-58F029D7DD71}" type="datetimeFigureOut">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8CA416-5A16-4CBC-ADC5-9BE58F3EDBCA}" type="slidenum">
              <a:rPr lang="en-US" smtClean="0"/>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0168A-32F0-4BFA-9A57-58F029D7DD71}" type="datetimeFigureOut">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8CA416-5A16-4CBC-ADC5-9BE58F3EDBC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4ED0168A-32F0-4BFA-9A57-58F029D7DD71}" type="datetimeFigureOut">
              <a:rPr lang="en-US" smtClean="0"/>
              <a:t>3/8/2015</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B08CA416-5A16-4CBC-ADC5-9BE58F3EDBC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D0168A-32F0-4BFA-9A57-58F029D7DD71}" type="datetimeFigureOut">
              <a:rPr lang="en-US" smtClean="0"/>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8CA416-5A16-4CBC-ADC5-9BE58F3EDBC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D0168A-32F0-4BFA-9A57-58F029D7DD71}" type="datetimeFigureOut">
              <a:rPr lang="en-US" smtClean="0"/>
              <a:t>3/8/2015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8CA416-5A16-4CBC-ADC5-9BE58F3EDBC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D0168A-32F0-4BFA-9A57-58F029D7DD71}" type="datetimeFigureOut">
              <a:rPr lang="en-US" smtClean="0"/>
              <a:t>3/8/2015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8CA416-5A16-4CBC-ADC5-9BE58F3EDBC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0168A-32F0-4BFA-9A57-58F029D7DD71}" type="datetimeFigureOut">
              <a:rPr lang="en-US" smtClean="0"/>
              <a:t>3/8/2015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8CA416-5A16-4CBC-ADC5-9BE58F3EDBC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D0168A-32F0-4BFA-9A57-58F029D7DD71}" type="datetimeFigureOut">
              <a:rPr lang="en-US" smtClean="0"/>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8CA416-5A16-4CBC-ADC5-9BE58F3EDBCA}" type="slidenum">
              <a:rPr lang="en-US" smtClean="0"/>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4ED0168A-32F0-4BFA-9A57-58F029D7DD71}" type="datetimeFigureOut">
              <a:rPr lang="en-US" smtClean="0"/>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8CA416-5A16-4CBC-ADC5-9BE58F3EDBCA}" type="slidenum">
              <a:rPr lang="en-US" smtClean="0"/>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0168A-32F0-4BFA-9A57-58F029D7DD71}" type="datetimeFigureOut">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8CA416-5A16-4CBC-ADC5-9BE58F3EDBC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0168A-32F0-4BFA-9A57-58F029D7DD71}" type="datetimeFigureOut">
              <a:rPr lang="en-US" smtClean="0"/>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8CA416-5A16-4CBC-ADC5-9BE58F3EDBC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4ED0168A-32F0-4BFA-9A57-58F029D7DD71}" type="datetimeFigureOut">
              <a:rPr lang="en-US" smtClean="0"/>
              <a:t>3/8/2015</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B08CA416-5A16-4CBC-ADC5-9BE58F3EDBC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7.xml"/><Relationship Id="rId2" Type="http://schemas.openxmlformats.org/officeDocument/2006/relationships/slide" Target="slide34.xml"/><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slide" Target="slide12.xml"/><Relationship Id="rId10" Type="http://schemas.openxmlformats.org/officeDocument/2006/relationships/slide" Target="slide33.xml"/><Relationship Id="rId4" Type="http://schemas.openxmlformats.org/officeDocument/2006/relationships/slide" Target="slide8.xml"/><Relationship Id="rId9" Type="http://schemas.openxmlformats.org/officeDocument/2006/relationships/slide" Target="slide29.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9.jpeg"/><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s://www.youtube.com/watch?v=aLw1IkDDcuA&amp;feature=youtu.be&amp;t=1m35s"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www.youtube.com/watch?v=r_zg4rVFP9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balsas.tv3.lt/naujiena/776008/10-idomiu-faktu-apie-dailuji-ciuozima" TargetMode="External"/><Relationship Id="rId2" Type="http://schemas.openxmlformats.org/officeDocument/2006/relationships/hyperlink" Target="http://lt.wikipedia.org/wik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19650"/>
            <a:ext cx="8856984" cy="1224136"/>
          </a:xfrm>
        </p:spPr>
        <p:txBody>
          <a:bodyPr>
            <a:normAutofit/>
          </a:bodyPr>
          <a:lstStyle/>
          <a:p>
            <a:pPr algn="ctr"/>
            <a:r>
              <a:rPr lang="lt-LT" altLang="en-US" dirty="0"/>
              <a:t>Žiemos Olimpinių žaidynių </a:t>
            </a:r>
            <a:r>
              <a:rPr lang="lt-LT" altLang="en-US" dirty="0" smtClean="0"/>
              <a:t>fizika</a:t>
            </a:r>
            <a:endParaRPr lang="en-US" dirty="0"/>
          </a:p>
        </p:txBody>
      </p:sp>
      <p:sp>
        <p:nvSpPr>
          <p:cNvPr id="3" name="Subtitle 2"/>
          <p:cNvSpPr>
            <a:spLocks noGrp="1"/>
          </p:cNvSpPr>
          <p:nvPr>
            <p:ph type="subTitle" idx="1"/>
          </p:nvPr>
        </p:nvSpPr>
        <p:spPr>
          <a:xfrm>
            <a:off x="-540568" y="2348880"/>
            <a:ext cx="5855568" cy="2575520"/>
          </a:xfrm>
        </p:spPr>
        <p:txBody>
          <a:bodyPr>
            <a:normAutofit fontScale="92500" lnSpcReduction="10000"/>
          </a:bodyPr>
          <a:lstStyle/>
          <a:p>
            <a:pPr algn="ctr"/>
            <a:r>
              <a:rPr lang="lt-LT" dirty="0" smtClean="0"/>
              <a:t>Ukmergės „Šilo“ pagrindinė mokykla</a:t>
            </a:r>
          </a:p>
          <a:p>
            <a:pPr algn="ctr"/>
            <a:r>
              <a:rPr lang="lt-LT" dirty="0" smtClean="0"/>
              <a:t>Parengė</a:t>
            </a:r>
          </a:p>
          <a:p>
            <a:pPr algn="ctr"/>
            <a:r>
              <a:rPr lang="lt-LT" dirty="0" smtClean="0"/>
              <a:t>Gabija Požerskaitė</a:t>
            </a:r>
          </a:p>
          <a:p>
            <a:pPr algn="ctr"/>
            <a:r>
              <a:rPr lang="lt-LT" dirty="0" smtClean="0"/>
              <a:t>Iveta </a:t>
            </a:r>
            <a:r>
              <a:rPr lang="lt-LT" dirty="0"/>
              <a:t>P</a:t>
            </a:r>
            <a:r>
              <a:rPr lang="lt-LT" dirty="0" smtClean="0"/>
              <a:t>ranytė </a:t>
            </a:r>
          </a:p>
          <a:p>
            <a:pPr algn="ctr"/>
            <a:r>
              <a:rPr lang="lt-LT" dirty="0" smtClean="0"/>
              <a:t>8 klasė</a:t>
            </a:r>
          </a:p>
          <a:p>
            <a:pPr algn="ctr"/>
            <a:r>
              <a:rPr lang="lt-LT" dirty="0" smtClean="0"/>
              <a:t>Mokytoja Gražina Gervinskienė</a:t>
            </a:r>
          </a:p>
          <a:p>
            <a:pPr algn="ctr"/>
            <a:r>
              <a:rPr lang="lt-LT" dirty="0" smtClean="0"/>
              <a:t>2015 m.</a:t>
            </a:r>
            <a:endParaRPr lang="en-US" dirty="0"/>
          </a:p>
        </p:txBody>
      </p:sp>
    </p:spTree>
    <p:extLst>
      <p:ext uri="{BB962C8B-B14F-4D97-AF65-F5344CB8AC3E}">
        <p14:creationId xmlns:p14="http://schemas.microsoft.com/office/powerpoint/2010/main" val="17996731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dirty="0" smtClean="0"/>
              <a:t>Turinys </a:t>
            </a:r>
            <a:endParaRPr lang="en-US" dirty="0"/>
          </a:p>
        </p:txBody>
      </p:sp>
      <p:sp>
        <p:nvSpPr>
          <p:cNvPr id="3" name="Content Placeholder 2"/>
          <p:cNvSpPr>
            <a:spLocks noGrp="1"/>
          </p:cNvSpPr>
          <p:nvPr>
            <p:ph idx="1"/>
          </p:nvPr>
        </p:nvSpPr>
        <p:spPr/>
        <p:txBody>
          <a:bodyPr>
            <a:normAutofit/>
          </a:bodyPr>
          <a:lstStyle/>
          <a:p>
            <a:r>
              <a:rPr lang="lt-LT" dirty="0" smtClean="0">
                <a:hlinkClick r:id="rId2" action="ppaction://hlinksldjump"/>
              </a:rPr>
              <a:t>Žiemos olimpinės žaidynės</a:t>
            </a:r>
            <a:endParaRPr lang="lt-LT" dirty="0" smtClean="0"/>
          </a:p>
          <a:p>
            <a:r>
              <a:rPr lang="en-US" dirty="0" smtClean="0">
                <a:hlinkClick r:id="rId3" action="ppaction://hlinksldjump"/>
              </a:rPr>
              <a:t>Greitasis čiuožimas</a:t>
            </a:r>
            <a:endParaRPr lang="lt-LT" dirty="0" smtClean="0"/>
          </a:p>
          <a:p>
            <a:r>
              <a:rPr lang="en-US" dirty="0" smtClean="0">
                <a:hlinkClick r:id="rId4" action="ppaction://hlinksldjump"/>
              </a:rPr>
              <a:t>Akmenslydis</a:t>
            </a:r>
            <a:endParaRPr lang="lt-LT" dirty="0" smtClean="0"/>
          </a:p>
          <a:p>
            <a:r>
              <a:rPr lang="en-US" dirty="0" smtClean="0">
                <a:hlinkClick r:id="rId5" action="ppaction://hlinksldjump"/>
              </a:rPr>
              <a:t>Dailusis čiuožimas</a:t>
            </a:r>
            <a:endParaRPr lang="lt-LT" dirty="0" smtClean="0"/>
          </a:p>
          <a:p>
            <a:r>
              <a:rPr lang="en-US" dirty="0" smtClean="0">
                <a:hlinkClick r:id="rId6" action="ppaction://hlinksldjump"/>
              </a:rPr>
              <a:t>Greitasis leidimasis</a:t>
            </a:r>
            <a:endParaRPr lang="lt-LT" dirty="0" smtClean="0"/>
          </a:p>
          <a:p>
            <a:r>
              <a:rPr lang="lt-LT" dirty="0" smtClean="0">
                <a:hlinkClick r:id="rId7" action="ppaction://hlinksldjump"/>
              </a:rPr>
              <a:t>Šuoliai su slidėmis</a:t>
            </a:r>
            <a:endParaRPr lang="lt-LT" dirty="0" smtClean="0"/>
          </a:p>
          <a:p>
            <a:r>
              <a:rPr lang="lt-LT" dirty="0" smtClean="0">
                <a:hlinkClick r:id="rId8" action="ppaction://hlinksldjump"/>
              </a:rPr>
              <a:t>Bobslėjus</a:t>
            </a:r>
            <a:endParaRPr lang="lt-LT" dirty="0" smtClean="0"/>
          </a:p>
          <a:p>
            <a:r>
              <a:rPr lang="en-US" dirty="0" smtClean="0">
                <a:hlinkClick r:id="rId9" action="ppaction://hlinksldjump"/>
              </a:rPr>
              <a:t>Testas</a:t>
            </a:r>
            <a:endParaRPr lang="lt-LT" dirty="0" smtClean="0"/>
          </a:p>
          <a:p>
            <a:r>
              <a:rPr lang="en-US" dirty="0" smtClean="0">
                <a:hlinkClick r:id="rId10" action="ppaction://hlinksldjump"/>
              </a:rPr>
              <a:t>Šaltiniai</a:t>
            </a:r>
            <a:endParaRPr lang="en-US" dirty="0"/>
          </a:p>
        </p:txBody>
      </p:sp>
    </p:spTree>
    <p:extLst>
      <p:ext uri="{BB962C8B-B14F-4D97-AF65-F5344CB8AC3E}">
        <p14:creationId xmlns:p14="http://schemas.microsoft.com/office/powerpoint/2010/main" val="2402867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Žiemos olimpinės žaidynės</a:t>
            </a:r>
            <a:endParaRPr lang="en-US" dirty="0"/>
          </a:p>
        </p:txBody>
      </p:sp>
      <p:sp>
        <p:nvSpPr>
          <p:cNvPr id="3" name="Content Placeholder 2"/>
          <p:cNvSpPr>
            <a:spLocks noGrp="1"/>
          </p:cNvSpPr>
          <p:nvPr>
            <p:ph idx="1"/>
          </p:nvPr>
        </p:nvSpPr>
        <p:spPr/>
        <p:txBody>
          <a:bodyPr/>
          <a:lstStyle/>
          <a:p>
            <a:pPr marL="0" indent="0" algn="ctr">
              <a:buNone/>
            </a:pPr>
            <a:r>
              <a:rPr lang="lt-LT" dirty="0" smtClean="0"/>
              <a:t>Žiemos olimpinės žaidynės prasidėjo 1924 m. Jos vyko Šamonije, Prancūzijoje. Tokios žaidynės rengiamos kas ketverius metus. </a:t>
            </a:r>
            <a:r>
              <a:rPr lang="lt-LT" dirty="0"/>
              <a:t> Paskutinioji </a:t>
            </a:r>
            <a:r>
              <a:rPr lang="lt-LT" dirty="0" smtClean="0"/>
              <a:t>žiemos </a:t>
            </a:r>
            <a:r>
              <a:rPr lang="lt-LT" dirty="0"/>
              <a:t>olimpiada vyko 2014 metų vasario 7–23 dienomis </a:t>
            </a:r>
            <a:r>
              <a:rPr lang="lt-LT" dirty="0" smtClean="0"/>
              <a:t>Sočyje. 2018 metais žaidynės vyks Pjončane, Pietų Korėjoje. </a:t>
            </a:r>
          </a:p>
        </p:txBody>
      </p:sp>
      <p:pic>
        <p:nvPicPr>
          <p:cNvPr id="1026" name="Picture 2" descr="http://www.tutkus.com/lt/dienorastis/2010/vasaris/DSCF3133.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062" b="89897" l="10000" r="98000">
                        <a14:backgroundMark x1="23750" y1="26804" x2="23750" y2="26804"/>
                        <a14:backgroundMark x1="29000" y1="26804" x2="29000" y2="26804"/>
                        <a14:backgroundMark x1="34875" y1="43918" x2="34875" y2="43918"/>
                        <a14:backgroundMark x1="41125" y1="60619" x2="41125" y2="60619"/>
                        <a14:backgroundMark x1="45250" y1="64742" x2="45250" y2="64742"/>
                        <a14:backgroundMark x1="42750" y1="56495" x2="42750" y2="56495"/>
                        <a14:backgroundMark x1="51500" y1="48454" x2="51500" y2="48454"/>
                        <a14:backgroundMark x1="58250" y1="35670" x2="58250" y2="35670"/>
                        <a14:backgroundMark x1="53125" y1="52784" x2="53125" y2="52784"/>
                        <a14:backgroundMark x1="76500" y1="67423" x2="76500" y2="67423"/>
                        <a14:backgroundMark x1="78750" y1="58763" x2="78750" y2="58763"/>
                      </a14:backgroundRemoval>
                    </a14:imgEffect>
                  </a14:imgLayer>
                </a14:imgProps>
              </a:ext>
              <a:ext uri="{28A0092B-C50C-407E-A947-70E740481C1C}">
                <a14:useLocalDpi xmlns:a14="http://schemas.microsoft.com/office/drawing/2010/main" val="0"/>
              </a:ext>
            </a:extLst>
          </a:blip>
          <a:srcRect/>
          <a:stretch>
            <a:fillRect/>
          </a:stretch>
        </p:blipFill>
        <p:spPr bwMode="auto">
          <a:xfrm>
            <a:off x="2112076" y="3501008"/>
            <a:ext cx="4939600" cy="2994633"/>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8595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additive="base">
                                        <p:cTn id="19" dur="500" fill="hold"/>
                                        <p:tgtEl>
                                          <p:spTgt spid="1026"/>
                                        </p:tgtEl>
                                        <p:attrNameLst>
                                          <p:attrName>ppt_x</p:attrName>
                                        </p:attrNameLst>
                                      </p:cBhvr>
                                      <p:tavLst>
                                        <p:tav tm="0">
                                          <p:val>
                                            <p:strVal val="#ppt_x"/>
                                          </p:val>
                                        </p:tav>
                                        <p:tav tm="100000">
                                          <p:val>
                                            <p:strVal val="#ppt_x"/>
                                          </p:val>
                                        </p:tav>
                                      </p:tavLst>
                                    </p:anim>
                                    <p:anim calcmode="lin" valueType="num">
                                      <p:cBhvr additive="base">
                                        <p:cTn id="20"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Greitasis čiuožimas</a:t>
            </a:r>
            <a:endParaRPr lang="en-US" dirty="0"/>
          </a:p>
        </p:txBody>
      </p:sp>
      <p:pic>
        <p:nvPicPr>
          <p:cNvPr id="3074" name="Picture 2" descr="http://media.search.lt/GetFile.php?OID=215786&amp;filetype=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1774095"/>
            <a:ext cx="7334279" cy="4226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1996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additive="base">
                                        <p:cTn id="13" dur="500" fill="hold"/>
                                        <p:tgtEl>
                                          <p:spTgt spid="3074"/>
                                        </p:tgtEl>
                                        <p:attrNameLst>
                                          <p:attrName>ppt_x</p:attrName>
                                        </p:attrNameLst>
                                      </p:cBhvr>
                                      <p:tavLst>
                                        <p:tav tm="0">
                                          <p:val>
                                            <p:strVal val="#ppt_x"/>
                                          </p:val>
                                        </p:tav>
                                        <p:tav tm="100000">
                                          <p:val>
                                            <p:strVal val="#ppt_x"/>
                                          </p:val>
                                        </p:tav>
                                      </p:tavLst>
                                    </p:anim>
                                    <p:anim calcmode="lin" valueType="num">
                                      <p:cBhvr additive="base">
                                        <p:cTn id="14"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Greitasis čiuožimas - </a:t>
            </a:r>
            <a:r>
              <a:rPr lang="en-US" dirty="0"/>
              <a:t> žiemos sporto šaka, kurioje dalyviai varžosi, </a:t>
            </a:r>
            <a:r>
              <a:rPr lang="en-US" dirty="0" smtClean="0"/>
              <a:t>kas </a:t>
            </a:r>
            <a:r>
              <a:rPr lang="en-US" dirty="0"/>
              <a:t>greičiau įveiks trasą su </a:t>
            </a:r>
            <a:r>
              <a:rPr lang="lt-LT" dirty="0" smtClean="0"/>
              <a:t>pačiūžom</a:t>
            </a:r>
            <a:r>
              <a:rPr lang="en-US" dirty="0" smtClean="0"/>
              <a:t>.</a:t>
            </a:r>
            <a:r>
              <a:rPr lang="lt-LT" dirty="0" smtClean="0"/>
              <a:t> Šioje rungtyje iš pat pradžių pradeda veikti Niutono dėsniai. Kai čiuožėjai išsirikiuoja prie starto linijos, galime pritaikyti pirmąjį dėsnį: </a:t>
            </a:r>
            <a:r>
              <a:rPr lang="lt-LT" altLang="en-US" b="1" dirty="0">
                <a:solidFill>
                  <a:schemeClr val="accent2">
                    <a:lumMod val="60000"/>
                    <a:lumOff val="40000"/>
                  </a:schemeClr>
                </a:solidFill>
              </a:rPr>
              <a:t>jei kūno neveikia išorinės jėgos, kūnas juda tiesiai ir tolygiai ir išlaiko rimtį.</a:t>
            </a:r>
          </a:p>
          <a:p>
            <a:pPr marL="0" indent="0">
              <a:buNone/>
            </a:pPr>
            <a:endParaRPr lang="lt-LT" b="1" dirty="0"/>
          </a:p>
        </p:txBody>
      </p:sp>
      <p:pic>
        <p:nvPicPr>
          <p:cNvPr id="4" name="Picture 5"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35419">
            <a:off x="5919223" y="3861048"/>
            <a:ext cx="2519362" cy="25193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7846437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rot="21131260">
            <a:off x="5070039" y="4226187"/>
            <a:ext cx="3408040" cy="2263152"/>
          </a:xfrm>
          <a:prstGeom prst="rect">
            <a:avLst/>
          </a:prstGeom>
          <a:ln>
            <a:noFill/>
          </a:ln>
          <a:effectLst>
            <a:softEdge rad="112500"/>
          </a:effectLst>
        </p:spPr>
      </p:pic>
      <p:sp>
        <p:nvSpPr>
          <p:cNvPr id="2" name="Title 1"/>
          <p:cNvSpPr>
            <a:spLocks noGrp="1"/>
          </p:cNvSpPr>
          <p:nvPr>
            <p:ph type="title"/>
          </p:nvPr>
        </p:nvSpPr>
        <p:spPr/>
        <p:txBody>
          <a:bodyPr>
            <a:normAutofit fontScale="90000"/>
          </a:bodyPr>
          <a:lstStyle/>
          <a:p>
            <a:pPr algn="ctr"/>
            <a:r>
              <a:rPr lang="lt-LT" altLang="en-US" dirty="0"/>
              <a:t>Greitojo </a:t>
            </a:r>
            <a:r>
              <a:rPr lang="lt-LT" altLang="en-US" dirty="0" smtClean="0"/>
              <a:t>čiuožimo pačiūžos </a:t>
            </a:r>
            <a:r>
              <a:rPr lang="lt-LT" altLang="en-US" dirty="0"/>
              <a:t>ir jų pavažos</a:t>
            </a:r>
            <a:endParaRPr lang="en-US" dirty="0"/>
          </a:p>
        </p:txBody>
      </p:sp>
      <p:sp>
        <p:nvSpPr>
          <p:cNvPr id="3" name="Content Placeholder 2"/>
          <p:cNvSpPr>
            <a:spLocks noGrp="1"/>
          </p:cNvSpPr>
          <p:nvPr>
            <p:ph idx="1"/>
          </p:nvPr>
        </p:nvSpPr>
        <p:spPr/>
        <p:txBody>
          <a:bodyPr/>
          <a:lstStyle/>
          <a:p>
            <a:pPr marL="0" indent="0" algn="ctr">
              <a:buNone/>
            </a:pPr>
            <a:r>
              <a:rPr lang="lt-LT" dirty="0" smtClean="0"/>
              <a:t>Čiuožėjai turi specialias greitąjam čiuožimui pritaikytas pačiūžas. </a:t>
            </a:r>
          </a:p>
          <a:p>
            <a:pPr marL="0" indent="0" algn="ctr">
              <a:buNone/>
            </a:pPr>
            <a:r>
              <a:rPr lang="lt-LT" dirty="0" smtClean="0"/>
              <a:t>Pavaža - </a:t>
            </a:r>
            <a:r>
              <a:rPr lang="lt-LT" altLang="en-US" dirty="0"/>
              <a:t>38-46cm </a:t>
            </a:r>
            <a:r>
              <a:rPr lang="lt-LT" altLang="en-US" dirty="0" smtClean="0"/>
              <a:t>ilgio, plokščia, užaštrinta </a:t>
            </a:r>
            <a:r>
              <a:rPr lang="lt-LT" altLang="en-US" dirty="0"/>
              <a:t>aliuminio </a:t>
            </a:r>
            <a:r>
              <a:rPr lang="lt-LT" altLang="en-US" dirty="0" smtClean="0"/>
              <a:t>plokštelė. Kuo pavaža yra ilgesnė, </a:t>
            </a:r>
            <a:r>
              <a:rPr lang="lt-LT" altLang="en-US" dirty="0"/>
              <a:t>tuo toliau kiekvienu atsispyrimu galima nučiuožti, taip sportininkas gali pasiekti didesnį </a:t>
            </a:r>
            <a:r>
              <a:rPr lang="lt-LT" altLang="en-US" dirty="0" smtClean="0"/>
              <a:t>greitį.</a:t>
            </a:r>
            <a:r>
              <a:rPr lang="lt-LT" altLang="en-US" dirty="0"/>
              <a:t> </a:t>
            </a:r>
            <a:endParaRPr lang="lt-LT" altLang="en-US" dirty="0" smtClean="0"/>
          </a:p>
          <a:p>
            <a:pPr marL="0" indent="0" algn="ctr">
              <a:buNone/>
            </a:pPr>
            <a:r>
              <a:rPr lang="lt-LT" altLang="en-US" dirty="0" smtClean="0"/>
              <a:t>Pačiūžos batas </a:t>
            </a:r>
            <a:r>
              <a:rPr lang="lt-LT" altLang="en-US" dirty="0"/>
              <a:t>kietas, pagamintas iš anglies pluošto. Papildoma čiurnos apsauga saugo nuo įtampos apkrovos posūkiuose.</a:t>
            </a:r>
          </a:p>
          <a:p>
            <a:pPr marL="0" indent="0">
              <a:buNone/>
            </a:pPr>
            <a:endParaRPr lang="lt-LT" dirty="0" smtClean="0"/>
          </a:p>
        </p:txBody>
      </p:sp>
    </p:spTree>
    <p:extLst>
      <p:ext uri="{BB962C8B-B14F-4D97-AF65-F5344CB8AC3E}">
        <p14:creationId xmlns:p14="http://schemas.microsoft.com/office/powerpoint/2010/main" val="1698252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382042">
            <a:off x="5048943" y="393671"/>
            <a:ext cx="3444281" cy="22997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descr="http://www.sportas.info/images/news/0_alf_174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87598">
            <a:off x="368983" y="3039005"/>
            <a:ext cx="3436429" cy="228200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80527" y="1570700"/>
            <a:ext cx="8229600" cy="4450587"/>
          </a:xfrm>
        </p:spPr>
        <p:txBody>
          <a:bodyPr>
            <a:normAutofit/>
          </a:bodyPr>
          <a:lstStyle/>
          <a:p>
            <a:pPr algn="ctr">
              <a:buFont typeface="Wingdings" pitchFamily="2" charset="2"/>
              <a:buNone/>
            </a:pPr>
            <a:endParaRPr lang="lt-LT" altLang="en-US" dirty="0" smtClean="0"/>
          </a:p>
          <a:p>
            <a:pPr algn="ctr">
              <a:buFont typeface="Wingdings" pitchFamily="2" charset="2"/>
              <a:buNone/>
            </a:pPr>
            <a:r>
              <a:rPr lang="lt-LT" altLang="en-US" dirty="0" smtClean="0"/>
              <a:t>Pačiūža </a:t>
            </a:r>
            <a:r>
              <a:rPr lang="lt-LT" altLang="en-US" dirty="0"/>
              <a:t>itin aukšta, tad batas su ledu nesiliečia net staigiuose posūkiuose, kai čiuožėjas beveik guli ant šono</a:t>
            </a:r>
            <a:r>
              <a:rPr lang="lt-LT" altLang="en-US" dirty="0" smtClean="0"/>
              <a:t>.</a:t>
            </a:r>
          </a:p>
          <a:p>
            <a:pPr algn="ctr">
              <a:buFont typeface="Wingdings" pitchFamily="2" charset="2"/>
              <a:buNone/>
            </a:pPr>
            <a:endParaRPr lang="lt-LT" altLang="en-US" dirty="0"/>
          </a:p>
          <a:p>
            <a:pPr algn="ctr">
              <a:buFont typeface="Wingdings" pitchFamily="2" charset="2"/>
              <a:buNone/>
            </a:pPr>
            <a:endParaRPr lang="lt-LT" altLang="en-US" dirty="0" smtClean="0"/>
          </a:p>
          <a:p>
            <a:pPr algn="ctr">
              <a:buFont typeface="Wingdings" pitchFamily="2" charset="2"/>
              <a:buNone/>
            </a:pPr>
            <a:endParaRPr lang="lt-LT" altLang="en-US" dirty="0"/>
          </a:p>
          <a:p>
            <a:pPr algn="ctr">
              <a:buFont typeface="Wingdings" pitchFamily="2" charset="2"/>
              <a:buNone/>
            </a:pPr>
            <a:r>
              <a:rPr lang="lt-LT" altLang="en-US" dirty="0"/>
              <a:t>  Tvirtinimo mechanizmas- pavaža pritvirtinta tik priekinėje bato dalyje, tad ji išlieka ant ledo, net kai kulnas pakeltas, taip kiekvienas atsispyrimas yra efektyvesnis.</a:t>
            </a:r>
          </a:p>
          <a:p>
            <a:endParaRPr lang="en-US" dirty="0"/>
          </a:p>
        </p:txBody>
      </p:sp>
    </p:spTree>
    <p:extLst>
      <p:ext uri="{BB962C8B-B14F-4D97-AF65-F5344CB8AC3E}">
        <p14:creationId xmlns:p14="http://schemas.microsoft.com/office/powerpoint/2010/main" val="10725600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30"/>
                                        </p:tgtEl>
                                        <p:attrNameLst>
                                          <p:attrName>style.visibility</p:attrName>
                                        </p:attrNameLst>
                                      </p:cBhvr>
                                      <p:to>
                                        <p:strVal val="visible"/>
                                      </p:to>
                                    </p:set>
                                    <p:anim calcmode="lin" valueType="num">
                                      <p:cBhvr additive="base">
                                        <p:cTn id="25" dur="500" fill="hold"/>
                                        <p:tgtEl>
                                          <p:spTgt spid="1030"/>
                                        </p:tgtEl>
                                        <p:attrNameLst>
                                          <p:attrName>ppt_x</p:attrName>
                                        </p:attrNameLst>
                                      </p:cBhvr>
                                      <p:tavLst>
                                        <p:tav tm="0">
                                          <p:val>
                                            <p:strVal val="#ppt_x"/>
                                          </p:val>
                                        </p:tav>
                                        <p:tav tm="100000">
                                          <p:val>
                                            <p:strVal val="#ppt_x"/>
                                          </p:val>
                                        </p:tav>
                                      </p:tavLst>
                                    </p:anim>
                                    <p:anim calcmode="lin" valueType="num">
                                      <p:cBhvr additive="base">
                                        <p:cTn id="26"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ploksciapedyste.lt/wp-content/uploads/2011/02/Klausima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90000"/>
                    </a14:imgEffect>
                  </a14:imgLayer>
                </a14:imgProps>
              </a:ext>
              <a:ext uri="{28A0092B-C50C-407E-A947-70E740481C1C}">
                <a14:useLocalDpi xmlns:a14="http://schemas.microsoft.com/office/drawing/2010/main" val="0"/>
              </a:ext>
            </a:extLst>
          </a:blip>
          <a:srcRect/>
          <a:stretch>
            <a:fillRect/>
          </a:stretch>
        </p:blipFill>
        <p:spPr bwMode="auto">
          <a:xfrm rot="904227">
            <a:off x="6159202" y="2094112"/>
            <a:ext cx="2952750" cy="3638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lt-LT" dirty="0" smtClean="0"/>
              <a:t>Įdomus klausimas!</a:t>
            </a:r>
            <a:endParaRPr lang="en-US" dirty="0"/>
          </a:p>
        </p:txBody>
      </p:sp>
      <p:sp>
        <p:nvSpPr>
          <p:cNvPr id="3" name="Content Placeholder 2"/>
          <p:cNvSpPr>
            <a:spLocks noGrp="1"/>
          </p:cNvSpPr>
          <p:nvPr>
            <p:ph idx="1"/>
          </p:nvPr>
        </p:nvSpPr>
        <p:spPr>
          <a:xfrm>
            <a:off x="467544" y="2852936"/>
            <a:ext cx="8229600" cy="4525963"/>
          </a:xfrm>
        </p:spPr>
        <p:txBody>
          <a:bodyPr/>
          <a:lstStyle/>
          <a:p>
            <a:pPr marL="0" indent="0" algn="ctr">
              <a:buNone/>
            </a:pPr>
            <a:r>
              <a:rPr lang="lt-LT" sz="3600" dirty="0" smtClean="0"/>
              <a:t>Kaip manote, iš ko buvo padarytos pirmosios pačiūžų pavažos?</a:t>
            </a:r>
          </a:p>
          <a:p>
            <a:pPr marL="0" indent="0">
              <a:buNone/>
            </a:pPr>
            <a:endParaRPr lang="lt-LT" dirty="0"/>
          </a:p>
        </p:txBody>
      </p:sp>
    </p:spTree>
    <p:extLst>
      <p:ext uri="{BB962C8B-B14F-4D97-AF65-F5344CB8AC3E}">
        <p14:creationId xmlns:p14="http://schemas.microsoft.com/office/powerpoint/2010/main" val="5473010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6" descr="http://curentul.md/wp-content/uploads/2014/02/semnul-exclamarii.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775" b="91379" l="9961" r="57813">
                        <a14:foregroundMark x1="43359" y1="76525" x2="45410" y2="78249"/>
                      </a14:backgroundRemoval>
                    </a14:imgEffect>
                  </a14:imgLayer>
                </a14:imgProps>
              </a:ext>
              <a:ext uri="{28A0092B-C50C-407E-A947-70E740481C1C}">
                <a14:useLocalDpi xmlns:a14="http://schemas.microsoft.com/office/drawing/2010/main" val="0"/>
              </a:ext>
            </a:extLst>
          </a:blip>
          <a:srcRect/>
          <a:stretch>
            <a:fillRect/>
          </a:stretch>
        </p:blipFill>
        <p:spPr bwMode="auto">
          <a:xfrm rot="732611">
            <a:off x="3131840" y="557270"/>
            <a:ext cx="7479610" cy="55074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lt-LT" dirty="0" smtClean="0"/>
              <a:t>Įdomu!</a:t>
            </a:r>
            <a:endParaRPr lang="en-US" dirty="0"/>
          </a:p>
        </p:txBody>
      </p:sp>
      <p:sp>
        <p:nvSpPr>
          <p:cNvPr id="3" name="Content Placeholder 2"/>
          <p:cNvSpPr>
            <a:spLocks noGrp="1"/>
          </p:cNvSpPr>
          <p:nvPr>
            <p:ph idx="1"/>
          </p:nvPr>
        </p:nvSpPr>
        <p:spPr>
          <a:xfrm>
            <a:off x="467544" y="2780928"/>
            <a:ext cx="8229600" cy="4525963"/>
          </a:xfrm>
        </p:spPr>
        <p:txBody>
          <a:bodyPr/>
          <a:lstStyle/>
          <a:p>
            <a:pPr marL="0" indent="0" algn="ctr">
              <a:buNone/>
            </a:pPr>
            <a:r>
              <a:rPr lang="lt-LT" dirty="0" smtClean="0"/>
              <a:t>Jeigu manėte, kad pirmąsias pavažas gamino iš gyvūnų kaulo, esate visiškai teisūs. Jos pradėtos gaminti dar IX </a:t>
            </a:r>
            <a:r>
              <a:rPr lang="lt-LT" dirty="0"/>
              <a:t>amžiuje; vėliau atsirado medinės, geležinės ir galiausiai </a:t>
            </a:r>
            <a:r>
              <a:rPr lang="lt-LT" dirty="0" smtClean="0"/>
              <a:t>plieninės.</a:t>
            </a:r>
            <a:r>
              <a:rPr lang="lt-LT" dirty="0"/>
              <a:t/>
            </a:r>
            <a:br>
              <a:rPr lang="lt-LT" dirty="0"/>
            </a:br>
            <a:endParaRPr lang="en-US" dirty="0"/>
          </a:p>
          <a:p>
            <a:pPr marL="0" indent="0">
              <a:buNone/>
            </a:pPr>
            <a:endParaRPr lang="en-US" dirty="0"/>
          </a:p>
        </p:txBody>
      </p:sp>
    </p:spTree>
    <p:extLst>
      <p:ext uri="{BB962C8B-B14F-4D97-AF65-F5344CB8AC3E}">
        <p14:creationId xmlns:p14="http://schemas.microsoft.com/office/powerpoint/2010/main" val="27197571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462"/>
                                        </p:tgtEl>
                                        <p:attrNameLst>
                                          <p:attrName>style.visibility</p:attrName>
                                        </p:attrNameLst>
                                      </p:cBhvr>
                                      <p:to>
                                        <p:strVal val="visible"/>
                                      </p:to>
                                    </p:set>
                                    <p:anim calcmode="lin" valueType="num">
                                      <p:cBhvr additive="base">
                                        <p:cTn id="19" dur="500" fill="hold"/>
                                        <p:tgtEl>
                                          <p:spTgt spid="19462"/>
                                        </p:tgtEl>
                                        <p:attrNameLst>
                                          <p:attrName>ppt_x</p:attrName>
                                        </p:attrNameLst>
                                      </p:cBhvr>
                                      <p:tavLst>
                                        <p:tav tm="0">
                                          <p:val>
                                            <p:strVal val="#ppt_x"/>
                                          </p:val>
                                        </p:tav>
                                        <p:tav tm="100000">
                                          <p:val>
                                            <p:strVal val="#ppt_x"/>
                                          </p:val>
                                        </p:tav>
                                      </p:tavLst>
                                    </p:anim>
                                    <p:anim calcmode="lin" valueType="num">
                                      <p:cBhvr additive="base">
                                        <p:cTn id="20" dur="500" fill="hold"/>
                                        <p:tgtEl>
                                          <p:spTgt spid="194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724128" y="3473124"/>
            <a:ext cx="2178484" cy="3112120"/>
          </a:xfrm>
          <a:prstGeom prst="rect">
            <a:avLst/>
          </a:prstGeom>
          <a:ln>
            <a:noFill/>
          </a:ln>
          <a:effectLst>
            <a:softEdge rad="112500"/>
          </a:effectLst>
        </p:spPr>
      </p:pic>
      <p:sp>
        <p:nvSpPr>
          <p:cNvPr id="2" name="Title 1"/>
          <p:cNvSpPr>
            <a:spLocks noGrp="1"/>
          </p:cNvSpPr>
          <p:nvPr>
            <p:ph type="title"/>
          </p:nvPr>
        </p:nvSpPr>
        <p:spPr>
          <a:xfrm>
            <a:off x="395536" y="0"/>
            <a:ext cx="8229600" cy="1143000"/>
          </a:xfrm>
        </p:spPr>
        <p:txBody>
          <a:bodyPr/>
          <a:lstStyle/>
          <a:p>
            <a:pPr algn="ctr"/>
            <a:r>
              <a:rPr lang="lt-LT" dirty="0" smtClean="0"/>
              <a:t>Čiuožėjų apranga</a:t>
            </a:r>
            <a:endParaRPr lang="en-US" dirty="0"/>
          </a:p>
        </p:txBody>
      </p:sp>
      <p:sp>
        <p:nvSpPr>
          <p:cNvPr id="3" name="Content Placeholder 2"/>
          <p:cNvSpPr>
            <a:spLocks noGrp="1"/>
          </p:cNvSpPr>
          <p:nvPr>
            <p:ph idx="1"/>
          </p:nvPr>
        </p:nvSpPr>
        <p:spPr>
          <a:xfrm>
            <a:off x="395536" y="1210142"/>
            <a:ext cx="8229600" cy="4525963"/>
          </a:xfrm>
        </p:spPr>
        <p:txBody>
          <a:bodyPr/>
          <a:lstStyle/>
          <a:p>
            <a:pPr marL="0" indent="0" algn="ctr">
              <a:buNone/>
            </a:pPr>
            <a:r>
              <a:rPr lang="lt-LT" dirty="0" smtClean="0"/>
              <a:t>Greitojo čiuožimo sportininkai turi specialius šiai sporto šakai pritaikytus kostiumus, šie labai prigludę prie kūno, kad būtų kuo mažiau oro pasipriešinimo, beto jie, pažvelgus iš arčiau, it golfo kamuoliukai nusėti mažomis duobutėmis. </a:t>
            </a:r>
            <a:r>
              <a:rPr lang="lt-LT" altLang="en-US" dirty="0" smtClean="0"/>
              <a:t>Jos sukelia </a:t>
            </a:r>
            <a:r>
              <a:rPr lang="lt-LT" altLang="en-US" dirty="0"/>
              <a:t>besisukančius oro sūkurius, </a:t>
            </a:r>
            <a:r>
              <a:rPr lang="lt-LT" altLang="en-US" dirty="0" smtClean="0"/>
              <a:t>kurie nukreipia orą paink čiuožėją ir taip dar labiau mažina pasipriešinimą. Panašios </a:t>
            </a:r>
            <a:r>
              <a:rPr lang="lt-LT" altLang="en-US" dirty="0"/>
              <a:t>duobutės leidžia ir golfo kamuoliukui skristi toliau</a:t>
            </a:r>
            <a:r>
              <a:rPr lang="lt-LT" altLang="en-US" dirty="0" smtClean="0"/>
              <a:t>. </a:t>
            </a:r>
            <a:endParaRPr lang="lt-LT" altLang="en-US" dirty="0"/>
          </a:p>
          <a:p>
            <a:pPr marL="0" indent="0">
              <a:buNone/>
            </a:pPr>
            <a:r>
              <a:rPr lang="lt-LT" dirty="0" smtClean="0"/>
              <a:t> </a:t>
            </a:r>
            <a:endParaRPr lang="en-US" dirty="0"/>
          </a:p>
        </p:txBody>
      </p:sp>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39551" y="4653136"/>
            <a:ext cx="4572001" cy="1959429"/>
          </a:xfrm>
          <a:prstGeom prst="rect">
            <a:avLst/>
          </a:prstGeom>
          <a:ln>
            <a:noFill/>
          </a:ln>
          <a:effectLst>
            <a:softEdge rad="112500"/>
          </a:effectLst>
        </p:spPr>
      </p:pic>
    </p:spTree>
    <p:extLst>
      <p:ext uri="{BB962C8B-B14F-4D97-AF65-F5344CB8AC3E}">
        <p14:creationId xmlns:p14="http://schemas.microsoft.com/office/powerpoint/2010/main" val="27118000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dirty="0" smtClean="0"/>
              <a:t>Čiuožėjo rezultatas priklauso nuo pagreičio</a:t>
            </a:r>
            <a:endParaRPr lang="en-US" dirty="0"/>
          </a:p>
        </p:txBody>
      </p:sp>
      <p:sp>
        <p:nvSpPr>
          <p:cNvPr id="3" name="Content Placeholder 2"/>
          <p:cNvSpPr>
            <a:spLocks noGrp="1"/>
          </p:cNvSpPr>
          <p:nvPr>
            <p:ph idx="1"/>
          </p:nvPr>
        </p:nvSpPr>
        <p:spPr>
          <a:xfrm>
            <a:off x="457200" y="1598066"/>
            <a:ext cx="8229600" cy="4525963"/>
          </a:xfrm>
        </p:spPr>
        <p:txBody>
          <a:bodyPr/>
          <a:lstStyle/>
          <a:p>
            <a:pPr marL="0" indent="0">
              <a:buNone/>
            </a:pPr>
            <a:r>
              <a:rPr lang="lt-LT" altLang="en-US" dirty="0"/>
              <a:t>Greitojo čiuožimo rungtyje itin svarbus startas. Kai čiuožėjas nuleidžia pačiūžą ant ledo ir atsispiria, jis naudojasi antruoju </a:t>
            </a:r>
            <a:r>
              <a:rPr lang="lt-LT" altLang="en-US" dirty="0" smtClean="0"/>
              <a:t>Niutono dėsniu</a:t>
            </a:r>
            <a:r>
              <a:rPr lang="lt-LT" altLang="en-US" dirty="0"/>
              <a:t>: </a:t>
            </a:r>
            <a:r>
              <a:rPr lang="lt-LT" altLang="en-US" b="1" u="sng" dirty="0">
                <a:solidFill>
                  <a:schemeClr val="accent2">
                    <a:lumMod val="60000"/>
                    <a:lumOff val="40000"/>
                  </a:schemeClr>
                </a:solidFill>
              </a:rPr>
              <a:t>F = </a:t>
            </a:r>
            <a:r>
              <a:rPr lang="lt-LT" altLang="en-US" b="1" u="sng" dirty="0" smtClean="0">
                <a:solidFill>
                  <a:schemeClr val="accent2">
                    <a:lumMod val="60000"/>
                    <a:lumOff val="40000"/>
                  </a:schemeClr>
                </a:solidFill>
              </a:rPr>
              <a:t>ma</a:t>
            </a:r>
            <a:r>
              <a:rPr lang="lt-LT" altLang="en-US" b="1" u="sng" dirty="0" smtClean="0"/>
              <a:t>.</a:t>
            </a:r>
          </a:p>
          <a:p>
            <a:pPr marL="0" indent="0">
              <a:buNone/>
            </a:pPr>
            <a:r>
              <a:rPr lang="lt-LT" dirty="0" smtClean="0"/>
              <a:t>Kuo didesne jėga (</a:t>
            </a:r>
            <a:r>
              <a:rPr lang="lt-LT" b="1" dirty="0" smtClean="0">
                <a:solidFill>
                  <a:schemeClr val="accent2">
                    <a:lumMod val="60000"/>
                    <a:lumOff val="40000"/>
                  </a:schemeClr>
                </a:solidFill>
              </a:rPr>
              <a:t>F</a:t>
            </a:r>
            <a:r>
              <a:rPr lang="lt-LT" dirty="0" smtClean="0"/>
              <a:t>) čiuožėjas atsispiria nuo ledo, lyginant su kūno mase (</a:t>
            </a:r>
            <a:r>
              <a:rPr lang="lt-LT" b="1" dirty="0" smtClean="0">
                <a:solidFill>
                  <a:schemeClr val="accent2">
                    <a:lumMod val="60000"/>
                    <a:lumOff val="40000"/>
                  </a:schemeClr>
                </a:solidFill>
              </a:rPr>
              <a:t>m</a:t>
            </a:r>
            <a:r>
              <a:rPr lang="lt-LT" dirty="0" smtClean="0"/>
              <a:t>) ,tuo didesnį pagreitį (</a:t>
            </a:r>
            <a:r>
              <a:rPr lang="lt-LT" b="1" dirty="0" smtClean="0">
                <a:solidFill>
                  <a:schemeClr val="accent2">
                    <a:lumMod val="60000"/>
                    <a:lumOff val="40000"/>
                  </a:schemeClr>
                </a:solidFill>
              </a:rPr>
              <a:t>a</a:t>
            </a:r>
            <a:r>
              <a:rPr lang="lt-LT" dirty="0" smtClean="0"/>
              <a:t>) jis įgaus.</a:t>
            </a:r>
            <a:endParaRPr lang="en-US" dirty="0"/>
          </a:p>
        </p:txBody>
      </p:sp>
      <p:pic>
        <p:nvPicPr>
          <p:cNvPr id="4098" name="Picture 2" descr="http://www.sportas.lt/uploads/modules/articles/570xany/2014/01/a-sereikaite-europos-greitojo-ciuozimo-cempionate-uzeme-7-a-vieta-43018.jpg?t=13900592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3861048"/>
            <a:ext cx="4032448" cy="25512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9108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098"/>
                                        </p:tgtEl>
                                        <p:attrNameLst>
                                          <p:attrName>style.visibility</p:attrName>
                                        </p:attrNameLst>
                                      </p:cBhvr>
                                      <p:to>
                                        <p:strVal val="visible"/>
                                      </p:to>
                                    </p:set>
                                    <p:anim calcmode="lin" valueType="num">
                                      <p:cBhvr additive="base">
                                        <p:cTn id="23" dur="500" fill="hold"/>
                                        <p:tgtEl>
                                          <p:spTgt spid="4098"/>
                                        </p:tgtEl>
                                        <p:attrNameLst>
                                          <p:attrName>ppt_x</p:attrName>
                                        </p:attrNameLst>
                                      </p:cBhvr>
                                      <p:tavLst>
                                        <p:tav tm="0">
                                          <p:val>
                                            <p:strVal val="#ppt_x"/>
                                          </p:val>
                                        </p:tav>
                                        <p:tav tm="100000">
                                          <p:val>
                                            <p:strVal val="#ppt_x"/>
                                          </p:val>
                                        </p:tav>
                                      </p:tavLst>
                                    </p:anim>
                                    <p:anim calcmode="lin" valueType="num">
                                      <p:cBhvr additive="base">
                                        <p:cTn id="24"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Akmenslydis</a:t>
            </a:r>
            <a:endParaRPr lang="en-US"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33500" y="2058194"/>
            <a:ext cx="647700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5962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additive="base">
                                        <p:cTn id="13" dur="500" fill="hold"/>
                                        <p:tgtEl>
                                          <p:spTgt spid="5122"/>
                                        </p:tgtEl>
                                        <p:attrNameLst>
                                          <p:attrName>ppt_x</p:attrName>
                                        </p:attrNameLst>
                                      </p:cBhvr>
                                      <p:tavLst>
                                        <p:tav tm="0">
                                          <p:val>
                                            <p:strVal val="#ppt_x"/>
                                          </p:val>
                                        </p:tav>
                                        <p:tav tm="100000">
                                          <p:val>
                                            <p:strVal val="#ppt_x"/>
                                          </p:val>
                                        </p:tav>
                                      </p:tavLst>
                                    </p:anim>
                                    <p:anim calcmode="lin" valueType="num">
                                      <p:cBhvr additive="base">
                                        <p:cTn id="14"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dirty="0" smtClean="0"/>
              <a:t>Akmenslydžio takas nusėtas lašeliais</a:t>
            </a:r>
            <a:endParaRPr lang="en-US" dirty="0"/>
          </a:p>
        </p:txBody>
      </p:sp>
      <p:sp>
        <p:nvSpPr>
          <p:cNvPr id="3" name="Content Placeholder 2"/>
          <p:cNvSpPr>
            <a:spLocks noGrp="1"/>
          </p:cNvSpPr>
          <p:nvPr>
            <p:ph idx="1"/>
          </p:nvPr>
        </p:nvSpPr>
        <p:spPr/>
        <p:txBody>
          <a:bodyPr/>
          <a:lstStyle/>
          <a:p>
            <a:pPr marL="0" indent="0" algn="ctr">
              <a:buNone/>
            </a:pPr>
            <a:r>
              <a:rPr lang="lt-LT" altLang="en-US" dirty="0"/>
              <a:t>Ledas atrodo lygus, tačiau akmenslydis iš tiesų žaidžiamas ant lašeliais nusėto paviršiaus- tai padeda sukurti purkštukai, ant ledo purškiantys vandenį. Vanduo ant ledo nusėda lašeliais, šie greitai užšąla ir sudaro nedidelius kauburėlius.</a:t>
            </a:r>
          </a:p>
          <a:p>
            <a:endParaRPr lang="en-US" dirty="0"/>
          </a:p>
        </p:txBody>
      </p:sp>
      <p:pic>
        <p:nvPicPr>
          <p:cNvPr id="6146" name="Picture 2" descr="http://img.lrytas.lt/show_foto/?id=918180&amp;s=11&amp;f=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501008"/>
            <a:ext cx="4553421" cy="30333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481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46"/>
                                        </p:tgtEl>
                                        <p:attrNameLst>
                                          <p:attrName>style.visibility</p:attrName>
                                        </p:attrNameLst>
                                      </p:cBhvr>
                                      <p:to>
                                        <p:strVal val="visible"/>
                                      </p:to>
                                    </p:set>
                                    <p:anim calcmode="lin" valueType="num">
                                      <p:cBhvr additive="base">
                                        <p:cTn id="19" dur="500" fill="hold"/>
                                        <p:tgtEl>
                                          <p:spTgt spid="6146"/>
                                        </p:tgtEl>
                                        <p:attrNameLst>
                                          <p:attrName>ppt_x</p:attrName>
                                        </p:attrNameLst>
                                      </p:cBhvr>
                                      <p:tavLst>
                                        <p:tav tm="0">
                                          <p:val>
                                            <p:strVal val="#ppt_x"/>
                                          </p:val>
                                        </p:tav>
                                        <p:tav tm="100000">
                                          <p:val>
                                            <p:strVal val="#ppt_x"/>
                                          </p:val>
                                        </p:tav>
                                      </p:tavLst>
                                    </p:anim>
                                    <p:anim calcmode="lin" valueType="num">
                                      <p:cBhvr additive="base">
                                        <p:cTn id="20"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908720"/>
            <a:ext cx="8229600" cy="4525963"/>
          </a:xfrm>
        </p:spPr>
        <p:txBody>
          <a:bodyPr/>
          <a:lstStyle/>
          <a:p>
            <a:pPr marL="0" indent="0" algn="ctr">
              <a:buNone/>
            </a:pPr>
            <a:r>
              <a:rPr lang="lt-LT" altLang="en-US" dirty="0" smtClean="0"/>
              <a:t>Toks </a:t>
            </a:r>
            <a:r>
              <a:rPr lang="lt-LT" altLang="en-US" dirty="0"/>
              <a:t>paviršius iki minimumo sumažina trintį ir veikia kaip oro pagalvė, jis nesulaiko tarp ledo ir akmenslydžio esančio oro. Jei ledas būtu lygus, su akmeniu besiliečiantis paviršius sukurtų vakuumą, trauktų akmenį savęs link ir mažintų jo greitį. </a:t>
            </a:r>
          </a:p>
          <a:p>
            <a:pPr marL="0" indent="0">
              <a:buNone/>
            </a:pPr>
            <a:endParaRPr lang="en-US" dirty="0"/>
          </a:p>
        </p:txBody>
      </p:sp>
      <p:pic>
        <p:nvPicPr>
          <p:cNvPr id="7170" name="Picture 2" descr="http://tv.15min.lt/uploads/ic/800x600/uploads/media/2014/11/akmenslydis-fotolia-5469e0bfa7cf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66260">
            <a:off x="1804631" y="3325693"/>
            <a:ext cx="5616624" cy="28995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4218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0"/>
                                        </p:tgtEl>
                                        <p:attrNameLst>
                                          <p:attrName>style.visibility</p:attrName>
                                        </p:attrNameLst>
                                      </p:cBhvr>
                                      <p:to>
                                        <p:strVal val="visible"/>
                                      </p:to>
                                    </p:set>
                                    <p:anim calcmode="lin" valueType="num">
                                      <p:cBhvr additive="base">
                                        <p:cTn id="13" dur="500" fill="hold"/>
                                        <p:tgtEl>
                                          <p:spTgt spid="7170"/>
                                        </p:tgtEl>
                                        <p:attrNameLst>
                                          <p:attrName>ppt_x</p:attrName>
                                        </p:attrNameLst>
                                      </p:cBhvr>
                                      <p:tavLst>
                                        <p:tav tm="0">
                                          <p:val>
                                            <p:strVal val="#ppt_x"/>
                                          </p:val>
                                        </p:tav>
                                        <p:tav tm="100000">
                                          <p:val>
                                            <p:strVal val="#ppt_x"/>
                                          </p:val>
                                        </p:tav>
                                      </p:tavLst>
                                    </p:anim>
                                    <p:anim calcmode="lin" valueType="num">
                                      <p:cBhvr additive="base">
                                        <p:cTn id="14"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Akmenslydžio greitis</a:t>
            </a:r>
            <a:endParaRPr lang="en-US" dirty="0"/>
          </a:p>
        </p:txBody>
      </p:sp>
      <p:sp>
        <p:nvSpPr>
          <p:cNvPr id="3" name="Content Placeholder 2"/>
          <p:cNvSpPr>
            <a:spLocks noGrp="1"/>
          </p:cNvSpPr>
          <p:nvPr>
            <p:ph idx="1"/>
          </p:nvPr>
        </p:nvSpPr>
        <p:spPr/>
        <p:txBody>
          <a:bodyPr/>
          <a:lstStyle/>
          <a:p>
            <a:pPr marL="0" indent="0" algn="ctr">
              <a:buNone/>
            </a:pPr>
            <a:r>
              <a:rPr lang="lt-LT" dirty="0"/>
              <a:t>Stumiant akmenį du tos pačios komandos žaidėjai gali koreguoti akmens slydimo greitį ir kryptį, trindami ledą prieš akmenį specialiomis </a:t>
            </a:r>
            <a:r>
              <a:rPr lang="lt-LT" dirty="0" smtClean="0"/>
              <a:t>šluotelėmis. </a:t>
            </a:r>
            <a:endParaRPr lang="en-US" dirty="0"/>
          </a:p>
        </p:txBody>
      </p:sp>
      <p:pic>
        <p:nvPicPr>
          <p:cNvPr id="8194" name="Picture 2" descr="http://upload.wikimedia.org/wikipedia/commons/thumb/b/b7/Curling_pictogram.svg/200px-Curling_pictogram.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852936"/>
            <a:ext cx="3096344" cy="3096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6" name="Picture 4" descr="http://gs.delfi.lt/images/pix/file60219439_857ae1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69831">
            <a:off x="3635896" y="3033967"/>
            <a:ext cx="4528655" cy="31332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6976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194"/>
                                        </p:tgtEl>
                                        <p:attrNameLst>
                                          <p:attrName>style.visibility</p:attrName>
                                        </p:attrNameLst>
                                      </p:cBhvr>
                                      <p:to>
                                        <p:strVal val="visible"/>
                                      </p:to>
                                    </p:set>
                                    <p:anim calcmode="lin" valueType="num">
                                      <p:cBhvr additive="base">
                                        <p:cTn id="19" dur="500" fill="hold"/>
                                        <p:tgtEl>
                                          <p:spTgt spid="8194"/>
                                        </p:tgtEl>
                                        <p:attrNameLst>
                                          <p:attrName>ppt_x</p:attrName>
                                        </p:attrNameLst>
                                      </p:cBhvr>
                                      <p:tavLst>
                                        <p:tav tm="0">
                                          <p:val>
                                            <p:strVal val="#ppt_x"/>
                                          </p:val>
                                        </p:tav>
                                        <p:tav tm="100000">
                                          <p:val>
                                            <p:strVal val="#ppt_x"/>
                                          </p:val>
                                        </p:tav>
                                      </p:tavLst>
                                    </p:anim>
                                    <p:anim calcmode="lin" valueType="num">
                                      <p:cBhvr additive="base">
                                        <p:cTn id="20"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196"/>
                                        </p:tgtEl>
                                        <p:attrNameLst>
                                          <p:attrName>style.visibility</p:attrName>
                                        </p:attrNameLst>
                                      </p:cBhvr>
                                      <p:to>
                                        <p:strVal val="visible"/>
                                      </p:to>
                                    </p:set>
                                    <p:anim calcmode="lin" valueType="num">
                                      <p:cBhvr additive="base">
                                        <p:cTn id="25" dur="500" fill="hold"/>
                                        <p:tgtEl>
                                          <p:spTgt spid="8196"/>
                                        </p:tgtEl>
                                        <p:attrNameLst>
                                          <p:attrName>ppt_x</p:attrName>
                                        </p:attrNameLst>
                                      </p:cBhvr>
                                      <p:tavLst>
                                        <p:tav tm="0">
                                          <p:val>
                                            <p:strVal val="#ppt_x"/>
                                          </p:val>
                                        </p:tav>
                                        <p:tav tm="100000">
                                          <p:val>
                                            <p:strVal val="#ppt_x"/>
                                          </p:val>
                                        </p:tav>
                                      </p:tavLst>
                                    </p:anim>
                                    <p:anim calcmode="lin" valueType="num">
                                      <p:cBhvr additive="base">
                                        <p:cTn id="26" dur="500" fill="hold"/>
                                        <p:tgtEl>
                                          <p:spTgt spid="81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Dailusis čiuožimas</a:t>
            </a:r>
            <a:endParaRPr lang="en-US" dirty="0"/>
          </a:p>
        </p:txBody>
      </p:sp>
      <p:pic>
        <p:nvPicPr>
          <p:cNvPr id="9218" name="Picture 2" descr="http://www1.pictures.zimbio.com/gi/Crystal+Kiang+ISU+Four+Continents+Figure+Skating+Ith52hUB4C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1556792"/>
            <a:ext cx="3485997" cy="4782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0094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8"/>
                                        </p:tgtEl>
                                        <p:attrNameLst>
                                          <p:attrName>style.visibility</p:attrName>
                                        </p:attrNameLst>
                                      </p:cBhvr>
                                      <p:to>
                                        <p:strVal val="visible"/>
                                      </p:to>
                                    </p:set>
                                    <p:anim calcmode="lin" valueType="num">
                                      <p:cBhvr additive="base">
                                        <p:cTn id="13" dur="500" fill="hold"/>
                                        <p:tgtEl>
                                          <p:spTgt spid="9218"/>
                                        </p:tgtEl>
                                        <p:attrNameLst>
                                          <p:attrName>ppt_x</p:attrName>
                                        </p:attrNameLst>
                                      </p:cBhvr>
                                      <p:tavLst>
                                        <p:tav tm="0">
                                          <p:val>
                                            <p:strVal val="#ppt_x"/>
                                          </p:val>
                                        </p:tav>
                                        <p:tav tm="100000">
                                          <p:val>
                                            <p:strVal val="#ppt_x"/>
                                          </p:val>
                                        </p:tav>
                                      </p:tavLst>
                                    </p:anim>
                                    <p:anim calcmode="lin" valueType="num">
                                      <p:cBhvr additive="base">
                                        <p:cTn id="14"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rot="20990859">
            <a:off x="2933299" y="2372843"/>
            <a:ext cx="2611700" cy="3957121"/>
          </a:xfrm>
          <a:prstGeom prst="rect">
            <a:avLst/>
          </a:prstGeom>
        </p:spPr>
      </p:pic>
      <p:sp>
        <p:nvSpPr>
          <p:cNvPr id="2" name="Title 1"/>
          <p:cNvSpPr>
            <a:spLocks noGrp="1"/>
          </p:cNvSpPr>
          <p:nvPr>
            <p:ph type="title"/>
          </p:nvPr>
        </p:nvSpPr>
        <p:spPr/>
        <p:txBody>
          <a:bodyPr/>
          <a:lstStyle/>
          <a:p>
            <a:pPr algn="ctr"/>
            <a:r>
              <a:rPr lang="lt-LT" dirty="0" smtClean="0"/>
              <a:t>Suktukai</a:t>
            </a:r>
            <a:endParaRPr lang="en-US" dirty="0"/>
          </a:p>
        </p:txBody>
      </p:sp>
      <p:sp>
        <p:nvSpPr>
          <p:cNvPr id="3" name="Content Placeholder 2"/>
          <p:cNvSpPr>
            <a:spLocks noGrp="1"/>
          </p:cNvSpPr>
          <p:nvPr>
            <p:ph idx="1"/>
          </p:nvPr>
        </p:nvSpPr>
        <p:spPr/>
        <p:txBody>
          <a:bodyPr/>
          <a:lstStyle/>
          <a:p>
            <a:pPr marL="0" indent="0" algn="ctr">
              <a:buNone/>
            </a:pPr>
            <a:r>
              <a:rPr lang="lt-LT" altLang="en-US" dirty="0"/>
              <a:t>Darydami suktuką, čiuožėjai aplink ašį apsisuka 4-5 kartus per sekundę. Sukantis sukurtos energijos kiekis vadinamas judesio kiekio momentu, kuris priklauso nuo čiuožėjo kūno ploto dalies, susiduriančios su oro pasipriešinimu.</a:t>
            </a:r>
          </a:p>
          <a:p>
            <a:endParaRPr lang="en-US" dirty="0"/>
          </a:p>
        </p:txBody>
      </p:sp>
    </p:spTree>
    <p:extLst>
      <p:ext uri="{BB962C8B-B14F-4D97-AF65-F5344CB8AC3E}">
        <p14:creationId xmlns:p14="http://schemas.microsoft.com/office/powerpoint/2010/main" val="5006260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cknw.com/files/2014/02/Skating-Female-Figure-Dance.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rot="20719165">
            <a:off x="2995212" y="3069288"/>
            <a:ext cx="3264445" cy="32644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lt-LT" altLang="en-US" dirty="0"/>
              <a:t>Sukimosi greitį lemia rankų padėtis</a:t>
            </a:r>
            <a:endParaRPr lang="en-US" dirty="0"/>
          </a:p>
        </p:txBody>
      </p:sp>
      <p:sp>
        <p:nvSpPr>
          <p:cNvPr id="3" name="Content Placeholder 2"/>
          <p:cNvSpPr>
            <a:spLocks noGrp="1"/>
          </p:cNvSpPr>
          <p:nvPr>
            <p:ph idx="1"/>
          </p:nvPr>
        </p:nvSpPr>
        <p:spPr/>
        <p:txBody>
          <a:bodyPr/>
          <a:lstStyle/>
          <a:p>
            <a:pPr marL="0" indent="0" algn="ctr">
              <a:buNone/>
            </a:pPr>
            <a:r>
              <a:rPr lang="lt-LT" altLang="en-US" dirty="0"/>
              <a:t>Piruetą galima apibrėžti pagal judesio kiekio momentą- fizikinį sukimosi aplink ašį apibrėžimą: </a:t>
            </a:r>
            <a:r>
              <a:rPr lang="lt-LT" altLang="en-US" b="1" u="sng" dirty="0">
                <a:solidFill>
                  <a:schemeClr val="accent2">
                    <a:lumMod val="60000"/>
                    <a:lumOff val="40000"/>
                  </a:schemeClr>
                </a:solidFill>
              </a:rPr>
              <a:t>L=lw</a:t>
            </a:r>
            <a:r>
              <a:rPr lang="lt-LT" altLang="en-US" i="1" dirty="0"/>
              <a:t>.</a:t>
            </a:r>
            <a:r>
              <a:rPr lang="lt-LT" altLang="en-US" dirty="0"/>
              <a:t> </a:t>
            </a:r>
            <a:r>
              <a:rPr lang="lt-LT" altLang="en-US" dirty="0" smtClean="0"/>
              <a:t>Akimirka, </a:t>
            </a:r>
            <a:r>
              <a:rPr lang="lt-LT" altLang="en-US" dirty="0"/>
              <a:t>kai ledo šokėja prispaudžia rankas prie šonų su oro pasipriešinimu (</a:t>
            </a:r>
            <a:r>
              <a:rPr lang="lt-LT" altLang="en-US" b="1" dirty="0">
                <a:solidFill>
                  <a:schemeClr val="accent2">
                    <a:lumMod val="60000"/>
                    <a:lumOff val="40000"/>
                  </a:schemeClr>
                </a:solidFill>
              </a:rPr>
              <a:t>l</a:t>
            </a:r>
            <a:r>
              <a:rPr lang="lt-LT" altLang="en-US" dirty="0"/>
              <a:t>) susidarantis kūno plotas sumažėja. Šiuo atveju reikia išlaikyti judesio kiekio momentą (</a:t>
            </a:r>
            <a:r>
              <a:rPr lang="lt-LT" altLang="en-US" b="1" dirty="0">
                <a:solidFill>
                  <a:schemeClr val="accent2">
                    <a:lumMod val="60000"/>
                    <a:lumOff val="40000"/>
                  </a:schemeClr>
                </a:solidFill>
              </a:rPr>
              <a:t>L</a:t>
            </a:r>
            <a:r>
              <a:rPr lang="lt-LT" altLang="en-US" i="1" dirty="0"/>
              <a:t>)</a:t>
            </a:r>
            <a:r>
              <a:rPr lang="lt-LT" altLang="en-US" dirty="0"/>
              <a:t> todėl turi padidėti kas nors kitas, kad lygtis būtų teisinga. Tad didėja sukimosi greitis (</a:t>
            </a:r>
            <a:r>
              <a:rPr lang="lt-LT" altLang="en-US" b="1" dirty="0">
                <a:solidFill>
                  <a:schemeClr val="accent2">
                    <a:lumMod val="60000"/>
                    <a:lumOff val="40000"/>
                  </a:schemeClr>
                </a:solidFill>
              </a:rPr>
              <a:t>w</a:t>
            </a:r>
            <a:r>
              <a:rPr lang="lt-LT" altLang="en-US" dirty="0"/>
              <a:t>), ir suktukas darosi greitesnis. </a:t>
            </a:r>
          </a:p>
          <a:p>
            <a:endParaRPr lang="en-US" dirty="0"/>
          </a:p>
        </p:txBody>
      </p:sp>
    </p:spTree>
    <p:extLst>
      <p:ext uri="{BB962C8B-B14F-4D97-AF65-F5344CB8AC3E}">
        <p14:creationId xmlns:p14="http://schemas.microsoft.com/office/powerpoint/2010/main" val="4203063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2"/>
                                        </p:tgtEl>
                                        <p:attrNameLst>
                                          <p:attrName>style.visibility</p:attrName>
                                        </p:attrNameLst>
                                      </p:cBhvr>
                                      <p:to>
                                        <p:strVal val="visible"/>
                                      </p:to>
                                    </p:set>
                                    <p:anim calcmode="lin" valueType="num">
                                      <p:cBhvr additive="base">
                                        <p:cTn id="19" dur="500" fill="hold"/>
                                        <p:tgtEl>
                                          <p:spTgt spid="10242"/>
                                        </p:tgtEl>
                                        <p:attrNameLst>
                                          <p:attrName>ppt_x</p:attrName>
                                        </p:attrNameLst>
                                      </p:cBhvr>
                                      <p:tavLst>
                                        <p:tav tm="0">
                                          <p:val>
                                            <p:strVal val="#ppt_x"/>
                                          </p:val>
                                        </p:tav>
                                        <p:tav tm="100000">
                                          <p:val>
                                            <p:strVal val="#ppt_x"/>
                                          </p:val>
                                        </p:tav>
                                      </p:tavLst>
                                    </p:anim>
                                    <p:anim calcmode="lin" valueType="num">
                                      <p:cBhvr additive="base">
                                        <p:cTn id="20"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ploksciapedyste.lt/wp-content/uploads/2011/02/Klausima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90000"/>
                    </a14:imgEffect>
                  </a14:imgLayer>
                </a14:imgProps>
              </a:ext>
              <a:ext uri="{28A0092B-C50C-407E-A947-70E740481C1C}">
                <a14:useLocalDpi xmlns:a14="http://schemas.microsoft.com/office/drawing/2010/main" val="0"/>
              </a:ext>
            </a:extLst>
          </a:blip>
          <a:srcRect/>
          <a:stretch>
            <a:fillRect/>
          </a:stretch>
        </p:blipFill>
        <p:spPr bwMode="auto">
          <a:xfrm rot="904227">
            <a:off x="6159202" y="2094112"/>
            <a:ext cx="2952750" cy="3638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7544" y="260648"/>
            <a:ext cx="8229600" cy="1143000"/>
          </a:xfrm>
        </p:spPr>
        <p:txBody>
          <a:bodyPr/>
          <a:lstStyle/>
          <a:p>
            <a:pPr algn="ctr"/>
            <a:r>
              <a:rPr lang="lt-LT" dirty="0" smtClean="0"/>
              <a:t>Įdomus klausimas!</a:t>
            </a:r>
            <a:endParaRPr lang="en-US" dirty="0"/>
          </a:p>
        </p:txBody>
      </p:sp>
      <p:sp>
        <p:nvSpPr>
          <p:cNvPr id="3" name="Content Placeholder 2"/>
          <p:cNvSpPr>
            <a:spLocks noGrp="1"/>
          </p:cNvSpPr>
          <p:nvPr>
            <p:ph idx="1"/>
          </p:nvPr>
        </p:nvSpPr>
        <p:spPr>
          <a:xfrm>
            <a:off x="467544" y="3068960"/>
            <a:ext cx="8229600" cy="4525963"/>
          </a:xfrm>
        </p:spPr>
        <p:txBody>
          <a:bodyPr>
            <a:normAutofit/>
          </a:bodyPr>
          <a:lstStyle/>
          <a:p>
            <a:pPr marL="0" indent="0" algn="ctr">
              <a:buNone/>
            </a:pPr>
            <a:r>
              <a:rPr lang="lt-LT" sz="3200" dirty="0" smtClean="0"/>
              <a:t>Kokį didžiausią greitį ant ledo gali išvystyti dailiojo čiuožimo sportininkai?</a:t>
            </a:r>
            <a:endParaRPr lang="en-US" sz="3200" dirty="0"/>
          </a:p>
        </p:txBody>
      </p:sp>
    </p:spTree>
    <p:extLst>
      <p:ext uri="{BB962C8B-B14F-4D97-AF65-F5344CB8AC3E}">
        <p14:creationId xmlns:p14="http://schemas.microsoft.com/office/powerpoint/2010/main" val="8024399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curentul.md/wp-content/uploads/2014/02/semnul-exclamarii.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775" b="91379" l="9961" r="57813">
                        <a14:foregroundMark x1="43359" y1="76525" x2="45410" y2="78249"/>
                      </a14:backgroundRemoval>
                    </a14:imgEffect>
                  </a14:imgLayer>
                </a14:imgProps>
              </a:ext>
              <a:ext uri="{28A0092B-C50C-407E-A947-70E740481C1C}">
                <a14:useLocalDpi xmlns:a14="http://schemas.microsoft.com/office/drawing/2010/main" val="0"/>
              </a:ext>
            </a:extLst>
          </a:blip>
          <a:srcRect/>
          <a:stretch>
            <a:fillRect/>
          </a:stretch>
        </p:blipFill>
        <p:spPr bwMode="auto">
          <a:xfrm rot="732611">
            <a:off x="3131840" y="522396"/>
            <a:ext cx="7479610" cy="55074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lt-LT" dirty="0" smtClean="0"/>
              <a:t>Įdomu!</a:t>
            </a:r>
            <a:endParaRPr lang="en-US" dirty="0"/>
          </a:p>
        </p:txBody>
      </p:sp>
      <p:sp>
        <p:nvSpPr>
          <p:cNvPr id="3" name="Content Placeholder 2"/>
          <p:cNvSpPr>
            <a:spLocks noGrp="1"/>
          </p:cNvSpPr>
          <p:nvPr>
            <p:ph idx="1"/>
          </p:nvPr>
        </p:nvSpPr>
        <p:spPr>
          <a:xfrm>
            <a:off x="467544" y="1700808"/>
            <a:ext cx="8229600" cy="4525963"/>
          </a:xfrm>
        </p:spPr>
        <p:txBody>
          <a:bodyPr/>
          <a:lstStyle/>
          <a:p>
            <a:pPr marL="0" indent="0" algn="ctr">
              <a:buNone/>
            </a:pPr>
            <a:r>
              <a:rPr lang="lt-LT" dirty="0"/>
              <a:t>D</a:t>
            </a:r>
            <a:r>
              <a:rPr lang="en-US" dirty="0" smtClean="0"/>
              <a:t>ailiojo </a:t>
            </a:r>
            <a:r>
              <a:rPr lang="en-US" dirty="0"/>
              <a:t>čiuožimo sportininkai ant ledo gali pasiekti net 32 km/val. </a:t>
            </a:r>
            <a:r>
              <a:rPr lang="lt-LT" dirty="0" smtClean="0"/>
              <a:t>g</a:t>
            </a:r>
            <a:r>
              <a:rPr lang="en-US" dirty="0" smtClean="0"/>
              <a:t>re</a:t>
            </a:r>
            <a:r>
              <a:rPr lang="lt-LT" dirty="0" smtClean="0"/>
              <a:t>i</a:t>
            </a:r>
            <a:r>
              <a:rPr lang="en-US" dirty="0" smtClean="0"/>
              <a:t>t</a:t>
            </a:r>
            <a:r>
              <a:rPr lang="lt-LT" dirty="0" smtClean="0"/>
              <a:t>į!</a:t>
            </a:r>
          </a:p>
          <a:p>
            <a:pPr marL="0" indent="0" algn="ctr">
              <a:buNone/>
            </a:pPr>
            <a:r>
              <a:rPr lang="lt-LT" dirty="0" smtClean="0"/>
              <a:t>Štai vienas iš dailiojo čiuožimo suktukų:</a:t>
            </a:r>
          </a:p>
          <a:p>
            <a:pPr marL="0" indent="0" algn="ctr">
              <a:buNone/>
            </a:pPr>
            <a:r>
              <a:rPr lang="en-US" dirty="0">
                <a:hlinkClick r:id="rId4"/>
              </a:rPr>
              <a:t>https://</a:t>
            </a:r>
            <a:r>
              <a:rPr lang="en-US" dirty="0" smtClean="0">
                <a:hlinkClick r:id="rId4"/>
              </a:rPr>
              <a:t>www.youtube.com/watch?v=aLw1IkDDcuA&amp;feature=youtu.be&amp;t=1m35s</a:t>
            </a:r>
            <a:endParaRPr lang="lt-LT" dirty="0" smtClean="0"/>
          </a:p>
          <a:p>
            <a:pPr marL="0" indent="0" algn="ctr">
              <a:buNone/>
            </a:pPr>
            <a:r>
              <a:rPr lang="en-US" dirty="0"/>
              <a:t/>
            </a:r>
            <a:br>
              <a:rPr lang="en-US" dirty="0"/>
            </a:br>
            <a:endParaRPr lang="en-US" dirty="0"/>
          </a:p>
        </p:txBody>
      </p:sp>
    </p:spTree>
    <p:extLst>
      <p:ext uri="{BB962C8B-B14F-4D97-AF65-F5344CB8AC3E}">
        <p14:creationId xmlns:p14="http://schemas.microsoft.com/office/powerpoint/2010/main" val="16645119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Greitasis leidimasis</a:t>
            </a:r>
            <a:endParaRPr lang="en-US" dirty="0"/>
          </a:p>
        </p:txBody>
      </p:sp>
      <p:pic>
        <p:nvPicPr>
          <p:cNvPr id="11266" name="Picture 2" descr="http://www.respublika.lt/uploads/img/catalog/1/photo_for_homepage_1_604917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628800"/>
            <a:ext cx="6851441"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1611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6"/>
                                        </p:tgtEl>
                                        <p:attrNameLst>
                                          <p:attrName>style.visibility</p:attrName>
                                        </p:attrNameLst>
                                      </p:cBhvr>
                                      <p:to>
                                        <p:strVal val="visible"/>
                                      </p:to>
                                    </p:set>
                                    <p:anim calcmode="lin" valueType="num">
                                      <p:cBhvr additive="base">
                                        <p:cTn id="13" dur="500" fill="hold"/>
                                        <p:tgtEl>
                                          <p:spTgt spid="11266"/>
                                        </p:tgtEl>
                                        <p:attrNameLst>
                                          <p:attrName>ppt_x</p:attrName>
                                        </p:attrNameLst>
                                      </p:cBhvr>
                                      <p:tavLst>
                                        <p:tav tm="0">
                                          <p:val>
                                            <p:strVal val="#ppt_x"/>
                                          </p:val>
                                        </p:tav>
                                        <p:tav tm="100000">
                                          <p:val>
                                            <p:strVal val="#ppt_x"/>
                                          </p:val>
                                        </p:tav>
                                      </p:tavLst>
                                    </p:anim>
                                    <p:anim calcmode="lin" valueType="num">
                                      <p:cBhvr additive="base">
                                        <p:cTn id="14"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Greitasis leidimasis</a:t>
            </a:r>
            <a:endParaRPr lang="en-US" dirty="0"/>
          </a:p>
        </p:txBody>
      </p:sp>
      <p:sp>
        <p:nvSpPr>
          <p:cNvPr id="3" name="Content Placeholder 2"/>
          <p:cNvSpPr>
            <a:spLocks noGrp="1"/>
          </p:cNvSpPr>
          <p:nvPr>
            <p:ph idx="1"/>
          </p:nvPr>
        </p:nvSpPr>
        <p:spPr/>
        <p:txBody>
          <a:bodyPr/>
          <a:lstStyle/>
          <a:p>
            <a:pPr marL="0" indent="0" algn="ctr">
              <a:buNone/>
            </a:pPr>
            <a:r>
              <a:rPr lang="lt-LT" altLang="en-US" dirty="0"/>
              <a:t>Kai greitojo leidimosi rungtyje besivaržantis slidininkas nuo kalno skrieja </a:t>
            </a:r>
            <a:r>
              <a:rPr lang="lt-LT" altLang="en-US" dirty="0" smtClean="0"/>
              <a:t>150km/h </a:t>
            </a:r>
            <a:r>
              <a:rPr lang="lt-LT" altLang="en-US" dirty="0"/>
              <a:t>greičiu, jį itin veikia antrasis </a:t>
            </a:r>
            <a:r>
              <a:rPr lang="lt-LT" altLang="en-US" dirty="0" smtClean="0"/>
              <a:t>Niutono </a:t>
            </a:r>
            <a:r>
              <a:rPr lang="lt-LT" altLang="en-US" dirty="0"/>
              <a:t>dėsnis. Viso nusileidimo pagrindas sudaromas pirmaisiais 4-5 atsispyrimais. Šis greitėjimas daro įtaką visam slidininko pagreičiui, tada viršų apima gravitacija ir nusviedžia jį trasa žemyn. Pakeliui ji keičia kūno padėtį, kad išsaugotų greitį ir kuo labiau sumažintų oro pasipriešinimą. </a:t>
            </a:r>
          </a:p>
          <a:p>
            <a:endParaRPr lang="en-US" dirty="0"/>
          </a:p>
        </p:txBody>
      </p:sp>
      <p:pic>
        <p:nvPicPr>
          <p:cNvPr id="12290" name="Picture 2" descr="http://img.lrytas.lt/show_foto/?id=395210&amp;s=11&amp;f=4"/>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20840051">
            <a:off x="5774708" y="4310948"/>
            <a:ext cx="3024336" cy="21106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7037258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290"/>
                                        </p:tgtEl>
                                        <p:attrNameLst>
                                          <p:attrName>style.visibility</p:attrName>
                                        </p:attrNameLst>
                                      </p:cBhvr>
                                      <p:to>
                                        <p:strVal val="visible"/>
                                      </p:to>
                                    </p:set>
                                    <p:anim calcmode="lin" valueType="num">
                                      <p:cBhvr additive="base">
                                        <p:cTn id="19" dur="500" fill="hold"/>
                                        <p:tgtEl>
                                          <p:spTgt spid="12290"/>
                                        </p:tgtEl>
                                        <p:attrNameLst>
                                          <p:attrName>ppt_x</p:attrName>
                                        </p:attrNameLst>
                                      </p:cBhvr>
                                      <p:tavLst>
                                        <p:tav tm="0">
                                          <p:val>
                                            <p:strVal val="#ppt_x"/>
                                          </p:val>
                                        </p:tav>
                                        <p:tav tm="100000">
                                          <p:val>
                                            <p:strVal val="#ppt_x"/>
                                          </p:val>
                                        </p:tav>
                                      </p:tavLst>
                                    </p:anim>
                                    <p:anim calcmode="lin" valueType="num">
                                      <p:cBhvr additive="base">
                                        <p:cTn id="20"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Šuoliai su slidėmis</a:t>
            </a:r>
            <a:endParaRPr lang="en-US" dirty="0"/>
          </a:p>
        </p:txBody>
      </p:sp>
      <p:pic>
        <p:nvPicPr>
          <p:cNvPr id="13314" name="Picture 2" descr="http://www.gulliver.co.il/gulliverweb/IMAGES/SalesPages/ski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602761"/>
            <a:ext cx="6408712" cy="47785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4894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314"/>
                                        </p:tgtEl>
                                        <p:attrNameLst>
                                          <p:attrName>style.visibility</p:attrName>
                                        </p:attrNameLst>
                                      </p:cBhvr>
                                      <p:to>
                                        <p:strVal val="visible"/>
                                      </p:to>
                                    </p:set>
                                    <p:anim calcmode="lin" valueType="num">
                                      <p:cBhvr additive="base">
                                        <p:cTn id="13" dur="500" fill="hold"/>
                                        <p:tgtEl>
                                          <p:spTgt spid="13314"/>
                                        </p:tgtEl>
                                        <p:attrNameLst>
                                          <p:attrName>ppt_x</p:attrName>
                                        </p:attrNameLst>
                                      </p:cBhvr>
                                      <p:tavLst>
                                        <p:tav tm="0">
                                          <p:val>
                                            <p:strVal val="#ppt_x"/>
                                          </p:val>
                                        </p:tav>
                                        <p:tav tm="100000">
                                          <p:val>
                                            <p:strVal val="#ppt_x"/>
                                          </p:val>
                                        </p:tav>
                                      </p:tavLst>
                                    </p:anim>
                                    <p:anim calcmode="lin" valueType="num">
                                      <p:cBhvr additive="base">
                                        <p:cTn id="14"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i3.alfi.lt/5397/45/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4241358"/>
            <a:ext cx="3816424" cy="23462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Title 1"/>
          <p:cNvSpPr>
            <a:spLocks noGrp="1"/>
          </p:cNvSpPr>
          <p:nvPr>
            <p:ph type="title"/>
          </p:nvPr>
        </p:nvSpPr>
        <p:spPr/>
        <p:txBody>
          <a:bodyPr/>
          <a:lstStyle/>
          <a:p>
            <a:pPr algn="ctr"/>
            <a:r>
              <a:rPr lang="lt-LT" dirty="0" smtClean="0"/>
              <a:t>Tolimi šuoliai</a:t>
            </a:r>
            <a:endParaRPr lang="en-US" dirty="0"/>
          </a:p>
        </p:txBody>
      </p:sp>
      <p:sp>
        <p:nvSpPr>
          <p:cNvPr id="3" name="Content Placeholder 2"/>
          <p:cNvSpPr>
            <a:spLocks noGrp="1"/>
          </p:cNvSpPr>
          <p:nvPr>
            <p:ph idx="1"/>
          </p:nvPr>
        </p:nvSpPr>
        <p:spPr/>
        <p:txBody>
          <a:bodyPr/>
          <a:lstStyle/>
          <a:p>
            <a:pPr marL="0" indent="0" algn="ctr">
              <a:buNone/>
            </a:pPr>
            <a:r>
              <a:rPr lang="lt-LT" altLang="en-US" dirty="0"/>
              <a:t>It erelis sklendžiantis šuolininkas su slidėmis elegantiškai skrieja oru ir sunkiai kovoja su gravitacija. Sportininkas ne tik išnaudoja šliuožiant žemyn įgautą pagreitį, jis taip pat stengiasi padidinti savo plotą ir išnaudoti keliamąją oro jėgą. Tai galima pasiekti slides sudėjus V raidės forma. Didesnis plotas ir sukauptas greitis  leidžia geriausiems olimpinių žaidynių dalyviams nušokti daugiau kaip 240 metrų.</a:t>
            </a:r>
          </a:p>
          <a:p>
            <a:endParaRPr lang="en-US" dirty="0"/>
          </a:p>
        </p:txBody>
      </p:sp>
    </p:spTree>
    <p:extLst>
      <p:ext uri="{BB962C8B-B14F-4D97-AF65-F5344CB8AC3E}">
        <p14:creationId xmlns:p14="http://schemas.microsoft.com/office/powerpoint/2010/main" val="39395121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38"/>
                                        </p:tgtEl>
                                        <p:attrNameLst>
                                          <p:attrName>style.visibility</p:attrName>
                                        </p:attrNameLst>
                                      </p:cBhvr>
                                      <p:to>
                                        <p:strVal val="visible"/>
                                      </p:to>
                                    </p:set>
                                    <p:anim calcmode="lin" valueType="num">
                                      <p:cBhvr additive="base">
                                        <p:cTn id="19" dur="500" fill="hold"/>
                                        <p:tgtEl>
                                          <p:spTgt spid="14338"/>
                                        </p:tgtEl>
                                        <p:attrNameLst>
                                          <p:attrName>ppt_x</p:attrName>
                                        </p:attrNameLst>
                                      </p:cBhvr>
                                      <p:tavLst>
                                        <p:tav tm="0">
                                          <p:val>
                                            <p:strVal val="#ppt_x"/>
                                          </p:val>
                                        </p:tav>
                                        <p:tav tm="100000">
                                          <p:val>
                                            <p:strVal val="#ppt_x"/>
                                          </p:val>
                                        </p:tav>
                                      </p:tavLst>
                                    </p:anim>
                                    <p:anim calcmode="lin" valueType="num">
                                      <p:cBhvr additive="base">
                                        <p:cTn id="20"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Bobslėjus</a:t>
            </a:r>
            <a:endParaRPr lang="en-US" dirty="0"/>
          </a:p>
        </p:txBody>
      </p:sp>
      <p:sp>
        <p:nvSpPr>
          <p:cNvPr id="4" name="AutoShape 2" descr="data:image/jpeg;base64,/9j/4AAQSkZJRgABAQAAAQABAAD/2wCEAAkGBxQTEhUUEhQUFhQXFRcXFxgYFxkVFxcXFBQXFhUVFRcYHCggGBolHBQXITEhJSkrLi4uFx8zODMsNygtLisBCgoKDg0OGhAQGywkHyQtLCwsLCwsLCwsLCwsLCwsLCwsLCwsLCwsLCwsLCwsLCwsLCwsLSwsLCwsLCwsLCwsLf/AABEIAMIBAwMBIgACEQEDEQH/xAAcAAACAgMBAQAAAAAAAAAAAAAEBQMGAAIHAQj/xAA/EAABBAAEAwYDBQYGAQUAAAABAAIDEQQSITEFQVEGEyJhcYEykaEjUrHB8BRCYpLR4QczQ3KC8RYVJGODwv/EABoBAAMBAQEBAAAAAAAAAAAAAAABAgMEBQb/xAAuEQACAgEEAAQDCAMAAAAAAAAAAQIRAwQSITETIkFRYXGBBRUykaGx0fAUUvH/2gAMAwEAAhEDEQA/AOUlarZbNavXOI0AWEKYNW2RKwogyLYMRLWLcttKytoF3a2yooMW/dIsNoEI1NHGiBCpWRJNjUSJkS97tFtjXojUNl0BFi3DVOYvJbNw5UuaHQOWKJ21Vz35+iYNw/VavjAWbyIpQF4jKmigUpcsL1DytlKCN2xgKZpCgbqtwptsqkS5lq56xeFqNrYWjZrlLE5RRjkUTHHyG6VUFm4Cg4jP3bC7nyTERhrbKU8ZIlbonuVcCK7i+Kl/xBqB/abWs8ZBIIoqMc1m2USGRTYPEVZOxKigwj3/AAtJVs7KdipJZAZW/ZDU/wAR+71pCTY12J5cKaD6OU8+SAxEQGy6j2nxWHjb3Za0ZRQXM8VO3McuycobS5vgCyrFuZwvUrMhr3SwMWzVMGr07OVIjDVM6GjVg7ajbULUKTopsqjUMUgYvAdlu1tqXKh0eNap2tW8UBPJHwYYKHlRW0XiJEYXAudZA0AtxOjWja3OOgCOGHs0N7/FEcSlaGiKOqsWTzd94npe3Rc+XU7EehoPs+WqybVwl2wR+Aa0AumhGtfE47/7Wletwjbpr2PNE002aG5ogWmsODwEbWnEPzOLAS2pTTjRPiZppqFWePzQsmDsGSGAAj4tHWb+PXosJahp8tfQ7/uzE7UVNfFrgOcAFC5xTDBMdiIhMGUdn6ZWkj95pOmvOtio5cG4XpYGpykOodTlugtezyZYpRu10LXWonMRckPRad2nRnYK6NY2JGd0pGQKvKhcgjYqWzW+SLdEvA0BLf7BtIRGtXspEOeFC51pXJjpHkTUdhmUC47IJgW2NnIZQSfQEHEcfm0GyBZLSic6ypBGRSSGMpMIyQeJoKibwiIbMCMhPhCky9FtwQHcA4NnINAMB6b0rPxbiTcLFpQWuClEcbR5KpdvMSXs0UvhWMpHH+JmeRzj7JSSpJioLWLGerF4sQBZWBbF3kiTEAsa5gDswNlvgIOgOaiXDpQcPkuqWZGaxg7WFTxwrQSKZrv1+CzeVspQRKyIBEvlBI0aKAGgrYbnz80NELRvcEb9AfnqotsqkeROKMjChjYjY4/mnQA878jS4b/mdEh4v2nD5y6GENsimg6aCjWnleytOJwdsII6H5EGvklHZ3s++KZssuVjaOhBzFh2NAeE7aEg6FYZYrc93t/J6ujzZoYUsF7nJptc8VH6AGKlxs7Q4Qsa0UOmw38RtNOx3ZyWZ5dOwODbyx7A5d3SG9GDQADUnyBthK/DCWQZngOYQHauou0PhJ0+fVPoe0EOH4bOIs3eBuWzrmaRlbThdaXZPM87WS2vpI7H/kY1eVyr49fX5Fd4rjpHC9Q0eEUKaAB8LeQrTQJJFK8PzMJD+oNGhruouGYzFzBzo2NcwE3YoF1UaF3+go4eMz4eTM6IsNEHTMC07jX8jajwpqXL/Jnf96aaWJxjGuOLXH1qxnhMfmLxMHd4fE09RsRVa7E6ee6LMWqVcR7RMnirKBI2stDQGwSW8289PqnHD3OfEx51cWgk+fMrrhK+D5zVw53pJX7dfT4GZF5dInuUPJHS1UThsHfIVFRJoIkxrUs8lVCsHbHa9y0pmsWPYkMjatnRZhRWwYtgESBC+XCBmqXYviACfYvDZxlJ0670qtxbA93WtlZSTXJcVudB2B42NinWExIfRHUKiE8kbgce6PbZSsrOp6ZPo6fNN4QkvE4i9pCV8O7SWakI/BF8W4qMn2a13po5nikpVRRMfhy1xBQpCdTRl/iful02HKytA8co9gixSd0V6ixbGWWV5WgAK9q/X9bqWGK6+q28P3J3ex4xpCLhivf9eizDRCzd/TfomWHw+yPKhcnkEJoDWgbrlZoEj5D5ItuHReGgU/c0jd7BQIyCgisNEpe7U8MaAN2FrBmOtbA8zy/Xklsk5lfZs+mvMaH1F/JCdqOJMDAGlxcLcSPhLa0APM2FSo8TPM8ta4tAFmiQAOWo1JXFkTySdPhH0ely49Fp1ui/EnfHw+J0vF9sI8PbY4QAT+9LR+VGlTcXxnPO+VmUB5Jcyw4EEU4HQWDry5ofDcIgMbnOe9xaLcQDQ9zukWMgbYMRJBNa6HyVpOUuZHK9VHFF7caVr/Zt/qWvgmPbAHtZpC51sdv3biPheDy5X5I3j7gIo+8yOLjQLL2onxAm+iqeDe5gLXG799jQv6qOWKjbfCT01BUyfnplRxXhUoO79PVfz+gFi/DJ4eXTz5LqXDsIWRRtd8QYL9a1CpnZbgD5p2vcPs2ODnHqRq1vnZ+lro0zV1RS7PJm5K4vjnoBfGhnQ6jn5fkmhj0316a369FA+JaGIA6L/revJaGG0x7lZ3Hkk2MVCJekGjXMUfYg+2yadxyrmFG6D03pAC0w6HXWwK/usbFtXWh69AAmMjSHZw0UCDW7etG/TZDZXXuRR0HQ+nLb6JMEQgcqo8/ztVTtRGcwN6aq4GIuOp1cfidfM7k7pVxjhLnNefiAujVE+3IbqcnMaNcL2yuikR7rLtbZCCQd1qBuuU9JdIwoqOQhu6EC3Y5ARasInltQsmpY7ZQ11VRT9CM0klyEd41Yhc6xXtOTxEWKNiIjZtqhob0Ow11Oxqr057j1RTG3+t9enLTr0Wu2+zDdQXh4/ROsJFeqX4PD9VZcLhqAB6K9qRNs0hj0Uvdo6LC6fr8Fv+znfQDqSAB5knQIBJt0gJsPRN2cNgBHeNleY4TJMxpGVgDS+5T+6XCg1mpOh8K2ZAIsr3tJzf5cZsSTEC2sijrMQTQc9waMocKOaws452gOEliwrnjxCQ43Ls6bFNcDZ3OQPaa8h7c2XKuketo9LJeZ90/yXf8AHza+JUOMSOxRkkcADuGi6aysuUeTQG/VadneDd2c8pIDm/Dl3FAtLr9iKvflsrD2V4a0YZ+JxA0AMUTb/wAx1/bOcObQGltevkj+GCCXM6d/izAAU42NCdG8jsufG5JU3V+57Oqhp8s/EjFuMKS2/svgu+yuyYyGpGGN2Ulw+JturSx4abZGm6VHh8cwDIz3bx9/K5pNfDYo357eSsXbA4MMAw7QJcwvSRvhp1/Foda81SpHVre3606ojkcJdlT0WHPg3KLj8+/+CzisL4SQ7STNTgfIXQ+Y+i24ZK57mAg6uAs6jcDrvyA9EVx2czRsc5tvYcoddlzHVla4dQRoeYJ6BZg8O6ZrWkgS/uZiKkA5ZthINRrvXkulR3xtcngOTxZtj4S69v6zp+EDWO7gCsrGOFEEODwdQQNTbHC/L2BD4gRzv6LluD4nPC6w5wcDRvWqJsEHzJ08yuh9mOLjERgvAD8xaa0DsoDtL2NHbyKuGRS4M9TpJQW/tBwhWow9nT5bph3S9bDqtLOEXDDqZ2GH9f7Ji3Di/Jb9x+CAFP7MoHYdOTGTpyWrsOWnz/qgBPJhRlFE2SbFaUOd9d0PLDVtoXd3rfMV5p6YRppt7qJ+G3SGV90Gpry2teGHQ3evpXmm00HJROgIBG4q/wC6AKvxXs/HJq3R3X2VXxvAZGbC10lzNarlt+qQ0mH309L8vMFQ4Jm0M0o8HJpoi3QilkbCTougcQ4bG+y6tuiqs2HawnKsJ+U9DTx8V8dC3Ex5AgHPTLEPzbpe+LVVCXBz6vC1O48ojteqTuFircjn8CfsW1kVVWumpqqv9bphg8Ia2P62W3D8MA4E69NAdtDY/XVWrAcOLt2kk778x/0uhnOBYPDuJ1rf039OWqe4fDUmOB4I7mD+vVNo+F9SgBK5hDHuAzOZE+TLzcGAXW/UKPFcQ7p+HEQH/uAO6xOQSMis2QyKie+PhaXOPIfCAQIuM8fZDM5rS6LEYZx7t+XPFKyWKNzopANQubYjtq+LFOmZHFqXfZ5SIwCfEA0HS/yG65nLfJr0PWjiWmwRySXMuv71S4frdtNHSON49+FbJJhQHSsFYmSUF+LDHjSWJ7vDk0OjW0cpo20rl8kLJaeMQXk05/g1Dzq5pJd4iL35+e6Zcf4vPPC0MyQxPJMdyF07IXsp0T8v7jj4gHG6DdNAUH2ewOd7MPA23vIFnmdMzieQoE+QWOdw6h2d/wBl48spOed1Brt8X7V61+g2xXaF4w+XK12UsjZYrKS15e89S4t1CH7I9pZI5g90bHNtwOYEAFzcop3XXn0RvavhcGHBw7JTJibbI8AeFmUh1eTsriasmtdOanheKYxkjchc4EFpq9SADflYtZZ98V5l5jizZYeI44ZNY/m+X6kvaebNI8seDWpDRr76aKtRY6aOQObqRtYvcUdvVPMFiCS/vIXvtxOZrCQedGh1SzGyGySxzb6tLQB01U45TTpx69TJylKPEnz6WzHTF7i5xouFnfcgHkp+DOYHFryHAOGWNuj5HONtaD+40EAkivXdR4DEMjkY+WISMFksLiM+lDUbVmB9lYuN8BweKwrsXgHOifHQkhcSa99TtqDZBHTZduKMkt3oVq3jyNRX4uPl8iPis2GeC+XKw6jvml1SSN0yRRAEyMadC81tvyUuDd3ccfdE13QlB+9I6ZjWkaa1WXyuiqJjOFyxjM5py/eBzN+myP4Lx18RY0nNG1xpp1oP0kaP4XdOuuitSi3uRkp5YNYst17P+9HccG8SMa9uocAdPqimwpN2Q4xFKzumOst2vQlpPhBH3hdeytDYlommuDky45Y5OMlQKI1sIkT3a3bGmZgYgWv7MmAjWFiBi92HpaGBMixRSNA1PugCu8YnZC23178kqi4rFJsR80s/xExbHD4tAqDwydxdzDVDdFxSZdu1fFTEGiMW5xAFHck/goMPx1+FFYgAkjSttdaVW4rjiXNINluoS3iuPkmNvOyW4e2uh7xPtN3l5QAEiknJS1klJvwzhUs/+W2x15LCUG2ehh1KUNvQGXLfD4dz3BrRZKuOB7G5WF83WvKzy9UZw3BZH6tFNbQfQAIvY6XaNjSsieoXoVYdn38/wWK4zyAuJ/NYtlGNHK88zpnDOyMEOoonlZBq+g5Jx3DW7EfJROfSHmmvZanOTPxHK0u4xxMQQvldyGg+846Nb8/pa3jsFIe3nDZZsO0QtLnNkDi0bkZXA0OZ1GijI2oNx7OjSQxzzwjkdRvk5pxHiLnudJI7M5xs+qquOpz8x+XJWF3CMTI/IIJs33e7dY9dNPdPcB/hhK5plxbxEwDSNpDnn/c4eFo9L9lwafHK7PpPtfWY5xUFVLpFLwHfYiQRQttx9gB1J5CvwVm7PcXjwE/2TZMXIGESPirI0mjkj8JzbC3e1KDB8BlnkfBhKiicakO9Maf3juSSAS0HWhyC6d2e7NQ4SNscbbNeJxAtx5k8v7ALthijF8Hg6nU5peWbZ6OCYeQO+xD3yavytDn5nC3faUCDZO5SV/YyfDva5mdseYGs4G2vjDLJV+wTy3Rlep0CP7w83k/7W6fOioyvkxx32zifamKWJ2d5cATVRyEAcx4eQ0S/DYSSZhNz5T8QdNQIIGha5lEa9V3KZgduwu5eK9v5VmU1WVwHQFpHycFkn7Ub3CunfzOCjgdPDACNbOa2k3pdtDgWjzLefVLp2YjBm2ate0B2gc1+V2bSviAsagnmu9SMa1xLQ29jTQx2huiAPNBY3hsUw8TW31oakbZgRTvfouqC8py5Z3I4ViuIGUFwNE25zOWvxFvlqdEvw0YBvp1XV+2PAqiByAhmrXjdgG4BO7D0O3mLIos3DwQc2gbRzAGgHfCT0Bsb89FjlgoLynoYcsszjLJy10CsdzB/sr9/h32sf3rcNiHlzH6Mc42Wv5Ns8jtXWlz3IW77dQnPAuCYjEPb3MTz4hb6Ia2iNS86CvmuaDlGXB6+dY8uJrJx8/Q793a2bGpi1ZS9I+TIy1eZFOAspAwDGytjYXO0AXHO1/b95e5kW3VdJ/xAiecM7J0K+c+IHxlSwJ8VxR8rrebF2fNZJxCvhS5PuxXCBicUxjhbR4j51yUVZUZNdDfgnZKWaHv3aAixfRE9nOxhxBL3WGAkDzrmuyT4YNg7pgAsAey8weBEcYaA3zVbR72csl/w3bmsXlVr4dgmRMaxo26K1QbEFu3uFU5pTbqrQ1olQbicwNfvr5emiE4tABEQBSmwMtXfn+C94wfsXFRLo24oqwhadfF7Nse2qxYMTWluHoTX4rFhZJ1OObNzUhCS4CYgC00imtdqdmDRMxmqIa1RMcpmlUIkakvaovdH3UejnnxH7rdr9SdB7nWqTkFIuI4kuzVsXhpP8LRde7gfl5oCMtrsG4NgGYePKwaD6mtypZOJMa5rHOAe+8reZygE180DjMW80yKhRAc9wsdS1osZj1N0PM7JuFMmjMzpn5nSOI5Ed2HZmgaeHWtP4QpG227ZZhxYs1ZV8tL/ABTLBNmk8Ur3AHZoNfOlUIuKd28Grrl5q6YfB4qWISmSCGNzQ4HVxDXCwTdAb9VhljJ/hX1Nscopcs3cxgdWU1W5dt5UXWVpJGwjS2nkQ4/1Sc9mIy5x/bGFzBmfozwt+8QZNG67oqHhWILfsZ4JgAN/CarTVpd9VDwyXTK8WLF8uKLXlribBU8U/mkfGMW8TZJWBkjQAaNg6WDfpS1wGO1o6fguuKdcnNOt3BaGuBBa4W06EJDwLhAgx5DaMT4ntIcLoFzSGi9237fMLzi/G+5hfIwB5iczvG3qGkgu9DlN2dFPjeJNfDBiYjYzNe0+RBtrummYeoQVCTXC9Rm7/D7AmVsoiLSHZsgcRGSDerDYryFBWkrTDyhzWuGzgD81uUlFLocskpfidngWLVsgIsFelyZButSVGZFEZEDIeKwZ4nN3Fc1xbtP2Gtpkh+IEkjqu2GRIuL4GgXN25hJgfOuH4bI+XumtOfp08yuudg+AjBNzSC5Xchr6BWXB8FBqSNgznQmtU3wXBshzONuUDRNgMFLJ43AC9gf6LbExPb0+f9kQ6x+8R6AoXEOrUPP/ACbfy2TsaQPDitS17S3Q+Y259FSBiAS7Lpr1Vxxkge0gO1LSBpzIIFrmnDJyC8E6h30oJJg0ODPR057+al4ri7gcNyRoErmkr0+qT8S4k8ks7t2pDcx+FuvJOUb4EjV/Espr8Dprr+axJn4lpJOTNZu7I39+W3svVi8kVxSN1pcklfJ1rDSaBHwypVAdAEbE5aQlwZSXI2ilRbJEqjciI5FomS0MXyUCfJVrGuIIZZ3JJ8iANPM1fkEy4niQ2FxOwq/mFXsRxNsjtDq3wuP3nD4njyJuvKla6ZDJZ5KA6BK8TiVpjsZok82KtSBPLiqF810vDdsoIsDA3vQ1/csFmjlLQ0Hw6671pXNcbmnQGInpHHqB0qbtbgXsmjkc+Tvm1JIT9o6jbSHiI0AQKbo0XsmfC+1WGkxImdOS5sPcNAysaWl+bM+6LnAjkABm0C4g6bmPko+/rZV5fYXJ0/tlxON+OeWusVGQf/rAOhS3G8TEMLpAA4jYXV2as+Q3PkFRocb19F6OJuAc19EOur5a6EUlJpDSs3wHaSaKQSAhxAyvabqSPk1/XQkA76DonWB4yHMMcNtb3jnsaSKDZspMQ6Brmaf7uSpso1NCgnfZsDvKdeXl1bmH5Oo+yUZRT5NFjm+D6H7M4jNh2a7NH1F/1TF0irfZKUiGn6PoZh0JtxHzJTSbFgakoJCi+hog5MdRopfJxPNtshp5rQA5OKv6KMy+aBw0um69llQIMbNqvc2bTrogY5EfwcZpNeQv6gfmkxjTh+HDRRuh9UQ7Etbt8h/0tnsF2UFLM0Ha9fRShm8vEWnSj9UDi8YOWn681kuOINsDR5VutsXi43jxNINa0kxiX9rIdYy76nbTnsFzLFuyTycrcT9f7LoeLLA8EW2j+rXOO2klYl1Gw5519aP5pLsb6GWCxIJo6ovGcND4w3MQXPa0V/EaJ9gSfZKODdOasrYyZIWDkHyezQGD6yLaJmxf/wCDdJdNvgHJYgcXisdM9z8M0mEuIYb3yHIT82lYsvBg/Q6lqc6VJ/sWXDO8IKLjkSvDzeFERyrNEMaRyqb9oA3IHuljZlyftJxCQYqanEfaO+hofQBXEiTpHVuNve6J7GkODq8yNQfVIW8AlFETNBHQH65qXPIeMO0Dga5lpIJ187F+lIo8Yb+66f3c0fgtE6M3yXfiGBkAsluov4hfuL0SaVrh0Pob/BIhxs/fn/mC3dxf+OX6H80WATJMbbQDtbLSascxY2KkxcecktaGgmw3etdglzeJjX7STXQ+Eajej4tdkVDx2NooNeT55R+BKTAWYyLLulzn2UwxuI70k0G+/wDZCHDeYVJoVA5BOgso/D8KmcB4DvpZA/EryEluxA+f9EZDj5R/qH2cVLpjVksXZXEmqaw3/wDLGPnbk+4F2YxMcjXujjIBsjvWXp7781X38Un5TP8A5j/VaniU5/13/M/1U7Y3Zqs00qOrwzTA+CxZN6cuW/qUXNO+hmvff/pcb/bJjvM/9eqd9lJXd8MznONV4jte9DZVuRmdFZIpQ9BNRMRVAExSKYyWgyVIx17oEEtem3A5Kzn0A+qRl2ia8NPhHmbSYxvLieqCmxHkpp3hASHVMDySuiAllrqjHBBzi0qGKsVOb5EdCuf9q9JQTsH/AP50V54kwA6jQaqldqoO+e5rTV1X0/us32X6G3A35nZjoB9SmuPxr7kyf5jmx4eLyfKS5x9mkO/4pdw6PIADQA26FRcExpknMu7Y3PI83yU0n2jDR7laWRt5OicOgEMTImfCxoaPYb+qxLhxQefyP9FiLK2sVwu8IRUT0JCbCmas6Cw1j0Fi+DYeU5nxNLjuaon1I3RMYUiaE2JZuy+FI/y69HOv8UlxvZSAbGQf8r/EJx2xxz4cMXxuyuzNF0DQJ10I8lz6TtFiXbzH5NA+QaqbJGTuBtaac9w10OhBHUaaHySSScAka6Gta5HyRDOLSuBa6RtH7w29KCFfh82YgtNCzXOydlIHrJQVuh4moikCPQ5SgqINWzNEDMlkpatxIutb6VrajxAsojB4cAhziATZBPKjoTzS6Ghp/wCkE6B9n/boOtm0Szs8D/quvyaAlOJ4g9tBsjPUA6+thQs43O02JR/KK/BNUJlzwfZqKhmLz7gfknnDuEQxHMxuvUklJ+xvEHzROdIQSH5QQK0ytP5qxtK0SQgppUzXoVhUoQAQHLcOQ4K3BQBKTrSeYc1Q8klw24TIYjWkgCJ5xaidKopnhDOmTAndiAhJMUFDLL1QL8SCdTogLJ8S4OBVJ4rpMPVW2cgjRVLijKeCeqmRpBmz4c7S0aGjlPQqbhOD7iJrNM1WdLtx1O3mtMHKmrXsNXzSouzyPEkDW78mkj50sRrIW1odPQLxArAMC69ExbDSMZwto+HRSN4YeqtwMVIDaxYUceFO+8opOHSWKyn3pG0LKf27kd3LGNAIc/xA9GtLtyfJV7sxwBkxcZmvyispBytde/LX2Kv/ABngUskZDG+MXXir4hlPtRKQ8O4LjoRQiaWjkHADatTzSaAnPCIo21GxoFdLJ9TufdV/iWD100VwhwuJPxxNb/yLvoG+SXcT4JP9xx9B/wBJNDKJLhwD0P09lEFYMXwiUXbJP5Cg/wD0ebX7KTT+AilIULeiwtJTiPgs/KGX+R39EaOBYoAOOHmym9cjq/BA6K9DhieX5BNsNhwN6J8x+HkjDwbEA5e5lzdMh9EdB2ZxZ2ws1jq2uvX0QACMFG8U5jSPQX7HkhOJcBibGXsY8kVYDrDb2LgdaVlHZfGtaHfsstGxXhvTq27Hl1QLOAY4mhhpTZo59NwPMUPNMOSfsbhSyN7CACJNeeuVvP5J8bHVOcF2QxOpLA0uOZxLwSSRVmieQATeLshORqY9up/oqTJZWYipmqx4fsvJs6h9UZ/4qRzH1CdhRVQxSNiKtrOy7hWrUVH2brchK0BT4YiN1JYTHtDhhE4NBspK5yEBNI5DOKjc9Rl6sRvIUJLhgVIStmoAXOY4Kv8AGXGx6q3SFVrtFCKtTJcDT5IYcMXajoj8HhnAa/ryCXcJxN0E8ZYF2pNWAzcXe0kNge4DQG6tYjQxx1WJUBbGKYLFi3MCSPYLcDReLEDPa0UnIeqxYpAJCkdssWJDNS0UdAiWtFDQLFiBk0Q8SmnWLEgJIxt6/mpSNPmsWJMDJD4gtwNVixICSNTLFiANX8lPyWLEmBs3ZbLFigCg9tP84KtylYsWsRMhKxYsVkmL1YsQMjekPH/hKxYh9AhJw34grMDovVizRsz1h0WLFiQH/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TEhUUEhQUFhQXFRcXFxgYFxkVFxcXFBQXFhUVFRcYHCggGBolHBQXITEhJSkrLi4uFx8zODMsNygtLisBCgoKDg0OGhAQGywkHyQtLCwsLCwsLCwsLCwsLCwsLCwsLCwsLCwsLCwsLCwsLCwsLCwsLSwsLCwsLCwsLCwsLf/AABEIAMIBAwMBIgACEQEDEQH/xAAcAAACAgMBAQAAAAAAAAAAAAAEBQMGAAIHAQj/xAA/EAABBAAEAwYDBQYGAQUAAAABAAIDEQQSITEFQVEGEyJhcYEykaEjUrHB8BRCYpLR4QczQ3KC8RYVJGODwv/EABoBAAMBAQEBAAAAAAAAAAAAAAABAgMEBQb/xAAuEQACAgEEAAQDCAMAAAAAAAAAAQIRAwQSITETIkFRYXGBBRUykaGx0fAUUvH/2gAMAwEAAhEDEQA/AOUlarZbNavXOI0AWEKYNW2RKwogyLYMRLWLcttKytoF3a2yooMW/dIsNoEI1NHGiBCpWRJNjUSJkS97tFtjXojUNl0BFi3DVOYvJbNw5UuaHQOWKJ21Vz35+iYNw/VavjAWbyIpQF4jKmigUpcsL1DytlKCN2xgKZpCgbqtwptsqkS5lq56xeFqNrYWjZrlLE5RRjkUTHHyG6VUFm4Cg4jP3bC7nyTERhrbKU8ZIlbonuVcCK7i+Kl/xBqB/abWs8ZBIIoqMc1m2USGRTYPEVZOxKigwj3/AAtJVs7KdipJZAZW/ZDU/wAR+71pCTY12J5cKaD6OU8+SAxEQGy6j2nxWHjb3Za0ZRQXM8VO3McuycobS5vgCyrFuZwvUrMhr3SwMWzVMGr07OVIjDVM6GjVg7ajbULUKTopsqjUMUgYvAdlu1tqXKh0eNap2tW8UBPJHwYYKHlRW0XiJEYXAudZA0AtxOjWja3OOgCOGHs0N7/FEcSlaGiKOqsWTzd94npe3Rc+XU7EehoPs+WqybVwl2wR+Aa0AumhGtfE47/7Wletwjbpr2PNE002aG5ogWmsODwEbWnEPzOLAS2pTTjRPiZppqFWePzQsmDsGSGAAj4tHWb+PXosJahp8tfQ7/uzE7UVNfFrgOcAFC5xTDBMdiIhMGUdn6ZWkj95pOmvOtio5cG4XpYGpykOodTlugtezyZYpRu10LXWonMRckPRad2nRnYK6NY2JGd0pGQKvKhcgjYqWzW+SLdEvA0BLf7BtIRGtXspEOeFC51pXJjpHkTUdhmUC47IJgW2NnIZQSfQEHEcfm0GyBZLSic6ypBGRSSGMpMIyQeJoKibwiIbMCMhPhCky9FtwQHcA4NnINAMB6b0rPxbiTcLFpQWuClEcbR5KpdvMSXs0UvhWMpHH+JmeRzj7JSSpJioLWLGerF4sQBZWBbF3kiTEAsa5gDswNlvgIOgOaiXDpQcPkuqWZGaxg7WFTxwrQSKZrv1+CzeVspQRKyIBEvlBI0aKAGgrYbnz80NELRvcEb9AfnqotsqkeROKMjChjYjY4/mnQA878jS4b/mdEh4v2nD5y6GENsimg6aCjWnleytOJwdsII6H5EGvklHZ3s++KZssuVjaOhBzFh2NAeE7aEg6FYZYrc93t/J6ujzZoYUsF7nJptc8VH6AGKlxs7Q4Qsa0UOmw38RtNOx3ZyWZ5dOwODbyx7A5d3SG9GDQADUnyBthK/DCWQZngOYQHauou0PhJ0+fVPoe0EOH4bOIs3eBuWzrmaRlbThdaXZPM87WS2vpI7H/kY1eVyr49fX5Fd4rjpHC9Q0eEUKaAB8LeQrTQJJFK8PzMJD+oNGhruouGYzFzBzo2NcwE3YoF1UaF3+go4eMz4eTM6IsNEHTMC07jX8jajwpqXL/Jnf96aaWJxjGuOLXH1qxnhMfmLxMHd4fE09RsRVa7E6ee6LMWqVcR7RMnirKBI2stDQGwSW8289PqnHD3OfEx51cWgk+fMrrhK+D5zVw53pJX7dfT4GZF5dInuUPJHS1UThsHfIVFRJoIkxrUs8lVCsHbHa9y0pmsWPYkMjatnRZhRWwYtgESBC+XCBmqXYviACfYvDZxlJ0670qtxbA93WtlZSTXJcVudB2B42NinWExIfRHUKiE8kbgce6PbZSsrOp6ZPo6fNN4QkvE4i9pCV8O7SWakI/BF8W4qMn2a13po5nikpVRRMfhy1xBQpCdTRl/iful02HKytA8co9gixSd0V6ixbGWWV5WgAK9q/X9bqWGK6+q28P3J3ex4xpCLhivf9eizDRCzd/TfomWHw+yPKhcnkEJoDWgbrlZoEj5D5ItuHReGgU/c0jd7BQIyCgisNEpe7U8MaAN2FrBmOtbA8zy/Xklsk5lfZs+mvMaH1F/JCdqOJMDAGlxcLcSPhLa0APM2FSo8TPM8ta4tAFmiQAOWo1JXFkTySdPhH0ely49Fp1ui/EnfHw+J0vF9sI8PbY4QAT+9LR+VGlTcXxnPO+VmUB5Jcyw4EEU4HQWDry5ofDcIgMbnOe9xaLcQDQ9zukWMgbYMRJBNa6HyVpOUuZHK9VHFF7caVr/Zt/qWvgmPbAHtZpC51sdv3biPheDy5X5I3j7gIo+8yOLjQLL2onxAm+iqeDe5gLXG799jQv6qOWKjbfCT01BUyfnplRxXhUoO79PVfz+gFi/DJ4eXTz5LqXDsIWRRtd8QYL9a1CpnZbgD5p2vcPs2ODnHqRq1vnZ+lro0zV1RS7PJm5K4vjnoBfGhnQ6jn5fkmhj0316a369FA+JaGIA6L/revJaGG0x7lZ3Hkk2MVCJekGjXMUfYg+2yadxyrmFG6D03pAC0w6HXWwK/usbFtXWh69AAmMjSHZw0UCDW7etG/TZDZXXuRR0HQ+nLb6JMEQgcqo8/ztVTtRGcwN6aq4GIuOp1cfidfM7k7pVxjhLnNefiAujVE+3IbqcnMaNcL2yuikR7rLtbZCCQd1qBuuU9JdIwoqOQhu6EC3Y5ARasInltQsmpY7ZQ11VRT9CM0klyEd41Yhc6xXtOTxEWKNiIjZtqhob0Ow11Oxqr057j1RTG3+t9enLTr0Wu2+zDdQXh4/ROsJFeqX4PD9VZcLhqAB6K9qRNs0hj0Uvdo6LC6fr8Fv+znfQDqSAB5knQIBJt0gJsPRN2cNgBHeNleY4TJMxpGVgDS+5T+6XCg1mpOh8K2ZAIsr3tJzf5cZsSTEC2sijrMQTQc9waMocKOaws452gOEliwrnjxCQ43Ls6bFNcDZ3OQPaa8h7c2XKuketo9LJeZ90/yXf8AHza+JUOMSOxRkkcADuGi6aysuUeTQG/VadneDd2c8pIDm/Dl3FAtLr9iKvflsrD2V4a0YZ+JxA0AMUTb/wAx1/bOcObQGltevkj+GCCXM6d/izAAU42NCdG8jsufG5JU3V+57Oqhp8s/EjFuMKS2/svgu+yuyYyGpGGN2Ulw+JturSx4abZGm6VHh8cwDIz3bx9/K5pNfDYo357eSsXbA4MMAw7QJcwvSRvhp1/Foda81SpHVre3606ojkcJdlT0WHPg3KLj8+/+CzisL4SQ7STNTgfIXQ+Y+i24ZK57mAg6uAs6jcDrvyA9EVx2czRsc5tvYcoddlzHVla4dQRoeYJ6BZg8O6ZrWkgS/uZiKkA5ZthINRrvXkulR3xtcngOTxZtj4S69v6zp+EDWO7gCsrGOFEEODwdQQNTbHC/L2BD4gRzv6LluD4nPC6w5wcDRvWqJsEHzJ08yuh9mOLjERgvAD8xaa0DsoDtL2NHbyKuGRS4M9TpJQW/tBwhWow9nT5bph3S9bDqtLOEXDDqZ2GH9f7Ji3Di/Jb9x+CAFP7MoHYdOTGTpyWrsOWnz/qgBPJhRlFE2SbFaUOd9d0PLDVtoXd3rfMV5p6YRppt7qJ+G3SGV90Gpry2teGHQ3evpXmm00HJROgIBG4q/wC6AKvxXs/HJq3R3X2VXxvAZGbC10lzNarlt+qQ0mH309L8vMFQ4Jm0M0o8HJpoi3QilkbCTougcQ4bG+y6tuiqs2HawnKsJ+U9DTx8V8dC3Ex5AgHPTLEPzbpe+LVVCXBz6vC1O48ojteqTuFircjn8CfsW1kVVWumpqqv9bphg8Ia2P62W3D8MA4E69NAdtDY/XVWrAcOLt2kk778x/0uhnOBYPDuJ1rf039OWqe4fDUmOB4I7mD+vVNo+F9SgBK5hDHuAzOZE+TLzcGAXW/UKPFcQ7p+HEQH/uAO6xOQSMis2QyKie+PhaXOPIfCAQIuM8fZDM5rS6LEYZx7t+XPFKyWKNzopANQubYjtq+LFOmZHFqXfZ5SIwCfEA0HS/yG65nLfJr0PWjiWmwRySXMuv71S4frdtNHSON49+FbJJhQHSsFYmSUF+LDHjSWJ7vDk0OjW0cpo20rl8kLJaeMQXk05/g1Dzq5pJd4iL35+e6Zcf4vPPC0MyQxPJMdyF07IXsp0T8v7jj4gHG6DdNAUH2ewOd7MPA23vIFnmdMzieQoE+QWOdw6h2d/wBl48spOed1Brt8X7V61+g2xXaF4w+XK12UsjZYrKS15e89S4t1CH7I9pZI5g90bHNtwOYEAFzcop3XXn0RvavhcGHBw7JTJibbI8AeFmUh1eTsriasmtdOanheKYxkjchc4EFpq9SADflYtZZ98V5l5jizZYeI44ZNY/m+X6kvaebNI8seDWpDRr76aKtRY6aOQObqRtYvcUdvVPMFiCS/vIXvtxOZrCQedGh1SzGyGySxzb6tLQB01U45TTpx69TJylKPEnz6WzHTF7i5xouFnfcgHkp+DOYHFryHAOGWNuj5HONtaD+40EAkivXdR4DEMjkY+WISMFksLiM+lDUbVmB9lYuN8BweKwrsXgHOifHQkhcSa99TtqDZBHTZduKMkt3oVq3jyNRX4uPl8iPis2GeC+XKw6jvml1SSN0yRRAEyMadC81tvyUuDd3ccfdE13QlB+9I6ZjWkaa1WXyuiqJjOFyxjM5py/eBzN+myP4Lx18RY0nNG1xpp1oP0kaP4XdOuuitSi3uRkp5YNYst17P+9HccG8SMa9uocAdPqimwpN2Q4xFKzumOst2vQlpPhBH3hdeytDYlommuDky45Y5OMlQKI1sIkT3a3bGmZgYgWv7MmAjWFiBi92HpaGBMixRSNA1PugCu8YnZC23178kqi4rFJsR80s/xExbHD4tAqDwydxdzDVDdFxSZdu1fFTEGiMW5xAFHck/goMPx1+FFYgAkjSttdaVW4rjiXNINluoS3iuPkmNvOyW4e2uh7xPtN3l5QAEiknJS1klJvwzhUs/+W2x15LCUG2ehh1KUNvQGXLfD4dz3BrRZKuOB7G5WF83WvKzy9UZw3BZH6tFNbQfQAIvY6XaNjSsieoXoVYdn38/wWK4zyAuJ/NYtlGNHK88zpnDOyMEOoonlZBq+g5Jx3DW7EfJROfSHmmvZanOTPxHK0u4xxMQQvldyGg+846Nb8/pa3jsFIe3nDZZsO0QtLnNkDi0bkZXA0OZ1GijI2oNx7OjSQxzzwjkdRvk5pxHiLnudJI7M5xs+qquOpz8x+XJWF3CMTI/IIJs33e7dY9dNPdPcB/hhK5plxbxEwDSNpDnn/c4eFo9L9lwafHK7PpPtfWY5xUFVLpFLwHfYiQRQttx9gB1J5CvwVm7PcXjwE/2TZMXIGESPirI0mjkj8JzbC3e1KDB8BlnkfBhKiicakO9Maf3juSSAS0HWhyC6d2e7NQ4SNscbbNeJxAtx5k8v7ALthijF8Hg6nU5peWbZ6OCYeQO+xD3yavytDn5nC3faUCDZO5SV/YyfDva5mdseYGs4G2vjDLJV+wTy3Rlep0CP7w83k/7W6fOioyvkxx32zifamKWJ2d5cATVRyEAcx4eQ0S/DYSSZhNz5T8QdNQIIGha5lEa9V3KZgduwu5eK9v5VmU1WVwHQFpHycFkn7Ub3CunfzOCjgdPDACNbOa2k3pdtDgWjzLefVLp2YjBm2ate0B2gc1+V2bSviAsagnmu9SMa1xLQ29jTQx2huiAPNBY3hsUw8TW31oakbZgRTvfouqC8py5Z3I4ViuIGUFwNE25zOWvxFvlqdEvw0YBvp1XV+2PAqiByAhmrXjdgG4BO7D0O3mLIos3DwQc2gbRzAGgHfCT0Bsb89FjlgoLynoYcsszjLJy10CsdzB/sr9/h32sf3rcNiHlzH6Mc42Wv5Ns8jtXWlz3IW77dQnPAuCYjEPb3MTz4hb6Ia2iNS86CvmuaDlGXB6+dY8uJrJx8/Q793a2bGpi1ZS9I+TIy1eZFOAspAwDGytjYXO0AXHO1/b95e5kW3VdJ/xAiecM7J0K+c+IHxlSwJ8VxR8rrebF2fNZJxCvhS5PuxXCBicUxjhbR4j51yUVZUZNdDfgnZKWaHv3aAixfRE9nOxhxBL3WGAkDzrmuyT4YNg7pgAsAey8weBEcYaA3zVbR72csl/w3bmsXlVr4dgmRMaxo26K1QbEFu3uFU5pTbqrQ1olQbicwNfvr5emiE4tABEQBSmwMtXfn+C94wfsXFRLo24oqwhadfF7Nse2qxYMTWluHoTX4rFhZJ1OObNzUhCS4CYgC00imtdqdmDRMxmqIa1RMcpmlUIkakvaovdH3UejnnxH7rdr9SdB7nWqTkFIuI4kuzVsXhpP8LRde7gfl5oCMtrsG4NgGYePKwaD6mtypZOJMa5rHOAe+8reZygE180DjMW80yKhRAc9wsdS1osZj1N0PM7JuFMmjMzpn5nSOI5Ed2HZmgaeHWtP4QpG227ZZhxYs1ZV8tL/ABTLBNmk8Ur3AHZoNfOlUIuKd28Grrl5q6YfB4qWISmSCGNzQ4HVxDXCwTdAb9VhljJ/hX1Nscopcs3cxgdWU1W5dt5UXWVpJGwjS2nkQ4/1Sc9mIy5x/bGFzBmfozwt+8QZNG67oqHhWILfsZ4JgAN/CarTVpd9VDwyXTK8WLF8uKLXlribBU8U/mkfGMW8TZJWBkjQAaNg6WDfpS1wGO1o6fguuKdcnNOt3BaGuBBa4W06EJDwLhAgx5DaMT4ntIcLoFzSGi9237fMLzi/G+5hfIwB5iczvG3qGkgu9DlN2dFPjeJNfDBiYjYzNe0+RBtrummYeoQVCTXC9Rm7/D7AmVsoiLSHZsgcRGSDerDYryFBWkrTDyhzWuGzgD81uUlFLocskpfidngWLVsgIsFelyZButSVGZFEZEDIeKwZ4nN3Fc1xbtP2Gtpkh+IEkjqu2GRIuL4GgXN25hJgfOuH4bI+XumtOfp08yuudg+AjBNzSC5Xchr6BWXB8FBqSNgznQmtU3wXBshzONuUDRNgMFLJ43AC9gf6LbExPb0+f9kQ6x+8R6AoXEOrUPP/ACbfy2TsaQPDitS17S3Q+Y259FSBiAS7Lpr1Vxxkge0gO1LSBpzIIFrmnDJyC8E6h30oJJg0ODPR057+al4ri7gcNyRoErmkr0+qT8S4k8ks7t2pDcx+FuvJOUb4EjV/Espr8Dprr+axJn4lpJOTNZu7I39+W3svVi8kVxSN1pcklfJ1rDSaBHwypVAdAEbE5aQlwZSXI2ilRbJEqjciI5FomS0MXyUCfJVrGuIIZZ3JJ8iANPM1fkEy4niQ2FxOwq/mFXsRxNsjtDq3wuP3nD4njyJuvKla6ZDJZ5KA6BK8TiVpjsZok82KtSBPLiqF810vDdsoIsDA3vQ1/csFmjlLQ0Hw6671pXNcbmnQGInpHHqB0qbtbgXsmjkc+Tvm1JIT9o6jbSHiI0AQKbo0XsmfC+1WGkxImdOS5sPcNAysaWl+bM+6LnAjkABm0C4g6bmPko+/rZV5fYXJ0/tlxON+OeWusVGQf/rAOhS3G8TEMLpAA4jYXV2as+Q3PkFRocb19F6OJuAc19EOur5a6EUlJpDSs3wHaSaKQSAhxAyvabqSPk1/XQkA76DonWB4yHMMcNtb3jnsaSKDZspMQ6Brmaf7uSpso1NCgnfZsDvKdeXl1bmH5Oo+yUZRT5NFjm+D6H7M4jNh2a7NH1F/1TF0irfZKUiGn6PoZh0JtxHzJTSbFgakoJCi+hog5MdRopfJxPNtshp5rQA5OKv6KMy+aBw0um69llQIMbNqvc2bTrogY5EfwcZpNeQv6gfmkxjTh+HDRRuh9UQ7Etbt8h/0tnsF2UFLM0Ha9fRShm8vEWnSj9UDi8YOWn681kuOINsDR5VutsXi43jxNINa0kxiX9rIdYy76nbTnsFzLFuyTycrcT9f7LoeLLA8EW2j+rXOO2klYl1Gw5519aP5pLsb6GWCxIJo6ovGcND4w3MQXPa0V/EaJ9gSfZKODdOasrYyZIWDkHyezQGD6yLaJmxf/wCDdJdNvgHJYgcXisdM9z8M0mEuIYb3yHIT82lYsvBg/Q6lqc6VJ/sWXDO8IKLjkSvDzeFERyrNEMaRyqb9oA3IHuljZlyftJxCQYqanEfaO+hofQBXEiTpHVuNve6J7GkODq8yNQfVIW8AlFETNBHQH65qXPIeMO0Dga5lpIJ187F+lIo8Yb+66f3c0fgtE6M3yXfiGBkAsluov4hfuL0SaVrh0Pob/BIhxs/fn/mC3dxf+OX6H80WATJMbbQDtbLSascxY2KkxcecktaGgmw3etdglzeJjX7STXQ+Eajej4tdkVDx2NooNeT55R+BKTAWYyLLulzn2UwxuI70k0G+/wDZCHDeYVJoVA5BOgso/D8KmcB4DvpZA/EryEluxA+f9EZDj5R/qH2cVLpjVksXZXEmqaw3/wDLGPnbk+4F2YxMcjXujjIBsjvWXp7781X38Un5TP8A5j/VaniU5/13/M/1U7Y3Zqs00qOrwzTA+CxZN6cuW/qUXNO+hmvff/pcb/bJjvM/9eqd9lJXd8MznONV4jte9DZVuRmdFZIpQ9BNRMRVAExSKYyWgyVIx17oEEtem3A5Kzn0A+qRl2ia8NPhHmbSYxvLieqCmxHkpp3hASHVMDySuiAllrqjHBBzi0qGKsVOb5EdCuf9q9JQTsH/AP50V54kwA6jQaqldqoO+e5rTV1X0/us32X6G3A35nZjoB9SmuPxr7kyf5jmx4eLyfKS5x9mkO/4pdw6PIADQA26FRcExpknMu7Y3PI83yU0n2jDR7laWRt5OicOgEMTImfCxoaPYb+qxLhxQefyP9FiLK2sVwu8IRUT0JCbCmas6Cw1j0Fi+DYeU5nxNLjuaon1I3RMYUiaE2JZuy+FI/y69HOv8UlxvZSAbGQf8r/EJx2xxz4cMXxuyuzNF0DQJ10I8lz6TtFiXbzH5NA+QaqbJGTuBtaac9w10OhBHUaaHySSScAka6Gta5HyRDOLSuBa6RtH7w29KCFfh82YgtNCzXOydlIHrJQVuh4moikCPQ5SgqINWzNEDMlkpatxIutb6VrajxAsojB4cAhziATZBPKjoTzS6Ghp/wCkE6B9n/boOtm0Szs8D/quvyaAlOJ4g9tBsjPUA6+thQs43O02JR/KK/BNUJlzwfZqKhmLz7gfknnDuEQxHMxuvUklJ+xvEHzROdIQSH5QQK0ytP5qxtK0SQgppUzXoVhUoQAQHLcOQ4K3BQBKTrSeYc1Q8klw24TIYjWkgCJ5xaidKopnhDOmTAndiAhJMUFDLL1QL8SCdTogLJ8S4OBVJ4rpMPVW2cgjRVLijKeCeqmRpBmz4c7S0aGjlPQqbhOD7iJrNM1WdLtx1O3mtMHKmrXsNXzSouzyPEkDW78mkj50sRrIW1odPQLxArAMC69ExbDSMZwto+HRSN4YeqtwMVIDaxYUceFO+8opOHSWKyn3pG0LKf27kd3LGNAIc/xA9GtLtyfJV7sxwBkxcZmvyispBytde/LX2Kv/ABngUskZDG+MXXir4hlPtRKQ8O4LjoRQiaWjkHADatTzSaAnPCIo21GxoFdLJ9TufdV/iWD100VwhwuJPxxNb/yLvoG+SXcT4JP9xx9B/wBJNDKJLhwD0P09lEFYMXwiUXbJP5Cg/wD0ebX7KTT+AilIULeiwtJTiPgs/KGX+R39EaOBYoAOOHmym9cjq/BA6K9DhieX5BNsNhwN6J8x+HkjDwbEA5e5lzdMh9EdB2ZxZ2ws1jq2uvX0QACMFG8U5jSPQX7HkhOJcBibGXsY8kVYDrDb2LgdaVlHZfGtaHfsstGxXhvTq27Hl1QLOAY4mhhpTZo59NwPMUPNMOSfsbhSyN7CACJNeeuVvP5J8bHVOcF2QxOpLA0uOZxLwSSRVmieQATeLshORqY9up/oqTJZWYipmqx4fsvJs6h9UZ/4qRzH1CdhRVQxSNiKtrOy7hWrUVH2brchK0BT4YiN1JYTHtDhhE4NBspK5yEBNI5DOKjc9Rl6sRvIUJLhgVIStmoAXOY4Kv8AGXGx6q3SFVrtFCKtTJcDT5IYcMXajoj8HhnAa/ryCXcJxN0E8ZYF2pNWAzcXe0kNge4DQG6tYjQxx1WJUBbGKYLFi3MCSPYLcDReLEDPa0UnIeqxYpAJCkdssWJDNS0UdAiWtFDQLFiBk0Q8SmnWLEgJIxt6/mpSNPmsWJMDJD4gtwNVixICSNTLFiANX8lPyWLEmBs3ZbLFigCg9tP84KtylYsWsRMhKxYsVkmL1YsQMjekPH/hKxYh9AhJw34grMDovVizRsz1h0WLFiQH/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368" name="Picture 8" descr="http://upload.wikimedia.org/wikipedia/commons/8/82/USA-1_in_finals_of_2_woman_bobsleigh_at_2010_Winter_Olympics_2010-02-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1524235"/>
            <a:ext cx="5256584" cy="4785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63293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368"/>
                                        </p:tgtEl>
                                        <p:attrNameLst>
                                          <p:attrName>style.visibility</p:attrName>
                                        </p:attrNameLst>
                                      </p:cBhvr>
                                      <p:to>
                                        <p:strVal val="visible"/>
                                      </p:to>
                                    </p:set>
                                    <p:anim calcmode="lin" valueType="num">
                                      <p:cBhvr additive="base">
                                        <p:cTn id="13" dur="500" fill="hold"/>
                                        <p:tgtEl>
                                          <p:spTgt spid="15368"/>
                                        </p:tgtEl>
                                        <p:attrNameLst>
                                          <p:attrName>ppt_x</p:attrName>
                                        </p:attrNameLst>
                                      </p:cBhvr>
                                      <p:tavLst>
                                        <p:tav tm="0">
                                          <p:val>
                                            <p:strVal val="#ppt_x"/>
                                          </p:val>
                                        </p:tav>
                                        <p:tav tm="100000">
                                          <p:val>
                                            <p:strVal val="#ppt_x"/>
                                          </p:val>
                                        </p:tav>
                                      </p:tavLst>
                                    </p:anim>
                                    <p:anim calcmode="lin" valueType="num">
                                      <p:cBhvr additive="base">
                                        <p:cTn id="14" dur="500" fill="hold"/>
                                        <p:tgtEl>
                                          <p:spTgt spid="153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2" name="Picture 8" descr="http://www.rigastagweekend.com/img/activities/activities-Olimpic_Bobsledding_Experience-41367595903.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20723253">
            <a:off x="2637636" y="3417721"/>
            <a:ext cx="4320480" cy="29154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lt-LT" dirty="0" smtClean="0"/>
              <a:t>Bobslėjus</a:t>
            </a:r>
            <a:endParaRPr lang="en-US" dirty="0"/>
          </a:p>
        </p:txBody>
      </p:sp>
      <p:sp>
        <p:nvSpPr>
          <p:cNvPr id="3" name="Content Placeholder 2"/>
          <p:cNvSpPr>
            <a:spLocks noGrp="1"/>
          </p:cNvSpPr>
          <p:nvPr>
            <p:ph idx="1"/>
          </p:nvPr>
        </p:nvSpPr>
        <p:spPr/>
        <p:txBody>
          <a:bodyPr/>
          <a:lstStyle/>
          <a:p>
            <a:pPr marL="0" indent="0" algn="ctr">
              <a:buNone/>
            </a:pPr>
            <a:r>
              <a:rPr lang="lt-LT" altLang="en-US" dirty="0"/>
              <a:t> Kovojant su oro pasipriešinimu, ledrogių forma itin svarbi. Sporto šakoje, kur skirtumą tarp aukso ir nesėkmės lemia 4\100 sekundės dalys per keturis važiavimus, nieko nepaliekama savieigai. Šiandien tobulą ledrogių formą mokslininkai apskaičiuoja itin sudėtingomis kompiuterinėmis programomis.</a:t>
            </a:r>
            <a:endParaRPr lang="en-US" dirty="0"/>
          </a:p>
        </p:txBody>
      </p:sp>
      <p:sp>
        <p:nvSpPr>
          <p:cNvPr id="4" name="AutoShape 2" descr="Vaizdo rezultatas pagal užklausą „bobsleig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Vaizdo rezultatas pagal užklausą „bobsleig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Vaizdo rezultatas pagal užklausą „bobsleigh“"/>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1531794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392"/>
                                        </p:tgtEl>
                                        <p:attrNameLst>
                                          <p:attrName>style.visibility</p:attrName>
                                        </p:attrNameLst>
                                      </p:cBhvr>
                                      <p:to>
                                        <p:strVal val="visible"/>
                                      </p:to>
                                    </p:set>
                                    <p:anim calcmode="lin" valueType="num">
                                      <p:cBhvr additive="base">
                                        <p:cTn id="19" dur="500" fill="hold"/>
                                        <p:tgtEl>
                                          <p:spTgt spid="16392"/>
                                        </p:tgtEl>
                                        <p:attrNameLst>
                                          <p:attrName>ppt_x</p:attrName>
                                        </p:attrNameLst>
                                      </p:cBhvr>
                                      <p:tavLst>
                                        <p:tav tm="0">
                                          <p:val>
                                            <p:strVal val="#ppt_x"/>
                                          </p:val>
                                        </p:tav>
                                        <p:tav tm="100000">
                                          <p:val>
                                            <p:strVal val="#ppt_x"/>
                                          </p:val>
                                        </p:tav>
                                      </p:tavLst>
                                    </p:anim>
                                    <p:anim calcmode="lin" valueType="num">
                                      <p:cBhvr additive="base">
                                        <p:cTn id="20" dur="500" fill="hold"/>
                                        <p:tgtEl>
                                          <p:spTgt spid="163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Platūs linkiai</a:t>
            </a:r>
            <a:endParaRPr lang="en-US" dirty="0"/>
          </a:p>
        </p:txBody>
      </p:sp>
      <p:sp>
        <p:nvSpPr>
          <p:cNvPr id="3" name="Content Placeholder 2"/>
          <p:cNvSpPr>
            <a:spLocks noGrp="1"/>
          </p:cNvSpPr>
          <p:nvPr>
            <p:ph idx="1"/>
          </p:nvPr>
        </p:nvSpPr>
        <p:spPr/>
        <p:txBody>
          <a:bodyPr/>
          <a:lstStyle/>
          <a:p>
            <a:pPr marL="0" indent="0" algn="ctr">
              <a:buNone/>
            </a:pPr>
            <a:r>
              <a:rPr lang="lt-LT" altLang="en-US" dirty="0">
                <a:solidFill>
                  <a:schemeClr val="tx1"/>
                </a:solidFill>
              </a:rPr>
              <a:t> Išlenkti ledrogių sparnai ir kiti linkiai nukreipia oro daleles tolin ir garantuoja optimalias aerodinamines savybes. Oro pasipriešinimas yra pagrindinis priešininkas, tad net ir mažas formos patobulinimas gali padidinti ledrogių greitį. </a:t>
            </a:r>
            <a:endParaRPr lang="en-US" dirty="0">
              <a:solidFill>
                <a:schemeClr val="tx1"/>
              </a:solidFill>
            </a:endParaRPr>
          </a:p>
        </p:txBody>
      </p:sp>
      <p:pic>
        <p:nvPicPr>
          <p:cNvPr id="17410" name="Picture 2" descr="http://previewcf.turbosquid.com/Preview/2014/05/26__12_26_39/BobsleighSled4_Canada_01.jpgd64a002b-1262-4c63-99d4-d6f639c0f26bLarger.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5039" y="3356992"/>
            <a:ext cx="4178829" cy="31341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40645330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410"/>
                                        </p:tgtEl>
                                        <p:attrNameLst>
                                          <p:attrName>style.visibility</p:attrName>
                                        </p:attrNameLst>
                                      </p:cBhvr>
                                      <p:to>
                                        <p:strVal val="visible"/>
                                      </p:to>
                                    </p:set>
                                    <p:anim calcmode="lin" valueType="num">
                                      <p:cBhvr additive="base">
                                        <p:cTn id="19" dur="500" fill="hold"/>
                                        <p:tgtEl>
                                          <p:spTgt spid="17410"/>
                                        </p:tgtEl>
                                        <p:attrNameLst>
                                          <p:attrName>ppt_x</p:attrName>
                                        </p:attrNameLst>
                                      </p:cBhvr>
                                      <p:tavLst>
                                        <p:tav tm="0">
                                          <p:val>
                                            <p:strVal val="#ppt_x"/>
                                          </p:val>
                                        </p:tav>
                                        <p:tav tm="100000">
                                          <p:val>
                                            <p:strVal val="#ppt_x"/>
                                          </p:val>
                                        </p:tav>
                                      </p:tavLst>
                                    </p:anim>
                                    <p:anim calcmode="lin" valueType="num">
                                      <p:cBhvr additive="base">
                                        <p:cTn id="20" dur="500" fill="hold"/>
                                        <p:tgtEl>
                                          <p:spTgt spid="174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altLang="en-US" dirty="0"/>
              <a:t>Anglies pluoštas ir siauros pavažos</a:t>
            </a:r>
            <a:endParaRPr lang="en-US" dirty="0"/>
          </a:p>
        </p:txBody>
      </p:sp>
      <p:sp>
        <p:nvSpPr>
          <p:cNvPr id="3" name="Content Placeholder 2"/>
          <p:cNvSpPr>
            <a:spLocks noGrp="1"/>
          </p:cNvSpPr>
          <p:nvPr>
            <p:ph idx="1"/>
          </p:nvPr>
        </p:nvSpPr>
        <p:spPr/>
        <p:txBody>
          <a:bodyPr/>
          <a:lstStyle/>
          <a:p>
            <a:pPr marL="0" indent="0" algn="ctr">
              <a:buNone/>
            </a:pPr>
            <a:r>
              <a:rPr lang="lt-LT" altLang="en-US" dirty="0"/>
              <a:t>Ledrogės gaminamos iš anglies pluošto, kuris sveria gerokai mažiau nei anksčiau naudotas stikplastis ar kevlaras. Be to, siauros pavažos iki minimumo sumažina trintį su ledu. </a:t>
            </a:r>
          </a:p>
          <a:p>
            <a:endParaRPr lang="en-US" dirty="0"/>
          </a:p>
        </p:txBody>
      </p:sp>
      <p:pic>
        <p:nvPicPr>
          <p:cNvPr id="18434" name="Picture 2" descr="http://www.francebleu.fr/sites/default/files/imagecache/462_ressource/2014/01/13/1182114/images/fbi-romain-heinrich-bobsleigh-janvier-2014-allemagne-@maxpp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140968"/>
            <a:ext cx="4400550" cy="33337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4306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4"/>
                                        </p:tgtEl>
                                        <p:attrNameLst>
                                          <p:attrName>style.visibility</p:attrName>
                                        </p:attrNameLst>
                                      </p:cBhvr>
                                      <p:to>
                                        <p:strVal val="visible"/>
                                      </p:to>
                                    </p:set>
                                    <p:anim calcmode="lin" valueType="num">
                                      <p:cBhvr additive="base">
                                        <p:cTn id="19" dur="500" fill="hold"/>
                                        <p:tgtEl>
                                          <p:spTgt spid="18434"/>
                                        </p:tgtEl>
                                        <p:attrNameLst>
                                          <p:attrName>ppt_x</p:attrName>
                                        </p:attrNameLst>
                                      </p:cBhvr>
                                      <p:tavLst>
                                        <p:tav tm="0">
                                          <p:val>
                                            <p:strVal val="#ppt_x"/>
                                          </p:val>
                                        </p:tav>
                                        <p:tav tm="100000">
                                          <p:val>
                                            <p:strVal val="#ppt_x"/>
                                          </p:val>
                                        </p:tav>
                                      </p:tavLst>
                                    </p:anim>
                                    <p:anim calcmode="lin" valueType="num">
                                      <p:cBhvr additive="base">
                                        <p:cTn id="20"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Tai įdomu!</a:t>
            </a:r>
            <a:endParaRPr lang="en-US" dirty="0"/>
          </a:p>
        </p:txBody>
      </p:sp>
      <p:sp>
        <p:nvSpPr>
          <p:cNvPr id="3" name="Content Placeholder 2"/>
          <p:cNvSpPr>
            <a:spLocks noGrp="1"/>
          </p:cNvSpPr>
          <p:nvPr>
            <p:ph idx="1"/>
          </p:nvPr>
        </p:nvSpPr>
        <p:spPr>
          <a:xfrm>
            <a:off x="467544" y="1628800"/>
            <a:ext cx="8229600" cy="4525963"/>
          </a:xfrm>
        </p:spPr>
        <p:txBody>
          <a:bodyPr/>
          <a:lstStyle/>
          <a:p>
            <a:pPr marL="0" indent="0" algn="ctr">
              <a:buNone/>
            </a:pPr>
            <a:r>
              <a:rPr lang="lt-LT" dirty="0" smtClean="0"/>
              <a:t>Vaizdo įraše matome, ką mato bobslėjaus vairuotojas važiuodamas specialia trasa </a:t>
            </a:r>
          </a:p>
          <a:p>
            <a:pPr marL="0" indent="0" algn="ctr">
              <a:buNone/>
            </a:pPr>
            <a:r>
              <a:rPr lang="en-US" dirty="0">
                <a:hlinkClick r:id="rId2"/>
              </a:rPr>
              <a:t>https://</a:t>
            </a:r>
            <a:r>
              <a:rPr lang="en-US" dirty="0" smtClean="0">
                <a:hlinkClick r:id="rId2"/>
              </a:rPr>
              <a:t>www.youtube.com/watch?v=r_zg4rVFP9g</a:t>
            </a:r>
            <a:endParaRPr lang="lt-LT" dirty="0" smtClean="0"/>
          </a:p>
          <a:p>
            <a:pPr marL="0" indent="0" algn="ctr">
              <a:buNone/>
            </a:pPr>
            <a:endParaRPr lang="en-US" dirty="0"/>
          </a:p>
        </p:txBody>
      </p:sp>
      <p:pic>
        <p:nvPicPr>
          <p:cNvPr id="2050" name="Picture 2" descr="https://metronewsca.files.wordpress.com/2014/01/974240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5896" y="3147004"/>
            <a:ext cx="2376265" cy="33054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2980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anim calcmode="lin" valueType="num">
                                      <p:cBhvr additive="base">
                                        <p:cTn id="23" dur="500" fill="hold"/>
                                        <p:tgtEl>
                                          <p:spTgt spid="2050"/>
                                        </p:tgtEl>
                                        <p:attrNameLst>
                                          <p:attrName>ppt_x</p:attrName>
                                        </p:attrNameLst>
                                      </p:cBhvr>
                                      <p:tavLst>
                                        <p:tav tm="0">
                                          <p:val>
                                            <p:strVal val="#ppt_x"/>
                                          </p:val>
                                        </p:tav>
                                        <p:tav tm="100000">
                                          <p:val>
                                            <p:strVal val="#ppt_x"/>
                                          </p:val>
                                        </p:tav>
                                      </p:tavLst>
                                    </p:anim>
                                    <p:anim calcmode="lin" valueType="num">
                                      <p:cBhvr additive="base">
                                        <p:cTn id="2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ploksciapedyste.lt/wp-content/uploads/2011/02/Klausima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90000"/>
                    </a14:imgEffect>
                  </a14:imgLayer>
                </a14:imgProps>
              </a:ext>
              <a:ext uri="{28A0092B-C50C-407E-A947-70E740481C1C}">
                <a14:useLocalDpi xmlns:a14="http://schemas.microsoft.com/office/drawing/2010/main" val="0"/>
              </a:ext>
            </a:extLst>
          </a:blip>
          <a:srcRect/>
          <a:stretch>
            <a:fillRect/>
          </a:stretch>
        </p:blipFill>
        <p:spPr bwMode="auto">
          <a:xfrm rot="904227">
            <a:off x="6159202" y="2094112"/>
            <a:ext cx="2952750" cy="3638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lt-LT" dirty="0" smtClean="0"/>
              <a:t>Įdomus klausimas!</a:t>
            </a:r>
            <a:endParaRPr lang="en-US" dirty="0"/>
          </a:p>
        </p:txBody>
      </p:sp>
      <p:sp>
        <p:nvSpPr>
          <p:cNvPr id="3" name="Content Placeholder 2"/>
          <p:cNvSpPr>
            <a:spLocks noGrp="1"/>
          </p:cNvSpPr>
          <p:nvPr>
            <p:ph idx="1"/>
          </p:nvPr>
        </p:nvSpPr>
        <p:spPr>
          <a:xfrm>
            <a:off x="467544" y="3068960"/>
            <a:ext cx="8229600" cy="4525963"/>
          </a:xfrm>
        </p:spPr>
        <p:txBody>
          <a:bodyPr>
            <a:normAutofit/>
          </a:bodyPr>
          <a:lstStyle/>
          <a:p>
            <a:pPr marL="0" indent="0" algn="ctr">
              <a:buNone/>
            </a:pPr>
            <a:r>
              <a:rPr lang="lt-LT" sz="3200" dirty="0" smtClean="0"/>
              <a:t>Kas lemia bobslėjaus varžybų rezultatus?</a:t>
            </a:r>
            <a:endParaRPr lang="en-US" sz="3200" dirty="0"/>
          </a:p>
        </p:txBody>
      </p:sp>
    </p:spTree>
    <p:extLst>
      <p:ext uri="{BB962C8B-B14F-4D97-AF65-F5344CB8AC3E}">
        <p14:creationId xmlns:p14="http://schemas.microsoft.com/office/powerpoint/2010/main" val="17791860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curentul.md/wp-content/uploads/2014/02/semnul-exclamarii.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775" b="91379" l="9961" r="57813">
                        <a14:foregroundMark x1="43359" y1="76525" x2="45410" y2="78249"/>
                      </a14:backgroundRemoval>
                    </a14:imgEffect>
                  </a14:imgLayer>
                </a14:imgProps>
              </a:ext>
              <a:ext uri="{28A0092B-C50C-407E-A947-70E740481C1C}">
                <a14:useLocalDpi xmlns:a14="http://schemas.microsoft.com/office/drawing/2010/main" val="0"/>
              </a:ext>
            </a:extLst>
          </a:blip>
          <a:srcRect/>
          <a:stretch>
            <a:fillRect/>
          </a:stretch>
        </p:blipFill>
        <p:spPr bwMode="auto">
          <a:xfrm rot="732611">
            <a:off x="3131840" y="532951"/>
            <a:ext cx="7479610" cy="55074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7544" y="260648"/>
            <a:ext cx="8229600" cy="1143000"/>
          </a:xfrm>
        </p:spPr>
        <p:txBody>
          <a:bodyPr/>
          <a:lstStyle/>
          <a:p>
            <a:pPr algn="ctr"/>
            <a:r>
              <a:rPr lang="lt-LT" dirty="0" smtClean="0"/>
              <a:t>Įdomu!</a:t>
            </a:r>
            <a:endParaRPr lang="en-US" dirty="0"/>
          </a:p>
        </p:txBody>
      </p:sp>
      <p:sp>
        <p:nvSpPr>
          <p:cNvPr id="3" name="Content Placeholder 2"/>
          <p:cNvSpPr>
            <a:spLocks noGrp="1"/>
          </p:cNvSpPr>
          <p:nvPr>
            <p:ph idx="1"/>
          </p:nvPr>
        </p:nvSpPr>
        <p:spPr>
          <a:xfrm>
            <a:off x="467544" y="2492896"/>
            <a:ext cx="8229600" cy="4525963"/>
          </a:xfrm>
        </p:spPr>
        <p:txBody>
          <a:bodyPr/>
          <a:lstStyle/>
          <a:p>
            <a:pPr marL="0" indent="0" algn="ctr">
              <a:buNone/>
            </a:pPr>
            <a:r>
              <a:rPr lang="lt-LT" dirty="0"/>
              <a:t> Ledrogių sporto varžybų rezultatus lemia greitis, kurį ekipažas pasiekia dar startinėje įsibėgėjimo atkarpoje, kol susėda į roges. Rezultatą taip pat lemia ir rogių piloto meistriškumas, sugebėjimas optimaliai judėti trasa, deramai įveikti staigius posūkius</a:t>
            </a:r>
            <a:endParaRPr lang="en-US" dirty="0"/>
          </a:p>
        </p:txBody>
      </p:sp>
    </p:spTree>
    <p:extLst>
      <p:ext uri="{BB962C8B-B14F-4D97-AF65-F5344CB8AC3E}">
        <p14:creationId xmlns:p14="http://schemas.microsoft.com/office/powerpoint/2010/main" val="1520687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Testas</a:t>
            </a:r>
            <a:endParaRPr lang="en-US" dirty="0"/>
          </a:p>
        </p:txBody>
      </p:sp>
      <p:sp>
        <p:nvSpPr>
          <p:cNvPr id="3" name="Content Placeholder 2"/>
          <p:cNvSpPr>
            <a:spLocks noGrp="1"/>
          </p:cNvSpPr>
          <p:nvPr>
            <p:ph idx="1"/>
          </p:nvPr>
        </p:nvSpPr>
        <p:spPr/>
        <p:txBody>
          <a:bodyPr/>
          <a:lstStyle/>
          <a:p>
            <a:pPr marL="0" indent="0">
              <a:buNone/>
            </a:pPr>
            <a:r>
              <a:rPr lang="lt-LT" dirty="0" smtClean="0">
                <a:solidFill>
                  <a:schemeClr val="accent2">
                    <a:lumMod val="60000"/>
                    <a:lumOff val="40000"/>
                  </a:schemeClr>
                </a:solidFill>
              </a:rPr>
              <a:t>1. Ar greitojo čiuožimo pačiūžos skiriasi nuo paprastų pačiūžų?</a:t>
            </a:r>
          </a:p>
          <a:p>
            <a:pPr marL="0" indent="0">
              <a:buNone/>
            </a:pPr>
            <a:r>
              <a:rPr lang="lt-LT" dirty="0" smtClean="0"/>
              <a:t>a)Taip;</a:t>
            </a:r>
          </a:p>
          <a:p>
            <a:pPr marL="0" indent="0">
              <a:buNone/>
            </a:pPr>
            <a:r>
              <a:rPr lang="lt-LT" dirty="0" smtClean="0"/>
              <a:t>b)Ne.</a:t>
            </a:r>
          </a:p>
          <a:p>
            <a:pPr marL="0" indent="0">
              <a:buNone/>
            </a:pPr>
            <a:r>
              <a:rPr lang="lt-LT" dirty="0" smtClean="0">
                <a:solidFill>
                  <a:schemeClr val="accent2">
                    <a:lumMod val="60000"/>
                    <a:lumOff val="40000"/>
                  </a:schemeClr>
                </a:solidFill>
              </a:rPr>
              <a:t>2.</a:t>
            </a:r>
            <a:r>
              <a:rPr lang="lt-LT" dirty="0" smtClean="0"/>
              <a:t> </a:t>
            </a:r>
            <a:r>
              <a:rPr lang="lt-LT" dirty="0" smtClean="0">
                <a:solidFill>
                  <a:schemeClr val="accent2">
                    <a:lumMod val="60000"/>
                    <a:lumOff val="40000"/>
                  </a:schemeClr>
                </a:solidFill>
              </a:rPr>
              <a:t>Kurį Niutono dėsnį galėtumėme pritaikyti greitąjame čiuožime?</a:t>
            </a:r>
          </a:p>
          <a:p>
            <a:pPr marL="457200" indent="-457200">
              <a:buFont typeface="+mj-lt"/>
              <a:buAutoNum type="alphaLcParenR"/>
            </a:pPr>
            <a:r>
              <a:rPr lang="lt-LT" dirty="0" smtClean="0"/>
              <a:t>Pirmąjį;</a:t>
            </a:r>
          </a:p>
          <a:p>
            <a:pPr marL="457200" indent="-457200">
              <a:buFont typeface="+mj-lt"/>
              <a:buAutoNum type="alphaLcParenR"/>
            </a:pPr>
            <a:r>
              <a:rPr lang="lt-LT" dirty="0" smtClean="0"/>
              <a:t>Antrąjį;</a:t>
            </a:r>
          </a:p>
          <a:p>
            <a:pPr marL="457200" indent="-457200">
              <a:buFont typeface="+mj-lt"/>
              <a:buAutoNum type="alphaLcParenR"/>
            </a:pPr>
            <a:r>
              <a:rPr lang="lt-LT" dirty="0" smtClean="0"/>
              <a:t>Trečiąjį.</a:t>
            </a:r>
          </a:p>
          <a:p>
            <a:pPr marL="0" indent="0">
              <a:buNone/>
            </a:pPr>
            <a:endParaRPr lang="en-US" dirty="0"/>
          </a:p>
        </p:txBody>
      </p:sp>
    </p:spTree>
    <p:extLst>
      <p:ext uri="{BB962C8B-B14F-4D97-AF65-F5344CB8AC3E}">
        <p14:creationId xmlns:p14="http://schemas.microsoft.com/office/powerpoint/2010/main" val="12203479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Testas</a:t>
            </a:r>
            <a:endParaRPr lang="en-US" dirty="0"/>
          </a:p>
        </p:txBody>
      </p:sp>
      <p:sp>
        <p:nvSpPr>
          <p:cNvPr id="3" name="Content Placeholder 2"/>
          <p:cNvSpPr>
            <a:spLocks noGrp="1"/>
          </p:cNvSpPr>
          <p:nvPr>
            <p:ph idx="1"/>
          </p:nvPr>
        </p:nvSpPr>
        <p:spPr>
          <a:xfrm>
            <a:off x="395536" y="1556792"/>
            <a:ext cx="8229600" cy="4525963"/>
          </a:xfrm>
        </p:spPr>
        <p:txBody>
          <a:bodyPr/>
          <a:lstStyle/>
          <a:p>
            <a:pPr marL="0" indent="0">
              <a:buNone/>
            </a:pPr>
            <a:r>
              <a:rPr lang="lt-LT" dirty="0" smtClean="0">
                <a:solidFill>
                  <a:schemeClr val="accent2">
                    <a:lumMod val="60000"/>
                    <a:lumOff val="40000"/>
                  </a:schemeClr>
                </a:solidFill>
              </a:rPr>
              <a:t>3.</a:t>
            </a:r>
            <a:r>
              <a:rPr lang="lt-LT" dirty="0" smtClean="0"/>
              <a:t> </a:t>
            </a:r>
            <a:r>
              <a:rPr lang="lt-LT" dirty="0" smtClean="0">
                <a:solidFill>
                  <a:schemeClr val="accent2">
                    <a:lumMod val="60000"/>
                    <a:lumOff val="40000"/>
                  </a:schemeClr>
                </a:solidFill>
              </a:rPr>
              <a:t>Kodėl akmenslydžio ledas nelygus?</a:t>
            </a:r>
          </a:p>
          <a:p>
            <a:pPr marL="457200" indent="-457200">
              <a:buFont typeface="+mj-lt"/>
              <a:buAutoNum type="alphaLcParenR"/>
            </a:pPr>
            <a:r>
              <a:rPr lang="lt-LT" dirty="0" smtClean="0"/>
              <a:t>Kad sudarytų vakuumą;</a:t>
            </a:r>
          </a:p>
          <a:p>
            <a:pPr marL="457200" indent="-457200">
              <a:buFont typeface="+mj-lt"/>
              <a:buAutoNum type="alphaLcParenR"/>
            </a:pPr>
            <a:r>
              <a:rPr lang="lt-LT" dirty="0" smtClean="0"/>
              <a:t>Kad trauktų akmenį link savęs;</a:t>
            </a:r>
          </a:p>
          <a:p>
            <a:pPr marL="457200" indent="-457200">
              <a:buFont typeface="+mj-lt"/>
              <a:buAutoNum type="alphaLcParenR"/>
            </a:pPr>
            <a:r>
              <a:rPr lang="lt-LT" dirty="0" smtClean="0"/>
              <a:t>Kad nesulaikytų oro.</a:t>
            </a:r>
          </a:p>
          <a:p>
            <a:pPr marL="0" indent="0">
              <a:buNone/>
            </a:pPr>
            <a:r>
              <a:rPr lang="lt-LT" dirty="0" smtClean="0">
                <a:solidFill>
                  <a:schemeClr val="accent2">
                    <a:lumMod val="60000"/>
                    <a:lumOff val="40000"/>
                  </a:schemeClr>
                </a:solidFill>
              </a:rPr>
              <a:t>4.</a:t>
            </a:r>
            <a:r>
              <a:rPr lang="lt-LT" dirty="0" smtClean="0"/>
              <a:t> </a:t>
            </a:r>
            <a:r>
              <a:rPr lang="lt-LT" dirty="0" smtClean="0">
                <a:solidFill>
                  <a:schemeClr val="accent2">
                    <a:lumMod val="60000"/>
                    <a:lumOff val="40000"/>
                  </a:schemeClr>
                </a:solidFill>
              </a:rPr>
              <a:t>Akmenslydžio šluotelės reikalingos:</a:t>
            </a:r>
          </a:p>
          <a:p>
            <a:pPr marL="457200" indent="-457200">
              <a:buFont typeface="+mj-lt"/>
              <a:buAutoNum type="alphaLcParenR"/>
            </a:pPr>
            <a:r>
              <a:rPr lang="lt-LT" dirty="0" smtClean="0"/>
              <a:t>Kad padėtų keisti akmens slydimo kryptį;</a:t>
            </a:r>
          </a:p>
          <a:p>
            <a:pPr marL="457200" indent="-457200">
              <a:buFont typeface="+mj-lt"/>
              <a:buAutoNum type="alphaLcParenR"/>
            </a:pPr>
            <a:r>
              <a:rPr lang="lt-LT" dirty="0" smtClean="0"/>
              <a:t>Kad nušluotų nuo ledo dulkes;</a:t>
            </a:r>
          </a:p>
          <a:p>
            <a:pPr marL="457200" indent="-457200">
              <a:buFont typeface="+mj-lt"/>
              <a:buAutoNum type="alphaLcParenR"/>
            </a:pPr>
            <a:r>
              <a:rPr lang="lt-LT" dirty="0" smtClean="0"/>
              <a:t>Toks žaidimo atributas.</a:t>
            </a:r>
          </a:p>
          <a:p>
            <a:endParaRPr lang="en-US" dirty="0"/>
          </a:p>
        </p:txBody>
      </p:sp>
    </p:spTree>
    <p:extLst>
      <p:ext uri="{BB962C8B-B14F-4D97-AF65-F5344CB8AC3E}">
        <p14:creationId xmlns:p14="http://schemas.microsoft.com/office/powerpoint/2010/main" val="13389692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Testas</a:t>
            </a:r>
            <a:endParaRPr lang="en-US" dirty="0"/>
          </a:p>
        </p:txBody>
      </p:sp>
      <p:sp>
        <p:nvSpPr>
          <p:cNvPr id="3" name="Content Placeholder 2"/>
          <p:cNvSpPr>
            <a:spLocks noGrp="1"/>
          </p:cNvSpPr>
          <p:nvPr>
            <p:ph idx="1"/>
          </p:nvPr>
        </p:nvSpPr>
        <p:spPr/>
        <p:txBody>
          <a:bodyPr/>
          <a:lstStyle/>
          <a:p>
            <a:pPr marL="0" indent="0">
              <a:buNone/>
            </a:pPr>
            <a:r>
              <a:rPr lang="lt-LT" dirty="0" smtClean="0">
                <a:solidFill>
                  <a:schemeClr val="accent2">
                    <a:lumMod val="60000"/>
                    <a:lumOff val="40000"/>
                  </a:schemeClr>
                </a:solidFill>
              </a:rPr>
              <a:t>5.</a:t>
            </a:r>
            <a:r>
              <a:rPr lang="lt-LT" dirty="0" smtClean="0"/>
              <a:t> </a:t>
            </a:r>
            <a:r>
              <a:rPr lang="lt-LT" dirty="0" smtClean="0">
                <a:solidFill>
                  <a:schemeClr val="accent2">
                    <a:lumMod val="60000"/>
                    <a:lumOff val="40000"/>
                  </a:schemeClr>
                </a:solidFill>
              </a:rPr>
              <a:t>Dailiojo čiuožimo sportininkas gali išvystyti.... </a:t>
            </a:r>
            <a:r>
              <a:rPr lang="lt-LT" dirty="0">
                <a:solidFill>
                  <a:schemeClr val="accent2">
                    <a:lumMod val="60000"/>
                    <a:lumOff val="40000"/>
                  </a:schemeClr>
                </a:solidFill>
              </a:rPr>
              <a:t>g</a:t>
            </a:r>
            <a:r>
              <a:rPr lang="lt-LT" dirty="0" smtClean="0">
                <a:solidFill>
                  <a:schemeClr val="accent2">
                    <a:lumMod val="60000"/>
                    <a:lumOff val="40000"/>
                  </a:schemeClr>
                </a:solidFill>
              </a:rPr>
              <a:t>reitį:</a:t>
            </a:r>
          </a:p>
          <a:p>
            <a:pPr marL="457200" indent="-457200">
              <a:buFont typeface="+mj-lt"/>
              <a:buAutoNum type="alphaLcParenR"/>
            </a:pPr>
            <a:r>
              <a:rPr lang="lt-LT" dirty="0" smtClean="0"/>
              <a:t>32 km/h;</a:t>
            </a:r>
          </a:p>
          <a:p>
            <a:pPr marL="457200" indent="-457200">
              <a:buFont typeface="+mj-lt"/>
              <a:buAutoNum type="alphaLcParenR"/>
            </a:pPr>
            <a:r>
              <a:rPr lang="lt-LT" dirty="0" smtClean="0"/>
              <a:t>32 m/s;</a:t>
            </a:r>
          </a:p>
          <a:p>
            <a:pPr marL="457200" indent="-457200">
              <a:buFont typeface="+mj-lt"/>
              <a:buAutoNum type="alphaLcParenR"/>
            </a:pPr>
            <a:r>
              <a:rPr lang="lt-LT" dirty="0" smtClean="0"/>
              <a:t>23 km/h.</a:t>
            </a:r>
          </a:p>
          <a:p>
            <a:pPr marL="0" indent="0">
              <a:buNone/>
            </a:pPr>
            <a:r>
              <a:rPr lang="lt-LT" dirty="0" smtClean="0">
                <a:solidFill>
                  <a:schemeClr val="accent2">
                    <a:lumMod val="60000"/>
                    <a:lumOff val="40000"/>
                  </a:schemeClr>
                </a:solidFill>
              </a:rPr>
              <a:t>6.</a:t>
            </a:r>
            <a:r>
              <a:rPr lang="lt-LT" dirty="0" smtClean="0"/>
              <a:t> </a:t>
            </a:r>
            <a:r>
              <a:rPr lang="lt-LT" dirty="0" smtClean="0">
                <a:solidFill>
                  <a:schemeClr val="accent2">
                    <a:lumMod val="60000"/>
                    <a:lumOff val="40000"/>
                  </a:schemeClr>
                </a:solidFill>
              </a:rPr>
              <a:t>Didesnis plotas ir sukauptas greitis šuolininkui su slidėmis padeda:</a:t>
            </a:r>
          </a:p>
          <a:p>
            <a:pPr marL="457200" indent="-457200">
              <a:buFont typeface="+mj-lt"/>
              <a:buAutoNum type="alphaLcParenR"/>
            </a:pPr>
            <a:r>
              <a:rPr lang="lt-LT" dirty="0" smtClean="0"/>
              <a:t>Skrieti ilgiau;</a:t>
            </a:r>
          </a:p>
          <a:p>
            <a:pPr marL="457200" indent="-457200">
              <a:buFont typeface="+mj-lt"/>
              <a:buAutoNum type="alphaLcParenR"/>
            </a:pPr>
            <a:r>
              <a:rPr lang="lt-LT" dirty="0" smtClean="0"/>
              <a:t>Nušokti toliau;</a:t>
            </a:r>
          </a:p>
          <a:p>
            <a:pPr marL="457200" indent="-457200">
              <a:buFont typeface="+mj-lt"/>
              <a:buAutoNum type="alphaLcParenR"/>
            </a:pPr>
            <a:r>
              <a:rPr lang="lt-LT" dirty="0" smtClean="0"/>
              <a:t>Pakilti aukščiau.</a:t>
            </a:r>
            <a:endParaRPr lang="en-US" dirty="0"/>
          </a:p>
        </p:txBody>
      </p:sp>
    </p:spTree>
    <p:extLst>
      <p:ext uri="{BB962C8B-B14F-4D97-AF65-F5344CB8AC3E}">
        <p14:creationId xmlns:p14="http://schemas.microsoft.com/office/powerpoint/2010/main" val="12282804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Testas</a:t>
            </a:r>
            <a:endParaRPr lang="en-US" dirty="0"/>
          </a:p>
        </p:txBody>
      </p:sp>
      <p:sp>
        <p:nvSpPr>
          <p:cNvPr id="3" name="Content Placeholder 2"/>
          <p:cNvSpPr>
            <a:spLocks noGrp="1"/>
          </p:cNvSpPr>
          <p:nvPr>
            <p:ph idx="1"/>
          </p:nvPr>
        </p:nvSpPr>
        <p:spPr/>
        <p:txBody>
          <a:bodyPr/>
          <a:lstStyle/>
          <a:p>
            <a:pPr marL="0" indent="0">
              <a:buNone/>
            </a:pPr>
            <a:r>
              <a:rPr lang="lt-LT" dirty="0" smtClean="0">
                <a:solidFill>
                  <a:schemeClr val="accent2">
                    <a:lumMod val="60000"/>
                    <a:lumOff val="40000"/>
                  </a:schemeClr>
                </a:solidFill>
              </a:rPr>
              <a:t>7.</a:t>
            </a:r>
            <a:r>
              <a:rPr lang="lt-LT" dirty="0" smtClean="0"/>
              <a:t> </a:t>
            </a:r>
            <a:r>
              <a:rPr lang="lt-LT" dirty="0" smtClean="0">
                <a:solidFill>
                  <a:schemeClr val="accent2">
                    <a:lumMod val="60000"/>
                    <a:lumOff val="40000"/>
                  </a:schemeClr>
                </a:solidFill>
              </a:rPr>
              <a:t>Kas lemia ledrogių </a:t>
            </a:r>
            <a:r>
              <a:rPr lang="lt-LT" altLang="en-US" dirty="0">
                <a:solidFill>
                  <a:schemeClr val="accent2">
                    <a:lumMod val="60000"/>
                    <a:lumOff val="40000"/>
                  </a:schemeClr>
                </a:solidFill>
              </a:rPr>
              <a:t>optimalias aerodinamines </a:t>
            </a:r>
            <a:r>
              <a:rPr lang="lt-LT" altLang="en-US" dirty="0" smtClean="0">
                <a:solidFill>
                  <a:schemeClr val="accent2">
                    <a:lumMod val="60000"/>
                    <a:lumOff val="40000"/>
                  </a:schemeClr>
                </a:solidFill>
              </a:rPr>
              <a:t>savybes?</a:t>
            </a:r>
          </a:p>
          <a:p>
            <a:pPr marL="457200" indent="-457200">
              <a:buFont typeface="+mj-lt"/>
              <a:buAutoNum type="alphaLcParenR"/>
            </a:pPr>
            <a:r>
              <a:rPr lang="lt-LT" dirty="0" smtClean="0"/>
              <a:t>Ledrogių svoris;</a:t>
            </a:r>
          </a:p>
          <a:p>
            <a:pPr marL="457200" indent="-457200">
              <a:buFont typeface="+mj-lt"/>
              <a:buAutoNum type="alphaLcParenR"/>
            </a:pPr>
            <a:r>
              <a:rPr lang="lt-LT" dirty="0" smtClean="0"/>
              <a:t>Vairuotojo padėtis;</a:t>
            </a:r>
          </a:p>
          <a:p>
            <a:pPr marL="457200" indent="-457200">
              <a:buFont typeface="+mj-lt"/>
              <a:buAutoNum type="alphaLcParenR"/>
            </a:pPr>
            <a:r>
              <a:rPr lang="lt-LT" dirty="0" smtClean="0"/>
              <a:t>Ledrogių sparnai ir kiti linkiai.</a:t>
            </a:r>
          </a:p>
          <a:p>
            <a:pPr marL="0" indent="0">
              <a:buNone/>
            </a:pPr>
            <a:r>
              <a:rPr lang="lt-LT" dirty="0" smtClean="0">
                <a:solidFill>
                  <a:schemeClr val="accent2">
                    <a:lumMod val="60000"/>
                    <a:lumOff val="40000"/>
                  </a:schemeClr>
                </a:solidFill>
              </a:rPr>
              <a:t>8.</a:t>
            </a:r>
            <a:r>
              <a:rPr lang="lt-LT" dirty="0" smtClean="0"/>
              <a:t> </a:t>
            </a:r>
            <a:r>
              <a:rPr lang="lt-LT" dirty="0" smtClean="0">
                <a:solidFill>
                  <a:schemeClr val="accent2">
                    <a:lumMod val="60000"/>
                    <a:lumOff val="40000"/>
                  </a:schemeClr>
                </a:solidFill>
              </a:rPr>
              <a:t>Ledrogių trintį su ledu sumažina:</a:t>
            </a:r>
          </a:p>
          <a:p>
            <a:pPr marL="457200" indent="-457200">
              <a:buFont typeface="+mj-lt"/>
              <a:buAutoNum type="alphaLcParenR"/>
            </a:pPr>
            <a:r>
              <a:rPr lang="lt-LT" dirty="0" smtClean="0"/>
              <a:t>Siauros pavažos;</a:t>
            </a:r>
          </a:p>
          <a:p>
            <a:pPr marL="457200" indent="-457200">
              <a:buFont typeface="+mj-lt"/>
              <a:buAutoNum type="alphaLcParenR"/>
            </a:pPr>
            <a:r>
              <a:rPr lang="lt-LT" dirty="0" smtClean="0"/>
              <a:t>Ledrogių sparnai;</a:t>
            </a:r>
          </a:p>
          <a:p>
            <a:pPr marL="457200" indent="-457200">
              <a:buFont typeface="+mj-lt"/>
              <a:buAutoNum type="alphaLcParenR"/>
            </a:pPr>
            <a:r>
              <a:rPr lang="lt-LT" dirty="0" smtClean="0"/>
              <a:t>Ledrogių masė.</a:t>
            </a:r>
            <a:endParaRPr lang="en-US" dirty="0"/>
          </a:p>
        </p:txBody>
      </p:sp>
    </p:spTree>
    <p:extLst>
      <p:ext uri="{BB962C8B-B14F-4D97-AF65-F5344CB8AC3E}">
        <p14:creationId xmlns:p14="http://schemas.microsoft.com/office/powerpoint/2010/main" val="16573337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Testas</a:t>
            </a:r>
            <a:endParaRPr lang="en-US" dirty="0"/>
          </a:p>
        </p:txBody>
      </p:sp>
      <p:sp>
        <p:nvSpPr>
          <p:cNvPr id="3" name="Content Placeholder 2"/>
          <p:cNvSpPr>
            <a:spLocks noGrp="1"/>
          </p:cNvSpPr>
          <p:nvPr>
            <p:ph idx="1"/>
          </p:nvPr>
        </p:nvSpPr>
        <p:spPr/>
        <p:txBody>
          <a:bodyPr/>
          <a:lstStyle/>
          <a:p>
            <a:pPr marL="0" indent="0">
              <a:buNone/>
            </a:pPr>
            <a:r>
              <a:rPr lang="lt-LT" dirty="0" smtClean="0">
                <a:solidFill>
                  <a:schemeClr val="accent2">
                    <a:lumMod val="60000"/>
                    <a:lumOff val="40000"/>
                  </a:schemeClr>
                </a:solidFill>
              </a:rPr>
              <a:t>9. Kelintais metais prasidėjo žiemos olimpinės žaidynės?</a:t>
            </a:r>
          </a:p>
          <a:p>
            <a:pPr marL="457200" indent="-457200">
              <a:buFont typeface="+mj-lt"/>
              <a:buAutoNum type="alphaLcParenR"/>
            </a:pPr>
            <a:r>
              <a:rPr lang="lt-LT" dirty="0" smtClean="0"/>
              <a:t>1294 m.</a:t>
            </a:r>
          </a:p>
          <a:p>
            <a:pPr marL="457200" indent="-457200">
              <a:buFont typeface="+mj-lt"/>
              <a:buAutoNum type="alphaLcParenR"/>
            </a:pPr>
            <a:r>
              <a:rPr lang="lt-LT" dirty="0" smtClean="0"/>
              <a:t>1924 m.</a:t>
            </a:r>
          </a:p>
          <a:p>
            <a:pPr marL="457200" indent="-457200">
              <a:buFont typeface="+mj-lt"/>
              <a:buAutoNum type="alphaLcParenR"/>
            </a:pPr>
            <a:r>
              <a:rPr lang="lt-LT" dirty="0" smtClean="0"/>
              <a:t>1942 m.</a:t>
            </a:r>
          </a:p>
          <a:p>
            <a:pPr marL="0" indent="0">
              <a:buNone/>
            </a:pPr>
            <a:r>
              <a:rPr lang="lt-LT" dirty="0" smtClean="0">
                <a:solidFill>
                  <a:schemeClr val="accent2">
                    <a:lumMod val="60000"/>
                    <a:lumOff val="40000"/>
                  </a:schemeClr>
                </a:solidFill>
              </a:rPr>
              <a:t>10. Šamonis, kuriame vyko pirmosios olimpinės žaidynės, yra..:</a:t>
            </a:r>
          </a:p>
          <a:p>
            <a:pPr marL="457200" indent="-457200">
              <a:buFont typeface="+mj-lt"/>
              <a:buAutoNum type="alphaLcParenR"/>
            </a:pPr>
            <a:r>
              <a:rPr lang="lt-LT" dirty="0" smtClean="0"/>
              <a:t>Pietų Korėjoje;</a:t>
            </a:r>
          </a:p>
          <a:p>
            <a:pPr marL="457200" indent="-457200">
              <a:buFont typeface="+mj-lt"/>
              <a:buAutoNum type="alphaLcParenR"/>
            </a:pPr>
            <a:r>
              <a:rPr lang="lt-LT" dirty="0" smtClean="0"/>
              <a:t>Prancūzijoje;</a:t>
            </a:r>
          </a:p>
          <a:p>
            <a:pPr marL="457200" indent="-457200">
              <a:buFont typeface="+mj-lt"/>
              <a:buAutoNum type="alphaLcParenR"/>
            </a:pPr>
            <a:r>
              <a:rPr lang="lt-LT" dirty="0" smtClean="0"/>
              <a:t>Pjončane.</a:t>
            </a:r>
            <a:endParaRPr lang="en-US" dirty="0"/>
          </a:p>
        </p:txBody>
      </p:sp>
    </p:spTree>
    <p:extLst>
      <p:ext uri="{BB962C8B-B14F-4D97-AF65-F5344CB8AC3E}">
        <p14:creationId xmlns:p14="http://schemas.microsoft.com/office/powerpoint/2010/main" val="7491239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Atsakymai</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lt-LT" dirty="0" smtClean="0"/>
              <a:t>A)</a:t>
            </a:r>
          </a:p>
          <a:p>
            <a:pPr marL="457200" indent="-457200">
              <a:buFont typeface="+mj-lt"/>
              <a:buAutoNum type="arabicPeriod"/>
            </a:pPr>
            <a:r>
              <a:rPr lang="lt-LT" dirty="0" smtClean="0"/>
              <a:t>A)</a:t>
            </a:r>
          </a:p>
          <a:p>
            <a:pPr marL="457200" indent="-457200">
              <a:buFont typeface="+mj-lt"/>
              <a:buAutoNum type="arabicPeriod"/>
            </a:pPr>
            <a:r>
              <a:rPr lang="lt-LT" dirty="0" smtClean="0"/>
              <a:t>C)</a:t>
            </a:r>
          </a:p>
          <a:p>
            <a:pPr marL="457200" indent="-457200">
              <a:buFont typeface="+mj-lt"/>
              <a:buAutoNum type="arabicPeriod"/>
            </a:pPr>
            <a:r>
              <a:rPr lang="lt-LT" dirty="0" smtClean="0"/>
              <a:t>A)</a:t>
            </a:r>
          </a:p>
          <a:p>
            <a:pPr marL="457200" indent="-457200">
              <a:buFont typeface="+mj-lt"/>
              <a:buAutoNum type="arabicPeriod"/>
            </a:pPr>
            <a:r>
              <a:rPr lang="lt-LT" dirty="0" smtClean="0"/>
              <a:t>A)</a:t>
            </a:r>
          </a:p>
          <a:p>
            <a:pPr marL="457200" indent="-457200">
              <a:buFont typeface="+mj-lt"/>
              <a:buAutoNum type="arabicPeriod"/>
            </a:pPr>
            <a:r>
              <a:rPr lang="lt-LT" dirty="0" smtClean="0"/>
              <a:t>B)</a:t>
            </a:r>
          </a:p>
          <a:p>
            <a:pPr marL="457200" indent="-457200">
              <a:buFont typeface="+mj-lt"/>
              <a:buAutoNum type="arabicPeriod"/>
            </a:pPr>
            <a:r>
              <a:rPr lang="lt-LT" dirty="0" smtClean="0"/>
              <a:t>C)</a:t>
            </a:r>
          </a:p>
          <a:p>
            <a:pPr marL="457200" indent="-457200">
              <a:buFont typeface="+mj-lt"/>
              <a:buAutoNum type="arabicPeriod"/>
            </a:pPr>
            <a:r>
              <a:rPr lang="lt-LT" dirty="0" smtClean="0"/>
              <a:t>A)</a:t>
            </a:r>
          </a:p>
          <a:p>
            <a:pPr marL="457200" indent="-457200">
              <a:buFont typeface="+mj-lt"/>
              <a:buAutoNum type="arabicPeriod"/>
            </a:pPr>
            <a:r>
              <a:rPr lang="lt-LT" dirty="0" smtClean="0"/>
              <a:t>B)</a:t>
            </a:r>
          </a:p>
          <a:p>
            <a:pPr marL="457200" indent="-457200">
              <a:buFont typeface="+mj-lt"/>
              <a:buAutoNum type="arabicPeriod"/>
            </a:pPr>
            <a:r>
              <a:rPr lang="lt-LT" dirty="0" smtClean="0"/>
              <a:t>B)</a:t>
            </a:r>
          </a:p>
          <a:p>
            <a:pPr marL="457200" indent="-457200">
              <a:buFont typeface="+mj-lt"/>
              <a:buAutoNum type="arabicPeriod"/>
            </a:pPr>
            <a:endParaRPr lang="lt-LT" dirty="0" smtClean="0"/>
          </a:p>
          <a:p>
            <a:pPr marL="457200" indent="-457200">
              <a:buFont typeface="+mj-lt"/>
              <a:buAutoNum type="arabicPeriod"/>
            </a:pPr>
            <a:endParaRPr lang="lt-LT" dirty="0" smtClean="0"/>
          </a:p>
          <a:p>
            <a:pPr marL="457200" indent="-457200">
              <a:buFont typeface="+mj-lt"/>
              <a:buAutoNum type="arabicPeriod"/>
            </a:pPr>
            <a:endParaRPr lang="lt-LT" dirty="0" smtClean="0"/>
          </a:p>
          <a:p>
            <a:pPr marL="457200" indent="-457200">
              <a:buFont typeface="+mj-lt"/>
              <a:buAutoNum type="arabicPeriod"/>
            </a:pPr>
            <a:endParaRPr lang="lt-LT" dirty="0" smtClean="0"/>
          </a:p>
          <a:p>
            <a:pPr marL="457200" indent="-457200">
              <a:buFont typeface="+mj-lt"/>
              <a:buAutoNum type="arabicPeriod"/>
            </a:pPr>
            <a:endParaRPr lang="lt-LT" dirty="0" smtClean="0"/>
          </a:p>
          <a:p>
            <a:pPr marL="457200" indent="-457200">
              <a:buFont typeface="+mj-lt"/>
              <a:buAutoNum type="arabicPeriod"/>
            </a:pPr>
            <a:endParaRPr lang="lt-LT" dirty="0" smtClean="0"/>
          </a:p>
          <a:p>
            <a:pPr marL="457200" indent="-457200">
              <a:buFont typeface="+mj-lt"/>
              <a:buAutoNum type="arabicPeriod"/>
            </a:pPr>
            <a:endParaRPr lang="lt-LT" dirty="0" smtClean="0"/>
          </a:p>
          <a:p>
            <a:pPr marL="457200" indent="-457200">
              <a:buFont typeface="+mj-lt"/>
              <a:buAutoNum type="arabicPeriod"/>
            </a:pPr>
            <a:endParaRPr lang="en-US" dirty="0"/>
          </a:p>
        </p:txBody>
      </p:sp>
    </p:spTree>
    <p:extLst>
      <p:ext uri="{BB962C8B-B14F-4D97-AF65-F5344CB8AC3E}">
        <p14:creationId xmlns:p14="http://schemas.microsoft.com/office/powerpoint/2010/main" val="405895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 calcmode="lin" valueType="num">
                                      <p:cBhvr additive="base">
                                        <p:cTn id="6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Šaltiniai</a:t>
            </a:r>
            <a:endParaRPr lang="en-US" dirty="0"/>
          </a:p>
        </p:txBody>
      </p:sp>
      <p:sp>
        <p:nvSpPr>
          <p:cNvPr id="3" name="Content Placeholder 2"/>
          <p:cNvSpPr>
            <a:spLocks noGrp="1"/>
          </p:cNvSpPr>
          <p:nvPr>
            <p:ph idx="1"/>
          </p:nvPr>
        </p:nvSpPr>
        <p:spPr/>
        <p:txBody>
          <a:bodyPr/>
          <a:lstStyle/>
          <a:p>
            <a:r>
              <a:rPr lang="lt-LT" dirty="0" smtClean="0"/>
              <a:t>Vikipedija</a:t>
            </a:r>
          </a:p>
          <a:p>
            <a:pPr marL="0" indent="0">
              <a:buNone/>
            </a:pPr>
            <a:r>
              <a:rPr lang="en-US" dirty="0">
                <a:hlinkClick r:id="rId2"/>
              </a:rPr>
              <a:t>http://</a:t>
            </a:r>
            <a:r>
              <a:rPr lang="en-US" dirty="0" smtClean="0">
                <a:hlinkClick r:id="rId2"/>
              </a:rPr>
              <a:t>lt.wikipedia.org/wiki/</a:t>
            </a:r>
            <a:endParaRPr lang="lt-LT" dirty="0" smtClean="0"/>
          </a:p>
          <a:p>
            <a:r>
              <a:rPr lang="lt-LT" dirty="0" smtClean="0"/>
              <a:t>Balsas.lt</a:t>
            </a:r>
          </a:p>
          <a:p>
            <a:pPr marL="0" indent="0">
              <a:buNone/>
            </a:pPr>
            <a:r>
              <a:rPr lang="en-US" dirty="0">
                <a:hlinkClick r:id="rId3"/>
              </a:rPr>
              <a:t>http://</a:t>
            </a:r>
            <a:r>
              <a:rPr lang="en-US" dirty="0" smtClean="0">
                <a:hlinkClick r:id="rId3"/>
              </a:rPr>
              <a:t>balsas.tv3.lt/naujiena/776008/10-idomiu-faktu-apie-dailuji-ciuozima</a:t>
            </a:r>
            <a:endParaRPr lang="lt-LT" dirty="0" smtClean="0"/>
          </a:p>
          <a:p>
            <a:r>
              <a:rPr lang="lt-LT" dirty="0" smtClean="0"/>
              <a:t>Žurnalo „Iliustruotasis mokslas“ straipsnis „Žiemos olimpinių žaidynių fizika“</a:t>
            </a:r>
          </a:p>
          <a:p>
            <a:pPr marL="0" indent="0">
              <a:buNone/>
            </a:pPr>
            <a:endParaRPr lang="en-US" dirty="0"/>
          </a:p>
        </p:txBody>
      </p:sp>
    </p:spTree>
    <p:extLst>
      <p:ext uri="{BB962C8B-B14F-4D97-AF65-F5344CB8AC3E}">
        <p14:creationId xmlns:p14="http://schemas.microsoft.com/office/powerpoint/2010/main" val="7679930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7</TotalTime>
  <Words>1127</Words>
  <Application>Microsoft Office PowerPoint</Application>
  <PresentationFormat>On-screen Show (4:3)</PresentationFormat>
  <Paragraphs>147</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Thatch</vt:lpstr>
      <vt:lpstr>Žiemos Olimpinių žaidynių fizika</vt:lpstr>
      <vt:lpstr>Turinys </vt:lpstr>
      <vt:lpstr>Žiemos olimpinės žaidynės</vt:lpstr>
      <vt:lpstr>Greitasis čiuožimas</vt:lpstr>
      <vt:lpstr>PowerPoint Presentation</vt:lpstr>
      <vt:lpstr>Greitojo čiuožimo pačiūžos ir jų pavažos</vt:lpstr>
      <vt:lpstr>PowerPoint Presentation</vt:lpstr>
      <vt:lpstr>Įdomus klausimas!</vt:lpstr>
      <vt:lpstr>Įdomu!</vt:lpstr>
      <vt:lpstr>Čiuožėjų apranga</vt:lpstr>
      <vt:lpstr>Čiuožėjo rezultatas priklauso nuo pagreičio</vt:lpstr>
      <vt:lpstr>Akmenslydis</vt:lpstr>
      <vt:lpstr>Akmenslydžio takas nusėtas lašeliais</vt:lpstr>
      <vt:lpstr>PowerPoint Presentation</vt:lpstr>
      <vt:lpstr>Akmenslydžio greitis</vt:lpstr>
      <vt:lpstr>Dailusis čiuožimas</vt:lpstr>
      <vt:lpstr>Suktukai</vt:lpstr>
      <vt:lpstr>Sukimosi greitį lemia rankų padėtis</vt:lpstr>
      <vt:lpstr>Įdomus klausimas!</vt:lpstr>
      <vt:lpstr>Įdomu!</vt:lpstr>
      <vt:lpstr>Greitasis leidimasis</vt:lpstr>
      <vt:lpstr>Greitasis leidimasis</vt:lpstr>
      <vt:lpstr>Šuoliai su slidėmis</vt:lpstr>
      <vt:lpstr>Tolimi šuoliai</vt:lpstr>
      <vt:lpstr>Bobslėjus</vt:lpstr>
      <vt:lpstr>Bobslėjus</vt:lpstr>
      <vt:lpstr>Platūs linkiai</vt:lpstr>
      <vt:lpstr>Anglies pluoštas ir siauros pavažos</vt:lpstr>
      <vt:lpstr>Tai įdomu!</vt:lpstr>
      <vt:lpstr>Įdomus klausimas!</vt:lpstr>
      <vt:lpstr>Įdomu!</vt:lpstr>
      <vt:lpstr>Testas</vt:lpstr>
      <vt:lpstr>Testas</vt:lpstr>
      <vt:lpstr>Testas</vt:lpstr>
      <vt:lpstr>Testas</vt:lpstr>
      <vt:lpstr>Testas</vt:lpstr>
      <vt:lpstr>Atsakymai</vt:lpstr>
      <vt:lpstr>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Žiemos Olimpinių žaidynių fizika</dc:title>
  <dc:creator>Gabija</dc:creator>
  <cp:lastModifiedBy>Gabija</cp:lastModifiedBy>
  <cp:revision>2</cp:revision>
  <dcterms:created xsi:type="dcterms:W3CDTF">2015-03-08T14:58:47Z</dcterms:created>
  <dcterms:modified xsi:type="dcterms:W3CDTF">2015-03-08T15:07:39Z</dcterms:modified>
</cp:coreProperties>
</file>