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91" r:id="rId4"/>
    <p:sldId id="258" r:id="rId5"/>
    <p:sldId id="257" r:id="rId6"/>
    <p:sldId id="265" r:id="rId7"/>
    <p:sldId id="264" r:id="rId8"/>
    <p:sldId id="266" r:id="rId9"/>
    <p:sldId id="262" r:id="rId10"/>
    <p:sldId id="259" r:id="rId11"/>
    <p:sldId id="260" r:id="rId12"/>
    <p:sldId id="261" r:id="rId13"/>
    <p:sldId id="263" r:id="rId14"/>
    <p:sldId id="270" r:id="rId15"/>
    <p:sldId id="271" r:id="rId16"/>
    <p:sldId id="289" r:id="rId17"/>
    <p:sldId id="272" r:id="rId18"/>
    <p:sldId id="273" r:id="rId19"/>
    <p:sldId id="274" r:id="rId20"/>
    <p:sldId id="275" r:id="rId21"/>
    <p:sldId id="276" r:id="rId22"/>
    <p:sldId id="277" r:id="rId23"/>
    <p:sldId id="280" r:id="rId24"/>
    <p:sldId id="281" r:id="rId25"/>
    <p:sldId id="282" r:id="rId26"/>
    <p:sldId id="283" r:id="rId27"/>
    <p:sldId id="284" r:id="rId28"/>
    <p:sldId id="287" r:id="rId29"/>
    <p:sldId id="288" r:id="rId3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0" autoAdjust="0"/>
    <p:restoredTop sz="94660"/>
  </p:normalViewPr>
  <p:slideViewPr>
    <p:cSldViewPr>
      <p:cViewPr varScale="1">
        <p:scale>
          <a:sx n="68" d="100"/>
          <a:sy n="68" d="100"/>
        </p:scale>
        <p:origin x="-8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11B82C2-C4BC-4B9C-BE71-8AEF9FA18FF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A5322A-459E-4780-B0DD-85772D9C1F24}" type="slidenum">
              <a:rPr lang="lt-LT" smtClean="0"/>
              <a:pPr/>
              <a:t>‹#›</a:t>
            </a:fld>
            <a:endParaRPr lang="lt-LT"/>
          </a:p>
        </p:txBody>
      </p:sp>
    </p:spTree>
  </p:cSld>
  <p:clrMapOvr>
    <a:masterClrMapping/>
  </p:clrMapOvr>
  <p:transition>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B82C2-C4BC-4B9C-BE71-8AEF9FA18FFF}" type="datetimeFigureOut">
              <a:rPr lang="lt-LT" smtClean="0"/>
              <a:pPr/>
              <a:t>2015.03.19</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A5322A-459E-4780-B0DD-85772D9C1F24}"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newsflash/>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technologijos.lt/n/mokslas/idomusis_mokslas/S-36725/straipsnis/Susipazinkime-su-Izaoku-Niutonu-II-dalis-neaprepiamas-pasaulio-vandenynas-mano-akyse-liko-neistirtas?l=2&amp;p=1" TargetMode="Externa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hyperlink" Target="http://lt.wikipedia.org/wiki/Izaokas_Niutonas" TargetMode="External"/><Relationship Id="rId5" Type="http://schemas.openxmlformats.org/officeDocument/2006/relationships/hyperlink" Target="http://www.technologijos.lt/n/mokslas/idomusis_mokslas/S-36724/straipsnis/Susipazinkime-su-Izaoku-Niutonu-I-dalis-ekscentriskas-genijus-su-stalciuje-uzsleptais-ziniu-lobynais" TargetMode="External"/><Relationship Id="rId4" Type="http://schemas.openxmlformats.org/officeDocument/2006/relationships/hyperlink" Target="http://priekavos.lt/apie-izaoka-niutona/"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5000" b="-4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99592" y="3212976"/>
            <a:ext cx="7772400" cy="1470025"/>
          </a:xfrm>
        </p:spPr>
        <p:txBody>
          <a:bodyPr/>
          <a:lstStyle/>
          <a:p>
            <a:r>
              <a:rPr lang="lt-LT" dirty="0" smtClean="0">
                <a:solidFill>
                  <a:schemeClr val="bg1"/>
                </a:solidFill>
              </a:rPr>
              <a:t>Niutonas – Didysis mokslininkas</a:t>
            </a:r>
            <a:endParaRPr lang="lt-LT" dirty="0">
              <a:solidFill>
                <a:schemeClr val="bg1"/>
              </a:solidFill>
            </a:endParaRPr>
          </a:p>
        </p:txBody>
      </p:sp>
      <p:sp>
        <p:nvSpPr>
          <p:cNvPr id="3" name="Subtitle 2"/>
          <p:cNvSpPr>
            <a:spLocks noGrp="1"/>
          </p:cNvSpPr>
          <p:nvPr>
            <p:ph type="subTitle" idx="1"/>
          </p:nvPr>
        </p:nvSpPr>
        <p:spPr>
          <a:xfrm>
            <a:off x="2743200" y="5105400"/>
            <a:ext cx="6400800" cy="1752600"/>
          </a:xfrm>
        </p:spPr>
        <p:txBody>
          <a:bodyPr>
            <a:normAutofit fontScale="92500" lnSpcReduction="10000"/>
          </a:bodyPr>
          <a:lstStyle/>
          <a:p>
            <a:r>
              <a:rPr lang="lt-LT" dirty="0" smtClean="0">
                <a:solidFill>
                  <a:schemeClr val="bg1"/>
                </a:solidFill>
              </a:rPr>
              <a:t> </a:t>
            </a:r>
            <a:r>
              <a:rPr lang="lt-LT" i="1" dirty="0" smtClean="0">
                <a:solidFill>
                  <a:schemeClr val="bg1"/>
                </a:solidFill>
              </a:rPr>
              <a:t>Darbą atliko:Ukmergės „Šilo“ pagrindinės mokyklos aštuntokės Sofija Kopystinskaja ir Ieva Bakučionyte, mokytoja</a:t>
            </a:r>
            <a:r>
              <a:rPr lang="lt-LT" dirty="0" smtClean="0"/>
              <a:t> </a:t>
            </a:r>
            <a:r>
              <a:rPr lang="lt-LT" i="1" dirty="0" smtClean="0">
                <a:solidFill>
                  <a:schemeClr val="bg1"/>
                </a:solidFill>
              </a:rPr>
              <a:t>– Gražina </a:t>
            </a:r>
            <a:r>
              <a:rPr lang="lt-LT" i="1" dirty="0" err="1" smtClean="0">
                <a:solidFill>
                  <a:schemeClr val="bg1"/>
                </a:solidFill>
              </a:rPr>
              <a:t>Gervinskienė</a:t>
            </a:r>
            <a:r>
              <a:rPr lang="lt-LT" i="1" dirty="0" smtClean="0">
                <a:solidFill>
                  <a:schemeClr val="bg1"/>
                </a:solidFill>
              </a:rPr>
              <a:t> </a:t>
            </a:r>
            <a:endParaRPr lang="en-US" i="1" dirty="0" smtClean="0">
              <a:solidFill>
                <a:schemeClr val="bg1"/>
              </a:solidFill>
            </a:endParaRPr>
          </a:p>
          <a:p>
            <a:endParaRPr lang="lt-LT"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75040" cy="778098"/>
          </a:xfrm>
        </p:spPr>
        <p:txBody>
          <a:bodyPr/>
          <a:lstStyle/>
          <a:p>
            <a:r>
              <a:rPr lang="lt-LT" b="1" i="1" dirty="0" smtClean="0">
                <a:solidFill>
                  <a:schemeClr val="bg1"/>
                </a:solidFill>
              </a:rPr>
              <a:t>Turinys:</a:t>
            </a:r>
            <a:endParaRPr lang="lt-LT" b="1" i="1" dirty="0">
              <a:solidFill>
                <a:schemeClr val="bg1"/>
              </a:solidFill>
            </a:endParaRPr>
          </a:p>
        </p:txBody>
      </p:sp>
      <p:sp>
        <p:nvSpPr>
          <p:cNvPr id="3" name="Content Placeholder 2"/>
          <p:cNvSpPr>
            <a:spLocks noGrp="1"/>
          </p:cNvSpPr>
          <p:nvPr>
            <p:ph idx="1"/>
          </p:nvPr>
        </p:nvSpPr>
        <p:spPr/>
        <p:txBody>
          <a:bodyPr>
            <a:normAutofit fontScale="85000" lnSpcReduction="20000"/>
          </a:bodyPr>
          <a:lstStyle/>
          <a:p>
            <a:pPr algn="ctr">
              <a:buNone/>
            </a:pPr>
            <a:r>
              <a:rPr lang="lt-LT" i="1" u="sng" dirty="0" smtClean="0">
                <a:solidFill>
                  <a:schemeClr val="bg1"/>
                </a:solidFill>
              </a:rPr>
              <a:t>Izaoko Niutono biografija</a:t>
            </a:r>
          </a:p>
          <a:p>
            <a:pPr>
              <a:buNone/>
            </a:pPr>
            <a:r>
              <a:rPr lang="lt-LT" i="1" u="sng" dirty="0" smtClean="0">
                <a:solidFill>
                  <a:schemeClr val="bg1"/>
                </a:solidFill>
              </a:rPr>
              <a:t>1.Truputi istorijos</a:t>
            </a:r>
          </a:p>
          <a:p>
            <a:pPr>
              <a:buNone/>
            </a:pPr>
            <a:r>
              <a:rPr lang="lt-LT" i="1" u="sng" dirty="0" smtClean="0">
                <a:solidFill>
                  <a:schemeClr val="bg1"/>
                </a:solidFill>
              </a:rPr>
              <a:t>2.Izaokas Niutonas vaikystėje</a:t>
            </a:r>
          </a:p>
          <a:p>
            <a:pPr>
              <a:buNone/>
            </a:pPr>
            <a:r>
              <a:rPr lang="lt-LT" i="1" u="sng" dirty="0" smtClean="0">
                <a:solidFill>
                  <a:schemeClr val="bg1"/>
                </a:solidFill>
              </a:rPr>
              <a:t>3.Niutono vystymosi sutrikimai</a:t>
            </a:r>
          </a:p>
          <a:p>
            <a:pPr>
              <a:buNone/>
            </a:pPr>
            <a:r>
              <a:rPr lang="lt-LT" i="1" u="sng" dirty="0" smtClean="0">
                <a:solidFill>
                  <a:schemeClr val="bg1"/>
                </a:solidFill>
              </a:rPr>
              <a:t>4.Izaoku Niutonu reikia didžiuotis</a:t>
            </a:r>
          </a:p>
          <a:p>
            <a:pPr>
              <a:buNone/>
            </a:pPr>
            <a:r>
              <a:rPr lang="lt-LT" i="1" u="sng" dirty="0" smtClean="0">
                <a:solidFill>
                  <a:schemeClr val="bg1"/>
                </a:solidFill>
              </a:rPr>
              <a:t>5.Kas gi buvo Izaokas Niutonas?</a:t>
            </a:r>
          </a:p>
          <a:p>
            <a:pPr>
              <a:buNone/>
            </a:pPr>
            <a:r>
              <a:rPr lang="lt-LT" i="1" u="sng" dirty="0" smtClean="0">
                <a:solidFill>
                  <a:schemeClr val="bg1"/>
                </a:solidFill>
              </a:rPr>
              <a:t>6.Izaoko Niutono nuopelnai</a:t>
            </a:r>
          </a:p>
          <a:p>
            <a:pPr>
              <a:buNone/>
            </a:pPr>
            <a:r>
              <a:rPr lang="lt-LT" i="1" u="sng" dirty="0" smtClean="0">
                <a:solidFill>
                  <a:schemeClr val="bg1"/>
                </a:solidFill>
              </a:rPr>
              <a:t>7.Koks gi buvo tikras Izaokas Niutonas?</a:t>
            </a:r>
          </a:p>
          <a:p>
            <a:pPr>
              <a:buNone/>
            </a:pPr>
            <a:r>
              <a:rPr lang="lt-LT" i="1" u="sng" dirty="0" smtClean="0">
                <a:solidFill>
                  <a:schemeClr val="bg1"/>
                </a:solidFill>
              </a:rPr>
              <a:t>8.Tai įdomu</a:t>
            </a:r>
          </a:p>
          <a:p>
            <a:pPr>
              <a:buNone/>
            </a:pPr>
            <a:r>
              <a:rPr lang="lt-LT" i="1" u="sng" dirty="0" smtClean="0">
                <a:solidFill>
                  <a:schemeClr val="bg1"/>
                </a:solidFill>
              </a:rPr>
              <a:t>9.Įdomūs faktai</a:t>
            </a:r>
          </a:p>
          <a:p>
            <a:pPr>
              <a:buNone/>
            </a:pPr>
            <a:endParaRPr lang="lt-LT" i="1" u="sng" dirty="0" smtClean="0">
              <a:solidFill>
                <a:schemeClr val="bg1"/>
              </a:solidFill>
            </a:endParaRPr>
          </a:p>
          <a:p>
            <a:pPr>
              <a:buNone/>
            </a:pPr>
            <a:endParaRPr lang="lt-LT" i="1" u="sng" dirty="0" smtClean="0">
              <a:solidFill>
                <a:schemeClr val="bg1"/>
              </a:solidFill>
            </a:endParaRPr>
          </a:p>
          <a:p>
            <a:pPr>
              <a:buNone/>
            </a:pPr>
            <a:endParaRPr lang="lt-LT" i="1" u="sng" dirty="0" smtClean="0">
              <a:solidFill>
                <a:schemeClr val="bg1"/>
              </a:solidFill>
            </a:endParaRPr>
          </a:p>
          <a:p>
            <a:pPr>
              <a:buNone/>
            </a:pPr>
            <a:endParaRPr lang="lt-LT" i="1" u="sng"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to="" calcmode="lin" valueType="num">
                                      <p:cBhvr>
                                        <p:cTn id="13" dur="1" fill="hold"/>
                                        <p:tgtEl>
                                          <p:spTgt spid="3">
                                            <p:txEl>
                                              <p:pRg st="0" end="0"/>
                                            </p:txEl>
                                          </p:spTgt>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to="" calcmode="lin" valueType="num">
                                      <p:cBhvr>
                                        <p:cTn id="16" dur="1" fill="hold"/>
                                        <p:tgtEl>
                                          <p:spTgt spid="3">
                                            <p:txEl>
                                              <p:pRg st="1" end="1"/>
                                            </p:txEl>
                                          </p:spTgt>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to="" calcmode="lin" valueType="num">
                                      <p:cBhvr>
                                        <p:cTn id="19" dur="1" fill="hold"/>
                                        <p:tgtEl>
                                          <p:spTgt spid="3">
                                            <p:txEl>
                                              <p:pRg st="2" end="2"/>
                                            </p:txEl>
                                          </p:spTgt>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to="" calcmode="lin" valueType="num">
                                      <p:cBhvr>
                                        <p:cTn id="22" dur="1" fill="hold"/>
                                        <p:tgtEl>
                                          <p:spTgt spid="3">
                                            <p:txEl>
                                              <p:pRg st="3" end="3"/>
                                            </p:txEl>
                                          </p:spTgt>
                                        </p:tgtEl>
                                        <p:attrNameLst>
                                          <p:attrName/>
                                        </p:attrNameLst>
                                      </p:cBhvr>
                                    </p:anim>
                                  </p:childTnLst>
                                </p:cTn>
                              </p:par>
                              <p:par>
                                <p:cTn id="23" presetID="24"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to="" calcmode="lin" valueType="num">
                                      <p:cBhvr>
                                        <p:cTn id="25" dur="1" fill="hold"/>
                                        <p:tgtEl>
                                          <p:spTgt spid="3">
                                            <p:txEl>
                                              <p:pRg st="4" end="4"/>
                                            </p:txEl>
                                          </p:spTgt>
                                        </p:tgtEl>
                                        <p:attrNameLst>
                                          <p:attrName/>
                                        </p:attrNameLst>
                                      </p:cBhvr>
                                    </p:anim>
                                  </p:childTnLst>
                                </p:cTn>
                              </p:par>
                              <p:par>
                                <p:cTn id="26" presetID="24"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to="" calcmode="lin" valueType="num">
                                      <p:cBhvr>
                                        <p:cTn id="28" dur="1" fill="hold"/>
                                        <p:tgtEl>
                                          <p:spTgt spid="3">
                                            <p:txEl>
                                              <p:pRg st="5" end="5"/>
                                            </p:txEl>
                                          </p:spTgt>
                                        </p:tgtEl>
                                        <p:attrNameLst>
                                          <p:attrName/>
                                        </p:attrNameLst>
                                      </p:cBhvr>
                                    </p:anim>
                                  </p:childTnLst>
                                </p:cTn>
                              </p:par>
                              <p:par>
                                <p:cTn id="29" presetID="24"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to="" calcmode="lin" valueType="num">
                                      <p:cBhvr>
                                        <p:cTn id="31" dur="1" fill="hold"/>
                                        <p:tgtEl>
                                          <p:spTgt spid="3">
                                            <p:txEl>
                                              <p:pRg st="6" end="6"/>
                                            </p:txEl>
                                          </p:spTgt>
                                        </p:tgtEl>
                                        <p:attrNameLst>
                                          <p:attrName/>
                                        </p:attrNameLst>
                                      </p:cBhvr>
                                    </p:anim>
                                  </p:childTnLst>
                                </p:cTn>
                              </p:par>
                              <p:par>
                                <p:cTn id="32" presetID="24"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 to="" calcmode="lin" valueType="num">
                                      <p:cBhvr>
                                        <p:cTn id="34" dur="1" fill="hold"/>
                                        <p:tgtEl>
                                          <p:spTgt spid="3">
                                            <p:txEl>
                                              <p:pRg st="7" end="7"/>
                                            </p:txEl>
                                          </p:spTgt>
                                        </p:tgtEl>
                                        <p:attrNameLst>
                                          <p:attrName/>
                                        </p:attrNameLst>
                                      </p:cBhvr>
                                    </p:anim>
                                  </p:childTnLst>
                                </p:cTn>
                              </p:par>
                              <p:par>
                                <p:cTn id="35" presetID="24"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to="" calcmode="lin" valueType="num">
                                      <p:cBhvr>
                                        <p:cTn id="37" dur="1" fill="hold"/>
                                        <p:tgtEl>
                                          <p:spTgt spid="3">
                                            <p:txEl>
                                              <p:pRg st="8" end="8"/>
                                            </p:txEl>
                                          </p:spTgt>
                                        </p:tgtEl>
                                        <p:attrNameLst>
                                          <p:attrName/>
                                        </p:attrNameLst>
                                      </p:cBhvr>
                                    </p:anim>
                                  </p:childTnLst>
                                </p:cTn>
                              </p:par>
                              <p:par>
                                <p:cTn id="38" presetID="24" presetClass="entr" presetSubtype="0"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 to="" calcmode="lin" valueType="num">
                                      <p:cBhvr>
                                        <p:cTn id="40" dur="1" fill="hold"/>
                                        <p:tgtEl>
                                          <p:spTgt spid="3">
                                            <p:txEl>
                                              <p:pRg st="9" end="9"/>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4929411"/>
          </a:xfrm>
        </p:spPr>
        <p:txBody>
          <a:bodyPr>
            <a:normAutofit fontScale="92500" lnSpcReduction="20000"/>
          </a:bodyPr>
          <a:lstStyle/>
          <a:p>
            <a:pPr algn="ctr">
              <a:buNone/>
            </a:pPr>
            <a:r>
              <a:rPr lang="lt-LT" i="1" u="sng" dirty="0" smtClean="0">
                <a:solidFill>
                  <a:schemeClr val="bg1"/>
                </a:solidFill>
              </a:rPr>
              <a:t>Izaoko Niutono dėsniai</a:t>
            </a:r>
          </a:p>
          <a:p>
            <a:pPr>
              <a:buNone/>
            </a:pPr>
            <a:r>
              <a:rPr lang="lt-LT" i="1" u="sng" dirty="0" smtClean="0">
                <a:solidFill>
                  <a:schemeClr val="bg1"/>
                </a:solidFill>
              </a:rPr>
              <a:t>10.Tai įdomu</a:t>
            </a:r>
          </a:p>
          <a:p>
            <a:pPr>
              <a:buNone/>
            </a:pPr>
            <a:r>
              <a:rPr lang="lt-LT" i="1" u="sng" dirty="0" smtClean="0">
                <a:solidFill>
                  <a:schemeClr val="bg1"/>
                </a:solidFill>
              </a:rPr>
              <a:t>11.Pirmas Niutono dėsnis</a:t>
            </a:r>
          </a:p>
          <a:p>
            <a:pPr>
              <a:buNone/>
            </a:pPr>
            <a:r>
              <a:rPr lang="lt-LT" i="1" u="sng" dirty="0" smtClean="0">
                <a:solidFill>
                  <a:schemeClr val="bg1"/>
                </a:solidFill>
              </a:rPr>
              <a:t>12.Antras Niutono dėsnis</a:t>
            </a:r>
          </a:p>
          <a:p>
            <a:pPr>
              <a:buNone/>
            </a:pPr>
            <a:r>
              <a:rPr lang="lt-LT" i="1" u="sng" dirty="0" smtClean="0">
                <a:solidFill>
                  <a:schemeClr val="bg1"/>
                </a:solidFill>
              </a:rPr>
              <a:t>13.Trečias Niutono dėsnis</a:t>
            </a:r>
          </a:p>
          <a:p>
            <a:pPr>
              <a:buNone/>
            </a:pPr>
            <a:r>
              <a:rPr lang="lt-LT" i="1" u="sng" dirty="0" smtClean="0">
                <a:solidFill>
                  <a:schemeClr val="bg1"/>
                </a:solidFill>
              </a:rPr>
              <a:t>14.Žemės traukos dėsnis</a:t>
            </a:r>
          </a:p>
          <a:p>
            <a:pPr>
              <a:buNone/>
            </a:pPr>
            <a:r>
              <a:rPr lang="lt-LT" i="1" u="sng" dirty="0" smtClean="0">
                <a:solidFill>
                  <a:schemeClr val="bg1"/>
                </a:solidFill>
              </a:rPr>
              <a:t>15.Niutono dėsniai</a:t>
            </a:r>
          </a:p>
          <a:p>
            <a:pPr>
              <a:buNone/>
            </a:pPr>
            <a:r>
              <a:rPr lang="lt-LT" i="1" u="sng" dirty="0" smtClean="0">
                <a:solidFill>
                  <a:schemeClr val="bg1"/>
                </a:solidFill>
              </a:rPr>
              <a:t>16. Tai įdomu</a:t>
            </a:r>
          </a:p>
          <a:p>
            <a:pPr>
              <a:buNone/>
            </a:pPr>
            <a:r>
              <a:rPr lang="lt-LT" i="1" u="sng" dirty="0" smtClean="0">
                <a:solidFill>
                  <a:schemeClr val="bg1"/>
                </a:solidFill>
              </a:rPr>
              <a:t>17.Pasitikriname žinias!</a:t>
            </a:r>
          </a:p>
          <a:p>
            <a:pPr>
              <a:buNone/>
            </a:pPr>
            <a:r>
              <a:rPr lang="lt-LT" i="1" u="sng" dirty="0" smtClean="0">
                <a:solidFill>
                  <a:schemeClr val="bg1"/>
                </a:solidFill>
              </a:rPr>
              <a:t>18.Informacijos šaltiniai</a:t>
            </a:r>
          </a:p>
          <a:p>
            <a:pPr>
              <a:buNone/>
            </a:pPr>
            <a:endParaRPr lang="lt-LT" i="1" u="sng" dirty="0" smtClean="0">
              <a:solidFill>
                <a:schemeClr val="bg1"/>
              </a:solidFill>
            </a:endParaRPr>
          </a:p>
          <a:p>
            <a:pPr>
              <a:buNone/>
            </a:pPr>
            <a:endParaRPr lang="lt-LT" i="1" u="sng" dirty="0" smtClean="0">
              <a:solidFill>
                <a:schemeClr val="bg1"/>
              </a:solidFill>
            </a:endParaRPr>
          </a:p>
          <a:p>
            <a:pPr algn="ctr">
              <a:buNone/>
            </a:pPr>
            <a:endParaRPr lang="lt-LT" i="1" u="sng"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ox(in)">
                                      <p:cBhvr>
                                        <p:cTn id="14" dur="500"/>
                                        <p:tgtEl>
                                          <p:spTgt spid="3">
                                            <p:txEl>
                                              <p:pRg st="1" end="1"/>
                                            </p:txEl>
                                          </p:spTgt>
                                        </p:tgtEl>
                                      </p:cBhvr>
                                    </p:animEffect>
                                  </p:childTnLst>
                                </p:cTn>
                              </p:par>
                              <p:par>
                                <p:cTn id="15" presetID="4"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ox(in)">
                                      <p:cBhvr>
                                        <p:cTn id="20" dur="500"/>
                                        <p:tgtEl>
                                          <p:spTgt spid="3">
                                            <p:txEl>
                                              <p:pRg st="3" end="3"/>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ox(in)">
                                      <p:cBhvr>
                                        <p:cTn id="23" dur="500"/>
                                        <p:tgtEl>
                                          <p:spTgt spid="3">
                                            <p:txEl>
                                              <p:pRg st="4" end="4"/>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ox(in)">
                                      <p:cBhvr>
                                        <p:cTn id="26" dur="500"/>
                                        <p:tgtEl>
                                          <p:spTgt spid="3">
                                            <p:txEl>
                                              <p:pRg st="5" end="5"/>
                                            </p:txEl>
                                          </p:spTgt>
                                        </p:tgtEl>
                                      </p:cBhvr>
                                    </p:animEffect>
                                  </p:childTnLst>
                                </p:cTn>
                              </p:par>
                              <p:par>
                                <p:cTn id="27" presetID="4" presetClass="entr" presetSubtype="16"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ox(in)">
                                      <p:cBhvr>
                                        <p:cTn id="29" dur="500"/>
                                        <p:tgtEl>
                                          <p:spTgt spid="3">
                                            <p:txEl>
                                              <p:pRg st="6" end="6"/>
                                            </p:txEl>
                                          </p:spTgt>
                                        </p:tgtEl>
                                      </p:cBhvr>
                                    </p:animEffect>
                                  </p:childTnLst>
                                </p:cTn>
                              </p:par>
                              <p:par>
                                <p:cTn id="30" presetID="4" presetClass="entr" presetSubtype="16"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ox(in)">
                                      <p:cBhvr>
                                        <p:cTn id="32" dur="500"/>
                                        <p:tgtEl>
                                          <p:spTgt spid="3">
                                            <p:txEl>
                                              <p:pRg st="7" end="7"/>
                                            </p:txEl>
                                          </p:spTgt>
                                        </p:tgtEl>
                                      </p:cBhvr>
                                    </p:animEffect>
                                  </p:childTnLst>
                                </p:cTn>
                              </p:par>
                              <p:par>
                                <p:cTn id="33" presetID="4" presetClass="entr" presetSubtype="16"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box(in)">
                                      <p:cBhvr>
                                        <p:cTn id="35" dur="500"/>
                                        <p:tgtEl>
                                          <p:spTgt spid="3">
                                            <p:txEl>
                                              <p:pRg st="8" end="8"/>
                                            </p:txEl>
                                          </p:spTgt>
                                        </p:tgtEl>
                                      </p:cBhvr>
                                    </p:animEffect>
                                  </p:childTnLst>
                                </p:cTn>
                              </p:par>
                              <p:par>
                                <p:cTn id="36" presetID="4" presetClass="entr" presetSubtype="16"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box(in)">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9552" y="4365104"/>
            <a:ext cx="8229600" cy="1143000"/>
          </a:xfrm>
        </p:spPr>
        <p:txBody>
          <a:bodyPr/>
          <a:lstStyle/>
          <a:p>
            <a:r>
              <a:rPr lang="lt-LT" i="1" dirty="0" smtClean="0">
                <a:solidFill>
                  <a:schemeClr val="bg1"/>
                </a:solidFill>
              </a:rPr>
              <a:t>Izaoko Niutono biografija</a:t>
            </a:r>
            <a:endParaRPr lang="lt-LT" i="1"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i="1" dirty="0" smtClean="0">
                <a:solidFill>
                  <a:schemeClr val="bg1"/>
                </a:solidFill>
              </a:rPr>
              <a:t>                        Truputi istorijos </a:t>
            </a:r>
            <a:endParaRPr lang="lt-LT" i="1" dirty="0">
              <a:solidFill>
                <a:schemeClr val="bg1"/>
              </a:solidFill>
            </a:endParaRPr>
          </a:p>
        </p:txBody>
      </p:sp>
      <p:sp>
        <p:nvSpPr>
          <p:cNvPr id="3" name="Content Placeholder 2"/>
          <p:cNvSpPr>
            <a:spLocks noGrp="1"/>
          </p:cNvSpPr>
          <p:nvPr>
            <p:ph idx="1"/>
          </p:nvPr>
        </p:nvSpPr>
        <p:spPr>
          <a:xfrm>
            <a:off x="4644008" y="1268760"/>
            <a:ext cx="4042792" cy="4320480"/>
          </a:xfrm>
        </p:spPr>
        <p:txBody>
          <a:bodyPr numCol="1"/>
          <a:lstStyle/>
          <a:p>
            <a:pPr>
              <a:buNone/>
            </a:pPr>
            <a:r>
              <a:rPr lang="lt-LT" dirty="0" smtClean="0">
                <a:solidFill>
                  <a:schemeClr val="bg1"/>
                </a:solidFill>
              </a:rPr>
              <a:t>                                   Seras Izaokas Niutonas gimė 1643m. sausio 4d, mirė 1727m. kovo 31d.</a:t>
            </a:r>
            <a:endParaRPr lang="lt-LT"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to="" calcmode="lin" valueType="num">
                                      <p:cBhvr>
                                        <p:cTn id="13" dur="1" fill="hold"/>
                                        <p:tgtEl>
                                          <p:spTgt spid="3">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3000" b="-2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solidFill>
                  <a:schemeClr val="bg1"/>
                </a:solidFill>
              </a:rPr>
              <a:t>Izaokas Niutonas vaikystėje</a:t>
            </a:r>
            <a:endParaRPr lang="lt-LT" i="1" dirty="0">
              <a:solidFill>
                <a:schemeClr val="bg1"/>
              </a:solidFill>
            </a:endParaRPr>
          </a:p>
        </p:txBody>
      </p:sp>
      <p:sp>
        <p:nvSpPr>
          <p:cNvPr id="3" name="Content Placeholder 2"/>
          <p:cNvSpPr>
            <a:spLocks noGrp="1"/>
          </p:cNvSpPr>
          <p:nvPr>
            <p:ph idx="1"/>
          </p:nvPr>
        </p:nvSpPr>
        <p:spPr>
          <a:xfrm>
            <a:off x="539552" y="4077072"/>
            <a:ext cx="8229600" cy="4525963"/>
          </a:xfrm>
        </p:spPr>
        <p:txBody>
          <a:bodyPr numCol="1"/>
          <a:lstStyle/>
          <a:p>
            <a:pPr>
              <a:buNone/>
            </a:pPr>
            <a:r>
              <a:rPr lang="lt-LT" dirty="0" smtClean="0"/>
              <a:t>    Izaoko </a:t>
            </a:r>
            <a:r>
              <a:rPr lang="lt-LT" dirty="0" smtClean="0"/>
              <a:t>Niutono vaikystė nebuvo laiminga. Jis pasižymėjo smalsumu ir sumanumu, tačiau mažai bendravo su kitais kaimo vaikais ir buvo vienišas. </a:t>
            </a:r>
            <a:r>
              <a:rPr lang="lt-LT" dirty="0" smtClean="0">
                <a:solidFill>
                  <a:schemeClr val="bg1"/>
                </a:solidFill>
              </a:rPr>
              <a:t>Dėl išskirtinio būdo ir pomėgių Izaokas savo aplinkoje buvo lyg balta varna.</a:t>
            </a:r>
            <a:endParaRPr lang="lt-LT"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to="" calcmode="lin" valueType="num">
                                      <p:cBhvr>
                                        <p:cTn id="13" dur="1" fill="hold"/>
                                        <p:tgtEl>
                                          <p:spTgt spid="3">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6B19C"/>
            </a:gs>
            <a:gs pos="30000">
              <a:srgbClr val="D49E6C"/>
            </a:gs>
            <a:gs pos="70000">
              <a:srgbClr val="A65528"/>
            </a:gs>
            <a:gs pos="100000">
              <a:srgbClr val="663012"/>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332656"/>
            <a:ext cx="8229600" cy="5832648"/>
          </a:xfrm>
        </p:spPr>
        <p:txBody>
          <a:bodyPr numCol="2"/>
          <a:lstStyle/>
          <a:p>
            <a:pPr>
              <a:buNone/>
            </a:pPr>
            <a:r>
              <a:rPr lang="lt-LT" dirty="0" smtClean="0"/>
              <a:t>   Nors ir Izaokas Niutonas buvo </a:t>
            </a:r>
            <a:r>
              <a:rPr lang="lt-LT" dirty="0" smtClean="0"/>
              <a:t>geras vaikas, tačiau mokykloje jis buvo labai neatidus. Paauglį motina atsiėmė iš mokyklos tikėdamasi, kad jis taps perspektyviu fermeriu.</a:t>
            </a:r>
            <a:endParaRPr lang="lt-LT" dirty="0"/>
          </a:p>
        </p:txBody>
      </p:sp>
      <p:pic>
        <p:nvPicPr>
          <p:cNvPr id="5" name="Picture 4" descr="atsisiųsti (7).jpg"/>
          <p:cNvPicPr>
            <a:picLocks noChangeAspect="1"/>
          </p:cNvPicPr>
          <p:nvPr/>
        </p:nvPicPr>
        <p:blipFill>
          <a:blip r:embed="rId2" cstate="print"/>
          <a:stretch>
            <a:fillRect/>
          </a:stretch>
        </p:blipFill>
        <p:spPr>
          <a:xfrm>
            <a:off x="4499992" y="548680"/>
            <a:ext cx="4141556" cy="476359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6000" r="-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solidFill>
                  <a:schemeClr val="bg1"/>
                </a:solidFill>
              </a:rPr>
              <a:t>Niutono vystymosi sutrikimai</a:t>
            </a:r>
            <a:endParaRPr lang="lt-LT" i="1" dirty="0">
              <a:solidFill>
                <a:schemeClr val="bg1"/>
              </a:solidFill>
            </a:endParaRPr>
          </a:p>
        </p:txBody>
      </p:sp>
      <p:sp>
        <p:nvSpPr>
          <p:cNvPr id="3" name="Content Placeholder 2"/>
          <p:cNvSpPr>
            <a:spLocks noGrp="1"/>
          </p:cNvSpPr>
          <p:nvPr>
            <p:ph idx="1"/>
          </p:nvPr>
        </p:nvSpPr>
        <p:spPr>
          <a:xfrm>
            <a:off x="539552" y="4797152"/>
            <a:ext cx="8229600" cy="4021907"/>
          </a:xfrm>
        </p:spPr>
        <p:txBody>
          <a:bodyPr/>
          <a:lstStyle/>
          <a:p>
            <a:pPr>
              <a:buNone/>
            </a:pPr>
            <a:r>
              <a:rPr lang="lt-LT" dirty="0" smtClean="0"/>
              <a:t>    </a:t>
            </a:r>
            <a:r>
              <a:rPr lang="lt-LT" dirty="0" smtClean="0">
                <a:solidFill>
                  <a:schemeClr val="bg1"/>
                </a:solidFill>
              </a:rPr>
              <a:t>Niutonui </a:t>
            </a:r>
            <a:r>
              <a:rPr lang="lt-LT" dirty="0" smtClean="0">
                <a:solidFill>
                  <a:schemeClr val="bg1"/>
                </a:solidFill>
              </a:rPr>
              <a:t>buvo būdingi Aspergerio sindromo – autistinio vystymosi sutrikimo – požymiai, gerokai apsunkinę jo bendravimo su žmonėmis galimybes.</a:t>
            </a:r>
            <a:endParaRPr lang="lt-LT"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plus(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Izaoku Niutonu reikia didžiuotis</a:t>
            </a:r>
            <a:endParaRPr lang="lt-LT" i="1" dirty="0"/>
          </a:p>
        </p:txBody>
      </p:sp>
      <p:sp>
        <p:nvSpPr>
          <p:cNvPr id="3" name="Content Placeholder 2"/>
          <p:cNvSpPr>
            <a:spLocks noGrp="1"/>
          </p:cNvSpPr>
          <p:nvPr>
            <p:ph idx="1"/>
          </p:nvPr>
        </p:nvSpPr>
        <p:spPr/>
        <p:txBody>
          <a:bodyPr/>
          <a:lstStyle/>
          <a:p>
            <a:pPr>
              <a:buNone/>
            </a:pPr>
            <a:r>
              <a:rPr lang="lt-LT" dirty="0" smtClean="0"/>
              <a:t>    Šis žmogus – tai retas pavyzdys, kai vienas asmuo gali sukelti perversmą net keliose skirtingose mokslo srityse. Milžiniški Izaoko Niutono pasiekimai tiksliai ir matematiškai nagrinėjant fizinio pasaulio dėsnius tapo kertiniu akmeniu mokslo raidoje.</a:t>
            </a:r>
            <a:endParaRPr lang="lt-LT"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6B19C"/>
            </a:gs>
            <a:gs pos="30000">
              <a:srgbClr val="D49E6C"/>
            </a:gs>
            <a:gs pos="70000">
              <a:srgbClr val="A65528"/>
            </a:gs>
            <a:gs pos="100000">
              <a:srgbClr val="663012"/>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lt-LT" dirty="0" smtClean="0">
                <a:solidFill>
                  <a:schemeClr val="bg1"/>
                </a:solidFill>
              </a:rPr>
              <a:t>Kas gi buvo Izaokas Niutonas?</a:t>
            </a:r>
            <a:endParaRPr lang="lt-LT" dirty="0">
              <a:solidFill>
                <a:schemeClr val="bg1"/>
              </a:solidFill>
            </a:endParaRPr>
          </a:p>
        </p:txBody>
      </p:sp>
      <p:sp>
        <p:nvSpPr>
          <p:cNvPr id="3" name="Content Placeholder 2"/>
          <p:cNvSpPr>
            <a:spLocks noGrp="1"/>
          </p:cNvSpPr>
          <p:nvPr>
            <p:ph idx="1"/>
          </p:nvPr>
        </p:nvSpPr>
        <p:spPr>
          <a:xfrm>
            <a:off x="5029200" y="1268760"/>
            <a:ext cx="8229600" cy="4525963"/>
          </a:xfrm>
        </p:spPr>
        <p:txBody>
          <a:bodyPr numCol="2" spcCol="0"/>
          <a:lstStyle/>
          <a:p>
            <a:pPr>
              <a:buNone/>
            </a:pPr>
            <a:r>
              <a:rPr lang="lt-LT" dirty="0" smtClean="0"/>
              <a:t>    </a:t>
            </a:r>
            <a:r>
              <a:rPr lang="lt-LT" dirty="0" smtClean="0">
                <a:solidFill>
                  <a:schemeClr val="bg1"/>
                </a:solidFill>
              </a:rPr>
              <a:t>Izaokas Niutonas -  anglų</a:t>
            </a:r>
            <a:r>
              <a:rPr lang="lt-LT" dirty="0">
                <a:solidFill>
                  <a:schemeClr val="bg1"/>
                </a:solidFill>
              </a:rPr>
              <a:t> </a:t>
            </a:r>
            <a:r>
              <a:rPr lang="lt-LT" dirty="0" smtClean="0">
                <a:solidFill>
                  <a:schemeClr val="bg1"/>
                </a:solidFill>
              </a:rPr>
              <a:t>fizikas, </a:t>
            </a:r>
            <a:r>
              <a:rPr lang="lt-LT" dirty="0">
                <a:solidFill>
                  <a:schemeClr val="bg1"/>
                </a:solidFill>
              </a:rPr>
              <a:t>matematikas, </a:t>
            </a:r>
            <a:r>
              <a:rPr lang="lt-LT" dirty="0" smtClean="0">
                <a:solidFill>
                  <a:schemeClr val="bg1"/>
                </a:solidFill>
              </a:rPr>
              <a:t>astronomas, </a:t>
            </a:r>
          </a:p>
          <a:p>
            <a:pPr>
              <a:buNone/>
            </a:pPr>
            <a:r>
              <a:rPr lang="lt-LT" dirty="0" smtClean="0">
                <a:solidFill>
                  <a:schemeClr val="bg1"/>
                </a:solidFill>
              </a:rPr>
              <a:t>   alchemikas,</a:t>
            </a:r>
          </a:p>
          <a:p>
            <a:pPr algn="just">
              <a:buNone/>
            </a:pPr>
            <a:r>
              <a:rPr lang="lt-LT" dirty="0" smtClean="0">
                <a:solidFill>
                  <a:schemeClr val="bg1"/>
                </a:solidFill>
              </a:rPr>
              <a:t>   </a:t>
            </a:r>
            <a:r>
              <a:rPr lang="lt-LT" dirty="0" smtClean="0">
                <a:solidFill>
                  <a:schemeClr val="bg1"/>
                </a:solidFill>
              </a:rPr>
              <a:t>filosofas</a:t>
            </a:r>
            <a:r>
              <a:rPr lang="lt-LT" dirty="0">
                <a:solidFill>
                  <a:schemeClr val="bg1"/>
                </a:solidFill>
              </a:rPr>
              <a:t>.</a:t>
            </a:r>
          </a:p>
        </p:txBody>
      </p:sp>
      <p:pic>
        <p:nvPicPr>
          <p:cNvPr id="4" name="Picture 3" descr="atsisiųstibb.jpg"/>
          <p:cNvPicPr>
            <a:picLocks noChangeAspect="1"/>
          </p:cNvPicPr>
          <p:nvPr/>
        </p:nvPicPr>
        <p:blipFill>
          <a:blip r:embed="rId2" cstate="print"/>
          <a:stretch>
            <a:fillRect/>
          </a:stretch>
        </p:blipFill>
        <p:spPr>
          <a:xfrm>
            <a:off x="683568" y="1340768"/>
            <a:ext cx="2123044" cy="1512168"/>
          </a:xfrm>
          <a:prstGeom prst="rect">
            <a:avLst/>
          </a:prstGeom>
          <a:ln>
            <a:noFill/>
          </a:ln>
          <a:effectLst>
            <a:softEdge rad="112500"/>
          </a:effectLst>
        </p:spPr>
      </p:pic>
      <p:pic>
        <p:nvPicPr>
          <p:cNvPr id="5" name="Picture 4" descr="atsisiųstivv.jpg"/>
          <p:cNvPicPr>
            <a:picLocks noChangeAspect="1"/>
          </p:cNvPicPr>
          <p:nvPr/>
        </p:nvPicPr>
        <p:blipFill>
          <a:blip r:embed="rId3" cstate="print"/>
          <a:stretch>
            <a:fillRect/>
          </a:stretch>
        </p:blipFill>
        <p:spPr>
          <a:xfrm>
            <a:off x="3995936" y="4581128"/>
            <a:ext cx="2466975" cy="1857375"/>
          </a:xfrm>
          <a:prstGeom prst="rect">
            <a:avLst/>
          </a:prstGeom>
          <a:ln>
            <a:noFill/>
          </a:ln>
          <a:effectLst>
            <a:softEdge rad="112500"/>
          </a:effectLst>
        </p:spPr>
      </p:pic>
      <p:pic>
        <p:nvPicPr>
          <p:cNvPr id="6" name="Picture 5" descr="atsisiųstibftydr.jpg"/>
          <p:cNvPicPr>
            <a:picLocks noChangeAspect="1"/>
          </p:cNvPicPr>
          <p:nvPr/>
        </p:nvPicPr>
        <p:blipFill>
          <a:blip r:embed="rId4" cstate="print"/>
          <a:stretch>
            <a:fillRect/>
          </a:stretch>
        </p:blipFill>
        <p:spPr>
          <a:xfrm>
            <a:off x="2771800" y="2492896"/>
            <a:ext cx="2266950" cy="2019300"/>
          </a:xfrm>
          <a:prstGeom prst="rect">
            <a:avLst/>
          </a:prstGeom>
          <a:ln>
            <a:noFill/>
          </a:ln>
          <a:effectLst>
            <a:softEdge rad="112500"/>
          </a:effectLst>
        </p:spPr>
      </p:pic>
      <p:pic>
        <p:nvPicPr>
          <p:cNvPr id="7" name="Picture 6" descr="ukgu.jpg"/>
          <p:cNvPicPr>
            <a:picLocks noChangeAspect="1"/>
          </p:cNvPicPr>
          <p:nvPr/>
        </p:nvPicPr>
        <p:blipFill>
          <a:blip r:embed="rId5" cstate="print"/>
          <a:stretch>
            <a:fillRect/>
          </a:stretch>
        </p:blipFill>
        <p:spPr>
          <a:xfrm>
            <a:off x="539552" y="4653136"/>
            <a:ext cx="2619375" cy="1743075"/>
          </a:xfrm>
          <a:prstGeom prst="rect">
            <a:avLst/>
          </a:prstGeom>
          <a:ln>
            <a:noFill/>
          </a:ln>
          <a:effectLst>
            <a:softEdge rad="112500"/>
          </a:effectLst>
        </p:spPr>
      </p:pic>
      <p:pic>
        <p:nvPicPr>
          <p:cNvPr id="8" name="Picture 7" descr="imagesj.jpg"/>
          <p:cNvPicPr>
            <a:picLocks noChangeAspect="1"/>
          </p:cNvPicPr>
          <p:nvPr/>
        </p:nvPicPr>
        <p:blipFill>
          <a:blip r:embed="rId6" cstate="print"/>
          <a:stretch>
            <a:fillRect/>
          </a:stretch>
        </p:blipFill>
        <p:spPr>
          <a:xfrm>
            <a:off x="7000875" y="3933056"/>
            <a:ext cx="2143125" cy="2143125"/>
          </a:xfrm>
          <a:prstGeom prst="rect">
            <a:avLst/>
          </a:prstGeom>
          <a:ln>
            <a:noFill/>
          </a:ln>
          <a:effectLst>
            <a:softEdge rad="112500"/>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edge">
                                      <p:cBhvr>
                                        <p:cTn id="19" dur="2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plus(in)">
                                      <p:cBhvr>
                                        <p:cTn id="24" dur="2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p:cTn id="29"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30"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31" dur="10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strVal val="#ppt_w*0.70"/>
                                          </p:val>
                                        </p:tav>
                                        <p:tav tm="100000">
                                          <p:val>
                                            <p:strVal val="#ppt_w"/>
                                          </p:val>
                                        </p:tav>
                                      </p:tavLst>
                                    </p:anim>
                                    <p:anim calcmode="lin" valueType="num">
                                      <p:cBhvr>
                                        <p:cTn id="37" dur="1000" fill="hold"/>
                                        <p:tgtEl>
                                          <p:spTgt spid="5"/>
                                        </p:tgtEl>
                                        <p:attrNameLst>
                                          <p:attrName>ppt_h</p:attrName>
                                        </p:attrNameLst>
                                      </p:cBhvr>
                                      <p:tavLst>
                                        <p:tav tm="0">
                                          <p:val>
                                            <p:strVal val="#ppt_h"/>
                                          </p:val>
                                        </p:tav>
                                        <p:tav tm="100000">
                                          <p:val>
                                            <p:strVal val="#ppt_h"/>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linds(horizontal)">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strVal val="#ppt_w*0.70"/>
                                          </p:val>
                                        </p:tav>
                                        <p:tav tm="100000">
                                          <p:val>
                                            <p:strVal val="#ppt_w"/>
                                          </p:val>
                                        </p:tav>
                                      </p:tavLst>
                                    </p:anim>
                                    <p:anim calcmode="lin" valueType="num">
                                      <p:cBhvr>
                                        <p:cTn id="49" dur="1000" fill="hold"/>
                                        <p:tgtEl>
                                          <p:spTgt spid="8"/>
                                        </p:tgtEl>
                                        <p:attrNameLst>
                                          <p:attrName>ppt_h</p:attrName>
                                        </p:attrNameLst>
                                      </p:cBhvr>
                                      <p:tavLst>
                                        <p:tav tm="0">
                                          <p:val>
                                            <p:strVal val="#ppt_h"/>
                                          </p:val>
                                        </p:tav>
                                        <p:tav tm="100000">
                                          <p:val>
                                            <p:strVal val="#ppt_h"/>
                                          </p:val>
                                        </p:tav>
                                      </p:tavLst>
                                    </p:anim>
                                    <p:animEffect transition="in" filter="fade">
                                      <p:cBhvr>
                                        <p:cTn id="50" dur="10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7" presetClass="entr" presetSubtype="4" fill="hold" nodeType="click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anim calcmode="lin" valueType="num">
                                      <p:cBhvr additive="base">
                                        <p:cTn id="55"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56"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Izaoko Niutono nuopelnai</a:t>
            </a:r>
            <a:endParaRPr lang="lt-LT" i="1" dirty="0"/>
          </a:p>
        </p:txBody>
      </p:sp>
      <p:sp>
        <p:nvSpPr>
          <p:cNvPr id="3" name="Content Placeholder 2"/>
          <p:cNvSpPr>
            <a:spLocks noGrp="1"/>
          </p:cNvSpPr>
          <p:nvPr>
            <p:ph idx="1"/>
          </p:nvPr>
        </p:nvSpPr>
        <p:spPr/>
        <p:txBody>
          <a:bodyPr/>
          <a:lstStyle/>
          <a:p>
            <a:pPr>
              <a:buNone/>
            </a:pPr>
            <a:r>
              <a:rPr lang="lt-LT" dirty="0" smtClean="0"/>
              <a:t>    Seras Izaokas Niutonas </a:t>
            </a:r>
            <a:r>
              <a:rPr lang="lt-LT" dirty="0"/>
              <a:t>padėjo pagrindus klasikinei </a:t>
            </a:r>
            <a:r>
              <a:rPr lang="lt-LT" dirty="0" smtClean="0"/>
              <a:t>mechanikai,be </a:t>
            </a:r>
            <a:r>
              <a:rPr lang="lt-LT" dirty="0"/>
              <a:t>mechanikos ir optikos, Niutonas atliko tyrinėjimus šiluminės fizikos, chemijos, geografijos, istorijos srityje.</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4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i="1" dirty="0" smtClean="0">
                <a:solidFill>
                  <a:schemeClr val="bg1"/>
                </a:solidFill>
              </a:rPr>
              <a:t>Koks gi tikras buvo Izaokas Niutonas</a:t>
            </a:r>
            <a:endParaRPr lang="lt-LT" i="1" dirty="0">
              <a:solidFill>
                <a:schemeClr val="bg1"/>
              </a:solidFill>
            </a:endParaRPr>
          </a:p>
        </p:txBody>
      </p:sp>
      <p:sp>
        <p:nvSpPr>
          <p:cNvPr id="3" name="Content Placeholder 2"/>
          <p:cNvSpPr>
            <a:spLocks noGrp="1"/>
          </p:cNvSpPr>
          <p:nvPr>
            <p:ph idx="1"/>
          </p:nvPr>
        </p:nvSpPr>
        <p:spPr>
          <a:xfrm>
            <a:off x="0" y="1628800"/>
            <a:ext cx="3754760" cy="4525963"/>
          </a:xfrm>
        </p:spPr>
        <p:txBody>
          <a:bodyPr numCol="1">
            <a:normAutofit fontScale="92500"/>
          </a:bodyPr>
          <a:lstStyle/>
          <a:p>
            <a:pPr>
              <a:buNone/>
            </a:pPr>
            <a:r>
              <a:rPr lang="lt-LT" dirty="0" smtClean="0"/>
              <a:t>    </a:t>
            </a:r>
            <a:r>
              <a:rPr lang="lt-LT" dirty="0" smtClean="0">
                <a:solidFill>
                  <a:schemeClr val="bg1"/>
                </a:solidFill>
              </a:rPr>
              <a:t>Jis </a:t>
            </a:r>
            <a:r>
              <a:rPr lang="lt-LT" dirty="0" smtClean="0">
                <a:solidFill>
                  <a:schemeClr val="bg1"/>
                </a:solidFill>
              </a:rPr>
              <a:t>buvo reiklus, valdingas ir nuožmus disputuose su kitais mokslininkais, tačiau vengė skelbti savo atradimus ir pasižymėjo </a:t>
            </a:r>
            <a:r>
              <a:rPr lang="lt-LT" dirty="0" smtClean="0">
                <a:solidFill>
                  <a:schemeClr val="bg1"/>
                </a:solidFill>
              </a:rPr>
              <a:t>kuklumu.</a:t>
            </a:r>
            <a:endParaRPr lang="lt-LT"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plus(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Tai įdomu</a:t>
            </a:r>
            <a:endParaRPr lang="lt-LT" i="1" dirty="0"/>
          </a:p>
        </p:txBody>
      </p:sp>
      <p:sp>
        <p:nvSpPr>
          <p:cNvPr id="3" name="Content Placeholder 2"/>
          <p:cNvSpPr>
            <a:spLocks noGrp="1"/>
          </p:cNvSpPr>
          <p:nvPr>
            <p:ph idx="1"/>
          </p:nvPr>
        </p:nvSpPr>
        <p:spPr/>
        <p:txBody>
          <a:bodyPr/>
          <a:lstStyle/>
          <a:p>
            <a:pPr>
              <a:buNone/>
            </a:pPr>
            <a:r>
              <a:rPr lang="lt-LT" dirty="0" smtClean="0"/>
              <a:t>    Izaokas </a:t>
            </a:r>
            <a:r>
              <a:rPr lang="lt-LT" dirty="0" smtClean="0"/>
              <a:t>mokykloje buvo vienas prasčiausių mokinių iki tol, kol jį primušė vienas mokyklos peštukas. Tada berniukas, nors ir būdamas smulkesnis, pasakė sau, kad vieną dieną jį įveiks. Jam pavyko. Vienos pergalės Izaokui pasirodė maža ir jis užsimanė tapti geresniu mokiniu negu tas peštukas</a:t>
            </a:r>
            <a:endParaRPr lang="lt-LT"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Įdomūs faktai</a:t>
            </a:r>
            <a:endParaRPr lang="lt-LT" i="1" dirty="0"/>
          </a:p>
        </p:txBody>
      </p:sp>
      <p:sp>
        <p:nvSpPr>
          <p:cNvPr id="4" name="Content Placeholder 3"/>
          <p:cNvSpPr>
            <a:spLocks noGrp="1"/>
          </p:cNvSpPr>
          <p:nvPr>
            <p:ph sz="half" idx="2"/>
          </p:nvPr>
        </p:nvSpPr>
        <p:spPr>
          <a:xfrm>
            <a:off x="395536" y="1340768"/>
            <a:ext cx="2880320" cy="3816424"/>
          </a:xfrm>
        </p:spPr>
        <p:txBody>
          <a:bodyPr>
            <a:normAutofit/>
          </a:bodyPr>
          <a:lstStyle/>
          <a:p>
            <a:pPr>
              <a:buNone/>
            </a:pPr>
            <a:r>
              <a:rPr lang="lt-LT" dirty="0" smtClean="0"/>
              <a:t>     Būdamas </a:t>
            </a:r>
            <a:r>
              <a:rPr lang="lt-LT" dirty="0" smtClean="0"/>
              <a:t>dvidešimt vienerių — dvidešimt septynerių metų jis sukūrė pagrindus mokslinėms teorijoms, pakeitusioms pasaulį.</a:t>
            </a:r>
            <a:endParaRPr lang="lt-LT" dirty="0"/>
          </a:p>
        </p:txBody>
      </p:sp>
      <p:sp>
        <p:nvSpPr>
          <p:cNvPr id="5" name="Text Placeholder 4"/>
          <p:cNvSpPr>
            <a:spLocks noGrp="1"/>
          </p:cNvSpPr>
          <p:nvPr>
            <p:ph type="body" sz="quarter" idx="3"/>
          </p:nvPr>
        </p:nvSpPr>
        <p:spPr>
          <a:xfrm>
            <a:off x="4427984" y="1556792"/>
            <a:ext cx="4041775" cy="1296144"/>
          </a:xfrm>
        </p:spPr>
        <p:txBody>
          <a:bodyPr>
            <a:noAutofit/>
          </a:bodyPr>
          <a:lstStyle/>
          <a:p>
            <a:r>
              <a:rPr lang="lt-LT" b="0" dirty="0" smtClean="0"/>
              <a:t>1672 m. Niutonas buvo išrinktas Londono karališkosios draugijos nariu, o 1703 m. tapo jos prezidentu.</a:t>
            </a:r>
            <a:endParaRPr lang="lt-LT" b="0" dirty="0"/>
          </a:p>
        </p:txBody>
      </p:sp>
      <p:sp>
        <p:nvSpPr>
          <p:cNvPr id="6" name="Content Placeholder 5"/>
          <p:cNvSpPr>
            <a:spLocks noGrp="1"/>
          </p:cNvSpPr>
          <p:nvPr>
            <p:ph sz="quarter" idx="4"/>
          </p:nvPr>
        </p:nvSpPr>
        <p:spPr>
          <a:xfrm>
            <a:off x="3059832" y="3429000"/>
            <a:ext cx="3466728" cy="2592288"/>
          </a:xfrm>
        </p:spPr>
        <p:txBody>
          <a:bodyPr/>
          <a:lstStyle/>
          <a:p>
            <a:pPr>
              <a:buNone/>
            </a:pPr>
            <a:r>
              <a:rPr lang="lt-LT" dirty="0" smtClean="0"/>
              <a:t>     1695 </a:t>
            </a:r>
            <a:r>
              <a:rPr lang="lt-LT" dirty="0" smtClean="0"/>
              <a:t>m. Niutonas persikėlė gyventi į Londoną, kur buvo paskirtas monetų rūmų prižiūrėtoju, vėliau – direktoriumi.</a:t>
            </a:r>
            <a:endParaRPr lang="lt-LT"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edge">
                                      <p:cBhvr>
                                        <p:cTn id="19" dur="20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edge">
                                      <p:cBhvr>
                                        <p:cTn id="24"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build="p"/>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4509120"/>
            <a:ext cx="8229600" cy="2088232"/>
          </a:xfrm>
        </p:spPr>
        <p:txBody>
          <a:bodyPr>
            <a:normAutofit/>
          </a:bodyPr>
          <a:lstStyle/>
          <a:p>
            <a:pPr algn="ctr">
              <a:buNone/>
            </a:pPr>
            <a:r>
              <a:rPr lang="lt-LT" sz="4400" i="1" dirty="0" smtClean="0">
                <a:solidFill>
                  <a:schemeClr val="bg1"/>
                </a:solidFill>
              </a:rPr>
              <a:t>Izaoko Niutono dėsniai</a:t>
            </a:r>
            <a:endParaRPr lang="lt-LT" sz="4400" i="1"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plus(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Tai įdomu</a:t>
            </a:r>
            <a:endParaRPr lang="lt-LT" i="1" dirty="0"/>
          </a:p>
        </p:txBody>
      </p:sp>
      <p:sp>
        <p:nvSpPr>
          <p:cNvPr id="3" name="Content Placeholder 2"/>
          <p:cNvSpPr>
            <a:spLocks noGrp="1"/>
          </p:cNvSpPr>
          <p:nvPr>
            <p:ph idx="1"/>
          </p:nvPr>
        </p:nvSpPr>
        <p:spPr/>
        <p:txBody>
          <a:bodyPr/>
          <a:lstStyle/>
          <a:p>
            <a:pPr>
              <a:buNone/>
            </a:pPr>
            <a:r>
              <a:rPr lang="lt-LT" dirty="0" smtClean="0"/>
              <a:t>   Niutonas </a:t>
            </a:r>
            <a:r>
              <a:rPr lang="lt-LT" dirty="0" smtClean="0"/>
              <a:t>nemėgo skelbti savo rezultatų, todėl pagrindines savo idėjas suformulavęs iki 1669 metų, daugelį jų paskelbė gerokai vėliau.</a:t>
            </a:r>
            <a:endParaRPr lang="lt-LT"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6000" r="-2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640"/>
            <a:ext cx="8229600" cy="2160240"/>
          </a:xfrm>
        </p:spPr>
        <p:txBody>
          <a:bodyPr>
            <a:normAutofit/>
          </a:bodyPr>
          <a:lstStyle/>
          <a:p>
            <a:pPr algn="ctr">
              <a:buNone/>
            </a:pPr>
            <a:r>
              <a:rPr lang="lt-LT" sz="4400" dirty="0" smtClean="0">
                <a:solidFill>
                  <a:schemeClr val="bg1"/>
                </a:solidFill>
              </a:rPr>
              <a:t>Izaokas Niutonas turi 3 dėsnius ir dar vieną Žemės traukos dėsnį.</a:t>
            </a:r>
            <a:endParaRPr lang="lt-LT" sz="4400"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plus(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Pirmas Niutono dėsnis - inercija</a:t>
            </a:r>
            <a:endParaRPr lang="lt-LT" i="1" dirty="0"/>
          </a:p>
        </p:txBody>
      </p:sp>
      <p:sp>
        <p:nvSpPr>
          <p:cNvPr id="3" name="Content Placeholder 2"/>
          <p:cNvSpPr>
            <a:spLocks noGrp="1"/>
          </p:cNvSpPr>
          <p:nvPr>
            <p:ph idx="1"/>
          </p:nvPr>
        </p:nvSpPr>
        <p:spPr/>
        <p:txBody>
          <a:bodyPr>
            <a:normAutofit/>
          </a:bodyPr>
          <a:lstStyle/>
          <a:p>
            <a:pPr>
              <a:buNone/>
            </a:pPr>
            <a:r>
              <a:rPr lang="lt-LT" sz="3600" b="1" i="1" dirty="0" smtClean="0"/>
              <a:t>   Kūnas išlaiko rimtį arba juda tiesiai ir tolygiai, kol jo neveikia kiti kūnai ar jų veikimas kompensuojasi.</a:t>
            </a:r>
            <a:endParaRPr lang="lt-LT" sz="3600" b="1" i="1"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Antras Niutono dėsnis </a:t>
            </a:r>
            <a:endParaRPr lang="lt-LT" i="1" dirty="0"/>
          </a:p>
        </p:txBody>
      </p:sp>
      <p:sp>
        <p:nvSpPr>
          <p:cNvPr id="3" name="Content Placeholder 2"/>
          <p:cNvSpPr>
            <a:spLocks noGrp="1"/>
          </p:cNvSpPr>
          <p:nvPr>
            <p:ph idx="1"/>
          </p:nvPr>
        </p:nvSpPr>
        <p:spPr/>
        <p:txBody>
          <a:bodyPr>
            <a:normAutofit/>
          </a:bodyPr>
          <a:lstStyle/>
          <a:p>
            <a:pPr>
              <a:buNone/>
            </a:pPr>
            <a:r>
              <a:rPr lang="lt-LT" sz="3600" b="1" i="1" dirty="0" smtClean="0"/>
              <a:t>Kūno įgytas pagreitis yra tiesiogiai proporcingas jį veikiančiai jėgai ir atvirkščiai proporcingas kūno masei.</a:t>
            </a:r>
          </a:p>
          <a:p>
            <a:pPr>
              <a:buNone/>
            </a:pPr>
            <a:r>
              <a:rPr lang="lt-LT" sz="3600" dirty="0" smtClean="0"/>
              <a:t> </a:t>
            </a:r>
            <a:endParaRPr lang="lt-LT" sz="3600" b="1" i="1"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Trečias Niutono dėsnis</a:t>
            </a:r>
            <a:endParaRPr lang="lt-LT" i="1" dirty="0"/>
          </a:p>
        </p:txBody>
      </p:sp>
      <p:sp>
        <p:nvSpPr>
          <p:cNvPr id="3" name="Content Placeholder 2"/>
          <p:cNvSpPr>
            <a:spLocks noGrp="1"/>
          </p:cNvSpPr>
          <p:nvPr>
            <p:ph idx="1"/>
          </p:nvPr>
        </p:nvSpPr>
        <p:spPr/>
        <p:txBody>
          <a:bodyPr>
            <a:normAutofit/>
          </a:bodyPr>
          <a:lstStyle/>
          <a:p>
            <a:pPr>
              <a:buNone/>
            </a:pPr>
            <a:r>
              <a:rPr lang="lt-LT" sz="3600" b="1" i="1" dirty="0" smtClean="0"/>
              <a:t>Kūnai veikia vienas kitą vienodo dydžio priešingų krypčių jėgomis.</a:t>
            </a:r>
            <a:endParaRPr lang="lt-LT" sz="3600" b="1" i="1"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solidFill>
                  <a:schemeClr val="bg1"/>
                </a:solidFill>
              </a:rPr>
              <a:t>Žemės traukos dėsnis</a:t>
            </a:r>
            <a:endParaRPr lang="lt-LT" i="1" dirty="0">
              <a:solidFill>
                <a:schemeClr val="bg1"/>
              </a:solidFill>
            </a:endParaRPr>
          </a:p>
        </p:txBody>
      </p:sp>
      <p:sp>
        <p:nvSpPr>
          <p:cNvPr id="3" name="Content Placeholder 2"/>
          <p:cNvSpPr>
            <a:spLocks noGrp="1"/>
          </p:cNvSpPr>
          <p:nvPr>
            <p:ph idx="1"/>
          </p:nvPr>
        </p:nvSpPr>
        <p:spPr>
          <a:xfrm>
            <a:off x="539552" y="2060848"/>
            <a:ext cx="8229600" cy="4525963"/>
          </a:xfrm>
        </p:spPr>
        <p:txBody>
          <a:bodyPr/>
          <a:lstStyle/>
          <a:p>
            <a:pPr>
              <a:buNone/>
            </a:pPr>
            <a:r>
              <a:rPr lang="lt-LT" dirty="0" smtClean="0">
                <a:solidFill>
                  <a:schemeClr val="bg1"/>
                </a:solidFill>
              </a:rPr>
              <a:t>   </a:t>
            </a:r>
            <a:r>
              <a:rPr lang="lt-LT" dirty="0" smtClean="0">
                <a:solidFill>
                  <a:schemeClr val="bg1"/>
                </a:solidFill>
              </a:rPr>
              <a:t> </a:t>
            </a:r>
            <a:r>
              <a:rPr lang="lt-LT" dirty="0" smtClean="0">
                <a:solidFill>
                  <a:schemeClr val="bg1"/>
                </a:solidFill>
              </a:rPr>
              <a:t>Karta </a:t>
            </a:r>
            <a:r>
              <a:rPr lang="lt-LT" dirty="0" smtClean="0">
                <a:solidFill>
                  <a:schemeClr val="bg1"/>
                </a:solidFill>
              </a:rPr>
              <a:t>Niutonui pro pat nosį nuo obels nukrito obuolys. Ir jam </a:t>
            </a:r>
            <a:r>
              <a:rPr lang="lt-LT" dirty="0" smtClean="0">
                <a:solidFill>
                  <a:schemeClr val="bg1"/>
                </a:solidFill>
              </a:rPr>
              <a:t>kilo klausimas </a:t>
            </a:r>
            <a:r>
              <a:rPr lang="lt-LT" dirty="0" smtClean="0">
                <a:solidFill>
                  <a:schemeClr val="bg1"/>
                </a:solidFill>
              </a:rPr>
              <a:t>kodėl obuoliai krinta žemyn, o ne aukštyn? O kodėl Mėnulis nenukrinta ant Žemės? Taip besvarstydamas atrado dėsnį, kuris valdo visatą, – svorio jėgos dėsnį, vadinamą dar ir </a:t>
            </a:r>
            <a:r>
              <a:rPr lang="lt-LT" dirty="0" smtClean="0">
                <a:solidFill>
                  <a:schemeClr val="bg1"/>
                </a:solidFill>
              </a:rPr>
              <a:t>gravitacijos </a:t>
            </a:r>
            <a:r>
              <a:rPr lang="lt-LT" dirty="0" smtClean="0">
                <a:solidFill>
                  <a:schemeClr val="bg1"/>
                </a:solidFill>
              </a:rPr>
              <a:t>arba visuotinės traukos dėsniu.</a:t>
            </a:r>
            <a:endParaRPr lang="lt-LT" dirty="0">
              <a:solidFill>
                <a:schemeClr val="bg1"/>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plus(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Niutono dėsniai</a:t>
            </a:r>
            <a:endParaRPr lang="lt-LT" i="1" dirty="0"/>
          </a:p>
        </p:txBody>
      </p:sp>
      <p:sp>
        <p:nvSpPr>
          <p:cNvPr id="3" name="Content Placeholder 2"/>
          <p:cNvSpPr>
            <a:spLocks noGrp="1"/>
          </p:cNvSpPr>
          <p:nvPr>
            <p:ph idx="1"/>
          </p:nvPr>
        </p:nvSpPr>
        <p:spPr/>
        <p:txBody>
          <a:bodyPr/>
          <a:lstStyle/>
          <a:p>
            <a:pPr>
              <a:buNone/>
            </a:pPr>
            <a:r>
              <a:rPr lang="lt-LT" dirty="0" smtClean="0"/>
              <a:t>    Niutono </a:t>
            </a:r>
            <a:r>
              <a:rPr lang="lt-LT" dirty="0" smtClean="0"/>
              <a:t>dėsniai gali būti ir buvo taikomi, sprendžiant pačias įvairiausias mokslines bei inžinerines problemas. Jam gyvam esant, dramatiškiausiai jo dėsniai buvo pritaikyti astronomijos </a:t>
            </a:r>
            <a:r>
              <a:rPr lang="lt-LT" dirty="0" smtClean="0"/>
              <a:t>srityje.</a:t>
            </a:r>
            <a:endParaRPr lang="lt-LT"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i="1" dirty="0" smtClean="0"/>
              <a:t>Tai įdomu</a:t>
            </a:r>
            <a:endParaRPr lang="lt-LT" i="1" dirty="0"/>
          </a:p>
        </p:txBody>
      </p:sp>
      <p:sp>
        <p:nvSpPr>
          <p:cNvPr id="3" name="Content Placeholder 2"/>
          <p:cNvSpPr>
            <a:spLocks noGrp="1"/>
          </p:cNvSpPr>
          <p:nvPr>
            <p:ph idx="1"/>
          </p:nvPr>
        </p:nvSpPr>
        <p:spPr/>
        <p:txBody>
          <a:bodyPr/>
          <a:lstStyle/>
          <a:p>
            <a:pPr>
              <a:buNone/>
            </a:pPr>
            <a:r>
              <a:rPr lang="lt-LT" dirty="0" smtClean="0"/>
              <a:t>    Nors </a:t>
            </a:r>
            <a:r>
              <a:rPr lang="lt-LT" dirty="0" smtClean="0"/>
              <a:t>Izaoko Niutono šlovė augo kaip ant mielių, šis mokslininkas susilaukė aštrios kritikos. Niutono idėjas užsipuolė vienas iš senųjų Karališkosios draugijos narių Robertas Hukas.</a:t>
            </a:r>
            <a:endParaRPr lang="lt-LT"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5000" b="-4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i="1" dirty="0" smtClean="0"/>
              <a:t>Pasitikriname žinias!</a:t>
            </a:r>
            <a:endParaRPr lang="lt-LT" b="1" i="1"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lt-LT" sz="4400" dirty="0" smtClean="0">
                <a:latin typeface="Script MT Bold" pitchFamily="66" charset="0"/>
              </a:rPr>
              <a:t>Kada gimė Izaokas Niutonas?</a:t>
            </a:r>
          </a:p>
          <a:p>
            <a:pPr marL="514350" indent="-514350">
              <a:buFont typeface="Wingdings" pitchFamily="2" charset="2"/>
              <a:buChar char="ü"/>
            </a:pPr>
            <a:r>
              <a:rPr lang="lt-LT" sz="2000" dirty="0" smtClean="0">
                <a:latin typeface="Arial" pitchFamily="34" charset="0"/>
                <a:cs typeface="Arial" pitchFamily="34" charset="0"/>
              </a:rPr>
              <a:t>Izaokas Niutonas gimė </a:t>
            </a:r>
            <a:r>
              <a:rPr lang="lt-LT" sz="2000" dirty="0" smtClean="0">
                <a:latin typeface="Arial" pitchFamily="34" charset="0"/>
                <a:cs typeface="Arial" pitchFamily="34" charset="0"/>
              </a:rPr>
              <a:t>1643m. sausio </a:t>
            </a:r>
            <a:r>
              <a:rPr lang="lt-LT" sz="2000" dirty="0" smtClean="0">
                <a:latin typeface="Arial" pitchFamily="34" charset="0"/>
                <a:cs typeface="Arial" pitchFamily="34" charset="0"/>
              </a:rPr>
              <a:t>4d.</a:t>
            </a:r>
          </a:p>
          <a:p>
            <a:pPr marL="514350" indent="-514350">
              <a:buNone/>
            </a:pPr>
            <a:r>
              <a:rPr lang="lt-LT" sz="4400" dirty="0" smtClean="0">
                <a:latin typeface="Script MT Bold" pitchFamily="66" charset="0"/>
                <a:cs typeface="Arial" pitchFamily="34" charset="0"/>
              </a:rPr>
              <a:t>2. Kas buvo Izaokas Niutonas?</a:t>
            </a:r>
          </a:p>
          <a:p>
            <a:pPr marL="514350" indent="-514350">
              <a:buFont typeface="Wingdings" pitchFamily="2" charset="2"/>
              <a:buChar char="ü"/>
            </a:pPr>
            <a:r>
              <a:rPr lang="lt-LT" sz="2400" dirty="0" smtClean="0">
                <a:latin typeface="Arial" pitchFamily="34" charset="0"/>
                <a:cs typeface="Arial" pitchFamily="34" charset="0"/>
              </a:rPr>
              <a:t>Izaokas Niutonas buvo fizikas, matematikas, astronomas, alchemikas ir filosofas.</a:t>
            </a:r>
          </a:p>
          <a:p>
            <a:pPr marL="514350" indent="-514350">
              <a:buNone/>
            </a:pPr>
            <a:r>
              <a:rPr lang="lt-LT" sz="4400" dirty="0" smtClean="0">
                <a:latin typeface="Script MT Bold" pitchFamily="66" charset="0"/>
                <a:cs typeface="Arial" pitchFamily="34" charset="0"/>
              </a:rPr>
              <a:t>3. Koks didžiausias Izaoko Niutono nuopelnas?</a:t>
            </a:r>
          </a:p>
          <a:p>
            <a:pPr marL="514350" indent="-514350">
              <a:buFont typeface="Wingdings" pitchFamily="2" charset="2"/>
              <a:buChar char="ü"/>
            </a:pPr>
            <a:r>
              <a:rPr lang="lt-LT" sz="2000" dirty="0" smtClean="0">
                <a:latin typeface="Arial" pitchFamily="34" charset="0"/>
                <a:cs typeface="Arial" pitchFamily="34" charset="0"/>
              </a:rPr>
              <a:t>Jis padėjo pagrindus klasikinei mechanikai.</a:t>
            </a:r>
          </a:p>
          <a:p>
            <a:pPr marL="514350" indent="-514350">
              <a:buFont typeface="Wingdings" pitchFamily="2" charset="2"/>
              <a:buChar char="ü"/>
            </a:pPr>
            <a:endParaRPr lang="lt-LT" sz="2000" dirty="0" smtClean="0">
              <a:latin typeface="Arial" pitchFamily="34" charset="0"/>
              <a:cs typeface="Arial" pitchFamily="34" charset="0"/>
            </a:endParaRPr>
          </a:p>
          <a:p>
            <a:pPr marL="514350" indent="-514350">
              <a:buFont typeface="Wingdings" pitchFamily="2" charset="2"/>
              <a:buChar char="ü"/>
            </a:pPr>
            <a:endParaRPr lang="lt-LT" sz="4400" dirty="0">
              <a:latin typeface="Script MT Bold" pitchFamily="66" charset="0"/>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7"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wipe(down)">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0"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edge">
                                      <p:cBhvr>
                                        <p:cTn id="31" dur="20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0"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wedge">
                                      <p:cBhvr>
                                        <p:cTn id="36" dur="20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3" presetClass="entr" presetSubtype="16"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plus(in)">
                                      <p:cBhvr>
                                        <p:cTn id="41"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9000" b="-4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620688"/>
            <a:ext cx="8229600" cy="5472608"/>
          </a:xfrm>
        </p:spPr>
        <p:txBody>
          <a:bodyPr>
            <a:normAutofit/>
          </a:bodyPr>
          <a:lstStyle/>
          <a:p>
            <a:pPr>
              <a:buNone/>
            </a:pPr>
            <a:r>
              <a:rPr lang="lt-LT" sz="4400" dirty="0" smtClean="0">
                <a:latin typeface="Script MT Bold" pitchFamily="66" charset="0"/>
              </a:rPr>
              <a:t>4.</a:t>
            </a:r>
            <a:r>
              <a:rPr lang="lt-LT" sz="4400" dirty="0" smtClean="0">
                <a:latin typeface="Script MT Bold" pitchFamily="66" charset="0"/>
              </a:rPr>
              <a:t> </a:t>
            </a:r>
            <a:r>
              <a:rPr lang="lt-LT" sz="4400" dirty="0" smtClean="0">
                <a:latin typeface="Script MT Bold" pitchFamily="66" charset="0"/>
              </a:rPr>
              <a:t>Kada Niutonas </a:t>
            </a:r>
            <a:r>
              <a:rPr lang="lt-LT" sz="4400" dirty="0" smtClean="0">
                <a:latin typeface="Script MT Bold" pitchFamily="66" charset="0"/>
              </a:rPr>
              <a:t>buvo išrinktas Londono karališkosios draugijos </a:t>
            </a:r>
            <a:r>
              <a:rPr lang="lt-LT" sz="4400" dirty="0" smtClean="0">
                <a:latin typeface="Script MT Bold" pitchFamily="66" charset="0"/>
              </a:rPr>
              <a:t>nariu?</a:t>
            </a:r>
          </a:p>
          <a:p>
            <a:pPr>
              <a:buFont typeface="Wingdings" pitchFamily="2" charset="2"/>
              <a:buChar char="ü"/>
            </a:pPr>
            <a:r>
              <a:rPr lang="lt-LT" sz="2000" dirty="0" smtClean="0">
                <a:latin typeface="Arial" pitchFamily="34" charset="0"/>
                <a:cs typeface="Arial" pitchFamily="34" charset="0"/>
              </a:rPr>
              <a:t>1672m.</a:t>
            </a:r>
          </a:p>
          <a:p>
            <a:pPr>
              <a:buNone/>
            </a:pPr>
            <a:r>
              <a:rPr lang="lt-LT" sz="4400" dirty="0" smtClean="0">
                <a:latin typeface="Script MT Bold" pitchFamily="66" charset="0"/>
                <a:cs typeface="Arial" pitchFamily="34" charset="0"/>
              </a:rPr>
              <a:t>5.Kiek dėsniu turi Niutonas?</a:t>
            </a:r>
          </a:p>
          <a:p>
            <a:pPr>
              <a:buFont typeface="Wingdings" pitchFamily="2" charset="2"/>
              <a:buChar char="ü"/>
            </a:pPr>
            <a:r>
              <a:rPr lang="lt-LT" sz="2000" dirty="0" smtClean="0">
                <a:latin typeface="Arial" pitchFamily="34" charset="0"/>
                <a:cs typeface="Arial" pitchFamily="34" charset="0"/>
              </a:rPr>
              <a:t>Tris ir dar Žemės traukos dėsnį.</a:t>
            </a:r>
          </a:p>
          <a:p>
            <a:pPr>
              <a:buNone/>
            </a:pPr>
            <a:r>
              <a:rPr lang="lt-LT" sz="4400" dirty="0" smtClean="0">
                <a:latin typeface="Script MT Bold" pitchFamily="66" charset="0"/>
              </a:rPr>
              <a:t>6.Kaip vadinamas pirmasis dėsnis?</a:t>
            </a:r>
          </a:p>
          <a:p>
            <a:pPr>
              <a:buFont typeface="Wingdings" pitchFamily="2" charset="2"/>
              <a:buChar char="ü"/>
            </a:pPr>
            <a:r>
              <a:rPr lang="lt-LT" sz="2000" dirty="0" smtClean="0">
                <a:latin typeface="Arial" pitchFamily="34" charset="0"/>
                <a:cs typeface="Arial" pitchFamily="34" charset="0"/>
              </a:rPr>
              <a:t>Pirmas dėsnis vadinamas inercija.</a:t>
            </a:r>
            <a:endParaRPr lang="lt-LT" sz="2000" dirty="0">
              <a:latin typeface="Arial" pitchFamily="34" charset="0"/>
              <a:cs typeface="Arial" pitchFamily="34" charset="0"/>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plus(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to="" calcmode="lin" valueType="num">
                                      <p:cBhvr>
                                        <p:cTn id="18" dur="1" fill="hold"/>
                                        <p:tgtEl>
                                          <p:spTgt spid="3">
                                            <p:txEl>
                                              <p:pRg st="2" end="2"/>
                                            </p:txEl>
                                          </p:spTgt>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13" presetClass="entr" presetSubtype="16"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plus(in)">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edge">
                                      <p:cBhvr>
                                        <p:cTn id="28" dur="20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wedge">
                                      <p:cBhvr>
                                        <p:cTn id="3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9000" b="-4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764704"/>
            <a:ext cx="8229600" cy="5472608"/>
          </a:xfrm>
        </p:spPr>
        <p:txBody>
          <a:bodyPr>
            <a:normAutofit fontScale="85000" lnSpcReduction="20000"/>
          </a:bodyPr>
          <a:lstStyle/>
          <a:p>
            <a:pPr>
              <a:buNone/>
            </a:pPr>
            <a:r>
              <a:rPr lang="lt-LT" sz="4400" dirty="0" smtClean="0">
                <a:latin typeface="Script MT Bold" pitchFamily="66" charset="0"/>
              </a:rPr>
              <a:t>7</a:t>
            </a:r>
            <a:r>
              <a:rPr lang="lt-LT" sz="4800" dirty="0" smtClean="0">
                <a:latin typeface="Script MT Bold" pitchFamily="66" charset="0"/>
              </a:rPr>
              <a:t>. </a:t>
            </a:r>
            <a:r>
              <a:rPr lang="lt-LT" sz="5200" dirty="0" smtClean="0">
                <a:latin typeface="Script MT Bold" pitchFamily="66" charset="0"/>
              </a:rPr>
              <a:t>Antras Niutono dėsnis?</a:t>
            </a:r>
          </a:p>
          <a:p>
            <a:pPr>
              <a:buFont typeface="Wingdings" pitchFamily="2" charset="2"/>
              <a:buChar char="ü"/>
            </a:pPr>
            <a:r>
              <a:rPr lang="lt-LT" sz="2400" dirty="0" smtClean="0">
                <a:latin typeface="Arial" pitchFamily="34" charset="0"/>
                <a:cs typeface="Arial" pitchFamily="34" charset="0"/>
              </a:rPr>
              <a:t>Kūno įgytas pagreitis yra tiesiogiai proporcingas jį veikiančiai jėgai ir atvirkščiai proporcingas kūno masei</a:t>
            </a:r>
            <a:r>
              <a:rPr lang="lt-LT" sz="2400" dirty="0" smtClean="0">
                <a:latin typeface="Arial" pitchFamily="34" charset="0"/>
                <a:cs typeface="Arial" pitchFamily="34" charset="0"/>
              </a:rPr>
              <a:t>.</a:t>
            </a:r>
          </a:p>
          <a:p>
            <a:pPr>
              <a:buNone/>
            </a:pPr>
            <a:r>
              <a:rPr lang="lt-LT" sz="5200" dirty="0" smtClean="0">
                <a:latin typeface="Script MT Bold" pitchFamily="66" charset="0"/>
                <a:cs typeface="Arial" pitchFamily="34" charset="0"/>
              </a:rPr>
              <a:t>8.Trečias Niutono dėsnis?</a:t>
            </a:r>
          </a:p>
          <a:p>
            <a:pPr>
              <a:buFont typeface="Wingdings" pitchFamily="2" charset="2"/>
              <a:buChar char="ü"/>
            </a:pPr>
            <a:r>
              <a:rPr lang="lt-LT" sz="2400" dirty="0" smtClean="0">
                <a:latin typeface="Arial" pitchFamily="34" charset="0"/>
                <a:cs typeface="Arial" pitchFamily="34" charset="0"/>
              </a:rPr>
              <a:t>Kūnai veikia vienas kitą vienodo dydžio priešingų krypčių jėgomis</a:t>
            </a:r>
            <a:r>
              <a:rPr lang="lt-LT" sz="2400" dirty="0" smtClean="0"/>
              <a:t>.</a:t>
            </a:r>
          </a:p>
          <a:p>
            <a:pPr>
              <a:buNone/>
            </a:pPr>
            <a:r>
              <a:rPr lang="lt-LT" sz="5200" dirty="0" smtClean="0">
                <a:latin typeface="Script MT Bold" pitchFamily="66" charset="0"/>
              </a:rPr>
              <a:t>9.Kaip Niutonas atrado Žemė raukos dėsnį?</a:t>
            </a:r>
          </a:p>
          <a:p>
            <a:pPr>
              <a:buFont typeface="Wingdings" pitchFamily="2" charset="2"/>
              <a:buChar char="ü"/>
            </a:pPr>
            <a:r>
              <a:rPr lang="lt-LT" sz="2400" dirty="0" smtClean="0">
                <a:latin typeface="Arial" pitchFamily="34" charset="0"/>
                <a:cs typeface="Arial" pitchFamily="34" charset="0"/>
              </a:rPr>
              <a:t>Pro </a:t>
            </a:r>
            <a:r>
              <a:rPr lang="lt-LT" sz="2400" dirty="0" smtClean="0">
                <a:latin typeface="Arial" pitchFamily="34" charset="0"/>
                <a:cs typeface="Arial" pitchFamily="34" charset="0"/>
              </a:rPr>
              <a:t>pat nosį nuo obels nukrito </a:t>
            </a:r>
            <a:r>
              <a:rPr lang="lt-LT" sz="2400" dirty="0" smtClean="0">
                <a:latin typeface="Arial" pitchFamily="34" charset="0"/>
                <a:cs typeface="Arial" pitchFamily="34" charset="0"/>
              </a:rPr>
              <a:t>obuolys ir Niutonas susimąstė kodėl obuoliai krenta žemyn, o ne aukštyn.</a:t>
            </a:r>
            <a:endParaRPr lang="lt-LT" sz="2400" dirty="0" smtClean="0">
              <a:latin typeface="Arial" pitchFamily="34" charset="0"/>
              <a:cs typeface="Arial" pitchFamily="34" charset="0"/>
            </a:endParaRPr>
          </a:p>
          <a:p>
            <a:pPr>
              <a:buNone/>
            </a:pPr>
            <a:endParaRPr lang="lt-LT" sz="4400" dirty="0" smtClean="0">
              <a:latin typeface="Script MT Bold" pitchFamily="66" charset="0"/>
              <a:cs typeface="Arial" pitchFamily="34" charset="0"/>
            </a:endParaRPr>
          </a:p>
          <a:p>
            <a:pPr>
              <a:buNone/>
            </a:pPr>
            <a:endParaRPr lang="lt-LT" sz="4400" dirty="0" smtClean="0">
              <a:latin typeface="Script MT Bold" pitchFamily="66" charset="0"/>
              <a:cs typeface="Arial" pitchFamily="34" charset="0"/>
            </a:endParaRPr>
          </a:p>
          <a:p>
            <a:pPr>
              <a:buNone/>
            </a:pPr>
            <a:r>
              <a:rPr lang="lt-LT" sz="2000" dirty="0" smtClean="0"/>
              <a:t> </a:t>
            </a:r>
            <a:endParaRPr lang="lt-LT" sz="2000" b="1" i="1" dirty="0" smtClean="0"/>
          </a:p>
          <a:p>
            <a:pPr>
              <a:buFont typeface="Wingdings" pitchFamily="2" charset="2"/>
              <a:buChar char="ü"/>
            </a:pPr>
            <a:endParaRPr lang="lt-LT" sz="2000" dirty="0" smtClean="0">
              <a:latin typeface="Arial" pitchFamily="34" charset="0"/>
              <a:cs typeface="Arial" pitchFamily="34" charset="0"/>
            </a:endParaRPr>
          </a:p>
          <a:p>
            <a:pPr>
              <a:buFont typeface="Wingdings" pitchFamily="2" charset="2"/>
              <a:buChar char="ü"/>
            </a:pPr>
            <a:endParaRPr lang="lt-LT" sz="2000" dirty="0">
              <a:latin typeface="Arial" pitchFamily="34" charset="0"/>
              <a:cs typeface="Arial" pitchFamily="34" charset="0"/>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3" presetClass="entr" presetSubtype="16"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plus(in)">
                                      <p:cBhvr>
                                        <p:cTn id="19" dur="2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linds(horizontal)">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3" presetClass="entr" presetSubtype="16"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plus(in)">
                                      <p:cBhvr>
                                        <p:cTn id="29" dur="2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0"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wedge">
                                      <p:cBhvr>
                                        <p:cTn id="3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9000" b="-4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a:buNone/>
            </a:pPr>
            <a:r>
              <a:rPr lang="lt-LT" sz="4400" dirty="0" smtClean="0">
                <a:latin typeface="Script MT Bold" pitchFamily="66" charset="0"/>
              </a:rPr>
              <a:t>10.Kas užsipuolė Niutono idėjas?</a:t>
            </a:r>
          </a:p>
          <a:p>
            <a:pPr>
              <a:buFont typeface="Wingdings" pitchFamily="2" charset="2"/>
              <a:buChar char="ü"/>
            </a:pPr>
            <a:r>
              <a:rPr lang="lt-LT" sz="2000" dirty="0" smtClean="0">
                <a:latin typeface="Arial" pitchFamily="34" charset="0"/>
                <a:cs typeface="Arial" pitchFamily="34" charset="0"/>
              </a:rPr>
              <a:t>Robertas Hukas.</a:t>
            </a:r>
            <a:endParaRPr lang="lt-LT" sz="2000" dirty="0">
              <a:latin typeface="Arial" pitchFamily="34" charset="0"/>
              <a:cs typeface="Arial" pitchFamily="34" charset="0"/>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to="" calcmode="lin" valueType="num">
                                      <p:cBhvr>
                                        <p:cTn id="13" dur="1" fill="hold"/>
                                        <p:tgtEl>
                                          <p:spTgt spid="3">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5000" b="-3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1143000"/>
          </a:xfrm>
        </p:spPr>
        <p:txBody>
          <a:bodyPr/>
          <a:lstStyle/>
          <a:p>
            <a:r>
              <a:rPr lang="lt-LT" i="1" dirty="0" smtClean="0"/>
              <a:t>Informacijos šaltiniai</a:t>
            </a:r>
            <a:endParaRPr lang="lt-LT" i="1" dirty="0"/>
          </a:p>
        </p:txBody>
      </p:sp>
      <p:sp>
        <p:nvSpPr>
          <p:cNvPr id="3" name="Content Placeholder 2"/>
          <p:cNvSpPr>
            <a:spLocks noGrp="1"/>
          </p:cNvSpPr>
          <p:nvPr>
            <p:ph idx="1"/>
          </p:nvPr>
        </p:nvSpPr>
        <p:spPr>
          <a:xfrm>
            <a:off x="457200" y="1600200"/>
            <a:ext cx="8229600" cy="4853136"/>
          </a:xfrm>
        </p:spPr>
        <p:txBody>
          <a:bodyPr>
            <a:normAutofit fontScale="92500" lnSpcReduction="10000"/>
          </a:bodyPr>
          <a:lstStyle/>
          <a:p>
            <a:r>
              <a:rPr lang="lt-LT" sz="2700" dirty="0" smtClean="0">
                <a:hlinkClick r:id="rId3"/>
              </a:rPr>
              <a:t>http://</a:t>
            </a:r>
            <a:r>
              <a:rPr lang="lt-LT" sz="2700" dirty="0" smtClean="0">
                <a:hlinkClick r:id="rId3"/>
              </a:rPr>
              <a:t>www.technologijos.lt/n/mokslas/</a:t>
            </a:r>
            <a:r>
              <a:rPr lang="lt-LT" sz="2700" dirty="0" err="1" smtClean="0">
                <a:hlinkClick r:id="rId3"/>
              </a:rPr>
              <a:t>idomusis</a:t>
            </a:r>
            <a:r>
              <a:rPr lang="lt-LT" sz="2700" dirty="0" smtClean="0">
                <a:hlinkClick r:id="rId3"/>
              </a:rPr>
              <a:t>_mokslas/S-36725/straipsnis/</a:t>
            </a:r>
            <a:r>
              <a:rPr lang="lt-LT" sz="2700" dirty="0" err="1" smtClean="0">
                <a:hlinkClick r:id="rId3"/>
              </a:rPr>
              <a:t>Susipazinkime</a:t>
            </a:r>
            <a:r>
              <a:rPr lang="lt-LT" sz="2700" dirty="0" smtClean="0">
                <a:hlinkClick r:id="rId3"/>
              </a:rPr>
              <a:t>-su-Izaoku-Niutonu-II-dalis-</a:t>
            </a:r>
            <a:r>
              <a:rPr lang="lt-LT" sz="2700" dirty="0" err="1" smtClean="0">
                <a:hlinkClick r:id="rId3"/>
              </a:rPr>
              <a:t>neaprepiamas</a:t>
            </a:r>
            <a:r>
              <a:rPr lang="lt-LT" sz="2700" dirty="0" smtClean="0">
                <a:hlinkClick r:id="rId3"/>
              </a:rPr>
              <a:t>-pasaulio-vandenynas-mano-akyse-liko-</a:t>
            </a:r>
            <a:r>
              <a:rPr lang="lt-LT" sz="2700" dirty="0" err="1" smtClean="0">
                <a:hlinkClick r:id="rId3"/>
              </a:rPr>
              <a:t>neistirtas</a:t>
            </a:r>
            <a:r>
              <a:rPr lang="lt-LT" sz="2700" dirty="0" smtClean="0">
                <a:hlinkClick r:id="rId3"/>
              </a:rPr>
              <a:t>?l=2&amp;p=1</a:t>
            </a:r>
            <a:endParaRPr lang="lt-LT" sz="2700" dirty="0" smtClean="0"/>
          </a:p>
          <a:p>
            <a:r>
              <a:rPr lang="lt-LT" sz="2700" dirty="0" smtClean="0">
                <a:hlinkClick r:id="rId4"/>
              </a:rPr>
              <a:t>http://priekavos.lt/apie-izaoka-niutona</a:t>
            </a:r>
            <a:r>
              <a:rPr lang="lt-LT" sz="2700" dirty="0" smtClean="0">
                <a:hlinkClick r:id="rId4"/>
              </a:rPr>
              <a:t>/</a:t>
            </a:r>
            <a:endParaRPr lang="lt-LT" sz="2700" dirty="0" smtClean="0"/>
          </a:p>
          <a:p>
            <a:r>
              <a:rPr lang="lt-LT" sz="2700" dirty="0" smtClean="0">
                <a:hlinkClick r:id="rId5"/>
              </a:rPr>
              <a:t>http://</a:t>
            </a:r>
            <a:r>
              <a:rPr lang="lt-LT" sz="2700" dirty="0" smtClean="0">
                <a:hlinkClick r:id="rId5"/>
              </a:rPr>
              <a:t>www.technologijos.lt/n/mokslas/</a:t>
            </a:r>
            <a:r>
              <a:rPr lang="lt-LT" sz="2700" dirty="0" err="1" smtClean="0">
                <a:hlinkClick r:id="rId5"/>
              </a:rPr>
              <a:t>idomusis</a:t>
            </a:r>
            <a:r>
              <a:rPr lang="lt-LT" sz="2700" dirty="0" smtClean="0">
                <a:hlinkClick r:id="rId5"/>
              </a:rPr>
              <a:t>_mokslas/S-36724/straipsnis/</a:t>
            </a:r>
            <a:r>
              <a:rPr lang="lt-LT" sz="2700" dirty="0" err="1" smtClean="0">
                <a:hlinkClick r:id="rId5"/>
              </a:rPr>
              <a:t>Susipazinkime</a:t>
            </a:r>
            <a:r>
              <a:rPr lang="lt-LT" sz="2700" dirty="0" smtClean="0">
                <a:hlinkClick r:id="rId5"/>
              </a:rPr>
              <a:t>-su-Izaoku-Niutonu-I-dalis-</a:t>
            </a:r>
            <a:r>
              <a:rPr lang="lt-LT" sz="2700" dirty="0" err="1" smtClean="0">
                <a:hlinkClick r:id="rId5"/>
              </a:rPr>
              <a:t>ekscentriskas</a:t>
            </a:r>
            <a:r>
              <a:rPr lang="lt-LT" sz="2700" dirty="0" smtClean="0">
                <a:hlinkClick r:id="rId5"/>
              </a:rPr>
              <a:t>-genijus-su-</a:t>
            </a:r>
            <a:r>
              <a:rPr lang="lt-LT" sz="2700" dirty="0" err="1" smtClean="0">
                <a:hlinkClick r:id="rId5"/>
              </a:rPr>
              <a:t>stalciuje</a:t>
            </a:r>
            <a:r>
              <a:rPr lang="lt-LT" sz="2700" dirty="0" smtClean="0">
                <a:hlinkClick r:id="rId5"/>
              </a:rPr>
              <a:t>-</a:t>
            </a:r>
            <a:r>
              <a:rPr lang="lt-LT" sz="2700" dirty="0" err="1" smtClean="0">
                <a:hlinkClick r:id="rId5"/>
              </a:rPr>
              <a:t>uzsleptais</a:t>
            </a:r>
            <a:r>
              <a:rPr lang="lt-LT" sz="2700" dirty="0" smtClean="0">
                <a:hlinkClick r:id="rId5"/>
              </a:rPr>
              <a:t>-</a:t>
            </a:r>
            <a:r>
              <a:rPr lang="lt-LT" sz="2700" dirty="0" err="1" smtClean="0">
                <a:hlinkClick r:id="rId5"/>
              </a:rPr>
              <a:t>ziniu</a:t>
            </a:r>
            <a:r>
              <a:rPr lang="lt-LT" sz="2700" dirty="0" smtClean="0">
                <a:hlinkClick r:id="rId5"/>
              </a:rPr>
              <a:t>-lobynais</a:t>
            </a:r>
            <a:endParaRPr lang="lt-LT" sz="2700" dirty="0" smtClean="0"/>
          </a:p>
          <a:p>
            <a:r>
              <a:rPr lang="lt-LT" sz="2700" dirty="0" smtClean="0">
                <a:hlinkClick r:id="rId6"/>
              </a:rPr>
              <a:t>http://</a:t>
            </a:r>
            <a:r>
              <a:rPr lang="lt-LT" sz="2700" dirty="0" smtClean="0">
                <a:hlinkClick r:id="rId6"/>
              </a:rPr>
              <a:t>lt.</a:t>
            </a:r>
            <a:r>
              <a:rPr lang="lt-LT" sz="2700" dirty="0" err="1" smtClean="0">
                <a:hlinkClick r:id="rId6"/>
              </a:rPr>
              <a:t>wikipedia</a:t>
            </a:r>
            <a:r>
              <a:rPr lang="lt-LT" sz="2700" dirty="0" smtClean="0">
                <a:hlinkClick r:id="rId6"/>
              </a:rPr>
              <a:t>.</a:t>
            </a:r>
            <a:r>
              <a:rPr lang="lt-LT" sz="2700" dirty="0" err="1" smtClean="0">
                <a:hlinkClick r:id="rId6"/>
              </a:rPr>
              <a:t>org</a:t>
            </a:r>
            <a:r>
              <a:rPr lang="lt-LT" sz="2700" dirty="0" smtClean="0">
                <a:hlinkClick r:id="rId6"/>
              </a:rPr>
              <a:t>/</a:t>
            </a:r>
            <a:r>
              <a:rPr lang="lt-LT" sz="2700" dirty="0" err="1" smtClean="0">
                <a:hlinkClick r:id="rId6"/>
              </a:rPr>
              <a:t>wiki</a:t>
            </a:r>
            <a:r>
              <a:rPr lang="lt-LT" sz="2700" dirty="0" smtClean="0">
                <a:hlinkClick r:id="rId6"/>
              </a:rPr>
              <a:t>/Izaokas_Niutonas</a:t>
            </a:r>
            <a:endParaRPr lang="lt-LT" sz="2700" dirty="0" smtClean="0"/>
          </a:p>
          <a:p>
            <a:r>
              <a:rPr lang="lt-LT" sz="2700" u="sng" dirty="0" smtClean="0">
                <a:solidFill>
                  <a:srgbClr val="0000FF"/>
                </a:solidFill>
              </a:rPr>
              <a:t>8 klasės vadovėlis Onos Vaščenkienės ir Irmanto Adomaičio „Fizika“</a:t>
            </a:r>
          </a:p>
          <a:p>
            <a:endParaRPr lang="lt-LT" sz="2700" dirty="0" smtClean="0"/>
          </a:p>
          <a:p>
            <a:endParaRPr lang="lt-LT" sz="2700"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par>
                                <p:cTn id="17" presetID="55"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1" end="1"/>
                                            </p:txEl>
                                          </p:spTgt>
                                        </p:tgtEl>
                                      </p:cBhvr>
                                    </p:animEffect>
                                  </p:childTnLst>
                                </p:cTn>
                              </p:par>
                              <p:par>
                                <p:cTn id="22" presetID="55"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3">
                                            <p:txEl>
                                              <p:pRg st="2" end="2"/>
                                            </p:txEl>
                                          </p:spTgt>
                                        </p:tgtEl>
                                      </p:cBhvr>
                                    </p:animEffect>
                                  </p:childTnLst>
                                </p:cTn>
                              </p:par>
                              <p:par>
                                <p:cTn id="27" presetID="55"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0"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3">
                                            <p:txEl>
                                              <p:pRg st="3" end="3"/>
                                            </p:txEl>
                                          </p:spTgt>
                                        </p:tgtEl>
                                      </p:cBhvr>
                                    </p:animEffect>
                                  </p:childTnLst>
                                </p:cTn>
                              </p:par>
                              <p:par>
                                <p:cTn id="32" presetID="55" presetClass="entr" presetSubtype="0" fill="hold"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7000" b="-44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548680"/>
            <a:ext cx="8229600" cy="1828799"/>
          </a:xfrm>
        </p:spPr>
        <p:txBody>
          <a:bodyPr numCol="1">
            <a:normAutofit/>
          </a:bodyPr>
          <a:lstStyle/>
          <a:p>
            <a:pPr>
              <a:buNone/>
            </a:pPr>
            <a:r>
              <a:rPr lang="lt-LT" sz="9600" dirty="0" smtClean="0"/>
              <a:t>Ačiū už dėmesį!</a:t>
            </a:r>
            <a:endParaRPr lang="lt-LT" sz="9600"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TotalTime>
  <Words>749</Words>
  <Application>Microsoft Office PowerPoint</Application>
  <PresentationFormat>On-screen Show (4:3)</PresentationFormat>
  <Paragraphs>98</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Niutonas – Didysis mokslininkas</vt:lpstr>
      <vt:lpstr>Turinys:</vt:lpstr>
      <vt:lpstr>Slide 3</vt:lpstr>
      <vt:lpstr>Izaoko Niutono biografija</vt:lpstr>
      <vt:lpstr>                        Truputi istorijos </vt:lpstr>
      <vt:lpstr>Izaokas Niutonas vaikystėje</vt:lpstr>
      <vt:lpstr>Slide 7</vt:lpstr>
      <vt:lpstr>Niutono vystymosi sutrikimai</vt:lpstr>
      <vt:lpstr>Izaoku Niutonu reikia didžiuotis</vt:lpstr>
      <vt:lpstr>Kas gi buvo Izaokas Niutonas?</vt:lpstr>
      <vt:lpstr>Izaoko Niutono nuopelnai</vt:lpstr>
      <vt:lpstr>Koks gi tikras buvo Izaokas Niutonas</vt:lpstr>
      <vt:lpstr>Tai įdomu</vt:lpstr>
      <vt:lpstr>Įdomūs faktai</vt:lpstr>
      <vt:lpstr>Slide 15</vt:lpstr>
      <vt:lpstr>Tai įdomu</vt:lpstr>
      <vt:lpstr>Slide 17</vt:lpstr>
      <vt:lpstr>Pirmas Niutono dėsnis - inercija</vt:lpstr>
      <vt:lpstr>Antras Niutono dėsnis </vt:lpstr>
      <vt:lpstr>Trečias Niutono dėsnis</vt:lpstr>
      <vt:lpstr>Žemės traukos dėsnis</vt:lpstr>
      <vt:lpstr>Niutono dėsniai</vt:lpstr>
      <vt:lpstr>Tai įdomu</vt:lpstr>
      <vt:lpstr>Pasitikriname žinias!</vt:lpstr>
      <vt:lpstr>Slide 25</vt:lpstr>
      <vt:lpstr>Slide 26</vt:lpstr>
      <vt:lpstr>Slide 27</vt:lpstr>
      <vt:lpstr>Informacijos šaltiniai</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Niutonas – Didysis mokslininkas</dc:title>
  <dc:creator>asus</dc:creator>
  <cp:lastModifiedBy>asus</cp:lastModifiedBy>
  <cp:revision>26</cp:revision>
  <dcterms:created xsi:type="dcterms:W3CDTF">2015-03-16T17:58:15Z</dcterms:created>
  <dcterms:modified xsi:type="dcterms:W3CDTF">2015-03-19T21:20:58Z</dcterms:modified>
</cp:coreProperties>
</file>