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99.xml" ContentType="application/vnd.openxmlformats-officedocument.presentationml.slide+xml"/>
  <Override PartName="/ppt/slides/slide10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05.xml" ContentType="application/vnd.openxmlformats-officedocument.presentationml.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Default Extension="vml" ContentType="application/vnd.openxmlformats-officedocument.vmlDrawing"/>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0" r:id="rId1"/>
  </p:sldMasterIdLst>
  <p:sldIdLst>
    <p:sldId id="257" r:id="rId2"/>
    <p:sldId id="378" r:id="rId3"/>
    <p:sldId id="377" r:id="rId4"/>
    <p:sldId id="319" r:id="rId5"/>
    <p:sldId id="323" r:id="rId6"/>
    <p:sldId id="376" r:id="rId7"/>
    <p:sldId id="325" r:id="rId8"/>
    <p:sldId id="259" r:id="rId9"/>
    <p:sldId id="260" r:id="rId10"/>
    <p:sldId id="262" r:id="rId11"/>
    <p:sldId id="306" r:id="rId12"/>
    <p:sldId id="307" r:id="rId13"/>
    <p:sldId id="263" r:id="rId14"/>
    <p:sldId id="304" r:id="rId15"/>
    <p:sldId id="326" r:id="rId16"/>
    <p:sldId id="261" r:id="rId17"/>
    <p:sldId id="346" r:id="rId18"/>
    <p:sldId id="347" r:id="rId19"/>
    <p:sldId id="348" r:id="rId20"/>
    <p:sldId id="265" r:id="rId21"/>
    <p:sldId id="308" r:id="rId22"/>
    <p:sldId id="311" r:id="rId23"/>
    <p:sldId id="312" r:id="rId24"/>
    <p:sldId id="313" r:id="rId25"/>
    <p:sldId id="314" r:id="rId26"/>
    <p:sldId id="315" r:id="rId27"/>
    <p:sldId id="316" r:id="rId28"/>
    <p:sldId id="317" r:id="rId29"/>
    <p:sldId id="318" r:id="rId30"/>
    <p:sldId id="327" r:id="rId31"/>
    <p:sldId id="305" r:id="rId32"/>
    <p:sldId id="329" r:id="rId33"/>
    <p:sldId id="351" r:id="rId34"/>
    <p:sldId id="352" r:id="rId35"/>
    <p:sldId id="357" r:id="rId36"/>
    <p:sldId id="333" r:id="rId37"/>
    <p:sldId id="354" r:id="rId38"/>
    <p:sldId id="355" r:id="rId39"/>
    <p:sldId id="356" r:id="rId40"/>
    <p:sldId id="331" r:id="rId41"/>
    <p:sldId id="332" r:id="rId42"/>
    <p:sldId id="330" r:id="rId43"/>
    <p:sldId id="334" r:id="rId44"/>
    <p:sldId id="335" r:id="rId45"/>
    <p:sldId id="328" r:id="rId46"/>
    <p:sldId id="337" r:id="rId47"/>
    <p:sldId id="338" r:id="rId48"/>
    <p:sldId id="339" r:id="rId49"/>
    <p:sldId id="341" r:id="rId50"/>
    <p:sldId id="340" r:id="rId51"/>
    <p:sldId id="342" r:id="rId52"/>
    <p:sldId id="343" r:id="rId53"/>
    <p:sldId id="370" r:id="rId54"/>
    <p:sldId id="371" r:id="rId55"/>
    <p:sldId id="344" r:id="rId56"/>
    <p:sldId id="345" r:id="rId57"/>
    <p:sldId id="360" r:id="rId58"/>
    <p:sldId id="364" r:id="rId59"/>
    <p:sldId id="361" r:id="rId60"/>
    <p:sldId id="362" r:id="rId61"/>
    <p:sldId id="363" r:id="rId62"/>
    <p:sldId id="365" r:id="rId63"/>
    <p:sldId id="366" r:id="rId64"/>
    <p:sldId id="367" r:id="rId65"/>
    <p:sldId id="374" r:id="rId66"/>
    <p:sldId id="368" r:id="rId67"/>
    <p:sldId id="369" r:id="rId68"/>
    <p:sldId id="359" r:id="rId69"/>
    <p:sldId id="372" r:id="rId70"/>
    <p:sldId id="373" r:id="rId71"/>
    <p:sldId id="267" r:id="rId72"/>
    <p:sldId id="268" r:id="rId73"/>
    <p:sldId id="269" r:id="rId74"/>
    <p:sldId id="270" r:id="rId75"/>
    <p:sldId id="271" r:id="rId76"/>
    <p:sldId id="272" r:id="rId77"/>
    <p:sldId id="273" r:id="rId78"/>
    <p:sldId id="274" r:id="rId79"/>
    <p:sldId id="275" r:id="rId80"/>
    <p:sldId id="276" r:id="rId81"/>
    <p:sldId id="277" r:id="rId82"/>
    <p:sldId id="278" r:id="rId83"/>
    <p:sldId id="279" r:id="rId84"/>
    <p:sldId id="280" r:id="rId85"/>
    <p:sldId id="281" r:id="rId86"/>
    <p:sldId id="282" r:id="rId87"/>
    <p:sldId id="283" r:id="rId88"/>
    <p:sldId id="284" r:id="rId89"/>
    <p:sldId id="285" r:id="rId90"/>
    <p:sldId id="286" r:id="rId91"/>
    <p:sldId id="287" r:id="rId92"/>
    <p:sldId id="288" r:id="rId93"/>
    <p:sldId id="375" r:id="rId94"/>
    <p:sldId id="289" r:id="rId95"/>
    <p:sldId id="290" r:id="rId96"/>
    <p:sldId id="291" r:id="rId97"/>
    <p:sldId id="292" r:id="rId98"/>
    <p:sldId id="293" r:id="rId99"/>
    <p:sldId id="294" r:id="rId100"/>
    <p:sldId id="295" r:id="rId101"/>
    <p:sldId id="296" r:id="rId102"/>
    <p:sldId id="297" r:id="rId103"/>
    <p:sldId id="298" r:id="rId104"/>
    <p:sldId id="299" r:id="rId105"/>
    <p:sldId id="300" r:id="rId106"/>
    <p:sldId id="301" r:id="rId107"/>
    <p:sldId id="302" r:id="rId108"/>
    <p:sldId id="303" r:id="rId109"/>
    <p:sldId id="358" r:id="rId110"/>
    <p:sldId id="321" r:id="rId111"/>
  </p:sldIdLst>
  <p:sldSz cx="12192000" cy="6858000"/>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Tw Cen MT"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Tw Cen MT"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Tw Cen MT"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Tw Cen MT"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Tw Cen MT" pitchFamily="34" charset="0"/>
        <a:ea typeface="+mn-ea"/>
        <a:cs typeface="+mn-cs"/>
      </a:defRPr>
    </a:lvl5pPr>
    <a:lvl6pPr marL="2286000" algn="l" defTabSz="914400" rtl="0" eaLnBrk="1" latinLnBrk="0" hangingPunct="1">
      <a:defRPr kern="1200">
        <a:solidFill>
          <a:schemeClr val="tx1"/>
        </a:solidFill>
        <a:latin typeface="Tw Cen MT" pitchFamily="34" charset="0"/>
        <a:ea typeface="+mn-ea"/>
        <a:cs typeface="+mn-cs"/>
      </a:defRPr>
    </a:lvl6pPr>
    <a:lvl7pPr marL="2743200" algn="l" defTabSz="914400" rtl="0" eaLnBrk="1" latinLnBrk="0" hangingPunct="1">
      <a:defRPr kern="1200">
        <a:solidFill>
          <a:schemeClr val="tx1"/>
        </a:solidFill>
        <a:latin typeface="Tw Cen MT" pitchFamily="34" charset="0"/>
        <a:ea typeface="+mn-ea"/>
        <a:cs typeface="+mn-cs"/>
      </a:defRPr>
    </a:lvl7pPr>
    <a:lvl8pPr marL="3200400" algn="l" defTabSz="914400" rtl="0" eaLnBrk="1" latinLnBrk="0" hangingPunct="1">
      <a:defRPr kern="1200">
        <a:solidFill>
          <a:schemeClr val="tx1"/>
        </a:solidFill>
        <a:latin typeface="Tw Cen MT" pitchFamily="34" charset="0"/>
        <a:ea typeface="+mn-ea"/>
        <a:cs typeface="+mn-cs"/>
      </a:defRPr>
    </a:lvl8pPr>
    <a:lvl9pPr marL="3657600" algn="l" defTabSz="914400" rtl="0" eaLnBrk="1" latinLnBrk="0" hangingPunct="1">
      <a:defRPr kern="1200">
        <a:solidFill>
          <a:schemeClr val="tx1"/>
        </a:solidFill>
        <a:latin typeface="Tw Cen MT"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141" autoAdjust="0"/>
    <p:restoredTop sz="99151" autoAdjust="0"/>
  </p:normalViewPr>
  <p:slideViewPr>
    <p:cSldViewPr snapToGrid="0">
      <p:cViewPr varScale="1">
        <p:scale>
          <a:sx n="98" d="100"/>
          <a:sy n="98" d="100"/>
        </p:scale>
        <p:origin x="-90" y="-49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image" Target="../media/image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6.vml.rels><?xml version="1.0" encoding="UTF-8" standalone="yes"?>
<Relationships xmlns="http://schemas.openxmlformats.org/package/2006/relationships"><Relationship Id="rId8" Type="http://schemas.openxmlformats.org/officeDocument/2006/relationships/image" Target="../media/image39.wmf"/><Relationship Id="rId3" Type="http://schemas.openxmlformats.org/officeDocument/2006/relationships/image" Target="../media/image34.wmf"/><Relationship Id="rId7" Type="http://schemas.openxmlformats.org/officeDocument/2006/relationships/image" Target="../media/image38.wmf"/><Relationship Id="rId2" Type="http://schemas.openxmlformats.org/officeDocument/2006/relationships/image" Target="../media/image33.wmf"/><Relationship Id="rId1" Type="http://schemas.openxmlformats.org/officeDocument/2006/relationships/image" Target="../media/image32.wmf"/><Relationship Id="rId6" Type="http://schemas.openxmlformats.org/officeDocument/2006/relationships/image" Target="../media/image37.wmf"/><Relationship Id="rId5" Type="http://schemas.openxmlformats.org/officeDocument/2006/relationships/image" Target="../media/image36.wmf"/><Relationship Id="rId4" Type="http://schemas.openxmlformats.org/officeDocument/2006/relationships/image" Target="../media/image35.wmf"/><Relationship Id="rId9" Type="http://schemas.openxmlformats.org/officeDocument/2006/relationships/image" Target="../media/image40.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image" Target="../media/image42.wmf"/><Relationship Id="rId1" Type="http://schemas.openxmlformats.org/officeDocument/2006/relationships/image" Target="../media/image41.wmf"/><Relationship Id="rId4" Type="http://schemas.openxmlformats.org/officeDocument/2006/relationships/image" Target="../media/image44.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9.vml.rels><?xml version="1.0" encoding="UTF-8" standalone="yes"?>
<Relationships xmlns="http://schemas.openxmlformats.org/package/2006/relationships"><Relationship Id="rId8" Type="http://schemas.openxmlformats.org/officeDocument/2006/relationships/image" Target="../media/image57.wmf"/><Relationship Id="rId3" Type="http://schemas.openxmlformats.org/officeDocument/2006/relationships/image" Target="../media/image52.wmf"/><Relationship Id="rId7" Type="http://schemas.openxmlformats.org/officeDocument/2006/relationships/image" Target="../media/image56.wmf"/><Relationship Id="rId2" Type="http://schemas.openxmlformats.org/officeDocument/2006/relationships/image" Target="../media/image51.wmf"/><Relationship Id="rId1" Type="http://schemas.openxmlformats.org/officeDocument/2006/relationships/image" Target="../media/image50.wmf"/><Relationship Id="rId6" Type="http://schemas.openxmlformats.org/officeDocument/2006/relationships/image" Target="../media/image55.wmf"/><Relationship Id="rId5" Type="http://schemas.openxmlformats.org/officeDocument/2006/relationships/image" Target="../media/image54.wmf"/><Relationship Id="rId4" Type="http://schemas.openxmlformats.org/officeDocument/2006/relationships/image" Target="../media/image53.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60.wmf"/><Relationship Id="rId2" Type="http://schemas.openxmlformats.org/officeDocument/2006/relationships/image" Target="../media/image59.wmf"/><Relationship Id="rId1" Type="http://schemas.openxmlformats.org/officeDocument/2006/relationships/image" Target="../media/image58.wmf"/><Relationship Id="rId4" Type="http://schemas.openxmlformats.org/officeDocument/2006/relationships/image" Target="../media/image61.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62.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110.wmf"/><Relationship Id="rId2" Type="http://schemas.openxmlformats.org/officeDocument/2006/relationships/image" Target="../media/image109.wmf"/><Relationship Id="rId1" Type="http://schemas.openxmlformats.org/officeDocument/2006/relationships/image" Target="../media/image108.wmf"/><Relationship Id="rId4" Type="http://schemas.openxmlformats.org/officeDocument/2006/relationships/image" Target="../media/image18.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108.wmf"/><Relationship Id="rId2" Type="http://schemas.openxmlformats.org/officeDocument/2006/relationships/image" Target="../media/image111.wmf"/><Relationship Id="rId1" Type="http://schemas.openxmlformats.org/officeDocument/2006/relationships/image" Target="../media/image109.wmf"/><Relationship Id="rId4" Type="http://schemas.openxmlformats.org/officeDocument/2006/relationships/image" Target="../media/image112.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17.png"/></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122.wmf"/><Relationship Id="rId2" Type="http://schemas.openxmlformats.org/officeDocument/2006/relationships/image" Target="../media/image121.wmf"/><Relationship Id="rId1" Type="http://schemas.openxmlformats.org/officeDocument/2006/relationships/image" Target="../media/image120.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125.wmf"/><Relationship Id="rId2" Type="http://schemas.openxmlformats.org/officeDocument/2006/relationships/image" Target="../media/image124.wmf"/><Relationship Id="rId1" Type="http://schemas.openxmlformats.org/officeDocument/2006/relationships/image" Target="../media/image123.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128.wmf"/><Relationship Id="rId2" Type="http://schemas.openxmlformats.org/officeDocument/2006/relationships/image" Target="../media/image127.wmf"/><Relationship Id="rId1" Type="http://schemas.openxmlformats.org/officeDocument/2006/relationships/image" Target="../media/image126.w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131.wmf"/><Relationship Id="rId2" Type="http://schemas.openxmlformats.org/officeDocument/2006/relationships/image" Target="../media/image130.wmf"/><Relationship Id="rId1" Type="http://schemas.openxmlformats.org/officeDocument/2006/relationships/image" Target="../media/image129.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134.wmf"/><Relationship Id="rId7" Type="http://schemas.openxmlformats.org/officeDocument/2006/relationships/image" Target="../media/image138.wmf"/><Relationship Id="rId2" Type="http://schemas.openxmlformats.org/officeDocument/2006/relationships/image" Target="../media/image133.wmf"/><Relationship Id="rId1" Type="http://schemas.openxmlformats.org/officeDocument/2006/relationships/image" Target="../media/image132.wmf"/><Relationship Id="rId6" Type="http://schemas.openxmlformats.org/officeDocument/2006/relationships/image" Target="../media/image137.wmf"/><Relationship Id="rId5" Type="http://schemas.openxmlformats.org/officeDocument/2006/relationships/image" Target="../media/image136.wmf"/><Relationship Id="rId4" Type="http://schemas.openxmlformats.org/officeDocument/2006/relationships/image" Target="../media/image135.w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141.wmf"/><Relationship Id="rId2" Type="http://schemas.openxmlformats.org/officeDocument/2006/relationships/image" Target="../media/image140.wmf"/><Relationship Id="rId1" Type="http://schemas.openxmlformats.org/officeDocument/2006/relationships/image" Target="../media/image139.wmf"/></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143.wmf"/><Relationship Id="rId1" Type="http://schemas.openxmlformats.org/officeDocument/2006/relationships/image" Target="../media/image142.w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147.wmf"/><Relationship Id="rId2" Type="http://schemas.openxmlformats.org/officeDocument/2006/relationships/image" Target="../media/image146.wmf"/><Relationship Id="rId1" Type="http://schemas.openxmlformats.org/officeDocument/2006/relationships/image" Target="../media/image145.wmf"/><Relationship Id="rId4" Type="http://schemas.openxmlformats.org/officeDocument/2006/relationships/image" Target="../media/image148.w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151.wmf"/><Relationship Id="rId2" Type="http://schemas.openxmlformats.org/officeDocument/2006/relationships/image" Target="../media/image150.wmf"/><Relationship Id="rId1" Type="http://schemas.openxmlformats.org/officeDocument/2006/relationships/image" Target="../media/image149.wmf"/><Relationship Id="rId4" Type="http://schemas.openxmlformats.org/officeDocument/2006/relationships/image" Target="../media/image152.wmf"/></Relationships>
</file>

<file path=ppt/drawings/_rels/vmlDrawing25.vml.rels><?xml version="1.0" encoding="UTF-8" standalone="yes"?>
<Relationships xmlns="http://schemas.openxmlformats.org/package/2006/relationships"><Relationship Id="rId3" Type="http://schemas.openxmlformats.org/officeDocument/2006/relationships/image" Target="../media/image154.wmf"/><Relationship Id="rId2" Type="http://schemas.openxmlformats.org/officeDocument/2006/relationships/image" Target="../media/image153.wmf"/><Relationship Id="rId1" Type="http://schemas.openxmlformats.org/officeDocument/2006/relationships/image" Target="../media/image145.wmf"/><Relationship Id="rId4" Type="http://schemas.openxmlformats.org/officeDocument/2006/relationships/image" Target="../media/image155.w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158.wmf"/><Relationship Id="rId2" Type="http://schemas.openxmlformats.org/officeDocument/2006/relationships/image" Target="../media/image157.wmf"/><Relationship Id="rId1" Type="http://schemas.openxmlformats.org/officeDocument/2006/relationships/image" Target="../media/image156.w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161.wmf"/><Relationship Id="rId2" Type="http://schemas.openxmlformats.org/officeDocument/2006/relationships/image" Target="../media/image160.wmf"/><Relationship Id="rId1" Type="http://schemas.openxmlformats.org/officeDocument/2006/relationships/image" Target="../media/image159.wmf"/></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descr="\\DROBO-FS\QuickDrops\JB\PPTX NG\Droplets\LightingOverlay.png"/>
          <p:cNvPicPr>
            <a:picLocks noChangeAspect="1" noChangeArrowheads="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pic>
        <p:nvPicPr>
          <p:cNvPr id="5" name="Picture 7" descr="Droplets-HD-Title-R1d.png"/>
          <p:cNvPicPr>
            <a:picLocks noChangeAspect="1"/>
          </p:cNvPicPr>
          <p:nvPr/>
        </p:nvPicPr>
        <p:blipFill>
          <a:blip r:embed="rId3"/>
          <a:srcRect/>
          <a:stretch>
            <a:fillRect/>
          </a:stretch>
        </p:blipFill>
        <p:spPr bwMode="auto">
          <a:xfrm>
            <a:off x="0" y="0"/>
            <a:ext cx="12192000" cy="6858000"/>
          </a:xfrm>
          <a:prstGeom prst="rect">
            <a:avLst/>
          </a:prstGeom>
          <a:noFill/>
          <a:ln w="9525">
            <a:noFill/>
            <a:miter lim="800000"/>
            <a:headEnd/>
            <a:tailEnd/>
          </a:ln>
        </p:spPr>
      </p:pic>
      <p:sp>
        <p:nvSpPr>
          <p:cNvPr id="2" name="Title 1"/>
          <p:cNvSpPr>
            <a:spLocks noGrp="1"/>
          </p:cNvSpPr>
          <p:nvPr>
            <p:ph type="ctrTitle"/>
          </p:nvPr>
        </p:nvSpPr>
        <p:spPr>
          <a:xfrm>
            <a:off x="1751012" y="1300785"/>
            <a:ext cx="8689976" cy="2509213"/>
          </a:xfrm>
        </p:spPr>
        <p:txBody>
          <a:bodyPr anchor="b"/>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6" name="Date Placeholder 3"/>
          <p:cNvSpPr>
            <a:spLocks noGrp="1"/>
          </p:cNvSpPr>
          <p:nvPr>
            <p:ph type="dt" sz="half" idx="10"/>
          </p:nvPr>
        </p:nvSpPr>
        <p:spPr/>
        <p:txBody>
          <a:bodyPr/>
          <a:lstStyle>
            <a:lvl1pPr>
              <a:defRPr/>
            </a:lvl1pPr>
          </a:lstStyle>
          <a:p>
            <a:pPr>
              <a:defRPr/>
            </a:pPr>
            <a:fld id="{88BA92DA-8670-493B-8CBA-C995C4AB92E1}" type="datetimeFigureOut">
              <a:rPr lang="en-US"/>
              <a:pPr>
                <a:defRPr/>
              </a:pPr>
              <a:t>4/1/2015</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fld id="{570624D4-79A3-437E-AE40-E2814242782E}"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619125"/>
            <a:ext cx="10363200" cy="159543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4400" y="2366963"/>
            <a:ext cx="10363200" cy="34242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3"/>
          <p:cNvSpPr>
            <a:spLocks noGrp="1"/>
          </p:cNvSpPr>
          <p:nvPr>
            <p:ph type="dt" sz="half" idx="2"/>
          </p:nvPr>
        </p:nvSpPr>
        <p:spPr>
          <a:xfrm>
            <a:off x="7678738" y="5883275"/>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000" dirty="0">
                <a:latin typeface="+mn-lt"/>
              </a:defRPr>
            </a:lvl1pPr>
          </a:lstStyle>
          <a:p>
            <a:pPr>
              <a:defRPr/>
            </a:pPr>
            <a:fld id="{9522EC05-F5D1-49EE-9951-ED9E0FB27CA5}" type="datetimeFigureOut">
              <a:rPr lang="en-US"/>
              <a:pPr>
                <a:defRPr/>
              </a:pPr>
              <a:t>4/1/2015</a:t>
            </a:fld>
            <a:endParaRPr lang="en-US"/>
          </a:p>
        </p:txBody>
      </p:sp>
      <p:sp>
        <p:nvSpPr>
          <p:cNvPr id="10" name="Footer Placeholder 4"/>
          <p:cNvSpPr>
            <a:spLocks noGrp="1"/>
          </p:cNvSpPr>
          <p:nvPr>
            <p:ph type="ftr" sz="quarter" idx="3"/>
          </p:nvPr>
        </p:nvSpPr>
        <p:spPr>
          <a:xfrm>
            <a:off x="914400" y="5883275"/>
            <a:ext cx="6672263" cy="365125"/>
          </a:xfrm>
          <a:prstGeom prst="rect">
            <a:avLst/>
          </a:prstGeom>
        </p:spPr>
        <p:txBody>
          <a:bodyPr vert="horz" lIns="91440" tIns="45720" rIns="91440" bIns="45720" rtlCol="0" anchor="ctr"/>
          <a:lstStyle>
            <a:lvl1pPr eaLnBrk="1" fontAlgn="auto" hangingPunct="1">
              <a:spcBef>
                <a:spcPts val="0"/>
              </a:spcBef>
              <a:spcAft>
                <a:spcPts val="0"/>
              </a:spcAft>
              <a:defRPr sz="1000" dirty="0">
                <a:latin typeface="+mn-lt"/>
              </a:defRPr>
            </a:lvl1pPr>
          </a:lstStyle>
          <a:p>
            <a:pPr>
              <a:defRPr/>
            </a:pPr>
            <a:endParaRPr lang="en-US"/>
          </a:p>
        </p:txBody>
      </p:sp>
      <p:sp>
        <p:nvSpPr>
          <p:cNvPr id="11" name="Slide Number Placeholder 5"/>
          <p:cNvSpPr>
            <a:spLocks noGrp="1"/>
          </p:cNvSpPr>
          <p:nvPr>
            <p:ph type="sldNum" sz="quarter" idx="4"/>
          </p:nvPr>
        </p:nvSpPr>
        <p:spPr>
          <a:xfrm>
            <a:off x="10514013" y="5883275"/>
            <a:ext cx="763587"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lvl1pPr>
          </a:lstStyle>
          <a:p>
            <a:fld id="{5AEFECDD-60A3-42DA-8209-217D25CF4912}"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71" r:id="rId1"/>
  </p:sldLayoutIdLst>
  <p:transition/>
  <p:txStyles>
    <p:titleStyle>
      <a:lvl1pPr algn="ctr" rtl="0" fontAlgn="base">
        <a:lnSpc>
          <a:spcPct val="90000"/>
        </a:lnSpc>
        <a:spcBef>
          <a:spcPct val="0"/>
        </a:spcBef>
        <a:spcAft>
          <a:spcPct val="0"/>
        </a:spcAft>
        <a:defRPr sz="3600" kern="1200" cap="all">
          <a:solidFill>
            <a:schemeClr val="tx1"/>
          </a:solidFill>
          <a:latin typeface="+mj-lt"/>
          <a:ea typeface="+mj-ea"/>
          <a:cs typeface="+mj-cs"/>
        </a:defRPr>
      </a:lvl1pPr>
      <a:lvl2pPr algn="ctr" rtl="0" fontAlgn="base">
        <a:lnSpc>
          <a:spcPct val="90000"/>
        </a:lnSpc>
        <a:spcBef>
          <a:spcPct val="0"/>
        </a:spcBef>
        <a:spcAft>
          <a:spcPct val="0"/>
        </a:spcAft>
        <a:defRPr sz="3600">
          <a:solidFill>
            <a:schemeClr val="tx1"/>
          </a:solidFill>
          <a:latin typeface="Tw Cen MT" pitchFamily="34" charset="0"/>
        </a:defRPr>
      </a:lvl2pPr>
      <a:lvl3pPr algn="ctr" rtl="0" fontAlgn="base">
        <a:lnSpc>
          <a:spcPct val="90000"/>
        </a:lnSpc>
        <a:spcBef>
          <a:spcPct val="0"/>
        </a:spcBef>
        <a:spcAft>
          <a:spcPct val="0"/>
        </a:spcAft>
        <a:defRPr sz="3600">
          <a:solidFill>
            <a:schemeClr val="tx1"/>
          </a:solidFill>
          <a:latin typeface="Tw Cen MT" pitchFamily="34" charset="0"/>
        </a:defRPr>
      </a:lvl3pPr>
      <a:lvl4pPr algn="ctr" rtl="0" fontAlgn="base">
        <a:lnSpc>
          <a:spcPct val="90000"/>
        </a:lnSpc>
        <a:spcBef>
          <a:spcPct val="0"/>
        </a:spcBef>
        <a:spcAft>
          <a:spcPct val="0"/>
        </a:spcAft>
        <a:defRPr sz="3600">
          <a:solidFill>
            <a:schemeClr val="tx1"/>
          </a:solidFill>
          <a:latin typeface="Tw Cen MT" pitchFamily="34" charset="0"/>
        </a:defRPr>
      </a:lvl4pPr>
      <a:lvl5pPr algn="ctr" rtl="0" fontAlgn="base">
        <a:lnSpc>
          <a:spcPct val="90000"/>
        </a:lnSpc>
        <a:spcBef>
          <a:spcPct val="0"/>
        </a:spcBef>
        <a:spcAft>
          <a:spcPct val="0"/>
        </a:spcAft>
        <a:defRPr sz="3600">
          <a:solidFill>
            <a:schemeClr val="tx1"/>
          </a:solidFill>
          <a:latin typeface="Tw Cen MT" pitchFamily="34" charset="0"/>
        </a:defRPr>
      </a:lvl5pPr>
      <a:lvl6pPr marL="457200" algn="ctr" rtl="0" fontAlgn="base">
        <a:lnSpc>
          <a:spcPct val="90000"/>
        </a:lnSpc>
        <a:spcBef>
          <a:spcPct val="0"/>
        </a:spcBef>
        <a:spcAft>
          <a:spcPct val="0"/>
        </a:spcAft>
        <a:defRPr sz="3600">
          <a:solidFill>
            <a:schemeClr val="tx1"/>
          </a:solidFill>
          <a:latin typeface="Tw Cen MT" pitchFamily="34" charset="0"/>
        </a:defRPr>
      </a:lvl6pPr>
      <a:lvl7pPr marL="914400" algn="ctr" rtl="0" fontAlgn="base">
        <a:lnSpc>
          <a:spcPct val="90000"/>
        </a:lnSpc>
        <a:spcBef>
          <a:spcPct val="0"/>
        </a:spcBef>
        <a:spcAft>
          <a:spcPct val="0"/>
        </a:spcAft>
        <a:defRPr sz="3600">
          <a:solidFill>
            <a:schemeClr val="tx1"/>
          </a:solidFill>
          <a:latin typeface="Tw Cen MT" pitchFamily="34" charset="0"/>
        </a:defRPr>
      </a:lvl7pPr>
      <a:lvl8pPr marL="1371600" algn="ctr" rtl="0" fontAlgn="base">
        <a:lnSpc>
          <a:spcPct val="90000"/>
        </a:lnSpc>
        <a:spcBef>
          <a:spcPct val="0"/>
        </a:spcBef>
        <a:spcAft>
          <a:spcPct val="0"/>
        </a:spcAft>
        <a:defRPr sz="3600">
          <a:solidFill>
            <a:schemeClr val="tx1"/>
          </a:solidFill>
          <a:latin typeface="Tw Cen MT" pitchFamily="34" charset="0"/>
        </a:defRPr>
      </a:lvl8pPr>
      <a:lvl9pPr marL="1828800" algn="ctr" rtl="0" fontAlgn="base">
        <a:lnSpc>
          <a:spcPct val="90000"/>
        </a:lnSpc>
        <a:spcBef>
          <a:spcPct val="0"/>
        </a:spcBef>
        <a:spcAft>
          <a:spcPct val="0"/>
        </a:spcAft>
        <a:defRPr sz="3600">
          <a:solidFill>
            <a:schemeClr val="tx1"/>
          </a:solidFill>
          <a:latin typeface="Tw Cen MT" pitchFamily="34" charset="0"/>
        </a:defRPr>
      </a:lvl9pPr>
    </p:titleStyle>
    <p:bodyStyle>
      <a:lvl1pPr marL="228600" indent="-228600" algn="l" rtl="0" fontAlgn="base">
        <a:lnSpc>
          <a:spcPct val="120000"/>
        </a:lnSpc>
        <a:spcBef>
          <a:spcPts val="1000"/>
        </a:spcBef>
        <a:spcAft>
          <a:spcPct val="0"/>
        </a:spcAft>
        <a:buClr>
          <a:schemeClr val="tx1"/>
        </a:buClr>
        <a:buFont typeface="Arial" charset="0"/>
        <a:buChar char="•"/>
        <a:defRPr sz="2000" kern="1200" cap="all">
          <a:solidFill>
            <a:schemeClr val="tx1"/>
          </a:solidFill>
          <a:latin typeface="+mn-lt"/>
          <a:ea typeface="+mn-ea"/>
          <a:cs typeface="+mn-cs"/>
        </a:defRPr>
      </a:lvl1pPr>
      <a:lvl2pPr marL="685800" indent="-228600" algn="l" rtl="0" fontAlgn="base">
        <a:lnSpc>
          <a:spcPct val="120000"/>
        </a:lnSpc>
        <a:spcBef>
          <a:spcPts val="500"/>
        </a:spcBef>
        <a:spcAft>
          <a:spcPct val="0"/>
        </a:spcAft>
        <a:buClr>
          <a:schemeClr val="tx1"/>
        </a:buClr>
        <a:buFont typeface="Arial" charset="0"/>
        <a:buChar char="•"/>
        <a:defRPr kern="1200" cap="all">
          <a:solidFill>
            <a:schemeClr val="tx1"/>
          </a:solidFill>
          <a:latin typeface="+mn-lt"/>
          <a:ea typeface="+mn-ea"/>
          <a:cs typeface="+mn-cs"/>
        </a:defRPr>
      </a:lvl2pPr>
      <a:lvl3pPr marL="1143000" indent="-228600" algn="l" rtl="0" fontAlgn="base">
        <a:lnSpc>
          <a:spcPct val="120000"/>
        </a:lnSpc>
        <a:spcBef>
          <a:spcPts val="500"/>
        </a:spcBef>
        <a:spcAft>
          <a:spcPct val="0"/>
        </a:spcAft>
        <a:buClr>
          <a:schemeClr val="tx1"/>
        </a:buClr>
        <a:buFont typeface="Arial" charset="0"/>
        <a:buChar char="•"/>
        <a:defRPr sz="1600" kern="1200" cap="all">
          <a:solidFill>
            <a:schemeClr val="tx1"/>
          </a:solidFill>
          <a:latin typeface="+mn-lt"/>
          <a:ea typeface="+mn-ea"/>
          <a:cs typeface="+mn-cs"/>
        </a:defRPr>
      </a:lvl3pPr>
      <a:lvl4pPr marL="1600200" indent="-228600" algn="l" rtl="0" fontAlgn="base">
        <a:lnSpc>
          <a:spcPct val="120000"/>
        </a:lnSpc>
        <a:spcBef>
          <a:spcPts val="500"/>
        </a:spcBef>
        <a:spcAft>
          <a:spcPct val="0"/>
        </a:spcAft>
        <a:buClr>
          <a:schemeClr val="tx1"/>
        </a:buClr>
        <a:buFont typeface="Arial" charset="0"/>
        <a:buChar char="•"/>
        <a:defRPr sz="1400" kern="1200" cap="all">
          <a:solidFill>
            <a:schemeClr val="tx1"/>
          </a:solidFill>
          <a:latin typeface="+mn-lt"/>
          <a:ea typeface="+mn-ea"/>
          <a:cs typeface="+mn-cs"/>
        </a:defRPr>
      </a:lvl4pPr>
      <a:lvl5pPr marL="2057400" indent="-228600" algn="l" rtl="0" fontAlgn="base">
        <a:lnSpc>
          <a:spcPct val="120000"/>
        </a:lnSpc>
        <a:spcBef>
          <a:spcPts val="500"/>
        </a:spcBef>
        <a:spcAft>
          <a:spcPct val="0"/>
        </a:spcAft>
        <a:buClr>
          <a:schemeClr val="tx1"/>
        </a:buClr>
        <a:buFont typeface="Arial" charset="0"/>
        <a:buChar char="•"/>
        <a:defRPr sz="1400" kern="1200" cap="all">
          <a:solidFill>
            <a:schemeClr val="tx1"/>
          </a:solidFill>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17.xml"/><Relationship Id="rId13" Type="http://schemas.openxmlformats.org/officeDocument/2006/relationships/slide" Target="slide33.xml"/><Relationship Id="rId3" Type="http://schemas.openxmlformats.org/officeDocument/2006/relationships/slide" Target="slide7.xml"/><Relationship Id="rId7" Type="http://schemas.openxmlformats.org/officeDocument/2006/relationships/slide" Target="slide15.xml"/><Relationship Id="rId12" Type="http://schemas.openxmlformats.org/officeDocument/2006/relationships/slide" Target="slide32.xml"/><Relationship Id="rId2" Type="http://schemas.openxmlformats.org/officeDocument/2006/relationships/slide" Target="slide4.xml"/><Relationship Id="rId1" Type="http://schemas.openxmlformats.org/officeDocument/2006/relationships/slideLayout" Target="../slideLayouts/slideLayout1.xml"/><Relationship Id="rId6" Type="http://schemas.openxmlformats.org/officeDocument/2006/relationships/slide" Target="slide13.xml"/><Relationship Id="rId11" Type="http://schemas.openxmlformats.org/officeDocument/2006/relationships/slide" Target="slide31.xml"/><Relationship Id="rId5" Type="http://schemas.openxmlformats.org/officeDocument/2006/relationships/slide" Target="slide10.xml"/><Relationship Id="rId15" Type="http://schemas.openxmlformats.org/officeDocument/2006/relationships/slide" Target="slide37.xml"/><Relationship Id="rId10" Type="http://schemas.openxmlformats.org/officeDocument/2006/relationships/slide" Target="slide30.xml"/><Relationship Id="rId4" Type="http://schemas.openxmlformats.org/officeDocument/2006/relationships/slide" Target="slide8.xml"/><Relationship Id="rId9" Type="http://schemas.openxmlformats.org/officeDocument/2006/relationships/slide" Target="slide20.xml"/><Relationship Id="rId14" Type="http://schemas.openxmlformats.org/officeDocument/2006/relationships/slide" Target="slide36.xml"/></Relationships>
</file>

<file path=ppt/slides/_rels/slide3.xml.rels><?xml version="1.0" encoding="UTF-8" standalone="yes"?>
<Relationships xmlns="http://schemas.openxmlformats.org/package/2006/relationships"><Relationship Id="rId8" Type="http://schemas.openxmlformats.org/officeDocument/2006/relationships/slide" Target="slide55.xml"/><Relationship Id="rId3" Type="http://schemas.openxmlformats.org/officeDocument/2006/relationships/slide" Target="slide41.xml"/><Relationship Id="rId7" Type="http://schemas.openxmlformats.org/officeDocument/2006/relationships/slide" Target="slide49.xml"/><Relationship Id="rId12" Type="http://schemas.openxmlformats.org/officeDocument/2006/relationships/slide" Target="slide108.xml"/><Relationship Id="rId2" Type="http://schemas.openxmlformats.org/officeDocument/2006/relationships/slide" Target="slide40.xml"/><Relationship Id="rId1" Type="http://schemas.openxmlformats.org/officeDocument/2006/relationships/slideLayout" Target="../slideLayouts/slideLayout1.xml"/><Relationship Id="rId6" Type="http://schemas.openxmlformats.org/officeDocument/2006/relationships/slide" Target="slide47.xml"/><Relationship Id="rId11" Type="http://schemas.openxmlformats.org/officeDocument/2006/relationships/slide" Target="slide95.xml"/><Relationship Id="rId5" Type="http://schemas.openxmlformats.org/officeDocument/2006/relationships/slide" Target="slide45.xml"/><Relationship Id="rId10" Type="http://schemas.openxmlformats.org/officeDocument/2006/relationships/slide" Target="slide94.xml"/><Relationship Id="rId4" Type="http://schemas.openxmlformats.org/officeDocument/2006/relationships/slide" Target="slide42.xml"/><Relationship Id="rId9" Type="http://schemas.openxmlformats.org/officeDocument/2006/relationships/slide" Target="slide7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xml"/><Relationship Id="rId1" Type="http://schemas.openxmlformats.org/officeDocument/2006/relationships/vmlDrawing" Target="../drawings/vmlDrawing2.v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xml"/><Relationship Id="rId1" Type="http://schemas.openxmlformats.org/officeDocument/2006/relationships/vmlDrawing" Target="../drawings/vmlDrawing3.v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12.bin"/><Relationship Id="rId13" Type="http://schemas.openxmlformats.org/officeDocument/2006/relationships/oleObject" Target="../embeddings/oleObject17.bin"/><Relationship Id="rId3" Type="http://schemas.openxmlformats.org/officeDocument/2006/relationships/oleObject" Target="../embeddings/oleObject7.bin"/><Relationship Id="rId7" Type="http://schemas.openxmlformats.org/officeDocument/2006/relationships/oleObject" Target="../embeddings/oleObject11.bin"/><Relationship Id="rId12" Type="http://schemas.openxmlformats.org/officeDocument/2006/relationships/oleObject" Target="../embeddings/oleObject16.bin"/><Relationship Id="rId2" Type="http://schemas.openxmlformats.org/officeDocument/2006/relationships/slideLayout" Target="../slideLayouts/slideLayout1.xml"/><Relationship Id="rId1" Type="http://schemas.openxmlformats.org/officeDocument/2006/relationships/vmlDrawing" Target="../drawings/vmlDrawing6.vml"/><Relationship Id="rId6" Type="http://schemas.openxmlformats.org/officeDocument/2006/relationships/oleObject" Target="../embeddings/oleObject10.bin"/><Relationship Id="rId11" Type="http://schemas.openxmlformats.org/officeDocument/2006/relationships/oleObject" Target="../embeddings/oleObject15.bin"/><Relationship Id="rId5" Type="http://schemas.openxmlformats.org/officeDocument/2006/relationships/oleObject" Target="../embeddings/oleObject9.bin"/><Relationship Id="rId10" Type="http://schemas.openxmlformats.org/officeDocument/2006/relationships/oleObject" Target="../embeddings/oleObject14.bin"/><Relationship Id="rId4" Type="http://schemas.openxmlformats.org/officeDocument/2006/relationships/oleObject" Target="../embeddings/oleObject8.bin"/><Relationship Id="rId9" Type="http://schemas.openxmlformats.org/officeDocument/2006/relationships/oleObject" Target="../embeddings/oleObject13.bin"/><Relationship Id="rId14" Type="http://schemas.openxmlformats.org/officeDocument/2006/relationships/oleObject" Target="../embeddings/oleObject18.bin"/></Relationships>
</file>

<file path=ppt/slides/_rels/slide25.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oleObject" Target="../embeddings/oleObject19.bin"/><Relationship Id="rId7" Type="http://schemas.openxmlformats.org/officeDocument/2006/relationships/image" Target="../media/image45.jpeg"/><Relationship Id="rId2" Type="http://schemas.openxmlformats.org/officeDocument/2006/relationships/slideLayout" Target="../slideLayouts/slideLayout1.xml"/><Relationship Id="rId1" Type="http://schemas.openxmlformats.org/officeDocument/2006/relationships/vmlDrawing" Target="../drawings/vmlDrawing7.vml"/><Relationship Id="rId6" Type="http://schemas.openxmlformats.org/officeDocument/2006/relationships/oleObject" Target="../embeddings/oleObject22.bin"/><Relationship Id="rId5" Type="http://schemas.openxmlformats.org/officeDocument/2006/relationships/oleObject" Target="../embeddings/oleObject21.bin"/><Relationship Id="rId10" Type="http://schemas.openxmlformats.org/officeDocument/2006/relationships/image" Target="../media/image48.jpeg"/><Relationship Id="rId4" Type="http://schemas.openxmlformats.org/officeDocument/2006/relationships/oleObject" Target="../embeddings/oleObject20.bin"/><Relationship Id="rId9" Type="http://schemas.openxmlformats.org/officeDocument/2006/relationships/image" Target="../media/image47.jpeg"/></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1.xml"/><Relationship Id="rId1" Type="http://schemas.openxmlformats.org/officeDocument/2006/relationships/vmlDrawing" Target="../drawings/vmlDrawing8.vml"/></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29.bin"/><Relationship Id="rId3" Type="http://schemas.openxmlformats.org/officeDocument/2006/relationships/oleObject" Target="../embeddings/oleObject24.bin"/><Relationship Id="rId7" Type="http://schemas.openxmlformats.org/officeDocument/2006/relationships/oleObject" Target="../embeddings/oleObject28.bin"/><Relationship Id="rId2" Type="http://schemas.openxmlformats.org/officeDocument/2006/relationships/slideLayout" Target="../slideLayouts/slideLayout1.xml"/><Relationship Id="rId1" Type="http://schemas.openxmlformats.org/officeDocument/2006/relationships/vmlDrawing" Target="../drawings/vmlDrawing9.vml"/><Relationship Id="rId6" Type="http://schemas.openxmlformats.org/officeDocument/2006/relationships/oleObject" Target="../embeddings/oleObject27.bin"/><Relationship Id="rId5" Type="http://schemas.openxmlformats.org/officeDocument/2006/relationships/oleObject" Target="../embeddings/oleObject26.bin"/><Relationship Id="rId10" Type="http://schemas.openxmlformats.org/officeDocument/2006/relationships/oleObject" Target="../embeddings/oleObject31.bin"/><Relationship Id="rId4" Type="http://schemas.openxmlformats.org/officeDocument/2006/relationships/oleObject" Target="../embeddings/oleObject25.bin"/><Relationship Id="rId9" Type="http://schemas.openxmlformats.org/officeDocument/2006/relationships/oleObject" Target="../embeddings/oleObject30.bin"/></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1.xml"/><Relationship Id="rId1" Type="http://schemas.openxmlformats.org/officeDocument/2006/relationships/vmlDrawing" Target="../drawings/vmlDrawing10.vml"/><Relationship Id="rId6" Type="http://schemas.openxmlformats.org/officeDocument/2006/relationships/oleObject" Target="../embeddings/oleObject35.bin"/><Relationship Id="rId5" Type="http://schemas.openxmlformats.org/officeDocument/2006/relationships/oleObject" Target="../embeddings/oleObject34.bin"/><Relationship Id="rId4" Type="http://schemas.openxmlformats.org/officeDocument/2006/relationships/oleObject" Target="../embeddings/oleObject33.bin"/></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1.xml"/><Relationship Id="rId1" Type="http://schemas.openxmlformats.org/officeDocument/2006/relationships/vmlDrawing" Target="../drawings/vmlDrawing11.vml"/></Relationships>
</file>

<file path=ppt/slides/_rels/slide3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1.xml"/><Relationship Id="rId4" Type="http://schemas.openxmlformats.org/officeDocument/2006/relationships/image" Target="../media/image65.jpeg"/></Relationships>
</file>

<file path=ppt/slides/_rels/slide3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1.xml"/><Relationship Id="rId5" Type="http://schemas.openxmlformats.org/officeDocument/2006/relationships/image" Target="../media/image72.jpeg"/><Relationship Id="rId4" Type="http://schemas.openxmlformats.org/officeDocument/2006/relationships/image" Target="../media/image71.jpeg"/></Relationships>
</file>

<file path=ppt/slides/_rels/slide3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1.xml"/><Relationship Id="rId5" Type="http://schemas.openxmlformats.org/officeDocument/2006/relationships/image" Target="../media/image76.jpeg"/><Relationship Id="rId4" Type="http://schemas.openxmlformats.org/officeDocument/2006/relationships/image" Target="../media/image75.jpeg"/></Relationships>
</file>

<file path=ppt/slides/_rels/slide36.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1.xml"/><Relationship Id="rId4" Type="http://schemas.openxmlformats.org/officeDocument/2006/relationships/image" Target="../media/image80.jpeg"/></Relationships>
</file>

<file path=ppt/slides/_rels/slide3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78.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85.jpeg"/><Relationship Id="rId7" Type="http://schemas.openxmlformats.org/officeDocument/2006/relationships/image" Target="../media/image89.jpeg"/><Relationship Id="rId2" Type="http://schemas.openxmlformats.org/officeDocument/2006/relationships/image" Target="../media/image84.jpeg"/><Relationship Id="rId1" Type="http://schemas.openxmlformats.org/officeDocument/2006/relationships/slideLayout" Target="../slideLayouts/slideLayout1.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1.xml"/><Relationship Id="rId4" Type="http://schemas.openxmlformats.org/officeDocument/2006/relationships/image" Target="../media/image94.jpeg"/></Relationships>
</file>

<file path=ppt/slides/_rels/slide4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jpeg"/><Relationship Id="rId1" Type="http://schemas.openxmlformats.org/officeDocument/2006/relationships/slideLayout" Target="../slideLayouts/slideLayout1.xml"/><Relationship Id="rId5" Type="http://schemas.openxmlformats.org/officeDocument/2006/relationships/image" Target="../media/image98.jpeg"/><Relationship Id="rId4" Type="http://schemas.openxmlformats.org/officeDocument/2006/relationships/image" Target="../media/image97.jpeg"/></Relationships>
</file>

<file path=ppt/slides/_rels/slide47.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1.xml"/><Relationship Id="rId1" Type="http://schemas.openxmlformats.org/officeDocument/2006/relationships/vmlDrawing" Target="../drawings/vmlDrawing12.v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Layout" Target="../slideLayouts/slideLayout1.xml"/><Relationship Id="rId1" Type="http://schemas.openxmlformats.org/officeDocument/2006/relationships/vmlDrawing" Target="../drawings/vmlDrawing13.vml"/><Relationship Id="rId6" Type="http://schemas.openxmlformats.org/officeDocument/2006/relationships/oleObject" Target="../embeddings/oleObject41.bin"/><Relationship Id="rId5" Type="http://schemas.openxmlformats.org/officeDocument/2006/relationships/oleObject" Target="../embeddings/oleObject40.bin"/><Relationship Id="rId4" Type="http://schemas.openxmlformats.org/officeDocument/2006/relationships/oleObject" Target="../embeddings/oleObject39.bin"/></Relationships>
</file>

<file path=ppt/slides/_rels/slide74.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Layout" Target="../slideLayouts/slideLayout1.xml"/><Relationship Id="rId1" Type="http://schemas.openxmlformats.org/officeDocument/2006/relationships/vmlDrawing" Target="../drawings/vmlDrawing14.vml"/><Relationship Id="rId6" Type="http://schemas.openxmlformats.org/officeDocument/2006/relationships/oleObject" Target="../embeddings/oleObject45.bin"/><Relationship Id="rId5" Type="http://schemas.openxmlformats.org/officeDocument/2006/relationships/oleObject" Target="../embeddings/oleObject44.bin"/><Relationship Id="rId4" Type="http://schemas.openxmlformats.org/officeDocument/2006/relationships/oleObject" Target="../embeddings/oleObject43.bin"/></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slideLayout" Target="../slideLayouts/slideLayout1.xml"/><Relationship Id="rId1" Type="http://schemas.openxmlformats.org/officeDocument/2006/relationships/vmlDrawing" Target="../drawings/vmlDrawing15.v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Layout" Target="../slideLayouts/slideLayout1.xml"/><Relationship Id="rId1" Type="http://schemas.openxmlformats.org/officeDocument/2006/relationships/vmlDrawing" Target="../drawings/vmlDrawing16.vml"/><Relationship Id="rId5" Type="http://schemas.openxmlformats.org/officeDocument/2006/relationships/oleObject" Target="../embeddings/oleObject49.bin"/><Relationship Id="rId4" Type="http://schemas.openxmlformats.org/officeDocument/2006/relationships/oleObject" Target="../embeddings/oleObject48.bin"/></Relationships>
</file>

<file path=ppt/slides/_rels/slide97.xml.rels><?xml version="1.0" encoding="UTF-8" standalone="yes"?>
<Relationships xmlns="http://schemas.openxmlformats.org/package/2006/relationships"><Relationship Id="rId3" Type="http://schemas.openxmlformats.org/officeDocument/2006/relationships/oleObject" Target="../embeddings/oleObject50.bin"/><Relationship Id="rId2" Type="http://schemas.openxmlformats.org/officeDocument/2006/relationships/slideLayout" Target="../slideLayouts/slideLayout1.xml"/><Relationship Id="rId1" Type="http://schemas.openxmlformats.org/officeDocument/2006/relationships/vmlDrawing" Target="../drawings/vmlDrawing17.vml"/><Relationship Id="rId5" Type="http://schemas.openxmlformats.org/officeDocument/2006/relationships/oleObject" Target="../embeddings/oleObject52.bin"/><Relationship Id="rId4" Type="http://schemas.openxmlformats.org/officeDocument/2006/relationships/oleObject" Target="../embeddings/oleObject51.bin"/></Relationships>
</file>

<file path=ppt/slides/_rels/slide98.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Layout" Target="../slideLayouts/slideLayout1.xml"/><Relationship Id="rId1" Type="http://schemas.openxmlformats.org/officeDocument/2006/relationships/vmlDrawing" Target="../drawings/vmlDrawing18.vml"/><Relationship Id="rId5" Type="http://schemas.openxmlformats.org/officeDocument/2006/relationships/oleObject" Target="../embeddings/oleObject55.bin"/><Relationship Id="rId4" Type="http://schemas.openxmlformats.org/officeDocument/2006/relationships/oleObject" Target="../embeddings/oleObject54.bin"/></Relationships>
</file>

<file path=ppt/slides/_rels/slide99.xml.rels><?xml version="1.0" encoding="UTF-8" standalone="yes"?>
<Relationships xmlns="http://schemas.openxmlformats.org/package/2006/relationships"><Relationship Id="rId3" Type="http://schemas.openxmlformats.org/officeDocument/2006/relationships/oleObject" Target="../embeddings/oleObject56.bin"/><Relationship Id="rId2" Type="http://schemas.openxmlformats.org/officeDocument/2006/relationships/slideLayout" Target="../slideLayouts/slideLayout1.xml"/><Relationship Id="rId1" Type="http://schemas.openxmlformats.org/officeDocument/2006/relationships/vmlDrawing" Target="../drawings/vmlDrawing19.vml"/><Relationship Id="rId5" Type="http://schemas.openxmlformats.org/officeDocument/2006/relationships/oleObject" Target="../embeddings/oleObject58.bin"/><Relationship Id="rId4" Type="http://schemas.openxmlformats.org/officeDocument/2006/relationships/oleObject" Target="../embeddings/oleObject57.bin"/></Relationships>
</file>

<file path=ppt/slides/_rels/slide100.xml.rels><?xml version="1.0" encoding="UTF-8" standalone="yes"?>
<Relationships xmlns="http://schemas.openxmlformats.org/package/2006/relationships"><Relationship Id="rId8" Type="http://schemas.openxmlformats.org/officeDocument/2006/relationships/oleObject" Target="../embeddings/oleObject64.bin"/><Relationship Id="rId3" Type="http://schemas.openxmlformats.org/officeDocument/2006/relationships/oleObject" Target="../embeddings/oleObject59.bin"/><Relationship Id="rId7" Type="http://schemas.openxmlformats.org/officeDocument/2006/relationships/oleObject" Target="../embeddings/oleObject63.bin"/><Relationship Id="rId2" Type="http://schemas.openxmlformats.org/officeDocument/2006/relationships/slideLayout" Target="../slideLayouts/slideLayout1.xml"/><Relationship Id="rId1" Type="http://schemas.openxmlformats.org/officeDocument/2006/relationships/vmlDrawing" Target="../drawings/vmlDrawing20.vml"/><Relationship Id="rId6" Type="http://schemas.openxmlformats.org/officeDocument/2006/relationships/oleObject" Target="../embeddings/oleObject62.bin"/><Relationship Id="rId5" Type="http://schemas.openxmlformats.org/officeDocument/2006/relationships/oleObject" Target="../embeddings/oleObject61.bin"/><Relationship Id="rId4" Type="http://schemas.openxmlformats.org/officeDocument/2006/relationships/oleObject" Target="../embeddings/oleObject60.bin"/><Relationship Id="rId9" Type="http://schemas.openxmlformats.org/officeDocument/2006/relationships/oleObject" Target="../embeddings/oleObject65.bin"/></Relationships>
</file>

<file path=ppt/slides/_rels/slide101.xml.rels><?xml version="1.0" encoding="UTF-8" standalone="yes"?>
<Relationships xmlns="http://schemas.openxmlformats.org/package/2006/relationships"><Relationship Id="rId3" Type="http://schemas.openxmlformats.org/officeDocument/2006/relationships/oleObject" Target="../embeddings/oleObject66.bin"/><Relationship Id="rId2" Type="http://schemas.openxmlformats.org/officeDocument/2006/relationships/slideLayout" Target="../slideLayouts/slideLayout1.xml"/><Relationship Id="rId1" Type="http://schemas.openxmlformats.org/officeDocument/2006/relationships/vmlDrawing" Target="../drawings/vmlDrawing21.vml"/><Relationship Id="rId5" Type="http://schemas.openxmlformats.org/officeDocument/2006/relationships/oleObject" Target="../embeddings/oleObject68.bin"/><Relationship Id="rId4" Type="http://schemas.openxmlformats.org/officeDocument/2006/relationships/oleObject" Target="../embeddings/oleObject67.bin"/></Relationships>
</file>

<file path=ppt/slides/_rels/slide102.xml.rels><?xml version="1.0" encoding="UTF-8" standalone="yes"?>
<Relationships xmlns="http://schemas.openxmlformats.org/package/2006/relationships"><Relationship Id="rId3" Type="http://schemas.openxmlformats.org/officeDocument/2006/relationships/image" Target="../media/image144.wmf"/><Relationship Id="rId2" Type="http://schemas.openxmlformats.org/officeDocument/2006/relationships/slideLayout" Target="../slideLayouts/slideLayout1.xml"/><Relationship Id="rId1" Type="http://schemas.openxmlformats.org/officeDocument/2006/relationships/vmlDrawing" Target="../drawings/vmlDrawing22.vml"/><Relationship Id="rId5" Type="http://schemas.openxmlformats.org/officeDocument/2006/relationships/oleObject" Target="../embeddings/oleObject70.bin"/><Relationship Id="rId4" Type="http://schemas.openxmlformats.org/officeDocument/2006/relationships/oleObject" Target="../embeddings/oleObject69.bin"/></Relationships>
</file>

<file path=ppt/slides/_rels/slide103.xml.rels><?xml version="1.0" encoding="UTF-8" standalone="yes"?>
<Relationships xmlns="http://schemas.openxmlformats.org/package/2006/relationships"><Relationship Id="rId3" Type="http://schemas.openxmlformats.org/officeDocument/2006/relationships/oleObject" Target="../embeddings/oleObject71.bin"/><Relationship Id="rId2" Type="http://schemas.openxmlformats.org/officeDocument/2006/relationships/slideLayout" Target="../slideLayouts/slideLayout1.xml"/><Relationship Id="rId1" Type="http://schemas.openxmlformats.org/officeDocument/2006/relationships/vmlDrawing" Target="../drawings/vmlDrawing23.vml"/><Relationship Id="rId6" Type="http://schemas.openxmlformats.org/officeDocument/2006/relationships/oleObject" Target="../embeddings/oleObject74.bin"/><Relationship Id="rId5" Type="http://schemas.openxmlformats.org/officeDocument/2006/relationships/oleObject" Target="../embeddings/oleObject73.bin"/><Relationship Id="rId4" Type="http://schemas.openxmlformats.org/officeDocument/2006/relationships/oleObject" Target="../embeddings/oleObject72.bin"/></Relationships>
</file>

<file path=ppt/slides/_rels/slide104.xml.rels><?xml version="1.0" encoding="UTF-8" standalone="yes"?>
<Relationships xmlns="http://schemas.openxmlformats.org/package/2006/relationships"><Relationship Id="rId3" Type="http://schemas.openxmlformats.org/officeDocument/2006/relationships/oleObject" Target="../embeddings/oleObject75.bin"/><Relationship Id="rId2" Type="http://schemas.openxmlformats.org/officeDocument/2006/relationships/slideLayout" Target="../slideLayouts/slideLayout1.xml"/><Relationship Id="rId1" Type="http://schemas.openxmlformats.org/officeDocument/2006/relationships/vmlDrawing" Target="../drawings/vmlDrawing24.vml"/><Relationship Id="rId6" Type="http://schemas.openxmlformats.org/officeDocument/2006/relationships/oleObject" Target="../embeddings/oleObject78.bin"/><Relationship Id="rId5" Type="http://schemas.openxmlformats.org/officeDocument/2006/relationships/oleObject" Target="../embeddings/oleObject77.bin"/><Relationship Id="rId4" Type="http://schemas.openxmlformats.org/officeDocument/2006/relationships/oleObject" Target="../embeddings/oleObject76.bin"/></Relationships>
</file>

<file path=ppt/slides/_rels/slide105.xml.rels><?xml version="1.0" encoding="UTF-8" standalone="yes"?>
<Relationships xmlns="http://schemas.openxmlformats.org/package/2006/relationships"><Relationship Id="rId3" Type="http://schemas.openxmlformats.org/officeDocument/2006/relationships/oleObject" Target="../embeddings/oleObject79.bin"/><Relationship Id="rId2" Type="http://schemas.openxmlformats.org/officeDocument/2006/relationships/slideLayout" Target="../slideLayouts/slideLayout1.xml"/><Relationship Id="rId1" Type="http://schemas.openxmlformats.org/officeDocument/2006/relationships/vmlDrawing" Target="../drawings/vmlDrawing25.vml"/><Relationship Id="rId6" Type="http://schemas.openxmlformats.org/officeDocument/2006/relationships/oleObject" Target="../embeddings/oleObject82.bin"/><Relationship Id="rId5" Type="http://schemas.openxmlformats.org/officeDocument/2006/relationships/oleObject" Target="../embeddings/oleObject81.bin"/><Relationship Id="rId4" Type="http://schemas.openxmlformats.org/officeDocument/2006/relationships/oleObject" Target="../embeddings/oleObject80.bin"/></Relationships>
</file>

<file path=ppt/slides/_rels/slide106.xml.rels><?xml version="1.0" encoding="UTF-8" standalone="yes"?>
<Relationships xmlns="http://schemas.openxmlformats.org/package/2006/relationships"><Relationship Id="rId3" Type="http://schemas.openxmlformats.org/officeDocument/2006/relationships/oleObject" Target="../embeddings/oleObject83.bin"/><Relationship Id="rId2" Type="http://schemas.openxmlformats.org/officeDocument/2006/relationships/slideLayout" Target="../slideLayouts/slideLayout1.xml"/><Relationship Id="rId1" Type="http://schemas.openxmlformats.org/officeDocument/2006/relationships/vmlDrawing" Target="../drawings/vmlDrawing26.vml"/><Relationship Id="rId5" Type="http://schemas.openxmlformats.org/officeDocument/2006/relationships/oleObject" Target="../embeddings/oleObject85.bin"/><Relationship Id="rId4" Type="http://schemas.openxmlformats.org/officeDocument/2006/relationships/oleObject" Target="../embeddings/oleObject84.bin"/></Relationships>
</file>

<file path=ppt/slides/_rels/slide107.xml.rels><?xml version="1.0" encoding="UTF-8" standalone="yes"?>
<Relationships xmlns="http://schemas.openxmlformats.org/package/2006/relationships"><Relationship Id="rId3" Type="http://schemas.openxmlformats.org/officeDocument/2006/relationships/oleObject" Target="../embeddings/oleObject86.bin"/><Relationship Id="rId2" Type="http://schemas.openxmlformats.org/officeDocument/2006/relationships/slideLayout" Target="../slideLayouts/slideLayout1.xml"/><Relationship Id="rId1" Type="http://schemas.openxmlformats.org/officeDocument/2006/relationships/vmlDrawing" Target="../drawings/vmlDrawing27.vml"/><Relationship Id="rId5" Type="http://schemas.openxmlformats.org/officeDocument/2006/relationships/oleObject" Target="../embeddings/oleObject88.bin"/><Relationship Id="rId4" Type="http://schemas.openxmlformats.org/officeDocument/2006/relationships/oleObject" Target="../embeddings/oleObject87.bin"/></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3" Type="http://schemas.openxmlformats.org/officeDocument/2006/relationships/hyperlink" Target="http://www.e-burte.lt/karaliaus-karuna-53010" TargetMode="External"/><Relationship Id="rId2" Type="http://schemas.openxmlformats.org/officeDocument/2006/relationships/hyperlink" Target="http://personal.maths.surrey.ac.uk/st/H.Bruin/MMath/archimedes.html" TargetMode="External"/><Relationship Id="rId1" Type="http://schemas.openxmlformats.org/officeDocument/2006/relationships/slideLayout" Target="../slideLayouts/slideLayout1.xml"/><Relationship Id="rId5" Type="http://schemas.openxmlformats.org/officeDocument/2006/relationships/hyperlink" Target="http://straipsniai.org/wp-content/uploads/2012/07/Oro-balionai.jpg" TargetMode="External"/><Relationship Id="rId4" Type="http://schemas.openxmlformats.org/officeDocument/2006/relationships/hyperlink" Target="http://www.freediving.lt/ryklys-m39s187c418.html" TargetMode="Externa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ctrTitle" idx="4294967295"/>
          </p:nvPr>
        </p:nvSpPr>
        <p:spPr bwMode="auto">
          <a:xfrm>
            <a:off x="1481138" y="1335088"/>
            <a:ext cx="9144000" cy="2035175"/>
          </a:xfrm>
          <a:noFill/>
        </p:spPr>
        <p:txBody>
          <a:bodyPr wrap="square" numCol="1" anchor="b" anchorCtr="0" compatLnSpc="1">
            <a:prstTxWarp prst="textNoShape">
              <a:avLst/>
            </a:prstTxWarp>
          </a:bodyPr>
          <a:lstStyle/>
          <a:p>
            <a:r>
              <a:rPr lang="lt-LT" altLang="en-US" sz="6000" cap="none" smtClean="0">
                <a:latin typeface="Times New Roman" pitchFamily="18" charset="0"/>
              </a:rPr>
              <a:t>„Kūnai skysčiuose (dujose)“</a:t>
            </a:r>
            <a:br>
              <a:rPr lang="lt-LT" altLang="en-US" sz="6000" cap="none" smtClean="0">
                <a:latin typeface="Times New Roman" pitchFamily="18" charset="0"/>
              </a:rPr>
            </a:br>
            <a:r>
              <a:rPr lang="lt-LT" altLang="en-US" sz="6000" cap="none" smtClean="0">
                <a:latin typeface="Times New Roman" pitchFamily="18" charset="0"/>
              </a:rPr>
              <a:t>Skyriaus apibendrinimas</a:t>
            </a:r>
            <a:r>
              <a:rPr lang="lt-LT" altLang="en-US" cap="none" smtClean="0">
                <a:latin typeface="Tw Cen MT" pitchFamily="34" charset="0"/>
              </a:rPr>
              <a:t> </a:t>
            </a:r>
            <a:endParaRPr lang="en-US" altLang="en-US" cap="none" smtClean="0">
              <a:latin typeface="Tw Cen MT" pitchFamily="34" charset="0"/>
            </a:endParaRPr>
          </a:p>
        </p:txBody>
      </p:sp>
      <p:sp>
        <p:nvSpPr>
          <p:cNvPr id="25603" name="Subtitle 2"/>
          <p:cNvSpPr>
            <a:spLocks noGrp="1"/>
          </p:cNvSpPr>
          <p:nvPr>
            <p:ph type="subTitle" idx="4294967295"/>
          </p:nvPr>
        </p:nvSpPr>
        <p:spPr bwMode="auto">
          <a:xfrm>
            <a:off x="185738" y="4503738"/>
            <a:ext cx="9010650" cy="1565275"/>
          </a:xfrm>
          <a:noFill/>
        </p:spPr>
        <p:txBody>
          <a:bodyPr wrap="square" numCol="1" anchor="t" anchorCtr="0" compatLnSpc="1">
            <a:prstTxWarp prst="textNoShape">
              <a:avLst/>
            </a:prstTxWarp>
          </a:bodyPr>
          <a:lstStyle/>
          <a:p>
            <a:pPr marL="0" indent="0">
              <a:buFont typeface="Arial" charset="0"/>
              <a:buNone/>
            </a:pPr>
            <a:r>
              <a:rPr lang="lt-LT" altLang="en-US" sz="2800" cap="none" smtClean="0">
                <a:latin typeface="Times New Roman" pitchFamily="18" charset="0"/>
              </a:rPr>
              <a:t>Parengė Riešės gimnazijos </a:t>
            </a:r>
          </a:p>
          <a:p>
            <a:pPr marL="0" indent="0">
              <a:buFont typeface="Arial" charset="0"/>
              <a:buNone/>
            </a:pPr>
            <a:r>
              <a:rPr lang="lt-LT" altLang="en-US" sz="2800" cap="none" smtClean="0">
                <a:latin typeface="Times New Roman" pitchFamily="18" charset="0"/>
              </a:rPr>
              <a:t>8c klasės mokinys</a:t>
            </a:r>
            <a:r>
              <a:rPr lang="en-US" altLang="en-US" sz="2800" cap="none" smtClean="0">
                <a:latin typeface="Times New Roman" pitchFamily="18" charset="0"/>
              </a:rPr>
              <a:t> </a:t>
            </a:r>
            <a:r>
              <a:rPr lang="lt-LT" altLang="en-US" sz="2800" cap="none" smtClean="0">
                <a:latin typeface="Times New Roman" pitchFamily="18" charset="0"/>
              </a:rPr>
              <a:t>Karolis </a:t>
            </a:r>
            <a:r>
              <a:rPr lang="en-US" altLang="en-US" sz="2800" cap="none" smtClean="0">
                <a:latin typeface="Times New Roman" pitchFamily="18" charset="0"/>
              </a:rPr>
              <a:t>M</a:t>
            </a:r>
            <a:r>
              <a:rPr lang="lt-LT" altLang="en-US" sz="2800" cap="none" smtClean="0">
                <a:latin typeface="Times New Roman" pitchFamily="18" charset="0"/>
              </a:rPr>
              <a:t>ilius</a:t>
            </a:r>
          </a:p>
          <a:p>
            <a:pPr marL="0" indent="0">
              <a:buFont typeface="Arial" charset="0"/>
              <a:buNone/>
            </a:pPr>
            <a:r>
              <a:rPr lang="lt-LT" altLang="en-US" sz="2400" cap="none" smtClean="0">
                <a:latin typeface="Times New Roman" pitchFamily="18" charset="0"/>
              </a:rPr>
              <a:t>Fizikos mokytoja metodininkė Irina </a:t>
            </a:r>
            <a:r>
              <a:rPr lang="en-US" altLang="en-US" sz="2400" cap="none" smtClean="0">
                <a:latin typeface="Times New Roman" pitchFamily="18" charset="0"/>
              </a:rPr>
              <a:t>G</a:t>
            </a:r>
            <a:r>
              <a:rPr lang="lt-LT" altLang="en-US" sz="2400" cap="none" smtClean="0">
                <a:latin typeface="Times New Roman" pitchFamily="18" charset="0"/>
              </a:rPr>
              <a:t>aidamovič</a:t>
            </a:r>
          </a:p>
          <a:p>
            <a:pPr marL="0" indent="0">
              <a:buFont typeface="Arial" charset="0"/>
              <a:buNone/>
            </a:pPr>
            <a:r>
              <a:rPr lang="lt-LT" altLang="en-US" sz="2400" cap="none" smtClean="0">
                <a:latin typeface="Times New Roman" pitchFamily="18" charset="0"/>
              </a:rPr>
              <a:t>2015 metai</a:t>
            </a:r>
            <a:endParaRPr lang="en-US" altLang="en-US" sz="2400" cap="none" smtClean="0">
              <a:latin typeface="Times New Roman" pitchFamily="18"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p:cNvSpPr>
          <p:nvPr>
            <p:ph type="title" idx="4294967295"/>
          </p:nvPr>
        </p:nvSpPr>
        <p:spPr bwMode="auto">
          <a:xfrm>
            <a:off x="1828800" y="0"/>
            <a:ext cx="10363200" cy="1014413"/>
          </a:xfrm>
          <a:noFill/>
        </p:spPr>
        <p:txBody>
          <a:bodyPr wrap="square" numCol="1" anchorCtr="0" compatLnSpc="1">
            <a:prstTxWarp prst="textNoShape">
              <a:avLst/>
            </a:prstTxWarp>
          </a:bodyPr>
          <a:lstStyle/>
          <a:p>
            <a:r>
              <a:rPr lang="lt-LT" sz="4400" cap="none" smtClean="0">
                <a:latin typeface="Times New Roman" pitchFamily="18" charset="0"/>
              </a:rPr>
              <a:t>Turinys</a:t>
            </a:r>
            <a:endParaRPr lang="en-GB" sz="4400" cap="none" smtClean="0">
              <a:latin typeface="Times New Roman" pitchFamily="18" charset="0"/>
            </a:endParaRPr>
          </a:p>
        </p:txBody>
      </p:sp>
      <p:sp>
        <p:nvSpPr>
          <p:cNvPr id="188419" name="Rectangle 3"/>
          <p:cNvSpPr>
            <a:spLocks noGrp="1"/>
          </p:cNvSpPr>
          <p:nvPr>
            <p:ph type="body" idx="4294967295"/>
          </p:nvPr>
        </p:nvSpPr>
        <p:spPr bwMode="auto">
          <a:xfrm>
            <a:off x="528638" y="846138"/>
            <a:ext cx="11161712" cy="5805487"/>
          </a:xfrm>
          <a:noFill/>
        </p:spPr>
        <p:txBody>
          <a:bodyPr wrap="square" numCol="1" anchor="t" anchorCtr="0" compatLnSpc="1">
            <a:prstTxWarp prst="textNoShape">
              <a:avLst/>
            </a:prstTxWarp>
          </a:bodyPr>
          <a:lstStyle/>
          <a:p>
            <a:pPr>
              <a:lnSpc>
                <a:spcPct val="110000"/>
              </a:lnSpc>
              <a:buFont typeface="Arial" charset="0"/>
              <a:buNone/>
            </a:pPr>
            <a:r>
              <a:rPr lang="en-GB" sz="1800" cap="none" smtClean="0">
                <a:latin typeface="Tw Cen MT" pitchFamily="34" charset="0"/>
                <a:hlinkClick r:id="rId2" action="ppaction://hlinksldjump"/>
              </a:rPr>
              <a:t>Archimedas</a:t>
            </a:r>
            <a:endParaRPr lang="lt-LT" sz="1800" cap="none" smtClean="0">
              <a:latin typeface="Times New Roman" pitchFamily="18" charset="0"/>
            </a:endParaRPr>
          </a:p>
          <a:p>
            <a:pPr>
              <a:lnSpc>
                <a:spcPct val="110000"/>
              </a:lnSpc>
              <a:buFont typeface="Arial" charset="0"/>
              <a:buNone/>
            </a:pPr>
            <a:r>
              <a:rPr lang="lt-LT" sz="1800" cap="none" smtClean="0">
                <a:latin typeface="Times New Roman" pitchFamily="18" charset="0"/>
                <a:hlinkClick r:id="rId3" action="ppaction://hlinksldjump"/>
              </a:rPr>
              <a:t>1 Bandymas</a:t>
            </a:r>
            <a:endParaRPr lang="lt-LT" sz="1800" cap="none" smtClean="0">
              <a:latin typeface="Times New Roman" pitchFamily="18" charset="0"/>
            </a:endParaRPr>
          </a:p>
          <a:p>
            <a:pPr>
              <a:lnSpc>
                <a:spcPct val="110000"/>
              </a:lnSpc>
              <a:buFont typeface="Arial" charset="0"/>
              <a:buNone/>
            </a:pPr>
            <a:r>
              <a:rPr lang="lt-LT" sz="1800" cap="none" smtClean="0">
                <a:latin typeface="Times New Roman" pitchFamily="18" charset="0"/>
                <a:hlinkClick r:id="rId4" action="ppaction://hlinksldjump"/>
              </a:rPr>
              <a:t>Archimedo jėga</a:t>
            </a:r>
            <a:endParaRPr lang="lt-LT" sz="1800" cap="none" smtClean="0">
              <a:latin typeface="Times New Roman" pitchFamily="18" charset="0"/>
            </a:endParaRPr>
          </a:p>
          <a:p>
            <a:pPr>
              <a:lnSpc>
                <a:spcPct val="110000"/>
              </a:lnSpc>
              <a:buFont typeface="Arial" charset="0"/>
              <a:buNone/>
            </a:pPr>
            <a:r>
              <a:rPr lang="lt-LT" sz="1800" cap="none" smtClean="0">
                <a:latin typeface="Times New Roman" pitchFamily="18" charset="0"/>
                <a:hlinkClick r:id="rId5" action="ppaction://hlinksldjump"/>
              </a:rPr>
              <a:t>2 Bandymas</a:t>
            </a:r>
            <a:endParaRPr lang="lt-LT" sz="1800" cap="none" smtClean="0">
              <a:latin typeface="Times New Roman" pitchFamily="18" charset="0"/>
            </a:endParaRPr>
          </a:p>
          <a:p>
            <a:pPr>
              <a:lnSpc>
                <a:spcPct val="110000"/>
              </a:lnSpc>
              <a:buFont typeface="Arial" charset="0"/>
              <a:buNone/>
            </a:pPr>
            <a:r>
              <a:rPr lang="lt-LT" sz="1800" cap="none" smtClean="0">
                <a:latin typeface="Times New Roman" pitchFamily="18" charset="0"/>
                <a:hlinkClick r:id="rId6" action="ppaction://hlinksldjump"/>
              </a:rPr>
              <a:t>3 Bandymas </a:t>
            </a:r>
            <a:endParaRPr lang="lt-LT" sz="1800" cap="none" smtClean="0">
              <a:latin typeface="Times New Roman" pitchFamily="18" charset="0"/>
            </a:endParaRPr>
          </a:p>
          <a:p>
            <a:pPr>
              <a:lnSpc>
                <a:spcPct val="110000"/>
              </a:lnSpc>
              <a:buFont typeface="Arial" charset="0"/>
              <a:buNone/>
            </a:pPr>
            <a:r>
              <a:rPr lang="lt-LT" sz="1800" cap="none" smtClean="0">
                <a:latin typeface="Times New Roman" pitchFamily="18" charset="0"/>
                <a:hlinkClick r:id="rId7" action="ppaction://hlinksldjump"/>
              </a:rPr>
              <a:t>Archimedo dėsnis</a:t>
            </a:r>
            <a:endParaRPr lang="lt-LT" sz="1800" cap="none" smtClean="0">
              <a:latin typeface="Times New Roman" pitchFamily="18" charset="0"/>
            </a:endParaRPr>
          </a:p>
          <a:p>
            <a:pPr>
              <a:lnSpc>
                <a:spcPct val="110000"/>
              </a:lnSpc>
              <a:buFont typeface="Arial" charset="0"/>
              <a:buNone/>
            </a:pPr>
            <a:r>
              <a:rPr lang="lt-LT" sz="1800" cap="none" smtClean="0">
                <a:latin typeface="Times New Roman" pitchFamily="18" charset="0"/>
                <a:hlinkClick r:id="rId8" action="ppaction://hlinksldjump"/>
              </a:rPr>
              <a:t>Archimedas ir karūna</a:t>
            </a:r>
            <a:endParaRPr lang="lt-LT" sz="1800" cap="none" smtClean="0">
              <a:latin typeface="Times New Roman" pitchFamily="18" charset="0"/>
            </a:endParaRPr>
          </a:p>
          <a:p>
            <a:pPr>
              <a:lnSpc>
                <a:spcPct val="110000"/>
              </a:lnSpc>
              <a:buFont typeface="Arial" charset="0"/>
              <a:buNone/>
            </a:pPr>
            <a:r>
              <a:rPr lang="lt-LT" sz="1800" cap="none" smtClean="0">
                <a:latin typeface="Times New Roman" pitchFamily="18" charset="0"/>
                <a:hlinkClick r:id="rId9" action="ppaction://hlinksldjump"/>
              </a:rPr>
              <a:t>Skystyje panirusį kūną veikiančios Archimedo jėgos apskai...</a:t>
            </a:r>
            <a:endParaRPr lang="lt-LT" sz="1800" cap="none" smtClean="0">
              <a:latin typeface="Times New Roman" pitchFamily="18" charset="0"/>
            </a:endParaRPr>
          </a:p>
          <a:p>
            <a:pPr>
              <a:lnSpc>
                <a:spcPct val="110000"/>
              </a:lnSpc>
              <a:buFont typeface="Arial" charset="0"/>
              <a:buNone/>
            </a:pPr>
            <a:r>
              <a:rPr lang="lt-LT" sz="1800" cap="none" smtClean="0">
                <a:latin typeface="Times New Roman" pitchFamily="18" charset="0"/>
                <a:hlinkClick r:id="rId10" action="ppaction://hlinksldjump"/>
              </a:rPr>
              <a:t>Kūnų plūduriavimas</a:t>
            </a:r>
            <a:endParaRPr lang="lt-LT" sz="1800" cap="none" smtClean="0">
              <a:latin typeface="Times New Roman" pitchFamily="18" charset="0"/>
            </a:endParaRPr>
          </a:p>
          <a:p>
            <a:pPr>
              <a:lnSpc>
                <a:spcPct val="110000"/>
              </a:lnSpc>
              <a:buFont typeface="Arial" charset="0"/>
              <a:buNone/>
            </a:pPr>
            <a:r>
              <a:rPr lang="lt-LT" sz="1800" cap="none" smtClean="0">
                <a:latin typeface="Times New Roman" pitchFamily="18" charset="0"/>
                <a:hlinkClick r:id="rId11" action="ppaction://hlinksldjump"/>
              </a:rPr>
              <a:t>4 Bandymas </a:t>
            </a:r>
            <a:endParaRPr lang="lt-LT" sz="1800" cap="none" smtClean="0">
              <a:latin typeface="Times New Roman" pitchFamily="18" charset="0"/>
            </a:endParaRPr>
          </a:p>
          <a:p>
            <a:pPr>
              <a:lnSpc>
                <a:spcPct val="110000"/>
              </a:lnSpc>
              <a:buFont typeface="Arial" charset="0"/>
              <a:buNone/>
            </a:pPr>
            <a:r>
              <a:rPr lang="lt-LT" sz="1800" cap="none" smtClean="0">
                <a:latin typeface="Times New Roman" pitchFamily="18" charset="0"/>
                <a:hlinkClick r:id="rId12" action="ppaction://hlinksldjump"/>
              </a:rPr>
              <a:t>Kūnų plūduriavimo sąlygos</a:t>
            </a:r>
            <a:endParaRPr lang="lt-LT" sz="1800" cap="none" smtClean="0">
              <a:latin typeface="Times New Roman" pitchFamily="18" charset="0"/>
            </a:endParaRPr>
          </a:p>
          <a:p>
            <a:pPr>
              <a:lnSpc>
                <a:spcPct val="110000"/>
              </a:lnSpc>
              <a:buFont typeface="Arial" charset="0"/>
              <a:buNone/>
            </a:pPr>
            <a:r>
              <a:rPr lang="lt-LT" sz="1800" cap="none" smtClean="0">
                <a:latin typeface="Times New Roman" pitchFamily="18" charset="0"/>
                <a:hlinkClick r:id="rId13" action="ppaction://hlinksldjump"/>
              </a:rPr>
              <a:t>5 Bandymas</a:t>
            </a:r>
            <a:endParaRPr lang="lt-LT" sz="1800" cap="none" smtClean="0">
              <a:latin typeface="Times New Roman" pitchFamily="18" charset="0"/>
            </a:endParaRPr>
          </a:p>
          <a:p>
            <a:pPr>
              <a:lnSpc>
                <a:spcPct val="110000"/>
              </a:lnSpc>
              <a:buFont typeface="Arial" charset="0"/>
              <a:buNone/>
            </a:pPr>
            <a:r>
              <a:rPr lang="lt-LT" sz="1800" cap="none" smtClean="0">
                <a:latin typeface="Times New Roman" pitchFamily="18" charset="0"/>
                <a:hlinkClick r:id="rId14" action="ppaction://hlinksldjump"/>
              </a:rPr>
              <a:t>Vandens transportas</a:t>
            </a:r>
            <a:endParaRPr lang="lt-LT" sz="1800" cap="none" smtClean="0">
              <a:latin typeface="Times New Roman" pitchFamily="18" charset="0"/>
            </a:endParaRPr>
          </a:p>
          <a:p>
            <a:pPr>
              <a:lnSpc>
                <a:spcPct val="110000"/>
              </a:lnSpc>
              <a:buFont typeface="Arial" charset="0"/>
              <a:buNone/>
            </a:pPr>
            <a:r>
              <a:rPr lang="lt-LT" sz="1800" cap="none" smtClean="0">
                <a:latin typeface="Times New Roman" pitchFamily="18" charset="0"/>
                <a:hlinkClick r:id="rId15" action="ppaction://hlinksldjump"/>
              </a:rPr>
              <a:t>6 Bandymas</a:t>
            </a:r>
            <a:endParaRPr lang="lt-LT" sz="1800" cap="none" smtClean="0">
              <a:latin typeface="Times New Roman" pitchFamily="18" charset="0"/>
            </a:endParaRPr>
          </a:p>
          <a:p>
            <a:pPr>
              <a:lnSpc>
                <a:spcPct val="110000"/>
              </a:lnSpc>
              <a:buFont typeface="Arial" charset="0"/>
              <a:buNone/>
            </a:pPr>
            <a:endParaRPr lang="en-GB" sz="1800" cap="none" smtClean="0">
              <a:latin typeface="Times New Roman" pitchFamily="18" charset="0"/>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p:cNvSpPr>
          <p:nvPr>
            <p:ph type="title" idx="4294967295"/>
          </p:nvPr>
        </p:nvSpPr>
        <p:spPr bwMode="auto">
          <a:xfrm>
            <a:off x="1828800" y="0"/>
            <a:ext cx="10363200" cy="1016000"/>
          </a:xfrm>
          <a:noFill/>
        </p:spPr>
        <p:txBody>
          <a:bodyPr wrap="square" numCol="1" anchorCtr="0" compatLnSpc="1">
            <a:prstTxWarp prst="textNoShape">
              <a:avLst/>
            </a:prstTxWarp>
          </a:bodyPr>
          <a:lstStyle/>
          <a:p>
            <a:r>
              <a:rPr lang="lt-LT" cap="none" smtClean="0">
                <a:latin typeface="Times New Roman" pitchFamily="18" charset="0"/>
              </a:rPr>
              <a:t>Turinys</a:t>
            </a:r>
            <a:endParaRPr lang="en-GB" cap="none" smtClean="0">
              <a:latin typeface="Times New Roman" pitchFamily="18" charset="0"/>
            </a:endParaRPr>
          </a:p>
        </p:txBody>
      </p:sp>
      <p:sp>
        <p:nvSpPr>
          <p:cNvPr id="187395" name="Rectangle 3"/>
          <p:cNvSpPr>
            <a:spLocks noGrp="1"/>
          </p:cNvSpPr>
          <p:nvPr>
            <p:ph type="body" idx="4294967295"/>
          </p:nvPr>
        </p:nvSpPr>
        <p:spPr bwMode="auto">
          <a:xfrm>
            <a:off x="823913" y="976313"/>
            <a:ext cx="10801350" cy="5187950"/>
          </a:xfrm>
          <a:noFill/>
        </p:spPr>
        <p:txBody>
          <a:bodyPr wrap="square" numCol="1" anchor="t" anchorCtr="0" compatLnSpc="1">
            <a:prstTxWarp prst="textNoShape">
              <a:avLst/>
            </a:prstTxWarp>
          </a:bodyPr>
          <a:lstStyle/>
          <a:p>
            <a:pPr>
              <a:lnSpc>
                <a:spcPct val="110000"/>
              </a:lnSpc>
              <a:buFont typeface="Arial" charset="0"/>
              <a:buNone/>
            </a:pPr>
            <a:r>
              <a:rPr lang="en-GB" cap="none" smtClean="0">
                <a:latin typeface="Times New Roman" pitchFamily="18" charset="0"/>
                <a:hlinkClick r:id="rId2" action="ppaction://hlinksldjump"/>
              </a:rPr>
              <a:t>7 Bandymas</a:t>
            </a:r>
            <a:endParaRPr lang="lt-LT" cap="none" smtClean="0">
              <a:latin typeface="Times New Roman" pitchFamily="18" charset="0"/>
            </a:endParaRPr>
          </a:p>
          <a:p>
            <a:pPr>
              <a:lnSpc>
                <a:spcPct val="110000"/>
              </a:lnSpc>
              <a:buFont typeface="Arial" charset="0"/>
              <a:buNone/>
            </a:pPr>
            <a:r>
              <a:rPr lang="en-GB" cap="none" smtClean="0">
                <a:latin typeface="Times New Roman" pitchFamily="18" charset="0"/>
                <a:hlinkClick r:id="rId3" action="ppaction://hlinksldjump"/>
              </a:rPr>
              <a:t>Kodėl laivai plūduriuoja?</a:t>
            </a:r>
            <a:endParaRPr lang="lt-LT" cap="none" smtClean="0">
              <a:latin typeface="Times New Roman" pitchFamily="18" charset="0"/>
            </a:endParaRPr>
          </a:p>
          <a:p>
            <a:pPr>
              <a:lnSpc>
                <a:spcPct val="110000"/>
              </a:lnSpc>
              <a:buFont typeface="Arial" charset="0"/>
              <a:buNone/>
            </a:pPr>
            <a:r>
              <a:rPr lang="en-GB" cap="none" smtClean="0">
                <a:latin typeface="Times New Roman" pitchFamily="18" charset="0"/>
                <a:hlinkClick r:id="rId4" action="ppaction://hlinksldjump"/>
              </a:rPr>
              <a:t>Vandens transportas</a:t>
            </a:r>
            <a:endParaRPr lang="lt-LT" cap="none" smtClean="0">
              <a:latin typeface="Times New Roman" pitchFamily="18" charset="0"/>
            </a:endParaRPr>
          </a:p>
          <a:p>
            <a:pPr>
              <a:lnSpc>
                <a:spcPct val="110000"/>
              </a:lnSpc>
              <a:buFont typeface="Arial" charset="0"/>
              <a:buNone/>
            </a:pPr>
            <a:r>
              <a:rPr lang="en-GB" cap="none" smtClean="0">
                <a:latin typeface="Times New Roman" pitchFamily="18" charset="0"/>
                <a:hlinkClick r:id="rId5" action="ppaction://hlinksldjump"/>
              </a:rPr>
              <a:t>Povandeninis laivas iš butelio</a:t>
            </a:r>
            <a:endParaRPr lang="lt-LT" cap="none" smtClean="0">
              <a:latin typeface="Times New Roman" pitchFamily="18" charset="0"/>
            </a:endParaRPr>
          </a:p>
          <a:p>
            <a:pPr>
              <a:lnSpc>
                <a:spcPct val="110000"/>
              </a:lnSpc>
              <a:buFont typeface="Arial" charset="0"/>
              <a:buNone/>
            </a:pPr>
            <a:r>
              <a:rPr lang="en-GB" cap="none" smtClean="0">
                <a:latin typeface="Times New Roman" pitchFamily="18" charset="0"/>
                <a:hlinkClick r:id="rId6" action="ppaction://hlinksldjump"/>
              </a:rPr>
              <a:t>Žuvys</a:t>
            </a:r>
            <a:endParaRPr lang="lt-LT" cap="none" smtClean="0">
              <a:latin typeface="Times New Roman" pitchFamily="18" charset="0"/>
            </a:endParaRPr>
          </a:p>
          <a:p>
            <a:pPr>
              <a:lnSpc>
                <a:spcPct val="110000"/>
              </a:lnSpc>
              <a:buFont typeface="Arial" charset="0"/>
              <a:buNone/>
            </a:pPr>
            <a:r>
              <a:rPr lang="en-GB" cap="none" smtClean="0">
                <a:latin typeface="Times New Roman" pitchFamily="18" charset="0"/>
                <a:hlinkClick r:id="rId7" action="ppaction://hlinksldjump"/>
              </a:rPr>
              <a:t>Oreivystė</a:t>
            </a:r>
            <a:endParaRPr lang="lt-LT" cap="none" smtClean="0">
              <a:latin typeface="Times New Roman" pitchFamily="18" charset="0"/>
            </a:endParaRPr>
          </a:p>
          <a:p>
            <a:pPr>
              <a:lnSpc>
                <a:spcPct val="110000"/>
              </a:lnSpc>
              <a:buFont typeface="Arial" charset="0"/>
              <a:buNone/>
            </a:pPr>
            <a:r>
              <a:rPr lang="en-GB" cap="none" smtClean="0">
                <a:latin typeface="Times New Roman" pitchFamily="18" charset="0"/>
                <a:hlinkClick r:id="rId8" action="ppaction://hlinksldjump"/>
              </a:rPr>
              <a:t>Apibendrinimas</a:t>
            </a:r>
            <a:endParaRPr lang="lt-LT" cap="none" smtClean="0">
              <a:latin typeface="Times New Roman" pitchFamily="18" charset="0"/>
            </a:endParaRPr>
          </a:p>
          <a:p>
            <a:pPr>
              <a:lnSpc>
                <a:spcPct val="110000"/>
              </a:lnSpc>
              <a:buFont typeface="Arial" charset="0"/>
              <a:buNone/>
            </a:pPr>
            <a:r>
              <a:rPr lang="en-GB" cap="none" smtClean="0">
                <a:latin typeface="Times New Roman" pitchFamily="18" charset="0"/>
                <a:hlinkClick r:id="rId9" action="ppaction://hlinksldjump"/>
              </a:rPr>
              <a:t>Testas</a:t>
            </a:r>
            <a:endParaRPr lang="lt-LT" cap="none" smtClean="0">
              <a:latin typeface="Times New Roman" pitchFamily="18" charset="0"/>
            </a:endParaRPr>
          </a:p>
          <a:p>
            <a:pPr>
              <a:lnSpc>
                <a:spcPct val="110000"/>
              </a:lnSpc>
              <a:buFont typeface="Arial" charset="0"/>
              <a:buNone/>
            </a:pPr>
            <a:r>
              <a:rPr lang="en-GB" cap="none" smtClean="0">
                <a:latin typeface="Times New Roman" pitchFamily="18" charset="0"/>
                <a:hlinkClick r:id="rId10" action="ppaction://hlinksldjump"/>
              </a:rPr>
              <a:t>Atsakymai</a:t>
            </a:r>
            <a:endParaRPr lang="lt-LT" cap="none" smtClean="0">
              <a:latin typeface="Times New Roman" pitchFamily="18" charset="0"/>
            </a:endParaRPr>
          </a:p>
          <a:p>
            <a:pPr>
              <a:lnSpc>
                <a:spcPct val="110000"/>
              </a:lnSpc>
              <a:buFont typeface="Arial" charset="0"/>
              <a:buNone/>
            </a:pPr>
            <a:r>
              <a:rPr lang="en-GB" cap="none" smtClean="0">
                <a:latin typeface="Times New Roman" pitchFamily="18" charset="0"/>
                <a:hlinkClick r:id="rId11" action="ppaction://hlinksldjump"/>
              </a:rPr>
              <a:t>Uždavinių sprendimas</a:t>
            </a:r>
            <a:endParaRPr lang="lt-LT" cap="none" smtClean="0">
              <a:latin typeface="Times New Roman" pitchFamily="18" charset="0"/>
            </a:endParaRPr>
          </a:p>
          <a:p>
            <a:pPr>
              <a:lnSpc>
                <a:spcPct val="110000"/>
              </a:lnSpc>
              <a:buFont typeface="Arial" charset="0"/>
              <a:buNone/>
            </a:pPr>
            <a:r>
              <a:rPr lang="en-GB" cap="none" smtClean="0">
                <a:latin typeface="Times New Roman" pitchFamily="18" charset="0"/>
                <a:hlinkClick r:id="rId12" action="ppaction://hlinksldjump"/>
              </a:rPr>
              <a:t>Literatūra</a:t>
            </a:r>
            <a:endParaRPr lang="en-GB" cap="none" smtClean="0">
              <a:latin typeface="Times New Roman" pitchFamily="18" charset="0"/>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idx="4294967295"/>
          </p:nvPr>
        </p:nvSpPr>
        <p:spPr/>
        <p:txBody>
          <a:bodyPr wrap="square" numCol="1" anchor="t" anchorCtr="0" compatLnSpc="1">
            <a:prstTxWarp prst="textNoShape">
              <a:avLst/>
            </a:prstTxWarp>
            <a:noAutofit/>
          </a:bodyPr>
          <a:lstStyle/>
          <a:p>
            <a:r>
              <a:rPr lang="lt-LT" sz="4400" cap="none" smtClean="0">
                <a:latin typeface="Times New Roman" pitchFamily="18" charset="0"/>
              </a:rPr>
              <a:t>Archimedas</a:t>
            </a:r>
            <a:endParaRPr lang="en-US" sz="4400" cap="none" smtClean="0">
              <a:latin typeface="Times New Roman" pitchFamily="18" charset="0"/>
            </a:endParaRPr>
          </a:p>
        </p:txBody>
      </p:sp>
      <p:sp>
        <p:nvSpPr>
          <p:cNvPr id="2" name="Content Placeholder 1"/>
          <p:cNvSpPr>
            <a:spLocks noGrp="1"/>
          </p:cNvSpPr>
          <p:nvPr>
            <p:ph idx="4294967295"/>
          </p:nvPr>
        </p:nvSpPr>
        <p:spPr>
          <a:xfrm>
            <a:off x="296863" y="1470025"/>
            <a:ext cx="11410950" cy="4114800"/>
          </a:xfrm>
        </p:spPr>
        <p:txBody>
          <a:bodyPr wrap="square" numCol="1" anchor="t" anchorCtr="0" compatLnSpc="1">
            <a:prstTxWarp prst="textNoShape">
              <a:avLst/>
            </a:prstTxWarp>
          </a:bodyPr>
          <a:lstStyle/>
          <a:p>
            <a:pPr marL="0" indent="0" algn="just" defTabSz="455613">
              <a:buFont typeface="Arial" charset="0"/>
              <a:buNone/>
            </a:pPr>
            <a:r>
              <a:rPr lang="lt-LT" sz="3200" b="1" cap="none" smtClean="0">
                <a:latin typeface="Times New Roman" pitchFamily="18" charset="0"/>
              </a:rPr>
              <a:t>		</a:t>
            </a:r>
            <a:r>
              <a:rPr lang="lt-LT" sz="2800" b="1" cap="none" smtClean="0">
                <a:latin typeface="Times New Roman" pitchFamily="18" charset="0"/>
              </a:rPr>
              <a:t>Archimedas</a:t>
            </a:r>
            <a:r>
              <a:rPr lang="lt-LT" sz="2800" cap="none" smtClean="0">
                <a:latin typeface="Times New Roman" pitchFamily="18" charset="0"/>
              </a:rPr>
              <a:t> (287 m. pr. m. e.– 212 m. pr. m. e.) – garsus graikų mokslininkas universalas – matematikas, fizikas, išradėjas – inžinierius, astronomas ir filosofas labiausiai žinomas kaip atradęs Archimedo dėsnį apie jėgą, veikiančią panardintus kūnus, taip pat išradęs sraigtą</a:t>
            </a:r>
            <a:r>
              <a:rPr lang="en-US" sz="2800" cap="none" smtClean="0">
                <a:latin typeface="Times New Roman" pitchFamily="18" charset="0"/>
              </a:rPr>
              <a:t>.</a:t>
            </a:r>
            <a:r>
              <a:rPr lang="lt-LT" sz="2800" cap="none" smtClean="0">
                <a:latin typeface="Times New Roman" pitchFamily="18" charset="0"/>
              </a:rPr>
              <a:t> </a:t>
            </a:r>
            <a:endParaRPr lang="en-US" sz="2800" cap="none" smtClean="0">
              <a:latin typeface="Times New Roman" pitchFamily="18" charset="0"/>
            </a:endParaRPr>
          </a:p>
          <a:p>
            <a:pPr marL="0" indent="0" defTabSz="455613"/>
            <a:endParaRPr lang="en-US" sz="2800" cap="none" smtClean="0">
              <a:latin typeface="Times New Roman" pitchFamily="18" charset="0"/>
            </a:endParaRPr>
          </a:p>
        </p:txBody>
      </p:sp>
      <p:pic>
        <p:nvPicPr>
          <p:cNvPr id="92164" name="Picture 2" descr="http://lietuvai.lt/w/images/thumb/3/3b/%E0%B4%86%E0%B5%BC%E0%B4%95%E0%B5%8D%E0%B4%95%E0%B4%BF%E0%B4%AE%E0%B4%BF%E0%B4%A1%E0%B5%80%E0%B4%B8%E0%B5%8D%E2%80%8C.jpg/250px-%E0%B4%86%E0%B5%BC%E0%B4%95%E0%B5%8D%E0%B4%95%E0%B4%BF%E0%B4%AE%E0%B4%BF%E0%B4%A1%E0%B5%80%E0%B4%B8%E0%B5%8D%E2%80%8C.jpg"/>
          <p:cNvPicPr>
            <a:picLocks noChangeAspect="1" noChangeArrowheads="1"/>
          </p:cNvPicPr>
          <p:nvPr/>
        </p:nvPicPr>
        <p:blipFill>
          <a:blip r:embed="rId2"/>
          <a:srcRect/>
          <a:stretch>
            <a:fillRect/>
          </a:stretch>
        </p:blipFill>
        <p:spPr bwMode="auto">
          <a:xfrm>
            <a:off x="9555163" y="3973513"/>
            <a:ext cx="2373312" cy="288448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p:txBody>
          <a:bodyPr wrap="square" numCol="1" anchor="t" anchorCtr="0" compatLnSpc="1">
            <a:prstTxWarp prst="textNoShape">
              <a:avLst/>
            </a:prstTxWarp>
          </a:bodyPr>
          <a:lstStyle/>
          <a:p>
            <a:pPr marL="0" indent="0" algn="just" defTabSz="455613">
              <a:buFont typeface="Arial" charset="0"/>
              <a:buNone/>
            </a:pPr>
            <a:r>
              <a:rPr lang="en-US" cap="none" smtClean="0">
                <a:latin typeface="Tw Cen MT" pitchFamily="34" charset="0"/>
              </a:rPr>
              <a:t>     </a:t>
            </a:r>
            <a:r>
              <a:rPr lang="en-US" sz="2800" cap="none" smtClean="0">
                <a:latin typeface="Times New Roman" pitchFamily="18" charset="0"/>
              </a:rPr>
              <a:t>T</a:t>
            </a:r>
            <a:r>
              <a:rPr lang="lt-LT" sz="2800" cap="none" smtClean="0">
                <a:latin typeface="Times New Roman" pitchFamily="18" charset="0"/>
              </a:rPr>
              <a:t>aip pat apskaičiavo elipsės, parabolės nuopjovos plotus. Sukūrė hidrostatikos pagrindus. Antrojo Pūnų karo metu dirbo prie inžinerinių Sirakūzų gynybos įrenginių, žuvo nuo romėno kareivio rankos. Pasak Plutarcho, priėjęs kareivis liepė eiti su juo, nes vadas Marcelas nori jį matyti. Archimedas paprašė palaukti, kol jis baigs spręsti uždavinį, bet kareivis išsitraukė kardą ir užmušė mokslininką.</a:t>
            </a:r>
            <a:endParaRPr lang="en-US" sz="2800" cap="none" smtClean="0">
              <a:latin typeface="Times New Roman" pitchFamily="18" charset="0"/>
            </a:endParaRPr>
          </a:p>
          <a:p>
            <a:pPr marL="0" indent="0" defTabSz="455613"/>
            <a:endParaRPr lang="lt-LT" sz="2800" cap="none" smtClean="0">
              <a:latin typeface="Times New Roman" pitchFamily="18" charset="0"/>
            </a:endParaRPr>
          </a:p>
        </p:txBody>
      </p:sp>
      <p:pic>
        <p:nvPicPr>
          <p:cNvPr id="114691" name="Picture 2" descr="http://web.aktv.lt/~namaig/pages/pictures/archimedas.jpg"/>
          <p:cNvPicPr>
            <a:picLocks noChangeAspect="1" noChangeArrowheads="1"/>
          </p:cNvPicPr>
          <p:nvPr/>
        </p:nvPicPr>
        <p:blipFill>
          <a:blip r:embed="rId2"/>
          <a:srcRect/>
          <a:stretch>
            <a:fillRect/>
          </a:stretch>
        </p:blipFill>
        <p:spPr bwMode="auto">
          <a:xfrm>
            <a:off x="9209088" y="4022725"/>
            <a:ext cx="2378075" cy="28352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Problema</a:t>
            </a:r>
            <a:endParaRPr lang="en-GB" sz="4400" cap="none" smtClean="0">
              <a:latin typeface="Times New Roman" pitchFamily="18" charset="0"/>
            </a:endParaRPr>
          </a:p>
        </p:txBody>
      </p:sp>
      <p:sp>
        <p:nvSpPr>
          <p:cNvPr id="186371" name="Rectangle 3"/>
          <p:cNvSpPr>
            <a:spLocks noGrp="1"/>
          </p:cNvSpPr>
          <p:nvPr>
            <p:ph type="body" idx="4294967295"/>
          </p:nvPr>
        </p:nvSpPr>
        <p:spPr bwMode="auto">
          <a:xfrm>
            <a:off x="771525" y="1633538"/>
            <a:ext cx="10801350" cy="3424237"/>
          </a:xfrm>
          <a:noFill/>
        </p:spPr>
        <p:txBody>
          <a:bodyPr wrap="square" numCol="1" anchor="t" anchorCtr="0" compatLnSpc="1">
            <a:prstTxWarp prst="textNoShape">
              <a:avLst/>
            </a:prstTxWarp>
          </a:bodyPr>
          <a:lstStyle/>
          <a:p>
            <a:pPr algn="just">
              <a:buFont typeface="Arial" charset="0"/>
              <a:buNone/>
            </a:pPr>
            <a:r>
              <a:rPr lang="lt-LT" sz="2800" cap="none" smtClean="0">
                <a:latin typeface="Times New Roman" pitchFamily="18" charset="0"/>
              </a:rPr>
              <a:t>		Be abejo, jums teko maudytis jūroje, upėje arba ežere. Ar bandėte vandenyje pakelti draugą, akmenį? Matyt, pastebėjote, kad kelti ką nors vandenyje daug lengviau negu ore. Kodėl?</a:t>
            </a:r>
            <a:endParaRPr lang="en-GB" sz="2800" cap="none" smtClean="0">
              <a:latin typeface="Times New Roman" pitchFamily="18" charset="0"/>
            </a:endParaRPr>
          </a:p>
          <a:p>
            <a:endParaRPr lang="en-GB" cap="none" smtClean="0">
              <a:latin typeface="Tw Cen MT" pitchFamily="34" charset="0"/>
            </a:endParaRPr>
          </a:p>
        </p:txBody>
      </p:sp>
      <p:graphicFrame>
        <p:nvGraphicFramePr>
          <p:cNvPr id="186372" name="Object 4"/>
          <p:cNvGraphicFramePr>
            <a:graphicFrameLocks noChangeAspect="1"/>
          </p:cNvGraphicFramePr>
          <p:nvPr/>
        </p:nvGraphicFramePr>
        <p:xfrm>
          <a:off x="8410575" y="3154363"/>
          <a:ext cx="1862138" cy="3703637"/>
        </p:xfrm>
        <a:graphic>
          <a:graphicData uri="http://schemas.openxmlformats.org/presentationml/2006/ole">
            <p:oleObj spid="_x0000_s186372" name="Bitmap Image" r:id="rId3" imgW="3438095" imgH="6373115" progId="Paint.Picture">
              <p:embed/>
            </p:oleObj>
          </a:graphicData>
        </a:graphic>
      </p:graphicFrame>
      <p:graphicFrame>
        <p:nvGraphicFramePr>
          <p:cNvPr id="186373" name="Object 5"/>
          <p:cNvGraphicFramePr>
            <a:graphicFrameLocks noChangeAspect="1"/>
          </p:cNvGraphicFramePr>
          <p:nvPr/>
        </p:nvGraphicFramePr>
        <p:xfrm>
          <a:off x="10510838" y="3192463"/>
          <a:ext cx="1681162" cy="3665537"/>
        </p:xfrm>
        <a:graphic>
          <a:graphicData uri="http://schemas.openxmlformats.org/presentationml/2006/ole">
            <p:oleObj spid="_x0000_s186373" name="Bitmap Image" r:id="rId4" imgW="2905531" imgH="6335009" progId="Paint.Picture">
              <p:embed/>
            </p:oleObj>
          </a:graphicData>
        </a:graphic>
      </p:graphicFrame>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1 Bandymas</a:t>
            </a:r>
            <a:endParaRPr lang="en-GB" sz="4400" cap="none" smtClean="0">
              <a:latin typeface="Times New Roman" pitchFamily="18" charset="0"/>
            </a:endParaRPr>
          </a:p>
        </p:txBody>
      </p:sp>
      <p:sp>
        <p:nvSpPr>
          <p:cNvPr id="116739" name="Rectangle 3"/>
          <p:cNvSpPr>
            <a:spLocks noGrp="1"/>
          </p:cNvSpPr>
          <p:nvPr>
            <p:ph type="body" idx="4294967295"/>
          </p:nvPr>
        </p:nvSpPr>
        <p:spPr bwMode="auto">
          <a:xfrm>
            <a:off x="282575" y="1336675"/>
            <a:ext cx="8909050" cy="4930775"/>
          </a:xfrm>
          <a:noFill/>
        </p:spPr>
        <p:txBody>
          <a:bodyPr wrap="square" numCol="1" anchor="t" anchorCtr="0" compatLnSpc="1">
            <a:prstTxWarp prst="textNoShape">
              <a:avLst/>
            </a:prstTxWarp>
          </a:bodyPr>
          <a:lstStyle/>
          <a:p>
            <a:pPr algn="just">
              <a:buFont typeface="Arial" charset="0"/>
              <a:buNone/>
            </a:pPr>
            <a:r>
              <a:rPr lang="lt-LT" sz="3600" cap="none" smtClean="0">
                <a:latin typeface="Times New Roman" pitchFamily="18" charset="0"/>
              </a:rPr>
              <a:t>		</a:t>
            </a:r>
            <a:r>
              <a:rPr lang="lt-LT" sz="2800" cap="none" smtClean="0">
                <a:latin typeface="Times New Roman" pitchFamily="18" charset="0"/>
              </a:rPr>
              <a:t>Pasvarą prikabinkime prie dinamometro. Jis rodo pasvaro svorį: P = (1,5 </a:t>
            </a:r>
            <a:r>
              <a:rPr lang="en-US" sz="2800" cap="none" smtClean="0">
                <a:latin typeface="Times New Roman" pitchFamily="18" charset="0"/>
                <a:cs typeface="Times New Roman" pitchFamily="18" charset="0"/>
              </a:rPr>
              <a:t>±</a:t>
            </a:r>
            <a:r>
              <a:rPr lang="lt-LT" sz="2800" cap="none" smtClean="0">
                <a:latin typeface="Times New Roman" pitchFamily="18" charset="0"/>
                <a:cs typeface="Times New Roman" pitchFamily="18" charset="0"/>
              </a:rPr>
              <a:t> 0,05) N.</a:t>
            </a:r>
            <a:endParaRPr lang="lt-LT" sz="2800" cap="none" smtClean="0">
              <a:latin typeface="Times New Roman" pitchFamily="18" charset="0"/>
            </a:endParaRPr>
          </a:p>
          <a:p>
            <a:pPr algn="just">
              <a:buFont typeface="Arial" charset="0"/>
              <a:buNone/>
            </a:pPr>
            <a:r>
              <a:rPr lang="lt-LT" sz="2800" cap="none" smtClean="0">
                <a:latin typeface="Times New Roman" pitchFamily="18" charset="0"/>
              </a:rPr>
              <a:t>		Paskui pasvarą panardinkime į vandenį. Matome, kad dinamometro rodmuo pakito – sumažėjo: </a:t>
            </a:r>
          </a:p>
          <a:p>
            <a:pPr algn="just">
              <a:buFont typeface="Arial" charset="0"/>
              <a:buNone/>
            </a:pPr>
            <a:r>
              <a:rPr lang="lt-LT" sz="2800" cap="none" smtClean="0">
                <a:latin typeface="Times New Roman" pitchFamily="18" charset="0"/>
              </a:rPr>
              <a:t>                         P = (1,2 </a:t>
            </a:r>
            <a:r>
              <a:rPr lang="en-US" sz="2800" cap="none" smtClean="0">
                <a:latin typeface="Times New Roman" pitchFamily="18" charset="0"/>
                <a:cs typeface="Times New Roman" pitchFamily="18" charset="0"/>
              </a:rPr>
              <a:t>±</a:t>
            </a:r>
            <a:r>
              <a:rPr lang="lt-LT" sz="2800" cap="none" smtClean="0">
                <a:latin typeface="Times New Roman" pitchFamily="18" charset="0"/>
                <a:cs typeface="Times New Roman" pitchFamily="18" charset="0"/>
              </a:rPr>
              <a:t> 0,05) N.</a:t>
            </a:r>
            <a:endParaRPr lang="lt-LT" sz="2800" cap="none" smtClean="0">
              <a:latin typeface="Times New Roman" pitchFamily="18" charset="0"/>
            </a:endParaRPr>
          </a:p>
          <a:p>
            <a:pPr algn="just">
              <a:buFont typeface="Arial" charset="0"/>
              <a:buNone/>
            </a:pPr>
            <a:r>
              <a:rPr lang="lt-LT" sz="2800" cap="none" smtClean="0">
                <a:latin typeface="Times New Roman" pitchFamily="18" charset="0"/>
              </a:rPr>
              <a:t>		Bandymas rodo, kad skystyje panardintus kūnus veikia aukštyn nukreipta jėga.</a:t>
            </a:r>
          </a:p>
          <a:p>
            <a:pPr>
              <a:buFont typeface="Arial" charset="0"/>
              <a:buNone/>
            </a:pPr>
            <a:endParaRPr lang="en-GB" sz="2800" cap="none" smtClean="0">
              <a:latin typeface="Times New Roman" pitchFamily="18" charset="0"/>
            </a:endParaRPr>
          </a:p>
        </p:txBody>
      </p:sp>
      <p:pic>
        <p:nvPicPr>
          <p:cNvPr id="116740" name="Picture 4"/>
          <p:cNvPicPr>
            <a:picLocks noChangeAspect="1" noChangeArrowheads="1"/>
          </p:cNvPicPr>
          <p:nvPr/>
        </p:nvPicPr>
        <p:blipFill>
          <a:blip r:embed="rId2"/>
          <a:srcRect/>
          <a:stretch>
            <a:fillRect/>
          </a:stretch>
        </p:blipFill>
        <p:spPr bwMode="auto">
          <a:xfrm>
            <a:off x="9423400" y="284163"/>
            <a:ext cx="2408238" cy="3057525"/>
          </a:xfrm>
          <a:prstGeom prst="rect">
            <a:avLst/>
          </a:prstGeom>
          <a:noFill/>
          <a:ln w="9525">
            <a:noFill/>
            <a:miter lim="800000"/>
            <a:headEnd/>
            <a:tailEnd/>
          </a:ln>
          <a:effectLst/>
        </p:spPr>
      </p:pic>
      <p:pic>
        <p:nvPicPr>
          <p:cNvPr id="116741" name="Picture 5"/>
          <p:cNvPicPr>
            <a:picLocks noChangeAspect="1" noChangeArrowheads="1"/>
          </p:cNvPicPr>
          <p:nvPr/>
        </p:nvPicPr>
        <p:blipFill>
          <a:blip r:embed="rId3"/>
          <a:srcRect/>
          <a:stretch>
            <a:fillRect/>
          </a:stretch>
        </p:blipFill>
        <p:spPr bwMode="auto">
          <a:xfrm>
            <a:off x="9409113" y="3559175"/>
            <a:ext cx="2530475" cy="3105150"/>
          </a:xfrm>
          <a:prstGeom prst="rect">
            <a:avLst/>
          </a:prstGeom>
          <a:noFill/>
          <a:ln w="9525">
            <a:noFill/>
            <a:miter lim="800000"/>
            <a:headEnd/>
            <a:tailEnd/>
          </a:ln>
          <a:effectLst/>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idx="4294967295"/>
          </p:nvPr>
        </p:nvSpPr>
        <p:spPr bwMode="auto">
          <a:xfrm>
            <a:off x="1668463" y="161925"/>
            <a:ext cx="10363200" cy="1595438"/>
          </a:xfrm>
          <a:noFill/>
        </p:spPr>
        <p:txBody>
          <a:bodyPr wrap="square" numCol="1" anchorCtr="0" compatLnSpc="1">
            <a:prstTxWarp prst="textNoShape">
              <a:avLst/>
            </a:prstTxWarp>
          </a:bodyPr>
          <a:lstStyle/>
          <a:p>
            <a:r>
              <a:rPr lang="lt-LT" altLang="en-US" sz="4400" cap="none" smtClean="0">
                <a:latin typeface="Times New Roman" pitchFamily="18" charset="0"/>
              </a:rPr>
              <a:t>Archimedo jėga</a:t>
            </a:r>
            <a:endParaRPr lang="en-US" altLang="en-US" sz="4400" cap="none" smtClean="0">
              <a:latin typeface="Times New Roman" pitchFamily="18" charset="0"/>
            </a:endParaRPr>
          </a:p>
        </p:txBody>
      </p:sp>
      <p:sp>
        <p:nvSpPr>
          <p:cNvPr id="27651" name="Content Placeholder 2"/>
          <p:cNvSpPr>
            <a:spLocks noGrp="1"/>
          </p:cNvSpPr>
          <p:nvPr>
            <p:ph idx="4294967295"/>
          </p:nvPr>
        </p:nvSpPr>
        <p:spPr bwMode="auto">
          <a:xfrm>
            <a:off x="850900" y="1825625"/>
            <a:ext cx="10515600" cy="4537075"/>
          </a:xfrm>
          <a:noFill/>
        </p:spPr>
        <p:txBody>
          <a:bodyPr wrap="square" numCol="1" anchor="t" anchorCtr="0" compatLnSpc="1">
            <a:prstTxWarp prst="textNoShape">
              <a:avLst/>
            </a:prstTxWarp>
          </a:bodyPr>
          <a:lstStyle/>
          <a:p>
            <a:pPr algn="just">
              <a:buFont typeface="Arial" charset="0"/>
              <a:buNone/>
            </a:pPr>
            <a:r>
              <a:rPr lang="lt-LT" altLang="en-US" sz="3200" cap="none" smtClean="0">
                <a:latin typeface="Times New Roman" pitchFamily="18" charset="0"/>
              </a:rPr>
              <a:t>		</a:t>
            </a:r>
            <a:r>
              <a:rPr lang="lt-LT" altLang="en-US" sz="2800" cap="none" smtClean="0">
                <a:latin typeface="Times New Roman" pitchFamily="18" charset="0"/>
              </a:rPr>
              <a:t>Jėga, kuri stumia aukštyn skysčiuose (dujose) panardintus arba plūduriuojančius kūnus, vadinama </a:t>
            </a:r>
            <a:r>
              <a:rPr lang="en-US" altLang="en-US" sz="2800" b="1" cap="none" smtClean="0">
                <a:latin typeface="Times New Roman" pitchFamily="18" charset="0"/>
              </a:rPr>
              <a:t>A</a:t>
            </a:r>
            <a:r>
              <a:rPr lang="lt-LT" altLang="en-US" sz="2800" b="1" cap="none" smtClean="0">
                <a:latin typeface="Times New Roman" pitchFamily="18" charset="0"/>
              </a:rPr>
              <a:t>rchimedo jėga</a:t>
            </a:r>
            <a:r>
              <a:rPr lang="lt-LT" altLang="en-US" sz="2800" cap="none" smtClean="0">
                <a:latin typeface="Times New Roman" pitchFamily="18" charset="0"/>
              </a:rPr>
              <a:t>.</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Content Placeholder 2"/>
          <p:cNvSpPr>
            <a:spLocks noGrp="1"/>
          </p:cNvSpPr>
          <p:nvPr>
            <p:ph idx="4294967295"/>
          </p:nvPr>
        </p:nvSpPr>
        <p:spPr bwMode="auto">
          <a:xfrm>
            <a:off x="265113" y="325438"/>
            <a:ext cx="11495087" cy="4287837"/>
          </a:xfrm>
          <a:noFill/>
        </p:spPr>
        <p:txBody>
          <a:bodyPr wrap="square" numCol="1" anchor="t" anchorCtr="0" compatLnSpc="1">
            <a:prstTxWarp prst="textNoShape">
              <a:avLst/>
            </a:prstTxWarp>
          </a:bodyPr>
          <a:lstStyle/>
          <a:p>
            <a:pPr algn="just">
              <a:buFont typeface="Arial" charset="0"/>
              <a:buNone/>
            </a:pPr>
            <a:r>
              <a:rPr lang="lt-LT" altLang="en-US" cap="none" smtClean="0">
                <a:latin typeface="Arial" charset="0"/>
              </a:rPr>
              <a:t>		</a:t>
            </a:r>
            <a:r>
              <a:rPr lang="lt-LT" altLang="en-US" sz="2800" cap="none" smtClean="0">
                <a:latin typeface="Times New Roman" pitchFamily="18" charset="0"/>
              </a:rPr>
              <a:t>Panardinkime į skystį kūną – tašelį. Iš šonų tašelį veikia jėgos, kurios yra vienodo didumo, bet priešingų krypčių. Jos atsveria viena kitą. </a:t>
            </a:r>
            <a:r>
              <a:rPr lang="en-US" altLang="en-US" sz="2800" cap="none" smtClean="0">
                <a:latin typeface="Times New Roman" pitchFamily="18" charset="0"/>
              </a:rPr>
              <a:t>Viršutinę tašelio</a:t>
            </a:r>
            <a:r>
              <a:rPr lang="lt-LT" altLang="en-US" sz="2800" cap="none" smtClean="0">
                <a:latin typeface="Times New Roman" pitchFamily="18" charset="0"/>
              </a:rPr>
              <a:t> dalį skysčio stulpelis h</a:t>
            </a:r>
            <a:r>
              <a:rPr lang="en-US" altLang="en-US" sz="2800" cap="none" baseline="-25000" smtClean="0">
                <a:latin typeface="Times New Roman" pitchFamily="18" charset="0"/>
              </a:rPr>
              <a:t>1</a:t>
            </a:r>
            <a:r>
              <a:rPr lang="lt-LT" altLang="en-US" sz="2800" cap="none" smtClean="0">
                <a:latin typeface="Times New Roman" pitchFamily="18" charset="0"/>
              </a:rPr>
              <a:t> veikia jėga F</a:t>
            </a:r>
            <a:r>
              <a:rPr lang="en-US" altLang="en-US" sz="2800" cap="none" baseline="-25000" smtClean="0">
                <a:latin typeface="Times New Roman" pitchFamily="18" charset="0"/>
              </a:rPr>
              <a:t>1</a:t>
            </a:r>
            <a:r>
              <a:rPr lang="lt-LT" altLang="en-US" sz="2800" cap="none" smtClean="0">
                <a:latin typeface="Times New Roman" pitchFamily="18" charset="0"/>
              </a:rPr>
              <a:t>, apatinę — stulpelis h</a:t>
            </a:r>
            <a:r>
              <a:rPr lang="en-US" altLang="en-US" sz="2800" cap="none" baseline="-25000" smtClean="0">
                <a:latin typeface="Times New Roman" pitchFamily="18" charset="0"/>
              </a:rPr>
              <a:t>2</a:t>
            </a:r>
            <a:r>
              <a:rPr lang="lt-LT" altLang="en-US" sz="2800" i="1" cap="none" smtClean="0">
                <a:latin typeface="Times New Roman" pitchFamily="18" charset="0"/>
              </a:rPr>
              <a:t> </a:t>
            </a:r>
            <a:r>
              <a:rPr lang="lt-LT" altLang="en-US" sz="2800" cap="none" smtClean="0">
                <a:latin typeface="Times New Roman" pitchFamily="18" charset="0"/>
              </a:rPr>
              <a:t>jėga F</a:t>
            </a:r>
            <a:r>
              <a:rPr lang="en-US" altLang="en-US" sz="2800" cap="none" baseline="-25000" smtClean="0">
                <a:latin typeface="Times New Roman" pitchFamily="18" charset="0"/>
              </a:rPr>
              <a:t>2</a:t>
            </a:r>
            <a:r>
              <a:rPr lang="lt-LT" altLang="en-US" sz="2800" cap="none" smtClean="0">
                <a:latin typeface="Times New Roman" pitchFamily="18" charset="0"/>
              </a:rPr>
              <a:t>. Kadangi h</a:t>
            </a:r>
            <a:r>
              <a:rPr lang="en-US" altLang="en-US" sz="2800" cap="none" baseline="-25000" smtClean="0">
                <a:latin typeface="Times New Roman" pitchFamily="18" charset="0"/>
              </a:rPr>
              <a:t>2</a:t>
            </a:r>
            <a:r>
              <a:rPr lang="lt-LT" altLang="en-US" sz="2800" cap="none" smtClean="0">
                <a:latin typeface="Times New Roman" pitchFamily="18" charset="0"/>
              </a:rPr>
              <a:t> &gt; h</a:t>
            </a:r>
            <a:r>
              <a:rPr lang="en-US" altLang="en-US" sz="2800" cap="none" baseline="-25000" smtClean="0">
                <a:latin typeface="Times New Roman" pitchFamily="18" charset="0"/>
              </a:rPr>
              <a:t>1</a:t>
            </a:r>
            <a:r>
              <a:rPr lang="lt-LT" altLang="en-US" sz="2800" i="1" cap="none" smtClean="0">
                <a:latin typeface="Times New Roman" pitchFamily="18" charset="0"/>
              </a:rPr>
              <a:t> </a:t>
            </a:r>
            <a:r>
              <a:rPr lang="lt-LT" altLang="en-US" sz="2800" cap="none" smtClean="0">
                <a:latin typeface="Times New Roman" pitchFamily="18" charset="0"/>
              </a:rPr>
              <a:t>tai ir F</a:t>
            </a:r>
            <a:r>
              <a:rPr lang="en-US" altLang="en-US" sz="2800" cap="none" baseline="-25000" smtClean="0">
                <a:latin typeface="Times New Roman" pitchFamily="18" charset="0"/>
              </a:rPr>
              <a:t>2</a:t>
            </a:r>
            <a:r>
              <a:rPr lang="lt-LT" altLang="en-US" sz="2800" cap="none" smtClean="0">
                <a:latin typeface="Times New Roman" pitchFamily="18" charset="0"/>
              </a:rPr>
              <a:t> &gt; F</a:t>
            </a:r>
            <a:r>
              <a:rPr lang="en-US" altLang="en-US" sz="2800" cap="none" baseline="-25000" smtClean="0">
                <a:latin typeface="Times New Roman" pitchFamily="18" charset="0"/>
              </a:rPr>
              <a:t>1</a:t>
            </a:r>
            <a:r>
              <a:rPr lang="lt-LT" altLang="en-US" sz="2800" i="1" cap="none" smtClean="0">
                <a:latin typeface="Times New Roman" pitchFamily="18" charset="0"/>
              </a:rPr>
              <a:t>. </a:t>
            </a:r>
            <a:r>
              <a:rPr lang="lt-LT" altLang="en-US" sz="2800" cap="none" smtClean="0">
                <a:latin typeface="Times New Roman" pitchFamily="18" charset="0"/>
              </a:rPr>
              <a:t>Jėgų F</a:t>
            </a:r>
            <a:r>
              <a:rPr lang="en-US" altLang="en-US" sz="2800" cap="none" baseline="-25000" smtClean="0">
                <a:latin typeface="Times New Roman" pitchFamily="18" charset="0"/>
              </a:rPr>
              <a:t>1</a:t>
            </a:r>
            <a:r>
              <a:rPr lang="lt-LT" altLang="en-US" sz="2800" cap="none" smtClean="0">
                <a:latin typeface="Times New Roman" pitchFamily="18" charset="0"/>
              </a:rPr>
              <a:t> ir F</a:t>
            </a:r>
            <a:r>
              <a:rPr lang="en-US" altLang="en-US" sz="2800" cap="none" baseline="-25000" smtClean="0">
                <a:latin typeface="Times New Roman" pitchFamily="18" charset="0"/>
              </a:rPr>
              <a:t>2</a:t>
            </a:r>
            <a:r>
              <a:rPr lang="lt-LT" altLang="en-US" sz="2800" cap="none" smtClean="0">
                <a:latin typeface="Times New Roman" pitchFamily="18" charset="0"/>
              </a:rPr>
              <a:t> atstojamoji ir yra Archimedo jėga </a:t>
            </a:r>
            <a:r>
              <a:rPr lang="lt-LT" altLang="en-US" sz="2800" b="1" cap="none" smtClean="0">
                <a:latin typeface="Times New Roman" pitchFamily="18" charset="0"/>
              </a:rPr>
              <a:t>F</a:t>
            </a:r>
            <a:r>
              <a:rPr lang="en-US" altLang="en-US" sz="2800" b="1" cap="none" baseline="-25000" smtClean="0">
                <a:latin typeface="Times New Roman" pitchFamily="18" charset="0"/>
              </a:rPr>
              <a:t>A</a:t>
            </a:r>
            <a:r>
              <a:rPr lang="lt-LT" altLang="en-US" sz="2800" b="1" cap="none" baseline="-25000" smtClean="0">
                <a:latin typeface="Times New Roman" pitchFamily="18" charset="0"/>
              </a:rPr>
              <a:t> </a:t>
            </a:r>
            <a:r>
              <a:rPr lang="en-US" altLang="en-US" sz="2800" b="1" i="1" cap="none" smtClean="0">
                <a:latin typeface="Times New Roman" pitchFamily="18" charset="0"/>
              </a:rPr>
              <a:t>= </a:t>
            </a:r>
            <a:r>
              <a:rPr lang="lt-LT" altLang="en-US" sz="2800" b="1" cap="none" smtClean="0">
                <a:latin typeface="Times New Roman" pitchFamily="18" charset="0"/>
              </a:rPr>
              <a:t>F</a:t>
            </a:r>
            <a:r>
              <a:rPr lang="en-US" altLang="en-US" sz="2800" b="1" cap="none" baseline="-25000" smtClean="0">
                <a:latin typeface="Times New Roman" pitchFamily="18" charset="0"/>
              </a:rPr>
              <a:t>2</a:t>
            </a:r>
            <a:r>
              <a:rPr lang="lt-LT" altLang="en-US" sz="2800" b="1" i="1" cap="none" smtClean="0">
                <a:latin typeface="Times New Roman" pitchFamily="18" charset="0"/>
              </a:rPr>
              <a:t> - </a:t>
            </a:r>
            <a:r>
              <a:rPr lang="lt-LT" altLang="en-US" sz="2800" b="1" cap="none" smtClean="0">
                <a:latin typeface="Times New Roman" pitchFamily="18" charset="0"/>
              </a:rPr>
              <a:t>F</a:t>
            </a:r>
            <a:r>
              <a:rPr lang="en-US" altLang="en-US" sz="2800" b="1" cap="none" baseline="-25000" smtClean="0">
                <a:latin typeface="Times New Roman" pitchFamily="18" charset="0"/>
              </a:rPr>
              <a:t>1</a:t>
            </a:r>
            <a:r>
              <a:rPr lang="lt-LT" altLang="en-US" sz="2800" b="1" i="1" cap="none" smtClean="0">
                <a:latin typeface="Times New Roman" pitchFamily="18" charset="0"/>
              </a:rPr>
              <a:t>. </a:t>
            </a:r>
            <a:r>
              <a:rPr lang="lt-LT" altLang="en-US" sz="2800" cap="none" smtClean="0">
                <a:latin typeface="Times New Roman" pitchFamily="18" charset="0"/>
              </a:rPr>
              <a:t>Ji nukreipta į didesniosios jėgos pusę </a:t>
            </a:r>
            <a:r>
              <a:rPr lang="en-US" altLang="en-US" sz="2800" cap="none" smtClean="0">
                <a:latin typeface="Times New Roman" pitchFamily="18" charset="0"/>
              </a:rPr>
              <a:t>(aukštyn).</a:t>
            </a:r>
            <a:r>
              <a:rPr lang="lt-LT" altLang="en-US" sz="2800" cap="none" smtClean="0">
                <a:latin typeface="Times New Roman" pitchFamily="18" charset="0"/>
              </a:rPr>
              <a:t> Be minėtų jėgų, tašelį veikia ir žemyn nukreipta sunkio jėga, lygi </a:t>
            </a:r>
            <a:r>
              <a:rPr lang="lt-LT" altLang="en-US" sz="2800" i="1" cap="none" smtClean="0">
                <a:latin typeface="Times New Roman" pitchFamily="18" charset="0"/>
              </a:rPr>
              <a:t>mg. </a:t>
            </a:r>
            <a:r>
              <a:rPr lang="lt-LT" altLang="en-US" sz="2800" cap="none" smtClean="0">
                <a:latin typeface="Times New Roman" pitchFamily="18" charset="0"/>
              </a:rPr>
              <a:t>Jei ji didesnė už Archimedo jėgą, tai tašelis skęsta, jei mažesnė — kyla į viršų.</a:t>
            </a:r>
            <a:endParaRPr lang="en-US" altLang="en-US" sz="2800" cap="none" smtClean="0">
              <a:latin typeface="Times New Roman" pitchFamily="18" charset="0"/>
            </a:endParaRPr>
          </a:p>
        </p:txBody>
      </p:sp>
      <p:pic>
        <p:nvPicPr>
          <p:cNvPr id="28676" name="Picture 4"/>
          <p:cNvPicPr>
            <a:picLocks noChangeAspect="1" noChangeArrowheads="1"/>
          </p:cNvPicPr>
          <p:nvPr/>
        </p:nvPicPr>
        <p:blipFill>
          <a:blip r:embed="rId2">
            <a:lum contrast="24000"/>
          </a:blip>
          <a:srcRect b="11787"/>
          <a:stretch>
            <a:fillRect/>
          </a:stretch>
        </p:blipFill>
        <p:spPr bwMode="auto">
          <a:xfrm>
            <a:off x="8702675" y="4122738"/>
            <a:ext cx="3489325" cy="2735262"/>
          </a:xfrm>
          <a:prstGeom prst="rect">
            <a:avLst/>
          </a:prstGeom>
          <a:noFill/>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altLang="en-US" sz="4400" cap="none" smtClean="0">
                <a:latin typeface="Times New Roman" pitchFamily="18" charset="0"/>
              </a:rPr>
              <a:t>2 Bandyma</a:t>
            </a:r>
            <a:r>
              <a:rPr lang="en-US" altLang="en-US" sz="4400" cap="none" smtClean="0">
                <a:latin typeface="Times New Roman" pitchFamily="18" charset="0"/>
              </a:rPr>
              <a:t>s</a:t>
            </a:r>
          </a:p>
        </p:txBody>
      </p:sp>
      <p:sp>
        <p:nvSpPr>
          <p:cNvPr id="3" name="Content Placeholder 2"/>
          <p:cNvSpPr>
            <a:spLocks noGrp="1"/>
          </p:cNvSpPr>
          <p:nvPr>
            <p:ph idx="4294967295"/>
          </p:nvPr>
        </p:nvSpPr>
        <p:spPr>
          <a:xfrm>
            <a:off x="322263" y="1439863"/>
            <a:ext cx="7899400" cy="5022850"/>
          </a:xfrm>
        </p:spPr>
        <p:txBody>
          <a:bodyPr wrap="square" numCol="1" anchor="t" anchorCtr="0" compatLnSpc="1">
            <a:prstTxWarp prst="textNoShape">
              <a:avLst/>
            </a:prstTxWarp>
          </a:bodyPr>
          <a:lstStyle/>
          <a:p>
            <a:pPr algn="just">
              <a:lnSpc>
                <a:spcPct val="80000"/>
              </a:lnSpc>
              <a:buFont typeface="Arial" charset="0"/>
              <a:buNone/>
            </a:pPr>
            <a:r>
              <a:rPr lang="lt-LT" sz="2800" cap="none" smtClean="0">
                <a:latin typeface="Times New Roman" pitchFamily="18" charset="0"/>
              </a:rPr>
              <a:t>		 Įdėję ritinį į kibirėlį, įsitikiname, kad jų tūris vienodas. </a:t>
            </a:r>
          </a:p>
          <a:p>
            <a:pPr algn="just">
              <a:lnSpc>
                <a:spcPct val="80000"/>
              </a:lnSpc>
              <a:buFont typeface="Arial" charset="0"/>
              <a:buNone/>
            </a:pPr>
            <a:endParaRPr lang="lt-LT" sz="2800" cap="none" smtClean="0">
              <a:latin typeface="Times New Roman" pitchFamily="18" charset="0"/>
            </a:endParaRPr>
          </a:p>
          <a:p>
            <a:pPr algn="just">
              <a:lnSpc>
                <a:spcPct val="80000"/>
              </a:lnSpc>
              <a:buFont typeface="Arial" charset="0"/>
              <a:buNone/>
            </a:pPr>
            <a:endParaRPr lang="lt-LT" sz="2800" cap="none" smtClean="0">
              <a:latin typeface="Times New Roman" pitchFamily="18" charset="0"/>
            </a:endParaRPr>
          </a:p>
          <a:p>
            <a:pPr algn="just">
              <a:lnSpc>
                <a:spcPct val="80000"/>
              </a:lnSpc>
              <a:buFont typeface="Arial" charset="0"/>
              <a:buNone/>
            </a:pPr>
            <a:endParaRPr lang="lt-LT" sz="2800" cap="none" smtClean="0">
              <a:latin typeface="Times New Roman" pitchFamily="18" charset="0"/>
            </a:endParaRPr>
          </a:p>
          <a:p>
            <a:pPr algn="just">
              <a:lnSpc>
                <a:spcPct val="80000"/>
              </a:lnSpc>
              <a:buFont typeface="Arial" charset="0"/>
              <a:buNone/>
            </a:pPr>
            <a:r>
              <a:rPr lang="lt-LT" sz="2800" cap="none" smtClean="0">
                <a:latin typeface="Times New Roman" pitchFamily="18" charset="0"/>
              </a:rPr>
              <a:t>		</a:t>
            </a:r>
          </a:p>
          <a:p>
            <a:pPr algn="just">
              <a:lnSpc>
                <a:spcPct val="80000"/>
              </a:lnSpc>
              <a:buFont typeface="Arial" charset="0"/>
              <a:buNone/>
            </a:pPr>
            <a:r>
              <a:rPr lang="lt-LT" sz="2800" cap="none" smtClean="0">
                <a:latin typeface="Times New Roman" pitchFamily="18" charset="0"/>
              </a:rPr>
              <a:t>		Prie dinamometro prikabinkime kibirėlį, o prie jo — tokio pat tūrio ritinį. Įsidėmėkime rodyklės padėtį skalėje. Užrašome dinamometro parodymus:</a:t>
            </a:r>
          </a:p>
          <a:p>
            <a:pPr algn="just">
              <a:lnSpc>
                <a:spcPct val="80000"/>
              </a:lnSpc>
              <a:buFont typeface="Arial" charset="0"/>
              <a:buNone/>
            </a:pPr>
            <a:r>
              <a:rPr lang="lt-LT" sz="2800" cap="none" smtClean="0">
                <a:latin typeface="Times New Roman" pitchFamily="18" charset="0"/>
              </a:rPr>
              <a:t>	P = (2,5 </a:t>
            </a:r>
            <a:r>
              <a:rPr lang="en-US" sz="2800" cap="none" smtClean="0">
                <a:latin typeface="Times New Roman" pitchFamily="18" charset="0"/>
                <a:cs typeface="Times New Roman" pitchFamily="18" charset="0"/>
              </a:rPr>
              <a:t>±</a:t>
            </a:r>
            <a:r>
              <a:rPr lang="lt-LT" sz="2800" cap="none" smtClean="0">
                <a:latin typeface="Times New Roman" pitchFamily="18" charset="0"/>
                <a:cs typeface="Times New Roman" pitchFamily="18" charset="0"/>
              </a:rPr>
              <a:t> 0,05) N.</a:t>
            </a:r>
            <a:endParaRPr lang="en-US" sz="2800" cap="none" smtClean="0">
              <a:latin typeface="Times New Roman" pitchFamily="18" charset="0"/>
              <a:cs typeface="Times New Roman" pitchFamily="18" charset="0"/>
            </a:endParaRPr>
          </a:p>
        </p:txBody>
      </p:sp>
      <p:pic>
        <p:nvPicPr>
          <p:cNvPr id="30725" name="Picture 5"/>
          <p:cNvPicPr>
            <a:picLocks noChangeAspect="1" noChangeArrowheads="1"/>
          </p:cNvPicPr>
          <p:nvPr/>
        </p:nvPicPr>
        <p:blipFill>
          <a:blip r:embed="rId2"/>
          <a:srcRect/>
          <a:stretch>
            <a:fillRect/>
          </a:stretch>
        </p:blipFill>
        <p:spPr bwMode="auto">
          <a:xfrm>
            <a:off x="2681288" y="2193925"/>
            <a:ext cx="2143125" cy="1638300"/>
          </a:xfrm>
          <a:prstGeom prst="rect">
            <a:avLst/>
          </a:prstGeom>
          <a:noFill/>
          <a:ln w="9525">
            <a:noFill/>
            <a:miter lim="800000"/>
            <a:headEnd/>
            <a:tailEnd/>
          </a:ln>
          <a:effectLst/>
        </p:spPr>
      </p:pic>
      <p:pic>
        <p:nvPicPr>
          <p:cNvPr id="30726" name="Picture 6"/>
          <p:cNvPicPr>
            <a:picLocks noChangeAspect="1" noChangeArrowheads="1"/>
          </p:cNvPicPr>
          <p:nvPr/>
        </p:nvPicPr>
        <p:blipFill>
          <a:blip r:embed="rId3"/>
          <a:srcRect/>
          <a:stretch>
            <a:fillRect/>
          </a:stretch>
        </p:blipFill>
        <p:spPr bwMode="auto">
          <a:xfrm>
            <a:off x="5368925" y="2182813"/>
            <a:ext cx="2238375" cy="1658937"/>
          </a:xfrm>
          <a:prstGeom prst="rect">
            <a:avLst/>
          </a:prstGeom>
          <a:noFill/>
          <a:ln w="9525">
            <a:noFill/>
            <a:miter lim="800000"/>
            <a:headEnd/>
            <a:tailEnd/>
          </a:ln>
          <a:effectLst/>
        </p:spPr>
      </p:pic>
      <p:pic>
        <p:nvPicPr>
          <p:cNvPr id="30731" name="Picture 11"/>
          <p:cNvPicPr>
            <a:picLocks noChangeAspect="1" noChangeArrowheads="1"/>
          </p:cNvPicPr>
          <p:nvPr/>
        </p:nvPicPr>
        <p:blipFill>
          <a:blip r:embed="rId4"/>
          <a:srcRect l="23817"/>
          <a:stretch>
            <a:fillRect/>
          </a:stretch>
        </p:blipFill>
        <p:spPr bwMode="auto">
          <a:xfrm>
            <a:off x="9048750" y="0"/>
            <a:ext cx="3143250" cy="6858000"/>
          </a:xfrm>
          <a:prstGeom prst="rect">
            <a:avLst/>
          </a:prstGeom>
          <a:noFill/>
          <a:ln w="9525">
            <a:noFill/>
            <a:miter lim="800000"/>
            <a:headEnd/>
            <a:tailEnd/>
          </a:ln>
          <a:effectLst/>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Rectangle 1027"/>
          <p:cNvSpPr>
            <a:spLocks noGrp="1"/>
          </p:cNvSpPr>
          <p:nvPr>
            <p:ph type="body" idx="4294967295"/>
          </p:nvPr>
        </p:nvSpPr>
        <p:spPr bwMode="auto">
          <a:xfrm>
            <a:off x="254000" y="977900"/>
            <a:ext cx="11326813" cy="3813175"/>
          </a:xfrm>
          <a:noFill/>
        </p:spPr>
        <p:txBody>
          <a:bodyPr wrap="square" numCol="1" anchor="t" anchorCtr="0" compatLnSpc="1">
            <a:prstTxWarp prst="textNoShape">
              <a:avLst/>
            </a:prstTxWarp>
          </a:bodyPr>
          <a:lstStyle/>
          <a:p>
            <a:pPr algn="just">
              <a:lnSpc>
                <a:spcPct val="80000"/>
              </a:lnSpc>
              <a:buFont typeface="Arial" charset="0"/>
              <a:buNone/>
            </a:pPr>
            <a:r>
              <a:rPr lang="lt-LT" sz="2800" cap="none" smtClean="0">
                <a:latin typeface="Times New Roman" pitchFamily="18" charset="0"/>
              </a:rPr>
              <a:t>		Tada ritinį panardinkime į indą su vandeniu. Spyruoklė sutrumpėja, ir rodyklė skale pasislenka į viršų. </a:t>
            </a:r>
          </a:p>
          <a:p>
            <a:pPr algn="just">
              <a:lnSpc>
                <a:spcPct val="80000"/>
              </a:lnSpc>
              <a:buFont typeface="Arial" charset="0"/>
              <a:buNone/>
            </a:pPr>
            <a:r>
              <a:rPr lang="lt-LT" sz="2800" cap="none" smtClean="0">
                <a:latin typeface="Times New Roman" pitchFamily="18" charset="0"/>
              </a:rPr>
              <a:t>		P = (1 </a:t>
            </a:r>
            <a:r>
              <a:rPr lang="en-US" sz="2800" cap="none" smtClean="0">
                <a:latin typeface="Times New Roman" pitchFamily="18" charset="0"/>
                <a:cs typeface="Times New Roman" pitchFamily="18" charset="0"/>
              </a:rPr>
              <a:t>±</a:t>
            </a:r>
            <a:r>
              <a:rPr lang="lt-LT" sz="2800" cap="none" smtClean="0">
                <a:latin typeface="Times New Roman" pitchFamily="18" charset="0"/>
                <a:cs typeface="Times New Roman" pitchFamily="18" charset="0"/>
              </a:rPr>
              <a:t> 0,05) N.</a:t>
            </a:r>
            <a:endParaRPr lang="lt-LT" sz="2800" cap="none" smtClean="0">
              <a:latin typeface="Times New Roman" pitchFamily="18" charset="0"/>
            </a:endParaRPr>
          </a:p>
          <a:p>
            <a:pPr algn="just">
              <a:lnSpc>
                <a:spcPct val="80000"/>
              </a:lnSpc>
              <a:buFont typeface="Arial" charset="0"/>
              <a:buNone/>
            </a:pPr>
            <a:r>
              <a:rPr lang="lt-LT" sz="2800" cap="none" smtClean="0">
                <a:latin typeface="Times New Roman" pitchFamily="18" charset="0"/>
              </a:rPr>
              <a:t>		Dabar pripilkime pilną </a:t>
            </a:r>
            <a:r>
              <a:rPr lang="pt-BR" sz="2800" cap="none" smtClean="0">
                <a:latin typeface="Times New Roman" pitchFamily="18" charset="0"/>
              </a:rPr>
              <a:t>kibirėlį vandens. Dinamometro rodyklė grįžta </a:t>
            </a:r>
            <a:r>
              <a:rPr lang="lt-LT" sz="2800" cap="none" smtClean="0">
                <a:latin typeface="Times New Roman" pitchFamily="18" charset="0"/>
              </a:rPr>
              <a:t>į pirmykštę padėtį  </a:t>
            </a:r>
          </a:p>
          <a:p>
            <a:pPr algn="just">
              <a:lnSpc>
                <a:spcPct val="80000"/>
              </a:lnSpc>
              <a:buFont typeface="Arial" charset="0"/>
              <a:buNone/>
            </a:pPr>
            <a:r>
              <a:rPr lang="lt-LT" sz="2800" cap="none" smtClean="0">
                <a:latin typeface="Times New Roman" pitchFamily="18" charset="0"/>
              </a:rPr>
              <a:t>		P = (2,5 </a:t>
            </a:r>
            <a:r>
              <a:rPr lang="en-US" sz="2800" cap="none" smtClean="0">
                <a:latin typeface="Times New Roman" pitchFamily="18" charset="0"/>
                <a:cs typeface="Times New Roman" pitchFamily="18" charset="0"/>
              </a:rPr>
              <a:t>±</a:t>
            </a:r>
            <a:r>
              <a:rPr lang="lt-LT" sz="2800" cap="none" smtClean="0">
                <a:latin typeface="Times New Roman" pitchFamily="18" charset="0"/>
                <a:cs typeface="Times New Roman" pitchFamily="18" charset="0"/>
              </a:rPr>
              <a:t> 0,05) N.</a:t>
            </a:r>
            <a:endParaRPr lang="lt-LT" sz="2800" cap="none" smtClean="0">
              <a:latin typeface="Times New Roman" pitchFamily="18" charset="0"/>
            </a:endParaRPr>
          </a:p>
          <a:p>
            <a:pPr algn="just">
              <a:lnSpc>
                <a:spcPct val="80000"/>
              </a:lnSpc>
              <a:buFont typeface="Arial" charset="0"/>
              <a:buNone/>
            </a:pPr>
            <a:r>
              <a:rPr lang="lt-LT" sz="2800" cap="none" smtClean="0">
                <a:latin typeface="Times New Roman" pitchFamily="18" charset="0"/>
              </a:rPr>
              <a:t> 		</a:t>
            </a:r>
            <a:endParaRPr lang="en-US" sz="2800" cap="none" smtClean="0">
              <a:latin typeface="Times New Roman" pitchFamily="18" charset="0"/>
            </a:endParaRPr>
          </a:p>
          <a:p>
            <a:endParaRPr lang="lt-LT" sz="2800" cap="none" smtClean="0">
              <a:latin typeface="Tw Cen MT" pitchFamily="34" charset="0"/>
            </a:endParaRPr>
          </a:p>
        </p:txBody>
      </p:sp>
      <p:pic>
        <p:nvPicPr>
          <p:cNvPr id="75781" name="Picture 1029"/>
          <p:cNvPicPr>
            <a:picLocks noChangeAspect="1" noChangeArrowheads="1"/>
          </p:cNvPicPr>
          <p:nvPr/>
        </p:nvPicPr>
        <p:blipFill>
          <a:blip r:embed="rId2"/>
          <a:srcRect l="23007" r="5508"/>
          <a:stretch>
            <a:fillRect/>
          </a:stretch>
        </p:blipFill>
        <p:spPr bwMode="auto">
          <a:xfrm>
            <a:off x="7477125" y="3352800"/>
            <a:ext cx="2160588" cy="3505200"/>
          </a:xfrm>
          <a:prstGeom prst="rect">
            <a:avLst/>
          </a:prstGeom>
          <a:noFill/>
          <a:ln w="9525">
            <a:noFill/>
            <a:miter lim="800000"/>
            <a:headEnd/>
            <a:tailEnd/>
          </a:ln>
          <a:effectLst/>
        </p:spPr>
      </p:pic>
      <p:pic>
        <p:nvPicPr>
          <p:cNvPr id="75783" name="Picture 1031"/>
          <p:cNvPicPr>
            <a:picLocks noChangeAspect="1" noChangeArrowheads="1"/>
          </p:cNvPicPr>
          <p:nvPr/>
        </p:nvPicPr>
        <p:blipFill>
          <a:blip r:embed="rId3"/>
          <a:srcRect/>
          <a:stretch>
            <a:fillRect/>
          </a:stretch>
        </p:blipFill>
        <p:spPr bwMode="auto">
          <a:xfrm>
            <a:off x="4986338" y="3367088"/>
            <a:ext cx="2203450" cy="3490912"/>
          </a:xfrm>
          <a:prstGeom prst="rect">
            <a:avLst/>
          </a:prstGeom>
          <a:noFill/>
          <a:ln w="9525">
            <a:noFill/>
            <a:miter lim="800000"/>
            <a:headEnd/>
            <a:tailEnd/>
          </a:ln>
          <a:effectLst/>
        </p:spPr>
      </p:pic>
      <p:pic>
        <p:nvPicPr>
          <p:cNvPr id="75785" name="Picture 1033"/>
          <p:cNvPicPr>
            <a:picLocks noChangeAspect="1" noChangeArrowheads="1"/>
          </p:cNvPicPr>
          <p:nvPr/>
        </p:nvPicPr>
        <p:blipFill>
          <a:blip r:embed="rId4"/>
          <a:srcRect/>
          <a:stretch>
            <a:fillRect/>
          </a:stretch>
        </p:blipFill>
        <p:spPr bwMode="auto">
          <a:xfrm>
            <a:off x="9937750" y="3352800"/>
            <a:ext cx="2011363" cy="3505200"/>
          </a:xfrm>
          <a:prstGeom prst="rect">
            <a:avLst/>
          </a:prstGeom>
          <a:noFill/>
          <a:ln w="9525">
            <a:noFill/>
            <a:miter lim="800000"/>
            <a:headEnd/>
            <a:tailEnd/>
          </a:ln>
          <a:effectLst/>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Text Box 2052"/>
          <p:cNvSpPr txBox="1">
            <a:spLocks noChangeArrowheads="1"/>
          </p:cNvSpPr>
          <p:nvPr>
            <p:ph type="body" idx="4294967295"/>
          </p:nvPr>
        </p:nvSpPr>
        <p:spPr bwMode="auto">
          <a:xfrm>
            <a:off x="860425" y="1695450"/>
            <a:ext cx="6584950" cy="3733800"/>
          </a:xfrm>
          <a:noFill/>
        </p:spPr>
        <p:txBody>
          <a:bodyPr wrap="square" numCol="1" anchor="t" anchorCtr="0" compatLnSpc="1">
            <a:prstTxWarp prst="textNoShape">
              <a:avLst/>
            </a:prstTxWarp>
          </a:bodyPr>
          <a:lstStyle/>
          <a:p>
            <a:pPr algn="just">
              <a:buFont typeface="Arial" charset="0"/>
              <a:buNone/>
            </a:pPr>
            <a:r>
              <a:rPr lang="lt-LT" sz="3200" cap="none" smtClean="0">
                <a:latin typeface="Times New Roman" pitchFamily="18" charset="0"/>
              </a:rPr>
              <a:t>		</a:t>
            </a:r>
            <a:r>
              <a:rPr lang="lt-LT" sz="2800" cap="none" smtClean="0">
                <a:latin typeface="Times New Roman" pitchFamily="18" charset="0"/>
              </a:rPr>
              <a:t>Įsitikiname, kad ritinį vandenyje veikia jėga, lygi išstumto </a:t>
            </a:r>
            <a:r>
              <a:rPr lang="en-US" sz="2800" cap="none" smtClean="0">
                <a:latin typeface="Times New Roman" pitchFamily="18" charset="0"/>
              </a:rPr>
              <a:t>vandens svoriui.</a:t>
            </a:r>
            <a:endParaRPr lang="lt-LT" sz="2800" cap="none" smtClean="0">
              <a:latin typeface="Times New Roman" pitchFamily="18" charset="0"/>
            </a:endParaRPr>
          </a:p>
          <a:p>
            <a:pPr>
              <a:buFont typeface="Arial" charset="0"/>
              <a:buNone/>
            </a:pPr>
            <a:r>
              <a:rPr lang="lt-LT" sz="3200" cap="none" smtClean="0">
                <a:latin typeface="Times New Roman" pitchFamily="18" charset="0"/>
              </a:rPr>
              <a:t>		 </a:t>
            </a:r>
            <a:endParaRPr lang="lt-LT" sz="3600" cap="none" smtClean="0">
              <a:latin typeface="Times New Roman" pitchFamily="18" charset="0"/>
              <a:cs typeface="Times New Roman" pitchFamily="18" charset="0"/>
            </a:endParaRPr>
          </a:p>
        </p:txBody>
      </p:sp>
      <p:pic>
        <p:nvPicPr>
          <p:cNvPr id="77829" name="Picture 2053"/>
          <p:cNvPicPr>
            <a:picLocks noChangeAspect="1" noChangeArrowheads="1"/>
          </p:cNvPicPr>
          <p:nvPr/>
        </p:nvPicPr>
        <p:blipFill>
          <a:blip r:embed="rId2"/>
          <a:srcRect/>
          <a:stretch>
            <a:fillRect/>
          </a:stretch>
        </p:blipFill>
        <p:spPr bwMode="auto">
          <a:xfrm>
            <a:off x="8255000" y="0"/>
            <a:ext cx="3937000" cy="6858000"/>
          </a:xfrm>
          <a:prstGeom prst="rect">
            <a:avLst/>
          </a:prstGeom>
          <a:noFill/>
          <a:ln w="9525">
            <a:noFill/>
            <a:miter lim="800000"/>
            <a:headEnd/>
            <a:tailEnd/>
          </a:ln>
          <a:effectLst/>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altLang="en-US" sz="4400" cap="none" smtClean="0">
                <a:latin typeface="Times New Roman" pitchFamily="18" charset="0"/>
              </a:rPr>
              <a:t>3 Bandyma</a:t>
            </a:r>
            <a:r>
              <a:rPr lang="en-US" altLang="en-US" sz="4400" cap="none" smtClean="0">
                <a:latin typeface="Times New Roman" pitchFamily="18" charset="0"/>
              </a:rPr>
              <a:t>s</a:t>
            </a:r>
            <a:r>
              <a:rPr lang="lt-LT" altLang="en-US" sz="4400" cap="none" smtClean="0">
                <a:latin typeface="Times New Roman" pitchFamily="18" charset="0"/>
              </a:rPr>
              <a:t> </a:t>
            </a:r>
            <a:endParaRPr lang="en-US" altLang="en-US" sz="4400" cap="none" smtClean="0">
              <a:latin typeface="Times New Roman" pitchFamily="18" charset="0"/>
            </a:endParaRPr>
          </a:p>
        </p:txBody>
      </p:sp>
      <p:sp>
        <p:nvSpPr>
          <p:cNvPr id="3" name="Content Placeholder 2"/>
          <p:cNvSpPr>
            <a:spLocks noGrp="1"/>
          </p:cNvSpPr>
          <p:nvPr>
            <p:ph idx="4294967295"/>
          </p:nvPr>
        </p:nvSpPr>
        <p:spPr>
          <a:xfrm>
            <a:off x="277813" y="1892300"/>
            <a:ext cx="7713662" cy="3424238"/>
          </a:xfrm>
        </p:spPr>
        <p:txBody>
          <a:bodyPr wrap="square" numCol="1" anchor="t" anchorCtr="0" compatLnSpc="1">
            <a:prstTxWarp prst="textNoShape">
              <a:avLst/>
            </a:prstTxWarp>
          </a:bodyPr>
          <a:lstStyle/>
          <a:p>
            <a:pPr algn="just">
              <a:lnSpc>
                <a:spcPct val="80000"/>
              </a:lnSpc>
              <a:buFont typeface="Arial" charset="0"/>
              <a:buNone/>
            </a:pPr>
            <a:r>
              <a:rPr lang="lt-LT" sz="2800" b="1" cap="none" smtClean="0">
                <a:latin typeface="Times New Roman" pitchFamily="18" charset="0"/>
              </a:rPr>
              <a:t>		</a:t>
            </a:r>
            <a:r>
              <a:rPr lang="en-US" sz="2800" cap="none" smtClean="0">
                <a:latin typeface="Times New Roman" pitchFamily="18" charset="0"/>
              </a:rPr>
              <a:t>Į</a:t>
            </a:r>
            <a:r>
              <a:rPr lang="en-US" sz="2800" b="1" cap="none" smtClean="0">
                <a:latin typeface="Times New Roman" pitchFamily="18" charset="0"/>
              </a:rPr>
              <a:t> </a:t>
            </a:r>
            <a:r>
              <a:rPr lang="en-US" sz="2800" cap="none" smtClean="0">
                <a:latin typeface="Times New Roman" pitchFamily="18" charset="0"/>
              </a:rPr>
              <a:t>nedidelį polietileninį maišelį pripilkime</a:t>
            </a:r>
            <a:r>
              <a:rPr lang="lt-LT" sz="2800" cap="none" smtClean="0">
                <a:latin typeface="Times New Roman" pitchFamily="18" charset="0"/>
              </a:rPr>
              <a:t> </a:t>
            </a:r>
            <a:r>
              <a:rPr lang="pt-BR" sz="2800" cap="none" smtClean="0">
                <a:latin typeface="Times New Roman" pitchFamily="18" charset="0"/>
              </a:rPr>
              <a:t>vandens ir maišelį užriškime taip, kad jame</a:t>
            </a:r>
            <a:r>
              <a:rPr lang="lt-LT" sz="2800" cap="none" smtClean="0">
                <a:latin typeface="Times New Roman" pitchFamily="18" charset="0"/>
              </a:rPr>
              <a:t> neliktų oro. Prikabintą prie dinamometro maišelį </a:t>
            </a:r>
            <a:r>
              <a:rPr lang="en-US" sz="2800" cap="none" smtClean="0">
                <a:latin typeface="Times New Roman" pitchFamily="18" charset="0"/>
              </a:rPr>
              <a:t>pasverkime</a:t>
            </a:r>
            <a:r>
              <a:rPr lang="lt-LT" sz="2800" cap="none" smtClean="0">
                <a:latin typeface="Times New Roman" pitchFamily="18" charset="0"/>
              </a:rPr>
              <a:t>.</a:t>
            </a:r>
          </a:p>
          <a:p>
            <a:pPr algn="just">
              <a:lnSpc>
                <a:spcPct val="80000"/>
              </a:lnSpc>
              <a:buFont typeface="Arial" charset="0"/>
              <a:buNone/>
            </a:pPr>
            <a:r>
              <a:rPr lang="lt-LT" sz="2800" cap="none" smtClean="0">
                <a:latin typeface="Times New Roman" pitchFamily="18" charset="0"/>
              </a:rPr>
              <a:t> </a:t>
            </a:r>
          </a:p>
          <a:p>
            <a:pPr algn="just">
              <a:lnSpc>
                <a:spcPct val="80000"/>
              </a:lnSpc>
              <a:buFont typeface="Arial" charset="0"/>
              <a:buNone/>
            </a:pPr>
            <a:r>
              <a:rPr lang="lt-LT" sz="2800" cap="none" smtClean="0">
                <a:latin typeface="Times New Roman" pitchFamily="18" charset="0"/>
              </a:rPr>
              <a:t>		P = (2,5 </a:t>
            </a:r>
            <a:r>
              <a:rPr lang="en-US" sz="2800" cap="none" smtClean="0">
                <a:latin typeface="Times New Roman" pitchFamily="18" charset="0"/>
                <a:cs typeface="Times New Roman" pitchFamily="18" charset="0"/>
              </a:rPr>
              <a:t>±</a:t>
            </a:r>
            <a:r>
              <a:rPr lang="lt-LT" sz="2800" cap="none" smtClean="0">
                <a:latin typeface="Times New Roman" pitchFamily="18" charset="0"/>
                <a:cs typeface="Times New Roman" pitchFamily="18" charset="0"/>
              </a:rPr>
              <a:t> 0,05) N.</a:t>
            </a:r>
            <a:endParaRPr lang="en-US" sz="2800" cap="none" smtClean="0">
              <a:latin typeface="Times New Roman" pitchFamily="18" charset="0"/>
              <a:cs typeface="Times New Roman" pitchFamily="18" charset="0"/>
            </a:endParaRPr>
          </a:p>
          <a:p>
            <a:pPr algn="just">
              <a:lnSpc>
                <a:spcPct val="80000"/>
              </a:lnSpc>
              <a:buFont typeface="Arial" charset="0"/>
              <a:buNone/>
            </a:pPr>
            <a:r>
              <a:rPr lang="en-US" sz="2800" i="1" cap="none" smtClean="0">
                <a:latin typeface="Times New Roman" pitchFamily="18" charset="0"/>
              </a:rPr>
              <a:t> </a:t>
            </a:r>
            <a:r>
              <a:rPr lang="lt-LT" sz="2800" i="1" cap="none" smtClean="0">
                <a:latin typeface="Times New Roman" pitchFamily="18" charset="0"/>
              </a:rPr>
              <a:t>		</a:t>
            </a:r>
            <a:endParaRPr lang="en-US" sz="2800" cap="none" smtClean="0">
              <a:latin typeface="Times New Roman" pitchFamily="18" charset="0"/>
            </a:endParaRPr>
          </a:p>
        </p:txBody>
      </p:sp>
      <p:pic>
        <p:nvPicPr>
          <p:cNvPr id="31749" name="Picture 5"/>
          <p:cNvPicPr>
            <a:picLocks noChangeAspect="1" noChangeArrowheads="1"/>
          </p:cNvPicPr>
          <p:nvPr/>
        </p:nvPicPr>
        <p:blipFill>
          <a:blip r:embed="rId2"/>
          <a:srcRect/>
          <a:stretch>
            <a:fillRect/>
          </a:stretch>
        </p:blipFill>
        <p:spPr bwMode="auto">
          <a:xfrm>
            <a:off x="8689975" y="0"/>
            <a:ext cx="3514725" cy="6858000"/>
          </a:xfrm>
          <a:prstGeom prst="rect">
            <a:avLst/>
          </a:prstGeom>
          <a:noFill/>
          <a:ln w="9525">
            <a:noFill/>
            <a:miter lim="800000"/>
            <a:headEnd/>
            <a:tailEnd/>
          </a:ln>
          <a:effectLst/>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1027"/>
          <p:cNvSpPr>
            <a:spLocks noGrp="1"/>
          </p:cNvSpPr>
          <p:nvPr>
            <p:ph type="body" idx="4294967295"/>
          </p:nvPr>
        </p:nvSpPr>
        <p:spPr bwMode="auto">
          <a:xfrm>
            <a:off x="592138" y="1641475"/>
            <a:ext cx="6946900" cy="4486275"/>
          </a:xfrm>
          <a:noFill/>
        </p:spPr>
        <p:txBody>
          <a:bodyPr wrap="square" numCol="1" anchor="t" anchorCtr="0" compatLnSpc="1">
            <a:prstTxWarp prst="textNoShape">
              <a:avLst/>
            </a:prstTxWarp>
          </a:bodyPr>
          <a:lstStyle/>
          <a:p>
            <a:pPr algn="just">
              <a:lnSpc>
                <a:spcPct val="80000"/>
              </a:lnSpc>
              <a:buFont typeface="Arial" charset="0"/>
              <a:buNone/>
            </a:pPr>
            <a:r>
              <a:rPr lang="lt-LT" sz="2800" cap="none" smtClean="0">
                <a:latin typeface="Times New Roman" pitchFamily="18" charset="0"/>
              </a:rPr>
              <a:t>		P</a:t>
            </a:r>
            <a:r>
              <a:rPr lang="en-US" sz="2800" cap="none" smtClean="0">
                <a:latin typeface="Times New Roman" pitchFamily="18" charset="0"/>
              </a:rPr>
              <a:t>anardinkime</a:t>
            </a:r>
            <a:r>
              <a:rPr lang="lt-LT" sz="2800" cap="none" smtClean="0">
                <a:latin typeface="Times New Roman" pitchFamily="18" charset="0"/>
              </a:rPr>
              <a:t> </a:t>
            </a:r>
            <a:r>
              <a:rPr lang="en-US" sz="2800" cap="none" smtClean="0">
                <a:latin typeface="Times New Roman" pitchFamily="18" charset="0"/>
              </a:rPr>
              <a:t>į indą su vandeniu. Jis išstums iš indo tiek vandens,</a:t>
            </a:r>
            <a:r>
              <a:rPr lang="lt-LT" sz="2800" cap="none" smtClean="0">
                <a:latin typeface="Times New Roman" pitchFamily="18" charset="0"/>
              </a:rPr>
              <a:t> </a:t>
            </a:r>
            <a:r>
              <a:rPr lang="pl-PL" sz="2800" cap="none" smtClean="0">
                <a:latin typeface="Times New Roman" pitchFamily="18" charset="0"/>
              </a:rPr>
              <a:t>kiek jo yra pačiame maišelyje. Kadangi dabar</a:t>
            </a:r>
            <a:r>
              <a:rPr lang="lt-LT" sz="2800" cap="none" smtClean="0">
                <a:latin typeface="Times New Roman" pitchFamily="18" charset="0"/>
              </a:rPr>
              <a:t> dinamometro rodyklė sustoja beveik ties nuline padala </a:t>
            </a:r>
            <a:r>
              <a:rPr lang="en-US" sz="2800" cap="none" smtClean="0">
                <a:latin typeface="Times New Roman" pitchFamily="18" charset="0"/>
              </a:rPr>
              <a:t>akivaizdu, kad maišelį veikia</a:t>
            </a:r>
            <a:r>
              <a:rPr lang="lt-LT" sz="2800" cap="none" smtClean="0">
                <a:latin typeface="Times New Roman" pitchFamily="18" charset="0"/>
              </a:rPr>
              <a:t> aukštyn nukreipta jėga, lygi išstumto vandens svoriui </a:t>
            </a:r>
            <a:r>
              <a:rPr lang="fr-FR" sz="2800" cap="none" smtClean="0">
                <a:latin typeface="Times New Roman" pitchFamily="18" charset="0"/>
              </a:rPr>
              <a:t>(paties maišelio svoris labai mažas).</a:t>
            </a:r>
            <a:endParaRPr lang="en-US" sz="2800" cap="none" smtClean="0">
              <a:latin typeface="Times New Roman" pitchFamily="18" charset="0"/>
            </a:endParaRPr>
          </a:p>
          <a:p>
            <a:endParaRPr lang="lt-LT" sz="2800" cap="none" smtClean="0">
              <a:latin typeface="Tw Cen MT" pitchFamily="34" charset="0"/>
            </a:endParaRPr>
          </a:p>
        </p:txBody>
      </p:sp>
      <p:pic>
        <p:nvPicPr>
          <p:cNvPr id="73733" name="Picture 1029"/>
          <p:cNvPicPr>
            <a:picLocks noChangeAspect="1" noChangeArrowheads="1"/>
          </p:cNvPicPr>
          <p:nvPr/>
        </p:nvPicPr>
        <p:blipFill>
          <a:blip r:embed="rId2"/>
          <a:srcRect/>
          <a:stretch>
            <a:fillRect/>
          </a:stretch>
        </p:blipFill>
        <p:spPr bwMode="auto">
          <a:xfrm>
            <a:off x="8350250" y="0"/>
            <a:ext cx="3860800" cy="6858000"/>
          </a:xfrm>
          <a:prstGeom prst="rect">
            <a:avLst/>
          </a:prstGeom>
          <a:noFill/>
          <a:ln w="9525">
            <a:noFill/>
            <a:miter lim="800000"/>
            <a:headEnd/>
            <a:tailEnd/>
          </a:ln>
          <a:effectLst/>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Archimedo dėsnis</a:t>
            </a:r>
            <a:endParaRPr lang="en-GB" sz="4400" cap="none" smtClean="0">
              <a:latin typeface="Times New Roman" pitchFamily="18" charset="0"/>
            </a:endParaRPr>
          </a:p>
        </p:txBody>
      </p:sp>
      <p:sp>
        <p:nvSpPr>
          <p:cNvPr id="1027" name="Rectangle 3"/>
          <p:cNvSpPr>
            <a:spLocks noGrp="1"/>
          </p:cNvSpPr>
          <p:nvPr>
            <p:ph type="body" idx="4294967295"/>
          </p:nvPr>
        </p:nvSpPr>
        <p:spPr bwMode="auto">
          <a:xfrm>
            <a:off x="282575" y="1349375"/>
            <a:ext cx="11572875" cy="3424238"/>
          </a:xfrm>
          <a:noFill/>
        </p:spPr>
        <p:txBody>
          <a:bodyPr wrap="square" numCol="1" anchor="t" anchorCtr="0" compatLnSpc="1">
            <a:prstTxWarp prst="textNoShape">
              <a:avLst/>
            </a:prstTxWarp>
          </a:bodyPr>
          <a:lstStyle/>
          <a:p>
            <a:pPr algn="just">
              <a:buFont typeface="Arial" charset="0"/>
              <a:buNone/>
            </a:pPr>
            <a:r>
              <a:rPr lang="lt-LT" cap="none" smtClean="0">
                <a:latin typeface="Times New Roman" pitchFamily="18" charset="0"/>
              </a:rPr>
              <a:t>		</a:t>
            </a:r>
            <a:r>
              <a:rPr lang="lt-LT" sz="2800" cap="none" smtClean="0">
                <a:latin typeface="Times New Roman" pitchFamily="18" charset="0"/>
              </a:rPr>
              <a:t>Jei išstumto skysčio masę pažymėsime m</a:t>
            </a:r>
            <a:r>
              <a:rPr lang="lt-LT" sz="2800" cap="none" baseline="-25000" smtClean="0">
                <a:latin typeface="Times New Roman" pitchFamily="18" charset="0"/>
              </a:rPr>
              <a:t>s</a:t>
            </a:r>
            <a:r>
              <a:rPr lang="lt-LT" sz="2800" cap="none" smtClean="0">
                <a:latin typeface="Times New Roman" pitchFamily="18" charset="0"/>
              </a:rPr>
              <a:t>, tai jo svoris bus P = m</a:t>
            </a:r>
            <a:r>
              <a:rPr lang="lt-LT" sz="2800" cap="none" baseline="-25000" smtClean="0">
                <a:latin typeface="Times New Roman" pitchFamily="18" charset="0"/>
              </a:rPr>
              <a:t>s</a:t>
            </a:r>
            <a:r>
              <a:rPr lang="lt-LT" sz="2800" cap="none" smtClean="0">
                <a:latin typeface="Times New Roman" pitchFamily="18" charset="0"/>
              </a:rPr>
              <a:t>g. Atlikti bandymai parodė, kad Archimedo jėga lygi išstumto skysčio svoriui, t. y. F</a:t>
            </a:r>
            <a:r>
              <a:rPr lang="lt-LT" sz="2800" cap="none" baseline="-25000" smtClean="0">
                <a:latin typeface="Times New Roman" pitchFamily="18" charset="0"/>
              </a:rPr>
              <a:t>A</a:t>
            </a:r>
            <a:r>
              <a:rPr lang="lt-LT" sz="2800" cap="none" smtClean="0">
                <a:latin typeface="Times New Roman" pitchFamily="18" charset="0"/>
              </a:rPr>
              <a:t> = P, arba F</a:t>
            </a:r>
            <a:r>
              <a:rPr lang="lt-LT" sz="2800" cap="none" baseline="-25000" smtClean="0">
                <a:latin typeface="Times New Roman" pitchFamily="18" charset="0"/>
              </a:rPr>
              <a:t>A</a:t>
            </a:r>
            <a:r>
              <a:rPr lang="lt-LT" sz="2800" cap="none" smtClean="0">
                <a:latin typeface="Times New Roman" pitchFamily="18" charset="0"/>
              </a:rPr>
              <a:t> = m</a:t>
            </a:r>
            <a:r>
              <a:rPr lang="lt-LT" sz="2800" cap="none" baseline="-25000" smtClean="0">
                <a:latin typeface="Times New Roman" pitchFamily="18" charset="0"/>
              </a:rPr>
              <a:t>s</a:t>
            </a:r>
            <a:r>
              <a:rPr lang="lt-LT" sz="2800" cap="none" smtClean="0">
                <a:latin typeface="Times New Roman" pitchFamily="18" charset="0"/>
              </a:rPr>
              <a:t>g. </a:t>
            </a:r>
          </a:p>
          <a:p>
            <a:pPr algn="just">
              <a:buFont typeface="Arial" charset="0"/>
              <a:buNone/>
            </a:pPr>
            <a:r>
              <a:rPr lang="lt-LT" sz="2800" cap="none" smtClean="0">
                <a:latin typeface="Times New Roman" pitchFamily="18" charset="0"/>
              </a:rPr>
              <a:t>		Žinodami skysčio tankį </a:t>
            </a:r>
            <a:r>
              <a:rPr lang="lt-LT" sz="2800" cap="none" smtClean="0">
                <a:latin typeface="Times New Roman" pitchFamily="18" charset="0"/>
                <a:cs typeface="Times New Roman" pitchFamily="18" charset="0"/>
              </a:rPr>
              <a:t>ρ</a:t>
            </a:r>
            <a:r>
              <a:rPr lang="lt-LT" sz="2800" cap="none" baseline="-25000" smtClean="0">
                <a:latin typeface="Times New Roman" pitchFamily="18" charset="0"/>
              </a:rPr>
              <a:t>sk</a:t>
            </a:r>
            <a:r>
              <a:rPr lang="lt-LT" sz="2800" cap="none" smtClean="0">
                <a:latin typeface="Times New Roman" pitchFamily="18" charset="0"/>
              </a:rPr>
              <a:t>, jo masę galime išreikšti taip:  m</a:t>
            </a:r>
            <a:r>
              <a:rPr lang="lt-LT" sz="2800" cap="none" baseline="-25000" smtClean="0">
                <a:latin typeface="Times New Roman" pitchFamily="18" charset="0"/>
              </a:rPr>
              <a:t>s</a:t>
            </a:r>
            <a:r>
              <a:rPr lang="lt-LT" sz="2800" cap="none" smtClean="0">
                <a:latin typeface="Times New Roman" pitchFamily="18" charset="0"/>
              </a:rPr>
              <a:t> = </a:t>
            </a:r>
            <a:r>
              <a:rPr lang="lt-LT" sz="2800" cap="none" smtClean="0">
                <a:latin typeface="Times New Roman" pitchFamily="18" charset="0"/>
                <a:cs typeface="Times New Roman" pitchFamily="18" charset="0"/>
              </a:rPr>
              <a:t>ρ</a:t>
            </a:r>
            <a:r>
              <a:rPr lang="lt-LT" sz="2800" cap="none" baseline="-25000" smtClean="0">
                <a:latin typeface="Times New Roman" pitchFamily="18" charset="0"/>
              </a:rPr>
              <a:t>sk</a:t>
            </a:r>
            <a:r>
              <a:rPr lang="lt-LT" sz="2800" cap="none" smtClean="0">
                <a:latin typeface="Times New Roman" pitchFamily="18" charset="0"/>
              </a:rPr>
              <a:t>V. Tada </a:t>
            </a:r>
            <a:endParaRPr lang="en-GB" sz="2800" cap="none" smtClean="0">
              <a:latin typeface="Times New Roman" pitchFamily="18" charset="0"/>
            </a:endParaRPr>
          </a:p>
        </p:txBody>
      </p:sp>
      <p:graphicFrame>
        <p:nvGraphicFramePr>
          <p:cNvPr id="189440" name="Object 1024"/>
          <p:cNvGraphicFramePr>
            <a:graphicFrameLocks noChangeAspect="1"/>
          </p:cNvGraphicFramePr>
          <p:nvPr/>
        </p:nvGraphicFramePr>
        <p:xfrm>
          <a:off x="3749675" y="4298950"/>
          <a:ext cx="3367088" cy="784225"/>
        </p:xfrm>
        <a:graphic>
          <a:graphicData uri="http://schemas.openxmlformats.org/presentationml/2006/ole">
            <p:oleObj spid="_x0000_s189440" r:id="rId3" imgW="977900" imgH="228600" progId="Equation.3">
              <p:embed/>
            </p:oleObj>
          </a:graphicData>
        </a:graphic>
      </p:graphicFrame>
      <p:sp>
        <p:nvSpPr>
          <p:cNvPr id="1029" name="Text Box 5"/>
          <p:cNvSpPr txBox="1">
            <a:spLocks noChangeArrowheads="1"/>
          </p:cNvSpPr>
          <p:nvPr/>
        </p:nvSpPr>
        <p:spPr bwMode="auto">
          <a:xfrm>
            <a:off x="527050" y="5292725"/>
            <a:ext cx="11206163" cy="1373188"/>
          </a:xfrm>
          <a:prstGeom prst="rect">
            <a:avLst/>
          </a:prstGeom>
          <a:noFill/>
          <a:ln w="9525">
            <a:noFill/>
            <a:miter lim="800000"/>
            <a:headEnd/>
            <a:tailEnd/>
          </a:ln>
          <a:effectLst/>
        </p:spPr>
        <p:txBody>
          <a:bodyPr>
            <a:spAutoFit/>
          </a:bodyPr>
          <a:lstStyle/>
          <a:p>
            <a:pPr algn="just">
              <a:spcBef>
                <a:spcPct val="50000"/>
              </a:spcBef>
            </a:pPr>
            <a:r>
              <a:rPr lang="lt-LT" sz="2800">
                <a:latin typeface="Times New Roman" pitchFamily="18" charset="0"/>
              </a:rPr>
              <a:t>F</a:t>
            </a:r>
            <a:r>
              <a:rPr lang="lt-LT" sz="2800" baseline="-25000">
                <a:latin typeface="Times New Roman" pitchFamily="18" charset="0"/>
              </a:rPr>
              <a:t>A</a:t>
            </a:r>
            <a:r>
              <a:rPr lang="lt-LT" sz="2800">
                <a:latin typeface="Times New Roman" pitchFamily="18" charset="0"/>
              </a:rPr>
              <a:t> – Archimedo jėga, </a:t>
            </a:r>
            <a:r>
              <a:rPr lang="lt-LT" sz="2800">
                <a:latin typeface="Times New Roman" pitchFamily="18" charset="0"/>
                <a:cs typeface="Times New Roman" pitchFamily="18" charset="0"/>
              </a:rPr>
              <a:t>ρ</a:t>
            </a:r>
            <a:r>
              <a:rPr lang="lt-LT" sz="2800" baseline="-25000">
                <a:latin typeface="Times New Roman" pitchFamily="18" charset="0"/>
              </a:rPr>
              <a:t>sk</a:t>
            </a:r>
            <a:r>
              <a:rPr lang="lt-LT" sz="2800">
                <a:latin typeface="Times New Roman" pitchFamily="18" charset="0"/>
              </a:rPr>
              <a:t> – skysčio tankis, V- išstumto skysčio tūris (lygus panardinto kūno tūriui; jei kūnas plūduriuoja skystyje – tai jame pasinėrusios kūno dalies tūriui), g – laisvojo kritimo pagreitis. </a:t>
            </a:r>
            <a:endParaRPr lang="en-GB" sz="2800">
              <a:latin typeface="Times New Roman" pitchFamily="18" charset="0"/>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altLang="en-US" sz="4400" cap="none" smtClean="0">
                <a:latin typeface="Times New Roman" pitchFamily="18" charset="0"/>
              </a:rPr>
              <a:t>Archimedo dėsnis</a:t>
            </a:r>
            <a:endParaRPr lang="en-US" altLang="en-US" sz="4400" cap="none" smtClean="0">
              <a:latin typeface="Times New Roman" pitchFamily="18" charset="0"/>
            </a:endParaRPr>
          </a:p>
        </p:txBody>
      </p:sp>
      <p:sp>
        <p:nvSpPr>
          <p:cNvPr id="3" name="Content Placeholder 2"/>
          <p:cNvSpPr>
            <a:spLocks noGrp="1"/>
          </p:cNvSpPr>
          <p:nvPr>
            <p:ph idx="4294967295"/>
          </p:nvPr>
        </p:nvSpPr>
        <p:spPr>
          <a:xfrm>
            <a:off x="603250" y="1311275"/>
            <a:ext cx="11328400" cy="5153025"/>
          </a:xfrm>
        </p:spPr>
        <p:txBody>
          <a:bodyPr wrap="square" numCol="1" anchor="t" anchorCtr="0" compatLnSpc="1">
            <a:prstTxWarp prst="textNoShape">
              <a:avLst/>
            </a:prstTxWarp>
          </a:bodyPr>
          <a:lstStyle/>
          <a:p>
            <a:pPr algn="just">
              <a:buFont typeface="Arial" charset="0"/>
              <a:buNone/>
            </a:pPr>
            <a:r>
              <a:rPr lang="lt-LT" cap="none" smtClean="0">
                <a:latin typeface="Arial" charset="0"/>
              </a:rPr>
              <a:t>		</a:t>
            </a:r>
            <a:r>
              <a:rPr lang="lt-LT" sz="2800" cap="none" smtClean="0">
                <a:latin typeface="Times New Roman" pitchFamily="18" charset="0"/>
              </a:rPr>
              <a:t>Archimedo dėsnį galima suformuluoti įvairiai nekeičiant jo esmės.</a:t>
            </a:r>
          </a:p>
          <a:p>
            <a:pPr algn="just">
              <a:buFont typeface="Arial" charset="0"/>
              <a:buNone/>
            </a:pPr>
            <a:r>
              <a:rPr lang="lt-LT" sz="2800" cap="none" smtClean="0">
                <a:latin typeface="Times New Roman" pitchFamily="18" charset="0"/>
              </a:rPr>
              <a:t>		</a:t>
            </a:r>
            <a:r>
              <a:rPr lang="en-US" sz="2800" b="1" cap="none" smtClean="0">
                <a:latin typeface="Times New Roman" pitchFamily="18" charset="0"/>
              </a:rPr>
              <a:t>Skystyje</a:t>
            </a:r>
            <a:r>
              <a:rPr lang="lt-LT" sz="2800" b="1" cap="none" smtClean="0">
                <a:latin typeface="Times New Roman" pitchFamily="18" charset="0"/>
              </a:rPr>
              <a:t> </a:t>
            </a:r>
            <a:r>
              <a:rPr lang="en-US" sz="2800" b="1" cap="none" smtClean="0">
                <a:latin typeface="Times New Roman" pitchFamily="18" charset="0"/>
              </a:rPr>
              <a:t>(dujose) panardintą kūną veikia</a:t>
            </a:r>
            <a:r>
              <a:rPr lang="lt-LT" sz="2800" b="1" cap="none" smtClean="0">
                <a:latin typeface="Times New Roman" pitchFamily="18" charset="0"/>
              </a:rPr>
              <a:t> aukštyn nukreipta jėga, lygi kūno išstumto skysčio (dujų) svoriui.</a:t>
            </a:r>
          </a:p>
          <a:p>
            <a:pPr algn="just">
              <a:buFont typeface="Arial" charset="0"/>
              <a:buNone/>
            </a:pPr>
            <a:endParaRPr lang="lt-LT" sz="2800" b="1" cap="none" smtClean="0">
              <a:latin typeface="Times New Roman" pitchFamily="18" charset="0"/>
            </a:endParaRPr>
          </a:p>
          <a:p>
            <a:pPr algn="just">
              <a:buFont typeface="Arial" charset="0"/>
              <a:buNone/>
            </a:pPr>
            <a:r>
              <a:rPr lang="lt-LT" sz="2800" b="1" cap="none" smtClean="0">
                <a:latin typeface="Times New Roman" pitchFamily="18" charset="0"/>
              </a:rPr>
              <a:t>		Archimedo jėga skystyje (dujose) lygi išstumto skysčio (dujų) svoriui. </a:t>
            </a:r>
          </a:p>
          <a:p>
            <a:pPr algn="just">
              <a:buFont typeface="Arial" charset="0"/>
              <a:buNone/>
            </a:pPr>
            <a:r>
              <a:rPr lang="lt-LT" sz="2800" b="1" cap="none" smtClean="0">
                <a:latin typeface="Times New Roman" pitchFamily="18" charset="0"/>
              </a:rPr>
              <a:t>					</a:t>
            </a:r>
            <a:r>
              <a:rPr lang="lt-LT" sz="2800" cap="none" smtClean="0">
                <a:latin typeface="Times New Roman" pitchFamily="18" charset="0"/>
              </a:rPr>
              <a:t>F</a:t>
            </a:r>
            <a:r>
              <a:rPr lang="lt-LT" sz="2800" cap="none" baseline="-25000" smtClean="0">
                <a:latin typeface="Times New Roman" pitchFamily="18" charset="0"/>
              </a:rPr>
              <a:t>A</a:t>
            </a:r>
            <a:r>
              <a:rPr lang="lt-LT" sz="2800" cap="none" smtClean="0">
                <a:latin typeface="Times New Roman" pitchFamily="18" charset="0"/>
              </a:rPr>
              <a:t> = P.</a:t>
            </a:r>
            <a:endParaRPr lang="lt-LT" sz="2800" b="1" cap="none" smtClean="0">
              <a:latin typeface="Times New Roman" pitchFamily="18" charset="0"/>
            </a:endParaRPr>
          </a:p>
          <a:p>
            <a:pPr algn="just">
              <a:buFont typeface="Arial" charset="0"/>
              <a:buNone/>
            </a:pPr>
            <a:endParaRPr lang="en-US" sz="2800" cap="none" smtClean="0">
              <a:latin typeface="Tw Cen MT" pitchFamily="34" charset="0"/>
            </a:endParaRPr>
          </a:p>
        </p:txBody>
      </p:sp>
      <p:graphicFrame>
        <p:nvGraphicFramePr>
          <p:cNvPr id="190464" name="Object 1024"/>
          <p:cNvGraphicFramePr>
            <a:graphicFrameLocks noChangeAspect="1"/>
          </p:cNvGraphicFramePr>
          <p:nvPr/>
        </p:nvGraphicFramePr>
        <p:xfrm>
          <a:off x="7689850" y="2832100"/>
          <a:ext cx="3367088" cy="784225"/>
        </p:xfrm>
        <a:graphic>
          <a:graphicData uri="http://schemas.openxmlformats.org/presentationml/2006/ole">
            <p:oleObj spid="_x0000_s190464" r:id="rId3" imgW="977900" imgH="228600" progId="Equation.3">
              <p:embed/>
            </p:oleObj>
          </a:graphicData>
        </a:graphic>
      </p:graphicFrame>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               Archimedas ir karūna</a:t>
            </a:r>
            <a:endParaRPr lang="en-GB" sz="4400" cap="none" smtClean="0">
              <a:latin typeface="Times New Roman" pitchFamily="18" charset="0"/>
            </a:endParaRPr>
          </a:p>
        </p:txBody>
      </p:sp>
      <p:sp>
        <p:nvSpPr>
          <p:cNvPr id="137219" name="Rectangle 3"/>
          <p:cNvSpPr>
            <a:spLocks noGrp="1"/>
          </p:cNvSpPr>
          <p:nvPr>
            <p:ph type="body" idx="4294967295"/>
          </p:nvPr>
        </p:nvSpPr>
        <p:spPr bwMode="auto">
          <a:xfrm>
            <a:off x="463550" y="1517650"/>
            <a:ext cx="11277600" cy="3424238"/>
          </a:xfrm>
          <a:noFill/>
        </p:spPr>
        <p:txBody>
          <a:bodyPr wrap="square" numCol="1" anchor="t" anchorCtr="0" compatLnSpc="1">
            <a:prstTxWarp prst="textNoShape">
              <a:avLst/>
            </a:prstTxWarp>
          </a:bodyPr>
          <a:lstStyle/>
          <a:p>
            <a:pPr algn="just">
              <a:lnSpc>
                <a:spcPct val="110000"/>
              </a:lnSpc>
              <a:buFont typeface="Arial" charset="0"/>
              <a:buNone/>
            </a:pPr>
            <a:r>
              <a:rPr lang="lt-LT" sz="1800" cap="none" smtClean="0">
                <a:latin typeface="Times New Roman" pitchFamily="18" charset="0"/>
              </a:rPr>
              <a:t>		</a:t>
            </a:r>
            <a:r>
              <a:rPr lang="lt-LT" sz="2800" cap="none" smtClean="0">
                <a:latin typeface="Times New Roman" pitchFamily="18" charset="0"/>
              </a:rPr>
              <a:t>Sirakūzų valdovas Heronas užsakė naują karūną. Karūna išėjo labai graži ir svėrė tiek pat kiek auksakaliui duotas grynuolis, tačiau Heronui nepatiko jos spalva. Valdovas įtarė, kad auksakalys pavogė dalį aukso, o į karūną įlydė sidabro. Kaip tai patikrinti nesugadinant karūnos? Valdovas pasikvietė Archimedą ir skyrė jam šią užduotį. </a:t>
            </a:r>
          </a:p>
          <a:p>
            <a:pPr algn="just">
              <a:lnSpc>
                <a:spcPct val="110000"/>
              </a:lnSpc>
              <a:buFont typeface="Arial" charset="0"/>
              <a:buNone/>
            </a:pPr>
            <a:r>
              <a:rPr lang="lt-LT" sz="2800" cap="none" smtClean="0">
                <a:latin typeface="Times New Roman" pitchFamily="18" charset="0"/>
              </a:rPr>
              <a:t>		Ar karūna iš gryno aukso, įmanoma nustatyti žinant jos tankį. Karūną pasverti galima, bet kaip sužinoti jos tūrį? Išspręsti šią problemą Archimedui padėjo atsitiktinumas.</a:t>
            </a:r>
          </a:p>
          <a:p>
            <a:pPr>
              <a:lnSpc>
                <a:spcPct val="110000"/>
              </a:lnSpc>
              <a:buFont typeface="Arial" charset="0"/>
              <a:buNone/>
            </a:pPr>
            <a:endParaRPr lang="en-GB" sz="2800" cap="none" smtClean="0">
              <a:latin typeface="Times New Roman" pitchFamily="18" charset="0"/>
            </a:endParaRPr>
          </a:p>
        </p:txBody>
      </p:sp>
      <p:pic>
        <p:nvPicPr>
          <p:cNvPr id="137221" name="Picture 5" descr="karaliaus-karuna-1"/>
          <p:cNvPicPr>
            <a:picLocks noChangeAspect="1" noChangeArrowheads="1"/>
          </p:cNvPicPr>
          <p:nvPr/>
        </p:nvPicPr>
        <p:blipFill>
          <a:blip r:embed="rId2"/>
          <a:srcRect t="24968" b="16980"/>
          <a:stretch>
            <a:fillRect/>
          </a:stretch>
        </p:blipFill>
        <p:spPr bwMode="auto">
          <a:xfrm>
            <a:off x="10248900" y="5167313"/>
            <a:ext cx="1943100" cy="1690687"/>
          </a:xfrm>
          <a:prstGeom prst="rect">
            <a:avLst/>
          </a:prstGeom>
          <a:noFill/>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             Archimedas ir karūna</a:t>
            </a:r>
            <a:endParaRPr lang="en-GB" sz="4400" cap="none" smtClean="0">
              <a:latin typeface="Times New Roman" pitchFamily="18" charset="0"/>
            </a:endParaRPr>
          </a:p>
        </p:txBody>
      </p:sp>
      <p:sp>
        <p:nvSpPr>
          <p:cNvPr id="138243" name="Rectangle 3"/>
          <p:cNvSpPr>
            <a:spLocks noGrp="1"/>
          </p:cNvSpPr>
          <p:nvPr>
            <p:ph type="body" idx="4294967295"/>
          </p:nvPr>
        </p:nvSpPr>
        <p:spPr bwMode="auto">
          <a:xfrm>
            <a:off x="376238" y="1614488"/>
            <a:ext cx="11304587" cy="3424237"/>
          </a:xfrm>
          <a:noFill/>
        </p:spPr>
        <p:txBody>
          <a:bodyPr wrap="square" numCol="1" anchor="t" anchorCtr="0" compatLnSpc="1">
            <a:prstTxWarp prst="textNoShape">
              <a:avLst/>
            </a:prstTxWarp>
          </a:bodyPr>
          <a:lstStyle/>
          <a:p>
            <a:pPr algn="just">
              <a:buFont typeface="Arial" charset="0"/>
              <a:buNone/>
            </a:pPr>
            <a:r>
              <a:rPr lang="lt-LT" cap="none" smtClean="0">
                <a:latin typeface="Times New Roman" pitchFamily="18" charset="0"/>
              </a:rPr>
              <a:t>		</a:t>
            </a:r>
            <a:r>
              <a:rPr lang="lt-LT" sz="2800" cap="none" smtClean="0">
                <a:latin typeface="Times New Roman" pitchFamily="18" charset="0"/>
              </a:rPr>
              <a:t>Maudydamasis sklidinoje vonioje mokslininkas išliejo vandens ir suprato, kad panirusio kūno tūris lygus jo išstumto vandens tūriui. Archimedas iššoko iš vonios ir neapsivilkęs drabužių bėgo Sirakūzų gatvėmis šaukdamas: </a:t>
            </a:r>
            <a:r>
              <a:rPr lang="lt-LT" sz="2800" cap="none" smtClean="0">
                <a:latin typeface="Times New Roman" pitchFamily="18" charset="0"/>
                <a:cs typeface="Times New Roman" pitchFamily="18" charset="0"/>
              </a:rPr>
              <a:t>„</a:t>
            </a:r>
            <a:r>
              <a:rPr lang="lt-LT" sz="2800" cap="none" smtClean="0">
                <a:latin typeface="Times New Roman" pitchFamily="18" charset="0"/>
              </a:rPr>
              <a:t>Eureka</a:t>
            </a:r>
            <a:r>
              <a:rPr lang="lt-LT" sz="2800" cap="none" smtClean="0">
                <a:latin typeface="Times New Roman" pitchFamily="18" charset="0"/>
                <a:cs typeface="Times New Roman" pitchFamily="18" charset="0"/>
              </a:rPr>
              <a:t>!</a:t>
            </a:r>
            <a:r>
              <a:rPr lang="lt-LT" sz="2800" cap="none" smtClean="0">
                <a:latin typeface="Times New Roman" pitchFamily="18" charset="0"/>
              </a:rPr>
              <a:t> Eureka</a:t>
            </a:r>
            <a:r>
              <a:rPr lang="lt-LT" sz="2800" cap="none" smtClean="0">
                <a:latin typeface="Times New Roman" pitchFamily="18" charset="0"/>
                <a:cs typeface="Times New Roman" pitchFamily="18" charset="0"/>
              </a:rPr>
              <a:t>!</a:t>
            </a:r>
            <a:r>
              <a:rPr lang="lt-LT" sz="2800" cap="none" smtClean="0">
                <a:latin typeface="Times New Roman" pitchFamily="18" charset="0"/>
              </a:rPr>
              <a:t>”</a:t>
            </a:r>
            <a:endParaRPr lang="en-GB" sz="2800" cap="none" smtClean="0">
              <a:latin typeface="Times New Roman" pitchFamily="18" charset="0"/>
            </a:endParaRPr>
          </a:p>
        </p:txBody>
      </p:sp>
      <p:pic>
        <p:nvPicPr>
          <p:cNvPr id="138245" name="Picture 5" descr="ArchiBath"/>
          <p:cNvPicPr>
            <a:picLocks noChangeAspect="1" noChangeArrowheads="1"/>
          </p:cNvPicPr>
          <p:nvPr/>
        </p:nvPicPr>
        <p:blipFill>
          <a:blip r:embed="rId2"/>
          <a:srcRect/>
          <a:stretch>
            <a:fillRect/>
          </a:stretch>
        </p:blipFill>
        <p:spPr bwMode="auto">
          <a:xfrm>
            <a:off x="7269163" y="3897313"/>
            <a:ext cx="2519362" cy="2960687"/>
          </a:xfrm>
          <a:prstGeom prst="rect">
            <a:avLst/>
          </a:prstGeom>
          <a:noFill/>
        </p:spPr>
      </p:pic>
      <p:pic>
        <p:nvPicPr>
          <p:cNvPr id="138247" name="Picture 7" descr="ArchiSyra"/>
          <p:cNvPicPr>
            <a:picLocks noChangeAspect="1" noChangeArrowheads="1"/>
          </p:cNvPicPr>
          <p:nvPr/>
        </p:nvPicPr>
        <p:blipFill>
          <a:blip r:embed="rId3"/>
          <a:srcRect/>
          <a:stretch>
            <a:fillRect/>
          </a:stretch>
        </p:blipFill>
        <p:spPr bwMode="auto">
          <a:xfrm>
            <a:off x="9840913" y="3905250"/>
            <a:ext cx="2351087" cy="2952750"/>
          </a:xfrm>
          <a:prstGeom prst="rect">
            <a:avLst/>
          </a:prstGeom>
          <a:noFill/>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1026"/>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		Archimedas ir karūna</a:t>
            </a:r>
            <a:endParaRPr lang="en-GB" sz="4400" cap="none" smtClean="0">
              <a:latin typeface="Times New Roman" pitchFamily="18" charset="0"/>
            </a:endParaRPr>
          </a:p>
        </p:txBody>
      </p:sp>
      <p:sp>
        <p:nvSpPr>
          <p:cNvPr id="139267" name="Rectangle 1027"/>
          <p:cNvSpPr>
            <a:spLocks noGrp="1"/>
          </p:cNvSpPr>
          <p:nvPr>
            <p:ph type="body" idx="4294967295"/>
          </p:nvPr>
        </p:nvSpPr>
        <p:spPr bwMode="auto">
          <a:xfrm>
            <a:off x="228600" y="1400175"/>
            <a:ext cx="11531600" cy="3424238"/>
          </a:xfrm>
          <a:noFill/>
        </p:spPr>
        <p:txBody>
          <a:bodyPr wrap="square" numCol="1" anchor="t" anchorCtr="0" compatLnSpc="1">
            <a:prstTxWarp prst="textNoShape">
              <a:avLst/>
            </a:prstTxWarp>
          </a:bodyPr>
          <a:lstStyle/>
          <a:p>
            <a:pPr algn="just">
              <a:lnSpc>
                <a:spcPct val="110000"/>
              </a:lnSpc>
              <a:buFont typeface="Arial" charset="0"/>
              <a:buNone/>
            </a:pPr>
            <a:r>
              <a:rPr lang="lt-LT" sz="1800" cap="none" smtClean="0">
                <a:latin typeface="Times New Roman" pitchFamily="18" charset="0"/>
              </a:rPr>
              <a:t>		</a:t>
            </a:r>
            <a:r>
              <a:rPr lang="lt-LT" sz="2800" cap="none" smtClean="0">
                <a:latin typeface="Times New Roman" pitchFamily="18" charset="0"/>
              </a:rPr>
              <a:t>Kitą dieną Herono rūmuose Archimedas atliko bandymą. Prie vieno svirtinių svarstyklių peties prikabino karūną, prie kito – tokios pat masės aukso grynuolį. Nusistovėjo pusiausvyra. Tada prikabintus kūnus panardino į vonią su vandeniu. Grynuolis nusvėrė karūną ir Archimedas sušuko: </a:t>
            </a:r>
            <a:r>
              <a:rPr lang="lt-LT" sz="2800" cap="none" smtClean="0">
                <a:latin typeface="Times New Roman" pitchFamily="18" charset="0"/>
                <a:cs typeface="Times New Roman" pitchFamily="18" charset="0"/>
              </a:rPr>
              <a:t>„</a:t>
            </a:r>
            <a:r>
              <a:rPr lang="lt-LT" sz="2800" cap="none" smtClean="0">
                <a:latin typeface="Times New Roman" pitchFamily="18" charset="0"/>
              </a:rPr>
              <a:t>Auksakalys yra sukčius</a:t>
            </a:r>
            <a:r>
              <a:rPr lang="lt-LT" sz="2800" cap="none" smtClean="0">
                <a:latin typeface="Times New Roman" pitchFamily="18" charset="0"/>
                <a:cs typeface="Times New Roman" pitchFamily="18" charset="0"/>
              </a:rPr>
              <a:t>!</a:t>
            </a:r>
            <a:r>
              <a:rPr lang="lt-LT" sz="2800" cap="none" smtClean="0">
                <a:latin typeface="Times New Roman" pitchFamily="18" charset="0"/>
              </a:rPr>
              <a:t>” Jeigu karūnos ir aukso grynuolio tūris ir masė vienoda, tai šiuos kūnus panardinus į vandenį pusiausvyra nesutriktų, bet atsitiko priešingai. Karūnos ir grynuolio tūris skyrėsi, taigi skyrėsi ir tankis. Vadinasi, karūna buvo nukalta ne iš gryno aukso.</a:t>
            </a:r>
            <a:endParaRPr lang="en-GB" sz="2800" cap="none" smtClean="0">
              <a:latin typeface="Times New Roman" pitchFamily="18" charset="0"/>
            </a:endParaRPr>
          </a:p>
        </p:txBody>
      </p:sp>
      <p:pic>
        <p:nvPicPr>
          <p:cNvPr id="139269" name="Picture 1029"/>
          <p:cNvPicPr>
            <a:picLocks noChangeAspect="1" noChangeArrowheads="1"/>
          </p:cNvPicPr>
          <p:nvPr/>
        </p:nvPicPr>
        <p:blipFill>
          <a:blip r:embed="rId2">
            <a:lum contrast="18000"/>
          </a:blip>
          <a:srcRect/>
          <a:stretch>
            <a:fillRect/>
          </a:stretch>
        </p:blipFill>
        <p:spPr bwMode="auto">
          <a:xfrm>
            <a:off x="8575675" y="4868863"/>
            <a:ext cx="3616325" cy="1989137"/>
          </a:xfrm>
          <a:prstGeom prst="rect">
            <a:avLst/>
          </a:prstGeom>
          <a:noFill/>
          <a:ln w="9525">
            <a:noFill/>
            <a:miter lim="800000"/>
            <a:headEnd/>
            <a:tailEnd/>
          </a:ln>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bwMode="auto">
          <a:xfrm>
            <a:off x="1019175" y="1133475"/>
            <a:ext cx="10363200" cy="1595438"/>
          </a:xfrm>
          <a:noFill/>
        </p:spPr>
        <p:txBody>
          <a:bodyPr wrap="square" numCol="1" anchor="t" anchorCtr="0" compatLnSpc="1">
            <a:prstTxWarp prst="textNoShape">
              <a:avLst/>
            </a:prstTxWarp>
          </a:bodyPr>
          <a:lstStyle/>
          <a:p>
            <a:r>
              <a:rPr lang="lt-LT" sz="4400" cap="none" smtClean="0">
                <a:latin typeface="Times New Roman" pitchFamily="18" charset="0"/>
              </a:rPr>
              <a:t>Skystyje panirusį kūną veikiančios Archimedo jėgos apskaičiavimas</a:t>
            </a:r>
          </a:p>
        </p:txBody>
      </p:sp>
      <p:sp>
        <p:nvSpPr>
          <p:cNvPr id="3075" name="Rectangle 3"/>
          <p:cNvSpPr>
            <a:spLocks noGrp="1" noChangeArrowheads="1"/>
          </p:cNvSpPr>
          <p:nvPr>
            <p:ph idx="4294967295"/>
          </p:nvPr>
        </p:nvSpPr>
        <p:spPr/>
        <p:txBody>
          <a:bodyPr wrap="square" numCol="1" anchor="t" anchorCtr="0" compatLnSpc="1">
            <a:prstTxWarp prst="textNoShape">
              <a:avLst/>
            </a:prstTxWarp>
          </a:bodyPr>
          <a:lstStyle/>
          <a:p>
            <a:pPr marL="341313" indent="-341313" defTabSz="455613">
              <a:buFontTx/>
              <a:buNone/>
            </a:pPr>
            <a:r>
              <a:rPr lang="lt-LT" sz="2800" b="1" cap="none" smtClean="0">
                <a:latin typeface="Times New Roman" pitchFamily="18" charset="0"/>
              </a:rPr>
              <a:t>Užduotis:</a:t>
            </a:r>
          </a:p>
          <a:p>
            <a:pPr marL="341313" indent="-341313" algn="just" defTabSz="455613">
              <a:buFontTx/>
              <a:buNone/>
            </a:pPr>
            <a:r>
              <a:rPr lang="lt-LT" sz="2800" cap="none" smtClean="0">
                <a:latin typeface="Times New Roman" pitchFamily="18" charset="0"/>
              </a:rPr>
              <a:t> 			Apskaičiuokite Archimedo jėgą, kuri veikia vandenyje panirusį metalinį ritinėlį. </a:t>
            </a:r>
          </a:p>
        </p:txBody>
      </p:sp>
      <p:pic>
        <p:nvPicPr>
          <p:cNvPr id="33796" name="Picture 4"/>
          <p:cNvPicPr>
            <a:picLocks noChangeAspect="1" noChangeArrowheads="1"/>
          </p:cNvPicPr>
          <p:nvPr/>
        </p:nvPicPr>
        <p:blipFill>
          <a:blip r:embed="rId2"/>
          <a:srcRect l="6824" t="17258" r="4918" b="10815"/>
          <a:stretch>
            <a:fillRect/>
          </a:stretch>
        </p:blipFill>
        <p:spPr bwMode="auto">
          <a:xfrm>
            <a:off x="8039100" y="4321175"/>
            <a:ext cx="4152900" cy="253682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1026"/>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Priemonės:</a:t>
            </a:r>
          </a:p>
        </p:txBody>
      </p:sp>
      <p:sp>
        <p:nvSpPr>
          <p:cNvPr id="78851" name="Rectangle 1027"/>
          <p:cNvSpPr>
            <a:spLocks noGrp="1"/>
          </p:cNvSpPr>
          <p:nvPr>
            <p:ph type="body" idx="4294967295"/>
          </p:nvPr>
        </p:nvSpPr>
        <p:spPr bwMode="auto">
          <a:xfrm>
            <a:off x="954088" y="1620838"/>
            <a:ext cx="10363200" cy="3424237"/>
          </a:xfrm>
          <a:noFill/>
        </p:spPr>
        <p:txBody>
          <a:bodyPr wrap="square" numCol="1" anchor="t" anchorCtr="0" compatLnSpc="1">
            <a:prstTxWarp prst="textNoShape">
              <a:avLst/>
            </a:prstTxWarp>
          </a:bodyPr>
          <a:lstStyle/>
          <a:p>
            <a:pPr marL="381000" indent="-381000" algn="just">
              <a:buFont typeface="Arial" charset="0"/>
              <a:buAutoNum type="arabicPeriod"/>
            </a:pPr>
            <a:r>
              <a:rPr lang="lt-LT" sz="2800" cap="none" smtClean="0">
                <a:latin typeface="Times New Roman" pitchFamily="18" charset="0"/>
              </a:rPr>
              <a:t>laboratorinis dinamometras; </a:t>
            </a:r>
          </a:p>
          <a:p>
            <a:pPr marL="381000" indent="-381000" algn="just">
              <a:buFont typeface="Arial" charset="0"/>
              <a:buNone/>
            </a:pPr>
            <a:r>
              <a:rPr lang="lt-LT" sz="2800" cap="none" smtClean="0">
                <a:latin typeface="Times New Roman" pitchFamily="18" charset="0"/>
              </a:rPr>
              <a:t>2. matavimo cilindras; </a:t>
            </a:r>
          </a:p>
          <a:p>
            <a:pPr marL="381000" indent="-381000" algn="just">
              <a:buFont typeface="Arial" charset="0"/>
              <a:buNone/>
            </a:pPr>
            <a:r>
              <a:rPr lang="lt-LT" sz="2800" cap="none" smtClean="0">
                <a:latin typeface="Times New Roman" pitchFamily="18" charset="0"/>
              </a:rPr>
              <a:t>3. metaliniai ritinėliai;</a:t>
            </a:r>
          </a:p>
          <a:p>
            <a:pPr marL="381000" indent="-381000" algn="just">
              <a:buFont typeface="Arial" charset="0"/>
              <a:buNone/>
            </a:pPr>
            <a:r>
              <a:rPr lang="lt-LT" sz="2800" cap="none" smtClean="0">
                <a:latin typeface="Times New Roman" pitchFamily="18" charset="0"/>
              </a:rPr>
              <a:t>4. stiklinė su vandeniu; </a:t>
            </a:r>
          </a:p>
          <a:p>
            <a:pPr marL="381000" indent="-381000" algn="just">
              <a:buFont typeface="Arial" charset="0"/>
              <a:buNone/>
            </a:pPr>
            <a:r>
              <a:rPr lang="lt-LT" sz="2800" cap="none" smtClean="0">
                <a:latin typeface="Times New Roman" pitchFamily="18" charset="0"/>
              </a:rPr>
              <a:t>5. siūlai.</a:t>
            </a:r>
          </a:p>
          <a:p>
            <a:pPr marL="381000" indent="-381000">
              <a:buFont typeface="Arial" charset="0"/>
              <a:buAutoNum type="arabicPeriod"/>
            </a:pPr>
            <a:endParaRPr lang="lt-LT" sz="2800" cap="none" smtClean="0">
              <a:latin typeface="Times New Roman" pitchFamily="18" charset="0"/>
            </a:endParaRP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p:txBody>
          <a:bodyPr wrap="square" numCol="1" anchor="t" anchorCtr="0" compatLnSpc="1">
            <a:prstTxWarp prst="textNoShape">
              <a:avLst/>
            </a:prstTxWarp>
            <a:noAutofit/>
          </a:bodyPr>
          <a:lstStyle/>
          <a:p>
            <a:r>
              <a:rPr lang="lt-LT" sz="4400" cap="none" smtClean="0">
                <a:latin typeface="Times New Roman" pitchFamily="18" charset="0"/>
              </a:rPr>
              <a:t>Darbo eiga</a:t>
            </a:r>
          </a:p>
        </p:txBody>
      </p:sp>
      <p:sp>
        <p:nvSpPr>
          <p:cNvPr id="6147" name="Rectangle 3"/>
          <p:cNvSpPr>
            <a:spLocks noGrp="1" noChangeArrowheads="1"/>
          </p:cNvSpPr>
          <p:nvPr>
            <p:ph idx="4294967295"/>
          </p:nvPr>
        </p:nvSpPr>
        <p:spPr/>
        <p:txBody>
          <a:bodyPr wrap="square" numCol="1" anchor="t" anchorCtr="0" compatLnSpc="1">
            <a:prstTxWarp prst="textNoShape">
              <a:avLst/>
            </a:prstTxWarp>
          </a:bodyPr>
          <a:lstStyle/>
          <a:p>
            <a:pPr marL="341313" indent="-341313" algn="just" defTabSz="455613">
              <a:lnSpc>
                <a:spcPct val="90000"/>
              </a:lnSpc>
              <a:buFontTx/>
              <a:buNone/>
            </a:pPr>
            <a:r>
              <a:rPr lang="lt-LT" sz="3200" cap="none" smtClean="0">
                <a:latin typeface="Times New Roman" pitchFamily="18" charset="0"/>
              </a:rPr>
              <a:t>			</a:t>
            </a:r>
            <a:r>
              <a:rPr lang="lt-LT" sz="2800" cap="none" smtClean="0">
                <a:latin typeface="Times New Roman" pitchFamily="18" charset="0"/>
              </a:rPr>
              <a:t>Turime aliumininį, plieninį bei varinį ritinėlius. Dinamometru išmatuojame metalinių ritinėlių svorį:</a:t>
            </a:r>
          </a:p>
          <a:p>
            <a:pPr marL="341313" indent="-341313" algn="just" defTabSz="455613">
              <a:lnSpc>
                <a:spcPct val="90000"/>
              </a:lnSpc>
              <a:buFontTx/>
              <a:buNone/>
            </a:pPr>
            <a:endParaRPr lang="lt-LT" sz="2800" cap="none" smtClean="0">
              <a:latin typeface="Times New Roman" pitchFamily="18" charset="0"/>
            </a:endParaRPr>
          </a:p>
          <a:p>
            <a:pPr marL="341313" indent="-341313" algn="just" defTabSz="455613">
              <a:lnSpc>
                <a:spcPct val="90000"/>
              </a:lnSpc>
              <a:buFontTx/>
              <a:buNone/>
            </a:pPr>
            <a:endParaRPr lang="lt-LT" sz="3200" cap="none" smtClean="0">
              <a:solidFill>
                <a:schemeClr val="bg1"/>
              </a:solidFill>
              <a:latin typeface="Times New Roman" pitchFamily="18" charset="0"/>
            </a:endParaRPr>
          </a:p>
          <a:p>
            <a:pPr marL="341313" indent="-341313" algn="just" defTabSz="455613">
              <a:lnSpc>
                <a:spcPct val="90000"/>
              </a:lnSpc>
              <a:buFontTx/>
              <a:buNone/>
            </a:pPr>
            <a:endParaRPr lang="lt-LT" sz="3200" cap="none" smtClean="0">
              <a:solidFill>
                <a:schemeClr val="bg1"/>
              </a:solidFill>
              <a:latin typeface="Times New Roman" pitchFamily="18" charset="0"/>
            </a:endParaRPr>
          </a:p>
          <a:p>
            <a:pPr marL="341313" indent="-341313" algn="just" defTabSz="455613">
              <a:lnSpc>
                <a:spcPct val="90000"/>
              </a:lnSpc>
              <a:buFontTx/>
              <a:buNone/>
            </a:pPr>
            <a:endParaRPr lang="lt-LT" sz="3200" cap="none" smtClean="0">
              <a:solidFill>
                <a:schemeClr val="bg1"/>
              </a:solidFill>
              <a:latin typeface="Times New Roman" pitchFamily="18" charset="0"/>
            </a:endParaRPr>
          </a:p>
          <a:p>
            <a:pPr marL="341313" indent="-341313" algn="just" defTabSz="455613">
              <a:lnSpc>
                <a:spcPct val="90000"/>
              </a:lnSpc>
              <a:buFontTx/>
              <a:buNone/>
            </a:pPr>
            <a:r>
              <a:rPr lang="lt-LT" sz="3200" cap="none" smtClean="0">
                <a:solidFill>
                  <a:schemeClr val="bg1"/>
                </a:solidFill>
                <a:latin typeface="Times New Roman" pitchFamily="18" charset="0"/>
              </a:rPr>
              <a:t>		</a:t>
            </a:r>
            <a:endParaRPr lang="lt-LT" sz="3200" cap="none" smtClean="0">
              <a:latin typeface="Times New Roman" pitchFamily="18" charset="0"/>
            </a:endParaRPr>
          </a:p>
        </p:txBody>
      </p:sp>
      <p:sp>
        <p:nvSpPr>
          <p:cNvPr id="81924" name="Rectangle 5"/>
          <p:cNvSpPr>
            <a:spLocks noChangeArrowheads="1"/>
          </p:cNvSpPr>
          <p:nvPr/>
        </p:nvSpPr>
        <p:spPr bwMode="auto">
          <a:xfrm>
            <a:off x="1522413" y="-184150"/>
            <a:ext cx="184150" cy="368300"/>
          </a:xfrm>
          <a:prstGeom prst="rect">
            <a:avLst/>
          </a:prstGeom>
          <a:noFill/>
          <a:ln w="9525">
            <a:noFill/>
            <a:miter lim="800000"/>
            <a:headEnd/>
            <a:tailEnd/>
          </a:ln>
        </p:spPr>
        <p:txBody>
          <a:bodyPr wrap="none" anchor="ctr">
            <a:spAutoFit/>
          </a:bodyPr>
          <a:lstStyle/>
          <a:p>
            <a:pPr defTabSz="914400" eaLnBrk="1" hangingPunct="1"/>
            <a:endParaRPr lang="lt-LT">
              <a:latin typeface="Century Gothic" pitchFamily="34" charset="0"/>
              <a:cs typeface="Arial" charset="0"/>
            </a:endParaRPr>
          </a:p>
        </p:txBody>
      </p:sp>
      <p:sp>
        <p:nvSpPr>
          <p:cNvPr id="81925" name="Rectangle 7"/>
          <p:cNvSpPr>
            <a:spLocks noChangeArrowheads="1"/>
          </p:cNvSpPr>
          <p:nvPr/>
        </p:nvSpPr>
        <p:spPr bwMode="auto">
          <a:xfrm>
            <a:off x="1522413" y="-184150"/>
            <a:ext cx="184150" cy="368300"/>
          </a:xfrm>
          <a:prstGeom prst="rect">
            <a:avLst/>
          </a:prstGeom>
          <a:noFill/>
          <a:ln w="9525">
            <a:noFill/>
            <a:miter lim="800000"/>
            <a:headEnd/>
            <a:tailEnd/>
          </a:ln>
        </p:spPr>
        <p:txBody>
          <a:bodyPr wrap="none" anchor="ctr">
            <a:spAutoFit/>
          </a:bodyPr>
          <a:lstStyle/>
          <a:p>
            <a:pPr defTabSz="914400" eaLnBrk="1" hangingPunct="1"/>
            <a:endParaRPr lang="lt-LT">
              <a:latin typeface="Century Gothic" pitchFamily="34" charset="0"/>
              <a:cs typeface="Arial" charset="0"/>
            </a:endParaRPr>
          </a:p>
        </p:txBody>
      </p:sp>
      <p:sp>
        <p:nvSpPr>
          <p:cNvPr id="81926" name="Rectangle 9"/>
          <p:cNvSpPr>
            <a:spLocks noChangeArrowheads="1"/>
          </p:cNvSpPr>
          <p:nvPr/>
        </p:nvSpPr>
        <p:spPr bwMode="auto">
          <a:xfrm>
            <a:off x="1522413" y="-184150"/>
            <a:ext cx="184150" cy="368300"/>
          </a:xfrm>
          <a:prstGeom prst="rect">
            <a:avLst/>
          </a:prstGeom>
          <a:noFill/>
          <a:ln w="9525">
            <a:noFill/>
            <a:miter lim="800000"/>
            <a:headEnd/>
            <a:tailEnd/>
          </a:ln>
        </p:spPr>
        <p:txBody>
          <a:bodyPr wrap="none" anchor="ctr">
            <a:spAutoFit/>
          </a:bodyPr>
          <a:lstStyle/>
          <a:p>
            <a:pPr defTabSz="914400" eaLnBrk="1" hangingPunct="1"/>
            <a:endParaRPr lang="lt-LT">
              <a:latin typeface="Century Gothic" pitchFamily="34" charset="0"/>
              <a:cs typeface="Arial" charset="0"/>
            </a:endParaRPr>
          </a:p>
        </p:txBody>
      </p:sp>
      <p:sp>
        <p:nvSpPr>
          <p:cNvPr id="81927" name="Rectangle 11"/>
          <p:cNvSpPr>
            <a:spLocks noChangeArrowheads="1"/>
          </p:cNvSpPr>
          <p:nvPr/>
        </p:nvSpPr>
        <p:spPr bwMode="auto">
          <a:xfrm>
            <a:off x="1522413" y="-184150"/>
            <a:ext cx="184150" cy="368300"/>
          </a:xfrm>
          <a:prstGeom prst="rect">
            <a:avLst/>
          </a:prstGeom>
          <a:noFill/>
          <a:ln w="9525">
            <a:noFill/>
            <a:miter lim="800000"/>
            <a:headEnd/>
            <a:tailEnd/>
          </a:ln>
        </p:spPr>
        <p:txBody>
          <a:bodyPr wrap="none" anchor="ctr">
            <a:spAutoFit/>
          </a:bodyPr>
          <a:lstStyle/>
          <a:p>
            <a:pPr defTabSz="914400" eaLnBrk="1" hangingPunct="1"/>
            <a:endParaRPr lang="lt-LT">
              <a:latin typeface="Century Gothic" pitchFamily="34" charset="0"/>
              <a:cs typeface="Arial" charset="0"/>
            </a:endParaRPr>
          </a:p>
        </p:txBody>
      </p:sp>
      <p:sp>
        <p:nvSpPr>
          <p:cNvPr id="81928" name="Rectangle 15"/>
          <p:cNvSpPr>
            <a:spLocks noChangeArrowheads="1"/>
          </p:cNvSpPr>
          <p:nvPr/>
        </p:nvSpPr>
        <p:spPr bwMode="auto">
          <a:xfrm>
            <a:off x="1522413" y="-184150"/>
            <a:ext cx="184150" cy="368300"/>
          </a:xfrm>
          <a:prstGeom prst="rect">
            <a:avLst/>
          </a:prstGeom>
          <a:noFill/>
          <a:ln w="9525">
            <a:noFill/>
            <a:miter lim="800000"/>
            <a:headEnd/>
            <a:tailEnd/>
          </a:ln>
        </p:spPr>
        <p:txBody>
          <a:bodyPr wrap="none" anchor="ctr">
            <a:spAutoFit/>
          </a:bodyPr>
          <a:lstStyle/>
          <a:p>
            <a:pPr defTabSz="914400" eaLnBrk="1" hangingPunct="1"/>
            <a:endParaRPr lang="lt-LT">
              <a:latin typeface="Century Gothic" pitchFamily="34" charset="0"/>
              <a:cs typeface="Arial" charset="0"/>
            </a:endParaRPr>
          </a:p>
        </p:txBody>
      </p:sp>
      <p:sp>
        <p:nvSpPr>
          <p:cNvPr id="81929" name="Rectangle 17"/>
          <p:cNvSpPr>
            <a:spLocks noChangeArrowheads="1"/>
          </p:cNvSpPr>
          <p:nvPr/>
        </p:nvSpPr>
        <p:spPr bwMode="auto">
          <a:xfrm>
            <a:off x="1522413" y="-184150"/>
            <a:ext cx="184150" cy="368300"/>
          </a:xfrm>
          <a:prstGeom prst="rect">
            <a:avLst/>
          </a:prstGeom>
          <a:noFill/>
          <a:ln w="9525">
            <a:noFill/>
            <a:miter lim="800000"/>
            <a:headEnd/>
            <a:tailEnd/>
          </a:ln>
        </p:spPr>
        <p:txBody>
          <a:bodyPr wrap="none" anchor="ctr">
            <a:spAutoFit/>
          </a:bodyPr>
          <a:lstStyle/>
          <a:p>
            <a:pPr defTabSz="914400" eaLnBrk="1" hangingPunct="1"/>
            <a:endParaRPr lang="lt-LT">
              <a:latin typeface="Century Gothic" pitchFamily="34" charset="0"/>
              <a:cs typeface="Arial" charset="0"/>
            </a:endParaRPr>
          </a:p>
        </p:txBody>
      </p:sp>
      <p:graphicFrame>
        <p:nvGraphicFramePr>
          <p:cNvPr id="81930" name="Object 10"/>
          <p:cNvGraphicFramePr>
            <a:graphicFrameLocks noChangeAspect="1"/>
          </p:cNvGraphicFramePr>
          <p:nvPr/>
        </p:nvGraphicFramePr>
        <p:xfrm>
          <a:off x="8005763" y="1774825"/>
          <a:ext cx="3411537" cy="1958975"/>
        </p:xfrm>
        <a:graphic>
          <a:graphicData uri="http://schemas.openxmlformats.org/presentationml/2006/ole">
            <p:oleObj spid="_x0000_s81930" name="Equation" r:id="rId3" imgW="1193760" imgH="685800" progId="Equation.3">
              <p:embed/>
            </p:oleObj>
          </a:graphicData>
        </a:graphic>
      </p:graphicFrame>
      <p:sp>
        <p:nvSpPr>
          <p:cNvPr id="81931" name="Rectangle 19"/>
          <p:cNvSpPr>
            <a:spLocks noChangeArrowheads="1"/>
          </p:cNvSpPr>
          <p:nvPr/>
        </p:nvSpPr>
        <p:spPr bwMode="auto">
          <a:xfrm>
            <a:off x="1522413" y="2901950"/>
            <a:ext cx="184150" cy="368300"/>
          </a:xfrm>
          <a:prstGeom prst="rect">
            <a:avLst/>
          </a:prstGeom>
          <a:noFill/>
          <a:ln w="9525">
            <a:noFill/>
            <a:miter lim="800000"/>
            <a:headEnd/>
            <a:tailEnd/>
          </a:ln>
        </p:spPr>
        <p:txBody>
          <a:bodyPr wrap="none" anchor="ctr">
            <a:spAutoFit/>
          </a:bodyPr>
          <a:lstStyle/>
          <a:p>
            <a:pPr defTabSz="914400" eaLnBrk="1" hangingPunct="1"/>
            <a:endParaRPr lang="lt-LT">
              <a:latin typeface="Century Gothic" pitchFamily="34" charset="0"/>
              <a:cs typeface="Arial" charset="0"/>
            </a:endParaRPr>
          </a:p>
        </p:txBody>
      </p:sp>
      <p:pic>
        <p:nvPicPr>
          <p:cNvPr id="81938" name="Picture 18"/>
          <p:cNvPicPr>
            <a:picLocks noChangeAspect="1" noChangeArrowheads="1"/>
          </p:cNvPicPr>
          <p:nvPr/>
        </p:nvPicPr>
        <p:blipFill>
          <a:blip r:embed="rId4"/>
          <a:srcRect/>
          <a:stretch>
            <a:fillRect/>
          </a:stretch>
        </p:blipFill>
        <p:spPr bwMode="auto">
          <a:xfrm>
            <a:off x="5992813" y="4178300"/>
            <a:ext cx="2813050" cy="2679700"/>
          </a:xfrm>
          <a:prstGeom prst="rect">
            <a:avLst/>
          </a:prstGeom>
          <a:noFill/>
          <a:ln w="9525">
            <a:noFill/>
            <a:miter lim="800000"/>
            <a:headEnd/>
            <a:tailEnd/>
          </a:ln>
          <a:effectLst/>
        </p:spPr>
      </p:pic>
      <p:pic>
        <p:nvPicPr>
          <p:cNvPr id="81942" name="Picture 22"/>
          <p:cNvPicPr>
            <a:picLocks noChangeAspect="1" noChangeArrowheads="1"/>
          </p:cNvPicPr>
          <p:nvPr/>
        </p:nvPicPr>
        <p:blipFill>
          <a:blip r:embed="rId5"/>
          <a:srcRect/>
          <a:stretch>
            <a:fillRect/>
          </a:stretch>
        </p:blipFill>
        <p:spPr bwMode="auto">
          <a:xfrm>
            <a:off x="2622550" y="4189413"/>
            <a:ext cx="2847975" cy="2668587"/>
          </a:xfrm>
          <a:prstGeom prst="rect">
            <a:avLst/>
          </a:prstGeom>
          <a:noFill/>
          <a:ln w="9525">
            <a:noFill/>
            <a:miter lim="800000"/>
            <a:headEnd/>
            <a:tailEnd/>
          </a:ln>
          <a:effectLst/>
        </p:spPr>
      </p:pic>
      <p:pic>
        <p:nvPicPr>
          <p:cNvPr id="81943" name="Picture 23"/>
          <p:cNvPicPr>
            <a:picLocks noChangeAspect="1" noChangeArrowheads="1"/>
          </p:cNvPicPr>
          <p:nvPr/>
        </p:nvPicPr>
        <p:blipFill>
          <a:blip r:embed="rId6"/>
          <a:srcRect/>
          <a:stretch>
            <a:fillRect/>
          </a:stretch>
        </p:blipFill>
        <p:spPr bwMode="auto">
          <a:xfrm>
            <a:off x="9188450" y="4160838"/>
            <a:ext cx="2747963" cy="2697162"/>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9" name="Rectangle 1029"/>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Darbo eiga</a:t>
            </a:r>
          </a:p>
        </p:txBody>
      </p:sp>
      <p:sp>
        <p:nvSpPr>
          <p:cNvPr id="82947" name="Rectangle 1027"/>
          <p:cNvSpPr>
            <a:spLocks noGrp="1"/>
          </p:cNvSpPr>
          <p:nvPr>
            <p:ph type="body" sz="half" idx="4294967295"/>
          </p:nvPr>
        </p:nvSpPr>
        <p:spPr bwMode="auto">
          <a:xfrm>
            <a:off x="496888" y="1641475"/>
            <a:ext cx="5105400" cy="1865313"/>
          </a:xfrm>
          <a:noFill/>
        </p:spPr>
        <p:txBody>
          <a:bodyPr wrap="square" numCol="1" anchor="t" anchorCtr="0" compatLnSpc="1">
            <a:prstTxWarp prst="textNoShape">
              <a:avLst/>
            </a:prstTxWarp>
          </a:bodyPr>
          <a:lstStyle/>
          <a:p>
            <a:pPr algn="just">
              <a:lnSpc>
                <a:spcPct val="90000"/>
              </a:lnSpc>
              <a:buFontTx/>
              <a:buNone/>
            </a:pPr>
            <a:r>
              <a:rPr lang="lt-LT" sz="3200" cap="none" smtClean="0">
                <a:latin typeface="Times New Roman" pitchFamily="18" charset="0"/>
              </a:rPr>
              <a:t>		</a:t>
            </a:r>
            <a:r>
              <a:rPr lang="lt-LT" sz="2800" cap="none" smtClean="0">
                <a:latin typeface="Times New Roman" pitchFamily="18" charset="0"/>
              </a:rPr>
              <a:t>Ritinėlius panardiname į stiklinę su vandeniu ir vėl išmatuojame ritinėlių svorį:</a:t>
            </a:r>
          </a:p>
          <a:p>
            <a:endParaRPr lang="lt-LT" sz="2800" cap="none" smtClean="0">
              <a:latin typeface="Times New Roman" pitchFamily="18" charset="0"/>
            </a:endParaRPr>
          </a:p>
        </p:txBody>
      </p:sp>
      <p:graphicFrame>
        <p:nvGraphicFramePr>
          <p:cNvPr id="191488" name="Object 2048"/>
          <p:cNvGraphicFramePr>
            <a:graphicFrameLocks noChangeAspect="1"/>
          </p:cNvGraphicFramePr>
          <p:nvPr>
            <p:ph sz="half" idx="4294967295"/>
          </p:nvPr>
        </p:nvGraphicFramePr>
        <p:xfrm>
          <a:off x="7267575" y="1677988"/>
          <a:ext cx="3722688" cy="2138362"/>
        </p:xfrm>
        <a:graphic>
          <a:graphicData uri="http://schemas.openxmlformats.org/presentationml/2006/ole">
            <p:oleObj spid="_x0000_s191488" name="Equation" r:id="rId3" imgW="1193760" imgH="685800" progId="Equation.3">
              <p:embed/>
            </p:oleObj>
          </a:graphicData>
        </a:graphic>
      </p:graphicFrame>
      <p:pic>
        <p:nvPicPr>
          <p:cNvPr id="82955" name="Picture 1035"/>
          <p:cNvPicPr>
            <a:picLocks noChangeAspect="1" noChangeArrowheads="1"/>
          </p:cNvPicPr>
          <p:nvPr/>
        </p:nvPicPr>
        <p:blipFill>
          <a:blip r:embed="rId4"/>
          <a:srcRect/>
          <a:stretch>
            <a:fillRect/>
          </a:stretch>
        </p:blipFill>
        <p:spPr bwMode="auto">
          <a:xfrm>
            <a:off x="4535488" y="3930650"/>
            <a:ext cx="2165350" cy="2927350"/>
          </a:xfrm>
          <a:prstGeom prst="rect">
            <a:avLst/>
          </a:prstGeom>
          <a:noFill/>
          <a:ln w="9525">
            <a:noFill/>
            <a:miter lim="800000"/>
            <a:headEnd/>
            <a:tailEnd/>
          </a:ln>
          <a:effectLst/>
        </p:spPr>
      </p:pic>
      <p:pic>
        <p:nvPicPr>
          <p:cNvPr id="82956" name="Picture 1036"/>
          <p:cNvPicPr>
            <a:picLocks noChangeAspect="1" noChangeArrowheads="1"/>
          </p:cNvPicPr>
          <p:nvPr/>
        </p:nvPicPr>
        <p:blipFill>
          <a:blip r:embed="rId5"/>
          <a:srcRect/>
          <a:stretch>
            <a:fillRect/>
          </a:stretch>
        </p:blipFill>
        <p:spPr bwMode="auto">
          <a:xfrm>
            <a:off x="9774238" y="3968750"/>
            <a:ext cx="2166937" cy="2889250"/>
          </a:xfrm>
          <a:prstGeom prst="rect">
            <a:avLst/>
          </a:prstGeom>
          <a:noFill/>
          <a:ln w="9525">
            <a:noFill/>
            <a:miter lim="800000"/>
            <a:headEnd/>
            <a:tailEnd/>
          </a:ln>
          <a:effectLst/>
        </p:spPr>
      </p:pic>
      <p:pic>
        <p:nvPicPr>
          <p:cNvPr id="82957" name="Picture 1037"/>
          <p:cNvPicPr>
            <a:picLocks noChangeAspect="1" noChangeArrowheads="1"/>
          </p:cNvPicPr>
          <p:nvPr/>
        </p:nvPicPr>
        <p:blipFill>
          <a:blip r:embed="rId6"/>
          <a:srcRect/>
          <a:stretch>
            <a:fillRect/>
          </a:stretch>
        </p:blipFill>
        <p:spPr bwMode="auto">
          <a:xfrm>
            <a:off x="7119938" y="3935413"/>
            <a:ext cx="2192337" cy="2922587"/>
          </a:xfrm>
          <a:prstGeom prst="rect">
            <a:avLst/>
          </a:prstGeom>
          <a:noFill/>
          <a:ln w="9525">
            <a:noFill/>
            <a:miter lim="800000"/>
            <a:headEnd/>
            <a:tailEnd/>
          </a:ln>
          <a:effectLst/>
        </p:spPr>
      </p:pic>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idx="4294967295"/>
          </p:nvPr>
        </p:nvSpPr>
        <p:spPr bwMode="auto">
          <a:xfrm>
            <a:off x="2786063" y="523875"/>
            <a:ext cx="9405937" cy="1400175"/>
          </a:xfrm>
          <a:noFill/>
        </p:spPr>
        <p:txBody>
          <a:bodyPr wrap="square" numCol="1" anchor="t" anchorCtr="0" compatLnSpc="1">
            <a:prstTxWarp prst="textNoShape">
              <a:avLst/>
            </a:prstTxWarp>
          </a:bodyPr>
          <a:lstStyle/>
          <a:p>
            <a:r>
              <a:rPr lang="lt-LT" sz="4400" cap="none" smtClean="0">
                <a:latin typeface="Times New Roman" pitchFamily="18" charset="0"/>
              </a:rPr>
              <a:t>Archimedo jėgos apskaičiavimas</a:t>
            </a:r>
          </a:p>
        </p:txBody>
      </p:sp>
      <p:sp>
        <p:nvSpPr>
          <p:cNvPr id="7171" name="Rectangle 3"/>
          <p:cNvSpPr>
            <a:spLocks noGrp="1" noChangeArrowheads="1"/>
          </p:cNvSpPr>
          <p:nvPr>
            <p:ph idx="4294967295"/>
          </p:nvPr>
        </p:nvSpPr>
        <p:spPr>
          <a:xfrm>
            <a:off x="493713" y="1201738"/>
            <a:ext cx="10594975" cy="5029200"/>
          </a:xfrm>
        </p:spPr>
        <p:txBody>
          <a:bodyPr wrap="square" numCol="1" anchor="t" anchorCtr="0" compatLnSpc="1">
            <a:prstTxWarp prst="textNoShape">
              <a:avLst/>
            </a:prstTxWarp>
          </a:bodyPr>
          <a:lstStyle/>
          <a:p>
            <a:pPr marL="341313" indent="-341313" defTabSz="455613">
              <a:buFontTx/>
              <a:buNone/>
            </a:pPr>
            <a:r>
              <a:rPr lang="lt-LT" sz="1800" cap="none" smtClean="0">
                <a:latin typeface="Times New Roman" pitchFamily="18" charset="0"/>
              </a:rPr>
              <a:t>Aliuminis:</a:t>
            </a:r>
          </a:p>
          <a:p>
            <a:pPr marL="341313" indent="-341313" defTabSz="455613">
              <a:buFontTx/>
              <a:buNone/>
            </a:pPr>
            <a:endParaRPr lang="lt-LT" sz="1800" cap="none" smtClean="0">
              <a:latin typeface="Times New Roman" pitchFamily="18" charset="0"/>
            </a:endParaRPr>
          </a:p>
          <a:p>
            <a:pPr marL="341313" indent="-341313" defTabSz="455613">
              <a:buFontTx/>
              <a:buNone/>
            </a:pPr>
            <a:r>
              <a:rPr lang="lt-LT" sz="1800" cap="none" smtClean="0">
                <a:latin typeface="Times New Roman" pitchFamily="18" charset="0"/>
              </a:rPr>
              <a:t>																Ats.: </a:t>
            </a:r>
          </a:p>
          <a:p>
            <a:pPr marL="341313" indent="-341313" defTabSz="455613">
              <a:buFontTx/>
              <a:buNone/>
            </a:pPr>
            <a:endParaRPr lang="lt-LT" sz="1800" cap="none" smtClean="0">
              <a:latin typeface="Times New Roman" pitchFamily="18" charset="0"/>
            </a:endParaRPr>
          </a:p>
          <a:p>
            <a:pPr marL="341313" indent="-341313" defTabSz="455613">
              <a:buFontTx/>
              <a:buNone/>
            </a:pPr>
            <a:r>
              <a:rPr lang="lt-LT" sz="1800" cap="none" smtClean="0">
                <a:latin typeface="Times New Roman" pitchFamily="18" charset="0"/>
              </a:rPr>
              <a:t>Plienas:</a:t>
            </a:r>
          </a:p>
          <a:p>
            <a:pPr marL="341313" indent="-341313" defTabSz="455613">
              <a:buFontTx/>
              <a:buNone/>
            </a:pPr>
            <a:endParaRPr lang="lt-LT" sz="1800" cap="none" smtClean="0">
              <a:latin typeface="Times New Roman" pitchFamily="18" charset="0"/>
            </a:endParaRPr>
          </a:p>
          <a:p>
            <a:pPr marL="341313" indent="-341313" defTabSz="455613">
              <a:buFontTx/>
              <a:buNone/>
            </a:pPr>
            <a:r>
              <a:rPr lang="lt-LT" sz="1800" cap="none" smtClean="0">
                <a:latin typeface="Times New Roman" pitchFamily="18" charset="0"/>
              </a:rPr>
              <a:t>																Ats.:</a:t>
            </a:r>
          </a:p>
          <a:p>
            <a:pPr marL="341313" indent="-341313" defTabSz="455613">
              <a:buFontTx/>
              <a:buNone/>
            </a:pPr>
            <a:endParaRPr lang="lt-LT" sz="1800" cap="none" smtClean="0">
              <a:latin typeface="Times New Roman" pitchFamily="18" charset="0"/>
            </a:endParaRPr>
          </a:p>
          <a:p>
            <a:pPr marL="341313" indent="-341313" defTabSz="455613">
              <a:buFontTx/>
              <a:buNone/>
            </a:pPr>
            <a:r>
              <a:rPr lang="lt-LT" sz="1800" cap="none" smtClean="0">
                <a:latin typeface="Times New Roman" pitchFamily="18" charset="0"/>
              </a:rPr>
              <a:t>Varis:</a:t>
            </a:r>
          </a:p>
          <a:p>
            <a:pPr marL="341313" indent="-341313" defTabSz="455613">
              <a:buFontTx/>
              <a:buNone/>
            </a:pPr>
            <a:endParaRPr lang="lt-LT" sz="1800" cap="none" smtClean="0">
              <a:latin typeface="Times New Roman" pitchFamily="18" charset="0"/>
            </a:endParaRPr>
          </a:p>
          <a:p>
            <a:pPr marL="341313" indent="-341313" defTabSz="455613">
              <a:buFontTx/>
              <a:buNone/>
            </a:pPr>
            <a:endParaRPr lang="lt-LT" sz="1800" cap="none" smtClean="0">
              <a:latin typeface="Times New Roman" pitchFamily="18" charset="0"/>
            </a:endParaRPr>
          </a:p>
          <a:p>
            <a:pPr marL="341313" indent="-341313" defTabSz="455613">
              <a:buFontTx/>
              <a:buNone/>
            </a:pPr>
            <a:r>
              <a:rPr lang="lt-LT" sz="1800" cap="none" smtClean="0">
                <a:latin typeface="Times New Roman" pitchFamily="18" charset="0"/>
              </a:rPr>
              <a:t>																Ats.:</a:t>
            </a:r>
          </a:p>
        </p:txBody>
      </p:sp>
      <p:sp>
        <p:nvSpPr>
          <p:cNvPr id="84996" name="Rectangle 5"/>
          <p:cNvSpPr>
            <a:spLocks noChangeArrowheads="1"/>
          </p:cNvSpPr>
          <p:nvPr/>
        </p:nvSpPr>
        <p:spPr bwMode="auto">
          <a:xfrm>
            <a:off x="1522413" y="2740025"/>
            <a:ext cx="184150" cy="368300"/>
          </a:xfrm>
          <a:prstGeom prst="rect">
            <a:avLst/>
          </a:prstGeom>
          <a:noFill/>
          <a:ln w="9525">
            <a:noFill/>
            <a:miter lim="800000"/>
            <a:headEnd/>
            <a:tailEnd/>
          </a:ln>
        </p:spPr>
        <p:txBody>
          <a:bodyPr wrap="none" anchor="ctr">
            <a:spAutoFit/>
          </a:bodyPr>
          <a:lstStyle/>
          <a:p>
            <a:pPr defTabSz="914400" eaLnBrk="1" hangingPunct="1"/>
            <a:endParaRPr lang="lt-LT">
              <a:latin typeface="Century Gothic" pitchFamily="34" charset="0"/>
              <a:cs typeface="Arial" charset="0"/>
            </a:endParaRPr>
          </a:p>
        </p:txBody>
      </p:sp>
      <p:sp>
        <p:nvSpPr>
          <p:cNvPr id="84997" name="Rectangle 7"/>
          <p:cNvSpPr>
            <a:spLocks noChangeArrowheads="1"/>
          </p:cNvSpPr>
          <p:nvPr/>
        </p:nvSpPr>
        <p:spPr bwMode="auto">
          <a:xfrm>
            <a:off x="1522413" y="3130550"/>
            <a:ext cx="184150" cy="368300"/>
          </a:xfrm>
          <a:prstGeom prst="rect">
            <a:avLst/>
          </a:prstGeom>
          <a:noFill/>
          <a:ln w="9525">
            <a:noFill/>
            <a:miter lim="800000"/>
            <a:headEnd/>
            <a:tailEnd/>
          </a:ln>
        </p:spPr>
        <p:txBody>
          <a:bodyPr wrap="none" anchor="ctr">
            <a:spAutoFit/>
          </a:bodyPr>
          <a:lstStyle/>
          <a:p>
            <a:pPr defTabSz="914400" eaLnBrk="1" hangingPunct="1"/>
            <a:endParaRPr lang="lt-LT">
              <a:latin typeface="Century Gothic" pitchFamily="34" charset="0"/>
              <a:cs typeface="Arial" charset="0"/>
            </a:endParaRPr>
          </a:p>
        </p:txBody>
      </p:sp>
      <p:sp>
        <p:nvSpPr>
          <p:cNvPr id="84998" name="Rectangle 9"/>
          <p:cNvSpPr>
            <a:spLocks noChangeArrowheads="1"/>
          </p:cNvSpPr>
          <p:nvPr/>
        </p:nvSpPr>
        <p:spPr bwMode="auto">
          <a:xfrm>
            <a:off x="1522413" y="3135313"/>
            <a:ext cx="184150" cy="368300"/>
          </a:xfrm>
          <a:prstGeom prst="rect">
            <a:avLst/>
          </a:prstGeom>
          <a:noFill/>
          <a:ln w="9525">
            <a:noFill/>
            <a:miter lim="800000"/>
            <a:headEnd/>
            <a:tailEnd/>
          </a:ln>
        </p:spPr>
        <p:txBody>
          <a:bodyPr wrap="none" anchor="ctr">
            <a:spAutoFit/>
          </a:bodyPr>
          <a:lstStyle/>
          <a:p>
            <a:pPr defTabSz="914400" eaLnBrk="1" hangingPunct="1"/>
            <a:endParaRPr lang="lt-LT">
              <a:latin typeface="Century Gothic" pitchFamily="34" charset="0"/>
              <a:cs typeface="Arial" charset="0"/>
            </a:endParaRPr>
          </a:p>
        </p:txBody>
      </p:sp>
      <p:sp>
        <p:nvSpPr>
          <p:cNvPr id="7178" name="Line 10"/>
          <p:cNvSpPr>
            <a:spLocks noChangeShapeType="1"/>
          </p:cNvSpPr>
          <p:nvPr/>
        </p:nvSpPr>
        <p:spPr bwMode="auto">
          <a:xfrm flipH="1">
            <a:off x="2057400" y="1905000"/>
            <a:ext cx="0" cy="758825"/>
          </a:xfrm>
          <a:prstGeom prst="line">
            <a:avLst/>
          </a:prstGeom>
          <a:noFill/>
          <a:ln w="19050" cap="rnd" algn="ctr">
            <a:solidFill>
              <a:schemeClr val="tx1"/>
            </a:solidFill>
            <a:round/>
            <a:headEnd/>
            <a:tailEnd/>
          </a:ln>
        </p:spPr>
        <p:txBody>
          <a:bodyPr/>
          <a:lstStyle/>
          <a:p>
            <a:endParaRPr lang="lt-LT"/>
          </a:p>
        </p:txBody>
      </p:sp>
      <p:sp>
        <p:nvSpPr>
          <p:cNvPr id="7179" name="Line 11"/>
          <p:cNvSpPr>
            <a:spLocks noChangeShapeType="1"/>
          </p:cNvSpPr>
          <p:nvPr/>
        </p:nvSpPr>
        <p:spPr bwMode="auto">
          <a:xfrm flipH="1">
            <a:off x="381000" y="2667000"/>
            <a:ext cx="1676400" cy="0"/>
          </a:xfrm>
          <a:prstGeom prst="line">
            <a:avLst/>
          </a:prstGeom>
          <a:noFill/>
          <a:ln w="19050" cap="rnd" algn="ctr">
            <a:solidFill>
              <a:schemeClr val="tx1"/>
            </a:solidFill>
            <a:round/>
            <a:headEnd/>
            <a:tailEnd/>
          </a:ln>
        </p:spPr>
        <p:txBody>
          <a:bodyPr/>
          <a:lstStyle/>
          <a:p>
            <a:endParaRPr lang="lt-LT"/>
          </a:p>
        </p:txBody>
      </p:sp>
      <p:sp>
        <p:nvSpPr>
          <p:cNvPr id="7180" name="Line 12"/>
          <p:cNvSpPr>
            <a:spLocks noChangeShapeType="1"/>
          </p:cNvSpPr>
          <p:nvPr/>
        </p:nvSpPr>
        <p:spPr bwMode="auto">
          <a:xfrm>
            <a:off x="3735388" y="1905000"/>
            <a:ext cx="0" cy="762000"/>
          </a:xfrm>
          <a:prstGeom prst="line">
            <a:avLst/>
          </a:prstGeom>
          <a:noFill/>
          <a:ln w="19050" cap="rnd" algn="ctr">
            <a:solidFill>
              <a:schemeClr val="tx1"/>
            </a:solidFill>
            <a:round/>
            <a:headEnd/>
            <a:tailEnd/>
          </a:ln>
        </p:spPr>
        <p:txBody>
          <a:bodyPr/>
          <a:lstStyle/>
          <a:p>
            <a:endParaRPr lang="lt-LT"/>
          </a:p>
        </p:txBody>
      </p:sp>
      <p:sp>
        <p:nvSpPr>
          <p:cNvPr id="85002" name="Rectangle 14"/>
          <p:cNvSpPr>
            <a:spLocks noChangeArrowheads="1"/>
          </p:cNvSpPr>
          <p:nvPr/>
        </p:nvSpPr>
        <p:spPr bwMode="auto">
          <a:xfrm>
            <a:off x="1522413" y="-184150"/>
            <a:ext cx="184150" cy="368300"/>
          </a:xfrm>
          <a:prstGeom prst="rect">
            <a:avLst/>
          </a:prstGeom>
          <a:noFill/>
          <a:ln w="9525">
            <a:noFill/>
            <a:miter lim="800000"/>
            <a:headEnd/>
            <a:tailEnd/>
          </a:ln>
        </p:spPr>
        <p:txBody>
          <a:bodyPr wrap="none" anchor="ctr">
            <a:spAutoFit/>
          </a:bodyPr>
          <a:lstStyle/>
          <a:p>
            <a:pPr defTabSz="914400" eaLnBrk="1" hangingPunct="1"/>
            <a:endParaRPr lang="lt-LT">
              <a:latin typeface="Century Gothic" pitchFamily="34" charset="0"/>
              <a:cs typeface="Arial" charset="0"/>
            </a:endParaRPr>
          </a:p>
        </p:txBody>
      </p:sp>
      <p:sp>
        <p:nvSpPr>
          <p:cNvPr id="85003" name="Rectangle 16"/>
          <p:cNvSpPr>
            <a:spLocks noChangeArrowheads="1"/>
          </p:cNvSpPr>
          <p:nvPr/>
        </p:nvSpPr>
        <p:spPr bwMode="auto">
          <a:xfrm>
            <a:off x="1522413" y="3130550"/>
            <a:ext cx="184150" cy="368300"/>
          </a:xfrm>
          <a:prstGeom prst="rect">
            <a:avLst/>
          </a:prstGeom>
          <a:noFill/>
          <a:ln w="9525">
            <a:noFill/>
            <a:miter lim="800000"/>
            <a:headEnd/>
            <a:tailEnd/>
          </a:ln>
        </p:spPr>
        <p:txBody>
          <a:bodyPr wrap="none" anchor="ctr">
            <a:spAutoFit/>
          </a:bodyPr>
          <a:lstStyle/>
          <a:p>
            <a:pPr defTabSz="914400" eaLnBrk="1" hangingPunct="1"/>
            <a:endParaRPr lang="lt-LT">
              <a:latin typeface="Century Gothic" pitchFamily="34" charset="0"/>
              <a:cs typeface="Arial" charset="0"/>
            </a:endParaRPr>
          </a:p>
        </p:txBody>
      </p:sp>
      <p:graphicFrame>
        <p:nvGraphicFramePr>
          <p:cNvPr id="192512" name="Object 1024"/>
          <p:cNvGraphicFramePr>
            <a:graphicFrameLocks noChangeAspect="1"/>
          </p:cNvGraphicFramePr>
          <p:nvPr/>
        </p:nvGraphicFramePr>
        <p:xfrm>
          <a:off x="2168525" y="1966913"/>
          <a:ext cx="1495425" cy="407987"/>
        </p:xfrm>
        <a:graphic>
          <a:graphicData uri="http://schemas.openxmlformats.org/presentationml/2006/ole">
            <p:oleObj spid="_x0000_s192512" name="Lygtis" r:id="rId3" imgW="838200" imgH="228600" progId="Equation.3">
              <p:embed/>
            </p:oleObj>
          </a:graphicData>
        </a:graphic>
      </p:graphicFrame>
      <p:sp>
        <p:nvSpPr>
          <p:cNvPr id="85005" name="Rectangle 18"/>
          <p:cNvSpPr>
            <a:spLocks noChangeArrowheads="1"/>
          </p:cNvSpPr>
          <p:nvPr/>
        </p:nvSpPr>
        <p:spPr bwMode="auto">
          <a:xfrm>
            <a:off x="1522413" y="3135313"/>
            <a:ext cx="184150" cy="368300"/>
          </a:xfrm>
          <a:prstGeom prst="rect">
            <a:avLst/>
          </a:prstGeom>
          <a:noFill/>
          <a:ln w="9525">
            <a:noFill/>
            <a:miter lim="800000"/>
            <a:headEnd/>
            <a:tailEnd/>
          </a:ln>
        </p:spPr>
        <p:txBody>
          <a:bodyPr wrap="none" anchor="ctr">
            <a:spAutoFit/>
          </a:bodyPr>
          <a:lstStyle/>
          <a:p>
            <a:pPr defTabSz="914400" eaLnBrk="1" hangingPunct="1"/>
            <a:endParaRPr lang="lt-LT">
              <a:latin typeface="Century Gothic" pitchFamily="34" charset="0"/>
              <a:cs typeface="Arial" charset="0"/>
            </a:endParaRPr>
          </a:p>
        </p:txBody>
      </p:sp>
      <p:graphicFrame>
        <p:nvGraphicFramePr>
          <p:cNvPr id="192513" name="Object 1025"/>
          <p:cNvGraphicFramePr>
            <a:graphicFrameLocks noChangeAspect="1"/>
          </p:cNvGraphicFramePr>
          <p:nvPr/>
        </p:nvGraphicFramePr>
        <p:xfrm>
          <a:off x="3976688" y="1905000"/>
          <a:ext cx="2576512" cy="425450"/>
        </p:xfrm>
        <a:graphic>
          <a:graphicData uri="http://schemas.openxmlformats.org/presentationml/2006/ole">
            <p:oleObj spid="_x0000_s192513" name="Equation" r:id="rId4" imgW="1320480" imgH="215640" progId="Equation.3">
              <p:embed/>
            </p:oleObj>
          </a:graphicData>
        </a:graphic>
      </p:graphicFrame>
      <p:sp>
        <p:nvSpPr>
          <p:cNvPr id="85007" name="Rectangle 21"/>
          <p:cNvSpPr>
            <a:spLocks noChangeArrowheads="1"/>
          </p:cNvSpPr>
          <p:nvPr/>
        </p:nvSpPr>
        <p:spPr bwMode="auto">
          <a:xfrm>
            <a:off x="1522413" y="2901950"/>
            <a:ext cx="184150" cy="368300"/>
          </a:xfrm>
          <a:prstGeom prst="rect">
            <a:avLst/>
          </a:prstGeom>
          <a:noFill/>
          <a:ln w="9525">
            <a:noFill/>
            <a:miter lim="800000"/>
            <a:headEnd/>
            <a:tailEnd/>
          </a:ln>
        </p:spPr>
        <p:txBody>
          <a:bodyPr wrap="none" anchor="ctr">
            <a:spAutoFit/>
          </a:bodyPr>
          <a:lstStyle/>
          <a:p>
            <a:pPr defTabSz="914400" eaLnBrk="1" hangingPunct="1"/>
            <a:endParaRPr lang="lt-LT">
              <a:latin typeface="Century Gothic" pitchFamily="34" charset="0"/>
              <a:cs typeface="Arial" charset="0"/>
            </a:endParaRPr>
          </a:p>
        </p:txBody>
      </p:sp>
      <p:graphicFrame>
        <p:nvGraphicFramePr>
          <p:cNvPr id="192514" name="Object 1026"/>
          <p:cNvGraphicFramePr>
            <a:graphicFrameLocks noChangeAspect="1"/>
          </p:cNvGraphicFramePr>
          <p:nvPr/>
        </p:nvGraphicFramePr>
        <p:xfrm>
          <a:off x="601663" y="1900238"/>
          <a:ext cx="1101725" cy="1144587"/>
        </p:xfrm>
        <a:graphic>
          <a:graphicData uri="http://schemas.openxmlformats.org/presentationml/2006/ole">
            <p:oleObj spid="_x0000_s192514" name="Equation" r:id="rId5" imgW="660240" imgH="685800" progId="Equation.3">
              <p:embed/>
            </p:oleObj>
          </a:graphicData>
        </a:graphic>
      </p:graphicFrame>
      <p:sp>
        <p:nvSpPr>
          <p:cNvPr id="7190" name="Line 22"/>
          <p:cNvSpPr>
            <a:spLocks noChangeShapeType="1"/>
          </p:cNvSpPr>
          <p:nvPr/>
        </p:nvSpPr>
        <p:spPr bwMode="auto">
          <a:xfrm>
            <a:off x="2066925" y="3592513"/>
            <a:ext cx="0" cy="720725"/>
          </a:xfrm>
          <a:prstGeom prst="line">
            <a:avLst/>
          </a:prstGeom>
          <a:noFill/>
          <a:ln w="19050" cap="rnd" algn="ctr">
            <a:solidFill>
              <a:schemeClr val="tx1"/>
            </a:solidFill>
            <a:round/>
            <a:headEnd/>
            <a:tailEnd/>
          </a:ln>
        </p:spPr>
        <p:txBody>
          <a:bodyPr/>
          <a:lstStyle/>
          <a:p>
            <a:endParaRPr lang="lt-LT"/>
          </a:p>
        </p:txBody>
      </p:sp>
      <p:sp>
        <p:nvSpPr>
          <p:cNvPr id="7191" name="Line 23"/>
          <p:cNvSpPr>
            <a:spLocks noChangeShapeType="1"/>
          </p:cNvSpPr>
          <p:nvPr/>
        </p:nvSpPr>
        <p:spPr bwMode="auto">
          <a:xfrm flipH="1">
            <a:off x="542925" y="4325938"/>
            <a:ext cx="1512888" cy="0"/>
          </a:xfrm>
          <a:prstGeom prst="line">
            <a:avLst/>
          </a:prstGeom>
          <a:noFill/>
          <a:ln w="19050" cap="rnd" algn="ctr">
            <a:solidFill>
              <a:schemeClr val="tx1"/>
            </a:solidFill>
            <a:round/>
            <a:headEnd/>
            <a:tailEnd/>
          </a:ln>
        </p:spPr>
        <p:txBody>
          <a:bodyPr/>
          <a:lstStyle/>
          <a:p>
            <a:endParaRPr lang="lt-LT"/>
          </a:p>
        </p:txBody>
      </p:sp>
      <p:sp>
        <p:nvSpPr>
          <p:cNvPr id="85011" name="Rectangle 25"/>
          <p:cNvSpPr>
            <a:spLocks noChangeArrowheads="1"/>
          </p:cNvSpPr>
          <p:nvPr/>
        </p:nvSpPr>
        <p:spPr bwMode="auto">
          <a:xfrm>
            <a:off x="1522413" y="-184150"/>
            <a:ext cx="184150" cy="368300"/>
          </a:xfrm>
          <a:prstGeom prst="rect">
            <a:avLst/>
          </a:prstGeom>
          <a:noFill/>
          <a:ln w="9525">
            <a:noFill/>
            <a:miter lim="800000"/>
            <a:headEnd/>
            <a:tailEnd/>
          </a:ln>
        </p:spPr>
        <p:txBody>
          <a:bodyPr wrap="none" anchor="ctr">
            <a:spAutoFit/>
          </a:bodyPr>
          <a:lstStyle/>
          <a:p>
            <a:pPr defTabSz="914400" eaLnBrk="1" hangingPunct="1"/>
            <a:endParaRPr lang="lt-LT">
              <a:latin typeface="Century Gothic" pitchFamily="34" charset="0"/>
              <a:cs typeface="Arial" charset="0"/>
            </a:endParaRPr>
          </a:p>
        </p:txBody>
      </p:sp>
      <p:graphicFrame>
        <p:nvGraphicFramePr>
          <p:cNvPr id="192515" name="Object 1027"/>
          <p:cNvGraphicFramePr>
            <a:graphicFrameLocks noChangeAspect="1"/>
          </p:cNvGraphicFramePr>
          <p:nvPr/>
        </p:nvGraphicFramePr>
        <p:xfrm>
          <a:off x="7956550" y="2144713"/>
          <a:ext cx="1050925" cy="325437"/>
        </p:xfrm>
        <a:graphic>
          <a:graphicData uri="http://schemas.openxmlformats.org/presentationml/2006/ole">
            <p:oleObj spid="_x0000_s192515" name="Lygtis" r:id="rId6" imgW="711000" imgH="215640" progId="Equation.3">
              <p:embed/>
            </p:oleObj>
          </a:graphicData>
        </a:graphic>
      </p:graphicFrame>
      <p:sp>
        <p:nvSpPr>
          <p:cNvPr id="7194" name="Line 26"/>
          <p:cNvSpPr>
            <a:spLocks noChangeShapeType="1"/>
          </p:cNvSpPr>
          <p:nvPr/>
        </p:nvSpPr>
        <p:spPr bwMode="auto">
          <a:xfrm>
            <a:off x="3811588" y="3657600"/>
            <a:ext cx="0" cy="647700"/>
          </a:xfrm>
          <a:prstGeom prst="line">
            <a:avLst/>
          </a:prstGeom>
          <a:noFill/>
          <a:ln w="19050" cap="rnd" algn="ctr">
            <a:solidFill>
              <a:schemeClr val="tx1"/>
            </a:solidFill>
            <a:round/>
            <a:headEnd/>
            <a:tailEnd/>
          </a:ln>
        </p:spPr>
        <p:txBody>
          <a:bodyPr/>
          <a:lstStyle/>
          <a:p>
            <a:endParaRPr lang="lt-LT"/>
          </a:p>
        </p:txBody>
      </p:sp>
      <p:sp>
        <p:nvSpPr>
          <p:cNvPr id="85014" name="Rectangle 28"/>
          <p:cNvSpPr>
            <a:spLocks noChangeArrowheads="1"/>
          </p:cNvSpPr>
          <p:nvPr/>
        </p:nvSpPr>
        <p:spPr bwMode="auto">
          <a:xfrm>
            <a:off x="1522413" y="-184150"/>
            <a:ext cx="184150" cy="368300"/>
          </a:xfrm>
          <a:prstGeom prst="rect">
            <a:avLst/>
          </a:prstGeom>
          <a:noFill/>
          <a:ln w="9525">
            <a:noFill/>
            <a:miter lim="800000"/>
            <a:headEnd/>
            <a:tailEnd/>
          </a:ln>
        </p:spPr>
        <p:txBody>
          <a:bodyPr wrap="none" anchor="ctr">
            <a:spAutoFit/>
          </a:bodyPr>
          <a:lstStyle/>
          <a:p>
            <a:pPr defTabSz="914400" eaLnBrk="1" hangingPunct="1"/>
            <a:endParaRPr lang="lt-LT">
              <a:latin typeface="Century Gothic" pitchFamily="34" charset="0"/>
              <a:cs typeface="Arial" charset="0"/>
            </a:endParaRPr>
          </a:p>
        </p:txBody>
      </p:sp>
      <p:graphicFrame>
        <p:nvGraphicFramePr>
          <p:cNvPr id="192516" name="Object 1028"/>
          <p:cNvGraphicFramePr>
            <a:graphicFrameLocks noChangeAspect="1"/>
          </p:cNvGraphicFramePr>
          <p:nvPr/>
        </p:nvGraphicFramePr>
        <p:xfrm>
          <a:off x="620713" y="3556000"/>
          <a:ext cx="1044575" cy="1125538"/>
        </p:xfrm>
        <a:graphic>
          <a:graphicData uri="http://schemas.openxmlformats.org/presentationml/2006/ole">
            <p:oleObj spid="_x0000_s192516" name="Equation" r:id="rId7" imgW="634680" imgH="685800" progId="Equation.3">
              <p:embed/>
            </p:oleObj>
          </a:graphicData>
        </a:graphic>
      </p:graphicFrame>
      <p:graphicFrame>
        <p:nvGraphicFramePr>
          <p:cNvPr id="192517" name="Object 1029"/>
          <p:cNvGraphicFramePr>
            <a:graphicFrameLocks noChangeAspect="1"/>
          </p:cNvGraphicFramePr>
          <p:nvPr/>
        </p:nvGraphicFramePr>
        <p:xfrm>
          <a:off x="2219325" y="3657600"/>
          <a:ext cx="1447800" cy="395288"/>
        </p:xfrm>
        <a:graphic>
          <a:graphicData uri="http://schemas.openxmlformats.org/presentationml/2006/ole">
            <p:oleObj spid="_x0000_s192517" name="Lygtis" r:id="rId8" imgW="838200" imgH="228600" progId="Equation.3">
              <p:embed/>
            </p:oleObj>
          </a:graphicData>
        </a:graphic>
      </p:graphicFrame>
      <p:graphicFrame>
        <p:nvGraphicFramePr>
          <p:cNvPr id="192518" name="Object 1030"/>
          <p:cNvGraphicFramePr>
            <a:graphicFrameLocks noChangeAspect="1"/>
          </p:cNvGraphicFramePr>
          <p:nvPr/>
        </p:nvGraphicFramePr>
        <p:xfrm>
          <a:off x="3963988" y="3657600"/>
          <a:ext cx="2371725" cy="407988"/>
        </p:xfrm>
        <a:graphic>
          <a:graphicData uri="http://schemas.openxmlformats.org/presentationml/2006/ole">
            <p:oleObj spid="_x0000_s192518" name="Equation" r:id="rId9" imgW="1269720" imgH="215640" progId="Equation.3">
              <p:embed/>
            </p:oleObj>
          </a:graphicData>
        </a:graphic>
      </p:graphicFrame>
      <p:graphicFrame>
        <p:nvGraphicFramePr>
          <p:cNvPr id="192519" name="Object 1031"/>
          <p:cNvGraphicFramePr>
            <a:graphicFrameLocks noChangeAspect="1"/>
          </p:cNvGraphicFramePr>
          <p:nvPr/>
        </p:nvGraphicFramePr>
        <p:xfrm>
          <a:off x="577850" y="5275263"/>
          <a:ext cx="1104900" cy="1171575"/>
        </p:xfrm>
        <a:graphic>
          <a:graphicData uri="http://schemas.openxmlformats.org/presentationml/2006/ole">
            <p:oleObj spid="_x0000_s192519" name="Equation" r:id="rId10" imgW="647640" imgH="685800" progId="Equation.3">
              <p:embed/>
            </p:oleObj>
          </a:graphicData>
        </a:graphic>
      </p:graphicFrame>
      <p:sp>
        <p:nvSpPr>
          <p:cNvPr id="2" name="Line 11"/>
          <p:cNvSpPr>
            <a:spLocks noChangeShapeType="1"/>
          </p:cNvSpPr>
          <p:nvPr/>
        </p:nvSpPr>
        <p:spPr bwMode="auto">
          <a:xfrm flipH="1">
            <a:off x="393700" y="6070600"/>
            <a:ext cx="1676400" cy="0"/>
          </a:xfrm>
          <a:prstGeom prst="line">
            <a:avLst/>
          </a:prstGeom>
          <a:noFill/>
          <a:ln w="19050" cap="rnd" algn="ctr">
            <a:solidFill>
              <a:schemeClr val="tx1"/>
            </a:solidFill>
            <a:round/>
            <a:headEnd/>
            <a:tailEnd/>
          </a:ln>
        </p:spPr>
        <p:txBody>
          <a:bodyPr/>
          <a:lstStyle/>
          <a:p>
            <a:endParaRPr lang="lt-LT"/>
          </a:p>
        </p:txBody>
      </p:sp>
      <p:sp>
        <p:nvSpPr>
          <p:cNvPr id="3" name="Line 26"/>
          <p:cNvSpPr>
            <a:spLocks noChangeShapeType="1"/>
          </p:cNvSpPr>
          <p:nvPr/>
        </p:nvSpPr>
        <p:spPr bwMode="auto">
          <a:xfrm>
            <a:off x="2082800" y="5410200"/>
            <a:ext cx="0" cy="647700"/>
          </a:xfrm>
          <a:prstGeom prst="line">
            <a:avLst/>
          </a:prstGeom>
          <a:noFill/>
          <a:ln w="19050" cap="rnd" algn="ctr">
            <a:solidFill>
              <a:schemeClr val="tx1"/>
            </a:solidFill>
            <a:round/>
            <a:headEnd/>
            <a:tailEnd/>
          </a:ln>
        </p:spPr>
        <p:txBody>
          <a:bodyPr/>
          <a:lstStyle/>
          <a:p>
            <a:endParaRPr lang="lt-LT"/>
          </a:p>
        </p:txBody>
      </p:sp>
      <p:graphicFrame>
        <p:nvGraphicFramePr>
          <p:cNvPr id="192520" name="Object 1032"/>
          <p:cNvGraphicFramePr>
            <a:graphicFrameLocks noChangeAspect="1"/>
          </p:cNvGraphicFramePr>
          <p:nvPr/>
        </p:nvGraphicFramePr>
        <p:xfrm>
          <a:off x="2198688" y="5486400"/>
          <a:ext cx="1379537" cy="376238"/>
        </p:xfrm>
        <a:graphic>
          <a:graphicData uri="http://schemas.openxmlformats.org/presentationml/2006/ole">
            <p:oleObj spid="_x0000_s192520" name="Lygtis" r:id="rId11" imgW="838200" imgH="228600" progId="Equation.3">
              <p:embed/>
            </p:oleObj>
          </a:graphicData>
        </a:graphic>
      </p:graphicFrame>
      <p:sp>
        <p:nvSpPr>
          <p:cNvPr id="4" name="Line 26"/>
          <p:cNvSpPr>
            <a:spLocks noChangeShapeType="1"/>
          </p:cNvSpPr>
          <p:nvPr/>
        </p:nvSpPr>
        <p:spPr bwMode="auto">
          <a:xfrm>
            <a:off x="3659188" y="5410200"/>
            <a:ext cx="0" cy="647700"/>
          </a:xfrm>
          <a:prstGeom prst="line">
            <a:avLst/>
          </a:prstGeom>
          <a:noFill/>
          <a:ln w="19050" cap="rnd" algn="ctr">
            <a:solidFill>
              <a:schemeClr val="tx1"/>
            </a:solidFill>
            <a:round/>
            <a:headEnd/>
            <a:tailEnd/>
          </a:ln>
        </p:spPr>
        <p:txBody>
          <a:bodyPr/>
          <a:lstStyle/>
          <a:p>
            <a:endParaRPr lang="lt-LT"/>
          </a:p>
        </p:txBody>
      </p:sp>
      <p:graphicFrame>
        <p:nvGraphicFramePr>
          <p:cNvPr id="192521" name="Object 1033"/>
          <p:cNvGraphicFramePr>
            <a:graphicFrameLocks noChangeAspect="1"/>
          </p:cNvGraphicFramePr>
          <p:nvPr/>
        </p:nvGraphicFramePr>
        <p:xfrm>
          <a:off x="3811588" y="5486400"/>
          <a:ext cx="2355850" cy="401638"/>
        </p:xfrm>
        <a:graphic>
          <a:graphicData uri="http://schemas.openxmlformats.org/presentationml/2006/ole">
            <p:oleObj spid="_x0000_s192521" name="Equation" r:id="rId12" imgW="1282680" imgH="215640" progId="Equation.3">
              <p:embed/>
            </p:oleObj>
          </a:graphicData>
        </a:graphic>
      </p:graphicFrame>
      <p:graphicFrame>
        <p:nvGraphicFramePr>
          <p:cNvPr id="192522" name="Object 1034"/>
          <p:cNvGraphicFramePr>
            <a:graphicFrameLocks noChangeAspect="1"/>
          </p:cNvGraphicFramePr>
          <p:nvPr/>
        </p:nvGraphicFramePr>
        <p:xfrm>
          <a:off x="7962900" y="4041775"/>
          <a:ext cx="1050925" cy="325438"/>
        </p:xfrm>
        <a:graphic>
          <a:graphicData uri="http://schemas.openxmlformats.org/presentationml/2006/ole">
            <p:oleObj spid="_x0000_s192522" name="Lygtis" r:id="rId13" imgW="711000" imgH="215640" progId="Equation.3">
              <p:embed/>
            </p:oleObj>
          </a:graphicData>
        </a:graphic>
      </p:graphicFrame>
      <p:graphicFrame>
        <p:nvGraphicFramePr>
          <p:cNvPr id="192523" name="Object 1035"/>
          <p:cNvGraphicFramePr>
            <a:graphicFrameLocks noChangeAspect="1"/>
          </p:cNvGraphicFramePr>
          <p:nvPr/>
        </p:nvGraphicFramePr>
        <p:xfrm>
          <a:off x="7993063" y="6284913"/>
          <a:ext cx="1050925" cy="325437"/>
        </p:xfrm>
        <a:graphic>
          <a:graphicData uri="http://schemas.openxmlformats.org/presentationml/2006/ole">
            <p:oleObj spid="_x0000_s192523" name="Lygtis" r:id="rId14" imgW="711000" imgH="215640" progId="Equation.3">
              <p:embed/>
            </p:oleObj>
          </a:graphicData>
        </a:graphic>
      </p:graphicFrame>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wrap="square" numCol="1" anchor="t" anchorCtr="0" compatLnSpc="1">
            <a:prstTxWarp prst="textNoShape">
              <a:avLst/>
            </a:prstTxWarp>
            <a:noAutofit/>
          </a:bodyPr>
          <a:lstStyle/>
          <a:p>
            <a:r>
              <a:rPr lang="lt-LT" sz="4400" cap="none" smtClean="0">
                <a:latin typeface="Times New Roman" pitchFamily="18" charset="0"/>
              </a:rPr>
              <a:t>Darbo eiga</a:t>
            </a:r>
            <a:r>
              <a:rPr lang="lt-LT" cap="none" smtClean="0">
                <a:latin typeface="Tw Cen MT" pitchFamily="34" charset="0"/>
              </a:rPr>
              <a:t> </a:t>
            </a:r>
          </a:p>
        </p:txBody>
      </p:sp>
      <p:sp>
        <p:nvSpPr>
          <p:cNvPr id="9219" name="Rectangle 3"/>
          <p:cNvSpPr>
            <a:spLocks noGrp="1" noChangeArrowheads="1"/>
          </p:cNvSpPr>
          <p:nvPr>
            <p:ph idx="4294967295"/>
          </p:nvPr>
        </p:nvSpPr>
        <p:spPr/>
        <p:txBody>
          <a:bodyPr wrap="square" numCol="1" anchor="t" anchorCtr="0" compatLnSpc="1">
            <a:prstTxWarp prst="textNoShape">
              <a:avLst/>
            </a:prstTxWarp>
          </a:bodyPr>
          <a:lstStyle/>
          <a:p>
            <a:pPr marL="341313" indent="-341313" defTabSz="455613">
              <a:buFontTx/>
              <a:buNone/>
            </a:pPr>
            <a:r>
              <a:rPr lang="lt-LT" sz="2800" cap="none" smtClean="0">
                <a:latin typeface="Times New Roman" pitchFamily="18" charset="0"/>
              </a:rPr>
              <a:t>Įpyliau į cilindrą vandens </a:t>
            </a:r>
          </a:p>
          <a:p>
            <a:pPr marL="341313" indent="-341313" defTabSz="455613">
              <a:buFontTx/>
              <a:buNone/>
            </a:pPr>
            <a:r>
              <a:rPr lang="lt-LT" sz="2800" cap="none" smtClean="0">
                <a:latin typeface="Times New Roman" pitchFamily="18" charset="0"/>
              </a:rPr>
              <a:t>Įmerkus paeiliui visus kūnus</a:t>
            </a:r>
          </a:p>
          <a:p>
            <a:pPr marL="341313" indent="-341313" defTabSz="455613">
              <a:buFontTx/>
              <a:buNone/>
            </a:pPr>
            <a:r>
              <a:rPr lang="lt-LT" sz="2800" cap="none" smtClean="0">
                <a:latin typeface="Times New Roman" pitchFamily="18" charset="0"/>
              </a:rPr>
              <a:t>Apskaičiuoju  išstumto vandens tūrį:</a:t>
            </a:r>
          </a:p>
        </p:txBody>
      </p:sp>
      <p:sp>
        <p:nvSpPr>
          <p:cNvPr id="86020" name="Rectangle 5"/>
          <p:cNvSpPr>
            <a:spLocks noChangeArrowheads="1"/>
          </p:cNvSpPr>
          <p:nvPr/>
        </p:nvSpPr>
        <p:spPr bwMode="auto">
          <a:xfrm>
            <a:off x="1522413" y="-184150"/>
            <a:ext cx="184150" cy="368300"/>
          </a:xfrm>
          <a:prstGeom prst="rect">
            <a:avLst/>
          </a:prstGeom>
          <a:noFill/>
          <a:ln w="9525">
            <a:noFill/>
            <a:miter lim="800000"/>
            <a:headEnd/>
            <a:tailEnd/>
          </a:ln>
        </p:spPr>
        <p:txBody>
          <a:bodyPr wrap="none" anchor="ctr">
            <a:spAutoFit/>
          </a:bodyPr>
          <a:lstStyle/>
          <a:p>
            <a:pPr defTabSz="914400" eaLnBrk="1" hangingPunct="1"/>
            <a:endParaRPr lang="lt-LT">
              <a:latin typeface="Century Gothic" pitchFamily="34" charset="0"/>
              <a:cs typeface="Arial" charset="0"/>
            </a:endParaRPr>
          </a:p>
        </p:txBody>
      </p:sp>
      <p:sp>
        <p:nvSpPr>
          <p:cNvPr id="86021" name="Rectangle 7"/>
          <p:cNvSpPr>
            <a:spLocks noChangeArrowheads="1"/>
          </p:cNvSpPr>
          <p:nvPr/>
        </p:nvSpPr>
        <p:spPr bwMode="auto">
          <a:xfrm>
            <a:off x="1522413" y="3173413"/>
            <a:ext cx="184150" cy="368300"/>
          </a:xfrm>
          <a:prstGeom prst="rect">
            <a:avLst/>
          </a:prstGeom>
          <a:noFill/>
          <a:ln w="9525">
            <a:noFill/>
            <a:miter lim="800000"/>
            <a:headEnd/>
            <a:tailEnd/>
          </a:ln>
        </p:spPr>
        <p:txBody>
          <a:bodyPr wrap="none" anchor="ctr">
            <a:spAutoFit/>
          </a:bodyPr>
          <a:lstStyle/>
          <a:p>
            <a:pPr defTabSz="914400" eaLnBrk="1" hangingPunct="1"/>
            <a:endParaRPr lang="lt-LT">
              <a:latin typeface="Century Gothic" pitchFamily="34" charset="0"/>
              <a:cs typeface="Arial" charset="0"/>
            </a:endParaRPr>
          </a:p>
        </p:txBody>
      </p:sp>
      <p:sp>
        <p:nvSpPr>
          <p:cNvPr id="86022" name="Rectangle 9"/>
          <p:cNvSpPr>
            <a:spLocks noChangeArrowheads="1"/>
          </p:cNvSpPr>
          <p:nvPr/>
        </p:nvSpPr>
        <p:spPr bwMode="auto">
          <a:xfrm>
            <a:off x="1522413" y="-184150"/>
            <a:ext cx="184150" cy="368300"/>
          </a:xfrm>
          <a:prstGeom prst="rect">
            <a:avLst/>
          </a:prstGeom>
          <a:noFill/>
          <a:ln w="9525">
            <a:noFill/>
            <a:miter lim="800000"/>
            <a:headEnd/>
            <a:tailEnd/>
          </a:ln>
        </p:spPr>
        <p:txBody>
          <a:bodyPr wrap="none" anchor="ctr">
            <a:spAutoFit/>
          </a:bodyPr>
          <a:lstStyle/>
          <a:p>
            <a:pPr defTabSz="914400" eaLnBrk="1" hangingPunct="1"/>
            <a:endParaRPr lang="lt-LT">
              <a:latin typeface="Century Gothic" pitchFamily="34" charset="0"/>
              <a:cs typeface="Arial" charset="0"/>
            </a:endParaRPr>
          </a:p>
        </p:txBody>
      </p:sp>
      <p:graphicFrame>
        <p:nvGraphicFramePr>
          <p:cNvPr id="193536" name="Object 1024"/>
          <p:cNvGraphicFramePr>
            <a:graphicFrameLocks noChangeAspect="1"/>
          </p:cNvGraphicFramePr>
          <p:nvPr/>
        </p:nvGraphicFramePr>
        <p:xfrm>
          <a:off x="4867275" y="1389063"/>
          <a:ext cx="3184525" cy="541337"/>
        </p:xfrm>
        <a:graphic>
          <a:graphicData uri="http://schemas.openxmlformats.org/presentationml/2006/ole">
            <p:oleObj spid="_x0000_s193536" name="Lygtis" r:id="rId3" imgW="1117440" imgH="215640" progId="Equation.3">
              <p:embed/>
            </p:oleObj>
          </a:graphicData>
        </a:graphic>
      </p:graphicFrame>
      <p:sp>
        <p:nvSpPr>
          <p:cNvPr id="86024" name="Rectangle 11"/>
          <p:cNvSpPr>
            <a:spLocks noChangeArrowheads="1"/>
          </p:cNvSpPr>
          <p:nvPr/>
        </p:nvSpPr>
        <p:spPr bwMode="auto">
          <a:xfrm>
            <a:off x="1522413" y="-184150"/>
            <a:ext cx="184150" cy="368300"/>
          </a:xfrm>
          <a:prstGeom prst="rect">
            <a:avLst/>
          </a:prstGeom>
          <a:noFill/>
          <a:ln w="9525">
            <a:noFill/>
            <a:miter lim="800000"/>
            <a:headEnd/>
            <a:tailEnd/>
          </a:ln>
        </p:spPr>
        <p:txBody>
          <a:bodyPr wrap="none" anchor="ctr">
            <a:spAutoFit/>
          </a:bodyPr>
          <a:lstStyle/>
          <a:p>
            <a:pPr defTabSz="914400" eaLnBrk="1" hangingPunct="1"/>
            <a:endParaRPr lang="lt-LT">
              <a:latin typeface="Century Gothic" pitchFamily="34" charset="0"/>
              <a:cs typeface="Arial" charset="0"/>
            </a:endParaRPr>
          </a:p>
        </p:txBody>
      </p:sp>
      <p:graphicFrame>
        <p:nvGraphicFramePr>
          <p:cNvPr id="193537" name="Object 1025"/>
          <p:cNvGraphicFramePr>
            <a:graphicFrameLocks noChangeAspect="1"/>
          </p:cNvGraphicFramePr>
          <p:nvPr/>
        </p:nvGraphicFramePr>
        <p:xfrm>
          <a:off x="5292725" y="2112963"/>
          <a:ext cx="3125788" cy="523875"/>
        </p:xfrm>
        <a:graphic>
          <a:graphicData uri="http://schemas.openxmlformats.org/presentationml/2006/ole">
            <p:oleObj spid="_x0000_s193537" name="Lygtis" r:id="rId4" imgW="1130040" imgH="215640" progId="Equation.3">
              <p:embed/>
            </p:oleObj>
          </a:graphicData>
        </a:graphic>
      </p:graphicFrame>
      <p:sp>
        <p:nvSpPr>
          <p:cNvPr id="86026" name="Rectangle 13"/>
          <p:cNvSpPr>
            <a:spLocks noChangeArrowheads="1"/>
          </p:cNvSpPr>
          <p:nvPr/>
        </p:nvSpPr>
        <p:spPr bwMode="auto">
          <a:xfrm>
            <a:off x="1522413" y="3100388"/>
            <a:ext cx="184150" cy="368300"/>
          </a:xfrm>
          <a:prstGeom prst="rect">
            <a:avLst/>
          </a:prstGeom>
          <a:noFill/>
          <a:ln w="9525">
            <a:noFill/>
            <a:miter lim="800000"/>
            <a:headEnd/>
            <a:tailEnd/>
          </a:ln>
        </p:spPr>
        <p:txBody>
          <a:bodyPr wrap="none" anchor="ctr">
            <a:spAutoFit/>
          </a:bodyPr>
          <a:lstStyle/>
          <a:p>
            <a:pPr defTabSz="914400" eaLnBrk="1" hangingPunct="1"/>
            <a:endParaRPr lang="lt-LT">
              <a:latin typeface="Century Gothic" pitchFamily="34" charset="0"/>
              <a:cs typeface="Arial" charset="0"/>
            </a:endParaRPr>
          </a:p>
        </p:txBody>
      </p:sp>
      <p:graphicFrame>
        <p:nvGraphicFramePr>
          <p:cNvPr id="193538" name="Object 1026"/>
          <p:cNvGraphicFramePr>
            <a:graphicFrameLocks noChangeAspect="1"/>
          </p:cNvGraphicFramePr>
          <p:nvPr/>
        </p:nvGraphicFramePr>
        <p:xfrm>
          <a:off x="6040438" y="2663825"/>
          <a:ext cx="1781175" cy="544513"/>
        </p:xfrm>
        <a:graphic>
          <a:graphicData uri="http://schemas.openxmlformats.org/presentationml/2006/ole">
            <p:oleObj spid="_x0000_s193538" name="Lygtis" r:id="rId5" imgW="710891" imgH="215806" progId="Equation.3">
              <p:embed/>
            </p:oleObj>
          </a:graphicData>
        </a:graphic>
      </p:graphicFrame>
      <p:sp>
        <p:nvSpPr>
          <p:cNvPr id="86028" name="Rectangle 15"/>
          <p:cNvSpPr>
            <a:spLocks noChangeArrowheads="1"/>
          </p:cNvSpPr>
          <p:nvPr/>
        </p:nvSpPr>
        <p:spPr bwMode="auto">
          <a:xfrm>
            <a:off x="1522413" y="3154363"/>
            <a:ext cx="184150" cy="368300"/>
          </a:xfrm>
          <a:prstGeom prst="rect">
            <a:avLst/>
          </a:prstGeom>
          <a:noFill/>
          <a:ln w="9525">
            <a:noFill/>
            <a:miter lim="800000"/>
            <a:headEnd/>
            <a:tailEnd/>
          </a:ln>
        </p:spPr>
        <p:txBody>
          <a:bodyPr wrap="none" anchor="ctr">
            <a:spAutoFit/>
          </a:bodyPr>
          <a:lstStyle/>
          <a:p>
            <a:pPr defTabSz="914400" eaLnBrk="1" hangingPunct="1"/>
            <a:endParaRPr lang="lt-LT">
              <a:latin typeface="Century Gothic" pitchFamily="34" charset="0"/>
              <a:cs typeface="Arial" charset="0"/>
            </a:endParaRPr>
          </a:p>
        </p:txBody>
      </p:sp>
      <p:graphicFrame>
        <p:nvGraphicFramePr>
          <p:cNvPr id="193539" name="Object 1027"/>
          <p:cNvGraphicFramePr>
            <a:graphicFrameLocks noChangeAspect="1"/>
          </p:cNvGraphicFramePr>
          <p:nvPr/>
        </p:nvGraphicFramePr>
        <p:xfrm>
          <a:off x="638175" y="3332163"/>
          <a:ext cx="3452813" cy="479425"/>
        </p:xfrm>
        <a:graphic>
          <a:graphicData uri="http://schemas.openxmlformats.org/presentationml/2006/ole">
            <p:oleObj spid="_x0000_s193539" name="Equation" r:id="rId6" imgW="1218960" imgH="177480" progId="Equation.3">
              <p:embed/>
            </p:oleObj>
          </a:graphicData>
        </a:graphic>
      </p:graphicFrame>
      <p:sp>
        <p:nvSpPr>
          <p:cNvPr id="86034" name="Rectangle 18"/>
          <p:cNvSpPr>
            <a:spLocks noChangeArrowheads="1"/>
          </p:cNvSpPr>
          <p:nvPr/>
        </p:nvSpPr>
        <p:spPr bwMode="auto">
          <a:xfrm>
            <a:off x="5429250" y="3314700"/>
            <a:ext cx="12192000" cy="0"/>
          </a:xfrm>
          <a:prstGeom prst="rect">
            <a:avLst/>
          </a:prstGeom>
          <a:noFill/>
          <a:ln w="9525">
            <a:noFill/>
            <a:miter lim="800000"/>
            <a:headEnd/>
            <a:tailEnd/>
          </a:ln>
          <a:effectLst/>
        </p:spPr>
        <p:txBody>
          <a:bodyPr>
            <a:spAutoFit/>
          </a:bodyPr>
          <a:lstStyle/>
          <a:p>
            <a:endParaRPr lang="lt-LT"/>
          </a:p>
        </p:txBody>
      </p:sp>
      <p:pic>
        <p:nvPicPr>
          <p:cNvPr id="86036" name="Picture 20"/>
          <p:cNvPicPr>
            <a:picLocks noChangeAspect="1" noChangeArrowheads="1"/>
          </p:cNvPicPr>
          <p:nvPr/>
        </p:nvPicPr>
        <p:blipFill>
          <a:blip r:embed="rId7"/>
          <a:srcRect/>
          <a:stretch>
            <a:fillRect/>
          </a:stretch>
        </p:blipFill>
        <p:spPr bwMode="auto">
          <a:xfrm>
            <a:off x="7386638" y="4108450"/>
            <a:ext cx="2060575" cy="2749550"/>
          </a:xfrm>
          <a:prstGeom prst="rect">
            <a:avLst/>
          </a:prstGeom>
          <a:noFill/>
          <a:ln w="9525">
            <a:noFill/>
            <a:miter lim="800000"/>
            <a:headEnd/>
            <a:tailEnd/>
          </a:ln>
          <a:effectLst/>
        </p:spPr>
      </p:pic>
      <p:pic>
        <p:nvPicPr>
          <p:cNvPr id="86037" name="Picture 21"/>
          <p:cNvPicPr>
            <a:picLocks noChangeAspect="1" noChangeArrowheads="1"/>
          </p:cNvPicPr>
          <p:nvPr/>
        </p:nvPicPr>
        <p:blipFill>
          <a:blip r:embed="rId8"/>
          <a:srcRect/>
          <a:stretch>
            <a:fillRect/>
          </a:stretch>
        </p:blipFill>
        <p:spPr bwMode="auto">
          <a:xfrm>
            <a:off x="4348163" y="4059238"/>
            <a:ext cx="2444750" cy="2798762"/>
          </a:xfrm>
          <a:prstGeom prst="rect">
            <a:avLst/>
          </a:prstGeom>
          <a:noFill/>
          <a:ln w="9525">
            <a:noFill/>
            <a:miter lim="800000"/>
            <a:headEnd/>
            <a:tailEnd/>
          </a:ln>
          <a:effectLst/>
        </p:spPr>
      </p:pic>
      <p:pic>
        <p:nvPicPr>
          <p:cNvPr id="86038" name="Picture 22"/>
          <p:cNvPicPr>
            <a:picLocks noChangeAspect="1" noChangeArrowheads="1"/>
          </p:cNvPicPr>
          <p:nvPr/>
        </p:nvPicPr>
        <p:blipFill>
          <a:blip r:embed="rId9"/>
          <a:srcRect/>
          <a:stretch>
            <a:fillRect/>
          </a:stretch>
        </p:blipFill>
        <p:spPr bwMode="auto">
          <a:xfrm>
            <a:off x="10048875" y="4062413"/>
            <a:ext cx="1658938" cy="2795587"/>
          </a:xfrm>
          <a:prstGeom prst="rect">
            <a:avLst/>
          </a:prstGeom>
          <a:noFill/>
          <a:ln w="9525">
            <a:noFill/>
            <a:miter lim="800000"/>
            <a:headEnd/>
            <a:tailEnd/>
          </a:ln>
          <a:effectLst/>
        </p:spPr>
      </p:pic>
      <p:pic>
        <p:nvPicPr>
          <p:cNvPr id="86039" name="Picture 23"/>
          <p:cNvPicPr>
            <a:picLocks noChangeAspect="1" noChangeArrowheads="1"/>
          </p:cNvPicPr>
          <p:nvPr/>
        </p:nvPicPr>
        <p:blipFill>
          <a:blip r:embed="rId10"/>
          <a:srcRect/>
          <a:stretch>
            <a:fillRect/>
          </a:stretch>
        </p:blipFill>
        <p:spPr bwMode="auto">
          <a:xfrm>
            <a:off x="1466850" y="4098925"/>
            <a:ext cx="2309813" cy="275907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5" name="Rectangle 1029"/>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Darbo eiga</a:t>
            </a:r>
          </a:p>
        </p:txBody>
      </p:sp>
      <p:sp>
        <p:nvSpPr>
          <p:cNvPr id="87043" name="Rectangle 1027"/>
          <p:cNvSpPr>
            <a:spLocks noGrp="1"/>
          </p:cNvSpPr>
          <p:nvPr>
            <p:ph type="body" sz="half" idx="4294967295"/>
          </p:nvPr>
        </p:nvSpPr>
        <p:spPr bwMode="auto">
          <a:xfrm>
            <a:off x="760413" y="1817688"/>
            <a:ext cx="10929937" cy="3424237"/>
          </a:xfrm>
          <a:noFill/>
        </p:spPr>
        <p:txBody>
          <a:bodyPr wrap="square" numCol="1" anchor="t" anchorCtr="0" compatLnSpc="1">
            <a:prstTxWarp prst="textNoShape">
              <a:avLst/>
            </a:prstTxWarp>
          </a:bodyPr>
          <a:lstStyle/>
          <a:p>
            <a:pPr>
              <a:buFontTx/>
              <a:buNone/>
            </a:pPr>
            <a:r>
              <a:rPr lang="lt-LT" sz="3200" cap="none" smtClean="0">
                <a:latin typeface="Times New Roman" pitchFamily="18" charset="0"/>
              </a:rPr>
              <a:t>		</a:t>
            </a:r>
            <a:r>
              <a:rPr lang="lt-LT" sz="2800" cap="none" smtClean="0">
                <a:latin typeface="Times New Roman" pitchFamily="18" charset="0"/>
              </a:rPr>
              <a:t>Visų kūnų tūris lygus 20 ml, taip pat išstumto vandens tūris 20 ml.</a:t>
            </a:r>
          </a:p>
          <a:p>
            <a:pPr>
              <a:buFontTx/>
              <a:buNone/>
            </a:pPr>
            <a:r>
              <a:rPr lang="lt-LT" sz="2800" cap="none" smtClean="0">
                <a:latin typeface="Times New Roman" pitchFamily="18" charset="0"/>
              </a:rPr>
              <a:t>		Apskaičiuoju išstumto vandens svorį: </a:t>
            </a:r>
          </a:p>
          <a:p>
            <a:endParaRPr lang="lt-LT" sz="2800" cap="none" smtClean="0">
              <a:latin typeface="Times New Roman" pitchFamily="18" charset="0"/>
            </a:endParaRPr>
          </a:p>
        </p:txBody>
      </p:sp>
      <p:graphicFrame>
        <p:nvGraphicFramePr>
          <p:cNvPr id="194560" name="Object 2048"/>
          <p:cNvGraphicFramePr>
            <a:graphicFrameLocks noChangeAspect="1"/>
          </p:cNvGraphicFramePr>
          <p:nvPr>
            <p:ph sz="half" idx="4294967295"/>
          </p:nvPr>
        </p:nvGraphicFramePr>
        <p:xfrm>
          <a:off x="2386013" y="3500438"/>
          <a:ext cx="3524250" cy="622300"/>
        </p:xfrm>
        <a:graphic>
          <a:graphicData uri="http://schemas.openxmlformats.org/presentationml/2006/ole">
            <p:oleObj spid="_x0000_s194560" name="Equation" r:id="rId3" imgW="1295280" imgH="228600" progId="Equation.3">
              <p:embed/>
            </p:oleObj>
          </a:graphicData>
        </a:graphic>
      </p:graphicFrame>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idx="4294967295"/>
          </p:nvPr>
        </p:nvSpPr>
        <p:spPr bwMode="auto">
          <a:xfrm>
            <a:off x="3081338" y="255588"/>
            <a:ext cx="9405937" cy="1400175"/>
          </a:xfrm>
          <a:noFill/>
        </p:spPr>
        <p:txBody>
          <a:bodyPr wrap="square" numCol="1" anchor="t" anchorCtr="0" compatLnSpc="1">
            <a:prstTxWarp prst="textNoShape">
              <a:avLst/>
            </a:prstTxWarp>
          </a:bodyPr>
          <a:lstStyle/>
          <a:p>
            <a:r>
              <a:rPr lang="lt-LT" sz="4400" cap="none" smtClean="0">
                <a:latin typeface="Times New Roman" pitchFamily="18" charset="0"/>
              </a:rPr>
              <a:t>Archimedo jėgos apskaičiavimas</a:t>
            </a:r>
          </a:p>
        </p:txBody>
      </p:sp>
      <p:sp>
        <p:nvSpPr>
          <p:cNvPr id="7171" name="Rectangle 3"/>
          <p:cNvSpPr>
            <a:spLocks noGrp="1" noChangeArrowheads="1"/>
          </p:cNvSpPr>
          <p:nvPr>
            <p:ph idx="4294967295"/>
          </p:nvPr>
        </p:nvSpPr>
        <p:spPr>
          <a:xfrm>
            <a:off x="381000" y="1295400"/>
            <a:ext cx="11204575" cy="4527550"/>
          </a:xfrm>
        </p:spPr>
        <p:txBody>
          <a:bodyPr wrap="square" numCol="1" anchor="t" anchorCtr="0" compatLnSpc="1">
            <a:prstTxWarp prst="textNoShape">
              <a:avLst/>
            </a:prstTxWarp>
          </a:bodyPr>
          <a:lstStyle/>
          <a:p>
            <a:pPr marL="341313" indent="-341313" defTabSz="455613">
              <a:buFontTx/>
              <a:buNone/>
            </a:pPr>
            <a:r>
              <a:rPr lang="lt-LT" sz="1800" cap="none" smtClean="0">
                <a:latin typeface="Times New Roman" pitchFamily="18" charset="0"/>
              </a:rPr>
              <a:t>Aliuminis:</a:t>
            </a:r>
          </a:p>
          <a:p>
            <a:pPr marL="341313" indent="-341313" defTabSz="455613">
              <a:buFontTx/>
              <a:buNone/>
            </a:pPr>
            <a:endParaRPr lang="lt-LT" sz="1800" cap="none" smtClean="0">
              <a:latin typeface="Times New Roman" pitchFamily="18" charset="0"/>
            </a:endParaRPr>
          </a:p>
          <a:p>
            <a:pPr marL="341313" indent="-341313" defTabSz="455613">
              <a:buFontTx/>
              <a:buNone/>
            </a:pPr>
            <a:endParaRPr lang="lt-LT" sz="1800" cap="none" smtClean="0">
              <a:latin typeface="Times New Roman" pitchFamily="18" charset="0"/>
            </a:endParaRPr>
          </a:p>
          <a:p>
            <a:pPr marL="341313" indent="-341313" defTabSz="455613">
              <a:buFontTx/>
              <a:buNone/>
            </a:pPr>
            <a:r>
              <a:rPr lang="lt-LT" sz="1800" cap="none" smtClean="0">
                <a:latin typeface="Times New Roman" pitchFamily="18" charset="0"/>
              </a:rPr>
              <a:t>																	Ats.: </a:t>
            </a:r>
          </a:p>
          <a:p>
            <a:pPr marL="341313" indent="-341313" defTabSz="455613">
              <a:buFontTx/>
              <a:buNone/>
            </a:pPr>
            <a:endParaRPr lang="lt-LT" sz="1800" cap="none" smtClean="0">
              <a:latin typeface="Times New Roman" pitchFamily="18" charset="0"/>
            </a:endParaRPr>
          </a:p>
          <a:p>
            <a:pPr marL="341313" indent="-341313" defTabSz="455613">
              <a:buFontTx/>
              <a:buNone/>
            </a:pPr>
            <a:r>
              <a:rPr lang="lt-LT" sz="1800" cap="none" smtClean="0">
                <a:latin typeface="Times New Roman" pitchFamily="18" charset="0"/>
              </a:rPr>
              <a:t>Plienas:</a:t>
            </a:r>
          </a:p>
          <a:p>
            <a:pPr marL="341313" indent="-341313" defTabSz="455613">
              <a:buFontTx/>
              <a:buNone/>
            </a:pPr>
            <a:endParaRPr lang="lt-LT" sz="1800" cap="none" smtClean="0">
              <a:latin typeface="Times New Roman" pitchFamily="18" charset="0"/>
            </a:endParaRPr>
          </a:p>
          <a:p>
            <a:pPr marL="341313" indent="-341313" defTabSz="455613">
              <a:buFontTx/>
              <a:buNone/>
            </a:pPr>
            <a:endParaRPr lang="lt-LT" sz="1800" cap="none" smtClean="0">
              <a:latin typeface="Times New Roman" pitchFamily="18" charset="0"/>
            </a:endParaRPr>
          </a:p>
          <a:p>
            <a:pPr marL="341313" indent="-341313" defTabSz="455613">
              <a:buFontTx/>
              <a:buNone/>
            </a:pPr>
            <a:r>
              <a:rPr lang="lt-LT" sz="1800" cap="none" smtClean="0">
                <a:latin typeface="Times New Roman" pitchFamily="18" charset="0"/>
              </a:rPr>
              <a:t>																	Ats.:</a:t>
            </a:r>
          </a:p>
          <a:p>
            <a:pPr marL="341313" indent="-341313" defTabSz="455613">
              <a:buFontTx/>
              <a:buNone/>
            </a:pPr>
            <a:endParaRPr lang="lt-LT" sz="1800" cap="none" smtClean="0">
              <a:latin typeface="Times New Roman" pitchFamily="18" charset="0"/>
            </a:endParaRPr>
          </a:p>
          <a:p>
            <a:pPr marL="341313" indent="-341313" defTabSz="455613">
              <a:buFontTx/>
              <a:buNone/>
            </a:pPr>
            <a:endParaRPr lang="lt-LT" sz="1800" cap="none" smtClean="0">
              <a:latin typeface="Times New Roman" pitchFamily="18" charset="0"/>
            </a:endParaRPr>
          </a:p>
        </p:txBody>
      </p:sp>
      <p:sp>
        <p:nvSpPr>
          <p:cNvPr id="89092" name="Rectangle 5"/>
          <p:cNvSpPr>
            <a:spLocks noChangeArrowheads="1"/>
          </p:cNvSpPr>
          <p:nvPr/>
        </p:nvSpPr>
        <p:spPr bwMode="auto">
          <a:xfrm>
            <a:off x="1522413" y="2740025"/>
            <a:ext cx="184150" cy="368300"/>
          </a:xfrm>
          <a:prstGeom prst="rect">
            <a:avLst/>
          </a:prstGeom>
          <a:noFill/>
          <a:ln w="9525">
            <a:noFill/>
            <a:miter lim="800000"/>
            <a:headEnd/>
            <a:tailEnd/>
          </a:ln>
        </p:spPr>
        <p:txBody>
          <a:bodyPr wrap="none" anchor="ctr">
            <a:spAutoFit/>
          </a:bodyPr>
          <a:lstStyle/>
          <a:p>
            <a:pPr defTabSz="914400" eaLnBrk="1" hangingPunct="1"/>
            <a:endParaRPr lang="lt-LT">
              <a:latin typeface="Century Gothic" pitchFamily="34" charset="0"/>
              <a:cs typeface="Arial" charset="0"/>
            </a:endParaRPr>
          </a:p>
        </p:txBody>
      </p:sp>
      <p:graphicFrame>
        <p:nvGraphicFramePr>
          <p:cNvPr id="195584" name="Object 0"/>
          <p:cNvGraphicFramePr>
            <a:graphicFrameLocks noChangeAspect="1"/>
          </p:cNvGraphicFramePr>
          <p:nvPr/>
        </p:nvGraphicFramePr>
        <p:xfrm>
          <a:off x="457200" y="1676400"/>
          <a:ext cx="2362200" cy="1506538"/>
        </p:xfrm>
        <a:graphic>
          <a:graphicData uri="http://schemas.openxmlformats.org/presentationml/2006/ole">
            <p:oleObj spid="_x0000_s195584" name="Equation" r:id="rId3" imgW="1434960" imgH="965160" progId="Equation.3">
              <p:embed/>
            </p:oleObj>
          </a:graphicData>
        </a:graphic>
      </p:graphicFrame>
      <p:sp>
        <p:nvSpPr>
          <p:cNvPr id="89094" name="Rectangle 7"/>
          <p:cNvSpPr>
            <a:spLocks noChangeArrowheads="1"/>
          </p:cNvSpPr>
          <p:nvPr/>
        </p:nvSpPr>
        <p:spPr bwMode="auto">
          <a:xfrm>
            <a:off x="1522413" y="3130550"/>
            <a:ext cx="184150" cy="368300"/>
          </a:xfrm>
          <a:prstGeom prst="rect">
            <a:avLst/>
          </a:prstGeom>
          <a:noFill/>
          <a:ln w="9525">
            <a:noFill/>
            <a:miter lim="800000"/>
            <a:headEnd/>
            <a:tailEnd/>
          </a:ln>
        </p:spPr>
        <p:txBody>
          <a:bodyPr wrap="none" anchor="ctr">
            <a:spAutoFit/>
          </a:bodyPr>
          <a:lstStyle/>
          <a:p>
            <a:pPr defTabSz="914400" eaLnBrk="1" hangingPunct="1"/>
            <a:endParaRPr lang="lt-LT">
              <a:latin typeface="Century Gothic" pitchFamily="34" charset="0"/>
              <a:cs typeface="Arial" charset="0"/>
            </a:endParaRPr>
          </a:p>
        </p:txBody>
      </p:sp>
      <p:sp>
        <p:nvSpPr>
          <p:cNvPr id="89095" name="Rectangle 9"/>
          <p:cNvSpPr>
            <a:spLocks noChangeArrowheads="1"/>
          </p:cNvSpPr>
          <p:nvPr/>
        </p:nvSpPr>
        <p:spPr bwMode="auto">
          <a:xfrm>
            <a:off x="1522413" y="3135313"/>
            <a:ext cx="184150" cy="368300"/>
          </a:xfrm>
          <a:prstGeom prst="rect">
            <a:avLst/>
          </a:prstGeom>
          <a:noFill/>
          <a:ln w="9525">
            <a:noFill/>
            <a:miter lim="800000"/>
            <a:headEnd/>
            <a:tailEnd/>
          </a:ln>
        </p:spPr>
        <p:txBody>
          <a:bodyPr wrap="none" anchor="ctr">
            <a:spAutoFit/>
          </a:bodyPr>
          <a:lstStyle/>
          <a:p>
            <a:pPr defTabSz="914400" eaLnBrk="1" hangingPunct="1"/>
            <a:endParaRPr lang="lt-LT">
              <a:latin typeface="Century Gothic" pitchFamily="34" charset="0"/>
              <a:cs typeface="Arial" charset="0"/>
            </a:endParaRPr>
          </a:p>
        </p:txBody>
      </p:sp>
      <p:graphicFrame>
        <p:nvGraphicFramePr>
          <p:cNvPr id="195585" name="Object 1"/>
          <p:cNvGraphicFramePr>
            <a:graphicFrameLocks noChangeAspect="1"/>
          </p:cNvGraphicFramePr>
          <p:nvPr/>
        </p:nvGraphicFramePr>
        <p:xfrm>
          <a:off x="4649788" y="1676400"/>
          <a:ext cx="4243387" cy="395288"/>
        </p:xfrm>
        <a:graphic>
          <a:graphicData uri="http://schemas.openxmlformats.org/presentationml/2006/ole">
            <p:oleObj spid="_x0000_s195585" name="Equation" r:id="rId4" imgW="1879560" imgH="215640" progId="Equation.3">
              <p:embed/>
            </p:oleObj>
          </a:graphicData>
        </a:graphic>
      </p:graphicFrame>
      <p:sp>
        <p:nvSpPr>
          <p:cNvPr id="7178" name="Line 10"/>
          <p:cNvSpPr>
            <a:spLocks noChangeShapeType="1"/>
          </p:cNvSpPr>
          <p:nvPr/>
        </p:nvSpPr>
        <p:spPr bwMode="auto">
          <a:xfrm>
            <a:off x="2819400" y="1600200"/>
            <a:ext cx="0" cy="1216025"/>
          </a:xfrm>
          <a:prstGeom prst="line">
            <a:avLst/>
          </a:prstGeom>
          <a:noFill/>
          <a:ln w="19050" cap="rnd" algn="ctr">
            <a:solidFill>
              <a:schemeClr val="tx1"/>
            </a:solidFill>
            <a:round/>
            <a:headEnd/>
            <a:tailEnd/>
          </a:ln>
        </p:spPr>
        <p:txBody>
          <a:bodyPr/>
          <a:lstStyle/>
          <a:p>
            <a:endParaRPr lang="lt-LT"/>
          </a:p>
        </p:txBody>
      </p:sp>
      <p:sp>
        <p:nvSpPr>
          <p:cNvPr id="7179" name="Line 11"/>
          <p:cNvSpPr>
            <a:spLocks noChangeShapeType="1"/>
          </p:cNvSpPr>
          <p:nvPr/>
        </p:nvSpPr>
        <p:spPr bwMode="auto">
          <a:xfrm flipH="1">
            <a:off x="228600" y="2819400"/>
            <a:ext cx="2592388" cy="0"/>
          </a:xfrm>
          <a:prstGeom prst="line">
            <a:avLst/>
          </a:prstGeom>
          <a:noFill/>
          <a:ln w="19050" cap="rnd" algn="ctr">
            <a:solidFill>
              <a:schemeClr val="tx1"/>
            </a:solidFill>
            <a:round/>
            <a:headEnd/>
            <a:tailEnd/>
          </a:ln>
        </p:spPr>
        <p:txBody>
          <a:bodyPr/>
          <a:lstStyle/>
          <a:p>
            <a:endParaRPr lang="lt-LT"/>
          </a:p>
        </p:txBody>
      </p:sp>
      <p:sp>
        <p:nvSpPr>
          <p:cNvPr id="7180" name="Line 12"/>
          <p:cNvSpPr>
            <a:spLocks noChangeShapeType="1"/>
          </p:cNvSpPr>
          <p:nvPr/>
        </p:nvSpPr>
        <p:spPr bwMode="auto">
          <a:xfrm>
            <a:off x="4479925" y="1447800"/>
            <a:ext cx="0" cy="1368425"/>
          </a:xfrm>
          <a:prstGeom prst="line">
            <a:avLst/>
          </a:prstGeom>
          <a:noFill/>
          <a:ln w="19050" cap="rnd" algn="ctr">
            <a:solidFill>
              <a:schemeClr val="tx1"/>
            </a:solidFill>
            <a:round/>
            <a:headEnd/>
            <a:tailEnd/>
          </a:ln>
        </p:spPr>
        <p:txBody>
          <a:bodyPr/>
          <a:lstStyle/>
          <a:p>
            <a:endParaRPr lang="lt-LT"/>
          </a:p>
        </p:txBody>
      </p:sp>
      <p:sp>
        <p:nvSpPr>
          <p:cNvPr id="89100" name="Rectangle 14"/>
          <p:cNvSpPr>
            <a:spLocks noChangeArrowheads="1"/>
          </p:cNvSpPr>
          <p:nvPr/>
        </p:nvSpPr>
        <p:spPr bwMode="auto">
          <a:xfrm>
            <a:off x="1522413" y="-184150"/>
            <a:ext cx="184150" cy="368300"/>
          </a:xfrm>
          <a:prstGeom prst="rect">
            <a:avLst/>
          </a:prstGeom>
          <a:noFill/>
          <a:ln w="9525">
            <a:noFill/>
            <a:miter lim="800000"/>
            <a:headEnd/>
            <a:tailEnd/>
          </a:ln>
        </p:spPr>
        <p:txBody>
          <a:bodyPr wrap="none" anchor="ctr">
            <a:spAutoFit/>
          </a:bodyPr>
          <a:lstStyle/>
          <a:p>
            <a:pPr defTabSz="914400" eaLnBrk="1" hangingPunct="1"/>
            <a:endParaRPr lang="lt-LT">
              <a:latin typeface="Century Gothic" pitchFamily="34" charset="0"/>
              <a:cs typeface="Arial" charset="0"/>
            </a:endParaRPr>
          </a:p>
        </p:txBody>
      </p:sp>
      <p:sp>
        <p:nvSpPr>
          <p:cNvPr id="89101" name="Rectangle 16"/>
          <p:cNvSpPr>
            <a:spLocks noChangeArrowheads="1"/>
          </p:cNvSpPr>
          <p:nvPr/>
        </p:nvSpPr>
        <p:spPr bwMode="auto">
          <a:xfrm>
            <a:off x="1522413" y="3130550"/>
            <a:ext cx="184150" cy="368300"/>
          </a:xfrm>
          <a:prstGeom prst="rect">
            <a:avLst/>
          </a:prstGeom>
          <a:noFill/>
          <a:ln w="9525">
            <a:noFill/>
            <a:miter lim="800000"/>
            <a:headEnd/>
            <a:tailEnd/>
          </a:ln>
        </p:spPr>
        <p:txBody>
          <a:bodyPr wrap="none" anchor="ctr">
            <a:spAutoFit/>
          </a:bodyPr>
          <a:lstStyle/>
          <a:p>
            <a:pPr defTabSz="914400" eaLnBrk="1" hangingPunct="1"/>
            <a:endParaRPr lang="lt-LT">
              <a:latin typeface="Century Gothic" pitchFamily="34" charset="0"/>
              <a:cs typeface="Arial" charset="0"/>
            </a:endParaRPr>
          </a:p>
        </p:txBody>
      </p:sp>
      <p:sp>
        <p:nvSpPr>
          <p:cNvPr id="89102" name="Rectangle 18"/>
          <p:cNvSpPr>
            <a:spLocks noChangeArrowheads="1"/>
          </p:cNvSpPr>
          <p:nvPr/>
        </p:nvSpPr>
        <p:spPr bwMode="auto">
          <a:xfrm>
            <a:off x="1522413" y="3135313"/>
            <a:ext cx="184150" cy="368300"/>
          </a:xfrm>
          <a:prstGeom prst="rect">
            <a:avLst/>
          </a:prstGeom>
          <a:noFill/>
          <a:ln w="9525">
            <a:noFill/>
            <a:miter lim="800000"/>
            <a:headEnd/>
            <a:tailEnd/>
          </a:ln>
        </p:spPr>
        <p:txBody>
          <a:bodyPr wrap="none" anchor="ctr">
            <a:spAutoFit/>
          </a:bodyPr>
          <a:lstStyle/>
          <a:p>
            <a:pPr defTabSz="914400" eaLnBrk="1" hangingPunct="1"/>
            <a:endParaRPr lang="lt-LT">
              <a:latin typeface="Century Gothic" pitchFamily="34" charset="0"/>
              <a:cs typeface="Arial" charset="0"/>
            </a:endParaRPr>
          </a:p>
        </p:txBody>
      </p:sp>
      <p:sp>
        <p:nvSpPr>
          <p:cNvPr id="89103" name="Rectangle 21"/>
          <p:cNvSpPr>
            <a:spLocks noChangeArrowheads="1"/>
          </p:cNvSpPr>
          <p:nvPr/>
        </p:nvSpPr>
        <p:spPr bwMode="auto">
          <a:xfrm>
            <a:off x="1522413" y="2901950"/>
            <a:ext cx="184150" cy="368300"/>
          </a:xfrm>
          <a:prstGeom prst="rect">
            <a:avLst/>
          </a:prstGeom>
          <a:noFill/>
          <a:ln w="9525">
            <a:noFill/>
            <a:miter lim="800000"/>
            <a:headEnd/>
            <a:tailEnd/>
          </a:ln>
        </p:spPr>
        <p:txBody>
          <a:bodyPr wrap="none" anchor="ctr">
            <a:spAutoFit/>
          </a:bodyPr>
          <a:lstStyle/>
          <a:p>
            <a:pPr defTabSz="914400" eaLnBrk="1" hangingPunct="1"/>
            <a:endParaRPr lang="lt-LT">
              <a:latin typeface="Century Gothic" pitchFamily="34" charset="0"/>
              <a:cs typeface="Arial" charset="0"/>
            </a:endParaRPr>
          </a:p>
        </p:txBody>
      </p:sp>
      <p:sp>
        <p:nvSpPr>
          <p:cNvPr id="7190" name="Line 22"/>
          <p:cNvSpPr>
            <a:spLocks noChangeShapeType="1"/>
          </p:cNvSpPr>
          <p:nvPr/>
        </p:nvSpPr>
        <p:spPr bwMode="auto">
          <a:xfrm>
            <a:off x="3009900" y="3684588"/>
            <a:ext cx="0" cy="1330325"/>
          </a:xfrm>
          <a:prstGeom prst="line">
            <a:avLst/>
          </a:prstGeom>
          <a:noFill/>
          <a:ln w="19050" cap="rnd" algn="ctr">
            <a:solidFill>
              <a:schemeClr val="tx1"/>
            </a:solidFill>
            <a:round/>
            <a:headEnd/>
            <a:tailEnd/>
          </a:ln>
        </p:spPr>
        <p:txBody>
          <a:bodyPr/>
          <a:lstStyle/>
          <a:p>
            <a:endParaRPr lang="lt-LT"/>
          </a:p>
        </p:txBody>
      </p:sp>
      <p:sp>
        <p:nvSpPr>
          <p:cNvPr id="7191" name="Line 23"/>
          <p:cNvSpPr>
            <a:spLocks noChangeShapeType="1"/>
          </p:cNvSpPr>
          <p:nvPr/>
        </p:nvSpPr>
        <p:spPr bwMode="auto">
          <a:xfrm flipH="1">
            <a:off x="174625" y="5029200"/>
            <a:ext cx="2820988" cy="0"/>
          </a:xfrm>
          <a:prstGeom prst="line">
            <a:avLst/>
          </a:prstGeom>
          <a:noFill/>
          <a:ln w="19050" cap="rnd" algn="ctr">
            <a:solidFill>
              <a:schemeClr val="tx1"/>
            </a:solidFill>
            <a:round/>
            <a:headEnd/>
            <a:tailEnd/>
          </a:ln>
        </p:spPr>
        <p:txBody>
          <a:bodyPr/>
          <a:lstStyle/>
          <a:p>
            <a:endParaRPr lang="lt-LT"/>
          </a:p>
        </p:txBody>
      </p:sp>
      <p:sp>
        <p:nvSpPr>
          <p:cNvPr id="89106" name="Rectangle 25"/>
          <p:cNvSpPr>
            <a:spLocks noChangeArrowheads="1"/>
          </p:cNvSpPr>
          <p:nvPr/>
        </p:nvSpPr>
        <p:spPr bwMode="auto">
          <a:xfrm>
            <a:off x="1522413" y="-184150"/>
            <a:ext cx="184150" cy="368300"/>
          </a:xfrm>
          <a:prstGeom prst="rect">
            <a:avLst/>
          </a:prstGeom>
          <a:noFill/>
          <a:ln w="9525">
            <a:noFill/>
            <a:miter lim="800000"/>
            <a:headEnd/>
            <a:tailEnd/>
          </a:ln>
        </p:spPr>
        <p:txBody>
          <a:bodyPr wrap="none" anchor="ctr">
            <a:spAutoFit/>
          </a:bodyPr>
          <a:lstStyle/>
          <a:p>
            <a:pPr defTabSz="914400" eaLnBrk="1" hangingPunct="1"/>
            <a:endParaRPr lang="lt-LT">
              <a:latin typeface="Century Gothic" pitchFamily="34" charset="0"/>
              <a:cs typeface="Arial" charset="0"/>
            </a:endParaRPr>
          </a:p>
        </p:txBody>
      </p:sp>
      <p:graphicFrame>
        <p:nvGraphicFramePr>
          <p:cNvPr id="195586" name="Object 2"/>
          <p:cNvGraphicFramePr>
            <a:graphicFrameLocks noChangeAspect="1"/>
          </p:cNvGraphicFramePr>
          <p:nvPr/>
        </p:nvGraphicFramePr>
        <p:xfrm>
          <a:off x="8294688" y="2765425"/>
          <a:ext cx="1052512" cy="338138"/>
        </p:xfrm>
        <a:graphic>
          <a:graphicData uri="http://schemas.openxmlformats.org/presentationml/2006/ole">
            <p:oleObj spid="_x0000_s195586" name="Equation" r:id="rId5" imgW="685800" imgH="215640" progId="Equation.3">
              <p:embed/>
            </p:oleObj>
          </a:graphicData>
        </a:graphic>
      </p:graphicFrame>
      <p:sp>
        <p:nvSpPr>
          <p:cNvPr id="7194" name="Line 26"/>
          <p:cNvSpPr>
            <a:spLocks noChangeShapeType="1"/>
          </p:cNvSpPr>
          <p:nvPr/>
        </p:nvSpPr>
        <p:spPr bwMode="auto">
          <a:xfrm>
            <a:off x="4954588" y="3733800"/>
            <a:ext cx="0" cy="1143000"/>
          </a:xfrm>
          <a:prstGeom prst="line">
            <a:avLst/>
          </a:prstGeom>
          <a:noFill/>
          <a:ln w="19050" cap="rnd" algn="ctr">
            <a:solidFill>
              <a:schemeClr val="tx1"/>
            </a:solidFill>
            <a:round/>
            <a:headEnd/>
            <a:tailEnd/>
          </a:ln>
        </p:spPr>
        <p:txBody>
          <a:bodyPr/>
          <a:lstStyle/>
          <a:p>
            <a:endParaRPr lang="lt-LT"/>
          </a:p>
        </p:txBody>
      </p:sp>
      <p:sp>
        <p:nvSpPr>
          <p:cNvPr id="89109" name="Rectangle 28"/>
          <p:cNvSpPr>
            <a:spLocks noChangeArrowheads="1"/>
          </p:cNvSpPr>
          <p:nvPr/>
        </p:nvSpPr>
        <p:spPr bwMode="auto">
          <a:xfrm>
            <a:off x="1522413" y="-184150"/>
            <a:ext cx="184150" cy="368300"/>
          </a:xfrm>
          <a:prstGeom prst="rect">
            <a:avLst/>
          </a:prstGeom>
          <a:noFill/>
          <a:ln w="9525">
            <a:noFill/>
            <a:miter lim="800000"/>
            <a:headEnd/>
            <a:tailEnd/>
          </a:ln>
        </p:spPr>
        <p:txBody>
          <a:bodyPr wrap="none" anchor="ctr">
            <a:spAutoFit/>
          </a:bodyPr>
          <a:lstStyle/>
          <a:p>
            <a:pPr defTabSz="914400" eaLnBrk="1" hangingPunct="1"/>
            <a:endParaRPr lang="lt-LT">
              <a:latin typeface="Century Gothic" pitchFamily="34" charset="0"/>
              <a:cs typeface="Arial" charset="0"/>
            </a:endParaRPr>
          </a:p>
        </p:txBody>
      </p:sp>
      <p:graphicFrame>
        <p:nvGraphicFramePr>
          <p:cNvPr id="195587" name="Object 3"/>
          <p:cNvGraphicFramePr>
            <a:graphicFrameLocks noChangeAspect="1"/>
          </p:cNvGraphicFramePr>
          <p:nvPr/>
        </p:nvGraphicFramePr>
        <p:xfrm>
          <a:off x="8272463" y="5016500"/>
          <a:ext cx="990600" cy="317500"/>
        </p:xfrm>
        <a:graphic>
          <a:graphicData uri="http://schemas.openxmlformats.org/presentationml/2006/ole">
            <p:oleObj spid="_x0000_s195587" name="Equation" r:id="rId6" imgW="685800" imgH="215640" progId="Equation.3">
              <p:embed/>
            </p:oleObj>
          </a:graphicData>
        </a:graphic>
      </p:graphicFrame>
      <p:graphicFrame>
        <p:nvGraphicFramePr>
          <p:cNvPr id="195588" name="Object 4"/>
          <p:cNvGraphicFramePr>
            <a:graphicFrameLocks noChangeAspect="1"/>
          </p:cNvGraphicFramePr>
          <p:nvPr/>
        </p:nvGraphicFramePr>
        <p:xfrm>
          <a:off x="381000" y="3908425"/>
          <a:ext cx="2339975" cy="1514475"/>
        </p:xfrm>
        <a:graphic>
          <a:graphicData uri="http://schemas.openxmlformats.org/presentationml/2006/ole">
            <p:oleObj spid="_x0000_s195588" name="Equation" r:id="rId7" imgW="1434960" imgH="965160" progId="Equation.3">
              <p:embed/>
            </p:oleObj>
          </a:graphicData>
        </a:graphic>
      </p:graphicFrame>
      <p:graphicFrame>
        <p:nvGraphicFramePr>
          <p:cNvPr id="195589" name="Object 5"/>
          <p:cNvGraphicFramePr>
            <a:graphicFrameLocks noChangeAspect="1"/>
          </p:cNvGraphicFramePr>
          <p:nvPr/>
        </p:nvGraphicFramePr>
        <p:xfrm>
          <a:off x="2944813" y="1624013"/>
          <a:ext cx="1404937" cy="354012"/>
        </p:xfrm>
        <a:graphic>
          <a:graphicData uri="http://schemas.openxmlformats.org/presentationml/2006/ole">
            <p:oleObj spid="_x0000_s195589" name="Equation" r:id="rId8" imgW="901440" imgH="228600" progId="Equation.3">
              <p:embed/>
            </p:oleObj>
          </a:graphicData>
        </a:graphic>
      </p:graphicFrame>
      <p:graphicFrame>
        <p:nvGraphicFramePr>
          <p:cNvPr id="195590" name="Object 6"/>
          <p:cNvGraphicFramePr>
            <a:graphicFrameLocks noChangeAspect="1"/>
          </p:cNvGraphicFramePr>
          <p:nvPr/>
        </p:nvGraphicFramePr>
        <p:xfrm>
          <a:off x="3140075" y="3932238"/>
          <a:ext cx="1643063" cy="414337"/>
        </p:xfrm>
        <a:graphic>
          <a:graphicData uri="http://schemas.openxmlformats.org/presentationml/2006/ole">
            <p:oleObj spid="_x0000_s195590" name="Equation" r:id="rId9" imgW="901440" imgH="228600" progId="Equation.3">
              <p:embed/>
            </p:oleObj>
          </a:graphicData>
        </a:graphic>
      </p:graphicFrame>
      <p:graphicFrame>
        <p:nvGraphicFramePr>
          <p:cNvPr id="195591" name="Object 7"/>
          <p:cNvGraphicFramePr>
            <a:graphicFrameLocks noChangeAspect="1"/>
          </p:cNvGraphicFramePr>
          <p:nvPr/>
        </p:nvGraphicFramePr>
        <p:xfrm>
          <a:off x="5075238" y="3810000"/>
          <a:ext cx="4040187" cy="376238"/>
        </p:xfrm>
        <a:graphic>
          <a:graphicData uri="http://schemas.openxmlformats.org/presentationml/2006/ole">
            <p:oleObj spid="_x0000_s195591" name="Equation" r:id="rId10" imgW="1879560" imgH="215640" progId="Equation.3">
              <p:embed/>
            </p:oleObj>
          </a:graphicData>
        </a:graphic>
      </p:graphicFrame>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09600" y="274638"/>
            <a:ext cx="10972800" cy="1143000"/>
          </a:xfrm>
        </p:spPr>
        <p:txBody>
          <a:bodyPr wrap="square" numCol="1" anchor="t" anchorCtr="0" compatLnSpc="1">
            <a:prstTxWarp prst="textNoShape">
              <a:avLst/>
            </a:prstTxWarp>
            <a:noAutofit/>
          </a:bodyPr>
          <a:lstStyle/>
          <a:p>
            <a:r>
              <a:rPr lang="lt-LT" sz="4400" cap="none" smtClean="0">
                <a:latin typeface="Times New Roman" pitchFamily="18" charset="0"/>
              </a:rPr>
              <a:t>Archimedo jėgos apskaičiavimas</a:t>
            </a:r>
          </a:p>
        </p:txBody>
      </p:sp>
      <p:sp>
        <p:nvSpPr>
          <p:cNvPr id="5" name="Rectangle 3"/>
          <p:cNvSpPr txBox="1">
            <a:spLocks noChangeArrowheads="1"/>
          </p:cNvSpPr>
          <p:nvPr/>
        </p:nvSpPr>
        <p:spPr>
          <a:xfrm>
            <a:off x="533400" y="1628775"/>
            <a:ext cx="5464175" cy="4525963"/>
          </a:xfrm>
          <a:prstGeom prst="rect">
            <a:avLst/>
          </a:prstGeom>
        </p:spPr>
        <p:txBody>
          <a:bodyPr>
            <a:normAutofit/>
          </a:bodyPr>
          <a:lstStyle/>
          <a:p>
            <a:pPr defTabSz="455613" eaLnBrk="1" hangingPunct="1">
              <a:lnSpc>
                <a:spcPct val="90000"/>
              </a:lnSpc>
              <a:spcBef>
                <a:spcPts val="1000"/>
              </a:spcBef>
              <a:buClr>
                <a:srgbClr val="8AD0D6"/>
              </a:buClr>
              <a:buSzPct val="80000"/>
              <a:buFont typeface="Wingdings 3" pitchFamily="18" charset="2"/>
              <a:buNone/>
            </a:pPr>
            <a:r>
              <a:rPr lang="en-US">
                <a:latin typeface="Times New Roman" pitchFamily="18" charset="0"/>
                <a:cs typeface="Arial" charset="0"/>
              </a:rPr>
              <a:t>Varis</a:t>
            </a:r>
            <a:r>
              <a:rPr lang="lt-LT">
                <a:latin typeface="Times New Roman" pitchFamily="18" charset="0"/>
                <a:cs typeface="Arial" charset="0"/>
              </a:rPr>
              <a:t>:</a:t>
            </a:r>
          </a:p>
          <a:p>
            <a:pPr defTabSz="455613" eaLnBrk="1" hangingPunct="1">
              <a:lnSpc>
                <a:spcPct val="90000"/>
              </a:lnSpc>
              <a:spcBef>
                <a:spcPts val="1000"/>
              </a:spcBef>
              <a:buClr>
                <a:srgbClr val="8AD0D6"/>
              </a:buClr>
              <a:buSzPct val="80000"/>
              <a:buFont typeface="Wingdings 3" pitchFamily="18" charset="2"/>
              <a:buNone/>
            </a:pPr>
            <a:endParaRPr lang="lt-LT">
              <a:latin typeface="Times New Roman" pitchFamily="18" charset="0"/>
              <a:cs typeface="Arial" charset="0"/>
            </a:endParaRPr>
          </a:p>
          <a:p>
            <a:pPr defTabSz="455613" eaLnBrk="1" hangingPunct="1">
              <a:lnSpc>
                <a:spcPct val="90000"/>
              </a:lnSpc>
              <a:spcBef>
                <a:spcPts val="1000"/>
              </a:spcBef>
              <a:buClr>
                <a:srgbClr val="8AD0D6"/>
              </a:buClr>
              <a:buSzPct val="80000"/>
              <a:buFont typeface="Wingdings 3" pitchFamily="18" charset="2"/>
              <a:buChar char=""/>
            </a:pPr>
            <a:endParaRPr lang="lt-LT">
              <a:latin typeface="Times New Roman" pitchFamily="18" charset="0"/>
              <a:cs typeface="Arial" charset="0"/>
            </a:endParaRPr>
          </a:p>
          <a:p>
            <a:pPr defTabSz="455613" eaLnBrk="1" hangingPunct="1">
              <a:lnSpc>
                <a:spcPct val="90000"/>
              </a:lnSpc>
              <a:spcBef>
                <a:spcPts val="1000"/>
              </a:spcBef>
              <a:buClr>
                <a:srgbClr val="8AD0D6"/>
              </a:buClr>
              <a:buSzPct val="80000"/>
              <a:buFont typeface="Wingdings 3" pitchFamily="18" charset="2"/>
              <a:buChar char=""/>
            </a:pPr>
            <a:endParaRPr lang="lt-LT">
              <a:latin typeface="Times New Roman" pitchFamily="18" charset="0"/>
              <a:cs typeface="Arial" charset="0"/>
            </a:endParaRPr>
          </a:p>
          <a:p>
            <a:pPr defTabSz="455613" eaLnBrk="1" hangingPunct="1">
              <a:lnSpc>
                <a:spcPct val="90000"/>
              </a:lnSpc>
              <a:spcBef>
                <a:spcPts val="1000"/>
              </a:spcBef>
              <a:buClr>
                <a:srgbClr val="8AD0D6"/>
              </a:buClr>
              <a:buSzPct val="80000"/>
              <a:buFont typeface="Wingdings 3" pitchFamily="18" charset="2"/>
              <a:buChar char=""/>
            </a:pPr>
            <a:endParaRPr lang="en-US">
              <a:latin typeface="Times New Roman" pitchFamily="18" charset="0"/>
              <a:cs typeface="Arial" charset="0"/>
            </a:endParaRPr>
          </a:p>
          <a:p>
            <a:pPr defTabSz="455613" eaLnBrk="1" hangingPunct="1">
              <a:lnSpc>
                <a:spcPct val="90000"/>
              </a:lnSpc>
              <a:spcBef>
                <a:spcPts val="1000"/>
              </a:spcBef>
              <a:buClr>
                <a:srgbClr val="8AD0D6"/>
              </a:buClr>
              <a:buSzPct val="80000"/>
              <a:buFont typeface="Wingdings 3" pitchFamily="18" charset="2"/>
              <a:buChar char=""/>
            </a:pPr>
            <a:endParaRPr lang="en-US">
              <a:latin typeface="Times New Roman" pitchFamily="18" charset="0"/>
              <a:cs typeface="Arial" charset="0"/>
            </a:endParaRPr>
          </a:p>
          <a:p>
            <a:pPr defTabSz="455613" eaLnBrk="1" hangingPunct="1">
              <a:lnSpc>
                <a:spcPct val="90000"/>
              </a:lnSpc>
              <a:spcBef>
                <a:spcPts val="1000"/>
              </a:spcBef>
              <a:buClr>
                <a:srgbClr val="8AD0D6"/>
              </a:buClr>
              <a:buSzPct val="80000"/>
              <a:buFont typeface="Wingdings 3" pitchFamily="18" charset="2"/>
              <a:buChar char=""/>
            </a:pPr>
            <a:endParaRPr lang="en-US">
              <a:latin typeface="Times New Roman" pitchFamily="18" charset="0"/>
              <a:cs typeface="Arial" charset="0"/>
            </a:endParaRPr>
          </a:p>
          <a:p>
            <a:pPr defTabSz="455613" eaLnBrk="1" hangingPunct="1">
              <a:lnSpc>
                <a:spcPct val="90000"/>
              </a:lnSpc>
              <a:spcBef>
                <a:spcPts val="1000"/>
              </a:spcBef>
              <a:buClr>
                <a:srgbClr val="8AD0D6"/>
              </a:buClr>
              <a:buSzPct val="80000"/>
              <a:buFont typeface="Wingdings 3" pitchFamily="18" charset="2"/>
              <a:buNone/>
            </a:pPr>
            <a:r>
              <a:rPr lang="lt-LT">
                <a:latin typeface="Times New Roman" pitchFamily="18" charset="0"/>
                <a:cs typeface="Arial" charset="0"/>
              </a:rPr>
              <a:t>Ats.:</a:t>
            </a:r>
            <a:endParaRPr lang="en-US">
              <a:latin typeface="Times New Roman" pitchFamily="18" charset="0"/>
              <a:cs typeface="Arial" charset="0"/>
            </a:endParaRPr>
          </a:p>
          <a:p>
            <a:pPr defTabSz="455613" eaLnBrk="1" hangingPunct="1">
              <a:lnSpc>
                <a:spcPct val="90000"/>
              </a:lnSpc>
              <a:spcBef>
                <a:spcPts val="1000"/>
              </a:spcBef>
              <a:buClr>
                <a:srgbClr val="8AD0D6"/>
              </a:buClr>
              <a:buSzPct val="80000"/>
              <a:buFont typeface="Wingdings 3" pitchFamily="18" charset="2"/>
              <a:buNone/>
            </a:pPr>
            <a:endParaRPr lang="en-US">
              <a:latin typeface="Times New Roman" pitchFamily="18" charset="0"/>
              <a:cs typeface="Arial" charset="0"/>
            </a:endParaRPr>
          </a:p>
          <a:p>
            <a:pPr defTabSz="455613" eaLnBrk="1" hangingPunct="1">
              <a:lnSpc>
                <a:spcPct val="90000"/>
              </a:lnSpc>
              <a:spcBef>
                <a:spcPts val="1000"/>
              </a:spcBef>
              <a:buClr>
                <a:srgbClr val="8AD0D6"/>
              </a:buClr>
              <a:buSzPct val="80000"/>
              <a:buFont typeface="Wingdings 3" pitchFamily="18" charset="2"/>
              <a:buNone/>
            </a:pPr>
            <a:endParaRPr lang="en-US">
              <a:latin typeface="Times New Roman" pitchFamily="18" charset="0"/>
              <a:cs typeface="Arial" charset="0"/>
            </a:endParaRPr>
          </a:p>
          <a:p>
            <a:pPr defTabSz="455613" eaLnBrk="1" hangingPunct="1">
              <a:lnSpc>
                <a:spcPct val="90000"/>
              </a:lnSpc>
              <a:spcBef>
                <a:spcPts val="1000"/>
              </a:spcBef>
              <a:buClr>
                <a:srgbClr val="8AD0D6"/>
              </a:buClr>
              <a:buSzPct val="80000"/>
              <a:buFont typeface="Wingdings 3" pitchFamily="18" charset="2"/>
              <a:buNone/>
            </a:pPr>
            <a:endParaRPr lang="lt-LT">
              <a:solidFill>
                <a:schemeClr val="bg1"/>
              </a:solidFill>
              <a:latin typeface="Times New Roman" pitchFamily="18" charset="0"/>
              <a:cs typeface="Arial" charset="0"/>
            </a:endParaRPr>
          </a:p>
          <a:p>
            <a:pPr defTabSz="455613" eaLnBrk="1" hangingPunct="1">
              <a:lnSpc>
                <a:spcPct val="90000"/>
              </a:lnSpc>
              <a:spcBef>
                <a:spcPts val="1000"/>
              </a:spcBef>
              <a:buClr>
                <a:srgbClr val="8AD0D6"/>
              </a:buClr>
              <a:buSzPct val="80000"/>
              <a:buFont typeface="Wingdings 3" pitchFamily="18" charset="2"/>
              <a:buNone/>
            </a:pPr>
            <a:endParaRPr lang="lt-LT">
              <a:latin typeface="Times New Roman" pitchFamily="18" charset="0"/>
              <a:cs typeface="Arial" charset="0"/>
            </a:endParaRPr>
          </a:p>
        </p:txBody>
      </p:sp>
      <p:graphicFrame>
        <p:nvGraphicFramePr>
          <p:cNvPr id="196608" name="Object 1024"/>
          <p:cNvGraphicFramePr>
            <a:graphicFrameLocks noChangeAspect="1"/>
          </p:cNvGraphicFramePr>
          <p:nvPr/>
        </p:nvGraphicFramePr>
        <p:xfrm>
          <a:off x="1344613" y="4230688"/>
          <a:ext cx="1157287" cy="352425"/>
        </p:xfrm>
        <a:graphic>
          <a:graphicData uri="http://schemas.openxmlformats.org/presentationml/2006/ole">
            <p:oleObj spid="_x0000_s196608" name="Equation" r:id="rId3" imgW="711000" imgH="215640" progId="Equation.3">
              <p:embed/>
            </p:oleObj>
          </a:graphicData>
        </a:graphic>
      </p:graphicFrame>
      <p:graphicFrame>
        <p:nvGraphicFramePr>
          <p:cNvPr id="196609" name="Object 1025"/>
          <p:cNvGraphicFramePr>
            <a:graphicFrameLocks noChangeAspect="1"/>
          </p:cNvGraphicFramePr>
          <p:nvPr/>
        </p:nvGraphicFramePr>
        <p:xfrm>
          <a:off x="685800" y="2209800"/>
          <a:ext cx="2592388" cy="1627188"/>
        </p:xfrm>
        <a:graphic>
          <a:graphicData uri="http://schemas.openxmlformats.org/presentationml/2006/ole">
            <p:oleObj spid="_x0000_s196609" name="Equation" r:id="rId4" imgW="1434960" imgH="965160" progId="Equation.3">
              <p:embed/>
            </p:oleObj>
          </a:graphicData>
        </a:graphic>
      </p:graphicFrame>
      <p:graphicFrame>
        <p:nvGraphicFramePr>
          <p:cNvPr id="196610" name="Object 1026"/>
          <p:cNvGraphicFramePr>
            <a:graphicFrameLocks noChangeAspect="1"/>
          </p:cNvGraphicFramePr>
          <p:nvPr/>
        </p:nvGraphicFramePr>
        <p:xfrm>
          <a:off x="5622925" y="2155825"/>
          <a:ext cx="4108450" cy="382588"/>
        </p:xfrm>
        <a:graphic>
          <a:graphicData uri="http://schemas.openxmlformats.org/presentationml/2006/ole">
            <p:oleObj spid="_x0000_s196610" name="Equation" r:id="rId5" imgW="1879560" imgH="215640" progId="Equation.3">
              <p:embed/>
            </p:oleObj>
          </a:graphicData>
        </a:graphic>
      </p:graphicFrame>
      <p:sp>
        <p:nvSpPr>
          <p:cNvPr id="11" name="Line 8"/>
          <p:cNvSpPr>
            <a:spLocks noChangeShapeType="1"/>
          </p:cNvSpPr>
          <p:nvPr/>
        </p:nvSpPr>
        <p:spPr bwMode="auto">
          <a:xfrm flipH="1">
            <a:off x="457200" y="3505200"/>
            <a:ext cx="3049588" cy="0"/>
          </a:xfrm>
          <a:prstGeom prst="line">
            <a:avLst/>
          </a:prstGeom>
          <a:noFill/>
          <a:ln w="19050" cap="rnd" algn="ctr">
            <a:solidFill>
              <a:schemeClr val="tx1"/>
            </a:solidFill>
            <a:round/>
            <a:headEnd/>
            <a:tailEnd/>
          </a:ln>
        </p:spPr>
        <p:txBody>
          <a:bodyPr/>
          <a:lstStyle/>
          <a:p>
            <a:endParaRPr lang="lt-LT"/>
          </a:p>
        </p:txBody>
      </p:sp>
      <p:sp>
        <p:nvSpPr>
          <p:cNvPr id="12" name="Line 9"/>
          <p:cNvSpPr>
            <a:spLocks noChangeShapeType="1"/>
          </p:cNvSpPr>
          <p:nvPr/>
        </p:nvSpPr>
        <p:spPr bwMode="auto">
          <a:xfrm>
            <a:off x="5411788" y="2133600"/>
            <a:ext cx="0" cy="1368425"/>
          </a:xfrm>
          <a:prstGeom prst="line">
            <a:avLst/>
          </a:prstGeom>
          <a:noFill/>
          <a:ln w="19050" cap="rnd" algn="ctr">
            <a:solidFill>
              <a:schemeClr val="tx1"/>
            </a:solidFill>
            <a:round/>
            <a:headEnd/>
            <a:tailEnd/>
          </a:ln>
        </p:spPr>
        <p:txBody>
          <a:bodyPr/>
          <a:lstStyle/>
          <a:p>
            <a:endParaRPr lang="lt-LT"/>
          </a:p>
        </p:txBody>
      </p:sp>
      <p:sp>
        <p:nvSpPr>
          <p:cNvPr id="3" name="Line 9"/>
          <p:cNvSpPr>
            <a:spLocks noChangeShapeType="1"/>
          </p:cNvSpPr>
          <p:nvPr/>
        </p:nvSpPr>
        <p:spPr bwMode="auto">
          <a:xfrm>
            <a:off x="3506788" y="2133600"/>
            <a:ext cx="0" cy="1368425"/>
          </a:xfrm>
          <a:prstGeom prst="line">
            <a:avLst/>
          </a:prstGeom>
          <a:noFill/>
          <a:ln w="19050" cap="rnd" algn="ctr">
            <a:solidFill>
              <a:schemeClr val="tx1"/>
            </a:solidFill>
            <a:round/>
            <a:headEnd/>
            <a:tailEnd/>
          </a:ln>
        </p:spPr>
        <p:txBody>
          <a:bodyPr/>
          <a:lstStyle/>
          <a:p>
            <a:endParaRPr lang="lt-LT"/>
          </a:p>
        </p:txBody>
      </p:sp>
      <p:graphicFrame>
        <p:nvGraphicFramePr>
          <p:cNvPr id="196611" name="Object 1027"/>
          <p:cNvGraphicFramePr>
            <a:graphicFrameLocks noChangeAspect="1"/>
          </p:cNvGraphicFramePr>
          <p:nvPr/>
        </p:nvGraphicFramePr>
        <p:xfrm>
          <a:off x="3659188" y="2168525"/>
          <a:ext cx="1611312" cy="406400"/>
        </p:xfrm>
        <a:graphic>
          <a:graphicData uri="http://schemas.openxmlformats.org/presentationml/2006/ole">
            <p:oleObj spid="_x0000_s196611" name="Equation" r:id="rId6" imgW="901440" imgH="228600" progId="Equation.3">
              <p:embed/>
            </p:oleObj>
          </a:graphicData>
        </a:graphic>
      </p:graphicFrame>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p:cNvSpPr>
          <p:nvPr>
            <p:ph type="title" idx="4294967295"/>
          </p:nvPr>
        </p:nvSpPr>
        <p:spPr bwMode="auto">
          <a:noFill/>
        </p:spPr>
        <p:txBody>
          <a:bodyPr wrap="square" numCol="1" anchorCtr="0" compatLnSpc="1">
            <a:prstTxWarp prst="textNoShape">
              <a:avLst/>
            </a:prstTxWarp>
          </a:bodyPr>
          <a:lstStyle/>
          <a:p>
            <a:r>
              <a:rPr lang="lt-LT" cap="none" smtClean="0">
                <a:solidFill>
                  <a:schemeClr val="bg1"/>
                </a:solidFill>
                <a:latin typeface="Tw Cen MT" pitchFamily="34" charset="0"/>
              </a:rPr>
              <a:t>Išvados</a:t>
            </a:r>
            <a:endParaRPr lang="en-GB" cap="none" smtClean="0">
              <a:solidFill>
                <a:schemeClr val="bg1"/>
              </a:solidFill>
              <a:latin typeface="Tw Cen MT" pitchFamily="34" charset="0"/>
            </a:endParaRPr>
          </a:p>
        </p:txBody>
      </p:sp>
      <p:sp>
        <p:nvSpPr>
          <p:cNvPr id="91139" name="Rectangle 3"/>
          <p:cNvSpPr>
            <a:spLocks noGrp="1"/>
          </p:cNvSpPr>
          <p:nvPr>
            <p:ph type="body" idx="4294967295"/>
          </p:nvPr>
        </p:nvSpPr>
        <p:spPr bwMode="auto">
          <a:xfrm>
            <a:off x="838200" y="2052638"/>
            <a:ext cx="10769600" cy="4195762"/>
          </a:xfrm>
          <a:noFill/>
        </p:spPr>
        <p:txBody>
          <a:bodyPr wrap="square" numCol="1" anchor="t" anchorCtr="0" compatLnSpc="1">
            <a:prstTxWarp prst="textNoShape">
              <a:avLst/>
            </a:prstTxWarp>
          </a:bodyPr>
          <a:lstStyle/>
          <a:p>
            <a:pPr eaLnBrk="0" hangingPunct="0">
              <a:lnSpc>
                <a:spcPct val="100000"/>
              </a:lnSpc>
              <a:spcBef>
                <a:spcPct val="0"/>
              </a:spcBef>
              <a:buClrTx/>
              <a:buFontTx/>
              <a:buNone/>
            </a:pPr>
            <a:r>
              <a:rPr lang="lt-LT" sz="3200" cap="none" smtClean="0">
                <a:latin typeface="Times New Roman" pitchFamily="18" charset="0"/>
              </a:rPr>
              <a:t>		</a:t>
            </a:r>
            <a:r>
              <a:rPr lang="lt-LT" sz="2800" cap="none" smtClean="0">
                <a:latin typeface="Times New Roman" pitchFamily="18" charset="0"/>
              </a:rPr>
              <a:t>Archimedo jėga lygi F</a:t>
            </a:r>
            <a:r>
              <a:rPr lang="lt-LT" sz="2800" cap="none" baseline="-25000" smtClean="0">
                <a:latin typeface="Times New Roman" pitchFamily="18" charset="0"/>
              </a:rPr>
              <a:t>A</a:t>
            </a:r>
            <a:r>
              <a:rPr lang="lt-LT" sz="2800" cap="none" smtClean="0">
                <a:latin typeface="Times New Roman" pitchFamily="18" charset="0"/>
              </a:rPr>
              <a:t> = 0,2 N, išstumto vandens svoris  lygus     P = 0,2 N. </a:t>
            </a:r>
          </a:p>
          <a:p>
            <a:pPr eaLnBrk="0" hangingPunct="0">
              <a:lnSpc>
                <a:spcPct val="100000"/>
              </a:lnSpc>
              <a:spcBef>
                <a:spcPct val="0"/>
              </a:spcBef>
              <a:buClrTx/>
              <a:buFontTx/>
              <a:buNone/>
            </a:pPr>
            <a:r>
              <a:rPr lang="lt-LT" sz="2800" cap="none" smtClean="0">
                <a:latin typeface="Times New Roman" pitchFamily="18" charset="0"/>
              </a:rPr>
              <a:t>		Archimedo jėga vandenyje lygi išstumto vandens svoriui.</a:t>
            </a:r>
          </a:p>
          <a:p>
            <a:pPr>
              <a:buFont typeface="Arial" charset="0"/>
              <a:buNone/>
            </a:pPr>
            <a:r>
              <a:rPr lang="lt-LT" sz="2800" cap="none" smtClean="0">
                <a:latin typeface="Times New Roman" pitchFamily="18" charset="0"/>
              </a:rPr>
              <a:t>		F</a:t>
            </a:r>
            <a:r>
              <a:rPr lang="lt-LT" sz="2800" cap="none" baseline="-25000" smtClean="0">
                <a:latin typeface="Times New Roman" pitchFamily="18" charset="0"/>
              </a:rPr>
              <a:t>A</a:t>
            </a:r>
            <a:r>
              <a:rPr lang="lt-LT" sz="2800" cap="none" smtClean="0">
                <a:latin typeface="Times New Roman" pitchFamily="18" charset="0"/>
              </a:rPr>
              <a:t> = P.</a:t>
            </a:r>
            <a:endParaRPr lang="en-GB" sz="2800" cap="none" smtClean="0">
              <a:latin typeface="Times New Roman" pitchFamily="18" charset="0"/>
            </a:endParaRPr>
          </a:p>
        </p:txBody>
      </p:sp>
      <p:sp>
        <p:nvSpPr>
          <p:cNvPr id="91140" name="Text Box 4"/>
          <p:cNvSpPr txBox="1">
            <a:spLocks noChangeArrowheads="1"/>
          </p:cNvSpPr>
          <p:nvPr/>
        </p:nvSpPr>
        <p:spPr bwMode="auto">
          <a:xfrm>
            <a:off x="5227638" y="188913"/>
            <a:ext cx="6964362" cy="762000"/>
          </a:xfrm>
          <a:prstGeom prst="rect">
            <a:avLst/>
          </a:prstGeom>
          <a:noFill/>
          <a:ln w="9525">
            <a:noFill/>
            <a:miter lim="800000"/>
            <a:headEnd/>
            <a:tailEnd/>
          </a:ln>
          <a:effectLst/>
        </p:spPr>
        <p:txBody>
          <a:bodyPr>
            <a:spAutoFit/>
          </a:bodyPr>
          <a:lstStyle/>
          <a:p>
            <a:pPr defTabSz="914400">
              <a:spcBef>
                <a:spcPct val="50000"/>
              </a:spcBef>
            </a:pPr>
            <a:r>
              <a:rPr lang="lt-LT" sz="4400">
                <a:latin typeface="Times New Roman" pitchFamily="18" charset="0"/>
              </a:rPr>
              <a:t>Rezultatai ir išvados</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050"/>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             Kūnų plūduriavimas</a:t>
            </a:r>
            <a:endParaRPr lang="en-GB" sz="4400" cap="none" smtClean="0">
              <a:latin typeface="Times New Roman" pitchFamily="18" charset="0"/>
            </a:endParaRPr>
          </a:p>
        </p:txBody>
      </p:sp>
      <p:sp>
        <p:nvSpPr>
          <p:cNvPr id="117763" name="Rectangle 2051"/>
          <p:cNvSpPr>
            <a:spLocks noGrp="1"/>
          </p:cNvSpPr>
          <p:nvPr>
            <p:ph type="body" idx="4294967295"/>
          </p:nvPr>
        </p:nvSpPr>
        <p:spPr bwMode="auto">
          <a:xfrm>
            <a:off x="708025" y="1955800"/>
            <a:ext cx="10363200" cy="3424238"/>
          </a:xfrm>
          <a:noFill/>
        </p:spPr>
        <p:txBody>
          <a:bodyPr wrap="square" numCol="1" anchor="t" anchorCtr="0" compatLnSpc="1">
            <a:prstTxWarp prst="textNoShape">
              <a:avLst/>
            </a:prstTxWarp>
          </a:bodyPr>
          <a:lstStyle/>
          <a:p>
            <a:pPr algn="just">
              <a:buFont typeface="Arial" charset="0"/>
              <a:buNone/>
            </a:pPr>
            <a:r>
              <a:rPr lang="lt-LT" sz="3200" cap="none" smtClean="0">
                <a:latin typeface="Times New Roman" pitchFamily="18" charset="0"/>
              </a:rPr>
              <a:t>		</a:t>
            </a:r>
            <a:r>
              <a:rPr lang="lt-LT" sz="2800" cap="none" smtClean="0">
                <a:latin typeface="Times New Roman" pitchFamily="18" charset="0"/>
              </a:rPr>
              <a:t>Iš patirties žinome, kad akmuo vandenyje skęsta, o kamštis plūduriuoja.</a:t>
            </a:r>
            <a:endParaRPr lang="en-GB" sz="2800" cap="none" smtClean="0">
              <a:latin typeface="Times New Roman" pitchFamily="18" charset="0"/>
            </a:endParaRPr>
          </a:p>
        </p:txBody>
      </p:sp>
      <p:graphicFrame>
        <p:nvGraphicFramePr>
          <p:cNvPr id="117764" name="Object 2052"/>
          <p:cNvGraphicFramePr>
            <a:graphicFrameLocks noChangeAspect="1"/>
          </p:cNvGraphicFramePr>
          <p:nvPr/>
        </p:nvGraphicFramePr>
        <p:xfrm>
          <a:off x="6967538" y="3454400"/>
          <a:ext cx="5224462" cy="3403600"/>
        </p:xfrm>
        <a:graphic>
          <a:graphicData uri="http://schemas.openxmlformats.org/presentationml/2006/ole">
            <p:oleObj spid="_x0000_s117764" name="Bitmap Image" r:id="rId3" imgW="8085714" imgH="5266667" progId="Paint.Picture">
              <p:embed/>
            </p:oleObj>
          </a:graphicData>
        </a:graphic>
      </p:graphicFrame>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4 Bandymas </a:t>
            </a:r>
          </a:p>
        </p:txBody>
      </p:sp>
      <p:sp>
        <p:nvSpPr>
          <p:cNvPr id="74755" name="Rectangle 3"/>
          <p:cNvSpPr>
            <a:spLocks noGrp="1"/>
          </p:cNvSpPr>
          <p:nvPr>
            <p:ph type="body" idx="4294967295"/>
          </p:nvPr>
        </p:nvSpPr>
        <p:spPr bwMode="auto">
          <a:xfrm>
            <a:off x="347663" y="1244600"/>
            <a:ext cx="11406187" cy="3424238"/>
          </a:xfrm>
          <a:noFill/>
        </p:spPr>
        <p:txBody>
          <a:bodyPr wrap="square" numCol="1" anchor="t" anchorCtr="0" compatLnSpc="1">
            <a:prstTxWarp prst="textNoShape">
              <a:avLst/>
            </a:prstTxWarp>
          </a:bodyPr>
          <a:lstStyle/>
          <a:p>
            <a:pPr algn="just">
              <a:buFont typeface="Arial" charset="0"/>
              <a:buNone/>
            </a:pPr>
            <a:r>
              <a:rPr lang="lt-LT" sz="3200" cap="none" smtClean="0">
                <a:latin typeface="Times New Roman" pitchFamily="18" charset="0"/>
              </a:rPr>
              <a:t>		</a:t>
            </a:r>
            <a:r>
              <a:rPr lang="lt-LT" sz="2800" cap="none" smtClean="0">
                <a:latin typeface="Times New Roman" pitchFamily="18" charset="0"/>
              </a:rPr>
              <a:t>Kiaušinį įmeskime į stiklinę su gėlu vandeniu, paskui – į stiklinę su silpnai pasūdytu vandeniu ir vėliau į stiklinę su stipriai pasūdytu vandeniu. Pirmą kartą kiaušinis nugrims į dugną, antrą – plūduriuos tam tikrame gylyje, trečią -  plūduriuos.  </a:t>
            </a:r>
          </a:p>
        </p:txBody>
      </p:sp>
      <p:pic>
        <p:nvPicPr>
          <p:cNvPr id="74756" name="Picture 4"/>
          <p:cNvPicPr>
            <a:picLocks noChangeAspect="1" noChangeArrowheads="1"/>
          </p:cNvPicPr>
          <p:nvPr/>
        </p:nvPicPr>
        <p:blipFill>
          <a:blip r:embed="rId2"/>
          <a:srcRect/>
          <a:stretch>
            <a:fillRect/>
          </a:stretch>
        </p:blipFill>
        <p:spPr bwMode="auto">
          <a:xfrm>
            <a:off x="5189538" y="3922713"/>
            <a:ext cx="2111375" cy="2935287"/>
          </a:xfrm>
          <a:prstGeom prst="rect">
            <a:avLst/>
          </a:prstGeom>
          <a:noFill/>
          <a:ln w="9525">
            <a:noFill/>
            <a:miter lim="800000"/>
            <a:headEnd/>
            <a:tailEnd/>
          </a:ln>
          <a:effectLst/>
        </p:spPr>
      </p:pic>
      <p:pic>
        <p:nvPicPr>
          <p:cNvPr id="74758" name="Picture 6"/>
          <p:cNvPicPr>
            <a:picLocks noChangeAspect="1" noChangeArrowheads="1"/>
          </p:cNvPicPr>
          <p:nvPr/>
        </p:nvPicPr>
        <p:blipFill>
          <a:blip r:embed="rId3"/>
          <a:srcRect l="6633" r="12515"/>
          <a:stretch>
            <a:fillRect/>
          </a:stretch>
        </p:blipFill>
        <p:spPr bwMode="auto">
          <a:xfrm>
            <a:off x="10140950" y="3897313"/>
            <a:ext cx="2051050" cy="2960687"/>
          </a:xfrm>
          <a:prstGeom prst="rect">
            <a:avLst/>
          </a:prstGeom>
          <a:noFill/>
          <a:ln w="9525">
            <a:noFill/>
            <a:miter lim="800000"/>
            <a:headEnd/>
            <a:tailEnd/>
          </a:ln>
          <a:effectLst/>
        </p:spPr>
      </p:pic>
      <p:pic>
        <p:nvPicPr>
          <p:cNvPr id="74759" name="Picture 7"/>
          <p:cNvPicPr>
            <a:picLocks noChangeAspect="1" noChangeArrowheads="1"/>
          </p:cNvPicPr>
          <p:nvPr/>
        </p:nvPicPr>
        <p:blipFill>
          <a:blip r:embed="rId4"/>
          <a:srcRect/>
          <a:stretch>
            <a:fillRect/>
          </a:stretch>
        </p:blipFill>
        <p:spPr bwMode="auto">
          <a:xfrm>
            <a:off x="7747000" y="3906838"/>
            <a:ext cx="1974850" cy="2951162"/>
          </a:xfrm>
          <a:prstGeom prst="rect">
            <a:avLst/>
          </a:prstGeom>
          <a:noFill/>
          <a:ln w="9525">
            <a:noFill/>
            <a:miter lim="800000"/>
            <a:headEnd/>
            <a:tailEnd/>
          </a:ln>
          <a:effectLst/>
        </p:spPr>
      </p:pic>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cap="none" smtClean="0">
                <a:latin typeface="Times New Roman" pitchFamily="18" charset="0"/>
              </a:rPr>
              <a:t>                       </a:t>
            </a:r>
            <a:r>
              <a:rPr lang="lt-LT" sz="4400" cap="none" smtClean="0">
                <a:latin typeface="Times New Roman" pitchFamily="18" charset="0"/>
              </a:rPr>
              <a:t>Kūnų plūduriavimo sąlygos</a:t>
            </a:r>
            <a:endParaRPr lang="en-GB" sz="4400" cap="none" smtClean="0">
              <a:latin typeface="Times New Roman" pitchFamily="18" charset="0"/>
            </a:endParaRPr>
          </a:p>
        </p:txBody>
      </p:sp>
      <p:graphicFrame>
        <p:nvGraphicFramePr>
          <p:cNvPr id="119861" name="Group 53"/>
          <p:cNvGraphicFramePr>
            <a:graphicFrameLocks noGrp="1"/>
          </p:cNvGraphicFramePr>
          <p:nvPr/>
        </p:nvGraphicFramePr>
        <p:xfrm>
          <a:off x="412750" y="1236663"/>
          <a:ext cx="11599863" cy="5141912"/>
        </p:xfrm>
        <a:graphic>
          <a:graphicData uri="http://schemas.openxmlformats.org/drawingml/2006/table">
            <a:tbl>
              <a:tblPr/>
              <a:tblGrid>
                <a:gridCol w="2320925"/>
                <a:gridCol w="2317750"/>
                <a:gridCol w="2322513"/>
                <a:gridCol w="2317750"/>
                <a:gridCol w="2320925"/>
              </a:tblGrid>
              <a:tr h="1608138">
                <a:tc>
                  <a:txBody>
                    <a:bodyPr/>
                    <a:lstStyle/>
                    <a:p>
                      <a:pPr marL="0" marR="0" lvl="0" indent="0" algn="l" defTabSz="914400" rtl="0" eaLnBrk="1" fontAlgn="base" latinLnBrk="0" hangingPunct="1">
                        <a:lnSpc>
                          <a:spcPct val="120000"/>
                        </a:lnSpc>
                        <a:spcBef>
                          <a:spcPts val="1000"/>
                        </a:spcBef>
                        <a:spcAft>
                          <a:spcPct val="0"/>
                        </a:spcAft>
                        <a:buClr>
                          <a:schemeClr val="tx1"/>
                        </a:buClr>
                        <a:buSzTx/>
                        <a:buFont typeface="Arial" charset="0"/>
                        <a:buNone/>
                        <a:tabLst/>
                      </a:pPr>
                      <a:r>
                        <a:rPr kumimoji="0" lang="lt-LT" sz="2200" b="0" i="0" u="none" strike="noStrike" cap="none" normalizeH="0" baseline="0" smtClean="0">
                          <a:ln>
                            <a:noFill/>
                          </a:ln>
                          <a:solidFill>
                            <a:schemeClr val="tx1"/>
                          </a:solidFill>
                          <a:effectLst/>
                          <a:latin typeface="Times New Roman" pitchFamily="18" charset="0"/>
                        </a:rPr>
                        <a:t>Kūno sunkio jėga didesnė už Archimedo jėgą</a:t>
                      </a:r>
                      <a:endParaRPr kumimoji="0" lang="en-GB" sz="2200" b="0" i="0" u="none" strike="noStrike" cap="none" normalizeH="0" baseline="0" smtClean="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ts val="1000"/>
                        </a:spcBef>
                        <a:spcAft>
                          <a:spcPct val="0"/>
                        </a:spcAft>
                        <a:buClr>
                          <a:schemeClr val="tx1"/>
                        </a:buClr>
                        <a:buSzTx/>
                        <a:buFont typeface="Arial" charset="0"/>
                        <a:buNone/>
                        <a:tabLst/>
                      </a:pPr>
                      <a:endParaRPr kumimoji="0" lang="en-GB" sz="2200" b="0" i="0" u="none" strike="noStrike" cap="none" normalizeH="0" baseline="0" smtClean="0">
                        <a:ln>
                          <a:noFill/>
                        </a:ln>
                        <a:solidFill>
                          <a:schemeClr val="tx1"/>
                        </a:solidFill>
                        <a:effectLst/>
                        <a:latin typeface="Tw Cen MT"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ts val="1000"/>
                        </a:spcBef>
                        <a:spcAft>
                          <a:spcPct val="0"/>
                        </a:spcAft>
                        <a:buClr>
                          <a:schemeClr val="tx1"/>
                        </a:buClr>
                        <a:buSzTx/>
                        <a:buFont typeface="Arial" charset="0"/>
                        <a:buNone/>
                        <a:tabLst/>
                      </a:pPr>
                      <a:r>
                        <a:rPr kumimoji="0" lang="lt-LT" sz="3200" b="0" i="0" u="none" strike="noStrike" cap="none" normalizeH="0" baseline="0" smtClean="0">
                          <a:ln>
                            <a:noFill/>
                          </a:ln>
                          <a:solidFill>
                            <a:schemeClr val="tx1"/>
                          </a:solidFill>
                          <a:effectLst/>
                          <a:latin typeface="Times New Roman" pitchFamily="18" charset="0"/>
                        </a:rPr>
                        <a:t>mg &gt; F</a:t>
                      </a:r>
                      <a:r>
                        <a:rPr kumimoji="0" lang="lt-LT" sz="3200" b="0" i="0" u="none" strike="noStrike" cap="none" normalizeH="0" baseline="-25000" smtClean="0">
                          <a:ln>
                            <a:noFill/>
                          </a:ln>
                          <a:solidFill>
                            <a:schemeClr val="tx1"/>
                          </a:solidFill>
                          <a:effectLst/>
                          <a:latin typeface="Times New Roman" pitchFamily="18" charset="0"/>
                        </a:rPr>
                        <a:t>A</a:t>
                      </a:r>
                      <a:endParaRPr kumimoji="0" lang="en-GB" sz="3200" b="0" i="0" u="none" strike="noStrike" cap="none" normalizeH="0" baseline="-2500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ts val="1000"/>
                        </a:spcBef>
                        <a:spcAft>
                          <a:spcPct val="0"/>
                        </a:spcAft>
                        <a:buClr>
                          <a:schemeClr val="tx1"/>
                        </a:buClr>
                        <a:buSzTx/>
                        <a:buFont typeface="Arial" charset="0"/>
                        <a:buNone/>
                        <a:tabLst/>
                      </a:pPr>
                      <a:r>
                        <a:rPr kumimoji="0" lang="lt-LT" sz="3200" b="0" i="0" u="none" strike="noStrike" cap="none" normalizeH="0" baseline="0" smtClean="0">
                          <a:ln>
                            <a:noFill/>
                          </a:ln>
                          <a:solidFill>
                            <a:schemeClr val="tx1"/>
                          </a:solidFill>
                          <a:effectLst/>
                          <a:latin typeface="Times New Roman" pitchFamily="18" charset="0"/>
                          <a:cs typeface="Times New Roman" pitchFamily="18" charset="0"/>
                        </a:rPr>
                        <a:t>ρ</a:t>
                      </a:r>
                      <a:r>
                        <a:rPr kumimoji="0" lang="lt-LT" sz="3200" b="0" i="0" u="none" strike="noStrike" cap="none" normalizeH="0" baseline="-25000" smtClean="0">
                          <a:ln>
                            <a:noFill/>
                          </a:ln>
                          <a:solidFill>
                            <a:schemeClr val="tx1"/>
                          </a:solidFill>
                          <a:effectLst/>
                          <a:latin typeface="Times New Roman" pitchFamily="18" charset="0"/>
                        </a:rPr>
                        <a:t>k</a:t>
                      </a:r>
                      <a:r>
                        <a:rPr kumimoji="0" lang="lt-LT" sz="3200" b="0" i="0" u="none" strike="noStrike" cap="none" normalizeH="0" baseline="0" smtClean="0">
                          <a:ln>
                            <a:noFill/>
                          </a:ln>
                          <a:solidFill>
                            <a:schemeClr val="tx1"/>
                          </a:solidFill>
                          <a:effectLst/>
                          <a:latin typeface="Times New Roman" pitchFamily="18" charset="0"/>
                        </a:rPr>
                        <a:t> &gt; </a:t>
                      </a:r>
                      <a:r>
                        <a:rPr kumimoji="0" lang="lt-LT" sz="3200" b="0" i="0" u="none" strike="noStrike" cap="none" normalizeH="0" baseline="0" smtClean="0">
                          <a:ln>
                            <a:noFill/>
                          </a:ln>
                          <a:solidFill>
                            <a:schemeClr val="tx1"/>
                          </a:solidFill>
                          <a:effectLst/>
                          <a:latin typeface="Times New Roman" pitchFamily="18" charset="0"/>
                          <a:cs typeface="Times New Roman" pitchFamily="18" charset="0"/>
                        </a:rPr>
                        <a:t>ρ</a:t>
                      </a:r>
                      <a:r>
                        <a:rPr kumimoji="0" lang="lt-LT" sz="3200" b="0" i="0" u="none" strike="noStrike" cap="none" normalizeH="0" baseline="-25000" smtClean="0">
                          <a:ln>
                            <a:noFill/>
                          </a:ln>
                          <a:solidFill>
                            <a:schemeClr val="tx1"/>
                          </a:solidFill>
                          <a:effectLst/>
                          <a:latin typeface="Times New Roman" pitchFamily="18" charset="0"/>
                        </a:rPr>
                        <a:t>sk</a:t>
                      </a:r>
                      <a:r>
                        <a:rPr kumimoji="0" lang="lt-LT" sz="3200" b="0" i="0" u="none" strike="noStrike" cap="none" normalizeH="0" baseline="0" smtClean="0">
                          <a:ln>
                            <a:noFill/>
                          </a:ln>
                          <a:solidFill>
                            <a:schemeClr val="tx1"/>
                          </a:solidFill>
                          <a:effectLst/>
                          <a:latin typeface="Times New Roman" pitchFamily="18" charset="0"/>
                        </a:rPr>
                        <a:t> </a:t>
                      </a:r>
                      <a:endParaRPr kumimoji="0" lang="en-GB" sz="32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ts val="1000"/>
                        </a:spcBef>
                        <a:spcAft>
                          <a:spcPct val="0"/>
                        </a:spcAft>
                        <a:buClr>
                          <a:schemeClr val="tx1"/>
                        </a:buClr>
                        <a:buSzTx/>
                        <a:buFont typeface="Arial" charset="0"/>
                        <a:buNone/>
                        <a:tabLst/>
                      </a:pPr>
                      <a:r>
                        <a:rPr kumimoji="0" lang="lt-LT" sz="2200" b="0" i="0" u="none" strike="noStrike" cap="none" normalizeH="0" baseline="0" smtClean="0">
                          <a:ln>
                            <a:noFill/>
                          </a:ln>
                          <a:solidFill>
                            <a:schemeClr val="tx1"/>
                          </a:solidFill>
                          <a:effectLst/>
                          <a:latin typeface="Times New Roman" pitchFamily="18" charset="0"/>
                        </a:rPr>
                        <a:t>Kūnas skęsta</a:t>
                      </a:r>
                      <a:endParaRPr kumimoji="0" lang="en-GB" sz="22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727200">
                <a:tc>
                  <a:txBody>
                    <a:bodyPr/>
                    <a:lstStyle/>
                    <a:p>
                      <a:pPr marL="0" marR="0" lvl="0" indent="0" algn="l" defTabSz="914400" rtl="0" eaLnBrk="1" fontAlgn="base" latinLnBrk="0" hangingPunct="1">
                        <a:lnSpc>
                          <a:spcPct val="120000"/>
                        </a:lnSpc>
                        <a:spcBef>
                          <a:spcPts val="1000"/>
                        </a:spcBef>
                        <a:spcAft>
                          <a:spcPct val="0"/>
                        </a:spcAft>
                        <a:buClr>
                          <a:schemeClr val="tx1"/>
                        </a:buClr>
                        <a:buSzTx/>
                        <a:buFont typeface="Arial" charset="0"/>
                        <a:buNone/>
                        <a:tabLst/>
                      </a:pPr>
                      <a:r>
                        <a:rPr kumimoji="0" lang="lt-LT" sz="2200" b="0" i="0" u="none" strike="noStrike" cap="none" normalizeH="0" baseline="0" smtClean="0">
                          <a:ln>
                            <a:noFill/>
                          </a:ln>
                          <a:solidFill>
                            <a:schemeClr val="tx1"/>
                          </a:solidFill>
                          <a:effectLst/>
                          <a:latin typeface="Times New Roman" pitchFamily="18" charset="0"/>
                        </a:rPr>
                        <a:t>Kūno sunkio jėga lygi Archimedo jėgai</a:t>
                      </a:r>
                      <a:endParaRPr kumimoji="0" lang="en-GB" sz="2200" b="0" i="0" u="none" strike="noStrike" cap="none" normalizeH="0" baseline="0" smtClean="0">
                        <a:ln>
                          <a:noFill/>
                        </a:ln>
                        <a:solidFill>
                          <a:schemeClr val="tx1"/>
                        </a:solidFill>
                        <a:effectLst/>
                        <a:latin typeface="Tw Cen MT"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ts val="1000"/>
                        </a:spcBef>
                        <a:spcAft>
                          <a:spcPct val="0"/>
                        </a:spcAft>
                        <a:buClr>
                          <a:schemeClr val="tx1"/>
                        </a:buClr>
                        <a:buSzTx/>
                        <a:buFont typeface="Arial" charset="0"/>
                        <a:buNone/>
                        <a:tabLst/>
                      </a:pPr>
                      <a:endParaRPr kumimoji="0" lang="en-GB" sz="2200" b="0" i="0" u="none" strike="noStrike" cap="none" normalizeH="0" baseline="0" smtClean="0">
                        <a:ln>
                          <a:noFill/>
                        </a:ln>
                        <a:solidFill>
                          <a:schemeClr val="tx1"/>
                        </a:solidFill>
                        <a:effectLst/>
                        <a:latin typeface="Tw Cen MT"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ts val="1000"/>
                        </a:spcBef>
                        <a:spcAft>
                          <a:spcPct val="0"/>
                        </a:spcAft>
                        <a:buClr>
                          <a:schemeClr val="tx1"/>
                        </a:buClr>
                        <a:buSzTx/>
                        <a:buFont typeface="Arial" charset="0"/>
                        <a:buNone/>
                        <a:tabLst/>
                      </a:pPr>
                      <a:r>
                        <a:rPr kumimoji="0" lang="lt-LT" sz="3200" b="0" i="0" u="none" strike="noStrike" cap="none" normalizeH="0" baseline="0" smtClean="0">
                          <a:ln>
                            <a:noFill/>
                          </a:ln>
                          <a:solidFill>
                            <a:schemeClr val="tx1"/>
                          </a:solidFill>
                          <a:effectLst/>
                          <a:latin typeface="Times New Roman" pitchFamily="18" charset="0"/>
                        </a:rPr>
                        <a:t>mg = F</a:t>
                      </a:r>
                      <a:r>
                        <a:rPr kumimoji="0" lang="lt-LT" sz="3200" b="0" i="0" u="none" strike="noStrike" cap="none" normalizeH="0" baseline="-25000" smtClean="0">
                          <a:ln>
                            <a:noFill/>
                          </a:ln>
                          <a:solidFill>
                            <a:schemeClr val="tx1"/>
                          </a:solidFill>
                          <a:effectLst/>
                          <a:latin typeface="Times New Roman" pitchFamily="18" charset="0"/>
                        </a:rPr>
                        <a:t>A</a:t>
                      </a:r>
                      <a:endParaRPr kumimoji="0" lang="en-GB" sz="3200" b="0" i="0" u="none" strike="noStrike" cap="none" normalizeH="0" baseline="-2500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ts val="1000"/>
                        </a:spcBef>
                        <a:spcAft>
                          <a:spcPct val="0"/>
                        </a:spcAft>
                        <a:buClr>
                          <a:schemeClr val="tx1"/>
                        </a:buClr>
                        <a:buSzTx/>
                        <a:buFont typeface="Arial" charset="0"/>
                        <a:buNone/>
                        <a:tabLst/>
                      </a:pPr>
                      <a:r>
                        <a:rPr kumimoji="0" lang="lt-LT" sz="3200" b="0" i="0" u="none" strike="noStrike" cap="none" normalizeH="0" baseline="0" smtClean="0">
                          <a:ln>
                            <a:noFill/>
                          </a:ln>
                          <a:solidFill>
                            <a:schemeClr val="tx1"/>
                          </a:solidFill>
                          <a:effectLst/>
                          <a:latin typeface="Times New Roman" pitchFamily="18" charset="0"/>
                          <a:cs typeface="Times New Roman" pitchFamily="18" charset="0"/>
                        </a:rPr>
                        <a:t>ρ</a:t>
                      </a:r>
                      <a:r>
                        <a:rPr kumimoji="0" lang="lt-LT" sz="3200" b="0" i="0" u="none" strike="noStrike" cap="none" normalizeH="0" baseline="-25000" smtClean="0">
                          <a:ln>
                            <a:noFill/>
                          </a:ln>
                          <a:solidFill>
                            <a:schemeClr val="tx1"/>
                          </a:solidFill>
                          <a:effectLst/>
                          <a:latin typeface="Times New Roman" pitchFamily="18" charset="0"/>
                        </a:rPr>
                        <a:t>k</a:t>
                      </a:r>
                      <a:r>
                        <a:rPr kumimoji="0" lang="lt-LT" sz="3200" b="0" i="0" u="none" strike="noStrike" cap="none" normalizeH="0" baseline="0" smtClean="0">
                          <a:ln>
                            <a:noFill/>
                          </a:ln>
                          <a:solidFill>
                            <a:schemeClr val="tx1"/>
                          </a:solidFill>
                          <a:effectLst/>
                          <a:latin typeface="Times New Roman" pitchFamily="18" charset="0"/>
                        </a:rPr>
                        <a:t> = </a:t>
                      </a:r>
                      <a:r>
                        <a:rPr kumimoji="0" lang="lt-LT" sz="3200" b="0" i="0" u="none" strike="noStrike" cap="none" normalizeH="0" baseline="0" smtClean="0">
                          <a:ln>
                            <a:noFill/>
                          </a:ln>
                          <a:solidFill>
                            <a:schemeClr val="tx1"/>
                          </a:solidFill>
                          <a:effectLst/>
                          <a:latin typeface="Times New Roman" pitchFamily="18" charset="0"/>
                          <a:cs typeface="Times New Roman" pitchFamily="18" charset="0"/>
                        </a:rPr>
                        <a:t>ρ</a:t>
                      </a:r>
                      <a:r>
                        <a:rPr kumimoji="0" lang="lt-LT" sz="3200" b="0" i="0" u="none" strike="noStrike" cap="none" normalizeH="0" baseline="-25000" smtClean="0">
                          <a:ln>
                            <a:noFill/>
                          </a:ln>
                          <a:solidFill>
                            <a:schemeClr val="tx1"/>
                          </a:solidFill>
                          <a:effectLst/>
                          <a:latin typeface="Times New Roman" pitchFamily="18" charset="0"/>
                        </a:rPr>
                        <a:t>sk</a:t>
                      </a:r>
                      <a:r>
                        <a:rPr kumimoji="0" lang="lt-LT" sz="3200" b="0" i="0" u="none" strike="noStrike" cap="none" normalizeH="0" baseline="0" smtClean="0">
                          <a:ln>
                            <a:noFill/>
                          </a:ln>
                          <a:solidFill>
                            <a:schemeClr val="tx1"/>
                          </a:solidFill>
                          <a:effectLst/>
                          <a:latin typeface="Times New Roman" pitchFamily="18" charset="0"/>
                        </a:rPr>
                        <a:t> </a:t>
                      </a:r>
                      <a:endParaRPr kumimoji="0" lang="en-GB" sz="3200" b="0" i="0" u="none" strike="noStrike" cap="none" normalizeH="0" baseline="0" smtClean="0">
                        <a:ln>
                          <a:noFill/>
                        </a:ln>
                        <a:solidFill>
                          <a:schemeClr val="tx1"/>
                        </a:solidFill>
                        <a:effectLst/>
                        <a:latin typeface="Times New Roman" pitchFamily="18" charset="0"/>
                      </a:endParaRPr>
                    </a:p>
                    <a:p>
                      <a:pPr marL="0" marR="0" lvl="0" indent="0" algn="l" defTabSz="914400" rtl="0" eaLnBrk="1" fontAlgn="base" latinLnBrk="0" hangingPunct="1">
                        <a:lnSpc>
                          <a:spcPct val="120000"/>
                        </a:lnSpc>
                        <a:spcBef>
                          <a:spcPts val="1000"/>
                        </a:spcBef>
                        <a:spcAft>
                          <a:spcPct val="0"/>
                        </a:spcAft>
                        <a:buClr>
                          <a:schemeClr val="tx1"/>
                        </a:buClr>
                        <a:buSzTx/>
                        <a:buFont typeface="Arial" charset="0"/>
                        <a:buNone/>
                        <a:tabLst/>
                      </a:pPr>
                      <a:endParaRPr kumimoji="0" lang="en-GB" sz="3200" b="0" i="0" u="none" strike="noStrike" cap="none" normalizeH="0" baseline="0" smtClean="0">
                        <a:ln>
                          <a:noFill/>
                        </a:ln>
                        <a:solidFill>
                          <a:schemeClr val="tx1"/>
                        </a:solidFill>
                        <a:effectLst/>
                        <a:latin typeface="Tw Cen MT"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ts val="1000"/>
                        </a:spcBef>
                        <a:spcAft>
                          <a:spcPct val="0"/>
                        </a:spcAft>
                        <a:buClr>
                          <a:schemeClr val="tx1"/>
                        </a:buClr>
                        <a:buSzTx/>
                        <a:buFont typeface="Arial" charset="0"/>
                        <a:buNone/>
                        <a:tabLst/>
                      </a:pPr>
                      <a:r>
                        <a:rPr kumimoji="0" lang="lt-LT" sz="2200" b="0" i="0" u="none" strike="noStrike" cap="none" normalizeH="0" baseline="0" smtClean="0">
                          <a:ln>
                            <a:noFill/>
                          </a:ln>
                          <a:solidFill>
                            <a:schemeClr val="tx1"/>
                          </a:solidFill>
                          <a:effectLst/>
                          <a:latin typeface="Times New Roman" pitchFamily="18" charset="0"/>
                        </a:rPr>
                        <a:t>Kūnas pasineria į skystį ir gali laikytis bet kuriame jo gylyje</a:t>
                      </a:r>
                      <a:endParaRPr kumimoji="0" lang="en-GB" sz="22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06575">
                <a:tc>
                  <a:txBody>
                    <a:bodyPr/>
                    <a:lstStyle/>
                    <a:p>
                      <a:pPr marL="0" marR="0" lvl="0" indent="0" algn="l" defTabSz="914400" rtl="0" eaLnBrk="1" fontAlgn="base" latinLnBrk="0" hangingPunct="1">
                        <a:lnSpc>
                          <a:spcPct val="120000"/>
                        </a:lnSpc>
                        <a:spcBef>
                          <a:spcPts val="1000"/>
                        </a:spcBef>
                        <a:spcAft>
                          <a:spcPct val="0"/>
                        </a:spcAft>
                        <a:buClr>
                          <a:schemeClr val="tx1"/>
                        </a:buClr>
                        <a:buSzTx/>
                        <a:buFont typeface="Arial" charset="0"/>
                        <a:buNone/>
                        <a:tabLst/>
                      </a:pPr>
                      <a:r>
                        <a:rPr kumimoji="0" lang="lt-LT" sz="2200" b="0" i="0" u="none" strike="noStrike" cap="none" normalizeH="0" baseline="0" smtClean="0">
                          <a:ln>
                            <a:noFill/>
                          </a:ln>
                          <a:solidFill>
                            <a:schemeClr val="tx1"/>
                          </a:solidFill>
                          <a:effectLst/>
                          <a:latin typeface="Times New Roman" pitchFamily="18" charset="0"/>
                        </a:rPr>
                        <a:t>Kūno sunkio jėga mažesnė už Archimedo jėgą</a:t>
                      </a:r>
                      <a:endParaRPr kumimoji="0" lang="en-GB" sz="2200" b="0" i="0" u="none" strike="noStrike" cap="none" normalizeH="0" baseline="0" smtClean="0">
                        <a:ln>
                          <a:noFill/>
                        </a:ln>
                        <a:solidFill>
                          <a:schemeClr val="tx1"/>
                        </a:solidFill>
                        <a:effectLst/>
                        <a:latin typeface="Tw Cen MT"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ts val="1000"/>
                        </a:spcBef>
                        <a:spcAft>
                          <a:spcPct val="0"/>
                        </a:spcAft>
                        <a:buClr>
                          <a:schemeClr val="tx1"/>
                        </a:buClr>
                        <a:buSzTx/>
                        <a:buFont typeface="Arial" charset="0"/>
                        <a:buNone/>
                        <a:tabLst/>
                      </a:pPr>
                      <a:endParaRPr kumimoji="0" lang="en-GB" sz="2200" b="0" i="0" u="none" strike="noStrike" cap="none" normalizeH="0" baseline="0" smtClean="0">
                        <a:ln>
                          <a:noFill/>
                        </a:ln>
                        <a:solidFill>
                          <a:schemeClr val="tx1"/>
                        </a:solidFill>
                        <a:effectLst/>
                        <a:latin typeface="Tw Cen MT"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ts val="1000"/>
                        </a:spcBef>
                        <a:spcAft>
                          <a:spcPct val="0"/>
                        </a:spcAft>
                        <a:buClr>
                          <a:schemeClr val="tx1"/>
                        </a:buClr>
                        <a:buSzTx/>
                        <a:buFont typeface="Arial" charset="0"/>
                        <a:buNone/>
                        <a:tabLst/>
                      </a:pPr>
                      <a:r>
                        <a:rPr kumimoji="0" lang="en-GB" sz="3200" b="0" i="0" u="none" strike="noStrike" cap="none" normalizeH="0" baseline="0" smtClean="0">
                          <a:ln>
                            <a:noFill/>
                          </a:ln>
                          <a:solidFill>
                            <a:schemeClr val="tx1"/>
                          </a:solidFill>
                          <a:effectLst/>
                          <a:latin typeface="Tw Cen MT" pitchFamily="34" charset="0"/>
                        </a:rPr>
                        <a:t> </a:t>
                      </a:r>
                      <a:r>
                        <a:rPr kumimoji="0" lang="lt-LT" sz="3200" b="0" i="0" u="none" strike="noStrike" cap="none" normalizeH="0" baseline="0" smtClean="0">
                          <a:ln>
                            <a:noFill/>
                          </a:ln>
                          <a:solidFill>
                            <a:schemeClr val="tx1"/>
                          </a:solidFill>
                          <a:effectLst/>
                          <a:latin typeface="Times New Roman" pitchFamily="18" charset="0"/>
                        </a:rPr>
                        <a:t>mg &lt; F</a:t>
                      </a:r>
                      <a:r>
                        <a:rPr kumimoji="0" lang="lt-LT" sz="3200" b="0" i="0" u="none" strike="noStrike" cap="none" normalizeH="0" baseline="-25000" smtClean="0">
                          <a:ln>
                            <a:noFill/>
                          </a:ln>
                          <a:solidFill>
                            <a:schemeClr val="tx1"/>
                          </a:solidFill>
                          <a:effectLst/>
                          <a:latin typeface="Times New Roman" pitchFamily="18" charset="0"/>
                        </a:rPr>
                        <a:t>A</a:t>
                      </a:r>
                      <a:endParaRPr kumimoji="0" lang="en-GB" sz="3200" b="0" i="0" u="none" strike="noStrike" cap="none" normalizeH="0" baseline="-2500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ts val="1000"/>
                        </a:spcBef>
                        <a:spcAft>
                          <a:spcPct val="0"/>
                        </a:spcAft>
                        <a:buClr>
                          <a:schemeClr val="tx1"/>
                        </a:buClr>
                        <a:buSzTx/>
                        <a:buFont typeface="Arial" charset="0"/>
                        <a:buNone/>
                        <a:tabLst/>
                      </a:pPr>
                      <a:r>
                        <a:rPr kumimoji="0" lang="lt-LT" sz="3200" b="0" i="0" u="none" strike="noStrike" cap="none" normalizeH="0" baseline="0" smtClean="0">
                          <a:ln>
                            <a:noFill/>
                          </a:ln>
                          <a:solidFill>
                            <a:schemeClr val="tx1"/>
                          </a:solidFill>
                          <a:effectLst/>
                          <a:latin typeface="Times New Roman" pitchFamily="18" charset="0"/>
                          <a:cs typeface="Times New Roman" pitchFamily="18" charset="0"/>
                        </a:rPr>
                        <a:t>ρ</a:t>
                      </a:r>
                      <a:r>
                        <a:rPr kumimoji="0" lang="lt-LT" sz="3200" b="0" i="0" u="none" strike="noStrike" cap="none" normalizeH="0" baseline="-25000" smtClean="0">
                          <a:ln>
                            <a:noFill/>
                          </a:ln>
                          <a:solidFill>
                            <a:schemeClr val="tx1"/>
                          </a:solidFill>
                          <a:effectLst/>
                          <a:latin typeface="Times New Roman" pitchFamily="18" charset="0"/>
                        </a:rPr>
                        <a:t>k</a:t>
                      </a:r>
                      <a:r>
                        <a:rPr kumimoji="0" lang="lt-LT" sz="3200" b="0" i="0" u="none" strike="noStrike" cap="none" normalizeH="0" baseline="0" smtClean="0">
                          <a:ln>
                            <a:noFill/>
                          </a:ln>
                          <a:solidFill>
                            <a:schemeClr val="tx1"/>
                          </a:solidFill>
                          <a:effectLst/>
                          <a:latin typeface="Times New Roman" pitchFamily="18" charset="0"/>
                        </a:rPr>
                        <a:t> &lt;  </a:t>
                      </a:r>
                      <a:r>
                        <a:rPr kumimoji="0" lang="lt-LT" sz="3200" b="0" i="0" u="none" strike="noStrike" cap="none" normalizeH="0" baseline="0" smtClean="0">
                          <a:ln>
                            <a:noFill/>
                          </a:ln>
                          <a:solidFill>
                            <a:schemeClr val="tx1"/>
                          </a:solidFill>
                          <a:effectLst/>
                          <a:latin typeface="Times New Roman" pitchFamily="18" charset="0"/>
                          <a:cs typeface="Times New Roman" pitchFamily="18" charset="0"/>
                        </a:rPr>
                        <a:t>ρ</a:t>
                      </a:r>
                      <a:r>
                        <a:rPr kumimoji="0" lang="lt-LT" sz="3200" b="0" i="0" u="none" strike="noStrike" cap="none" normalizeH="0" baseline="-25000" smtClean="0">
                          <a:ln>
                            <a:noFill/>
                          </a:ln>
                          <a:solidFill>
                            <a:schemeClr val="tx1"/>
                          </a:solidFill>
                          <a:effectLst/>
                          <a:latin typeface="Times New Roman" pitchFamily="18" charset="0"/>
                        </a:rPr>
                        <a:t>sk</a:t>
                      </a:r>
                      <a:r>
                        <a:rPr kumimoji="0" lang="lt-LT" sz="3200" b="0" i="0" u="none" strike="noStrike" cap="none" normalizeH="0" baseline="0" smtClean="0">
                          <a:ln>
                            <a:noFill/>
                          </a:ln>
                          <a:solidFill>
                            <a:schemeClr val="tx1"/>
                          </a:solidFill>
                          <a:effectLst/>
                          <a:latin typeface="Times New Roman" pitchFamily="18" charset="0"/>
                        </a:rPr>
                        <a:t> </a:t>
                      </a:r>
                      <a:endParaRPr kumimoji="0" lang="en-GB" sz="3200" b="0" i="0" u="none" strike="noStrike" cap="none" normalizeH="0" baseline="0" smtClean="0">
                        <a:ln>
                          <a:noFill/>
                        </a:ln>
                        <a:solidFill>
                          <a:schemeClr val="tx1"/>
                        </a:solidFill>
                        <a:effectLst/>
                        <a:latin typeface="Times New Roman" pitchFamily="18" charset="0"/>
                      </a:endParaRPr>
                    </a:p>
                    <a:p>
                      <a:pPr marL="0" marR="0" lvl="0" indent="0" algn="l" defTabSz="914400" rtl="0" eaLnBrk="1" fontAlgn="base" latinLnBrk="0" hangingPunct="1">
                        <a:lnSpc>
                          <a:spcPct val="120000"/>
                        </a:lnSpc>
                        <a:spcBef>
                          <a:spcPts val="1000"/>
                        </a:spcBef>
                        <a:spcAft>
                          <a:spcPct val="0"/>
                        </a:spcAft>
                        <a:buClr>
                          <a:schemeClr val="tx1"/>
                        </a:buClr>
                        <a:buSzTx/>
                        <a:buFont typeface="Arial" charset="0"/>
                        <a:buNone/>
                        <a:tabLst/>
                      </a:pPr>
                      <a:endParaRPr kumimoji="0" lang="en-GB" sz="3200" b="0" i="0" u="none" strike="noStrike" cap="none" normalizeH="0" baseline="0" smtClean="0">
                        <a:ln>
                          <a:noFill/>
                        </a:ln>
                        <a:solidFill>
                          <a:schemeClr val="tx1"/>
                        </a:solidFill>
                        <a:effectLst/>
                        <a:latin typeface="Tw Cen MT"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20000"/>
                        </a:lnSpc>
                        <a:spcBef>
                          <a:spcPts val="1000"/>
                        </a:spcBef>
                        <a:spcAft>
                          <a:spcPct val="0"/>
                        </a:spcAft>
                        <a:buClr>
                          <a:schemeClr val="tx1"/>
                        </a:buClr>
                        <a:buSzTx/>
                        <a:buFont typeface="Arial" charset="0"/>
                        <a:buNone/>
                        <a:tabLst/>
                      </a:pPr>
                      <a:r>
                        <a:rPr kumimoji="0" lang="lt-LT" sz="2200" b="0" i="0" u="none" strike="noStrike" cap="none" normalizeH="0" baseline="0" smtClean="0">
                          <a:ln>
                            <a:noFill/>
                          </a:ln>
                          <a:solidFill>
                            <a:schemeClr val="tx1"/>
                          </a:solidFill>
                          <a:effectLst/>
                          <a:latin typeface="Times New Roman" pitchFamily="18" charset="0"/>
                        </a:rPr>
                        <a:t>Kūnas kyla į skysčio paviršių</a:t>
                      </a:r>
                      <a:endParaRPr kumimoji="0" lang="en-GB" sz="22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119856" name="Picture 48"/>
          <p:cNvPicPr>
            <a:picLocks noChangeAspect="1" noChangeArrowheads="1"/>
          </p:cNvPicPr>
          <p:nvPr/>
        </p:nvPicPr>
        <p:blipFill>
          <a:blip r:embed="rId2">
            <a:lum contrast="30000"/>
          </a:blip>
          <a:srcRect l="20029" t="5209" r="20029" b="74443"/>
          <a:stretch>
            <a:fillRect/>
          </a:stretch>
        </p:blipFill>
        <p:spPr bwMode="auto">
          <a:xfrm>
            <a:off x="3122613" y="1331913"/>
            <a:ext cx="1514475" cy="1433512"/>
          </a:xfrm>
          <a:prstGeom prst="rect">
            <a:avLst/>
          </a:prstGeom>
          <a:noFill/>
          <a:ln w="9525">
            <a:noFill/>
            <a:miter lim="800000"/>
            <a:headEnd/>
            <a:tailEnd/>
          </a:ln>
        </p:spPr>
      </p:pic>
      <p:pic>
        <p:nvPicPr>
          <p:cNvPr id="119857" name="Picture 49"/>
          <p:cNvPicPr>
            <a:picLocks noChangeAspect="1" noChangeArrowheads="1"/>
          </p:cNvPicPr>
          <p:nvPr/>
        </p:nvPicPr>
        <p:blipFill>
          <a:blip r:embed="rId2">
            <a:lum contrast="30000"/>
          </a:blip>
          <a:srcRect l="20816" t="40370" r="17255" b="39377"/>
          <a:stretch>
            <a:fillRect/>
          </a:stretch>
        </p:blipFill>
        <p:spPr bwMode="auto">
          <a:xfrm>
            <a:off x="3105150" y="3078163"/>
            <a:ext cx="1506538" cy="1371600"/>
          </a:xfrm>
          <a:prstGeom prst="rect">
            <a:avLst/>
          </a:prstGeom>
          <a:noFill/>
          <a:ln w="9525">
            <a:noFill/>
            <a:miter lim="800000"/>
            <a:headEnd/>
            <a:tailEnd/>
          </a:ln>
        </p:spPr>
      </p:pic>
      <p:pic>
        <p:nvPicPr>
          <p:cNvPr id="119860" name="Picture 52"/>
          <p:cNvPicPr>
            <a:picLocks noChangeAspect="1" noChangeArrowheads="1"/>
          </p:cNvPicPr>
          <p:nvPr/>
        </p:nvPicPr>
        <p:blipFill>
          <a:blip r:embed="rId2">
            <a:lum contrast="30000"/>
          </a:blip>
          <a:srcRect l="15622" t="76927" r="22530" b="1012"/>
          <a:stretch>
            <a:fillRect/>
          </a:stretch>
        </p:blipFill>
        <p:spPr bwMode="auto">
          <a:xfrm>
            <a:off x="3173413" y="4773613"/>
            <a:ext cx="1452562" cy="1452562"/>
          </a:xfrm>
          <a:prstGeom prst="rect">
            <a:avLst/>
          </a:prstGeom>
          <a:noFill/>
          <a:ln w="9525">
            <a:noFill/>
            <a:miter lim="800000"/>
            <a:headEnd/>
            <a:tailEnd/>
          </a:ln>
        </p:spPr>
      </p:pic>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5 Bandymas</a:t>
            </a:r>
            <a:endParaRPr lang="en-GB" sz="4400" cap="none" smtClean="0">
              <a:latin typeface="Times New Roman" pitchFamily="18" charset="0"/>
            </a:endParaRPr>
          </a:p>
        </p:txBody>
      </p:sp>
      <p:sp>
        <p:nvSpPr>
          <p:cNvPr id="159747" name="Rectangle 3"/>
          <p:cNvSpPr>
            <a:spLocks noGrp="1"/>
          </p:cNvSpPr>
          <p:nvPr>
            <p:ph type="body" idx="4294967295"/>
          </p:nvPr>
        </p:nvSpPr>
        <p:spPr bwMode="auto">
          <a:xfrm>
            <a:off x="269875" y="1081088"/>
            <a:ext cx="11471275" cy="3759200"/>
          </a:xfrm>
          <a:noFill/>
        </p:spPr>
        <p:txBody>
          <a:bodyPr wrap="square" numCol="1" anchor="t" anchorCtr="0" compatLnSpc="1">
            <a:prstTxWarp prst="textNoShape">
              <a:avLst/>
            </a:prstTxWarp>
          </a:bodyPr>
          <a:lstStyle/>
          <a:p>
            <a:pPr algn="just">
              <a:lnSpc>
                <a:spcPct val="110000"/>
              </a:lnSpc>
              <a:buFont typeface="Arial" charset="0"/>
              <a:buNone/>
            </a:pPr>
            <a:r>
              <a:rPr lang="lt-LT" sz="1800" cap="none" smtClean="0">
                <a:latin typeface="Times New Roman" pitchFamily="18" charset="0"/>
              </a:rPr>
              <a:t>		</a:t>
            </a:r>
            <a:r>
              <a:rPr lang="lt-LT" sz="2800" cap="none" smtClean="0">
                <a:latin typeface="Times New Roman" pitchFamily="18" charset="0"/>
              </a:rPr>
              <a:t>Kaip priklauso panardinto kūno padėtis nuo to kūno ir skysčio tankio, galima akivaizdžiai pailiustruoti Kartezijaus naru. (Tai prancūzų matematiko ir fiziko Renė Dekarto (R. Descartes, 1596 – 1650) sulotyninta pavarde (Kartezijus) pavadintas prietaisas.) Jį nesunku pasidaryti.</a:t>
            </a:r>
          </a:p>
          <a:p>
            <a:pPr algn="just">
              <a:lnSpc>
                <a:spcPct val="110000"/>
              </a:lnSpc>
              <a:buFont typeface="Arial" charset="0"/>
              <a:buNone/>
            </a:pPr>
            <a:r>
              <a:rPr lang="lt-LT" sz="2800" cap="none" smtClean="0">
                <a:latin typeface="Times New Roman" pitchFamily="18" charset="0"/>
              </a:rPr>
              <a:t>		Butelį reikia pripilti sklidiną vandens ir įmesti į jį plūdę, kurios tankis šiek tiek mažesnis už vandens tankį. Aš plūdę pasigaminau į balioną įpilęs šiek tiek vandens. </a:t>
            </a:r>
          </a:p>
          <a:p>
            <a:pPr>
              <a:lnSpc>
                <a:spcPct val="110000"/>
              </a:lnSpc>
              <a:buFont typeface="Arial" charset="0"/>
              <a:buNone/>
            </a:pPr>
            <a:r>
              <a:rPr lang="lt-LT" sz="2800" cap="none" smtClean="0">
                <a:latin typeface="Times New Roman" pitchFamily="18" charset="0"/>
              </a:rPr>
              <a:t>		</a:t>
            </a:r>
          </a:p>
          <a:p>
            <a:pPr>
              <a:lnSpc>
                <a:spcPct val="110000"/>
              </a:lnSpc>
              <a:buFont typeface="Arial" charset="0"/>
              <a:buNone/>
            </a:pPr>
            <a:r>
              <a:rPr lang="lt-LT" sz="1800" cap="none" smtClean="0">
                <a:latin typeface="Times New Roman" pitchFamily="18" charset="0"/>
              </a:rPr>
              <a:t>		</a:t>
            </a:r>
            <a:endParaRPr lang="en-GB" sz="1800" cap="none" smtClean="0">
              <a:latin typeface="Times New Roman" pitchFamily="18" charset="0"/>
            </a:endParaRPr>
          </a:p>
        </p:txBody>
      </p:sp>
      <p:pic>
        <p:nvPicPr>
          <p:cNvPr id="159748" name="Picture 4"/>
          <p:cNvPicPr>
            <a:picLocks noChangeAspect="1" noChangeArrowheads="1"/>
          </p:cNvPicPr>
          <p:nvPr/>
        </p:nvPicPr>
        <p:blipFill>
          <a:blip r:embed="rId2"/>
          <a:srcRect/>
          <a:stretch>
            <a:fillRect/>
          </a:stretch>
        </p:blipFill>
        <p:spPr bwMode="auto">
          <a:xfrm>
            <a:off x="6994525" y="4238625"/>
            <a:ext cx="1257300" cy="2619375"/>
          </a:xfrm>
          <a:prstGeom prst="rect">
            <a:avLst/>
          </a:prstGeom>
          <a:noFill/>
          <a:ln w="9525">
            <a:noFill/>
            <a:miter lim="800000"/>
            <a:headEnd/>
            <a:tailEnd/>
          </a:ln>
          <a:effectLst/>
        </p:spPr>
      </p:pic>
      <p:pic>
        <p:nvPicPr>
          <p:cNvPr id="159749" name="Picture 5"/>
          <p:cNvPicPr>
            <a:picLocks noChangeAspect="1" noChangeArrowheads="1"/>
          </p:cNvPicPr>
          <p:nvPr/>
        </p:nvPicPr>
        <p:blipFill>
          <a:blip r:embed="rId3"/>
          <a:srcRect/>
          <a:stretch>
            <a:fillRect/>
          </a:stretch>
        </p:blipFill>
        <p:spPr bwMode="auto">
          <a:xfrm>
            <a:off x="9258300" y="4922838"/>
            <a:ext cx="2365375" cy="1241425"/>
          </a:xfrm>
          <a:prstGeom prst="rect">
            <a:avLst/>
          </a:prstGeom>
          <a:noFill/>
          <a:ln w="9525">
            <a:noFill/>
            <a:miter lim="800000"/>
            <a:headEnd/>
            <a:tailEnd/>
          </a:ln>
          <a:effectLst/>
        </p:spPr>
      </p:pic>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5 Bandymas</a:t>
            </a:r>
            <a:r>
              <a:rPr lang="lt-LT" cap="none" smtClean="0">
                <a:latin typeface="Times New Roman" pitchFamily="18" charset="0"/>
              </a:rPr>
              <a:t> </a:t>
            </a:r>
            <a:endParaRPr lang="en-GB" cap="none" smtClean="0">
              <a:latin typeface="Times New Roman" pitchFamily="18" charset="0"/>
            </a:endParaRPr>
          </a:p>
        </p:txBody>
      </p:sp>
      <p:sp>
        <p:nvSpPr>
          <p:cNvPr id="160771" name="Rectangle 3"/>
          <p:cNvSpPr>
            <a:spLocks noGrp="1"/>
          </p:cNvSpPr>
          <p:nvPr>
            <p:ph type="body" idx="4294967295"/>
          </p:nvPr>
        </p:nvSpPr>
        <p:spPr bwMode="auto">
          <a:xfrm>
            <a:off x="347663" y="1323975"/>
            <a:ext cx="11431587" cy="3424238"/>
          </a:xfrm>
          <a:noFill/>
        </p:spPr>
        <p:txBody>
          <a:bodyPr wrap="square" numCol="1" anchor="t" anchorCtr="0" compatLnSpc="1">
            <a:prstTxWarp prst="textNoShape">
              <a:avLst/>
            </a:prstTxWarp>
          </a:bodyPr>
          <a:lstStyle/>
          <a:p>
            <a:pPr>
              <a:buFont typeface="Arial" charset="0"/>
              <a:buNone/>
            </a:pPr>
            <a:r>
              <a:rPr lang="lt-LT" cap="none" smtClean="0">
                <a:latin typeface="Times New Roman" pitchFamily="18" charset="0"/>
              </a:rPr>
              <a:t>		</a:t>
            </a:r>
            <a:r>
              <a:rPr lang="lt-LT" sz="2800" cap="none" smtClean="0">
                <a:latin typeface="Times New Roman" pitchFamily="18" charset="0"/>
              </a:rPr>
              <a:t>Įdėjus plūdę, butelio angą aptempiau gumine plėvele. Spausdami ją pirštu, matome, kaip </a:t>
            </a:r>
            <a:r>
              <a:rPr lang="lt-LT" sz="2800" cap="none" smtClean="0">
                <a:latin typeface="Times New Roman" pitchFamily="18" charset="0"/>
                <a:cs typeface="Times New Roman" pitchFamily="18" charset="0"/>
              </a:rPr>
              <a:t>„</a:t>
            </a:r>
            <a:r>
              <a:rPr lang="lt-LT" sz="2800" cap="none" smtClean="0">
                <a:latin typeface="Times New Roman" pitchFamily="18" charset="0"/>
              </a:rPr>
              <a:t>naras” (plūdė) leidžiasi. Atleidus plėvelę, jis vėl iškyla į paviršių. </a:t>
            </a:r>
          </a:p>
          <a:p>
            <a:pPr>
              <a:buFont typeface="Arial" charset="0"/>
              <a:buNone/>
            </a:pPr>
            <a:r>
              <a:rPr lang="lt-LT" sz="2800" cap="none" smtClean="0">
                <a:latin typeface="Times New Roman" pitchFamily="18" charset="0"/>
              </a:rPr>
              <a:t>		</a:t>
            </a:r>
            <a:endParaRPr lang="en-GB" sz="2800" cap="none" smtClean="0">
              <a:latin typeface="Times New Roman" pitchFamily="18" charset="0"/>
            </a:endParaRPr>
          </a:p>
        </p:txBody>
      </p:sp>
      <p:pic>
        <p:nvPicPr>
          <p:cNvPr id="160772" name="Picture 4"/>
          <p:cNvPicPr>
            <a:picLocks noChangeAspect="1" noChangeArrowheads="1"/>
          </p:cNvPicPr>
          <p:nvPr/>
        </p:nvPicPr>
        <p:blipFill>
          <a:blip r:embed="rId2"/>
          <a:srcRect/>
          <a:stretch>
            <a:fillRect/>
          </a:stretch>
        </p:blipFill>
        <p:spPr bwMode="auto">
          <a:xfrm>
            <a:off x="4233863" y="4371975"/>
            <a:ext cx="2538412" cy="2486025"/>
          </a:xfrm>
          <a:prstGeom prst="rect">
            <a:avLst/>
          </a:prstGeom>
          <a:noFill/>
          <a:ln w="9525">
            <a:noFill/>
            <a:miter lim="800000"/>
            <a:headEnd/>
            <a:tailEnd/>
          </a:ln>
          <a:effectLst/>
        </p:spPr>
      </p:pic>
      <p:pic>
        <p:nvPicPr>
          <p:cNvPr id="160773" name="Picture 5"/>
          <p:cNvPicPr>
            <a:picLocks noChangeAspect="1" noChangeArrowheads="1"/>
          </p:cNvPicPr>
          <p:nvPr/>
        </p:nvPicPr>
        <p:blipFill>
          <a:blip r:embed="rId3"/>
          <a:srcRect l="5980" r="5588"/>
          <a:stretch>
            <a:fillRect/>
          </a:stretch>
        </p:blipFill>
        <p:spPr bwMode="auto">
          <a:xfrm>
            <a:off x="712788" y="4016375"/>
            <a:ext cx="2863850" cy="2466975"/>
          </a:xfrm>
          <a:prstGeom prst="rect">
            <a:avLst/>
          </a:prstGeom>
          <a:noFill/>
          <a:ln w="9525">
            <a:noFill/>
            <a:miter lim="800000"/>
            <a:headEnd/>
            <a:tailEnd/>
          </a:ln>
          <a:effectLst/>
        </p:spPr>
      </p:pic>
      <p:pic>
        <p:nvPicPr>
          <p:cNvPr id="160776" name="Picture 8"/>
          <p:cNvPicPr>
            <a:picLocks noChangeAspect="1" noChangeArrowheads="1"/>
          </p:cNvPicPr>
          <p:nvPr/>
        </p:nvPicPr>
        <p:blipFill>
          <a:blip r:embed="rId4"/>
          <a:srcRect/>
          <a:stretch>
            <a:fillRect/>
          </a:stretch>
        </p:blipFill>
        <p:spPr bwMode="auto">
          <a:xfrm>
            <a:off x="7292975" y="3962400"/>
            <a:ext cx="2289175" cy="2514600"/>
          </a:xfrm>
          <a:prstGeom prst="rect">
            <a:avLst/>
          </a:prstGeom>
          <a:noFill/>
          <a:ln w="9525">
            <a:noFill/>
            <a:miter lim="800000"/>
            <a:headEnd/>
            <a:tailEnd/>
          </a:ln>
          <a:effectLst/>
        </p:spPr>
      </p:pic>
      <p:pic>
        <p:nvPicPr>
          <p:cNvPr id="160778" name="Picture 10"/>
          <p:cNvPicPr>
            <a:picLocks noChangeAspect="1" noChangeArrowheads="1"/>
          </p:cNvPicPr>
          <p:nvPr/>
        </p:nvPicPr>
        <p:blipFill>
          <a:blip r:embed="rId5"/>
          <a:srcRect/>
          <a:stretch>
            <a:fillRect/>
          </a:stretch>
        </p:blipFill>
        <p:spPr bwMode="auto">
          <a:xfrm>
            <a:off x="9809163" y="4479925"/>
            <a:ext cx="2382837" cy="2378075"/>
          </a:xfrm>
          <a:prstGeom prst="rect">
            <a:avLst/>
          </a:prstGeom>
          <a:noFill/>
          <a:ln w="9525">
            <a:noFill/>
            <a:miter lim="800000"/>
            <a:headEnd/>
            <a:tailEnd/>
          </a:ln>
          <a:effectLst/>
        </p:spPr>
      </p:pic>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5 Bandymas</a:t>
            </a:r>
            <a:endParaRPr lang="en-GB" sz="4400" cap="none" smtClean="0">
              <a:latin typeface="Times New Roman" pitchFamily="18" charset="0"/>
            </a:endParaRPr>
          </a:p>
        </p:txBody>
      </p:sp>
      <p:sp>
        <p:nvSpPr>
          <p:cNvPr id="165891" name="Rectangle 3"/>
          <p:cNvSpPr>
            <a:spLocks noGrp="1"/>
          </p:cNvSpPr>
          <p:nvPr>
            <p:ph type="body" idx="4294967295"/>
          </p:nvPr>
        </p:nvSpPr>
        <p:spPr bwMode="auto">
          <a:xfrm>
            <a:off x="192088" y="1143000"/>
            <a:ext cx="11264900" cy="3424238"/>
          </a:xfrm>
          <a:noFill/>
        </p:spPr>
        <p:txBody>
          <a:bodyPr wrap="square" numCol="1" anchor="t" anchorCtr="0" compatLnSpc="1">
            <a:prstTxWarp prst="textNoShape">
              <a:avLst/>
            </a:prstTxWarp>
          </a:bodyPr>
          <a:lstStyle/>
          <a:p>
            <a:pPr algn="just">
              <a:buFont typeface="Arial" charset="0"/>
              <a:buNone/>
            </a:pPr>
            <a:r>
              <a:rPr lang="lt-LT" sz="2800" cap="none" smtClean="0">
                <a:latin typeface="Times New Roman" pitchFamily="18" charset="0"/>
              </a:rPr>
              <a:t>		</a:t>
            </a:r>
            <a:r>
              <a:rPr lang="lt-LT" sz="2800" cap="none" smtClean="0">
                <a:latin typeface="Times New Roman" pitchFamily="18" charset="0"/>
                <a:cs typeface="Times New Roman" pitchFamily="18" charset="0"/>
              </a:rPr>
              <a:t>„</a:t>
            </a:r>
            <a:r>
              <a:rPr lang="en-US" sz="2800" cap="none" smtClean="0">
                <a:latin typeface="Times New Roman" pitchFamily="18" charset="0"/>
              </a:rPr>
              <a:t>Naro”</a:t>
            </a:r>
            <a:r>
              <a:rPr lang="lt-LT" sz="2800" cap="none" smtClean="0">
                <a:latin typeface="Times New Roman" pitchFamily="18" charset="0"/>
              </a:rPr>
              <a:t> valdymą per atstumą galima paaiškinti skysčio ir oro savybėmis. Vandenyje plūduriuoja tie kūnai, kurių tankis yra mažesnis už skysčio tankį, o skęsta – didesnio tankio kūnai. Spausdami plėvelę oro slėgis inde didėja. Vandens tankis dėl to nesikeičia, o oras šiek tiek susislegia, taigi balionėlio tankis išauga ir jis ima skęsti. Taigi spausdami plėvelę keičiame </a:t>
            </a:r>
            <a:r>
              <a:rPr lang="lt-LT" sz="2800" cap="none" smtClean="0">
                <a:latin typeface="Times New Roman" pitchFamily="18" charset="0"/>
                <a:cs typeface="Times New Roman" pitchFamily="18" charset="0"/>
              </a:rPr>
              <a:t>„</a:t>
            </a:r>
            <a:r>
              <a:rPr lang="lt-LT" sz="2800" cap="none" smtClean="0">
                <a:latin typeface="Times New Roman" pitchFamily="18" charset="0"/>
              </a:rPr>
              <a:t> naro” tankį ir tuo pačiu – jo plūdrumą. </a:t>
            </a:r>
            <a:endParaRPr lang="en-GB" sz="2800" cap="none" smtClean="0">
              <a:latin typeface="Times New Roman" pitchFamily="18" charset="0"/>
            </a:endParaRPr>
          </a:p>
          <a:p>
            <a:endParaRPr lang="en-GB" sz="2800" cap="none" smtClean="0">
              <a:latin typeface="Tw Cen MT" pitchFamily="34" charset="0"/>
            </a:endParaRPr>
          </a:p>
        </p:txBody>
      </p:sp>
      <p:pic>
        <p:nvPicPr>
          <p:cNvPr id="165893" name="Picture 5"/>
          <p:cNvPicPr>
            <a:picLocks noChangeAspect="1" noChangeArrowheads="1"/>
          </p:cNvPicPr>
          <p:nvPr/>
        </p:nvPicPr>
        <p:blipFill>
          <a:blip r:embed="rId2"/>
          <a:srcRect/>
          <a:stretch>
            <a:fillRect/>
          </a:stretch>
        </p:blipFill>
        <p:spPr bwMode="auto">
          <a:xfrm>
            <a:off x="1957388" y="4489450"/>
            <a:ext cx="1658937" cy="2368550"/>
          </a:xfrm>
          <a:prstGeom prst="rect">
            <a:avLst/>
          </a:prstGeom>
          <a:noFill/>
          <a:ln w="9525">
            <a:noFill/>
            <a:miter lim="800000"/>
            <a:headEnd/>
            <a:tailEnd/>
          </a:ln>
          <a:effectLst/>
        </p:spPr>
      </p:pic>
      <p:pic>
        <p:nvPicPr>
          <p:cNvPr id="165894" name="Picture 6"/>
          <p:cNvPicPr>
            <a:picLocks noChangeAspect="1" noChangeArrowheads="1"/>
          </p:cNvPicPr>
          <p:nvPr/>
        </p:nvPicPr>
        <p:blipFill>
          <a:blip r:embed="rId3"/>
          <a:srcRect/>
          <a:stretch>
            <a:fillRect/>
          </a:stretch>
        </p:blipFill>
        <p:spPr bwMode="auto">
          <a:xfrm>
            <a:off x="4043363" y="4498975"/>
            <a:ext cx="1774825" cy="2359025"/>
          </a:xfrm>
          <a:prstGeom prst="rect">
            <a:avLst/>
          </a:prstGeom>
          <a:noFill/>
          <a:ln w="9525">
            <a:noFill/>
            <a:miter lim="800000"/>
            <a:headEnd/>
            <a:tailEnd/>
          </a:ln>
          <a:effectLst/>
        </p:spPr>
      </p:pic>
      <p:pic>
        <p:nvPicPr>
          <p:cNvPr id="165895" name="Picture 7"/>
          <p:cNvPicPr>
            <a:picLocks noChangeAspect="1" noChangeArrowheads="1"/>
          </p:cNvPicPr>
          <p:nvPr/>
        </p:nvPicPr>
        <p:blipFill>
          <a:blip r:embed="rId4"/>
          <a:srcRect/>
          <a:stretch>
            <a:fillRect/>
          </a:stretch>
        </p:blipFill>
        <p:spPr bwMode="auto">
          <a:xfrm>
            <a:off x="6238875" y="4484688"/>
            <a:ext cx="1812925" cy="2373312"/>
          </a:xfrm>
          <a:prstGeom prst="rect">
            <a:avLst/>
          </a:prstGeom>
          <a:noFill/>
          <a:ln w="9525">
            <a:noFill/>
            <a:miter lim="800000"/>
            <a:headEnd/>
            <a:tailEnd/>
          </a:ln>
          <a:effectLst/>
        </p:spPr>
      </p:pic>
      <p:pic>
        <p:nvPicPr>
          <p:cNvPr id="165896" name="Picture 8"/>
          <p:cNvPicPr>
            <a:picLocks noChangeAspect="1" noChangeArrowheads="1"/>
          </p:cNvPicPr>
          <p:nvPr/>
        </p:nvPicPr>
        <p:blipFill>
          <a:blip r:embed="rId5"/>
          <a:srcRect/>
          <a:stretch>
            <a:fillRect/>
          </a:stretch>
        </p:blipFill>
        <p:spPr bwMode="auto">
          <a:xfrm>
            <a:off x="8443913" y="4505325"/>
            <a:ext cx="1868487" cy="2352675"/>
          </a:xfrm>
          <a:prstGeom prst="rect">
            <a:avLst/>
          </a:prstGeom>
          <a:noFill/>
          <a:ln w="9525">
            <a:noFill/>
            <a:miter lim="800000"/>
            <a:headEnd/>
            <a:tailEnd/>
          </a:ln>
          <a:effectLst/>
        </p:spPr>
      </p:pic>
      <p:pic>
        <p:nvPicPr>
          <p:cNvPr id="165897" name="Picture 9"/>
          <p:cNvPicPr>
            <a:picLocks noChangeAspect="1" noChangeArrowheads="1"/>
          </p:cNvPicPr>
          <p:nvPr/>
        </p:nvPicPr>
        <p:blipFill>
          <a:blip r:embed="rId2"/>
          <a:srcRect/>
          <a:stretch>
            <a:fillRect/>
          </a:stretch>
        </p:blipFill>
        <p:spPr bwMode="auto">
          <a:xfrm>
            <a:off x="10533063" y="4489450"/>
            <a:ext cx="1658937" cy="2368550"/>
          </a:xfrm>
          <a:prstGeom prst="rect">
            <a:avLst/>
          </a:prstGeom>
          <a:noFill/>
          <a:ln w="9525">
            <a:noFill/>
            <a:miter lim="800000"/>
            <a:headEnd/>
            <a:tailEnd/>
          </a:ln>
          <a:effectLst/>
        </p:spPr>
      </p:pic>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p:cNvSpPr>
          <p:nvPr>
            <p:ph type="title" idx="4294967295"/>
          </p:nvPr>
        </p:nvSpPr>
        <p:spPr bwMode="auto">
          <a:xfrm>
            <a:off x="1030288" y="876300"/>
            <a:ext cx="10363200" cy="1595438"/>
          </a:xfrm>
          <a:noFill/>
        </p:spPr>
        <p:txBody>
          <a:bodyPr wrap="square" numCol="1" anchorCtr="0" compatLnSpc="1">
            <a:prstTxWarp prst="textNoShape">
              <a:avLst/>
            </a:prstTxWarp>
          </a:bodyPr>
          <a:lstStyle/>
          <a:p>
            <a:r>
              <a:rPr lang="lt-LT" sz="4400" cap="none" smtClean="0">
                <a:latin typeface="Times New Roman" pitchFamily="18" charset="0"/>
              </a:rPr>
              <a:t>Vandens transportas</a:t>
            </a:r>
            <a:endParaRPr lang="en-GB" sz="4400" cap="none" smtClean="0">
              <a:latin typeface="Times New Roman" pitchFamily="18" charset="0"/>
            </a:endParaRPr>
          </a:p>
        </p:txBody>
      </p:sp>
      <p:pic>
        <p:nvPicPr>
          <p:cNvPr id="123908" name="Picture 4" descr="2-1-500x__MG_3120"/>
          <p:cNvPicPr>
            <a:picLocks noChangeAspect="1" noChangeArrowheads="1"/>
          </p:cNvPicPr>
          <p:nvPr/>
        </p:nvPicPr>
        <p:blipFill>
          <a:blip r:embed="rId2"/>
          <a:srcRect/>
          <a:stretch>
            <a:fillRect/>
          </a:stretch>
        </p:blipFill>
        <p:spPr bwMode="auto">
          <a:xfrm>
            <a:off x="3419475" y="2846388"/>
            <a:ext cx="5715000" cy="3817937"/>
          </a:xfrm>
          <a:prstGeom prst="rect">
            <a:avLst/>
          </a:prstGeom>
          <a:noFill/>
        </p:spPr>
      </p:pic>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1026"/>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6 Bandymas</a:t>
            </a:r>
            <a:endParaRPr lang="en-GB" sz="4400" cap="none" smtClean="0">
              <a:latin typeface="Times New Roman" pitchFamily="18" charset="0"/>
            </a:endParaRPr>
          </a:p>
        </p:txBody>
      </p:sp>
      <p:sp>
        <p:nvSpPr>
          <p:cNvPr id="162819" name="Rectangle 1027"/>
          <p:cNvSpPr>
            <a:spLocks noGrp="1"/>
          </p:cNvSpPr>
          <p:nvPr>
            <p:ph type="body" idx="4294967295"/>
          </p:nvPr>
        </p:nvSpPr>
        <p:spPr bwMode="auto">
          <a:xfrm>
            <a:off x="244475" y="1517650"/>
            <a:ext cx="11625263" cy="4905375"/>
          </a:xfrm>
          <a:noFill/>
        </p:spPr>
        <p:txBody>
          <a:bodyPr wrap="square" numCol="1" anchor="t" anchorCtr="0" compatLnSpc="1">
            <a:prstTxWarp prst="textNoShape">
              <a:avLst/>
            </a:prstTxWarp>
          </a:bodyPr>
          <a:lstStyle/>
          <a:p>
            <a:pPr algn="just">
              <a:buFont typeface="Arial" charset="0"/>
              <a:buNone/>
            </a:pPr>
            <a:r>
              <a:rPr lang="lt-LT" cap="none" smtClean="0">
                <a:latin typeface="Times New Roman" pitchFamily="18" charset="0"/>
              </a:rPr>
              <a:t>		</a:t>
            </a:r>
            <a:r>
              <a:rPr lang="lt-LT" sz="2800" b="1" cap="none" smtClean="0">
                <a:latin typeface="Times New Roman" pitchFamily="18" charset="0"/>
              </a:rPr>
              <a:t>Priemonės:</a:t>
            </a:r>
            <a:r>
              <a:rPr lang="lt-LT" sz="2800" cap="none" smtClean="0">
                <a:latin typeface="Times New Roman" pitchFamily="18" charset="0"/>
              </a:rPr>
              <a:t> aliuminio folija, indas su šiltu vandeniu, smulkios monetos, valgomoji druska, flomasteris, šaukštas. Atkirpau du vienodus folijos lapus. Vieną suglamžiau ir įmečiau į vandenį. Jis nuskendo, nes šios medžiagos tankis didesnis negu vandens, sunkio jėga yra didesnė nei Archimedo jėga. </a:t>
            </a:r>
            <a:endParaRPr lang="en-GB" sz="2800" cap="none" smtClean="0">
              <a:latin typeface="Times New Roman" pitchFamily="18" charset="0"/>
            </a:endParaRPr>
          </a:p>
        </p:txBody>
      </p:sp>
      <p:pic>
        <p:nvPicPr>
          <p:cNvPr id="162820" name="Picture 1028"/>
          <p:cNvPicPr>
            <a:picLocks noChangeAspect="1" noChangeArrowheads="1"/>
          </p:cNvPicPr>
          <p:nvPr/>
        </p:nvPicPr>
        <p:blipFill>
          <a:blip r:embed="rId2"/>
          <a:srcRect/>
          <a:stretch>
            <a:fillRect/>
          </a:stretch>
        </p:blipFill>
        <p:spPr bwMode="auto">
          <a:xfrm>
            <a:off x="1776413" y="4051300"/>
            <a:ext cx="3114675" cy="2806700"/>
          </a:xfrm>
          <a:prstGeom prst="rect">
            <a:avLst/>
          </a:prstGeom>
          <a:noFill/>
          <a:ln w="9525">
            <a:noFill/>
            <a:miter lim="800000"/>
            <a:headEnd/>
            <a:tailEnd/>
          </a:ln>
          <a:effectLst/>
        </p:spPr>
      </p:pic>
      <p:pic>
        <p:nvPicPr>
          <p:cNvPr id="162821" name="Picture 1029"/>
          <p:cNvPicPr>
            <a:picLocks noChangeAspect="1" noChangeArrowheads="1"/>
          </p:cNvPicPr>
          <p:nvPr/>
        </p:nvPicPr>
        <p:blipFill>
          <a:blip r:embed="rId3"/>
          <a:srcRect/>
          <a:stretch>
            <a:fillRect/>
          </a:stretch>
        </p:blipFill>
        <p:spPr bwMode="auto">
          <a:xfrm>
            <a:off x="5483225" y="4044950"/>
            <a:ext cx="2347913" cy="2813050"/>
          </a:xfrm>
          <a:prstGeom prst="rect">
            <a:avLst/>
          </a:prstGeom>
          <a:noFill/>
          <a:ln w="9525">
            <a:noFill/>
            <a:miter lim="800000"/>
            <a:headEnd/>
            <a:tailEnd/>
          </a:ln>
          <a:effectLst/>
        </p:spPr>
      </p:pic>
      <p:pic>
        <p:nvPicPr>
          <p:cNvPr id="162822" name="Picture 1030"/>
          <p:cNvPicPr>
            <a:picLocks noChangeAspect="1" noChangeArrowheads="1"/>
          </p:cNvPicPr>
          <p:nvPr/>
        </p:nvPicPr>
        <p:blipFill>
          <a:blip r:embed="rId4"/>
          <a:srcRect/>
          <a:stretch>
            <a:fillRect/>
          </a:stretch>
        </p:blipFill>
        <p:spPr bwMode="auto">
          <a:xfrm>
            <a:off x="8188325" y="4027488"/>
            <a:ext cx="4003675" cy="2830512"/>
          </a:xfrm>
          <a:prstGeom prst="rect">
            <a:avLst/>
          </a:prstGeom>
          <a:noFill/>
          <a:ln w="9525">
            <a:noFill/>
            <a:miter lim="800000"/>
            <a:headEnd/>
            <a:tailEnd/>
          </a:ln>
          <a:effectLst/>
        </p:spPr>
      </p:pic>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6 Bandymas</a:t>
            </a:r>
            <a:endParaRPr lang="en-GB" sz="4400" cap="none" smtClean="0">
              <a:latin typeface="Times New Roman" pitchFamily="18" charset="0"/>
            </a:endParaRPr>
          </a:p>
        </p:txBody>
      </p:sp>
      <p:sp>
        <p:nvSpPr>
          <p:cNvPr id="163843" name="Rectangle 3"/>
          <p:cNvSpPr>
            <a:spLocks noGrp="1"/>
          </p:cNvSpPr>
          <p:nvPr>
            <p:ph type="body" idx="4294967295"/>
          </p:nvPr>
        </p:nvSpPr>
        <p:spPr bwMode="auto">
          <a:xfrm>
            <a:off x="309563" y="1349375"/>
            <a:ext cx="11496675" cy="3424238"/>
          </a:xfrm>
          <a:noFill/>
        </p:spPr>
        <p:txBody>
          <a:bodyPr wrap="square" numCol="1" anchor="t" anchorCtr="0" compatLnSpc="1">
            <a:prstTxWarp prst="textNoShape">
              <a:avLst/>
            </a:prstTxWarp>
          </a:bodyPr>
          <a:lstStyle/>
          <a:p>
            <a:pPr algn="just">
              <a:buFont typeface="Arial" charset="0"/>
              <a:buNone/>
            </a:pPr>
            <a:r>
              <a:rPr lang="lt-LT" sz="2400" cap="none" smtClean="0">
                <a:latin typeface="Times New Roman" pitchFamily="18" charset="0"/>
              </a:rPr>
              <a:t>		</a:t>
            </a:r>
            <a:r>
              <a:rPr lang="lt-LT" sz="2800" cap="none" smtClean="0">
                <a:latin typeface="Times New Roman" pitchFamily="18" charset="0"/>
              </a:rPr>
              <a:t>Iš folijos lapo išlanksčiau valtelę ir padėjau ant vandens. Ji plūduriuoja. Folijos lapo masė nepakito, vadinasi, sunkis išliko toks pat, o Archimedo jėga padidėjo, nes padidėjo kūno tūris ir jis išstūmė daugiau vandens.</a:t>
            </a:r>
            <a:endParaRPr lang="en-GB" sz="2800" cap="none" smtClean="0">
              <a:latin typeface="Times New Roman" pitchFamily="18" charset="0"/>
            </a:endParaRPr>
          </a:p>
          <a:p>
            <a:endParaRPr lang="en-GB" sz="2800" cap="none" smtClean="0">
              <a:latin typeface="Tw Cen MT" pitchFamily="34" charset="0"/>
            </a:endParaRPr>
          </a:p>
        </p:txBody>
      </p:sp>
      <p:pic>
        <p:nvPicPr>
          <p:cNvPr id="163844" name="Picture 4"/>
          <p:cNvPicPr>
            <a:picLocks noChangeAspect="1" noChangeArrowheads="1"/>
          </p:cNvPicPr>
          <p:nvPr/>
        </p:nvPicPr>
        <p:blipFill>
          <a:blip r:embed="rId2"/>
          <a:srcRect/>
          <a:stretch>
            <a:fillRect/>
          </a:stretch>
        </p:blipFill>
        <p:spPr bwMode="auto">
          <a:xfrm>
            <a:off x="5141913" y="3846513"/>
            <a:ext cx="3341687" cy="3011487"/>
          </a:xfrm>
          <a:prstGeom prst="rect">
            <a:avLst/>
          </a:prstGeom>
          <a:noFill/>
          <a:ln w="9525">
            <a:noFill/>
            <a:miter lim="800000"/>
            <a:headEnd/>
            <a:tailEnd/>
          </a:ln>
          <a:effectLst/>
        </p:spPr>
      </p:pic>
      <p:pic>
        <p:nvPicPr>
          <p:cNvPr id="163845" name="Picture 5"/>
          <p:cNvPicPr>
            <a:picLocks noChangeAspect="1" noChangeArrowheads="1"/>
          </p:cNvPicPr>
          <p:nvPr/>
        </p:nvPicPr>
        <p:blipFill>
          <a:blip r:embed="rId3"/>
          <a:srcRect/>
          <a:stretch>
            <a:fillRect/>
          </a:stretch>
        </p:blipFill>
        <p:spPr bwMode="auto">
          <a:xfrm>
            <a:off x="9017000" y="3875088"/>
            <a:ext cx="3175000" cy="2982912"/>
          </a:xfrm>
          <a:prstGeom prst="rect">
            <a:avLst/>
          </a:prstGeom>
          <a:noFill/>
          <a:ln w="9525">
            <a:noFill/>
            <a:miter lim="800000"/>
            <a:headEnd/>
            <a:tailEnd/>
          </a:ln>
          <a:effectLst/>
        </p:spPr>
      </p:pic>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6 Bandymas</a:t>
            </a:r>
            <a:endParaRPr lang="en-GB" sz="4400" cap="none" smtClean="0">
              <a:latin typeface="Times New Roman" pitchFamily="18" charset="0"/>
            </a:endParaRPr>
          </a:p>
        </p:txBody>
      </p:sp>
      <p:sp>
        <p:nvSpPr>
          <p:cNvPr id="164867" name="Rectangle 3"/>
          <p:cNvSpPr>
            <a:spLocks noGrp="1"/>
          </p:cNvSpPr>
          <p:nvPr>
            <p:ph type="body" idx="4294967295"/>
          </p:nvPr>
        </p:nvSpPr>
        <p:spPr bwMode="auto">
          <a:xfrm>
            <a:off x="244475" y="1466850"/>
            <a:ext cx="11637963" cy="3424238"/>
          </a:xfrm>
          <a:noFill/>
        </p:spPr>
        <p:txBody>
          <a:bodyPr wrap="square" numCol="1" anchor="t" anchorCtr="0" compatLnSpc="1">
            <a:prstTxWarp prst="textNoShape">
              <a:avLst/>
            </a:prstTxWarp>
          </a:bodyPr>
          <a:lstStyle/>
          <a:p>
            <a:pPr algn="just">
              <a:buFont typeface="Arial" charset="0"/>
              <a:buNone/>
            </a:pPr>
            <a:r>
              <a:rPr lang="lt-LT" cap="none" smtClean="0">
                <a:latin typeface="Times New Roman" pitchFamily="18" charset="0"/>
              </a:rPr>
              <a:t>		</a:t>
            </a:r>
            <a:r>
              <a:rPr lang="lt-LT" sz="2800" cap="none" smtClean="0">
                <a:latin typeface="Times New Roman" pitchFamily="18" charset="0"/>
              </a:rPr>
              <a:t>Į valtelę įdėjau motetą. Pastebėjau, kad ji nugrimzdo labiau. Sunkio jėga padidėjo, o Archimedo jėga išliko tokia pati. Flomasteriu valtelės šone pažymėjau, kiek ji nugrimzdusi. Ištraukiau valtelę, į vandenį įpiliau druskos ir išmaišiau. Valtelę vėl paleidau plūduriuoti. Jos panirimas sumažėjo, nes sunkio jėga išliko tokia pati, o Archimedo jėga padidėjo, nes padidėjo vandens tankis.</a:t>
            </a:r>
            <a:endParaRPr lang="en-GB" sz="2800" cap="none" smtClean="0">
              <a:latin typeface="Times New Roman" pitchFamily="18" charset="0"/>
            </a:endParaRPr>
          </a:p>
        </p:txBody>
      </p:sp>
      <p:pic>
        <p:nvPicPr>
          <p:cNvPr id="164868" name="Picture 4"/>
          <p:cNvPicPr>
            <a:picLocks noChangeAspect="1" noChangeArrowheads="1"/>
          </p:cNvPicPr>
          <p:nvPr/>
        </p:nvPicPr>
        <p:blipFill>
          <a:blip r:embed="rId2"/>
          <a:srcRect/>
          <a:stretch>
            <a:fillRect/>
          </a:stretch>
        </p:blipFill>
        <p:spPr bwMode="auto">
          <a:xfrm>
            <a:off x="4957763" y="4424363"/>
            <a:ext cx="2101850" cy="2433637"/>
          </a:xfrm>
          <a:prstGeom prst="rect">
            <a:avLst/>
          </a:prstGeom>
          <a:noFill/>
          <a:ln w="9525">
            <a:noFill/>
            <a:miter lim="800000"/>
            <a:headEnd/>
            <a:tailEnd/>
          </a:ln>
          <a:effectLst/>
        </p:spPr>
      </p:pic>
      <p:pic>
        <p:nvPicPr>
          <p:cNvPr id="164869" name="Picture 5"/>
          <p:cNvPicPr>
            <a:picLocks noChangeAspect="1" noChangeArrowheads="1"/>
          </p:cNvPicPr>
          <p:nvPr/>
        </p:nvPicPr>
        <p:blipFill>
          <a:blip r:embed="rId3"/>
          <a:srcRect/>
          <a:stretch>
            <a:fillRect/>
          </a:stretch>
        </p:blipFill>
        <p:spPr bwMode="auto">
          <a:xfrm>
            <a:off x="2101850" y="4446588"/>
            <a:ext cx="2287588" cy="2411412"/>
          </a:xfrm>
          <a:prstGeom prst="rect">
            <a:avLst/>
          </a:prstGeom>
          <a:noFill/>
          <a:ln w="9525">
            <a:noFill/>
            <a:miter lim="800000"/>
            <a:headEnd/>
            <a:tailEnd/>
          </a:ln>
          <a:effectLst/>
        </p:spPr>
      </p:pic>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                7 Bandymas</a:t>
            </a:r>
            <a:endParaRPr lang="en-GB" sz="4400" cap="none" smtClean="0">
              <a:latin typeface="Times New Roman" pitchFamily="18" charset="0"/>
            </a:endParaRPr>
          </a:p>
        </p:txBody>
      </p:sp>
      <p:sp>
        <p:nvSpPr>
          <p:cNvPr id="121859" name="Rectangle 3"/>
          <p:cNvSpPr>
            <a:spLocks noGrp="1"/>
          </p:cNvSpPr>
          <p:nvPr>
            <p:ph type="body" idx="4294967295"/>
          </p:nvPr>
        </p:nvSpPr>
        <p:spPr bwMode="auto">
          <a:xfrm>
            <a:off x="296863" y="1182688"/>
            <a:ext cx="11534775" cy="3424237"/>
          </a:xfrm>
          <a:noFill/>
        </p:spPr>
        <p:txBody>
          <a:bodyPr wrap="square" numCol="1" anchor="t" anchorCtr="0" compatLnSpc="1">
            <a:prstTxWarp prst="textNoShape">
              <a:avLst/>
            </a:prstTxWarp>
          </a:bodyPr>
          <a:lstStyle/>
          <a:p>
            <a:pPr algn="just">
              <a:lnSpc>
                <a:spcPct val="110000"/>
              </a:lnSpc>
              <a:buFont typeface="Arial" charset="0"/>
              <a:buNone/>
            </a:pPr>
            <a:r>
              <a:rPr lang="lt-LT" sz="1800" cap="none" smtClean="0">
                <a:latin typeface="Times New Roman" pitchFamily="18" charset="0"/>
              </a:rPr>
              <a:t>		</a:t>
            </a:r>
            <a:r>
              <a:rPr lang="lt-LT" sz="2800" cap="none" smtClean="0">
                <a:latin typeface="Times New Roman" pitchFamily="18" charset="0"/>
              </a:rPr>
              <a:t>Plastilino gabalėlį įmetėme į vandenį. Jis nuskendo. Šios medžiagos tankis didesnis nei vandens. Bet iš plastilino nulipdyta valtelė plūduriuoja paviršiuje. Kaip paaiškinti šį reiškinį? Plastilino masė nepakito, vadinasi sunkis išliko toks pat, o Archimedo jėga padidėjo. Mat padidėjo kūno tūris ir jis išstūmė daugiau vandens. Jei mažiname valtelės tūrį, matome, kad ji grimzta giliau. Šiuo atveju plastilino masė nepakito, vadinasi sunkis išliko toks pat, o Archimedo jėga sumažėjo. </a:t>
            </a:r>
            <a:endParaRPr lang="en-GB" sz="2800" cap="none" smtClean="0">
              <a:latin typeface="Times New Roman" pitchFamily="18" charset="0"/>
            </a:endParaRPr>
          </a:p>
        </p:txBody>
      </p:sp>
      <p:pic>
        <p:nvPicPr>
          <p:cNvPr id="121860" name="Picture 4"/>
          <p:cNvPicPr>
            <a:picLocks noChangeAspect="1" noChangeArrowheads="1"/>
          </p:cNvPicPr>
          <p:nvPr/>
        </p:nvPicPr>
        <p:blipFill>
          <a:blip r:embed="rId2"/>
          <a:srcRect/>
          <a:stretch>
            <a:fillRect/>
          </a:stretch>
        </p:blipFill>
        <p:spPr bwMode="auto">
          <a:xfrm>
            <a:off x="180975" y="4660900"/>
            <a:ext cx="1658938" cy="2197100"/>
          </a:xfrm>
          <a:prstGeom prst="rect">
            <a:avLst/>
          </a:prstGeom>
          <a:noFill/>
          <a:ln w="9525">
            <a:noFill/>
            <a:miter lim="800000"/>
            <a:headEnd/>
            <a:tailEnd/>
          </a:ln>
          <a:effectLst/>
        </p:spPr>
      </p:pic>
      <p:pic>
        <p:nvPicPr>
          <p:cNvPr id="121861" name="Picture 5"/>
          <p:cNvPicPr>
            <a:picLocks noChangeAspect="1" noChangeArrowheads="1"/>
          </p:cNvPicPr>
          <p:nvPr/>
        </p:nvPicPr>
        <p:blipFill>
          <a:blip r:embed="rId3"/>
          <a:srcRect/>
          <a:stretch>
            <a:fillRect/>
          </a:stretch>
        </p:blipFill>
        <p:spPr bwMode="auto">
          <a:xfrm>
            <a:off x="2055813" y="4673600"/>
            <a:ext cx="1501775" cy="2184400"/>
          </a:xfrm>
          <a:prstGeom prst="rect">
            <a:avLst/>
          </a:prstGeom>
          <a:noFill/>
          <a:ln w="9525">
            <a:noFill/>
            <a:miter lim="800000"/>
            <a:headEnd/>
            <a:tailEnd/>
          </a:ln>
          <a:effectLst/>
        </p:spPr>
      </p:pic>
      <p:pic>
        <p:nvPicPr>
          <p:cNvPr id="121862" name="Picture 6"/>
          <p:cNvPicPr>
            <a:picLocks noChangeAspect="1" noChangeArrowheads="1"/>
          </p:cNvPicPr>
          <p:nvPr/>
        </p:nvPicPr>
        <p:blipFill>
          <a:blip r:embed="rId4"/>
          <a:srcRect/>
          <a:stretch>
            <a:fillRect/>
          </a:stretch>
        </p:blipFill>
        <p:spPr bwMode="auto">
          <a:xfrm>
            <a:off x="3800475" y="4664075"/>
            <a:ext cx="1531938" cy="2193925"/>
          </a:xfrm>
          <a:prstGeom prst="rect">
            <a:avLst/>
          </a:prstGeom>
          <a:noFill/>
          <a:ln w="9525">
            <a:noFill/>
            <a:miter lim="800000"/>
            <a:headEnd/>
            <a:tailEnd/>
          </a:ln>
          <a:effectLst/>
        </p:spPr>
      </p:pic>
      <p:pic>
        <p:nvPicPr>
          <p:cNvPr id="121863" name="Picture 7"/>
          <p:cNvPicPr>
            <a:picLocks noChangeAspect="1" noChangeArrowheads="1"/>
          </p:cNvPicPr>
          <p:nvPr/>
        </p:nvPicPr>
        <p:blipFill>
          <a:blip r:embed="rId5"/>
          <a:srcRect/>
          <a:stretch>
            <a:fillRect/>
          </a:stretch>
        </p:blipFill>
        <p:spPr bwMode="auto">
          <a:xfrm>
            <a:off x="5589588" y="4679950"/>
            <a:ext cx="2432050" cy="2178050"/>
          </a:xfrm>
          <a:prstGeom prst="rect">
            <a:avLst/>
          </a:prstGeom>
          <a:noFill/>
          <a:ln w="9525">
            <a:noFill/>
            <a:miter lim="800000"/>
            <a:headEnd/>
            <a:tailEnd/>
          </a:ln>
          <a:effectLst/>
        </p:spPr>
      </p:pic>
      <p:pic>
        <p:nvPicPr>
          <p:cNvPr id="121864" name="Picture 8"/>
          <p:cNvPicPr>
            <a:picLocks noChangeAspect="1" noChangeArrowheads="1"/>
          </p:cNvPicPr>
          <p:nvPr/>
        </p:nvPicPr>
        <p:blipFill>
          <a:blip r:embed="rId6"/>
          <a:srcRect/>
          <a:stretch>
            <a:fillRect/>
          </a:stretch>
        </p:blipFill>
        <p:spPr bwMode="auto">
          <a:xfrm>
            <a:off x="8348663" y="4641850"/>
            <a:ext cx="1789112" cy="2216150"/>
          </a:xfrm>
          <a:prstGeom prst="rect">
            <a:avLst/>
          </a:prstGeom>
          <a:noFill/>
          <a:ln w="9525">
            <a:noFill/>
            <a:miter lim="800000"/>
            <a:headEnd/>
            <a:tailEnd/>
          </a:ln>
          <a:effectLst/>
        </p:spPr>
      </p:pic>
      <p:pic>
        <p:nvPicPr>
          <p:cNvPr id="121865" name="Picture 9"/>
          <p:cNvPicPr>
            <a:picLocks noChangeAspect="1" noChangeArrowheads="1"/>
          </p:cNvPicPr>
          <p:nvPr/>
        </p:nvPicPr>
        <p:blipFill>
          <a:blip r:embed="rId7"/>
          <a:srcRect/>
          <a:stretch>
            <a:fillRect/>
          </a:stretch>
        </p:blipFill>
        <p:spPr bwMode="auto">
          <a:xfrm>
            <a:off x="10390188" y="4600575"/>
            <a:ext cx="1622425" cy="2257425"/>
          </a:xfrm>
          <a:prstGeom prst="rect">
            <a:avLst/>
          </a:prstGeom>
          <a:noFill/>
          <a:ln w="9525">
            <a:noFill/>
            <a:miter lim="800000"/>
            <a:headEnd/>
            <a:tailEnd/>
          </a:ln>
          <a:effectLst/>
        </p:spPr>
      </p:pic>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p:cNvSpPr>
          <p:nvPr>
            <p:ph type="title" idx="4294967295"/>
          </p:nvPr>
        </p:nvSpPr>
        <p:spPr bwMode="auto">
          <a:xfrm>
            <a:off x="2487613"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    Kodėl laivai plūduriuoja?</a:t>
            </a:r>
            <a:endParaRPr lang="en-GB" sz="4400" cap="none" smtClean="0">
              <a:latin typeface="Times New Roman" pitchFamily="18" charset="0"/>
            </a:endParaRPr>
          </a:p>
        </p:txBody>
      </p:sp>
      <p:sp>
        <p:nvSpPr>
          <p:cNvPr id="122883" name="Rectangle 3"/>
          <p:cNvSpPr>
            <a:spLocks noGrp="1"/>
          </p:cNvSpPr>
          <p:nvPr>
            <p:ph type="body" idx="4294967295"/>
          </p:nvPr>
        </p:nvSpPr>
        <p:spPr bwMode="auto">
          <a:xfrm>
            <a:off x="490538" y="1993900"/>
            <a:ext cx="11045825" cy="3424238"/>
          </a:xfrm>
          <a:noFill/>
        </p:spPr>
        <p:txBody>
          <a:bodyPr wrap="square" numCol="1" anchor="t" anchorCtr="0" compatLnSpc="1">
            <a:prstTxWarp prst="textNoShape">
              <a:avLst/>
            </a:prstTxWarp>
          </a:bodyPr>
          <a:lstStyle/>
          <a:p>
            <a:pPr algn="just">
              <a:buFont typeface="Arial" charset="0"/>
              <a:buNone/>
            </a:pPr>
            <a:r>
              <a:rPr lang="lt-LT" cap="none" smtClean="0">
                <a:latin typeface="Times New Roman" pitchFamily="18" charset="0"/>
              </a:rPr>
              <a:t>		</a:t>
            </a:r>
            <a:r>
              <a:rPr lang="lt-LT" sz="2800" cap="none" smtClean="0">
                <a:latin typeface="Times New Roman" pitchFamily="18" charset="0"/>
              </a:rPr>
              <a:t>Didelis jūrinis laivas plūduriuoja dėl tos pačios priežasties, kaip ir valtelė iš plastilino. Jo korpusas dengtas plienine skarda, o viduje yra didelių oru užpildytų ertmių. Taigi vidutinis laivo tankis yra mažesnis už vandens tankį. Panirusi korpuso dalis išstumia daug vandens, Archimedo jėga atsveria jo svorį ir laivas plūduriuoja paviršiuje.</a:t>
            </a:r>
          </a:p>
          <a:p>
            <a:pPr algn="just">
              <a:buFont typeface="Arial" charset="0"/>
              <a:buNone/>
            </a:pPr>
            <a:endParaRPr lang="en-GB" sz="2800" cap="none" smtClean="0">
              <a:latin typeface="Times New Roman" pitchFamily="18" charset="0"/>
            </a:endParaRP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        Vandens transportas</a:t>
            </a:r>
            <a:endParaRPr lang="en-GB" sz="4400" cap="none" smtClean="0">
              <a:latin typeface="Times New Roman" pitchFamily="18" charset="0"/>
            </a:endParaRPr>
          </a:p>
        </p:txBody>
      </p:sp>
      <p:sp>
        <p:nvSpPr>
          <p:cNvPr id="120835" name="Rectangle 3"/>
          <p:cNvSpPr>
            <a:spLocks noGrp="1"/>
          </p:cNvSpPr>
          <p:nvPr>
            <p:ph type="body" idx="4294967295"/>
          </p:nvPr>
        </p:nvSpPr>
        <p:spPr bwMode="auto">
          <a:noFill/>
        </p:spPr>
        <p:txBody>
          <a:bodyPr wrap="square" numCol="1" anchor="t" anchorCtr="0" compatLnSpc="1">
            <a:prstTxWarp prst="textNoShape">
              <a:avLst/>
            </a:prstTxWarp>
          </a:bodyPr>
          <a:lstStyle/>
          <a:p>
            <a:pPr algn="just">
              <a:buFont typeface="Arial" charset="0"/>
              <a:buNone/>
            </a:pPr>
            <a:r>
              <a:rPr lang="lt-LT" sz="2800" cap="none" smtClean="0">
                <a:latin typeface="Times New Roman" pitchFamily="18" charset="0"/>
              </a:rPr>
              <a:t>		Svarbiausias visų laivų plūduriavimo principas: </a:t>
            </a:r>
            <a:r>
              <a:rPr lang="lt-LT" sz="2800" b="1" cap="none" smtClean="0">
                <a:latin typeface="Times New Roman" pitchFamily="18" charset="0"/>
              </a:rPr>
              <a:t>vandenyje pasinėrusios laivo dalies išstumto vandens svoris turi būti lygus laivo su kroviniu svoriui.</a:t>
            </a:r>
            <a:endParaRPr lang="en-GB" sz="2800" b="1" cap="none" smtClean="0">
              <a:latin typeface="Times New Roman" pitchFamily="18" charset="0"/>
            </a:endParaRP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Vaterlinija</a:t>
            </a:r>
            <a:endParaRPr lang="en-GB" sz="4400" cap="none" smtClean="0">
              <a:latin typeface="Times New Roman" pitchFamily="18" charset="0"/>
            </a:endParaRPr>
          </a:p>
        </p:txBody>
      </p:sp>
      <p:sp>
        <p:nvSpPr>
          <p:cNvPr id="124931" name="Rectangle 3"/>
          <p:cNvSpPr>
            <a:spLocks noGrp="1"/>
          </p:cNvSpPr>
          <p:nvPr>
            <p:ph type="body" idx="4294967295"/>
          </p:nvPr>
        </p:nvSpPr>
        <p:spPr bwMode="auto">
          <a:xfrm>
            <a:off x="503238" y="1568450"/>
            <a:ext cx="11264900" cy="3424238"/>
          </a:xfrm>
          <a:noFill/>
        </p:spPr>
        <p:txBody>
          <a:bodyPr wrap="square" numCol="1" anchor="t" anchorCtr="0" compatLnSpc="1">
            <a:prstTxWarp prst="textNoShape">
              <a:avLst/>
            </a:prstTxWarp>
          </a:bodyPr>
          <a:lstStyle/>
          <a:p>
            <a:pPr algn="just">
              <a:buFont typeface="Arial" charset="0"/>
              <a:buNone/>
            </a:pPr>
            <a:r>
              <a:rPr lang="lt-LT" cap="none" smtClean="0">
                <a:latin typeface="Times New Roman" pitchFamily="18" charset="0"/>
              </a:rPr>
              <a:t>		</a:t>
            </a:r>
            <a:r>
              <a:rPr lang="lt-LT" sz="2800" cap="none" smtClean="0">
                <a:latin typeface="Times New Roman" pitchFamily="18" charset="0"/>
              </a:rPr>
              <a:t>Kad laivai būtų stabilūs ir galėtų saugiai plaukioti, jų korpusas gali būti pasinėręs tik iki tam tikros ribos, kuri laivų šone žymima raudona linija – vaterlinija.</a:t>
            </a:r>
          </a:p>
          <a:p>
            <a:pPr algn="just">
              <a:buFont typeface="Arial" charset="0"/>
              <a:buNone/>
            </a:pPr>
            <a:r>
              <a:rPr lang="lt-LT" sz="3200" cap="none" smtClean="0">
                <a:latin typeface="Times New Roman" pitchFamily="18" charset="0"/>
              </a:rPr>
              <a:t>		</a:t>
            </a:r>
            <a:endParaRPr lang="en-GB" sz="3200" cap="none" smtClean="0">
              <a:latin typeface="Times New Roman" pitchFamily="18" charset="0"/>
            </a:endParaRPr>
          </a:p>
        </p:txBody>
      </p:sp>
      <p:pic>
        <p:nvPicPr>
          <p:cNvPr id="124935" name="Picture 7" descr="tn"/>
          <p:cNvPicPr>
            <a:picLocks noChangeAspect="1" noChangeArrowheads="1"/>
          </p:cNvPicPr>
          <p:nvPr/>
        </p:nvPicPr>
        <p:blipFill>
          <a:blip r:embed="rId2"/>
          <a:srcRect/>
          <a:stretch>
            <a:fillRect/>
          </a:stretch>
        </p:blipFill>
        <p:spPr bwMode="auto">
          <a:xfrm>
            <a:off x="3490913" y="3857625"/>
            <a:ext cx="4519612" cy="3000375"/>
          </a:xfrm>
          <a:prstGeom prst="rect">
            <a:avLst/>
          </a:prstGeom>
          <a:noFill/>
        </p:spPr>
      </p:pic>
      <p:pic>
        <p:nvPicPr>
          <p:cNvPr id="124937" name="Picture 9" descr="bc436a1b0416c0f76c7594ca39c1b4e8"/>
          <p:cNvPicPr>
            <a:picLocks noChangeAspect="1" noChangeArrowheads="1"/>
          </p:cNvPicPr>
          <p:nvPr/>
        </p:nvPicPr>
        <p:blipFill>
          <a:blip r:embed="rId3"/>
          <a:srcRect/>
          <a:stretch>
            <a:fillRect/>
          </a:stretch>
        </p:blipFill>
        <p:spPr bwMode="auto">
          <a:xfrm>
            <a:off x="8161338" y="3835400"/>
            <a:ext cx="4030662" cy="3022600"/>
          </a:xfrm>
          <a:prstGeom prst="rect">
            <a:avLst/>
          </a:prstGeom>
          <a:noFill/>
        </p:spPr>
      </p:pic>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Vandentalpa</a:t>
            </a:r>
            <a:endParaRPr lang="en-GB" sz="4400" cap="none" smtClean="0">
              <a:latin typeface="Times New Roman" pitchFamily="18" charset="0"/>
            </a:endParaRPr>
          </a:p>
        </p:txBody>
      </p:sp>
      <p:sp>
        <p:nvSpPr>
          <p:cNvPr id="125955" name="Rectangle 3"/>
          <p:cNvSpPr>
            <a:spLocks noGrp="1"/>
          </p:cNvSpPr>
          <p:nvPr>
            <p:ph type="body" idx="4294967295"/>
          </p:nvPr>
        </p:nvSpPr>
        <p:spPr bwMode="auto">
          <a:xfrm>
            <a:off x="257175" y="1928813"/>
            <a:ext cx="11368088" cy="3424237"/>
          </a:xfrm>
          <a:noFill/>
        </p:spPr>
        <p:txBody>
          <a:bodyPr wrap="square" numCol="1" anchor="t" anchorCtr="0" compatLnSpc="1">
            <a:prstTxWarp prst="textNoShape">
              <a:avLst/>
            </a:prstTxWarp>
          </a:bodyPr>
          <a:lstStyle/>
          <a:p>
            <a:pPr algn="just">
              <a:buFont typeface="Arial" charset="0"/>
              <a:buNone/>
            </a:pPr>
            <a:r>
              <a:rPr lang="lt-LT" sz="1800" cap="none" smtClean="0">
                <a:latin typeface="Times New Roman" pitchFamily="18" charset="0"/>
              </a:rPr>
              <a:t>		</a:t>
            </a:r>
            <a:r>
              <a:rPr lang="lt-LT" sz="2800" cap="none" smtClean="0">
                <a:latin typeface="Times New Roman" pitchFamily="18" charset="0"/>
              </a:rPr>
              <a:t>Laivo išstumto vandens kiekis vadinamas vandentalpa. Ji gali būti reiškiama povandeninės laivo dalies tūriu, išmatuotu kubiniais metrais, arba išstumto vandens mase tonomis. Išstumto vandens masė lygi paties laivo su kroviniu masei. </a:t>
            </a:r>
          </a:p>
          <a:p>
            <a:pPr algn="just">
              <a:buFont typeface="Arial" charset="0"/>
              <a:buNone/>
            </a:pPr>
            <a:r>
              <a:rPr lang="lt-LT" sz="2800" cap="none" smtClean="0">
                <a:latin typeface="Times New Roman" pitchFamily="18" charset="0"/>
              </a:rPr>
              <a:t>		Laivai būna įvairios vandentalpos. Šiuolaikinių tanklaivių vandentalpa kartais siekia šimtus tūkstančių tonų.</a:t>
            </a:r>
            <a:endParaRPr lang="en-GB" sz="2800" cap="none" smtClean="0">
              <a:latin typeface="Times New Roman" pitchFamily="18" charset="0"/>
            </a:endParaRPr>
          </a:p>
          <a:p>
            <a:endParaRPr lang="en-GB" sz="2800" cap="none" smtClean="0">
              <a:latin typeface="Tw Cen MT" pitchFamily="34" charset="0"/>
            </a:endParaRP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Povandeninis laivas iš butelio</a:t>
            </a:r>
            <a:endParaRPr lang="en-GB" sz="4400" cap="none" smtClean="0">
              <a:latin typeface="Times New Roman" pitchFamily="18" charset="0"/>
            </a:endParaRPr>
          </a:p>
        </p:txBody>
      </p:sp>
      <p:sp>
        <p:nvSpPr>
          <p:cNvPr id="118787" name="Rectangle 3"/>
          <p:cNvSpPr>
            <a:spLocks noGrp="1"/>
          </p:cNvSpPr>
          <p:nvPr>
            <p:ph type="body" idx="4294967295"/>
          </p:nvPr>
        </p:nvSpPr>
        <p:spPr bwMode="auto">
          <a:xfrm>
            <a:off x="320675" y="1311275"/>
            <a:ext cx="11380788" cy="3424238"/>
          </a:xfrm>
          <a:noFill/>
        </p:spPr>
        <p:txBody>
          <a:bodyPr wrap="square" numCol="1" anchor="t" anchorCtr="0" compatLnSpc="1">
            <a:prstTxWarp prst="textNoShape">
              <a:avLst/>
            </a:prstTxWarp>
          </a:bodyPr>
          <a:lstStyle/>
          <a:p>
            <a:pPr algn="just">
              <a:buFont typeface="Arial" charset="0"/>
              <a:buNone/>
            </a:pPr>
            <a:r>
              <a:rPr lang="lt-LT" sz="1800" cap="none" smtClean="0">
                <a:latin typeface="Times New Roman" pitchFamily="18" charset="0"/>
              </a:rPr>
              <a:t>		</a:t>
            </a:r>
            <a:r>
              <a:rPr lang="lt-LT" sz="2800" cap="none" smtClean="0">
                <a:latin typeface="Times New Roman" pitchFamily="18" charset="0"/>
              </a:rPr>
              <a:t>Priemonės: plastikinis butelis su dangteliu, smulkus akmenukai, du šiaudeliai (vienas 3-5 cm ilgio, kitas – 30-40 cm), plastilinas, žirklės, vanduo, vonia. </a:t>
            </a:r>
          </a:p>
          <a:p>
            <a:pPr algn="just">
              <a:buFont typeface="Arial" charset="0"/>
              <a:buNone/>
            </a:pPr>
            <a:r>
              <a:rPr lang="lt-LT" sz="2800" cap="none" smtClean="0">
                <a:latin typeface="Times New Roman" pitchFamily="18" charset="0"/>
              </a:rPr>
              <a:t>		Priešingose butelio pusėse pradūriau dvi skyles. Į vieną įstačiau trumpesnį šiaudelį, į kitą – ilgesnį, užsandarinau plastilinu. Į butelį įdėjau akmenukų, užsukau dangtelį. </a:t>
            </a:r>
            <a:endParaRPr lang="en-GB" sz="2800" cap="none" smtClean="0">
              <a:latin typeface="Times New Roman" pitchFamily="18" charset="0"/>
            </a:endParaRPr>
          </a:p>
        </p:txBody>
      </p:sp>
      <p:pic>
        <p:nvPicPr>
          <p:cNvPr id="118788" name="Picture 4"/>
          <p:cNvPicPr>
            <a:picLocks noChangeAspect="1" noChangeArrowheads="1"/>
          </p:cNvPicPr>
          <p:nvPr/>
        </p:nvPicPr>
        <p:blipFill>
          <a:blip r:embed="rId2"/>
          <a:srcRect/>
          <a:stretch>
            <a:fillRect/>
          </a:stretch>
        </p:blipFill>
        <p:spPr bwMode="auto">
          <a:xfrm>
            <a:off x="1476375" y="4776788"/>
            <a:ext cx="3700463" cy="2081212"/>
          </a:xfrm>
          <a:prstGeom prst="rect">
            <a:avLst/>
          </a:prstGeom>
          <a:noFill/>
          <a:ln w="9525">
            <a:noFill/>
            <a:miter lim="800000"/>
            <a:headEnd/>
            <a:tailEnd/>
          </a:ln>
          <a:effectLst/>
        </p:spPr>
      </p:pic>
      <p:pic>
        <p:nvPicPr>
          <p:cNvPr id="118789" name="Picture 5"/>
          <p:cNvPicPr>
            <a:picLocks noChangeAspect="1" noChangeArrowheads="1"/>
          </p:cNvPicPr>
          <p:nvPr/>
        </p:nvPicPr>
        <p:blipFill>
          <a:blip r:embed="rId3"/>
          <a:srcRect t="23663" b="30551"/>
          <a:stretch>
            <a:fillRect/>
          </a:stretch>
        </p:blipFill>
        <p:spPr bwMode="auto">
          <a:xfrm>
            <a:off x="5564188" y="4767263"/>
            <a:ext cx="2568575" cy="2090737"/>
          </a:xfrm>
          <a:prstGeom prst="rect">
            <a:avLst/>
          </a:prstGeom>
          <a:noFill/>
          <a:ln w="9525">
            <a:noFill/>
            <a:miter lim="800000"/>
            <a:headEnd/>
            <a:tailEnd/>
          </a:ln>
          <a:effectLst/>
        </p:spPr>
      </p:pic>
      <p:pic>
        <p:nvPicPr>
          <p:cNvPr id="118790" name="Picture 6"/>
          <p:cNvPicPr>
            <a:picLocks noChangeAspect="1" noChangeArrowheads="1"/>
          </p:cNvPicPr>
          <p:nvPr/>
        </p:nvPicPr>
        <p:blipFill>
          <a:blip r:embed="rId4"/>
          <a:srcRect/>
          <a:stretch>
            <a:fillRect/>
          </a:stretch>
        </p:blipFill>
        <p:spPr bwMode="auto">
          <a:xfrm>
            <a:off x="8485188" y="4773613"/>
            <a:ext cx="3706812" cy="2084387"/>
          </a:xfrm>
          <a:prstGeom prst="rect">
            <a:avLst/>
          </a:prstGeom>
          <a:noFill/>
          <a:ln w="9525">
            <a:noFill/>
            <a:miter lim="800000"/>
            <a:headEnd/>
            <a:tailEnd/>
          </a:ln>
          <a:effectLst/>
        </p:spPr>
      </p:pic>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Povandeninis laivas iš butelio</a:t>
            </a:r>
            <a:endParaRPr lang="en-GB" sz="4400" cap="none" smtClean="0">
              <a:latin typeface="Times New Roman" pitchFamily="18" charset="0"/>
            </a:endParaRPr>
          </a:p>
        </p:txBody>
      </p:sp>
      <p:sp>
        <p:nvSpPr>
          <p:cNvPr id="128003" name="Rectangle 3"/>
          <p:cNvSpPr>
            <a:spLocks noGrp="1"/>
          </p:cNvSpPr>
          <p:nvPr>
            <p:ph type="body" idx="4294967295"/>
          </p:nvPr>
        </p:nvSpPr>
        <p:spPr bwMode="auto">
          <a:xfrm>
            <a:off x="246063" y="1504950"/>
            <a:ext cx="11315700" cy="3424238"/>
          </a:xfrm>
          <a:noFill/>
        </p:spPr>
        <p:txBody>
          <a:bodyPr wrap="square" numCol="1" anchor="t" anchorCtr="0" compatLnSpc="1">
            <a:prstTxWarp prst="textNoShape">
              <a:avLst/>
            </a:prstTxWarp>
          </a:bodyPr>
          <a:lstStyle/>
          <a:p>
            <a:pPr algn="just">
              <a:buFont typeface="Arial" charset="0"/>
              <a:buNone/>
            </a:pPr>
            <a:r>
              <a:rPr lang="lt-LT" cap="none" smtClean="0">
                <a:latin typeface="Times New Roman" pitchFamily="18" charset="0"/>
              </a:rPr>
              <a:t>		</a:t>
            </a:r>
            <a:r>
              <a:rPr lang="lt-LT" sz="2800" cap="none" smtClean="0">
                <a:latin typeface="Times New Roman" pitchFamily="18" charset="0"/>
              </a:rPr>
              <a:t>Šį povandeninį laivą paleidau plūduriuoti į vonią su vandeniu. Per ilgesnį šiaudelį traukiau orą.  Palaipsniui butelis užsipildė vandenių ir paniro giliau. Kai pradėjau pūsti orą, jis išstumia iš butelio vandenį ir butelis kyla į paviršių. </a:t>
            </a:r>
            <a:endParaRPr lang="en-GB" sz="2800" cap="none" smtClean="0">
              <a:latin typeface="Times New Roman" pitchFamily="18" charset="0"/>
            </a:endParaRPr>
          </a:p>
        </p:txBody>
      </p:sp>
      <p:pic>
        <p:nvPicPr>
          <p:cNvPr id="128004" name="Picture 4"/>
          <p:cNvPicPr>
            <a:picLocks noChangeAspect="1" noChangeArrowheads="1"/>
          </p:cNvPicPr>
          <p:nvPr/>
        </p:nvPicPr>
        <p:blipFill>
          <a:blip r:embed="rId2"/>
          <a:srcRect l="26808"/>
          <a:stretch>
            <a:fillRect/>
          </a:stretch>
        </p:blipFill>
        <p:spPr bwMode="auto">
          <a:xfrm>
            <a:off x="0" y="4425950"/>
            <a:ext cx="3163888" cy="2432050"/>
          </a:xfrm>
          <a:prstGeom prst="rect">
            <a:avLst/>
          </a:prstGeom>
          <a:noFill/>
          <a:ln w="9525">
            <a:noFill/>
            <a:miter lim="800000"/>
            <a:headEnd/>
            <a:tailEnd/>
          </a:ln>
          <a:effectLst/>
        </p:spPr>
      </p:pic>
      <p:pic>
        <p:nvPicPr>
          <p:cNvPr id="128005" name="Picture 5"/>
          <p:cNvPicPr>
            <a:picLocks noChangeAspect="1" noChangeArrowheads="1"/>
          </p:cNvPicPr>
          <p:nvPr/>
        </p:nvPicPr>
        <p:blipFill>
          <a:blip r:embed="rId3"/>
          <a:srcRect/>
          <a:stretch>
            <a:fillRect/>
          </a:stretch>
        </p:blipFill>
        <p:spPr bwMode="auto">
          <a:xfrm>
            <a:off x="6162675" y="4427538"/>
            <a:ext cx="3240088" cy="2430462"/>
          </a:xfrm>
          <a:prstGeom prst="rect">
            <a:avLst/>
          </a:prstGeom>
          <a:noFill/>
          <a:ln w="9525">
            <a:noFill/>
            <a:miter lim="800000"/>
            <a:headEnd/>
            <a:tailEnd/>
          </a:ln>
          <a:effectLst/>
        </p:spPr>
      </p:pic>
      <p:pic>
        <p:nvPicPr>
          <p:cNvPr id="128006" name="Picture 6"/>
          <p:cNvPicPr>
            <a:picLocks noChangeAspect="1" noChangeArrowheads="1"/>
          </p:cNvPicPr>
          <p:nvPr/>
        </p:nvPicPr>
        <p:blipFill>
          <a:blip r:embed="rId4"/>
          <a:srcRect l="10048"/>
          <a:stretch>
            <a:fillRect/>
          </a:stretch>
        </p:blipFill>
        <p:spPr bwMode="auto">
          <a:xfrm>
            <a:off x="9237663" y="4392613"/>
            <a:ext cx="2954337" cy="2465387"/>
          </a:xfrm>
          <a:prstGeom prst="rect">
            <a:avLst/>
          </a:prstGeom>
          <a:noFill/>
          <a:ln w="9525">
            <a:noFill/>
            <a:miter lim="800000"/>
            <a:headEnd/>
            <a:tailEnd/>
          </a:ln>
          <a:effectLst/>
        </p:spPr>
      </p:pic>
      <p:pic>
        <p:nvPicPr>
          <p:cNvPr id="128008" name="Picture 8"/>
          <p:cNvPicPr>
            <a:picLocks noChangeAspect="1" noChangeArrowheads="1"/>
          </p:cNvPicPr>
          <p:nvPr/>
        </p:nvPicPr>
        <p:blipFill>
          <a:blip r:embed="rId5"/>
          <a:srcRect l="14923" r="14629"/>
          <a:stretch>
            <a:fillRect/>
          </a:stretch>
        </p:blipFill>
        <p:spPr bwMode="auto">
          <a:xfrm>
            <a:off x="3165475" y="4433888"/>
            <a:ext cx="3035300" cy="2424112"/>
          </a:xfrm>
          <a:prstGeom prst="rect">
            <a:avLst/>
          </a:prstGeom>
          <a:noFill/>
          <a:ln w="9525">
            <a:noFill/>
            <a:miter lim="800000"/>
            <a:headEnd/>
            <a:tailEnd/>
          </a:ln>
          <a:effectLst/>
        </p:spPr>
      </p:pic>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p:cNvSpPr>
          <p:nvPr>
            <p:ph type="title" idx="4294967295"/>
          </p:nvPr>
        </p:nvSpPr>
        <p:spPr bwMode="auto">
          <a:xfrm>
            <a:off x="1828800" y="0"/>
            <a:ext cx="10363200" cy="1196975"/>
          </a:xfrm>
          <a:noFill/>
        </p:spPr>
        <p:txBody>
          <a:bodyPr wrap="square" numCol="1" anchorCtr="0" compatLnSpc="1">
            <a:prstTxWarp prst="textNoShape">
              <a:avLst/>
            </a:prstTxWarp>
          </a:bodyPr>
          <a:lstStyle/>
          <a:p>
            <a:r>
              <a:rPr lang="lt-LT" sz="4400" cap="none" smtClean="0">
                <a:latin typeface="Times New Roman" pitchFamily="18" charset="0"/>
              </a:rPr>
              <a:t>Žuvys</a:t>
            </a:r>
            <a:endParaRPr lang="en-GB" sz="4400" cap="none" smtClean="0">
              <a:latin typeface="Times New Roman" pitchFamily="18" charset="0"/>
            </a:endParaRPr>
          </a:p>
        </p:txBody>
      </p:sp>
      <p:sp>
        <p:nvSpPr>
          <p:cNvPr id="129027" name="Rectangle 3"/>
          <p:cNvSpPr>
            <a:spLocks noGrp="1"/>
          </p:cNvSpPr>
          <p:nvPr>
            <p:ph type="body" idx="4294967295"/>
          </p:nvPr>
        </p:nvSpPr>
        <p:spPr bwMode="auto">
          <a:xfrm>
            <a:off x="193675" y="1041400"/>
            <a:ext cx="11780838" cy="5111750"/>
          </a:xfrm>
          <a:noFill/>
        </p:spPr>
        <p:txBody>
          <a:bodyPr wrap="square" numCol="1" anchor="t" anchorCtr="0" compatLnSpc="1">
            <a:prstTxWarp prst="textNoShape">
              <a:avLst/>
            </a:prstTxWarp>
          </a:bodyPr>
          <a:lstStyle/>
          <a:p>
            <a:pPr algn="just">
              <a:lnSpc>
                <a:spcPct val="110000"/>
              </a:lnSpc>
              <a:buFont typeface="Arial" charset="0"/>
              <a:buNone/>
            </a:pPr>
            <a:r>
              <a:rPr lang="lt-LT" sz="1800" cap="none" smtClean="0">
                <a:latin typeface="Times New Roman" pitchFamily="18" charset="0"/>
              </a:rPr>
              <a:t>		</a:t>
            </a:r>
            <a:r>
              <a:rPr lang="lt-LT" sz="2600" cap="none" smtClean="0">
                <a:latin typeface="Times New Roman" pitchFamily="18" charset="0"/>
              </a:rPr>
              <a:t>Dauguma žuvų pilvo ertmėje turi deguonies ir anglies dioksido mišinio pripildytą plaukiojamąją pūslę. Dujos į pūslę patenka iš kraujo. Jos gali skverbtis ir į priešingą pusę – atgal į kraują. Kitos žuvys plaukiojamąją pūslę pripildo per virškinimo sistemą. </a:t>
            </a:r>
          </a:p>
          <a:p>
            <a:pPr algn="just">
              <a:lnSpc>
                <a:spcPct val="110000"/>
              </a:lnSpc>
              <a:buFont typeface="Arial" charset="0"/>
              <a:buNone/>
            </a:pPr>
            <a:r>
              <a:rPr lang="lt-LT" sz="2600" cap="none" smtClean="0">
                <a:latin typeface="Times New Roman" pitchFamily="18" charset="0"/>
              </a:rPr>
              <a:t>		Reguliuodama pūslės tūrį žuvis gali keisti jos kūną veikiančią Archimedo jėgą. Kai pūslė prisipildo dujų, žuvies tūris padidėja ir ji kyla į viršų. Kai dalis dujų pasišalina iš pūslės, žuvies tūris sumažėja, ji leidžiasi į gelmę. Esant tam tikram plaukiojamosios pūslės tūriui žuvis plūduriuoja viename gylyje.</a:t>
            </a:r>
          </a:p>
          <a:p>
            <a:pPr>
              <a:lnSpc>
                <a:spcPct val="110000"/>
              </a:lnSpc>
              <a:buFont typeface="Arial" charset="0"/>
              <a:buNone/>
            </a:pPr>
            <a:r>
              <a:rPr lang="lt-LT" sz="2400" cap="none" smtClean="0">
                <a:latin typeface="Times New Roman" pitchFamily="18" charset="0"/>
              </a:rPr>
              <a:t>		</a:t>
            </a:r>
            <a:endParaRPr lang="en-GB" sz="2400" cap="none" smtClean="0">
              <a:latin typeface="Times New Roman" pitchFamily="18" charset="0"/>
            </a:endParaRPr>
          </a:p>
        </p:txBody>
      </p:sp>
      <p:pic>
        <p:nvPicPr>
          <p:cNvPr id="129028" name="Picture 4"/>
          <p:cNvPicPr>
            <a:picLocks noChangeAspect="1" noChangeArrowheads="1"/>
          </p:cNvPicPr>
          <p:nvPr/>
        </p:nvPicPr>
        <p:blipFill>
          <a:blip r:embed="rId2">
            <a:lum contrast="12000"/>
          </a:blip>
          <a:srcRect/>
          <a:stretch>
            <a:fillRect/>
          </a:stretch>
        </p:blipFill>
        <p:spPr bwMode="auto">
          <a:xfrm>
            <a:off x="8185150" y="4773613"/>
            <a:ext cx="4006850" cy="2084387"/>
          </a:xfrm>
          <a:prstGeom prst="rect">
            <a:avLst/>
          </a:prstGeom>
          <a:noFill/>
          <a:ln w="9525">
            <a:noFill/>
            <a:miter lim="800000"/>
            <a:headEnd/>
            <a:tailEnd/>
          </a:ln>
        </p:spPr>
      </p:pic>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Žuvys</a:t>
            </a:r>
            <a:endParaRPr lang="en-GB" sz="4400" cap="none" smtClean="0">
              <a:latin typeface="Times New Roman" pitchFamily="18" charset="0"/>
            </a:endParaRPr>
          </a:p>
        </p:txBody>
      </p:sp>
      <p:sp>
        <p:nvSpPr>
          <p:cNvPr id="130051" name="Rectangle 3"/>
          <p:cNvSpPr>
            <a:spLocks noGrp="1"/>
          </p:cNvSpPr>
          <p:nvPr>
            <p:ph type="body" idx="4294967295"/>
          </p:nvPr>
        </p:nvSpPr>
        <p:spPr bwMode="auto">
          <a:xfrm>
            <a:off x="528638" y="1865313"/>
            <a:ext cx="11149012" cy="3424237"/>
          </a:xfrm>
          <a:noFill/>
        </p:spPr>
        <p:txBody>
          <a:bodyPr wrap="square" numCol="1" anchor="t" anchorCtr="0" compatLnSpc="1">
            <a:prstTxWarp prst="textNoShape">
              <a:avLst/>
            </a:prstTxWarp>
          </a:bodyPr>
          <a:lstStyle/>
          <a:p>
            <a:pPr algn="just">
              <a:buFont typeface="Arial" charset="0"/>
              <a:buNone/>
            </a:pPr>
            <a:r>
              <a:rPr lang="lt-LT" sz="2800" cap="none" smtClean="0">
                <a:latin typeface="Times New Roman" pitchFamily="18" charset="0"/>
              </a:rPr>
              <a:t>		Rykliai, plekšnės, skumbrės ir kai kurios kitos žuvys neturi plaukiojamosios pūslės. Norėdamos išsilaikyti tam tikrame gylyje, jo turi nuolat irtis pelekais. Jei tik nustoja tai daryti, iš karto grimzta gelmėn.</a:t>
            </a:r>
            <a:endParaRPr lang="en-GB" sz="2800" cap="none" smtClean="0">
              <a:latin typeface="Times New Roman" pitchFamily="18" charset="0"/>
            </a:endParaRPr>
          </a:p>
          <a:p>
            <a:endParaRPr lang="en-GB" cap="none" smtClean="0">
              <a:latin typeface="Tw Cen MT" pitchFamily="34" charset="0"/>
            </a:endParaRPr>
          </a:p>
        </p:txBody>
      </p:sp>
      <p:pic>
        <p:nvPicPr>
          <p:cNvPr id="130053" name="Picture 5" descr="ryklys_jautis_395"/>
          <p:cNvPicPr>
            <a:picLocks noChangeAspect="1" noChangeArrowheads="1"/>
          </p:cNvPicPr>
          <p:nvPr/>
        </p:nvPicPr>
        <p:blipFill>
          <a:blip r:embed="rId2"/>
          <a:srcRect/>
          <a:stretch>
            <a:fillRect/>
          </a:stretch>
        </p:blipFill>
        <p:spPr bwMode="auto">
          <a:xfrm>
            <a:off x="7780338" y="3852863"/>
            <a:ext cx="4411662" cy="3005137"/>
          </a:xfrm>
          <a:prstGeom prst="rect">
            <a:avLst/>
          </a:prstGeom>
          <a:noFill/>
        </p:spPr>
      </p:pic>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p:cNvSpPr>
          <p:nvPr>
            <p:ph type="title" idx="4294967295"/>
          </p:nvPr>
        </p:nvSpPr>
        <p:spPr bwMode="auto">
          <a:xfrm>
            <a:off x="876300" y="1146175"/>
            <a:ext cx="10363200" cy="1595438"/>
          </a:xfrm>
          <a:noFill/>
        </p:spPr>
        <p:txBody>
          <a:bodyPr wrap="square" numCol="1" anchorCtr="0" compatLnSpc="1">
            <a:prstTxWarp prst="textNoShape">
              <a:avLst/>
            </a:prstTxWarp>
          </a:bodyPr>
          <a:lstStyle/>
          <a:p>
            <a:r>
              <a:rPr lang="lt-LT" sz="4400" cap="none" smtClean="0">
                <a:latin typeface="Times New Roman" pitchFamily="18" charset="0"/>
              </a:rPr>
              <a:t>Oreivystė</a:t>
            </a:r>
            <a:endParaRPr lang="en-GB" sz="4400" cap="none" smtClean="0">
              <a:latin typeface="Times New Roman" pitchFamily="18" charset="0"/>
            </a:endParaRPr>
          </a:p>
        </p:txBody>
      </p:sp>
      <p:pic>
        <p:nvPicPr>
          <p:cNvPr id="132100" name="Picture 4" descr="http://straipsniai.org/wp-content/uploads/2012/07/Oro-balionai.jpg"/>
          <p:cNvPicPr>
            <a:picLocks noChangeAspect="1" noChangeArrowheads="1"/>
          </p:cNvPicPr>
          <p:nvPr/>
        </p:nvPicPr>
        <p:blipFill>
          <a:blip r:embed="rId2"/>
          <a:srcRect/>
          <a:stretch>
            <a:fillRect/>
          </a:stretch>
        </p:blipFill>
        <p:spPr bwMode="auto">
          <a:xfrm>
            <a:off x="7788275" y="2660650"/>
            <a:ext cx="4403725" cy="4197350"/>
          </a:xfrm>
          <a:prstGeom prst="rect">
            <a:avLst/>
          </a:prstGeom>
          <a:noFill/>
        </p:spPr>
      </p:pic>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p:cNvSpPr>
          <p:nvPr>
            <p:ph type="title" idx="4294967295"/>
          </p:nvPr>
        </p:nvSpPr>
        <p:spPr bwMode="auto">
          <a:xfrm>
            <a:off x="2974975" y="0"/>
            <a:ext cx="9371013" cy="1595438"/>
          </a:xfrm>
          <a:noFill/>
        </p:spPr>
        <p:txBody>
          <a:bodyPr wrap="square" numCol="1" anchorCtr="0" compatLnSpc="1">
            <a:prstTxWarp prst="textNoShape">
              <a:avLst/>
            </a:prstTxWarp>
          </a:bodyPr>
          <a:lstStyle/>
          <a:p>
            <a:r>
              <a:rPr lang="lt-LT" cap="none" smtClean="0">
                <a:latin typeface="Times New Roman" pitchFamily="18" charset="0"/>
                <a:cs typeface="Times New Roman" pitchFamily="18" charset="0"/>
              </a:rPr>
              <a:t>„</a:t>
            </a:r>
            <a:r>
              <a:rPr lang="lt-LT" cap="none" smtClean="0">
                <a:latin typeface="Times New Roman" pitchFamily="18" charset="0"/>
              </a:rPr>
              <a:t>Plūduriavimo” ore sąlygos</a:t>
            </a:r>
            <a:endParaRPr lang="en-GB" cap="none" smtClean="0">
              <a:latin typeface="Times New Roman" pitchFamily="18" charset="0"/>
            </a:endParaRPr>
          </a:p>
        </p:txBody>
      </p:sp>
      <p:sp>
        <p:nvSpPr>
          <p:cNvPr id="131075" name="Rectangle 3"/>
          <p:cNvSpPr>
            <a:spLocks noGrp="1"/>
          </p:cNvSpPr>
          <p:nvPr>
            <p:ph type="body" idx="4294967295"/>
          </p:nvPr>
        </p:nvSpPr>
        <p:spPr bwMode="auto">
          <a:xfrm>
            <a:off x="155575" y="1414463"/>
            <a:ext cx="8945563" cy="5186362"/>
          </a:xfrm>
          <a:noFill/>
        </p:spPr>
        <p:txBody>
          <a:bodyPr wrap="square" numCol="1" anchor="t" anchorCtr="0" compatLnSpc="1">
            <a:prstTxWarp prst="textNoShape">
              <a:avLst/>
            </a:prstTxWarp>
          </a:bodyPr>
          <a:lstStyle/>
          <a:p>
            <a:pPr algn="just">
              <a:buFont typeface="Arial" charset="0"/>
              <a:buNone/>
            </a:pPr>
            <a:r>
              <a:rPr lang="lt-LT" sz="1800" cap="none" smtClean="0">
                <a:latin typeface="Times New Roman" pitchFamily="18" charset="0"/>
              </a:rPr>
              <a:t>		</a:t>
            </a:r>
            <a:r>
              <a:rPr lang="lt-LT" sz="2400" cap="none" smtClean="0">
                <a:latin typeface="Times New Roman" pitchFamily="18" charset="0"/>
              </a:rPr>
              <a:t>Žemės rutulį supanti atmosfera sudaryta iš dujų. Tad kūnai mūsų planetoje yra ore ir juos veikia aukštyn nukreipta Archimedo jėga. Kiekvieną kūną Žemėje arba netoli jos veikia ir sunkis. Šios dvi jėgos yra priešingos krypties. Vadinasi, dujose, kaip ir skysčiuose, galioja kūnų plūduriavimo sąlygos. Kai kūną veikiančio sunkio ir Archimedo jėgos atstojamoji nukreipta žemyn, kūnas krinta, kai aukštyn – kyla. Jei atstojamoji lygi nuliui, kūnas gali kyboti arba </a:t>
            </a:r>
            <a:r>
              <a:rPr lang="lt-LT" sz="2400" cap="none" smtClean="0">
                <a:latin typeface="Times New Roman" pitchFamily="18" charset="0"/>
                <a:cs typeface="Times New Roman" pitchFamily="18" charset="0"/>
              </a:rPr>
              <a:t>„</a:t>
            </a:r>
            <a:r>
              <a:rPr lang="lt-LT" sz="2400" cap="none" smtClean="0">
                <a:latin typeface="Times New Roman" pitchFamily="18" charset="0"/>
              </a:rPr>
              <a:t>plūduriuoti” atmosferoje. Dujų tankis daug kartų mažesnis negu vandens, tad ore kybančio kūno vidutinis tankis turi būti palyginti mažas.</a:t>
            </a:r>
            <a:endParaRPr lang="en-GB" sz="2400" cap="none" smtClean="0">
              <a:latin typeface="Times New Roman" pitchFamily="18" charset="0"/>
            </a:endParaRPr>
          </a:p>
        </p:txBody>
      </p:sp>
      <p:pic>
        <p:nvPicPr>
          <p:cNvPr id="131076" name="Picture 4"/>
          <p:cNvPicPr>
            <a:picLocks noChangeAspect="1" noChangeArrowheads="1"/>
          </p:cNvPicPr>
          <p:nvPr/>
        </p:nvPicPr>
        <p:blipFill>
          <a:blip r:embed="rId2"/>
          <a:srcRect/>
          <a:stretch>
            <a:fillRect/>
          </a:stretch>
        </p:blipFill>
        <p:spPr bwMode="auto">
          <a:xfrm>
            <a:off x="9442450" y="1646238"/>
            <a:ext cx="2749550" cy="4503737"/>
          </a:xfrm>
          <a:prstGeom prst="rect">
            <a:avLst/>
          </a:prstGeom>
          <a:noFill/>
        </p:spPr>
      </p:pic>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Kodėl skrenda karšto oro balionas?</a:t>
            </a:r>
            <a:endParaRPr lang="en-GB" sz="4400" cap="none" smtClean="0">
              <a:latin typeface="Times New Roman" pitchFamily="18" charset="0"/>
            </a:endParaRPr>
          </a:p>
        </p:txBody>
      </p:sp>
      <p:sp>
        <p:nvSpPr>
          <p:cNvPr id="133123" name="Rectangle 3"/>
          <p:cNvSpPr>
            <a:spLocks noGrp="1"/>
          </p:cNvSpPr>
          <p:nvPr>
            <p:ph type="body" idx="4294967295"/>
          </p:nvPr>
        </p:nvSpPr>
        <p:spPr bwMode="auto">
          <a:xfrm>
            <a:off x="360363" y="1285875"/>
            <a:ext cx="8148637" cy="5124450"/>
          </a:xfrm>
          <a:noFill/>
        </p:spPr>
        <p:txBody>
          <a:bodyPr wrap="square" numCol="1" anchor="t" anchorCtr="0" compatLnSpc="1">
            <a:prstTxWarp prst="textNoShape">
              <a:avLst/>
            </a:prstTxWarp>
          </a:bodyPr>
          <a:lstStyle/>
          <a:p>
            <a:pPr algn="just">
              <a:buFont typeface="Arial" charset="0"/>
              <a:buNone/>
            </a:pPr>
            <a:r>
              <a:rPr lang="lt-LT" sz="1800" cap="none" smtClean="0">
                <a:latin typeface="Times New Roman" pitchFamily="18" charset="0"/>
              </a:rPr>
              <a:t>		</a:t>
            </a:r>
            <a:r>
              <a:rPr lang="lt-LT" sz="2400" cap="none" smtClean="0">
                <a:latin typeface="Times New Roman" pitchFamily="18" charset="0"/>
              </a:rPr>
              <a:t>Karšto oro balioną sudaro kupolas ir prie jo lynais pritvirtintas krepšys. Jame įtaisytas degiklis ir suskystintų degiųjų dujų balionai. Degiklio liepsna kaitina orą, šis plečiasi, kyla į viršų ir iš kupolo išstumia vėsų, sunkesnį orą. Kai išstumto vėsaus oro svoris viršija viso orlaivio (kupolo, karšto oro, krepšio su oreiviais) svorį, balionas atsiplėšia nuo žemės ir ima kilti.</a:t>
            </a:r>
          </a:p>
          <a:p>
            <a:pPr algn="just">
              <a:buFont typeface="Arial" charset="0"/>
              <a:buNone/>
            </a:pPr>
            <a:r>
              <a:rPr lang="lt-LT" sz="2400" cap="none" smtClean="0">
                <a:latin typeface="Times New Roman" pitchFamily="18" charset="0"/>
              </a:rPr>
              <a:t>		Oreiviai gali reguliuoti skrydžio aukštį. Kai jie padidina liepsną, balionas kyla, kai sumažina – lėtai leidžiasi. Atidarę vožtuvą ir išleidę dalį karšto oro iš kupolo, gali leistis greičiau.</a:t>
            </a:r>
          </a:p>
          <a:p>
            <a:pPr>
              <a:buFont typeface="Arial" charset="0"/>
              <a:buNone/>
            </a:pPr>
            <a:r>
              <a:rPr lang="lt-LT" sz="1800" cap="none" smtClean="0">
                <a:latin typeface="Times New Roman" pitchFamily="18" charset="0"/>
              </a:rPr>
              <a:t>		</a:t>
            </a:r>
            <a:endParaRPr lang="en-GB" sz="1800" cap="none" smtClean="0">
              <a:latin typeface="Times New Roman" pitchFamily="18" charset="0"/>
            </a:endParaRPr>
          </a:p>
        </p:txBody>
      </p:sp>
      <p:pic>
        <p:nvPicPr>
          <p:cNvPr id="133124" name="Picture 4"/>
          <p:cNvPicPr>
            <a:picLocks noChangeAspect="1" noChangeArrowheads="1"/>
          </p:cNvPicPr>
          <p:nvPr/>
        </p:nvPicPr>
        <p:blipFill>
          <a:blip r:embed="rId2"/>
          <a:srcRect l="1268"/>
          <a:stretch>
            <a:fillRect/>
          </a:stretch>
        </p:blipFill>
        <p:spPr bwMode="auto">
          <a:xfrm>
            <a:off x="8616950" y="1560513"/>
            <a:ext cx="3400425" cy="4492625"/>
          </a:xfrm>
          <a:prstGeom prst="rect">
            <a:avLst/>
          </a:prstGeom>
          <a:noFill/>
        </p:spPr>
      </p:pic>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Kodėl skrenda karšto oro balionas?</a:t>
            </a:r>
            <a:endParaRPr lang="en-GB" sz="4400" cap="none" smtClean="0">
              <a:latin typeface="Times New Roman" pitchFamily="18" charset="0"/>
            </a:endParaRPr>
          </a:p>
        </p:txBody>
      </p:sp>
      <p:sp>
        <p:nvSpPr>
          <p:cNvPr id="134147" name="Rectangle 3"/>
          <p:cNvSpPr>
            <a:spLocks noGrp="1"/>
          </p:cNvSpPr>
          <p:nvPr>
            <p:ph type="body" idx="4294967295"/>
          </p:nvPr>
        </p:nvSpPr>
        <p:spPr bwMode="auto">
          <a:xfrm>
            <a:off x="307975" y="1865313"/>
            <a:ext cx="11303000" cy="3424237"/>
          </a:xfrm>
          <a:noFill/>
        </p:spPr>
        <p:txBody>
          <a:bodyPr wrap="square" numCol="1" anchor="t" anchorCtr="0" compatLnSpc="1">
            <a:prstTxWarp prst="textNoShape">
              <a:avLst/>
            </a:prstTxWarp>
          </a:bodyPr>
          <a:lstStyle/>
          <a:p>
            <a:pPr algn="just">
              <a:buFont typeface="Arial" charset="0"/>
              <a:buNone/>
            </a:pPr>
            <a:r>
              <a:rPr lang="lt-LT" cap="none" smtClean="0">
                <a:latin typeface="Times New Roman" pitchFamily="18" charset="0"/>
              </a:rPr>
              <a:t>		</a:t>
            </a:r>
            <a:r>
              <a:rPr lang="lt-LT" sz="2800" cap="none" smtClean="0">
                <a:latin typeface="Times New Roman" pitchFamily="18" charset="0"/>
              </a:rPr>
              <a:t>Aukštesniuose atmosferos sluoksniuose oras retesnis, todėl karšto oro balionai pakyla maždaug iki 10 km.</a:t>
            </a:r>
          </a:p>
          <a:p>
            <a:pPr algn="just">
              <a:buFont typeface="Arial" charset="0"/>
              <a:buNone/>
            </a:pPr>
            <a:r>
              <a:rPr lang="lt-LT" sz="2800" cap="none" smtClean="0">
                <a:latin typeface="Times New Roman" pitchFamily="18" charset="0"/>
              </a:rPr>
              <a:t>		Oro balionai gali skristi tik pavėjui. Skrydžio greitis priklauso nuo vėjo greičio.</a:t>
            </a:r>
            <a:endParaRPr lang="en-GB" sz="2800" cap="none" smtClean="0">
              <a:latin typeface="Times New Roman" pitchFamily="18" charset="0"/>
            </a:endParaRPr>
          </a:p>
          <a:p>
            <a:endParaRPr lang="en-GB" sz="2800" cap="none" smtClean="0">
              <a:latin typeface="Tw Cen MT" pitchFamily="34" charset="0"/>
            </a:endParaRPr>
          </a:p>
        </p:txBody>
      </p:sp>
      <p:pic>
        <p:nvPicPr>
          <p:cNvPr id="134149" name="Picture 5" descr="oro-balionai"/>
          <p:cNvPicPr>
            <a:picLocks noChangeAspect="1" noChangeArrowheads="1"/>
          </p:cNvPicPr>
          <p:nvPr/>
        </p:nvPicPr>
        <p:blipFill>
          <a:blip r:embed="rId2"/>
          <a:srcRect/>
          <a:stretch>
            <a:fillRect/>
          </a:stretch>
        </p:blipFill>
        <p:spPr bwMode="auto">
          <a:xfrm>
            <a:off x="8559800" y="3695700"/>
            <a:ext cx="3430588" cy="2997200"/>
          </a:xfrm>
          <a:prstGeom prst="rect">
            <a:avLst/>
          </a:prstGeom>
          <a:noFill/>
        </p:spPr>
      </p:pic>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p:cNvSpPr>
          <p:nvPr>
            <p:ph type="title" idx="4294967295"/>
          </p:nvPr>
        </p:nvSpPr>
        <p:spPr bwMode="auto">
          <a:xfrm>
            <a:off x="1828800" y="0"/>
            <a:ext cx="10363200" cy="1184275"/>
          </a:xfrm>
          <a:noFill/>
        </p:spPr>
        <p:txBody>
          <a:bodyPr wrap="square" numCol="1" anchorCtr="0" compatLnSpc="1">
            <a:prstTxWarp prst="textNoShape">
              <a:avLst/>
            </a:prstTxWarp>
          </a:bodyPr>
          <a:lstStyle/>
          <a:p>
            <a:r>
              <a:rPr lang="lt-LT" sz="4400" cap="none" smtClean="0">
                <a:latin typeface="Times New Roman" pitchFamily="18" charset="0"/>
              </a:rPr>
              <a:t>Lengvesni už orą skraidymo aparatai</a:t>
            </a:r>
            <a:endParaRPr lang="en-GB" sz="4400" cap="none" smtClean="0">
              <a:latin typeface="Times New Roman" pitchFamily="18" charset="0"/>
            </a:endParaRPr>
          </a:p>
        </p:txBody>
      </p:sp>
      <p:sp>
        <p:nvSpPr>
          <p:cNvPr id="180227" name="Rectangle 3"/>
          <p:cNvSpPr>
            <a:spLocks noGrp="1"/>
          </p:cNvSpPr>
          <p:nvPr>
            <p:ph type="body" idx="4294967295"/>
          </p:nvPr>
        </p:nvSpPr>
        <p:spPr bwMode="auto">
          <a:xfrm>
            <a:off x="219075" y="1233488"/>
            <a:ext cx="11444288" cy="4981575"/>
          </a:xfrm>
          <a:noFill/>
        </p:spPr>
        <p:txBody>
          <a:bodyPr wrap="square" numCol="1" anchor="t" anchorCtr="0" compatLnSpc="1">
            <a:prstTxWarp prst="textNoShape">
              <a:avLst/>
            </a:prstTxWarp>
          </a:bodyPr>
          <a:lstStyle/>
          <a:p>
            <a:pPr algn="just">
              <a:buFont typeface="Arial" charset="0"/>
              <a:buNone/>
            </a:pPr>
            <a:r>
              <a:rPr lang="lt-LT" sz="1800" cap="none" smtClean="0">
                <a:latin typeface="Times New Roman" pitchFamily="18" charset="0"/>
              </a:rPr>
              <a:t>		</a:t>
            </a:r>
            <a:r>
              <a:rPr lang="lt-LT" sz="2400" cap="none" smtClean="0">
                <a:latin typeface="Times New Roman" pitchFamily="18" charset="0"/>
              </a:rPr>
              <a:t>Be karšto oro balionų, yra ir kitų orlaivių, kuriuos aukštyn iškelia lengvesnės už orą dujos. Visi jie vadinami </a:t>
            </a:r>
            <a:r>
              <a:rPr lang="lt-LT" sz="2400" b="1" cap="none" smtClean="0">
                <a:latin typeface="Times New Roman" pitchFamily="18" charset="0"/>
              </a:rPr>
              <a:t>aerostatais</a:t>
            </a:r>
            <a:r>
              <a:rPr lang="lt-LT" sz="2400" cap="none" smtClean="0">
                <a:latin typeface="Times New Roman" pitchFamily="18" charset="0"/>
              </a:rPr>
              <a:t> (gr. </a:t>
            </a:r>
            <a:r>
              <a:rPr lang="lt-LT" sz="2400" i="1" cap="none" smtClean="0">
                <a:latin typeface="Times New Roman" pitchFamily="18" charset="0"/>
              </a:rPr>
              <a:t>aer</a:t>
            </a:r>
            <a:r>
              <a:rPr lang="lt-LT" sz="2400" cap="none" smtClean="0">
                <a:latin typeface="Times New Roman" pitchFamily="18" charset="0"/>
              </a:rPr>
              <a:t> – oras+</a:t>
            </a:r>
            <a:r>
              <a:rPr lang="lt-LT" sz="2400" i="1" cap="none" smtClean="0">
                <a:latin typeface="Times New Roman" pitchFamily="18" charset="0"/>
              </a:rPr>
              <a:t>statos</a:t>
            </a:r>
            <a:r>
              <a:rPr lang="lt-LT" sz="2400" cap="none" smtClean="0">
                <a:latin typeface="Times New Roman" pitchFamily="18" charset="0"/>
              </a:rPr>
              <a:t> – stovintis). Svarbiausia aerostato dalis  - balionas, pripildytas už orą lengvesnių dujų arba pašildyto oro, kurio tankis mažesnis už aplinkos oro tankį. Kad balionas galėtų pakilti, jo, krovinio ir skrendančių žmonių sunkio jėga turi būti mažesnė už balioną veikiančią Archimedo jėgą.</a:t>
            </a:r>
            <a:endParaRPr lang="en-GB" sz="2400" cap="none" smtClean="0">
              <a:latin typeface="Times New Roman" pitchFamily="18" charset="0"/>
            </a:endParaRPr>
          </a:p>
          <a:p>
            <a:pPr algn="just">
              <a:buFont typeface="Arial" charset="0"/>
              <a:buNone/>
            </a:pPr>
            <a:r>
              <a:rPr lang="lt-LT" sz="2400" cap="none" smtClean="0">
                <a:latin typeface="Times New Roman" pitchFamily="18" charset="0"/>
              </a:rPr>
              <a:t>		Pavyzdžiui, atmosferos reiškiniams tirti mokslininkai leidžia helio dujų pripildytus meteorologinius zondus. Helio tankis maždaug septynis kartus mažesnis negu oro, tad šių dujų pripildyti balionai pakyla į aukštuosius atmosferos sluoksnius. Anksčiau balionus pildydavo vandeniliu. Šios dujos pavojingos, nes yra itin sprogios. </a:t>
            </a:r>
            <a:endParaRPr lang="en-GB" sz="2400" cap="none" smtClean="0">
              <a:latin typeface="Times New Roman" pitchFamily="18" charset="0"/>
            </a:endParaRP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p:cNvSpPr>
          <p:nvPr>
            <p:ph type="title" idx="4294967295"/>
          </p:nvPr>
        </p:nvSpPr>
        <p:spPr bwMode="auto">
          <a:xfrm>
            <a:off x="1004888"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Lengvesni už orą skraidymo aparatai</a:t>
            </a:r>
            <a:endParaRPr lang="en-GB" sz="4400" cap="none" smtClean="0">
              <a:latin typeface="Times New Roman" pitchFamily="18" charset="0"/>
            </a:endParaRPr>
          </a:p>
        </p:txBody>
      </p:sp>
      <p:sp>
        <p:nvSpPr>
          <p:cNvPr id="181251" name="Rectangle 3"/>
          <p:cNvSpPr>
            <a:spLocks noGrp="1"/>
          </p:cNvSpPr>
          <p:nvPr>
            <p:ph type="body" idx="4294967295"/>
          </p:nvPr>
        </p:nvSpPr>
        <p:spPr bwMode="auto">
          <a:xfrm>
            <a:off x="566738" y="1425575"/>
            <a:ext cx="10788650" cy="3424238"/>
          </a:xfrm>
          <a:noFill/>
        </p:spPr>
        <p:txBody>
          <a:bodyPr wrap="square" numCol="1" anchor="t" anchorCtr="0" compatLnSpc="1">
            <a:prstTxWarp prst="textNoShape">
              <a:avLst/>
            </a:prstTxWarp>
          </a:bodyPr>
          <a:lstStyle/>
          <a:p>
            <a:pPr algn="just">
              <a:buFont typeface="Arial" charset="0"/>
              <a:buNone/>
            </a:pPr>
            <a:r>
              <a:rPr lang="lt-LT" cap="none" smtClean="0">
                <a:latin typeface="Times New Roman" pitchFamily="18" charset="0"/>
              </a:rPr>
              <a:t>		</a:t>
            </a:r>
            <a:r>
              <a:rPr lang="lt-LT" sz="2800" cap="none" smtClean="0">
                <a:latin typeface="Times New Roman" pitchFamily="18" charset="0"/>
              </a:rPr>
              <a:t>Valdomas ir varikliais varomas aerostatas vadinamas </a:t>
            </a:r>
            <a:r>
              <a:rPr lang="lt-LT" sz="2800" b="1" cap="none" smtClean="0">
                <a:latin typeface="Times New Roman" pitchFamily="18" charset="0"/>
              </a:rPr>
              <a:t>dirižabliu </a:t>
            </a:r>
            <a:r>
              <a:rPr lang="lt-LT" sz="2800" cap="none" smtClean="0">
                <a:latin typeface="Times New Roman" pitchFamily="18" charset="0"/>
              </a:rPr>
              <a:t>(pranc. </a:t>
            </a:r>
            <a:r>
              <a:rPr lang="lt-LT" sz="2800" i="1" cap="none" smtClean="0">
                <a:latin typeface="Times New Roman" pitchFamily="18" charset="0"/>
              </a:rPr>
              <a:t>dirigeable</a:t>
            </a:r>
            <a:r>
              <a:rPr lang="lt-LT" sz="2800" cap="none" smtClean="0">
                <a:latin typeface="Times New Roman" pitchFamily="18" charset="0"/>
              </a:rPr>
              <a:t> – valdomas). Metalinis arba audeklu aptrauktas jo korpusas dažniausiai yra pripildomas helio. Apačioje tvirtinama gondola, kurioje gali skristi keleiviai.</a:t>
            </a:r>
            <a:endParaRPr lang="en-GB" sz="2800" cap="none" smtClean="0">
              <a:latin typeface="Times New Roman" pitchFamily="18" charset="0"/>
            </a:endParaRPr>
          </a:p>
        </p:txBody>
      </p:sp>
      <p:pic>
        <p:nvPicPr>
          <p:cNvPr id="181254" name="Picture 6" descr="Tcom-12m"/>
          <p:cNvPicPr>
            <a:picLocks noChangeAspect="1" noChangeArrowheads="1"/>
          </p:cNvPicPr>
          <p:nvPr/>
        </p:nvPicPr>
        <p:blipFill>
          <a:blip r:embed="rId2"/>
          <a:srcRect/>
          <a:stretch>
            <a:fillRect/>
          </a:stretch>
        </p:blipFill>
        <p:spPr bwMode="auto">
          <a:xfrm>
            <a:off x="7446963" y="3706813"/>
            <a:ext cx="4745037" cy="3151187"/>
          </a:xfrm>
          <a:prstGeom prst="rect">
            <a:avLst/>
          </a:prstGeom>
          <a:noFill/>
        </p:spPr>
      </p:pic>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Apibendrinimas</a:t>
            </a:r>
            <a:endParaRPr lang="en-GB" sz="4400" cap="none" smtClean="0">
              <a:latin typeface="Times New Roman" pitchFamily="18" charset="0"/>
            </a:endParaRPr>
          </a:p>
        </p:txBody>
      </p:sp>
      <p:sp>
        <p:nvSpPr>
          <p:cNvPr id="135171" name="Rectangle 3"/>
          <p:cNvSpPr>
            <a:spLocks noGrp="1"/>
          </p:cNvSpPr>
          <p:nvPr>
            <p:ph type="body" idx="4294967295"/>
          </p:nvPr>
        </p:nvSpPr>
        <p:spPr bwMode="auto">
          <a:noFill/>
        </p:spPr>
        <p:txBody>
          <a:bodyPr wrap="square" numCol="1" anchor="t" anchorCtr="0" compatLnSpc="1">
            <a:prstTxWarp prst="textNoShape">
              <a:avLst/>
            </a:prstTxWarp>
          </a:bodyPr>
          <a:lstStyle/>
          <a:p>
            <a:pPr>
              <a:buFont typeface="Arial" charset="0"/>
              <a:buNone/>
            </a:pPr>
            <a:r>
              <a:rPr lang="lt-LT" sz="3200" cap="none" smtClean="0">
                <a:latin typeface="Times New Roman" pitchFamily="18" charset="0"/>
              </a:rPr>
              <a:t>Atsakykite į klausimus:</a:t>
            </a:r>
            <a:endParaRPr lang="en-GB" sz="3200" cap="none" smtClean="0">
              <a:latin typeface="Times New Roman" pitchFamily="18" charset="0"/>
            </a:endParaRPr>
          </a:p>
        </p:txBody>
      </p:sp>
      <p:pic>
        <p:nvPicPr>
          <p:cNvPr id="135172" name="Picture 4" descr="513"/>
          <p:cNvPicPr>
            <a:picLocks noChangeAspect="1" noChangeArrowheads="1"/>
          </p:cNvPicPr>
          <p:nvPr/>
        </p:nvPicPr>
        <p:blipFill>
          <a:blip r:embed="rId2"/>
          <a:srcRect/>
          <a:stretch>
            <a:fillRect/>
          </a:stretch>
        </p:blipFill>
        <p:spPr bwMode="auto">
          <a:xfrm>
            <a:off x="7635875" y="3808413"/>
            <a:ext cx="4556125" cy="3049587"/>
          </a:xfrm>
          <a:prstGeom prst="rect">
            <a:avLst/>
          </a:prstGeom>
          <a:noFill/>
        </p:spPr>
      </p:pic>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6194" name="Rectangle 2"/>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1 klausimas</a:t>
            </a:r>
            <a:endParaRPr lang="en-GB" sz="4400" cap="none" smtClean="0">
              <a:latin typeface="Times New Roman" pitchFamily="18" charset="0"/>
            </a:endParaRPr>
          </a:p>
        </p:txBody>
      </p:sp>
      <p:sp>
        <p:nvSpPr>
          <p:cNvPr id="136195" name="Rectangle 3"/>
          <p:cNvSpPr>
            <a:spLocks noGrp="1"/>
          </p:cNvSpPr>
          <p:nvPr>
            <p:ph type="body" idx="4294967295"/>
          </p:nvPr>
        </p:nvSpPr>
        <p:spPr bwMode="auto">
          <a:xfrm>
            <a:off x="566738" y="1504950"/>
            <a:ext cx="10363200" cy="3424238"/>
          </a:xfrm>
          <a:noFill/>
        </p:spPr>
        <p:txBody>
          <a:bodyPr wrap="square" numCol="1" anchor="t" anchorCtr="0" compatLnSpc="1">
            <a:prstTxWarp prst="textNoShape">
              <a:avLst/>
            </a:prstTxWarp>
          </a:bodyPr>
          <a:lstStyle/>
          <a:p>
            <a:pPr>
              <a:buFont typeface="Arial" charset="0"/>
              <a:buNone/>
            </a:pPr>
            <a:r>
              <a:rPr lang="lt-LT" sz="2800" cap="none" smtClean="0">
                <a:latin typeface="Times New Roman" pitchFamily="18" charset="0"/>
              </a:rPr>
              <a:t>Kokia jėga vadinama Archimedo jėga?</a:t>
            </a:r>
            <a:endParaRPr lang="en-GB" sz="2800" cap="none" smtClean="0">
              <a:latin typeface="Times New Roman" pitchFamily="18" charset="0"/>
            </a:endParaRPr>
          </a:p>
        </p:txBody>
      </p:sp>
      <p:sp>
        <p:nvSpPr>
          <p:cNvPr id="136196" name="Rectangle 4"/>
          <p:cNvSpPr>
            <a:spLocks noChangeArrowheads="1"/>
          </p:cNvSpPr>
          <p:nvPr/>
        </p:nvSpPr>
        <p:spPr bwMode="auto">
          <a:xfrm>
            <a:off x="476250" y="3378200"/>
            <a:ext cx="10710863" cy="1757363"/>
          </a:xfrm>
          <a:prstGeom prst="rect">
            <a:avLst/>
          </a:prstGeom>
          <a:noFill/>
          <a:ln w="9525">
            <a:noFill/>
            <a:miter lim="800000"/>
            <a:headEnd/>
            <a:tailEnd/>
          </a:ln>
          <a:effectLst/>
        </p:spPr>
        <p:txBody>
          <a:bodyPr>
            <a:spAutoFit/>
          </a:bodyPr>
          <a:lstStyle/>
          <a:p>
            <a:pPr algn="just" eaLnBrk="1" hangingPunct="1">
              <a:lnSpc>
                <a:spcPct val="120000"/>
              </a:lnSpc>
              <a:spcBef>
                <a:spcPts val="1000"/>
              </a:spcBef>
              <a:buClr>
                <a:schemeClr val="tx1"/>
              </a:buClr>
              <a:buFont typeface="Arial" charset="0"/>
              <a:buNone/>
            </a:pPr>
            <a:r>
              <a:rPr lang="lt-LT" altLang="en-US" sz="2800">
                <a:latin typeface="Times New Roman" pitchFamily="18" charset="0"/>
              </a:rPr>
              <a:t>Atsakymas: </a:t>
            </a:r>
          </a:p>
          <a:p>
            <a:pPr algn="just" eaLnBrk="1" hangingPunct="1">
              <a:lnSpc>
                <a:spcPct val="120000"/>
              </a:lnSpc>
              <a:spcBef>
                <a:spcPts val="1000"/>
              </a:spcBef>
              <a:buClr>
                <a:schemeClr val="tx1"/>
              </a:buClr>
              <a:buFont typeface="Arial" charset="0"/>
              <a:buNone/>
            </a:pPr>
            <a:r>
              <a:rPr lang="en-US" altLang="en-US" sz="2800">
                <a:latin typeface="Times New Roman" pitchFamily="18" charset="0"/>
              </a:rPr>
              <a:t>j</a:t>
            </a:r>
            <a:r>
              <a:rPr lang="lt-LT" altLang="en-US" sz="2800">
                <a:latin typeface="Times New Roman" pitchFamily="18" charset="0"/>
              </a:rPr>
              <a:t>ėga, kuri stumia aukštyn skysčiuose (dujose) panardintus arba plūduriuojančius kūnus, vadinama </a:t>
            </a:r>
            <a:r>
              <a:rPr lang="en-US" altLang="en-US" sz="2800">
                <a:latin typeface="Times New Roman" pitchFamily="18" charset="0"/>
              </a:rPr>
              <a:t>A</a:t>
            </a:r>
            <a:r>
              <a:rPr lang="lt-LT" altLang="en-US" sz="2800">
                <a:latin typeface="Times New Roman" pitchFamily="18" charset="0"/>
              </a:rPr>
              <a:t>rchimedo jėga.</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6194"/>
                                        </p:tgtEl>
                                        <p:attrNameLst>
                                          <p:attrName>style.visibility</p:attrName>
                                        </p:attrNameLst>
                                      </p:cBhvr>
                                      <p:to>
                                        <p:strVal val="visible"/>
                                      </p:to>
                                    </p:set>
                                    <p:anim calcmode="lin" valueType="num">
                                      <p:cBhvr additive="base">
                                        <p:cTn id="7" dur="500" fill="hold"/>
                                        <p:tgtEl>
                                          <p:spTgt spid="136194"/>
                                        </p:tgtEl>
                                        <p:attrNameLst>
                                          <p:attrName>ppt_x</p:attrName>
                                        </p:attrNameLst>
                                      </p:cBhvr>
                                      <p:tavLst>
                                        <p:tav tm="0">
                                          <p:val>
                                            <p:strVal val="0-#ppt_w/2"/>
                                          </p:val>
                                        </p:tav>
                                        <p:tav tm="100000">
                                          <p:val>
                                            <p:strVal val="#ppt_x"/>
                                          </p:val>
                                        </p:tav>
                                      </p:tavLst>
                                    </p:anim>
                                    <p:anim calcmode="lin" valueType="num">
                                      <p:cBhvr additive="base">
                                        <p:cTn id="8" dur="500" fill="hold"/>
                                        <p:tgtEl>
                                          <p:spTgt spid="13619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36195">
                                            <p:txEl>
                                              <p:pRg st="0" end="0"/>
                                            </p:txEl>
                                          </p:spTgt>
                                        </p:tgtEl>
                                        <p:attrNameLst>
                                          <p:attrName>style.visibility</p:attrName>
                                        </p:attrNameLst>
                                      </p:cBhvr>
                                      <p:to>
                                        <p:strVal val="visible"/>
                                      </p:to>
                                    </p:set>
                                    <p:anim calcmode="lin" valueType="num">
                                      <p:cBhvr additive="base">
                                        <p:cTn id="13" dur="500" fill="hold"/>
                                        <p:tgtEl>
                                          <p:spTgt spid="13619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3619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36196"/>
                                        </p:tgtEl>
                                        <p:attrNameLst>
                                          <p:attrName>style.visibility</p:attrName>
                                        </p:attrNameLst>
                                      </p:cBhvr>
                                      <p:to>
                                        <p:strVal val="visible"/>
                                      </p:to>
                                    </p:set>
                                    <p:anim calcmode="lin" valueType="num">
                                      <p:cBhvr additive="base">
                                        <p:cTn id="19" dur="500" fill="hold"/>
                                        <p:tgtEl>
                                          <p:spTgt spid="136196"/>
                                        </p:tgtEl>
                                        <p:attrNameLst>
                                          <p:attrName>ppt_x</p:attrName>
                                        </p:attrNameLst>
                                      </p:cBhvr>
                                      <p:tavLst>
                                        <p:tav tm="0">
                                          <p:val>
                                            <p:strVal val="0-#ppt_w/2"/>
                                          </p:val>
                                        </p:tav>
                                        <p:tav tm="100000">
                                          <p:val>
                                            <p:strVal val="#ppt_x"/>
                                          </p:val>
                                        </p:tav>
                                      </p:tavLst>
                                    </p:anim>
                                    <p:anim calcmode="lin" valueType="num">
                                      <p:cBhvr additive="base">
                                        <p:cTn id="20" dur="500" fill="hold"/>
                                        <p:tgtEl>
                                          <p:spTgt spid="13619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4" grpId="0" autoUpdateAnimBg="0"/>
      <p:bldP spid="136195" grpId="0" build="p" autoUpdateAnimBg="0"/>
      <p:bldP spid="136196" grpId="0"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8962" name="Rectangle 2"/>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2 klausimas</a:t>
            </a:r>
            <a:endParaRPr lang="en-GB" sz="4400" cap="none" smtClean="0">
              <a:latin typeface="Times New Roman" pitchFamily="18" charset="0"/>
            </a:endParaRPr>
          </a:p>
        </p:txBody>
      </p:sp>
      <p:sp>
        <p:nvSpPr>
          <p:cNvPr id="168963" name="Rectangle 3"/>
          <p:cNvSpPr>
            <a:spLocks noGrp="1"/>
          </p:cNvSpPr>
          <p:nvPr>
            <p:ph type="body" idx="4294967295"/>
          </p:nvPr>
        </p:nvSpPr>
        <p:spPr bwMode="auto">
          <a:xfrm>
            <a:off x="438150" y="1631950"/>
            <a:ext cx="10363200" cy="3424238"/>
          </a:xfrm>
          <a:noFill/>
        </p:spPr>
        <p:txBody>
          <a:bodyPr wrap="square" numCol="1" anchor="t" anchorCtr="0" compatLnSpc="1">
            <a:prstTxWarp prst="textNoShape">
              <a:avLst/>
            </a:prstTxWarp>
          </a:bodyPr>
          <a:lstStyle/>
          <a:p>
            <a:pPr>
              <a:buFont typeface="Arial" charset="0"/>
              <a:buNone/>
            </a:pPr>
            <a:r>
              <a:rPr lang="lt-LT" sz="2800" cap="none" smtClean="0">
                <a:latin typeface="Times New Roman" pitchFamily="18" charset="0"/>
              </a:rPr>
              <a:t>Suformuluokite Archimedo dėsnį.</a:t>
            </a:r>
            <a:endParaRPr lang="en-GB" sz="2800" cap="none" smtClean="0">
              <a:latin typeface="Times New Roman" pitchFamily="18" charset="0"/>
            </a:endParaRPr>
          </a:p>
        </p:txBody>
      </p:sp>
      <p:sp>
        <p:nvSpPr>
          <p:cNvPr id="168964" name="Text Box 4"/>
          <p:cNvSpPr txBox="1">
            <a:spLocks noChangeArrowheads="1"/>
          </p:cNvSpPr>
          <p:nvPr/>
        </p:nvSpPr>
        <p:spPr bwMode="auto">
          <a:xfrm>
            <a:off x="515938" y="3476625"/>
            <a:ext cx="10650537" cy="2870200"/>
          </a:xfrm>
          <a:prstGeom prst="rect">
            <a:avLst/>
          </a:prstGeom>
          <a:noFill/>
          <a:ln w="9525">
            <a:noFill/>
            <a:miter lim="800000"/>
            <a:headEnd/>
            <a:tailEnd/>
          </a:ln>
          <a:effectLst/>
        </p:spPr>
        <p:txBody>
          <a:bodyPr>
            <a:spAutoFit/>
          </a:bodyPr>
          <a:lstStyle/>
          <a:p>
            <a:pPr>
              <a:spcBef>
                <a:spcPct val="50000"/>
              </a:spcBef>
            </a:pPr>
            <a:r>
              <a:rPr lang="lt-LT" sz="2800">
                <a:latin typeface="Times New Roman" pitchFamily="18" charset="0"/>
              </a:rPr>
              <a:t>Atsakymas:</a:t>
            </a:r>
          </a:p>
          <a:p>
            <a:pPr>
              <a:spcBef>
                <a:spcPct val="50000"/>
              </a:spcBef>
            </a:pPr>
            <a:r>
              <a:rPr lang="lt-LT" sz="2800">
                <a:latin typeface="Times New Roman" pitchFamily="18" charset="0"/>
              </a:rPr>
              <a:t>s</a:t>
            </a:r>
            <a:r>
              <a:rPr lang="en-US" sz="2800">
                <a:latin typeface="Times New Roman" pitchFamily="18" charset="0"/>
              </a:rPr>
              <a:t>kystyje</a:t>
            </a:r>
            <a:r>
              <a:rPr lang="lt-LT" sz="2800">
                <a:latin typeface="Times New Roman" pitchFamily="18" charset="0"/>
              </a:rPr>
              <a:t> </a:t>
            </a:r>
            <a:r>
              <a:rPr lang="en-US" sz="2800">
                <a:latin typeface="Times New Roman" pitchFamily="18" charset="0"/>
              </a:rPr>
              <a:t>(dujose) panardintą kūną veikia</a:t>
            </a:r>
            <a:r>
              <a:rPr lang="lt-LT" sz="2800">
                <a:latin typeface="Times New Roman" pitchFamily="18" charset="0"/>
              </a:rPr>
              <a:t> aukštyn nukreipta jėga, lygi kūno išstumto skysčio (dujų) svoriui.</a:t>
            </a:r>
          </a:p>
          <a:p>
            <a:pPr>
              <a:spcBef>
                <a:spcPct val="50000"/>
              </a:spcBef>
            </a:pPr>
            <a:endParaRPr lang="lt-LT" sz="2800">
              <a:latin typeface="Times New Roman" pitchFamily="18" charset="0"/>
            </a:endParaRPr>
          </a:p>
          <a:p>
            <a:pPr>
              <a:spcBef>
                <a:spcPct val="50000"/>
              </a:spcBef>
            </a:pPr>
            <a:endParaRPr lang="en-GB" sz="2800">
              <a:latin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8962"/>
                                        </p:tgtEl>
                                        <p:attrNameLst>
                                          <p:attrName>style.visibility</p:attrName>
                                        </p:attrNameLst>
                                      </p:cBhvr>
                                      <p:to>
                                        <p:strVal val="visible"/>
                                      </p:to>
                                    </p:set>
                                    <p:anim calcmode="lin" valueType="num">
                                      <p:cBhvr additive="base">
                                        <p:cTn id="7" dur="500" fill="hold"/>
                                        <p:tgtEl>
                                          <p:spTgt spid="168962"/>
                                        </p:tgtEl>
                                        <p:attrNameLst>
                                          <p:attrName>ppt_x</p:attrName>
                                        </p:attrNameLst>
                                      </p:cBhvr>
                                      <p:tavLst>
                                        <p:tav tm="0">
                                          <p:val>
                                            <p:strVal val="0-#ppt_w/2"/>
                                          </p:val>
                                        </p:tav>
                                        <p:tav tm="100000">
                                          <p:val>
                                            <p:strVal val="#ppt_x"/>
                                          </p:val>
                                        </p:tav>
                                      </p:tavLst>
                                    </p:anim>
                                    <p:anim calcmode="lin" valueType="num">
                                      <p:cBhvr additive="base">
                                        <p:cTn id="8" dur="500" fill="hold"/>
                                        <p:tgtEl>
                                          <p:spTgt spid="16896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8963">
                                            <p:txEl>
                                              <p:pRg st="0" end="0"/>
                                            </p:txEl>
                                          </p:spTgt>
                                        </p:tgtEl>
                                        <p:attrNameLst>
                                          <p:attrName>style.visibility</p:attrName>
                                        </p:attrNameLst>
                                      </p:cBhvr>
                                      <p:to>
                                        <p:strVal val="visible"/>
                                      </p:to>
                                    </p:set>
                                    <p:anim calcmode="lin" valueType="num">
                                      <p:cBhvr additive="base">
                                        <p:cTn id="13" dur="500" fill="hold"/>
                                        <p:tgtEl>
                                          <p:spTgt spid="16896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6896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68964"/>
                                        </p:tgtEl>
                                        <p:attrNameLst>
                                          <p:attrName>style.visibility</p:attrName>
                                        </p:attrNameLst>
                                      </p:cBhvr>
                                      <p:to>
                                        <p:strVal val="visible"/>
                                      </p:to>
                                    </p:set>
                                    <p:anim calcmode="lin" valueType="num">
                                      <p:cBhvr additive="base">
                                        <p:cTn id="19" dur="500" fill="hold"/>
                                        <p:tgtEl>
                                          <p:spTgt spid="168964"/>
                                        </p:tgtEl>
                                        <p:attrNameLst>
                                          <p:attrName>ppt_x</p:attrName>
                                        </p:attrNameLst>
                                      </p:cBhvr>
                                      <p:tavLst>
                                        <p:tav tm="0">
                                          <p:val>
                                            <p:strVal val="0-#ppt_w/2"/>
                                          </p:val>
                                        </p:tav>
                                        <p:tav tm="100000">
                                          <p:val>
                                            <p:strVal val="#ppt_x"/>
                                          </p:val>
                                        </p:tav>
                                      </p:tavLst>
                                    </p:anim>
                                    <p:anim calcmode="lin" valueType="num">
                                      <p:cBhvr additive="base">
                                        <p:cTn id="20" dur="500" fill="hold"/>
                                        <p:tgtEl>
                                          <p:spTgt spid="1689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962" grpId="0" autoUpdateAnimBg="0"/>
      <p:bldP spid="168963" grpId="0" build="p" autoUpdateAnimBg="0"/>
      <p:bldP spid="168964" grpId="0"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3058" name="Rectangle 2"/>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3 klausimas</a:t>
            </a:r>
            <a:endParaRPr lang="en-GB" sz="4400" cap="none" smtClean="0">
              <a:latin typeface="Times New Roman" pitchFamily="18" charset="0"/>
            </a:endParaRPr>
          </a:p>
        </p:txBody>
      </p:sp>
      <p:sp>
        <p:nvSpPr>
          <p:cNvPr id="173059" name="Rectangle 3"/>
          <p:cNvSpPr>
            <a:spLocks noGrp="1"/>
          </p:cNvSpPr>
          <p:nvPr>
            <p:ph type="body" idx="4294967295"/>
          </p:nvPr>
        </p:nvSpPr>
        <p:spPr bwMode="auto">
          <a:xfrm>
            <a:off x="914400" y="2366963"/>
            <a:ext cx="10363200" cy="784225"/>
          </a:xfrm>
          <a:noFill/>
        </p:spPr>
        <p:txBody>
          <a:bodyPr wrap="square" numCol="1" anchor="t" anchorCtr="0" compatLnSpc="1">
            <a:prstTxWarp prst="textNoShape">
              <a:avLst/>
            </a:prstTxWarp>
          </a:bodyPr>
          <a:lstStyle/>
          <a:p>
            <a:pPr>
              <a:buFont typeface="Arial" charset="0"/>
              <a:buNone/>
            </a:pPr>
            <a:r>
              <a:rPr lang="lt-LT" sz="2800" cap="none" smtClean="0">
                <a:latin typeface="Times New Roman" pitchFamily="18" charset="0"/>
              </a:rPr>
              <a:t>Pagal kokią formulę  apskaičiuojama Archimedo jėga?</a:t>
            </a:r>
            <a:endParaRPr lang="en-GB" sz="2800" cap="none" smtClean="0">
              <a:latin typeface="Times New Roman" pitchFamily="18" charset="0"/>
            </a:endParaRPr>
          </a:p>
        </p:txBody>
      </p:sp>
      <p:sp>
        <p:nvSpPr>
          <p:cNvPr id="173060" name="Text Box 4"/>
          <p:cNvSpPr txBox="1">
            <a:spLocks noChangeArrowheads="1"/>
          </p:cNvSpPr>
          <p:nvPr/>
        </p:nvSpPr>
        <p:spPr bwMode="auto">
          <a:xfrm>
            <a:off x="1195388" y="3814763"/>
            <a:ext cx="5181600" cy="366712"/>
          </a:xfrm>
          <a:prstGeom prst="rect">
            <a:avLst/>
          </a:prstGeom>
          <a:noFill/>
          <a:ln w="9525">
            <a:noFill/>
            <a:miter lim="800000"/>
            <a:headEnd/>
            <a:tailEnd/>
          </a:ln>
          <a:effectLst/>
        </p:spPr>
        <p:txBody>
          <a:bodyPr>
            <a:spAutoFit/>
          </a:bodyPr>
          <a:lstStyle/>
          <a:p>
            <a:endParaRPr lang="en-GB"/>
          </a:p>
        </p:txBody>
      </p:sp>
      <p:sp>
        <p:nvSpPr>
          <p:cNvPr id="173061" name="Text Box 5"/>
          <p:cNvSpPr txBox="1">
            <a:spLocks noChangeArrowheads="1"/>
          </p:cNvSpPr>
          <p:nvPr/>
        </p:nvSpPr>
        <p:spPr bwMode="auto">
          <a:xfrm>
            <a:off x="912813" y="3786188"/>
            <a:ext cx="4083050" cy="519112"/>
          </a:xfrm>
          <a:prstGeom prst="rect">
            <a:avLst/>
          </a:prstGeom>
          <a:noFill/>
          <a:ln w="9525">
            <a:noFill/>
            <a:miter lim="800000"/>
            <a:headEnd/>
            <a:tailEnd/>
          </a:ln>
          <a:effectLst/>
        </p:spPr>
        <p:txBody>
          <a:bodyPr>
            <a:spAutoFit/>
          </a:bodyPr>
          <a:lstStyle/>
          <a:p>
            <a:pPr>
              <a:spcBef>
                <a:spcPct val="50000"/>
              </a:spcBef>
            </a:pPr>
            <a:r>
              <a:rPr lang="lt-LT" sz="2800">
                <a:latin typeface="Times New Roman" pitchFamily="18" charset="0"/>
              </a:rPr>
              <a:t>Atsakymas:</a:t>
            </a:r>
            <a:endParaRPr lang="en-GB" sz="2800">
              <a:latin typeface="Times New Roman" pitchFamily="18" charset="0"/>
            </a:endParaRPr>
          </a:p>
        </p:txBody>
      </p:sp>
      <p:graphicFrame>
        <p:nvGraphicFramePr>
          <p:cNvPr id="173062" name="Object 6"/>
          <p:cNvGraphicFramePr>
            <a:graphicFrameLocks noChangeAspect="1"/>
          </p:cNvGraphicFramePr>
          <p:nvPr/>
        </p:nvGraphicFramePr>
        <p:xfrm>
          <a:off x="1092200" y="4516438"/>
          <a:ext cx="2187575" cy="509587"/>
        </p:xfrm>
        <a:graphic>
          <a:graphicData uri="http://schemas.openxmlformats.org/presentationml/2006/ole">
            <p:oleObj spid="_x0000_s173062" r:id="rId3" imgW="977900" imgH="228600" progId="Equation.3">
              <p:embed/>
            </p:oleObj>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3058"/>
                                        </p:tgtEl>
                                        <p:attrNameLst>
                                          <p:attrName>style.visibility</p:attrName>
                                        </p:attrNameLst>
                                      </p:cBhvr>
                                      <p:to>
                                        <p:strVal val="visible"/>
                                      </p:to>
                                    </p:set>
                                    <p:anim calcmode="lin" valueType="num">
                                      <p:cBhvr additive="base">
                                        <p:cTn id="7" dur="500" fill="hold"/>
                                        <p:tgtEl>
                                          <p:spTgt spid="173058"/>
                                        </p:tgtEl>
                                        <p:attrNameLst>
                                          <p:attrName>ppt_x</p:attrName>
                                        </p:attrNameLst>
                                      </p:cBhvr>
                                      <p:tavLst>
                                        <p:tav tm="0">
                                          <p:val>
                                            <p:strVal val="0-#ppt_w/2"/>
                                          </p:val>
                                        </p:tav>
                                        <p:tav tm="100000">
                                          <p:val>
                                            <p:strVal val="#ppt_x"/>
                                          </p:val>
                                        </p:tav>
                                      </p:tavLst>
                                    </p:anim>
                                    <p:anim calcmode="lin" valueType="num">
                                      <p:cBhvr additive="base">
                                        <p:cTn id="8" dur="500" fill="hold"/>
                                        <p:tgtEl>
                                          <p:spTgt spid="17305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73059">
                                            <p:txEl>
                                              <p:pRg st="0" end="0"/>
                                            </p:txEl>
                                          </p:spTgt>
                                        </p:tgtEl>
                                        <p:attrNameLst>
                                          <p:attrName>style.visibility</p:attrName>
                                        </p:attrNameLst>
                                      </p:cBhvr>
                                      <p:to>
                                        <p:strVal val="visible"/>
                                      </p:to>
                                    </p:set>
                                    <p:anim calcmode="lin" valueType="num">
                                      <p:cBhvr additive="base">
                                        <p:cTn id="13" dur="500" fill="hold"/>
                                        <p:tgtEl>
                                          <p:spTgt spid="17305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7305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73061"/>
                                        </p:tgtEl>
                                        <p:attrNameLst>
                                          <p:attrName>style.visibility</p:attrName>
                                        </p:attrNameLst>
                                      </p:cBhvr>
                                      <p:to>
                                        <p:strVal val="visible"/>
                                      </p:to>
                                    </p:set>
                                    <p:anim calcmode="lin" valueType="num">
                                      <p:cBhvr additive="base">
                                        <p:cTn id="19" dur="500" fill="hold"/>
                                        <p:tgtEl>
                                          <p:spTgt spid="173061"/>
                                        </p:tgtEl>
                                        <p:attrNameLst>
                                          <p:attrName>ppt_x</p:attrName>
                                        </p:attrNameLst>
                                      </p:cBhvr>
                                      <p:tavLst>
                                        <p:tav tm="0">
                                          <p:val>
                                            <p:strVal val="0-#ppt_w/2"/>
                                          </p:val>
                                        </p:tav>
                                        <p:tav tm="100000">
                                          <p:val>
                                            <p:strVal val="#ppt_x"/>
                                          </p:val>
                                        </p:tav>
                                      </p:tavLst>
                                    </p:anim>
                                    <p:anim calcmode="lin" valueType="num">
                                      <p:cBhvr additive="base">
                                        <p:cTn id="20" dur="500" fill="hold"/>
                                        <p:tgtEl>
                                          <p:spTgt spid="17306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73062"/>
                                        </p:tgtEl>
                                        <p:attrNameLst>
                                          <p:attrName>style.visibility</p:attrName>
                                        </p:attrNameLst>
                                      </p:cBhvr>
                                      <p:to>
                                        <p:strVal val="visible"/>
                                      </p:to>
                                    </p:set>
                                    <p:anim calcmode="lin" valueType="num">
                                      <p:cBhvr additive="base">
                                        <p:cTn id="25" dur="500" fill="hold"/>
                                        <p:tgtEl>
                                          <p:spTgt spid="173062"/>
                                        </p:tgtEl>
                                        <p:attrNameLst>
                                          <p:attrName>ppt_x</p:attrName>
                                        </p:attrNameLst>
                                      </p:cBhvr>
                                      <p:tavLst>
                                        <p:tav tm="0">
                                          <p:val>
                                            <p:strVal val="0-#ppt_w/2"/>
                                          </p:val>
                                        </p:tav>
                                        <p:tav tm="100000">
                                          <p:val>
                                            <p:strVal val="#ppt_x"/>
                                          </p:val>
                                        </p:tav>
                                      </p:tavLst>
                                    </p:anim>
                                    <p:anim calcmode="lin" valueType="num">
                                      <p:cBhvr additive="base">
                                        <p:cTn id="26" dur="500" fill="hold"/>
                                        <p:tgtEl>
                                          <p:spTgt spid="17306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058" grpId="0" autoUpdateAnimBg="0"/>
      <p:bldP spid="173059" grpId="0" build="p" autoUpdateAnimBg="0"/>
      <p:bldP spid="173061" grpId="0"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9986" name="Rectangle 2"/>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4 klausimas</a:t>
            </a:r>
            <a:endParaRPr lang="en-GB" sz="4400" cap="none" smtClean="0">
              <a:latin typeface="Times New Roman" pitchFamily="18" charset="0"/>
            </a:endParaRPr>
          </a:p>
        </p:txBody>
      </p:sp>
      <p:sp>
        <p:nvSpPr>
          <p:cNvPr id="169987" name="Rectangle 3"/>
          <p:cNvSpPr>
            <a:spLocks noGrp="1"/>
          </p:cNvSpPr>
          <p:nvPr>
            <p:ph type="body" idx="4294967295"/>
          </p:nvPr>
        </p:nvSpPr>
        <p:spPr bwMode="auto">
          <a:xfrm>
            <a:off x="566738" y="1658938"/>
            <a:ext cx="10891837" cy="3424237"/>
          </a:xfrm>
          <a:noFill/>
        </p:spPr>
        <p:txBody>
          <a:bodyPr wrap="square" numCol="1" anchor="t" anchorCtr="0" compatLnSpc="1">
            <a:prstTxWarp prst="textNoShape">
              <a:avLst/>
            </a:prstTxWarp>
          </a:bodyPr>
          <a:lstStyle/>
          <a:p>
            <a:pPr algn="just">
              <a:buFont typeface="Arial" charset="0"/>
              <a:buNone/>
            </a:pPr>
            <a:r>
              <a:rPr lang="lt-LT" cap="none" smtClean="0">
                <a:latin typeface="Times New Roman" pitchFamily="18" charset="0"/>
              </a:rPr>
              <a:t>		</a:t>
            </a:r>
            <a:r>
              <a:rPr lang="lt-LT" sz="2800" cap="none" smtClean="0">
                <a:latin typeface="Times New Roman" pitchFamily="18" charset="0"/>
              </a:rPr>
              <a:t>Ant siūlo pakabintas plieninis rutuliukas panardinamas į vandenį taip, kad neliestų dugno. Kokios jėgos veikia rutuliuką?</a:t>
            </a:r>
            <a:endParaRPr lang="en-GB" sz="2800" cap="none" smtClean="0">
              <a:latin typeface="Times New Roman" pitchFamily="18" charset="0"/>
            </a:endParaRPr>
          </a:p>
        </p:txBody>
      </p:sp>
      <p:sp>
        <p:nvSpPr>
          <p:cNvPr id="169988" name="Text Box 4"/>
          <p:cNvSpPr txBox="1">
            <a:spLocks noChangeArrowheads="1"/>
          </p:cNvSpPr>
          <p:nvPr/>
        </p:nvSpPr>
        <p:spPr bwMode="auto">
          <a:xfrm>
            <a:off x="604838" y="3798888"/>
            <a:ext cx="10715625" cy="1160462"/>
          </a:xfrm>
          <a:prstGeom prst="rect">
            <a:avLst/>
          </a:prstGeom>
          <a:noFill/>
          <a:ln w="9525">
            <a:noFill/>
            <a:miter lim="800000"/>
            <a:headEnd/>
            <a:tailEnd/>
          </a:ln>
          <a:effectLst/>
        </p:spPr>
        <p:txBody>
          <a:bodyPr>
            <a:spAutoFit/>
          </a:bodyPr>
          <a:lstStyle/>
          <a:p>
            <a:pPr>
              <a:spcBef>
                <a:spcPct val="50000"/>
              </a:spcBef>
            </a:pPr>
            <a:r>
              <a:rPr lang="lt-LT" sz="2800">
                <a:latin typeface="Times New Roman" pitchFamily="18" charset="0"/>
              </a:rPr>
              <a:t>Atsakymas:</a:t>
            </a:r>
          </a:p>
          <a:p>
            <a:pPr>
              <a:spcBef>
                <a:spcPct val="50000"/>
              </a:spcBef>
            </a:pPr>
            <a:r>
              <a:rPr lang="lt-LT" sz="2800">
                <a:latin typeface="Times New Roman" pitchFamily="18" charset="0"/>
              </a:rPr>
              <a:t>sunkio jėga, Archimedo jėga, siūlo tamprumo jėga.</a:t>
            </a:r>
            <a:endParaRPr lang="en-GB" sz="2800">
              <a:latin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9986"/>
                                        </p:tgtEl>
                                        <p:attrNameLst>
                                          <p:attrName>style.visibility</p:attrName>
                                        </p:attrNameLst>
                                      </p:cBhvr>
                                      <p:to>
                                        <p:strVal val="visible"/>
                                      </p:to>
                                    </p:set>
                                    <p:anim calcmode="lin" valueType="num">
                                      <p:cBhvr additive="base">
                                        <p:cTn id="7" dur="500" fill="hold"/>
                                        <p:tgtEl>
                                          <p:spTgt spid="169986"/>
                                        </p:tgtEl>
                                        <p:attrNameLst>
                                          <p:attrName>ppt_x</p:attrName>
                                        </p:attrNameLst>
                                      </p:cBhvr>
                                      <p:tavLst>
                                        <p:tav tm="0">
                                          <p:val>
                                            <p:strVal val="0-#ppt_w/2"/>
                                          </p:val>
                                        </p:tav>
                                        <p:tav tm="100000">
                                          <p:val>
                                            <p:strVal val="#ppt_x"/>
                                          </p:val>
                                        </p:tav>
                                      </p:tavLst>
                                    </p:anim>
                                    <p:anim calcmode="lin" valueType="num">
                                      <p:cBhvr additive="base">
                                        <p:cTn id="8" dur="500" fill="hold"/>
                                        <p:tgtEl>
                                          <p:spTgt spid="16998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9987">
                                            <p:txEl>
                                              <p:pRg st="0" end="0"/>
                                            </p:txEl>
                                          </p:spTgt>
                                        </p:tgtEl>
                                        <p:attrNameLst>
                                          <p:attrName>style.visibility</p:attrName>
                                        </p:attrNameLst>
                                      </p:cBhvr>
                                      <p:to>
                                        <p:strVal val="visible"/>
                                      </p:to>
                                    </p:set>
                                    <p:anim calcmode="lin" valueType="num">
                                      <p:cBhvr additive="base">
                                        <p:cTn id="13" dur="500" fill="hold"/>
                                        <p:tgtEl>
                                          <p:spTgt spid="169987">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6998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69988"/>
                                        </p:tgtEl>
                                        <p:attrNameLst>
                                          <p:attrName>style.visibility</p:attrName>
                                        </p:attrNameLst>
                                      </p:cBhvr>
                                      <p:to>
                                        <p:strVal val="visible"/>
                                      </p:to>
                                    </p:set>
                                    <p:anim calcmode="lin" valueType="num">
                                      <p:cBhvr additive="base">
                                        <p:cTn id="19" dur="500" fill="hold"/>
                                        <p:tgtEl>
                                          <p:spTgt spid="169988"/>
                                        </p:tgtEl>
                                        <p:attrNameLst>
                                          <p:attrName>ppt_x</p:attrName>
                                        </p:attrNameLst>
                                      </p:cBhvr>
                                      <p:tavLst>
                                        <p:tav tm="0">
                                          <p:val>
                                            <p:strVal val="0-#ppt_w/2"/>
                                          </p:val>
                                        </p:tav>
                                        <p:tav tm="100000">
                                          <p:val>
                                            <p:strVal val="#ppt_x"/>
                                          </p:val>
                                        </p:tav>
                                      </p:tavLst>
                                    </p:anim>
                                    <p:anim calcmode="lin" valueType="num">
                                      <p:cBhvr additive="base">
                                        <p:cTn id="20" dur="500" fill="hold"/>
                                        <p:tgtEl>
                                          <p:spTgt spid="1699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6" grpId="0" autoUpdateAnimBg="0"/>
      <p:bldP spid="169987" grpId="0" build="p" autoUpdateAnimBg="0"/>
      <p:bldP spid="169988" grpId="0"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1010" name="Rectangle 2"/>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5 klausimas</a:t>
            </a:r>
            <a:endParaRPr lang="en-GB" sz="4400" cap="none" smtClean="0">
              <a:latin typeface="Times New Roman" pitchFamily="18" charset="0"/>
            </a:endParaRPr>
          </a:p>
        </p:txBody>
      </p:sp>
      <p:sp>
        <p:nvSpPr>
          <p:cNvPr id="171011" name="Rectangle 3"/>
          <p:cNvSpPr>
            <a:spLocks noGrp="1"/>
          </p:cNvSpPr>
          <p:nvPr>
            <p:ph type="body" idx="4294967295"/>
          </p:nvPr>
        </p:nvSpPr>
        <p:spPr bwMode="auto">
          <a:xfrm>
            <a:off x="657225" y="1863725"/>
            <a:ext cx="10363200" cy="1620838"/>
          </a:xfrm>
          <a:noFill/>
        </p:spPr>
        <p:txBody>
          <a:bodyPr wrap="square" numCol="1" anchor="t" anchorCtr="0" compatLnSpc="1">
            <a:prstTxWarp prst="textNoShape">
              <a:avLst/>
            </a:prstTxWarp>
          </a:bodyPr>
          <a:lstStyle/>
          <a:p>
            <a:pPr>
              <a:buFont typeface="Arial" charset="0"/>
              <a:buNone/>
            </a:pPr>
            <a:r>
              <a:rPr lang="lt-LT" sz="2800" cap="none" smtClean="0">
                <a:latin typeface="Times New Roman" pitchFamily="18" charset="0"/>
              </a:rPr>
              <a:t>Inkaras laivo denyje yra sunkesnis negu vandenyje. Kodėl?</a:t>
            </a:r>
            <a:endParaRPr lang="en-GB" sz="2800" cap="none" smtClean="0">
              <a:latin typeface="Times New Roman" pitchFamily="18" charset="0"/>
            </a:endParaRPr>
          </a:p>
        </p:txBody>
      </p:sp>
      <p:sp>
        <p:nvSpPr>
          <p:cNvPr id="171012" name="Text Box 4"/>
          <p:cNvSpPr txBox="1">
            <a:spLocks noChangeArrowheads="1"/>
          </p:cNvSpPr>
          <p:nvPr/>
        </p:nvSpPr>
        <p:spPr bwMode="auto">
          <a:xfrm>
            <a:off x="644525" y="3670300"/>
            <a:ext cx="10663238" cy="1587500"/>
          </a:xfrm>
          <a:prstGeom prst="rect">
            <a:avLst/>
          </a:prstGeom>
          <a:noFill/>
          <a:ln w="9525">
            <a:noFill/>
            <a:miter lim="800000"/>
            <a:headEnd/>
            <a:tailEnd/>
          </a:ln>
          <a:effectLst/>
        </p:spPr>
        <p:txBody>
          <a:bodyPr>
            <a:spAutoFit/>
          </a:bodyPr>
          <a:lstStyle/>
          <a:p>
            <a:pPr>
              <a:spcBef>
                <a:spcPct val="50000"/>
              </a:spcBef>
            </a:pPr>
            <a:r>
              <a:rPr lang="lt-LT" sz="2800">
                <a:latin typeface="Times New Roman" pitchFamily="18" charset="0"/>
              </a:rPr>
              <a:t>Atsakymas:</a:t>
            </a:r>
          </a:p>
          <a:p>
            <a:pPr>
              <a:spcBef>
                <a:spcPct val="50000"/>
              </a:spcBef>
            </a:pPr>
            <a:r>
              <a:rPr lang="lt-LT" sz="2800">
                <a:latin typeface="Times New Roman" pitchFamily="18" charset="0"/>
              </a:rPr>
              <a:t>vandenyje inkarą be sunkio jėgos veikia aukštyn nukreipta Archimedo jėga, o denyje jį veikia tik sunkio jėga. Todėl denyje inkaras sunkesnis.</a:t>
            </a:r>
            <a:endParaRPr lang="en-GB" sz="2800">
              <a:latin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1010"/>
                                        </p:tgtEl>
                                        <p:attrNameLst>
                                          <p:attrName>style.visibility</p:attrName>
                                        </p:attrNameLst>
                                      </p:cBhvr>
                                      <p:to>
                                        <p:strVal val="visible"/>
                                      </p:to>
                                    </p:set>
                                    <p:anim calcmode="lin" valueType="num">
                                      <p:cBhvr additive="base">
                                        <p:cTn id="7" dur="500" fill="hold"/>
                                        <p:tgtEl>
                                          <p:spTgt spid="171010"/>
                                        </p:tgtEl>
                                        <p:attrNameLst>
                                          <p:attrName>ppt_x</p:attrName>
                                        </p:attrNameLst>
                                      </p:cBhvr>
                                      <p:tavLst>
                                        <p:tav tm="0">
                                          <p:val>
                                            <p:strVal val="0-#ppt_w/2"/>
                                          </p:val>
                                        </p:tav>
                                        <p:tav tm="100000">
                                          <p:val>
                                            <p:strVal val="#ppt_x"/>
                                          </p:val>
                                        </p:tav>
                                      </p:tavLst>
                                    </p:anim>
                                    <p:anim calcmode="lin" valueType="num">
                                      <p:cBhvr additive="base">
                                        <p:cTn id="8" dur="500" fill="hold"/>
                                        <p:tgtEl>
                                          <p:spTgt spid="1710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71011">
                                            <p:txEl>
                                              <p:pRg st="0" end="0"/>
                                            </p:txEl>
                                          </p:spTgt>
                                        </p:tgtEl>
                                        <p:attrNameLst>
                                          <p:attrName>style.visibility</p:attrName>
                                        </p:attrNameLst>
                                      </p:cBhvr>
                                      <p:to>
                                        <p:strVal val="visible"/>
                                      </p:to>
                                    </p:set>
                                    <p:anim calcmode="lin" valueType="num">
                                      <p:cBhvr additive="base">
                                        <p:cTn id="13" dur="500" fill="hold"/>
                                        <p:tgtEl>
                                          <p:spTgt spid="17101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7101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71012"/>
                                        </p:tgtEl>
                                        <p:attrNameLst>
                                          <p:attrName>style.visibility</p:attrName>
                                        </p:attrNameLst>
                                      </p:cBhvr>
                                      <p:to>
                                        <p:strVal val="visible"/>
                                      </p:to>
                                    </p:set>
                                    <p:anim calcmode="lin" valueType="num">
                                      <p:cBhvr additive="base">
                                        <p:cTn id="19" dur="500" fill="hold"/>
                                        <p:tgtEl>
                                          <p:spTgt spid="171012"/>
                                        </p:tgtEl>
                                        <p:attrNameLst>
                                          <p:attrName>ppt_x</p:attrName>
                                        </p:attrNameLst>
                                      </p:cBhvr>
                                      <p:tavLst>
                                        <p:tav tm="0">
                                          <p:val>
                                            <p:strVal val="0-#ppt_w/2"/>
                                          </p:val>
                                        </p:tav>
                                        <p:tav tm="100000">
                                          <p:val>
                                            <p:strVal val="#ppt_x"/>
                                          </p:val>
                                        </p:tav>
                                      </p:tavLst>
                                    </p:anim>
                                    <p:anim calcmode="lin" valueType="num">
                                      <p:cBhvr additive="base">
                                        <p:cTn id="20" dur="500" fill="hold"/>
                                        <p:tgtEl>
                                          <p:spTgt spid="1710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0" grpId="0" autoUpdateAnimBg="0"/>
      <p:bldP spid="171011" grpId="0" build="p" autoUpdateAnimBg="0"/>
      <p:bldP spid="171012" grpId="0"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2034" name="Rectangle 2"/>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6 klausimas</a:t>
            </a:r>
            <a:endParaRPr lang="en-GB" sz="4400" cap="none" smtClean="0">
              <a:latin typeface="Times New Roman" pitchFamily="18" charset="0"/>
            </a:endParaRPr>
          </a:p>
        </p:txBody>
      </p:sp>
      <p:sp>
        <p:nvSpPr>
          <p:cNvPr id="172035" name="Rectangle 3"/>
          <p:cNvSpPr>
            <a:spLocks noGrp="1"/>
          </p:cNvSpPr>
          <p:nvPr>
            <p:ph type="body" idx="4294967295"/>
          </p:nvPr>
        </p:nvSpPr>
        <p:spPr bwMode="auto">
          <a:xfrm>
            <a:off x="914400" y="2366963"/>
            <a:ext cx="10363200" cy="1401762"/>
          </a:xfrm>
          <a:noFill/>
        </p:spPr>
        <p:txBody>
          <a:bodyPr wrap="square" numCol="1" anchor="t" anchorCtr="0" compatLnSpc="1">
            <a:prstTxWarp prst="textNoShape">
              <a:avLst/>
            </a:prstTxWarp>
          </a:bodyPr>
          <a:lstStyle/>
          <a:p>
            <a:pPr>
              <a:buFont typeface="Arial" charset="0"/>
              <a:buNone/>
            </a:pPr>
            <a:r>
              <a:rPr lang="lt-LT" sz="2800" cap="none" smtClean="0">
                <a:latin typeface="Times New Roman" pitchFamily="18" charset="0"/>
              </a:rPr>
              <a:t>Nuskendę laivai iš jūros yra iškeliami pontonais. Kuri jėga tai atlieka?</a:t>
            </a:r>
            <a:endParaRPr lang="en-GB" sz="2800" cap="none" smtClean="0">
              <a:latin typeface="Times New Roman" pitchFamily="18" charset="0"/>
            </a:endParaRPr>
          </a:p>
        </p:txBody>
      </p:sp>
      <p:sp>
        <p:nvSpPr>
          <p:cNvPr id="172037" name="Text Box 5"/>
          <p:cNvSpPr txBox="1">
            <a:spLocks noChangeArrowheads="1"/>
          </p:cNvSpPr>
          <p:nvPr/>
        </p:nvSpPr>
        <p:spPr bwMode="auto">
          <a:xfrm>
            <a:off x="1017588" y="3940175"/>
            <a:ext cx="10715625" cy="1160463"/>
          </a:xfrm>
          <a:prstGeom prst="rect">
            <a:avLst/>
          </a:prstGeom>
          <a:noFill/>
          <a:ln w="9525">
            <a:noFill/>
            <a:miter lim="800000"/>
            <a:headEnd/>
            <a:tailEnd/>
          </a:ln>
          <a:effectLst/>
        </p:spPr>
        <p:txBody>
          <a:bodyPr>
            <a:spAutoFit/>
          </a:bodyPr>
          <a:lstStyle/>
          <a:p>
            <a:pPr>
              <a:spcBef>
                <a:spcPct val="50000"/>
              </a:spcBef>
            </a:pPr>
            <a:r>
              <a:rPr lang="lt-LT" sz="2800">
                <a:latin typeface="Times New Roman" pitchFamily="18" charset="0"/>
              </a:rPr>
              <a:t>Atsakymas:</a:t>
            </a:r>
          </a:p>
          <a:p>
            <a:pPr>
              <a:spcBef>
                <a:spcPct val="50000"/>
              </a:spcBef>
            </a:pPr>
            <a:r>
              <a:rPr lang="lt-LT" sz="2800">
                <a:latin typeface="Times New Roman" pitchFamily="18" charset="0"/>
              </a:rPr>
              <a:t>Archimedo jėga.</a:t>
            </a:r>
            <a:endParaRPr lang="en-GB" sz="2800">
              <a:latin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2034"/>
                                        </p:tgtEl>
                                        <p:attrNameLst>
                                          <p:attrName>style.visibility</p:attrName>
                                        </p:attrNameLst>
                                      </p:cBhvr>
                                      <p:to>
                                        <p:strVal val="visible"/>
                                      </p:to>
                                    </p:set>
                                    <p:anim calcmode="lin" valueType="num">
                                      <p:cBhvr additive="base">
                                        <p:cTn id="7" dur="500" fill="hold"/>
                                        <p:tgtEl>
                                          <p:spTgt spid="172034"/>
                                        </p:tgtEl>
                                        <p:attrNameLst>
                                          <p:attrName>ppt_x</p:attrName>
                                        </p:attrNameLst>
                                      </p:cBhvr>
                                      <p:tavLst>
                                        <p:tav tm="0">
                                          <p:val>
                                            <p:strVal val="0-#ppt_w/2"/>
                                          </p:val>
                                        </p:tav>
                                        <p:tav tm="100000">
                                          <p:val>
                                            <p:strVal val="#ppt_x"/>
                                          </p:val>
                                        </p:tav>
                                      </p:tavLst>
                                    </p:anim>
                                    <p:anim calcmode="lin" valueType="num">
                                      <p:cBhvr additive="base">
                                        <p:cTn id="8" dur="500" fill="hold"/>
                                        <p:tgtEl>
                                          <p:spTgt spid="17203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72035">
                                            <p:txEl>
                                              <p:pRg st="0" end="0"/>
                                            </p:txEl>
                                          </p:spTgt>
                                        </p:tgtEl>
                                        <p:attrNameLst>
                                          <p:attrName>style.visibility</p:attrName>
                                        </p:attrNameLst>
                                      </p:cBhvr>
                                      <p:to>
                                        <p:strVal val="visible"/>
                                      </p:to>
                                    </p:set>
                                    <p:anim calcmode="lin" valueType="num">
                                      <p:cBhvr additive="base">
                                        <p:cTn id="13" dur="500" fill="hold"/>
                                        <p:tgtEl>
                                          <p:spTgt spid="17203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7203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72037"/>
                                        </p:tgtEl>
                                        <p:attrNameLst>
                                          <p:attrName>style.visibility</p:attrName>
                                        </p:attrNameLst>
                                      </p:cBhvr>
                                      <p:to>
                                        <p:strVal val="visible"/>
                                      </p:to>
                                    </p:set>
                                    <p:anim calcmode="lin" valueType="num">
                                      <p:cBhvr additive="base">
                                        <p:cTn id="19" dur="500" fill="hold"/>
                                        <p:tgtEl>
                                          <p:spTgt spid="172037"/>
                                        </p:tgtEl>
                                        <p:attrNameLst>
                                          <p:attrName>ppt_x</p:attrName>
                                        </p:attrNameLst>
                                      </p:cBhvr>
                                      <p:tavLst>
                                        <p:tav tm="0">
                                          <p:val>
                                            <p:strVal val="0-#ppt_w/2"/>
                                          </p:val>
                                        </p:tav>
                                        <p:tav tm="100000">
                                          <p:val>
                                            <p:strVal val="#ppt_x"/>
                                          </p:val>
                                        </p:tav>
                                      </p:tavLst>
                                    </p:anim>
                                    <p:anim calcmode="lin" valueType="num">
                                      <p:cBhvr additive="base">
                                        <p:cTn id="20" dur="500" fill="hold"/>
                                        <p:tgtEl>
                                          <p:spTgt spid="1720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4" grpId="0" autoUpdateAnimBg="0"/>
      <p:bldP spid="172035" grpId="0" build="p" autoUpdateAnimBg="0"/>
      <p:bldP spid="172037" grpId="0"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5106" name="Rectangle 2"/>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7 klausimas</a:t>
            </a:r>
            <a:endParaRPr lang="en-GB" sz="4400" cap="none" smtClean="0">
              <a:latin typeface="Times New Roman" pitchFamily="18" charset="0"/>
            </a:endParaRPr>
          </a:p>
        </p:txBody>
      </p:sp>
      <p:sp>
        <p:nvSpPr>
          <p:cNvPr id="175107" name="Rectangle 3"/>
          <p:cNvSpPr>
            <a:spLocks noGrp="1"/>
          </p:cNvSpPr>
          <p:nvPr>
            <p:ph type="body" idx="4294967295"/>
          </p:nvPr>
        </p:nvSpPr>
        <p:spPr bwMode="auto">
          <a:xfrm>
            <a:off x="811213" y="1800225"/>
            <a:ext cx="10363200" cy="1582738"/>
          </a:xfrm>
          <a:noFill/>
        </p:spPr>
        <p:txBody>
          <a:bodyPr wrap="square" numCol="1" anchor="t" anchorCtr="0" compatLnSpc="1">
            <a:prstTxWarp prst="textNoShape">
              <a:avLst/>
            </a:prstTxWarp>
          </a:bodyPr>
          <a:lstStyle/>
          <a:p>
            <a:pPr>
              <a:buFont typeface="Arial" charset="0"/>
              <a:buNone/>
            </a:pPr>
            <a:r>
              <a:rPr lang="lt-LT" sz="2800" cap="none" smtClean="0">
                <a:latin typeface="Times New Roman" pitchFamily="18" charset="0"/>
              </a:rPr>
              <a:t>		Kieto kūno ir skysčio tankiai vienodi. Skęs ar neskęs šis kūnas skystyje? </a:t>
            </a:r>
            <a:endParaRPr lang="en-GB" sz="2800" cap="none" smtClean="0">
              <a:latin typeface="Times New Roman" pitchFamily="18" charset="0"/>
            </a:endParaRPr>
          </a:p>
        </p:txBody>
      </p:sp>
      <p:sp>
        <p:nvSpPr>
          <p:cNvPr id="175108" name="Text Box 4"/>
          <p:cNvSpPr txBox="1">
            <a:spLocks noChangeArrowheads="1"/>
          </p:cNvSpPr>
          <p:nvPr/>
        </p:nvSpPr>
        <p:spPr bwMode="auto">
          <a:xfrm>
            <a:off x="1120775" y="3708400"/>
            <a:ext cx="9890125" cy="1160463"/>
          </a:xfrm>
          <a:prstGeom prst="rect">
            <a:avLst/>
          </a:prstGeom>
          <a:noFill/>
          <a:ln w="9525">
            <a:noFill/>
            <a:miter lim="800000"/>
            <a:headEnd/>
            <a:tailEnd/>
          </a:ln>
          <a:effectLst/>
        </p:spPr>
        <p:txBody>
          <a:bodyPr>
            <a:spAutoFit/>
          </a:bodyPr>
          <a:lstStyle/>
          <a:p>
            <a:pPr>
              <a:spcBef>
                <a:spcPct val="50000"/>
              </a:spcBef>
            </a:pPr>
            <a:r>
              <a:rPr lang="lt-LT" sz="2800">
                <a:latin typeface="Times New Roman" pitchFamily="18" charset="0"/>
              </a:rPr>
              <a:t>Atsakymas:</a:t>
            </a:r>
          </a:p>
          <a:p>
            <a:pPr>
              <a:spcBef>
                <a:spcPct val="50000"/>
              </a:spcBef>
            </a:pPr>
            <a:r>
              <a:rPr lang="lt-LT" sz="2800">
                <a:latin typeface="Times New Roman" pitchFamily="18" charset="0"/>
              </a:rPr>
              <a:t>Kūnas neskęs, bet laikysis bet kuriame gylyje.</a:t>
            </a:r>
            <a:endParaRPr lang="en-GB" sz="2800">
              <a:latin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5106"/>
                                        </p:tgtEl>
                                        <p:attrNameLst>
                                          <p:attrName>style.visibility</p:attrName>
                                        </p:attrNameLst>
                                      </p:cBhvr>
                                      <p:to>
                                        <p:strVal val="visible"/>
                                      </p:to>
                                    </p:set>
                                    <p:anim calcmode="lin" valueType="num">
                                      <p:cBhvr additive="base">
                                        <p:cTn id="7" dur="500" fill="hold"/>
                                        <p:tgtEl>
                                          <p:spTgt spid="175106"/>
                                        </p:tgtEl>
                                        <p:attrNameLst>
                                          <p:attrName>ppt_x</p:attrName>
                                        </p:attrNameLst>
                                      </p:cBhvr>
                                      <p:tavLst>
                                        <p:tav tm="0">
                                          <p:val>
                                            <p:strVal val="0-#ppt_w/2"/>
                                          </p:val>
                                        </p:tav>
                                        <p:tav tm="100000">
                                          <p:val>
                                            <p:strVal val="#ppt_x"/>
                                          </p:val>
                                        </p:tav>
                                      </p:tavLst>
                                    </p:anim>
                                    <p:anim calcmode="lin" valueType="num">
                                      <p:cBhvr additive="base">
                                        <p:cTn id="8" dur="500" fill="hold"/>
                                        <p:tgtEl>
                                          <p:spTgt spid="17510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75107">
                                            <p:txEl>
                                              <p:pRg st="0" end="0"/>
                                            </p:txEl>
                                          </p:spTgt>
                                        </p:tgtEl>
                                        <p:attrNameLst>
                                          <p:attrName>style.visibility</p:attrName>
                                        </p:attrNameLst>
                                      </p:cBhvr>
                                      <p:to>
                                        <p:strVal val="visible"/>
                                      </p:to>
                                    </p:set>
                                    <p:anim calcmode="lin" valueType="num">
                                      <p:cBhvr additive="base">
                                        <p:cTn id="13" dur="500" fill="hold"/>
                                        <p:tgtEl>
                                          <p:spTgt spid="175107">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7510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75108"/>
                                        </p:tgtEl>
                                        <p:attrNameLst>
                                          <p:attrName>style.visibility</p:attrName>
                                        </p:attrNameLst>
                                      </p:cBhvr>
                                      <p:to>
                                        <p:strVal val="visible"/>
                                      </p:to>
                                    </p:set>
                                    <p:anim calcmode="lin" valueType="num">
                                      <p:cBhvr additive="base">
                                        <p:cTn id="19" dur="500" fill="hold"/>
                                        <p:tgtEl>
                                          <p:spTgt spid="175108"/>
                                        </p:tgtEl>
                                        <p:attrNameLst>
                                          <p:attrName>ppt_x</p:attrName>
                                        </p:attrNameLst>
                                      </p:cBhvr>
                                      <p:tavLst>
                                        <p:tav tm="0">
                                          <p:val>
                                            <p:strVal val="0-#ppt_w/2"/>
                                          </p:val>
                                        </p:tav>
                                        <p:tav tm="100000">
                                          <p:val>
                                            <p:strVal val="#ppt_x"/>
                                          </p:val>
                                        </p:tav>
                                      </p:tavLst>
                                    </p:anim>
                                    <p:anim calcmode="lin" valueType="num">
                                      <p:cBhvr additive="base">
                                        <p:cTn id="20" dur="500" fill="hold"/>
                                        <p:tgtEl>
                                          <p:spTgt spid="17510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06" grpId="0" autoUpdateAnimBg="0"/>
      <p:bldP spid="175107" grpId="0" build="p" autoUpdateAnimBg="0"/>
      <p:bldP spid="175108" grpId="0" autoUpdateAnimBg="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8 klausimas</a:t>
            </a:r>
            <a:endParaRPr lang="en-GB" sz="4400" cap="none" smtClean="0">
              <a:latin typeface="Times New Roman" pitchFamily="18" charset="0"/>
            </a:endParaRPr>
          </a:p>
        </p:txBody>
      </p:sp>
      <p:sp>
        <p:nvSpPr>
          <p:cNvPr id="176131" name="Rectangle 3"/>
          <p:cNvSpPr>
            <a:spLocks noGrp="1"/>
          </p:cNvSpPr>
          <p:nvPr>
            <p:ph type="body" idx="4294967295"/>
          </p:nvPr>
        </p:nvSpPr>
        <p:spPr bwMode="auto">
          <a:xfrm>
            <a:off x="411163" y="1762125"/>
            <a:ext cx="11187112" cy="3424238"/>
          </a:xfrm>
          <a:noFill/>
        </p:spPr>
        <p:txBody>
          <a:bodyPr wrap="square" numCol="1" anchor="t" anchorCtr="0" compatLnSpc="1">
            <a:prstTxWarp prst="textNoShape">
              <a:avLst/>
            </a:prstTxWarp>
          </a:bodyPr>
          <a:lstStyle/>
          <a:p>
            <a:pPr algn="just">
              <a:buFont typeface="Arial" charset="0"/>
              <a:buNone/>
            </a:pPr>
            <a:r>
              <a:rPr lang="lt-LT" sz="2800" cap="none" smtClean="0">
                <a:latin typeface="Times New Roman" pitchFamily="18" charset="0"/>
              </a:rPr>
              <a:t>		Skęs ar neskęs  kūnas skystyje, jei kūno sunkio jėga didesnė už Archimedo jėga? </a:t>
            </a:r>
            <a:endParaRPr lang="en-GB" sz="2800" cap="none" smtClean="0">
              <a:latin typeface="Times New Roman" pitchFamily="18" charset="0"/>
            </a:endParaRPr>
          </a:p>
          <a:p>
            <a:pPr>
              <a:buFont typeface="Arial" charset="0"/>
              <a:buNone/>
            </a:pPr>
            <a:endParaRPr lang="en-GB" sz="2800" cap="none" smtClean="0">
              <a:latin typeface="Tw Cen MT" pitchFamily="34" charset="0"/>
            </a:endParaRPr>
          </a:p>
        </p:txBody>
      </p:sp>
      <p:sp>
        <p:nvSpPr>
          <p:cNvPr id="176132" name="Text Box 4"/>
          <p:cNvSpPr txBox="1">
            <a:spLocks noChangeArrowheads="1"/>
          </p:cNvSpPr>
          <p:nvPr/>
        </p:nvSpPr>
        <p:spPr bwMode="auto">
          <a:xfrm>
            <a:off x="708025" y="3567113"/>
            <a:ext cx="10534650" cy="1160462"/>
          </a:xfrm>
          <a:prstGeom prst="rect">
            <a:avLst/>
          </a:prstGeom>
          <a:noFill/>
          <a:ln w="9525">
            <a:noFill/>
            <a:miter lim="800000"/>
            <a:headEnd/>
            <a:tailEnd/>
          </a:ln>
          <a:effectLst/>
        </p:spPr>
        <p:txBody>
          <a:bodyPr>
            <a:spAutoFit/>
          </a:bodyPr>
          <a:lstStyle/>
          <a:p>
            <a:pPr>
              <a:spcBef>
                <a:spcPct val="50000"/>
              </a:spcBef>
            </a:pPr>
            <a:r>
              <a:rPr lang="lt-LT" sz="2800">
                <a:latin typeface="Times New Roman" pitchFamily="18" charset="0"/>
              </a:rPr>
              <a:t>Atsakymas:</a:t>
            </a:r>
          </a:p>
          <a:p>
            <a:pPr>
              <a:spcBef>
                <a:spcPct val="50000"/>
              </a:spcBef>
            </a:pPr>
            <a:r>
              <a:rPr lang="lt-LT" sz="2800">
                <a:latin typeface="Times New Roman" pitchFamily="18" charset="0"/>
              </a:rPr>
              <a:t>kūnas skęs.</a:t>
            </a:r>
            <a:endParaRPr lang="en-GB" sz="2800">
              <a:latin typeface="Times New Roman" pitchFamily="18" charset="0"/>
            </a:endParaRP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7154" name="Rectangle 2"/>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9 klausimas</a:t>
            </a:r>
            <a:endParaRPr lang="en-GB" sz="4400" cap="none" smtClean="0">
              <a:latin typeface="Times New Roman" pitchFamily="18" charset="0"/>
            </a:endParaRPr>
          </a:p>
        </p:txBody>
      </p:sp>
      <p:sp>
        <p:nvSpPr>
          <p:cNvPr id="177155" name="Rectangle 3"/>
          <p:cNvSpPr>
            <a:spLocks noGrp="1"/>
          </p:cNvSpPr>
          <p:nvPr>
            <p:ph type="body" idx="4294967295"/>
          </p:nvPr>
        </p:nvSpPr>
        <p:spPr bwMode="auto">
          <a:xfrm>
            <a:off x="501650" y="1606550"/>
            <a:ext cx="10363200" cy="1260475"/>
          </a:xfrm>
          <a:noFill/>
        </p:spPr>
        <p:txBody>
          <a:bodyPr wrap="square" numCol="1" anchor="t" anchorCtr="0" compatLnSpc="1">
            <a:prstTxWarp prst="textNoShape">
              <a:avLst/>
            </a:prstTxWarp>
          </a:bodyPr>
          <a:lstStyle/>
          <a:p>
            <a:pPr>
              <a:buFont typeface="Arial" charset="0"/>
              <a:buNone/>
            </a:pPr>
            <a:r>
              <a:rPr lang="lt-LT" sz="2800" cap="none" smtClean="0">
                <a:latin typeface="Times New Roman" pitchFamily="18" charset="0"/>
              </a:rPr>
              <a:t>Suformuluokite laivų plūduriavimo principą.</a:t>
            </a:r>
            <a:endParaRPr lang="en-GB" sz="2800" cap="none" smtClean="0">
              <a:latin typeface="Times New Roman" pitchFamily="18" charset="0"/>
            </a:endParaRPr>
          </a:p>
        </p:txBody>
      </p:sp>
      <p:sp>
        <p:nvSpPr>
          <p:cNvPr id="177156" name="Text Box 4"/>
          <p:cNvSpPr txBox="1">
            <a:spLocks noChangeArrowheads="1"/>
          </p:cNvSpPr>
          <p:nvPr/>
        </p:nvSpPr>
        <p:spPr bwMode="auto">
          <a:xfrm>
            <a:off x="695325" y="3259138"/>
            <a:ext cx="11050588" cy="2312987"/>
          </a:xfrm>
          <a:prstGeom prst="rect">
            <a:avLst/>
          </a:prstGeom>
          <a:noFill/>
          <a:ln w="9525">
            <a:noFill/>
            <a:miter lim="800000"/>
            <a:headEnd/>
            <a:tailEnd/>
          </a:ln>
          <a:effectLst/>
        </p:spPr>
        <p:txBody>
          <a:bodyPr>
            <a:spAutoFit/>
          </a:bodyPr>
          <a:lstStyle/>
          <a:p>
            <a:pPr>
              <a:spcBef>
                <a:spcPct val="50000"/>
              </a:spcBef>
            </a:pPr>
            <a:r>
              <a:rPr lang="lt-LT" sz="2800">
                <a:latin typeface="Times New Roman" pitchFamily="18" charset="0"/>
              </a:rPr>
              <a:t>Atsakymas:</a:t>
            </a:r>
          </a:p>
          <a:p>
            <a:pPr algn="just" eaLnBrk="1" hangingPunct="1">
              <a:lnSpc>
                <a:spcPct val="120000"/>
              </a:lnSpc>
              <a:spcBef>
                <a:spcPts val="1000"/>
              </a:spcBef>
              <a:buClr>
                <a:schemeClr val="tx1"/>
              </a:buClr>
              <a:buFont typeface="Arial" charset="0"/>
              <a:buNone/>
            </a:pPr>
            <a:r>
              <a:rPr lang="lt-LT" sz="2800">
                <a:latin typeface="Times New Roman" pitchFamily="18" charset="0"/>
              </a:rPr>
              <a:t>vandenyje pasinėrusios laivo dalies išstumto vandens svoris turi būti lygus laivo su kroviniu svoriui.</a:t>
            </a:r>
            <a:endParaRPr lang="en-GB" sz="2800">
              <a:latin typeface="Times New Roman" pitchFamily="18" charset="0"/>
            </a:endParaRPr>
          </a:p>
          <a:p>
            <a:pPr>
              <a:spcBef>
                <a:spcPct val="50000"/>
              </a:spcBef>
            </a:pPr>
            <a:endParaRPr lang="en-GB" sz="2800">
              <a:latin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7154"/>
                                        </p:tgtEl>
                                        <p:attrNameLst>
                                          <p:attrName>style.visibility</p:attrName>
                                        </p:attrNameLst>
                                      </p:cBhvr>
                                      <p:to>
                                        <p:strVal val="visible"/>
                                      </p:to>
                                    </p:set>
                                    <p:anim calcmode="lin" valueType="num">
                                      <p:cBhvr additive="base">
                                        <p:cTn id="7" dur="500" fill="hold"/>
                                        <p:tgtEl>
                                          <p:spTgt spid="177154"/>
                                        </p:tgtEl>
                                        <p:attrNameLst>
                                          <p:attrName>ppt_x</p:attrName>
                                        </p:attrNameLst>
                                      </p:cBhvr>
                                      <p:tavLst>
                                        <p:tav tm="0">
                                          <p:val>
                                            <p:strVal val="0-#ppt_w/2"/>
                                          </p:val>
                                        </p:tav>
                                        <p:tav tm="100000">
                                          <p:val>
                                            <p:strVal val="#ppt_x"/>
                                          </p:val>
                                        </p:tav>
                                      </p:tavLst>
                                    </p:anim>
                                    <p:anim calcmode="lin" valueType="num">
                                      <p:cBhvr additive="base">
                                        <p:cTn id="8" dur="500" fill="hold"/>
                                        <p:tgtEl>
                                          <p:spTgt spid="17715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77155">
                                            <p:txEl>
                                              <p:pRg st="0" end="0"/>
                                            </p:txEl>
                                          </p:spTgt>
                                        </p:tgtEl>
                                        <p:attrNameLst>
                                          <p:attrName>style.visibility</p:attrName>
                                        </p:attrNameLst>
                                      </p:cBhvr>
                                      <p:to>
                                        <p:strVal val="visible"/>
                                      </p:to>
                                    </p:set>
                                    <p:anim calcmode="lin" valueType="num">
                                      <p:cBhvr additive="base">
                                        <p:cTn id="13" dur="500" fill="hold"/>
                                        <p:tgtEl>
                                          <p:spTgt spid="17715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7715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77156"/>
                                        </p:tgtEl>
                                        <p:attrNameLst>
                                          <p:attrName>style.visibility</p:attrName>
                                        </p:attrNameLst>
                                      </p:cBhvr>
                                      <p:to>
                                        <p:strVal val="visible"/>
                                      </p:to>
                                    </p:set>
                                    <p:anim calcmode="lin" valueType="num">
                                      <p:cBhvr additive="base">
                                        <p:cTn id="19" dur="500" fill="hold"/>
                                        <p:tgtEl>
                                          <p:spTgt spid="177156"/>
                                        </p:tgtEl>
                                        <p:attrNameLst>
                                          <p:attrName>ppt_x</p:attrName>
                                        </p:attrNameLst>
                                      </p:cBhvr>
                                      <p:tavLst>
                                        <p:tav tm="0">
                                          <p:val>
                                            <p:strVal val="0-#ppt_w/2"/>
                                          </p:val>
                                        </p:tav>
                                        <p:tav tm="100000">
                                          <p:val>
                                            <p:strVal val="#ppt_x"/>
                                          </p:val>
                                        </p:tav>
                                      </p:tavLst>
                                    </p:anim>
                                    <p:anim calcmode="lin" valueType="num">
                                      <p:cBhvr additive="base">
                                        <p:cTn id="20" dur="500" fill="hold"/>
                                        <p:tgtEl>
                                          <p:spTgt spid="1771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154" grpId="0" autoUpdateAnimBg="0"/>
      <p:bldP spid="177155" grpId="0" build="p" autoUpdateAnimBg="0"/>
      <p:bldP spid="177156" grpId="0" autoUpdateAnimBg="0"/>
    </p:bld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22" name="Rectangle 2"/>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10 klausimas</a:t>
            </a:r>
            <a:endParaRPr lang="en-GB" sz="4400" cap="none" smtClean="0">
              <a:latin typeface="Times New Roman" pitchFamily="18" charset="0"/>
            </a:endParaRPr>
          </a:p>
        </p:txBody>
      </p:sp>
      <p:sp>
        <p:nvSpPr>
          <p:cNvPr id="184323" name="Rectangle 3"/>
          <p:cNvSpPr>
            <a:spLocks noGrp="1"/>
          </p:cNvSpPr>
          <p:nvPr>
            <p:ph type="body" idx="4294967295"/>
          </p:nvPr>
        </p:nvSpPr>
        <p:spPr bwMode="auto">
          <a:xfrm>
            <a:off x="644525" y="1684338"/>
            <a:ext cx="10363200" cy="3424237"/>
          </a:xfrm>
          <a:noFill/>
        </p:spPr>
        <p:txBody>
          <a:bodyPr wrap="square" numCol="1" anchor="t" anchorCtr="0" compatLnSpc="1">
            <a:prstTxWarp prst="textNoShape">
              <a:avLst/>
            </a:prstTxWarp>
          </a:bodyPr>
          <a:lstStyle/>
          <a:p>
            <a:pPr>
              <a:buFont typeface="Arial" charset="0"/>
              <a:buNone/>
            </a:pPr>
            <a:r>
              <a:rPr lang="lt-LT" sz="2800" cap="none" smtClean="0">
                <a:latin typeface="Times New Roman" pitchFamily="18" charset="0"/>
              </a:rPr>
              <a:t>Ką vadiname vandentalpa?</a:t>
            </a:r>
            <a:endParaRPr lang="en-GB" sz="2800" cap="none" smtClean="0">
              <a:latin typeface="Times New Roman" pitchFamily="18" charset="0"/>
            </a:endParaRPr>
          </a:p>
        </p:txBody>
      </p:sp>
      <p:sp>
        <p:nvSpPr>
          <p:cNvPr id="184324" name="Text Box 4"/>
          <p:cNvSpPr txBox="1">
            <a:spLocks noChangeArrowheads="1"/>
          </p:cNvSpPr>
          <p:nvPr/>
        </p:nvSpPr>
        <p:spPr bwMode="auto">
          <a:xfrm>
            <a:off x="914400" y="3683000"/>
            <a:ext cx="10418763" cy="1160463"/>
          </a:xfrm>
          <a:prstGeom prst="rect">
            <a:avLst/>
          </a:prstGeom>
          <a:noFill/>
          <a:ln w="9525">
            <a:noFill/>
            <a:miter lim="800000"/>
            <a:headEnd/>
            <a:tailEnd/>
          </a:ln>
          <a:effectLst/>
        </p:spPr>
        <p:txBody>
          <a:bodyPr>
            <a:spAutoFit/>
          </a:bodyPr>
          <a:lstStyle/>
          <a:p>
            <a:pPr>
              <a:spcBef>
                <a:spcPct val="50000"/>
              </a:spcBef>
            </a:pPr>
            <a:r>
              <a:rPr lang="lt-LT" sz="2800">
                <a:latin typeface="Times New Roman" pitchFamily="18" charset="0"/>
              </a:rPr>
              <a:t>Atsakymas:</a:t>
            </a:r>
          </a:p>
          <a:p>
            <a:pPr>
              <a:spcBef>
                <a:spcPct val="50000"/>
              </a:spcBef>
            </a:pPr>
            <a:r>
              <a:rPr lang="lt-LT" sz="2800">
                <a:latin typeface="Times New Roman" pitchFamily="18" charset="0"/>
              </a:rPr>
              <a:t>Laivo išstumto vandens kiekis vadinamas vandentalpa.</a:t>
            </a:r>
            <a:endParaRPr lang="en-GB" sz="2800">
              <a:latin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84322"/>
                                        </p:tgtEl>
                                        <p:attrNameLst>
                                          <p:attrName>style.visibility</p:attrName>
                                        </p:attrNameLst>
                                      </p:cBhvr>
                                      <p:to>
                                        <p:strVal val="visible"/>
                                      </p:to>
                                    </p:set>
                                    <p:anim calcmode="lin" valueType="num">
                                      <p:cBhvr additive="base">
                                        <p:cTn id="7" dur="500" fill="hold"/>
                                        <p:tgtEl>
                                          <p:spTgt spid="184322"/>
                                        </p:tgtEl>
                                        <p:attrNameLst>
                                          <p:attrName>ppt_x</p:attrName>
                                        </p:attrNameLst>
                                      </p:cBhvr>
                                      <p:tavLst>
                                        <p:tav tm="0">
                                          <p:val>
                                            <p:strVal val="0-#ppt_w/2"/>
                                          </p:val>
                                        </p:tav>
                                        <p:tav tm="100000">
                                          <p:val>
                                            <p:strVal val="#ppt_x"/>
                                          </p:val>
                                        </p:tav>
                                      </p:tavLst>
                                    </p:anim>
                                    <p:anim calcmode="lin" valueType="num">
                                      <p:cBhvr additive="base">
                                        <p:cTn id="8" dur="500" fill="hold"/>
                                        <p:tgtEl>
                                          <p:spTgt spid="18432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84323">
                                            <p:txEl>
                                              <p:pRg st="0" end="0"/>
                                            </p:txEl>
                                          </p:spTgt>
                                        </p:tgtEl>
                                        <p:attrNameLst>
                                          <p:attrName>style.visibility</p:attrName>
                                        </p:attrNameLst>
                                      </p:cBhvr>
                                      <p:to>
                                        <p:strVal val="visible"/>
                                      </p:to>
                                    </p:set>
                                    <p:anim calcmode="lin" valueType="num">
                                      <p:cBhvr additive="base">
                                        <p:cTn id="13" dur="500" fill="hold"/>
                                        <p:tgtEl>
                                          <p:spTgt spid="18432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8432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84324"/>
                                        </p:tgtEl>
                                        <p:attrNameLst>
                                          <p:attrName>style.visibility</p:attrName>
                                        </p:attrNameLst>
                                      </p:cBhvr>
                                      <p:to>
                                        <p:strVal val="visible"/>
                                      </p:to>
                                    </p:set>
                                    <p:anim calcmode="lin" valueType="num">
                                      <p:cBhvr additive="base">
                                        <p:cTn id="19" dur="500" fill="hold"/>
                                        <p:tgtEl>
                                          <p:spTgt spid="184324"/>
                                        </p:tgtEl>
                                        <p:attrNameLst>
                                          <p:attrName>ppt_x</p:attrName>
                                        </p:attrNameLst>
                                      </p:cBhvr>
                                      <p:tavLst>
                                        <p:tav tm="0">
                                          <p:val>
                                            <p:strVal val="0-#ppt_w/2"/>
                                          </p:val>
                                        </p:tav>
                                        <p:tav tm="100000">
                                          <p:val>
                                            <p:strVal val="#ppt_x"/>
                                          </p:val>
                                        </p:tav>
                                      </p:tavLst>
                                    </p:anim>
                                    <p:anim calcmode="lin" valueType="num">
                                      <p:cBhvr additive="base">
                                        <p:cTn id="20" dur="500" fill="hold"/>
                                        <p:tgtEl>
                                          <p:spTgt spid="1843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22" grpId="0" autoUpdateAnimBg="0"/>
      <p:bldP spid="184323" grpId="0" build="p" autoUpdateAnimBg="0"/>
      <p:bldP spid="184324" grpId="0" autoUpdateAnimBg="0"/>
    </p:bld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8178" name="Rectangle 2"/>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11 klausimas</a:t>
            </a:r>
            <a:endParaRPr lang="en-GB" sz="4400" cap="none" smtClean="0">
              <a:latin typeface="Times New Roman" pitchFamily="18" charset="0"/>
            </a:endParaRPr>
          </a:p>
        </p:txBody>
      </p:sp>
      <p:sp>
        <p:nvSpPr>
          <p:cNvPr id="178179" name="Rectangle 3"/>
          <p:cNvSpPr>
            <a:spLocks noGrp="1"/>
          </p:cNvSpPr>
          <p:nvPr>
            <p:ph type="body" idx="4294967295"/>
          </p:nvPr>
        </p:nvSpPr>
        <p:spPr bwMode="auto">
          <a:xfrm>
            <a:off x="257175" y="1736725"/>
            <a:ext cx="11071225" cy="3424238"/>
          </a:xfrm>
          <a:noFill/>
        </p:spPr>
        <p:txBody>
          <a:bodyPr wrap="square" numCol="1" anchor="t" anchorCtr="0" compatLnSpc="1">
            <a:prstTxWarp prst="textNoShape">
              <a:avLst/>
            </a:prstTxWarp>
          </a:bodyPr>
          <a:lstStyle/>
          <a:p>
            <a:pPr>
              <a:buFont typeface="Arial" charset="0"/>
              <a:buNone/>
            </a:pPr>
            <a:r>
              <a:rPr lang="lt-LT" sz="2800" cap="none" smtClean="0">
                <a:latin typeface="Times New Roman" pitchFamily="18" charset="0"/>
              </a:rPr>
              <a:t>		Kada balionas, pripildytas karšto oro, aukštyn kyla greičiau – vasarą ar žiemą? Kodėl?</a:t>
            </a:r>
            <a:endParaRPr lang="en-GB" sz="2800" cap="none" smtClean="0">
              <a:latin typeface="Times New Roman" pitchFamily="18" charset="0"/>
            </a:endParaRPr>
          </a:p>
        </p:txBody>
      </p:sp>
      <p:sp>
        <p:nvSpPr>
          <p:cNvPr id="178180" name="Text Box 4"/>
          <p:cNvSpPr txBox="1">
            <a:spLocks noChangeArrowheads="1"/>
          </p:cNvSpPr>
          <p:nvPr/>
        </p:nvSpPr>
        <p:spPr bwMode="auto">
          <a:xfrm>
            <a:off x="927100" y="3760788"/>
            <a:ext cx="10521950" cy="1160462"/>
          </a:xfrm>
          <a:prstGeom prst="rect">
            <a:avLst/>
          </a:prstGeom>
          <a:noFill/>
          <a:ln w="9525">
            <a:noFill/>
            <a:miter lim="800000"/>
            <a:headEnd/>
            <a:tailEnd/>
          </a:ln>
          <a:effectLst/>
        </p:spPr>
        <p:txBody>
          <a:bodyPr>
            <a:spAutoFit/>
          </a:bodyPr>
          <a:lstStyle/>
          <a:p>
            <a:pPr>
              <a:spcBef>
                <a:spcPct val="50000"/>
              </a:spcBef>
            </a:pPr>
            <a:r>
              <a:rPr lang="lt-LT" sz="2800">
                <a:latin typeface="Times New Roman" pitchFamily="18" charset="0"/>
              </a:rPr>
              <a:t>Atsakymas:</a:t>
            </a:r>
          </a:p>
          <a:p>
            <a:pPr>
              <a:spcBef>
                <a:spcPct val="50000"/>
              </a:spcBef>
            </a:pPr>
            <a:r>
              <a:rPr lang="lt-LT" sz="2800">
                <a:latin typeface="Times New Roman" pitchFamily="18" charset="0"/>
              </a:rPr>
              <a:t>Žiemą, nes tada oro tankis didesnis.</a:t>
            </a:r>
            <a:endParaRPr lang="en-GB" sz="2800">
              <a:latin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8178"/>
                                        </p:tgtEl>
                                        <p:attrNameLst>
                                          <p:attrName>style.visibility</p:attrName>
                                        </p:attrNameLst>
                                      </p:cBhvr>
                                      <p:to>
                                        <p:strVal val="visible"/>
                                      </p:to>
                                    </p:set>
                                    <p:anim calcmode="lin" valueType="num">
                                      <p:cBhvr additive="base">
                                        <p:cTn id="7" dur="500" fill="hold"/>
                                        <p:tgtEl>
                                          <p:spTgt spid="178178"/>
                                        </p:tgtEl>
                                        <p:attrNameLst>
                                          <p:attrName>ppt_x</p:attrName>
                                        </p:attrNameLst>
                                      </p:cBhvr>
                                      <p:tavLst>
                                        <p:tav tm="0">
                                          <p:val>
                                            <p:strVal val="0-#ppt_w/2"/>
                                          </p:val>
                                        </p:tav>
                                        <p:tav tm="100000">
                                          <p:val>
                                            <p:strVal val="#ppt_x"/>
                                          </p:val>
                                        </p:tav>
                                      </p:tavLst>
                                    </p:anim>
                                    <p:anim calcmode="lin" valueType="num">
                                      <p:cBhvr additive="base">
                                        <p:cTn id="8" dur="500" fill="hold"/>
                                        <p:tgtEl>
                                          <p:spTgt spid="17817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78179">
                                            <p:txEl>
                                              <p:pRg st="0" end="0"/>
                                            </p:txEl>
                                          </p:spTgt>
                                        </p:tgtEl>
                                        <p:attrNameLst>
                                          <p:attrName>style.visibility</p:attrName>
                                        </p:attrNameLst>
                                      </p:cBhvr>
                                      <p:to>
                                        <p:strVal val="visible"/>
                                      </p:to>
                                    </p:set>
                                    <p:anim calcmode="lin" valueType="num">
                                      <p:cBhvr additive="base">
                                        <p:cTn id="13" dur="500" fill="hold"/>
                                        <p:tgtEl>
                                          <p:spTgt spid="17817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7817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78180"/>
                                        </p:tgtEl>
                                        <p:attrNameLst>
                                          <p:attrName>style.visibility</p:attrName>
                                        </p:attrNameLst>
                                      </p:cBhvr>
                                      <p:to>
                                        <p:strVal val="visible"/>
                                      </p:to>
                                    </p:set>
                                    <p:anim calcmode="lin" valueType="num">
                                      <p:cBhvr additive="base">
                                        <p:cTn id="19" dur="500" fill="hold"/>
                                        <p:tgtEl>
                                          <p:spTgt spid="178180"/>
                                        </p:tgtEl>
                                        <p:attrNameLst>
                                          <p:attrName>ppt_x</p:attrName>
                                        </p:attrNameLst>
                                      </p:cBhvr>
                                      <p:tavLst>
                                        <p:tav tm="0">
                                          <p:val>
                                            <p:strVal val="0-#ppt_w/2"/>
                                          </p:val>
                                        </p:tav>
                                        <p:tav tm="100000">
                                          <p:val>
                                            <p:strVal val="#ppt_x"/>
                                          </p:val>
                                        </p:tav>
                                      </p:tavLst>
                                    </p:anim>
                                    <p:anim calcmode="lin" valueType="num">
                                      <p:cBhvr additive="base">
                                        <p:cTn id="20" dur="500" fill="hold"/>
                                        <p:tgtEl>
                                          <p:spTgt spid="17818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178" grpId="0" autoUpdateAnimBg="0"/>
      <p:bldP spid="178179" grpId="0" build="p" autoUpdateAnimBg="0"/>
      <p:bldP spid="178180" grpId="0" autoUpdateAnimBg="0"/>
    </p:bld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9202" name="Rectangle 2"/>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12 klausimas</a:t>
            </a:r>
            <a:endParaRPr lang="en-GB" sz="4400" cap="none" smtClean="0">
              <a:latin typeface="Times New Roman" pitchFamily="18" charset="0"/>
            </a:endParaRPr>
          </a:p>
        </p:txBody>
      </p:sp>
      <p:sp>
        <p:nvSpPr>
          <p:cNvPr id="179203" name="Rectangle 3"/>
          <p:cNvSpPr>
            <a:spLocks noGrp="1"/>
          </p:cNvSpPr>
          <p:nvPr>
            <p:ph type="body" idx="4294967295"/>
          </p:nvPr>
        </p:nvSpPr>
        <p:spPr bwMode="auto">
          <a:noFill/>
        </p:spPr>
        <p:txBody>
          <a:bodyPr wrap="square" numCol="1" anchor="t" anchorCtr="0" compatLnSpc="1">
            <a:prstTxWarp prst="textNoShape">
              <a:avLst/>
            </a:prstTxWarp>
          </a:bodyPr>
          <a:lstStyle/>
          <a:p>
            <a:pPr>
              <a:buFont typeface="Arial" charset="0"/>
              <a:buNone/>
            </a:pPr>
            <a:r>
              <a:rPr lang="lt-LT" sz="2800" cap="none" smtClean="0">
                <a:latin typeface="Times New Roman" pitchFamily="18" charset="0"/>
              </a:rPr>
              <a:t>Pateikite kelis Archimedo dėsnio taikymo pavyzdžius.</a:t>
            </a:r>
            <a:endParaRPr lang="en-GB" sz="2800" cap="none" smtClean="0">
              <a:latin typeface="Times New Roman" pitchFamily="18" charset="0"/>
            </a:endParaRPr>
          </a:p>
        </p:txBody>
      </p:sp>
      <p:sp>
        <p:nvSpPr>
          <p:cNvPr id="179204" name="Text Box 4"/>
          <p:cNvSpPr txBox="1">
            <a:spLocks noChangeArrowheads="1"/>
          </p:cNvSpPr>
          <p:nvPr/>
        </p:nvSpPr>
        <p:spPr bwMode="auto">
          <a:xfrm>
            <a:off x="979488" y="3876675"/>
            <a:ext cx="10083800" cy="1160463"/>
          </a:xfrm>
          <a:prstGeom prst="rect">
            <a:avLst/>
          </a:prstGeom>
          <a:noFill/>
          <a:ln w="9525">
            <a:noFill/>
            <a:miter lim="800000"/>
            <a:headEnd/>
            <a:tailEnd/>
          </a:ln>
          <a:effectLst/>
        </p:spPr>
        <p:txBody>
          <a:bodyPr>
            <a:spAutoFit/>
          </a:bodyPr>
          <a:lstStyle/>
          <a:p>
            <a:pPr>
              <a:spcBef>
                <a:spcPct val="50000"/>
              </a:spcBef>
            </a:pPr>
            <a:r>
              <a:rPr lang="lt-LT" sz="2800">
                <a:latin typeface="Times New Roman" pitchFamily="18" charset="0"/>
              </a:rPr>
              <a:t>Atsakymas:</a:t>
            </a:r>
          </a:p>
          <a:p>
            <a:pPr>
              <a:spcBef>
                <a:spcPct val="50000"/>
              </a:spcBef>
            </a:pPr>
            <a:r>
              <a:rPr lang="lt-LT" sz="2800">
                <a:latin typeface="Times New Roman" pitchFamily="18" charset="0"/>
              </a:rPr>
              <a:t>Archimedo dėsniu pagrįsta laivų, oro balionų, aerostatų konstrukcija.</a:t>
            </a:r>
            <a:endParaRPr lang="en-GB" sz="2800">
              <a:latin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9202"/>
                                        </p:tgtEl>
                                        <p:attrNameLst>
                                          <p:attrName>style.visibility</p:attrName>
                                        </p:attrNameLst>
                                      </p:cBhvr>
                                      <p:to>
                                        <p:strVal val="visible"/>
                                      </p:to>
                                    </p:set>
                                    <p:anim calcmode="lin" valueType="num">
                                      <p:cBhvr additive="base">
                                        <p:cTn id="7" dur="500" fill="hold"/>
                                        <p:tgtEl>
                                          <p:spTgt spid="179202"/>
                                        </p:tgtEl>
                                        <p:attrNameLst>
                                          <p:attrName>ppt_x</p:attrName>
                                        </p:attrNameLst>
                                      </p:cBhvr>
                                      <p:tavLst>
                                        <p:tav tm="0">
                                          <p:val>
                                            <p:strVal val="0-#ppt_w/2"/>
                                          </p:val>
                                        </p:tav>
                                        <p:tav tm="100000">
                                          <p:val>
                                            <p:strVal val="#ppt_x"/>
                                          </p:val>
                                        </p:tav>
                                      </p:tavLst>
                                    </p:anim>
                                    <p:anim calcmode="lin" valueType="num">
                                      <p:cBhvr additive="base">
                                        <p:cTn id="8" dur="500" fill="hold"/>
                                        <p:tgtEl>
                                          <p:spTgt spid="17920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79203">
                                            <p:txEl>
                                              <p:pRg st="0" end="0"/>
                                            </p:txEl>
                                          </p:spTgt>
                                        </p:tgtEl>
                                        <p:attrNameLst>
                                          <p:attrName>style.visibility</p:attrName>
                                        </p:attrNameLst>
                                      </p:cBhvr>
                                      <p:to>
                                        <p:strVal val="visible"/>
                                      </p:to>
                                    </p:set>
                                    <p:anim calcmode="lin" valueType="num">
                                      <p:cBhvr additive="base">
                                        <p:cTn id="13" dur="500" fill="hold"/>
                                        <p:tgtEl>
                                          <p:spTgt spid="17920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7920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79204"/>
                                        </p:tgtEl>
                                        <p:attrNameLst>
                                          <p:attrName>style.visibility</p:attrName>
                                        </p:attrNameLst>
                                      </p:cBhvr>
                                      <p:to>
                                        <p:strVal val="visible"/>
                                      </p:to>
                                    </p:set>
                                    <p:anim calcmode="lin" valueType="num">
                                      <p:cBhvr additive="base">
                                        <p:cTn id="19" dur="500" fill="hold"/>
                                        <p:tgtEl>
                                          <p:spTgt spid="179204"/>
                                        </p:tgtEl>
                                        <p:attrNameLst>
                                          <p:attrName>ppt_x</p:attrName>
                                        </p:attrNameLst>
                                      </p:cBhvr>
                                      <p:tavLst>
                                        <p:tav tm="0">
                                          <p:val>
                                            <p:strVal val="0-#ppt_w/2"/>
                                          </p:val>
                                        </p:tav>
                                        <p:tav tm="100000">
                                          <p:val>
                                            <p:strVal val="#ppt_x"/>
                                          </p:val>
                                        </p:tav>
                                      </p:tavLst>
                                    </p:anim>
                                    <p:anim calcmode="lin" valueType="num">
                                      <p:cBhvr additive="base">
                                        <p:cTn id="20" dur="500" fill="hold"/>
                                        <p:tgtEl>
                                          <p:spTgt spid="1792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02" grpId="0" autoUpdateAnimBg="0"/>
      <p:bldP spid="179203" grpId="0" build="p" autoUpdateAnimBg="0"/>
      <p:bldP spid="179204" grpId="0" autoUpdateAnimBg="0"/>
    </p:bld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7938" name="Rectangle 2"/>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13 klausimas</a:t>
            </a:r>
            <a:endParaRPr lang="en-GB" sz="4400" cap="none" smtClean="0">
              <a:latin typeface="Times New Roman" pitchFamily="18" charset="0"/>
            </a:endParaRPr>
          </a:p>
        </p:txBody>
      </p:sp>
      <p:sp>
        <p:nvSpPr>
          <p:cNvPr id="167939" name="Rectangle 3"/>
          <p:cNvSpPr>
            <a:spLocks noGrp="1"/>
          </p:cNvSpPr>
          <p:nvPr>
            <p:ph type="body" idx="4294967295"/>
          </p:nvPr>
        </p:nvSpPr>
        <p:spPr bwMode="auto">
          <a:xfrm>
            <a:off x="425450" y="1671638"/>
            <a:ext cx="10942638" cy="1943100"/>
          </a:xfrm>
          <a:noFill/>
        </p:spPr>
        <p:txBody>
          <a:bodyPr wrap="square" numCol="1" anchor="t" anchorCtr="0" compatLnSpc="1">
            <a:prstTxWarp prst="textNoShape">
              <a:avLst/>
            </a:prstTxWarp>
          </a:bodyPr>
          <a:lstStyle/>
          <a:p>
            <a:pPr algn="just">
              <a:buFont typeface="Arial" charset="0"/>
              <a:buNone/>
            </a:pPr>
            <a:r>
              <a:rPr lang="lt-LT" cap="none" smtClean="0">
                <a:latin typeface="Times New Roman" pitchFamily="18" charset="0"/>
              </a:rPr>
              <a:t>		</a:t>
            </a:r>
            <a:r>
              <a:rPr lang="lt-LT" sz="2800" cap="none" smtClean="0">
                <a:latin typeface="Times New Roman" pitchFamily="18" charset="0"/>
              </a:rPr>
              <a:t>Vienas rutulys yra inde su vandeniu, kitas toks pat rutulys – ore. Ar vienoda sunkio jėga veikia šiuos rutulius? Kodėl?</a:t>
            </a:r>
            <a:endParaRPr lang="en-GB" sz="2800" cap="none" smtClean="0">
              <a:latin typeface="Times New Roman" pitchFamily="18" charset="0"/>
            </a:endParaRPr>
          </a:p>
        </p:txBody>
      </p:sp>
      <p:sp>
        <p:nvSpPr>
          <p:cNvPr id="167940" name="Text Box 4"/>
          <p:cNvSpPr txBox="1">
            <a:spLocks noChangeArrowheads="1"/>
          </p:cNvSpPr>
          <p:nvPr/>
        </p:nvSpPr>
        <p:spPr bwMode="auto">
          <a:xfrm>
            <a:off x="720725" y="3876675"/>
            <a:ext cx="10690225" cy="1587500"/>
          </a:xfrm>
          <a:prstGeom prst="rect">
            <a:avLst/>
          </a:prstGeom>
          <a:noFill/>
          <a:ln w="9525">
            <a:noFill/>
            <a:miter lim="800000"/>
            <a:headEnd/>
            <a:tailEnd/>
          </a:ln>
          <a:effectLst/>
        </p:spPr>
        <p:txBody>
          <a:bodyPr>
            <a:spAutoFit/>
          </a:bodyPr>
          <a:lstStyle/>
          <a:p>
            <a:pPr>
              <a:spcBef>
                <a:spcPct val="50000"/>
              </a:spcBef>
            </a:pPr>
            <a:r>
              <a:rPr lang="lt-LT" sz="2800">
                <a:latin typeface="Times New Roman" pitchFamily="18" charset="0"/>
              </a:rPr>
              <a:t>Atsakymas:</a:t>
            </a:r>
          </a:p>
          <a:p>
            <a:pPr>
              <a:spcBef>
                <a:spcPct val="50000"/>
              </a:spcBef>
            </a:pPr>
            <a:r>
              <a:rPr lang="lt-LT" sz="2800">
                <a:latin typeface="Times New Roman" pitchFamily="18" charset="0"/>
              </a:rPr>
              <a:t>vienoda, nes sunkio jėga priklauso nuo kūno masės ir atstumo iki Žemės centro.</a:t>
            </a:r>
            <a:endParaRPr lang="en-GB" sz="2800">
              <a:latin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7938"/>
                                        </p:tgtEl>
                                        <p:attrNameLst>
                                          <p:attrName>style.visibility</p:attrName>
                                        </p:attrNameLst>
                                      </p:cBhvr>
                                      <p:to>
                                        <p:strVal val="visible"/>
                                      </p:to>
                                    </p:set>
                                    <p:anim calcmode="lin" valueType="num">
                                      <p:cBhvr additive="base">
                                        <p:cTn id="7" dur="500" fill="hold"/>
                                        <p:tgtEl>
                                          <p:spTgt spid="167938"/>
                                        </p:tgtEl>
                                        <p:attrNameLst>
                                          <p:attrName>ppt_x</p:attrName>
                                        </p:attrNameLst>
                                      </p:cBhvr>
                                      <p:tavLst>
                                        <p:tav tm="0">
                                          <p:val>
                                            <p:strVal val="0-#ppt_w/2"/>
                                          </p:val>
                                        </p:tav>
                                        <p:tav tm="100000">
                                          <p:val>
                                            <p:strVal val="#ppt_x"/>
                                          </p:val>
                                        </p:tav>
                                      </p:tavLst>
                                    </p:anim>
                                    <p:anim calcmode="lin" valueType="num">
                                      <p:cBhvr additive="base">
                                        <p:cTn id="8" dur="500" fill="hold"/>
                                        <p:tgtEl>
                                          <p:spTgt spid="16793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7939">
                                            <p:txEl>
                                              <p:pRg st="0" end="0"/>
                                            </p:txEl>
                                          </p:spTgt>
                                        </p:tgtEl>
                                        <p:attrNameLst>
                                          <p:attrName>style.visibility</p:attrName>
                                        </p:attrNameLst>
                                      </p:cBhvr>
                                      <p:to>
                                        <p:strVal val="visible"/>
                                      </p:to>
                                    </p:set>
                                    <p:anim calcmode="lin" valueType="num">
                                      <p:cBhvr additive="base">
                                        <p:cTn id="13" dur="500" fill="hold"/>
                                        <p:tgtEl>
                                          <p:spTgt spid="16793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6793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67940"/>
                                        </p:tgtEl>
                                        <p:attrNameLst>
                                          <p:attrName>style.visibility</p:attrName>
                                        </p:attrNameLst>
                                      </p:cBhvr>
                                      <p:to>
                                        <p:strVal val="visible"/>
                                      </p:to>
                                    </p:set>
                                    <p:anim calcmode="lin" valueType="num">
                                      <p:cBhvr additive="base">
                                        <p:cTn id="19" dur="500" fill="hold"/>
                                        <p:tgtEl>
                                          <p:spTgt spid="167940"/>
                                        </p:tgtEl>
                                        <p:attrNameLst>
                                          <p:attrName>ppt_x</p:attrName>
                                        </p:attrNameLst>
                                      </p:cBhvr>
                                      <p:tavLst>
                                        <p:tav tm="0">
                                          <p:val>
                                            <p:strVal val="0-#ppt_w/2"/>
                                          </p:val>
                                        </p:tav>
                                        <p:tav tm="100000">
                                          <p:val>
                                            <p:strVal val="#ppt_x"/>
                                          </p:val>
                                        </p:tav>
                                      </p:tavLst>
                                    </p:anim>
                                    <p:anim calcmode="lin" valueType="num">
                                      <p:cBhvr additive="base">
                                        <p:cTn id="20" dur="500" fill="hold"/>
                                        <p:tgtEl>
                                          <p:spTgt spid="1679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38" grpId="0" autoUpdateAnimBg="0"/>
      <p:bldP spid="167939" grpId="0" build="p" autoUpdateAnimBg="0"/>
      <p:bldP spid="167940" grpId="0" autoUpdateAnimBg="0"/>
    </p:bld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14 klausimas</a:t>
            </a:r>
            <a:endParaRPr lang="en-GB" sz="4400" cap="none" smtClean="0">
              <a:latin typeface="Times New Roman" pitchFamily="18" charset="0"/>
            </a:endParaRPr>
          </a:p>
        </p:txBody>
      </p:sp>
      <p:sp>
        <p:nvSpPr>
          <p:cNvPr id="182275" name="Rectangle 3"/>
          <p:cNvSpPr>
            <a:spLocks noGrp="1"/>
          </p:cNvSpPr>
          <p:nvPr>
            <p:ph type="body" idx="4294967295"/>
          </p:nvPr>
        </p:nvSpPr>
        <p:spPr bwMode="auto">
          <a:xfrm>
            <a:off x="579438" y="1724025"/>
            <a:ext cx="10363200" cy="1106488"/>
          </a:xfrm>
          <a:noFill/>
        </p:spPr>
        <p:txBody>
          <a:bodyPr wrap="square" numCol="1" anchor="t" anchorCtr="0" compatLnSpc="1">
            <a:prstTxWarp prst="textNoShape">
              <a:avLst/>
            </a:prstTxWarp>
          </a:bodyPr>
          <a:lstStyle/>
          <a:p>
            <a:pPr>
              <a:buFont typeface="Arial" charset="0"/>
              <a:buNone/>
            </a:pPr>
            <a:r>
              <a:rPr lang="lt-LT" sz="2800" cap="none" smtClean="0">
                <a:latin typeface="Times New Roman" pitchFamily="18" charset="0"/>
              </a:rPr>
              <a:t>Ką vadiname aerostatu?</a:t>
            </a:r>
            <a:endParaRPr lang="en-GB" sz="2800" cap="none" smtClean="0">
              <a:latin typeface="Times New Roman" pitchFamily="18" charset="0"/>
            </a:endParaRPr>
          </a:p>
        </p:txBody>
      </p:sp>
      <p:sp>
        <p:nvSpPr>
          <p:cNvPr id="182276" name="Text Box 4"/>
          <p:cNvSpPr txBox="1">
            <a:spLocks noChangeArrowheads="1"/>
          </p:cNvSpPr>
          <p:nvPr/>
        </p:nvSpPr>
        <p:spPr bwMode="auto">
          <a:xfrm>
            <a:off x="450850" y="3194050"/>
            <a:ext cx="11449050" cy="1801813"/>
          </a:xfrm>
          <a:prstGeom prst="rect">
            <a:avLst/>
          </a:prstGeom>
          <a:noFill/>
          <a:ln w="9525">
            <a:noFill/>
            <a:miter lim="800000"/>
            <a:headEnd/>
            <a:tailEnd/>
          </a:ln>
          <a:effectLst/>
        </p:spPr>
        <p:txBody>
          <a:bodyPr>
            <a:spAutoFit/>
          </a:bodyPr>
          <a:lstStyle/>
          <a:p>
            <a:pPr>
              <a:spcBef>
                <a:spcPct val="50000"/>
              </a:spcBef>
            </a:pPr>
            <a:r>
              <a:rPr lang="lt-LT" sz="2800">
                <a:latin typeface="Times New Roman" pitchFamily="18" charset="0"/>
              </a:rPr>
              <a:t>Atsakymas:</a:t>
            </a:r>
          </a:p>
          <a:p>
            <a:pPr>
              <a:spcBef>
                <a:spcPct val="50000"/>
              </a:spcBef>
            </a:pPr>
            <a:r>
              <a:rPr lang="lt-LT" sz="2800">
                <a:latin typeface="Times New Roman" pitchFamily="18" charset="0"/>
              </a:rPr>
              <a:t>orlaiviai, kuriuos aukštyn iškelia lengvesnės už orą dujos vadinami aerostatais.</a:t>
            </a:r>
          </a:p>
          <a:p>
            <a:pPr>
              <a:spcBef>
                <a:spcPct val="50000"/>
              </a:spcBef>
            </a:pPr>
            <a:endParaRPr lang="en-GB" sz="2800">
              <a:latin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82274"/>
                                        </p:tgtEl>
                                        <p:attrNameLst>
                                          <p:attrName>style.visibility</p:attrName>
                                        </p:attrNameLst>
                                      </p:cBhvr>
                                      <p:to>
                                        <p:strVal val="visible"/>
                                      </p:to>
                                    </p:set>
                                    <p:anim calcmode="lin" valueType="num">
                                      <p:cBhvr additive="base">
                                        <p:cTn id="7" dur="500" fill="hold"/>
                                        <p:tgtEl>
                                          <p:spTgt spid="182274"/>
                                        </p:tgtEl>
                                        <p:attrNameLst>
                                          <p:attrName>ppt_x</p:attrName>
                                        </p:attrNameLst>
                                      </p:cBhvr>
                                      <p:tavLst>
                                        <p:tav tm="0">
                                          <p:val>
                                            <p:strVal val="0-#ppt_w/2"/>
                                          </p:val>
                                        </p:tav>
                                        <p:tav tm="100000">
                                          <p:val>
                                            <p:strVal val="#ppt_x"/>
                                          </p:val>
                                        </p:tav>
                                      </p:tavLst>
                                    </p:anim>
                                    <p:anim calcmode="lin" valueType="num">
                                      <p:cBhvr additive="base">
                                        <p:cTn id="8" dur="500" fill="hold"/>
                                        <p:tgtEl>
                                          <p:spTgt spid="18227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82275">
                                            <p:txEl>
                                              <p:pRg st="0" end="0"/>
                                            </p:txEl>
                                          </p:spTgt>
                                        </p:tgtEl>
                                        <p:attrNameLst>
                                          <p:attrName>style.visibility</p:attrName>
                                        </p:attrNameLst>
                                      </p:cBhvr>
                                      <p:to>
                                        <p:strVal val="visible"/>
                                      </p:to>
                                    </p:set>
                                    <p:anim calcmode="lin" valueType="num">
                                      <p:cBhvr additive="base">
                                        <p:cTn id="13" dur="500" fill="hold"/>
                                        <p:tgtEl>
                                          <p:spTgt spid="18227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8227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82276"/>
                                        </p:tgtEl>
                                        <p:attrNameLst>
                                          <p:attrName>style.visibility</p:attrName>
                                        </p:attrNameLst>
                                      </p:cBhvr>
                                      <p:to>
                                        <p:strVal val="visible"/>
                                      </p:to>
                                    </p:set>
                                    <p:anim calcmode="lin" valueType="num">
                                      <p:cBhvr additive="base">
                                        <p:cTn id="19" dur="500" fill="hold"/>
                                        <p:tgtEl>
                                          <p:spTgt spid="182276"/>
                                        </p:tgtEl>
                                        <p:attrNameLst>
                                          <p:attrName>ppt_x</p:attrName>
                                        </p:attrNameLst>
                                      </p:cBhvr>
                                      <p:tavLst>
                                        <p:tav tm="0">
                                          <p:val>
                                            <p:strVal val="0-#ppt_w/2"/>
                                          </p:val>
                                        </p:tav>
                                        <p:tav tm="100000">
                                          <p:val>
                                            <p:strVal val="#ppt_x"/>
                                          </p:val>
                                        </p:tav>
                                      </p:tavLst>
                                    </p:anim>
                                    <p:anim calcmode="lin" valueType="num">
                                      <p:cBhvr additive="base">
                                        <p:cTn id="20" dur="500" fill="hold"/>
                                        <p:tgtEl>
                                          <p:spTgt spid="1822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4" grpId="0" autoUpdateAnimBg="0"/>
      <p:bldP spid="182275" grpId="0" build="p" autoUpdateAnimBg="0"/>
      <p:bldP spid="182276" grpId="0" autoUpdateAnimBg="0"/>
    </p:bld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3298" name="Rectangle 2"/>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15 klausimas</a:t>
            </a:r>
            <a:endParaRPr lang="en-GB" sz="4400" cap="none" smtClean="0">
              <a:latin typeface="Times New Roman" pitchFamily="18" charset="0"/>
            </a:endParaRPr>
          </a:p>
        </p:txBody>
      </p:sp>
      <p:sp>
        <p:nvSpPr>
          <p:cNvPr id="183299" name="Rectangle 3"/>
          <p:cNvSpPr>
            <a:spLocks noGrp="1"/>
          </p:cNvSpPr>
          <p:nvPr>
            <p:ph type="body" idx="4294967295"/>
          </p:nvPr>
        </p:nvSpPr>
        <p:spPr bwMode="auto">
          <a:xfrm>
            <a:off x="746125" y="1724025"/>
            <a:ext cx="10363200" cy="3424238"/>
          </a:xfrm>
          <a:noFill/>
        </p:spPr>
        <p:txBody>
          <a:bodyPr wrap="square" numCol="1" anchor="t" anchorCtr="0" compatLnSpc="1">
            <a:prstTxWarp prst="textNoShape">
              <a:avLst/>
            </a:prstTxWarp>
          </a:bodyPr>
          <a:lstStyle/>
          <a:p>
            <a:pPr>
              <a:buFont typeface="Arial" charset="0"/>
              <a:buNone/>
            </a:pPr>
            <a:r>
              <a:rPr lang="lt-LT" sz="2800" cap="none" smtClean="0">
                <a:latin typeface="Times New Roman" pitchFamily="18" charset="0"/>
              </a:rPr>
              <a:t>Ką vadiname dirižabliu?</a:t>
            </a:r>
            <a:endParaRPr lang="en-GB" sz="2800" cap="none" smtClean="0">
              <a:latin typeface="Times New Roman" pitchFamily="18" charset="0"/>
            </a:endParaRPr>
          </a:p>
        </p:txBody>
      </p:sp>
      <p:sp>
        <p:nvSpPr>
          <p:cNvPr id="183300" name="Text Box 4"/>
          <p:cNvSpPr txBox="1">
            <a:spLocks noChangeArrowheads="1"/>
          </p:cNvSpPr>
          <p:nvPr/>
        </p:nvSpPr>
        <p:spPr bwMode="auto">
          <a:xfrm>
            <a:off x="901700" y="3387725"/>
            <a:ext cx="10664825" cy="1160463"/>
          </a:xfrm>
          <a:prstGeom prst="rect">
            <a:avLst/>
          </a:prstGeom>
          <a:noFill/>
          <a:ln w="9525">
            <a:noFill/>
            <a:miter lim="800000"/>
            <a:headEnd/>
            <a:tailEnd/>
          </a:ln>
          <a:effectLst/>
        </p:spPr>
        <p:txBody>
          <a:bodyPr>
            <a:spAutoFit/>
          </a:bodyPr>
          <a:lstStyle/>
          <a:p>
            <a:pPr>
              <a:spcBef>
                <a:spcPct val="50000"/>
              </a:spcBef>
            </a:pPr>
            <a:r>
              <a:rPr lang="lt-LT" sz="2800">
                <a:latin typeface="Times New Roman" pitchFamily="18" charset="0"/>
              </a:rPr>
              <a:t>Atsakymas: </a:t>
            </a:r>
          </a:p>
          <a:p>
            <a:pPr>
              <a:spcBef>
                <a:spcPct val="50000"/>
              </a:spcBef>
            </a:pPr>
            <a:r>
              <a:rPr lang="lt-LT" sz="2800">
                <a:latin typeface="Times New Roman" pitchFamily="18" charset="0"/>
              </a:rPr>
              <a:t>valdomas ir varikliais varomas aerostatas vadinamas dirižabliu.</a:t>
            </a:r>
            <a:endParaRPr lang="en-GB" sz="2800">
              <a:latin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83298"/>
                                        </p:tgtEl>
                                        <p:attrNameLst>
                                          <p:attrName>style.visibility</p:attrName>
                                        </p:attrNameLst>
                                      </p:cBhvr>
                                      <p:to>
                                        <p:strVal val="visible"/>
                                      </p:to>
                                    </p:set>
                                    <p:anim calcmode="lin" valueType="num">
                                      <p:cBhvr additive="base">
                                        <p:cTn id="7" dur="500" fill="hold"/>
                                        <p:tgtEl>
                                          <p:spTgt spid="183298"/>
                                        </p:tgtEl>
                                        <p:attrNameLst>
                                          <p:attrName>ppt_x</p:attrName>
                                        </p:attrNameLst>
                                      </p:cBhvr>
                                      <p:tavLst>
                                        <p:tav tm="0">
                                          <p:val>
                                            <p:strVal val="0-#ppt_w/2"/>
                                          </p:val>
                                        </p:tav>
                                        <p:tav tm="100000">
                                          <p:val>
                                            <p:strVal val="#ppt_x"/>
                                          </p:val>
                                        </p:tav>
                                      </p:tavLst>
                                    </p:anim>
                                    <p:anim calcmode="lin" valueType="num">
                                      <p:cBhvr additive="base">
                                        <p:cTn id="8" dur="500" fill="hold"/>
                                        <p:tgtEl>
                                          <p:spTgt spid="18329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83299">
                                            <p:txEl>
                                              <p:pRg st="0" end="0"/>
                                            </p:txEl>
                                          </p:spTgt>
                                        </p:tgtEl>
                                        <p:attrNameLst>
                                          <p:attrName>style.visibility</p:attrName>
                                        </p:attrNameLst>
                                      </p:cBhvr>
                                      <p:to>
                                        <p:strVal val="visible"/>
                                      </p:to>
                                    </p:set>
                                    <p:anim calcmode="lin" valueType="num">
                                      <p:cBhvr additive="base">
                                        <p:cTn id="13" dur="500" fill="hold"/>
                                        <p:tgtEl>
                                          <p:spTgt spid="18329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8329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83300"/>
                                        </p:tgtEl>
                                        <p:attrNameLst>
                                          <p:attrName>style.visibility</p:attrName>
                                        </p:attrNameLst>
                                      </p:cBhvr>
                                      <p:to>
                                        <p:strVal val="visible"/>
                                      </p:to>
                                    </p:set>
                                    <p:anim calcmode="lin" valueType="num">
                                      <p:cBhvr additive="base">
                                        <p:cTn id="19" dur="500" fill="hold"/>
                                        <p:tgtEl>
                                          <p:spTgt spid="183300"/>
                                        </p:tgtEl>
                                        <p:attrNameLst>
                                          <p:attrName>ppt_x</p:attrName>
                                        </p:attrNameLst>
                                      </p:cBhvr>
                                      <p:tavLst>
                                        <p:tav tm="0">
                                          <p:val>
                                            <p:strVal val="0-#ppt_w/2"/>
                                          </p:val>
                                        </p:tav>
                                        <p:tav tm="100000">
                                          <p:val>
                                            <p:strVal val="#ppt_x"/>
                                          </p:val>
                                        </p:tav>
                                      </p:tavLst>
                                    </p:anim>
                                    <p:anim calcmode="lin" valueType="num">
                                      <p:cBhvr additive="base">
                                        <p:cTn id="20" dur="500" fill="hold"/>
                                        <p:tgtEl>
                                          <p:spTgt spid="18330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298" grpId="0" autoUpdateAnimBg="0"/>
      <p:bldP spid="183299" grpId="0" build="p" autoUpdateAnimBg="0"/>
      <p:bldP spid="183300" grpId="0" autoUpdateAnimBg="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p:cNvSpPr>
          <p:nvPr>
            <p:ph type="title" idx="4294967295"/>
          </p:nvPr>
        </p:nvSpPr>
        <p:spPr bwMode="auto">
          <a:noFill/>
        </p:spPr>
        <p:txBody>
          <a:bodyPr wrap="square" numCol="1" anchorCtr="0" compatLnSpc="1">
            <a:prstTxWarp prst="textNoShape">
              <a:avLst/>
            </a:prstTxWarp>
          </a:bodyPr>
          <a:lstStyle/>
          <a:p>
            <a:r>
              <a:rPr lang="lt-LT" sz="6000" cap="none" smtClean="0">
                <a:latin typeface="Times New Roman" pitchFamily="18" charset="0"/>
              </a:rPr>
              <a:t>Testas</a:t>
            </a:r>
            <a:endParaRPr lang="en-GB" sz="6000" cap="none" smtClean="0">
              <a:latin typeface="Times New Roman" pitchFamily="18" charset="0"/>
            </a:endParaRPr>
          </a:p>
        </p:txBody>
      </p:sp>
      <p:pic>
        <p:nvPicPr>
          <p:cNvPr id="35850" name="Picture 10" descr="T35720130828largeNote4"/>
          <p:cNvPicPr>
            <a:picLocks noChangeAspect="1" noChangeArrowheads="1"/>
          </p:cNvPicPr>
          <p:nvPr/>
        </p:nvPicPr>
        <p:blipFill>
          <a:blip r:embed="rId2"/>
          <a:srcRect/>
          <a:stretch>
            <a:fillRect/>
          </a:stretch>
        </p:blipFill>
        <p:spPr bwMode="auto">
          <a:xfrm>
            <a:off x="1927225" y="2566988"/>
            <a:ext cx="9775825" cy="4110037"/>
          </a:xfrm>
          <a:prstGeom prst="rect">
            <a:avLst/>
          </a:prstGeom>
          <a:noFill/>
        </p:spPr>
      </p:pic>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p:cNvSpPr>
          <p:nvPr>
            <p:ph type="title" idx="4294967295"/>
          </p:nvPr>
        </p:nvSpPr>
        <p:spPr bwMode="auto">
          <a:xfrm>
            <a:off x="1828800" y="0"/>
            <a:ext cx="10363200" cy="1143000"/>
          </a:xfrm>
          <a:noFill/>
        </p:spPr>
        <p:txBody>
          <a:bodyPr wrap="square" numCol="1" anchorCtr="0" compatLnSpc="1">
            <a:prstTxWarp prst="textNoShape">
              <a:avLst/>
            </a:prstTxWarp>
          </a:bodyPr>
          <a:lstStyle/>
          <a:p>
            <a:r>
              <a:rPr lang="lt-LT" sz="4400" cap="none" smtClean="0">
                <a:latin typeface="Times New Roman" pitchFamily="18" charset="0"/>
                <a:cs typeface="Times New Roman" pitchFamily="18" charset="0"/>
              </a:rPr>
              <a:t>1 klausimas</a:t>
            </a:r>
          </a:p>
        </p:txBody>
      </p:sp>
      <p:sp>
        <p:nvSpPr>
          <p:cNvPr id="36867" name="Rectangle 3"/>
          <p:cNvSpPr>
            <a:spLocks noGrp="1"/>
          </p:cNvSpPr>
          <p:nvPr>
            <p:ph type="body" idx="4294967295"/>
          </p:nvPr>
        </p:nvSpPr>
        <p:spPr bwMode="auto">
          <a:xfrm>
            <a:off x="527050" y="1268413"/>
            <a:ext cx="11233150" cy="4897437"/>
          </a:xfrm>
          <a:noFill/>
        </p:spPr>
        <p:txBody>
          <a:bodyPr wrap="square" numCol="1" anchor="t" anchorCtr="0" compatLnSpc="1">
            <a:prstTxWarp prst="textNoShape">
              <a:avLst/>
            </a:prstTxWarp>
          </a:bodyPr>
          <a:lstStyle/>
          <a:p>
            <a:pPr>
              <a:buFont typeface="Arial" charset="0"/>
              <a:buNone/>
            </a:pPr>
            <a:r>
              <a:rPr lang="lt-LT" cap="none" smtClean="0">
                <a:latin typeface="Tw Cen MT" pitchFamily="34" charset="0"/>
              </a:rPr>
              <a:t>		</a:t>
            </a:r>
            <a:r>
              <a:rPr lang="lt-LT" sz="2800" cap="none" smtClean="0">
                <a:latin typeface="Times New Roman" pitchFamily="18" charset="0"/>
                <a:cs typeface="Times New Roman" pitchFamily="18" charset="0"/>
              </a:rPr>
              <a:t>Kuris iš išvardytų vienetų yra Archimedo jėgos vienetas?</a:t>
            </a:r>
          </a:p>
          <a:p>
            <a:pPr>
              <a:buFont typeface="Arial" charset="0"/>
              <a:buNone/>
            </a:pPr>
            <a:endParaRPr lang="lt-LT" sz="2800" cap="none" smtClean="0">
              <a:latin typeface="Times New Roman" pitchFamily="18" charset="0"/>
              <a:cs typeface="Times New Roman" pitchFamily="18" charset="0"/>
            </a:endParaRPr>
          </a:p>
          <a:p>
            <a:pPr>
              <a:buFont typeface="Arial" charset="0"/>
              <a:buNone/>
            </a:pPr>
            <a:r>
              <a:rPr lang="lt-LT" sz="2800" cap="none" smtClean="0">
                <a:latin typeface="Times New Roman" pitchFamily="18" charset="0"/>
                <a:cs typeface="Times New Roman" pitchFamily="18" charset="0"/>
              </a:rPr>
              <a:t>		A. m/s</a:t>
            </a:r>
            <a:r>
              <a:rPr lang="lt-LT" sz="2800" cap="none" baseline="30000" smtClean="0">
                <a:latin typeface="Times New Roman" pitchFamily="18" charset="0"/>
                <a:cs typeface="Times New Roman" pitchFamily="18" charset="0"/>
              </a:rPr>
              <a:t>2</a:t>
            </a:r>
            <a:r>
              <a:rPr lang="lt-LT" sz="2800" cap="none" smtClean="0">
                <a:latin typeface="Times New Roman" pitchFamily="18" charset="0"/>
                <a:cs typeface="Times New Roman" pitchFamily="18" charset="0"/>
              </a:rPr>
              <a:t>.</a:t>
            </a:r>
          </a:p>
          <a:p>
            <a:pPr>
              <a:buFont typeface="Arial" charset="0"/>
              <a:buNone/>
            </a:pPr>
            <a:r>
              <a:rPr lang="lt-LT" sz="2800" cap="none" smtClean="0">
                <a:latin typeface="Times New Roman" pitchFamily="18" charset="0"/>
                <a:cs typeface="Times New Roman" pitchFamily="18" charset="0"/>
              </a:rPr>
              <a:t>		B. J.</a:t>
            </a:r>
          </a:p>
          <a:p>
            <a:pPr>
              <a:buFont typeface="Arial" charset="0"/>
              <a:buNone/>
            </a:pPr>
            <a:r>
              <a:rPr lang="lt-LT" sz="2800" cap="none" smtClean="0">
                <a:latin typeface="Times New Roman" pitchFamily="18" charset="0"/>
                <a:cs typeface="Times New Roman" pitchFamily="18" charset="0"/>
              </a:rPr>
              <a:t>		C. N.</a:t>
            </a:r>
          </a:p>
          <a:p>
            <a:pPr>
              <a:buFont typeface="Arial" charset="0"/>
              <a:buNone/>
            </a:pPr>
            <a:r>
              <a:rPr lang="lt-LT" sz="2800" cap="none" smtClean="0">
                <a:latin typeface="Times New Roman" pitchFamily="18" charset="0"/>
                <a:cs typeface="Times New Roman" pitchFamily="18" charset="0"/>
              </a:rPr>
              <a:t>		D. kg.</a:t>
            </a: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p:cNvSpPr>
          <p:nvPr>
            <p:ph type="title" idx="4294967295"/>
          </p:nvPr>
        </p:nvSpPr>
        <p:spPr bwMode="auto">
          <a:xfrm>
            <a:off x="1828800" y="0"/>
            <a:ext cx="10363200" cy="1143000"/>
          </a:xfrm>
          <a:noFill/>
        </p:spPr>
        <p:txBody>
          <a:bodyPr wrap="square" numCol="1" anchorCtr="0" compatLnSpc="1">
            <a:prstTxWarp prst="textNoShape">
              <a:avLst/>
            </a:prstTxWarp>
          </a:bodyPr>
          <a:lstStyle/>
          <a:p>
            <a:r>
              <a:rPr lang="lt-LT" sz="4400" cap="none" smtClean="0">
                <a:latin typeface="Times New Roman" pitchFamily="18" charset="0"/>
                <a:cs typeface="Times New Roman" pitchFamily="18" charset="0"/>
              </a:rPr>
              <a:t>2 klausimas</a:t>
            </a:r>
          </a:p>
        </p:txBody>
      </p:sp>
      <p:sp>
        <p:nvSpPr>
          <p:cNvPr id="37891" name="Rectangle 3"/>
          <p:cNvSpPr>
            <a:spLocks noGrp="1"/>
          </p:cNvSpPr>
          <p:nvPr>
            <p:ph type="body" sz="half" idx="4294967295"/>
          </p:nvPr>
        </p:nvSpPr>
        <p:spPr bwMode="auto">
          <a:xfrm>
            <a:off x="649288" y="903288"/>
            <a:ext cx="10944225" cy="5665787"/>
          </a:xfrm>
          <a:noFill/>
        </p:spPr>
        <p:txBody>
          <a:bodyPr wrap="square" numCol="1" anchor="t" anchorCtr="0" compatLnSpc="1">
            <a:prstTxWarp prst="textNoShape">
              <a:avLst/>
            </a:prstTxWarp>
          </a:bodyPr>
          <a:lstStyle/>
          <a:p>
            <a:pPr>
              <a:buFont typeface="Arial" charset="0"/>
              <a:buNone/>
            </a:pPr>
            <a:r>
              <a:rPr lang="lt-LT" sz="2800" cap="none" smtClean="0">
                <a:latin typeface="Times New Roman" pitchFamily="18" charset="0"/>
                <a:cs typeface="Times New Roman" pitchFamily="18" charset="0"/>
              </a:rPr>
              <a:t>Kuri formulė </a:t>
            </a:r>
            <a:r>
              <a:rPr lang="lt-LT" sz="2800" b="1" cap="none" smtClean="0">
                <a:latin typeface="Times New Roman" pitchFamily="18" charset="0"/>
                <a:cs typeface="Times New Roman" pitchFamily="18" charset="0"/>
              </a:rPr>
              <a:t>neteisinga?</a:t>
            </a:r>
          </a:p>
          <a:p>
            <a:pPr>
              <a:buFont typeface="Arial" charset="0"/>
              <a:buNone/>
            </a:pPr>
            <a:r>
              <a:rPr lang="lt-LT" sz="3200" b="1" cap="none" smtClean="0">
                <a:latin typeface="Times New Roman" pitchFamily="18" charset="0"/>
                <a:cs typeface="Times New Roman" pitchFamily="18" charset="0"/>
              </a:rPr>
              <a:t>	</a:t>
            </a:r>
            <a:r>
              <a:rPr lang="lt-LT" sz="3200" cap="none" smtClean="0">
                <a:latin typeface="Times New Roman" pitchFamily="18" charset="0"/>
                <a:cs typeface="Times New Roman" pitchFamily="18" charset="0"/>
              </a:rPr>
              <a:t>A.</a:t>
            </a:r>
          </a:p>
          <a:p>
            <a:pPr>
              <a:buFont typeface="Arial" charset="0"/>
              <a:buNone/>
            </a:pPr>
            <a:endParaRPr lang="lt-LT" sz="2400" cap="none" smtClean="0">
              <a:latin typeface="Times New Roman" pitchFamily="18" charset="0"/>
              <a:cs typeface="Times New Roman" pitchFamily="18" charset="0"/>
            </a:endParaRPr>
          </a:p>
          <a:p>
            <a:pPr>
              <a:buFont typeface="Arial" charset="0"/>
              <a:buNone/>
            </a:pPr>
            <a:r>
              <a:rPr lang="lt-LT" sz="3200" cap="none" smtClean="0">
                <a:latin typeface="Times New Roman" pitchFamily="18" charset="0"/>
                <a:cs typeface="Times New Roman" pitchFamily="18" charset="0"/>
              </a:rPr>
              <a:t>	B.</a:t>
            </a:r>
          </a:p>
          <a:p>
            <a:pPr>
              <a:buFont typeface="Arial" charset="0"/>
              <a:buNone/>
            </a:pPr>
            <a:endParaRPr lang="lt-LT" sz="2400" cap="none" smtClean="0">
              <a:latin typeface="Times New Roman" pitchFamily="18" charset="0"/>
              <a:cs typeface="Times New Roman" pitchFamily="18" charset="0"/>
            </a:endParaRPr>
          </a:p>
          <a:p>
            <a:pPr>
              <a:buFont typeface="Arial" charset="0"/>
              <a:buNone/>
            </a:pPr>
            <a:r>
              <a:rPr lang="lt-LT" sz="3200" cap="none" smtClean="0">
                <a:latin typeface="Times New Roman" pitchFamily="18" charset="0"/>
                <a:cs typeface="Times New Roman" pitchFamily="18" charset="0"/>
              </a:rPr>
              <a:t>	C.</a:t>
            </a:r>
          </a:p>
          <a:p>
            <a:pPr>
              <a:buFont typeface="Arial" charset="0"/>
              <a:buNone/>
            </a:pPr>
            <a:endParaRPr lang="lt-LT" sz="2400" cap="none" smtClean="0">
              <a:latin typeface="Times New Roman" pitchFamily="18" charset="0"/>
              <a:cs typeface="Times New Roman" pitchFamily="18" charset="0"/>
            </a:endParaRPr>
          </a:p>
          <a:p>
            <a:pPr>
              <a:buFont typeface="Arial" charset="0"/>
              <a:buNone/>
            </a:pPr>
            <a:r>
              <a:rPr lang="lt-LT" sz="3200" cap="none" smtClean="0">
                <a:latin typeface="Times New Roman" pitchFamily="18" charset="0"/>
                <a:cs typeface="Times New Roman" pitchFamily="18" charset="0"/>
              </a:rPr>
              <a:t>	D.</a:t>
            </a:r>
          </a:p>
        </p:txBody>
      </p:sp>
      <p:graphicFrame>
        <p:nvGraphicFramePr>
          <p:cNvPr id="37892" name="Object 4"/>
          <p:cNvGraphicFramePr>
            <a:graphicFrameLocks noChangeAspect="1"/>
          </p:cNvGraphicFramePr>
          <p:nvPr>
            <p:ph sz="quarter" idx="4294967295"/>
          </p:nvPr>
        </p:nvGraphicFramePr>
        <p:xfrm>
          <a:off x="1677988" y="2852738"/>
          <a:ext cx="2533650" cy="923925"/>
        </p:xfrm>
        <a:graphic>
          <a:graphicData uri="http://schemas.openxmlformats.org/presentationml/2006/ole">
            <p:oleObj spid="_x0000_s37892" r:id="rId3" imgW="761669" imgH="444307" progId="Equation.3">
              <p:embed/>
            </p:oleObj>
          </a:graphicData>
        </a:graphic>
      </p:graphicFrame>
      <p:graphicFrame>
        <p:nvGraphicFramePr>
          <p:cNvPr id="37893" name="Object 5"/>
          <p:cNvGraphicFramePr>
            <a:graphicFrameLocks noChangeAspect="1"/>
          </p:cNvGraphicFramePr>
          <p:nvPr/>
        </p:nvGraphicFramePr>
        <p:xfrm>
          <a:off x="1690688" y="5389563"/>
          <a:ext cx="1690687" cy="993775"/>
        </p:xfrm>
        <a:graphic>
          <a:graphicData uri="http://schemas.openxmlformats.org/presentationml/2006/ole">
            <p:oleObj spid="_x0000_s37893" r:id="rId4" imgW="761669" imgH="444307" progId="Equation.3">
              <p:embed/>
            </p:oleObj>
          </a:graphicData>
        </a:graphic>
      </p:graphicFrame>
      <p:graphicFrame>
        <p:nvGraphicFramePr>
          <p:cNvPr id="37894" name="Object 6"/>
          <p:cNvGraphicFramePr>
            <a:graphicFrameLocks noChangeAspect="1"/>
          </p:cNvGraphicFramePr>
          <p:nvPr>
            <p:ph sz="quarter" idx="4294967295"/>
          </p:nvPr>
        </p:nvGraphicFramePr>
        <p:xfrm>
          <a:off x="1593850" y="4140200"/>
          <a:ext cx="2606675" cy="922338"/>
        </p:xfrm>
        <a:graphic>
          <a:graphicData uri="http://schemas.openxmlformats.org/presentationml/2006/ole">
            <p:oleObj spid="_x0000_s37894" r:id="rId5" imgW="761669" imgH="431613" progId="Equation.3">
              <p:embed/>
            </p:oleObj>
          </a:graphicData>
        </a:graphic>
      </p:graphicFrame>
      <p:graphicFrame>
        <p:nvGraphicFramePr>
          <p:cNvPr id="37895" name="Object 7"/>
          <p:cNvGraphicFramePr>
            <a:graphicFrameLocks noChangeAspect="1"/>
          </p:cNvGraphicFramePr>
          <p:nvPr/>
        </p:nvGraphicFramePr>
        <p:xfrm>
          <a:off x="1711325" y="1747838"/>
          <a:ext cx="2187575" cy="509587"/>
        </p:xfrm>
        <a:graphic>
          <a:graphicData uri="http://schemas.openxmlformats.org/presentationml/2006/ole">
            <p:oleObj spid="_x0000_s37895" r:id="rId6" imgW="977900" imgH="228600" progId="Equation.3">
              <p:embed/>
            </p:oleObj>
          </a:graphicData>
        </a:graphic>
      </p:graphicFrame>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p:cNvSpPr>
          <p:nvPr>
            <p:ph type="title" idx="4294967295"/>
          </p:nvPr>
        </p:nvSpPr>
        <p:spPr bwMode="auto">
          <a:xfrm>
            <a:off x="1828800" y="0"/>
            <a:ext cx="10363200" cy="1143000"/>
          </a:xfrm>
          <a:noFill/>
        </p:spPr>
        <p:txBody>
          <a:bodyPr wrap="square" numCol="1" anchorCtr="0" compatLnSpc="1">
            <a:prstTxWarp prst="textNoShape">
              <a:avLst/>
            </a:prstTxWarp>
          </a:bodyPr>
          <a:lstStyle/>
          <a:p>
            <a:r>
              <a:rPr lang="lt-LT" sz="4400" cap="none" smtClean="0">
                <a:latin typeface="Times New Roman" pitchFamily="18" charset="0"/>
                <a:cs typeface="Times New Roman" pitchFamily="18" charset="0"/>
              </a:rPr>
              <a:t>3 klausimas</a:t>
            </a:r>
          </a:p>
        </p:txBody>
      </p:sp>
      <p:sp>
        <p:nvSpPr>
          <p:cNvPr id="38915" name="Rectangle 3"/>
          <p:cNvSpPr>
            <a:spLocks noGrp="1"/>
          </p:cNvSpPr>
          <p:nvPr>
            <p:ph type="body" sz="half" idx="4294967295"/>
          </p:nvPr>
        </p:nvSpPr>
        <p:spPr bwMode="auto">
          <a:xfrm>
            <a:off x="623888" y="1125538"/>
            <a:ext cx="10848975" cy="5327650"/>
          </a:xfrm>
          <a:noFill/>
        </p:spPr>
        <p:txBody>
          <a:bodyPr wrap="square" numCol="1" anchor="t" anchorCtr="0" compatLnSpc="1">
            <a:prstTxWarp prst="textNoShape">
              <a:avLst/>
            </a:prstTxWarp>
          </a:bodyPr>
          <a:lstStyle/>
          <a:p>
            <a:pPr>
              <a:lnSpc>
                <a:spcPct val="110000"/>
              </a:lnSpc>
              <a:buFont typeface="Arial" charset="0"/>
              <a:buNone/>
            </a:pPr>
            <a:r>
              <a:rPr lang="lt-LT" sz="3200" cap="none" smtClean="0">
                <a:latin typeface="Times New Roman" pitchFamily="18" charset="0"/>
                <a:cs typeface="Times New Roman" pitchFamily="18" charset="0"/>
              </a:rPr>
              <a:t>Kuri formulė teisinga?</a:t>
            </a:r>
          </a:p>
          <a:p>
            <a:pPr>
              <a:lnSpc>
                <a:spcPct val="110000"/>
              </a:lnSpc>
              <a:buFont typeface="Arial" charset="0"/>
              <a:buNone/>
            </a:pPr>
            <a:endParaRPr lang="lt-LT" sz="1800" cap="none" smtClean="0">
              <a:latin typeface="Times New Roman" pitchFamily="18" charset="0"/>
              <a:cs typeface="Times New Roman" pitchFamily="18" charset="0"/>
            </a:endParaRPr>
          </a:p>
          <a:p>
            <a:pPr>
              <a:lnSpc>
                <a:spcPct val="110000"/>
              </a:lnSpc>
              <a:buFont typeface="Arial" charset="0"/>
              <a:buNone/>
            </a:pPr>
            <a:r>
              <a:rPr lang="lt-LT" sz="3600" cap="none" smtClean="0">
                <a:latin typeface="Times New Roman" pitchFamily="18" charset="0"/>
                <a:cs typeface="Times New Roman" pitchFamily="18" charset="0"/>
              </a:rPr>
              <a:t>	A.</a:t>
            </a:r>
          </a:p>
          <a:p>
            <a:pPr>
              <a:lnSpc>
                <a:spcPct val="110000"/>
              </a:lnSpc>
              <a:buFont typeface="Arial" charset="0"/>
              <a:buNone/>
            </a:pPr>
            <a:endParaRPr lang="lt-LT" sz="1800" cap="none" smtClean="0">
              <a:latin typeface="Times New Roman" pitchFamily="18" charset="0"/>
              <a:cs typeface="Times New Roman" pitchFamily="18" charset="0"/>
            </a:endParaRPr>
          </a:p>
          <a:p>
            <a:pPr>
              <a:lnSpc>
                <a:spcPct val="110000"/>
              </a:lnSpc>
              <a:buFont typeface="Arial" charset="0"/>
              <a:buNone/>
            </a:pPr>
            <a:r>
              <a:rPr lang="lt-LT" sz="3600" cap="none" smtClean="0">
                <a:latin typeface="Times New Roman" pitchFamily="18" charset="0"/>
                <a:cs typeface="Times New Roman" pitchFamily="18" charset="0"/>
              </a:rPr>
              <a:t>	B.</a:t>
            </a:r>
          </a:p>
          <a:p>
            <a:pPr>
              <a:lnSpc>
                <a:spcPct val="110000"/>
              </a:lnSpc>
              <a:buFont typeface="Arial" charset="0"/>
              <a:buNone/>
            </a:pPr>
            <a:endParaRPr lang="lt-LT" sz="1800" cap="none" smtClean="0">
              <a:latin typeface="Times New Roman" pitchFamily="18" charset="0"/>
              <a:cs typeface="Times New Roman" pitchFamily="18" charset="0"/>
            </a:endParaRPr>
          </a:p>
          <a:p>
            <a:pPr>
              <a:lnSpc>
                <a:spcPct val="110000"/>
              </a:lnSpc>
              <a:buFont typeface="Arial" charset="0"/>
              <a:buNone/>
            </a:pPr>
            <a:r>
              <a:rPr lang="lt-LT" sz="3600" cap="none" smtClean="0">
                <a:latin typeface="Times New Roman" pitchFamily="18" charset="0"/>
                <a:cs typeface="Times New Roman" pitchFamily="18" charset="0"/>
              </a:rPr>
              <a:t>	C.</a:t>
            </a:r>
          </a:p>
          <a:p>
            <a:pPr>
              <a:lnSpc>
                <a:spcPct val="110000"/>
              </a:lnSpc>
              <a:buFont typeface="Arial" charset="0"/>
              <a:buNone/>
            </a:pPr>
            <a:endParaRPr lang="lt-LT" sz="1800" cap="none" smtClean="0">
              <a:latin typeface="Times New Roman" pitchFamily="18" charset="0"/>
              <a:cs typeface="Times New Roman" pitchFamily="18" charset="0"/>
            </a:endParaRPr>
          </a:p>
          <a:p>
            <a:pPr>
              <a:lnSpc>
                <a:spcPct val="110000"/>
              </a:lnSpc>
              <a:buFont typeface="Arial" charset="0"/>
              <a:buNone/>
            </a:pPr>
            <a:r>
              <a:rPr lang="lt-LT" sz="3600" cap="none" smtClean="0">
                <a:latin typeface="Times New Roman" pitchFamily="18" charset="0"/>
                <a:cs typeface="Times New Roman" pitchFamily="18" charset="0"/>
              </a:rPr>
              <a:t>	D.</a:t>
            </a:r>
          </a:p>
        </p:txBody>
      </p:sp>
      <p:graphicFrame>
        <p:nvGraphicFramePr>
          <p:cNvPr id="38916" name="Object 4"/>
          <p:cNvGraphicFramePr>
            <a:graphicFrameLocks noChangeAspect="1"/>
          </p:cNvGraphicFramePr>
          <p:nvPr>
            <p:ph sz="quarter" idx="4294967295"/>
          </p:nvPr>
        </p:nvGraphicFramePr>
        <p:xfrm>
          <a:off x="1644650" y="2144713"/>
          <a:ext cx="2697163" cy="982662"/>
        </p:xfrm>
        <a:graphic>
          <a:graphicData uri="http://schemas.openxmlformats.org/presentationml/2006/ole">
            <p:oleObj spid="_x0000_s38916" r:id="rId3" imgW="761669" imgH="444307" progId="Equation.3">
              <p:embed/>
            </p:oleObj>
          </a:graphicData>
        </a:graphic>
      </p:graphicFrame>
      <p:graphicFrame>
        <p:nvGraphicFramePr>
          <p:cNvPr id="38917" name="Object 5"/>
          <p:cNvGraphicFramePr>
            <a:graphicFrameLocks noChangeAspect="1"/>
          </p:cNvGraphicFramePr>
          <p:nvPr/>
        </p:nvGraphicFramePr>
        <p:xfrm>
          <a:off x="1639888" y="4475163"/>
          <a:ext cx="2208212" cy="866775"/>
        </p:xfrm>
        <a:graphic>
          <a:graphicData uri="http://schemas.openxmlformats.org/presentationml/2006/ole">
            <p:oleObj spid="_x0000_s38917" name="Lygtis" r:id="rId4" imgW="799920" imgH="419040" progId="Equation.3">
              <p:embed/>
            </p:oleObj>
          </a:graphicData>
        </a:graphic>
      </p:graphicFrame>
      <p:graphicFrame>
        <p:nvGraphicFramePr>
          <p:cNvPr id="38918" name="Object 6"/>
          <p:cNvGraphicFramePr>
            <a:graphicFrameLocks noChangeAspect="1"/>
          </p:cNvGraphicFramePr>
          <p:nvPr/>
        </p:nvGraphicFramePr>
        <p:xfrm>
          <a:off x="1674813" y="3314700"/>
          <a:ext cx="2112962" cy="923925"/>
        </p:xfrm>
        <a:graphic>
          <a:graphicData uri="http://schemas.openxmlformats.org/presentationml/2006/ole">
            <p:oleObj spid="_x0000_s38918" r:id="rId5" imgW="761669" imgH="444307" progId="Equation.3">
              <p:embed/>
            </p:oleObj>
          </a:graphicData>
        </a:graphic>
      </p:graphicFrame>
      <p:sp>
        <p:nvSpPr>
          <p:cNvPr id="38919" name="Rectangle 7"/>
          <p:cNvSpPr>
            <a:spLocks noChangeArrowheads="1"/>
          </p:cNvSpPr>
          <p:nvPr/>
        </p:nvSpPr>
        <p:spPr bwMode="auto">
          <a:xfrm>
            <a:off x="0" y="3214688"/>
            <a:ext cx="12192000" cy="0"/>
          </a:xfrm>
          <a:prstGeom prst="rect">
            <a:avLst/>
          </a:prstGeom>
          <a:noFill/>
          <a:ln w="9525">
            <a:noFill/>
            <a:miter lim="800000"/>
            <a:headEnd/>
            <a:tailEnd/>
          </a:ln>
          <a:effectLst/>
        </p:spPr>
        <p:txBody>
          <a:bodyPr wrap="none" anchor="ctr">
            <a:spAutoFit/>
          </a:bodyPr>
          <a:lstStyle/>
          <a:p>
            <a:endParaRPr lang="lt-LT"/>
          </a:p>
        </p:txBody>
      </p:sp>
      <p:graphicFrame>
        <p:nvGraphicFramePr>
          <p:cNvPr id="38920" name="Object 8"/>
          <p:cNvGraphicFramePr>
            <a:graphicFrameLocks noChangeAspect="1"/>
          </p:cNvGraphicFramePr>
          <p:nvPr/>
        </p:nvGraphicFramePr>
        <p:xfrm>
          <a:off x="1592263" y="5565775"/>
          <a:ext cx="2109787" cy="892175"/>
        </p:xfrm>
        <a:graphic>
          <a:graphicData uri="http://schemas.openxmlformats.org/presentationml/2006/ole">
            <p:oleObj spid="_x0000_s38920" name="Lygtis" r:id="rId6" imgW="761669" imgH="431613" progId="Equation.3">
              <p:embed/>
            </p:oleObj>
          </a:graphicData>
        </a:graphic>
      </p:graphicFrame>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p:cNvSpPr>
          <p:nvPr>
            <p:ph type="title" idx="4294967295"/>
          </p:nvPr>
        </p:nvSpPr>
        <p:spPr bwMode="auto">
          <a:xfrm>
            <a:off x="1828800" y="0"/>
            <a:ext cx="10363200" cy="1143000"/>
          </a:xfrm>
          <a:noFill/>
        </p:spPr>
        <p:txBody>
          <a:bodyPr wrap="square" numCol="1" anchorCtr="0" compatLnSpc="1">
            <a:prstTxWarp prst="textNoShape">
              <a:avLst/>
            </a:prstTxWarp>
          </a:bodyPr>
          <a:lstStyle/>
          <a:p>
            <a:r>
              <a:rPr lang="lt-LT" sz="4400" cap="none" smtClean="0">
                <a:latin typeface="Times New Roman" pitchFamily="18" charset="0"/>
                <a:cs typeface="Times New Roman" pitchFamily="18" charset="0"/>
              </a:rPr>
              <a:t>4 klausimas</a:t>
            </a:r>
            <a:endParaRPr lang="en-GB" sz="4400" cap="none" smtClean="0">
              <a:latin typeface="Times New Roman" pitchFamily="18" charset="0"/>
              <a:cs typeface="Times New Roman" pitchFamily="18" charset="0"/>
            </a:endParaRPr>
          </a:p>
        </p:txBody>
      </p:sp>
      <p:sp>
        <p:nvSpPr>
          <p:cNvPr id="39939" name="Rectangle 3"/>
          <p:cNvSpPr>
            <a:spLocks noGrp="1"/>
          </p:cNvSpPr>
          <p:nvPr>
            <p:ph type="body" idx="4294967295"/>
          </p:nvPr>
        </p:nvSpPr>
        <p:spPr bwMode="auto">
          <a:xfrm>
            <a:off x="508000" y="1219200"/>
            <a:ext cx="11074400" cy="5105400"/>
          </a:xfrm>
          <a:noFill/>
        </p:spPr>
        <p:txBody>
          <a:bodyPr wrap="square" numCol="1" anchor="t" anchorCtr="0" compatLnSpc="1">
            <a:prstTxWarp prst="textNoShape">
              <a:avLst/>
            </a:prstTxWarp>
          </a:bodyPr>
          <a:lstStyle/>
          <a:p>
            <a:pPr>
              <a:buFont typeface="Arial" charset="0"/>
              <a:buNone/>
            </a:pPr>
            <a:r>
              <a:rPr lang="lt-LT" cap="none" smtClean="0">
                <a:latin typeface="Tw Cen MT" pitchFamily="34" charset="0"/>
              </a:rPr>
              <a:t>	</a:t>
            </a:r>
            <a:r>
              <a:rPr lang="lt-LT" sz="2800" cap="none" smtClean="0">
                <a:latin typeface="Times New Roman" pitchFamily="18" charset="0"/>
                <a:cs typeface="Times New Roman" pitchFamily="18" charset="0"/>
              </a:rPr>
              <a:t>Nuo ko priklauso Archimedo jėgos didumas?</a:t>
            </a:r>
          </a:p>
          <a:p>
            <a:pPr>
              <a:buFont typeface="Arial" charset="0"/>
              <a:buNone/>
            </a:pPr>
            <a:endParaRPr lang="lt-LT" sz="2800" cap="none" smtClean="0">
              <a:latin typeface="Times New Roman" pitchFamily="18" charset="0"/>
              <a:cs typeface="Times New Roman" pitchFamily="18" charset="0"/>
            </a:endParaRPr>
          </a:p>
          <a:p>
            <a:pPr>
              <a:buFont typeface="Arial" charset="0"/>
              <a:buNone/>
            </a:pPr>
            <a:r>
              <a:rPr lang="lt-LT" sz="2800" cap="none" smtClean="0">
                <a:latin typeface="Times New Roman" pitchFamily="18" charset="0"/>
                <a:cs typeface="Times New Roman" pitchFamily="18" charset="0"/>
              </a:rPr>
              <a:t>		A. Nuo skysčio (dujų) tankio.</a:t>
            </a:r>
          </a:p>
          <a:p>
            <a:pPr>
              <a:buFont typeface="Arial" charset="0"/>
              <a:buNone/>
            </a:pPr>
            <a:r>
              <a:rPr lang="lt-LT" sz="2800" cap="none" smtClean="0">
                <a:latin typeface="Times New Roman" pitchFamily="18" charset="0"/>
                <a:cs typeface="Times New Roman" pitchFamily="18" charset="0"/>
              </a:rPr>
              <a:t>		B. Nuo kūno tūrio ir kūno tankio.</a:t>
            </a:r>
          </a:p>
          <a:p>
            <a:pPr>
              <a:buFont typeface="Arial" charset="0"/>
              <a:buNone/>
            </a:pPr>
            <a:r>
              <a:rPr lang="lt-LT" sz="2800" cap="none" smtClean="0">
                <a:latin typeface="Times New Roman" pitchFamily="18" charset="0"/>
                <a:cs typeface="Times New Roman" pitchFamily="18" charset="0"/>
              </a:rPr>
              <a:t>		C. Nuo kūno panirimo gylio.</a:t>
            </a:r>
          </a:p>
          <a:p>
            <a:pPr>
              <a:buFont typeface="Arial" charset="0"/>
              <a:buNone/>
            </a:pPr>
            <a:r>
              <a:rPr lang="lt-LT" sz="2800" cap="none" smtClean="0">
                <a:latin typeface="Times New Roman" pitchFamily="18" charset="0"/>
                <a:cs typeface="Times New Roman" pitchFamily="18" charset="0"/>
              </a:rPr>
              <a:t>		D. Nuo skysčio (dujų) tankio ir kūno tūrio.</a:t>
            </a:r>
            <a:endParaRPr lang="en-GB" sz="2800" cap="none" smtClean="0">
              <a:latin typeface="Times New Roman" pitchFamily="18" charset="0"/>
              <a:cs typeface="Times New Roman" pitchFamily="18" charset="0"/>
            </a:endParaRPr>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p:cNvSpPr>
          <p:nvPr>
            <p:ph type="title" idx="4294967295"/>
          </p:nvPr>
        </p:nvSpPr>
        <p:spPr bwMode="auto">
          <a:xfrm>
            <a:off x="1828800" y="0"/>
            <a:ext cx="10363200" cy="1143000"/>
          </a:xfrm>
          <a:noFill/>
        </p:spPr>
        <p:txBody>
          <a:bodyPr wrap="square" numCol="1" anchorCtr="0" compatLnSpc="1">
            <a:prstTxWarp prst="textNoShape">
              <a:avLst/>
            </a:prstTxWarp>
          </a:bodyPr>
          <a:lstStyle/>
          <a:p>
            <a:r>
              <a:rPr lang="lt-LT" sz="4400" cap="none" smtClean="0">
                <a:latin typeface="Times New Roman" pitchFamily="18" charset="0"/>
                <a:cs typeface="Times New Roman" pitchFamily="18" charset="0"/>
              </a:rPr>
              <a:t>5 klausimas</a:t>
            </a:r>
            <a:endParaRPr lang="en-GB" sz="4400" cap="none" smtClean="0">
              <a:latin typeface="Times New Roman" pitchFamily="18" charset="0"/>
              <a:cs typeface="Times New Roman" pitchFamily="18" charset="0"/>
            </a:endParaRPr>
          </a:p>
        </p:txBody>
      </p:sp>
      <p:sp>
        <p:nvSpPr>
          <p:cNvPr id="40963" name="Rectangle 3"/>
          <p:cNvSpPr>
            <a:spLocks noGrp="1"/>
          </p:cNvSpPr>
          <p:nvPr>
            <p:ph type="body" idx="4294967295"/>
          </p:nvPr>
        </p:nvSpPr>
        <p:spPr bwMode="auto">
          <a:xfrm>
            <a:off x="406400" y="1371600"/>
            <a:ext cx="11379200" cy="5257800"/>
          </a:xfrm>
          <a:noFill/>
        </p:spPr>
        <p:txBody>
          <a:bodyPr wrap="square" numCol="1" anchor="t" anchorCtr="0" compatLnSpc="1">
            <a:prstTxWarp prst="textNoShape">
              <a:avLst/>
            </a:prstTxWarp>
          </a:bodyPr>
          <a:lstStyle/>
          <a:p>
            <a:pPr algn="just">
              <a:buFont typeface="Arial" charset="0"/>
              <a:buNone/>
            </a:pPr>
            <a:r>
              <a:rPr lang="lt-LT" cap="none" smtClean="0">
                <a:latin typeface="Tw Cen MT" pitchFamily="34" charset="0"/>
              </a:rPr>
              <a:t>		</a:t>
            </a:r>
            <a:r>
              <a:rPr lang="lt-LT" sz="2800" cap="none" smtClean="0">
                <a:latin typeface="Times New Roman" pitchFamily="18" charset="0"/>
                <a:cs typeface="Times New Roman" pitchFamily="18" charset="0"/>
              </a:rPr>
              <a:t>Į sklidiną stiklinę įleidus kūną, iš stiklinės išbėgo 200 g vandens. Kam lygi kūną veikianti Archimedo jėga?</a:t>
            </a:r>
          </a:p>
          <a:p>
            <a:pPr>
              <a:buFont typeface="Arial" charset="0"/>
              <a:buNone/>
            </a:pPr>
            <a:endParaRPr lang="lt-LT" sz="2800" cap="none" smtClean="0">
              <a:latin typeface="Times New Roman" pitchFamily="18" charset="0"/>
              <a:cs typeface="Times New Roman" pitchFamily="18" charset="0"/>
            </a:endParaRPr>
          </a:p>
          <a:p>
            <a:pPr>
              <a:buFont typeface="Arial" charset="0"/>
              <a:buNone/>
            </a:pPr>
            <a:r>
              <a:rPr lang="lt-LT" sz="2800" cap="none" smtClean="0">
                <a:latin typeface="Times New Roman" pitchFamily="18" charset="0"/>
                <a:cs typeface="Times New Roman" pitchFamily="18" charset="0"/>
              </a:rPr>
              <a:t>		B. 20 N.</a:t>
            </a:r>
          </a:p>
          <a:p>
            <a:pPr>
              <a:buFont typeface="Arial" charset="0"/>
              <a:buNone/>
            </a:pPr>
            <a:r>
              <a:rPr lang="lt-LT" sz="2800" cap="none" smtClean="0">
                <a:latin typeface="Times New Roman" pitchFamily="18" charset="0"/>
                <a:cs typeface="Times New Roman" pitchFamily="18" charset="0"/>
              </a:rPr>
              <a:t>		C. 200 N. </a:t>
            </a:r>
          </a:p>
          <a:p>
            <a:pPr>
              <a:buFont typeface="Arial" charset="0"/>
              <a:buNone/>
            </a:pPr>
            <a:r>
              <a:rPr lang="lt-LT" sz="2800" cap="none" smtClean="0">
                <a:latin typeface="Times New Roman" pitchFamily="18" charset="0"/>
                <a:cs typeface="Times New Roman" pitchFamily="18" charset="0"/>
              </a:rPr>
              <a:t>		A. 2 N.</a:t>
            </a:r>
          </a:p>
          <a:p>
            <a:pPr>
              <a:buFont typeface="Arial" charset="0"/>
              <a:buNone/>
            </a:pPr>
            <a:r>
              <a:rPr lang="lt-LT" sz="2800" cap="none" smtClean="0">
                <a:latin typeface="Times New Roman" pitchFamily="18" charset="0"/>
                <a:cs typeface="Times New Roman" pitchFamily="18" charset="0"/>
              </a:rPr>
              <a:t>		D. 2000 N.</a:t>
            </a:r>
          </a:p>
          <a:p>
            <a:pPr>
              <a:buFont typeface="Arial" charset="0"/>
              <a:buNone/>
            </a:pPr>
            <a:endParaRPr lang="en-GB" sz="2800" cap="none" smtClean="0">
              <a:latin typeface="Times New Roman" pitchFamily="18" charset="0"/>
              <a:cs typeface="Times New Roman" pitchFamily="18" charset="0"/>
            </a:endParaRPr>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p:cNvSpPr>
          <p:nvPr>
            <p:ph type="title" idx="4294967295"/>
          </p:nvPr>
        </p:nvSpPr>
        <p:spPr bwMode="auto">
          <a:xfrm>
            <a:off x="1828800" y="0"/>
            <a:ext cx="10363200" cy="1143000"/>
          </a:xfrm>
          <a:noFill/>
        </p:spPr>
        <p:txBody>
          <a:bodyPr wrap="square" numCol="1" anchorCtr="0" compatLnSpc="1">
            <a:prstTxWarp prst="textNoShape">
              <a:avLst/>
            </a:prstTxWarp>
          </a:bodyPr>
          <a:lstStyle/>
          <a:p>
            <a:r>
              <a:rPr lang="lt-LT" sz="4400" cap="none" smtClean="0">
                <a:latin typeface="Times New Roman" pitchFamily="18" charset="0"/>
                <a:cs typeface="Times New Roman" pitchFamily="18" charset="0"/>
              </a:rPr>
              <a:t>6 klausimas</a:t>
            </a:r>
            <a:endParaRPr lang="en-GB" sz="4400" cap="none" smtClean="0">
              <a:latin typeface="Times New Roman" pitchFamily="18" charset="0"/>
              <a:cs typeface="Times New Roman" pitchFamily="18" charset="0"/>
            </a:endParaRPr>
          </a:p>
        </p:txBody>
      </p:sp>
      <p:sp>
        <p:nvSpPr>
          <p:cNvPr id="41987" name="Rectangle 3"/>
          <p:cNvSpPr>
            <a:spLocks noGrp="1"/>
          </p:cNvSpPr>
          <p:nvPr>
            <p:ph type="body" idx="4294967295"/>
          </p:nvPr>
        </p:nvSpPr>
        <p:spPr bwMode="auto">
          <a:xfrm>
            <a:off x="431800" y="1196975"/>
            <a:ext cx="11277600" cy="5257800"/>
          </a:xfrm>
          <a:noFill/>
        </p:spPr>
        <p:txBody>
          <a:bodyPr wrap="square" numCol="1" anchor="t" anchorCtr="0" compatLnSpc="1">
            <a:prstTxWarp prst="textNoShape">
              <a:avLst/>
            </a:prstTxWarp>
          </a:bodyPr>
          <a:lstStyle/>
          <a:p>
            <a:pPr algn="just">
              <a:buFont typeface="Arial" charset="0"/>
              <a:buNone/>
            </a:pPr>
            <a:r>
              <a:rPr lang="lt-LT" cap="none" smtClean="0">
                <a:latin typeface="Tw Cen MT" pitchFamily="34" charset="0"/>
              </a:rPr>
              <a:t>		</a:t>
            </a:r>
            <a:r>
              <a:rPr lang="lt-LT" sz="2800" cap="none" smtClean="0">
                <a:latin typeface="Times New Roman" pitchFamily="18" charset="0"/>
                <a:cs typeface="Times New Roman" pitchFamily="18" charset="0"/>
              </a:rPr>
              <a:t>Paveiksle pavaizduoti vienodi mediniai tašeliai, plūduriuojantys skirtingo tankio skysčiuose. Kuriuo atveju skysčių tankiai palyginti teisingai?</a:t>
            </a:r>
          </a:p>
          <a:p>
            <a:pPr>
              <a:buFont typeface="Arial" charset="0"/>
              <a:buNone/>
            </a:pPr>
            <a:endParaRPr lang="lt-LT" sz="2800" cap="none" smtClean="0">
              <a:latin typeface="Times New Roman" pitchFamily="18" charset="0"/>
              <a:cs typeface="Times New Roman" pitchFamily="18" charset="0"/>
            </a:endParaRPr>
          </a:p>
          <a:p>
            <a:pPr>
              <a:buFont typeface="Arial" charset="0"/>
              <a:buNone/>
            </a:pPr>
            <a:r>
              <a:rPr lang="lt-LT" sz="2800" cap="none" smtClean="0">
                <a:latin typeface="Times New Roman" pitchFamily="18" charset="0"/>
                <a:cs typeface="Times New Roman" pitchFamily="18" charset="0"/>
              </a:rPr>
              <a:t>	A. ρ</a:t>
            </a:r>
            <a:r>
              <a:rPr lang="lt-LT" sz="2800" cap="none" baseline="-25000" smtClean="0">
                <a:latin typeface="Times New Roman" pitchFamily="18" charset="0"/>
                <a:cs typeface="Times New Roman" pitchFamily="18" charset="0"/>
              </a:rPr>
              <a:t>1</a:t>
            </a:r>
            <a:r>
              <a:rPr lang="lt-LT" sz="2800" cap="none" smtClean="0">
                <a:latin typeface="Times New Roman" pitchFamily="18" charset="0"/>
                <a:cs typeface="Times New Roman" pitchFamily="18" charset="0"/>
              </a:rPr>
              <a:t> &gt; ρ</a:t>
            </a:r>
            <a:r>
              <a:rPr lang="lt-LT" sz="2800" cap="none" baseline="-25000" smtClean="0">
                <a:latin typeface="Times New Roman" pitchFamily="18" charset="0"/>
                <a:cs typeface="Times New Roman" pitchFamily="18" charset="0"/>
              </a:rPr>
              <a:t>2</a:t>
            </a:r>
            <a:r>
              <a:rPr lang="lt-LT" sz="2800" cap="none" smtClean="0">
                <a:latin typeface="Times New Roman" pitchFamily="18" charset="0"/>
                <a:cs typeface="Times New Roman" pitchFamily="18" charset="0"/>
              </a:rPr>
              <a:t> &gt; ρ</a:t>
            </a:r>
            <a:r>
              <a:rPr lang="lt-LT" sz="2800" cap="none" baseline="-25000" smtClean="0">
                <a:latin typeface="Times New Roman" pitchFamily="18" charset="0"/>
                <a:cs typeface="Times New Roman" pitchFamily="18" charset="0"/>
              </a:rPr>
              <a:t>3</a:t>
            </a:r>
            <a:r>
              <a:rPr lang="lt-LT" sz="2800" cap="none" smtClean="0">
                <a:latin typeface="Times New Roman" pitchFamily="18" charset="0"/>
                <a:cs typeface="Times New Roman" pitchFamily="18" charset="0"/>
              </a:rPr>
              <a:t>. </a:t>
            </a:r>
          </a:p>
          <a:p>
            <a:pPr>
              <a:buFont typeface="Arial" charset="0"/>
              <a:buNone/>
            </a:pPr>
            <a:r>
              <a:rPr lang="lt-LT" sz="2800" cap="none" smtClean="0">
                <a:latin typeface="Times New Roman" pitchFamily="18" charset="0"/>
                <a:cs typeface="Times New Roman" pitchFamily="18" charset="0"/>
              </a:rPr>
              <a:t>	B. ρ</a:t>
            </a:r>
            <a:r>
              <a:rPr lang="lt-LT" sz="2800" cap="none" baseline="-25000" smtClean="0">
                <a:latin typeface="Times New Roman" pitchFamily="18" charset="0"/>
                <a:cs typeface="Times New Roman" pitchFamily="18" charset="0"/>
              </a:rPr>
              <a:t>1</a:t>
            </a:r>
            <a:r>
              <a:rPr lang="lt-LT" sz="2800" cap="none" smtClean="0">
                <a:latin typeface="Times New Roman" pitchFamily="18" charset="0"/>
                <a:cs typeface="Times New Roman" pitchFamily="18" charset="0"/>
              </a:rPr>
              <a:t> &lt; ρ</a:t>
            </a:r>
            <a:r>
              <a:rPr lang="lt-LT" sz="2800" cap="none" baseline="-25000" smtClean="0">
                <a:latin typeface="Times New Roman" pitchFamily="18" charset="0"/>
                <a:cs typeface="Times New Roman" pitchFamily="18" charset="0"/>
              </a:rPr>
              <a:t>2</a:t>
            </a:r>
            <a:r>
              <a:rPr lang="lt-LT" sz="2800" cap="none" smtClean="0">
                <a:latin typeface="Times New Roman" pitchFamily="18" charset="0"/>
                <a:cs typeface="Times New Roman" pitchFamily="18" charset="0"/>
              </a:rPr>
              <a:t> &lt; ρ</a:t>
            </a:r>
            <a:r>
              <a:rPr lang="lt-LT" sz="2800" cap="none" baseline="-25000" smtClean="0">
                <a:latin typeface="Times New Roman" pitchFamily="18" charset="0"/>
                <a:cs typeface="Times New Roman" pitchFamily="18" charset="0"/>
              </a:rPr>
              <a:t>3</a:t>
            </a:r>
            <a:r>
              <a:rPr lang="lt-LT" sz="2800" cap="none" smtClean="0">
                <a:latin typeface="Times New Roman" pitchFamily="18" charset="0"/>
                <a:cs typeface="Times New Roman" pitchFamily="18" charset="0"/>
              </a:rPr>
              <a:t>.</a:t>
            </a:r>
          </a:p>
          <a:p>
            <a:pPr>
              <a:buFont typeface="Arial" charset="0"/>
              <a:buNone/>
            </a:pPr>
            <a:r>
              <a:rPr lang="lt-LT" sz="2800" cap="none" smtClean="0">
                <a:latin typeface="Times New Roman" pitchFamily="18" charset="0"/>
                <a:cs typeface="Times New Roman" pitchFamily="18" charset="0"/>
              </a:rPr>
              <a:t>	C. ρ</a:t>
            </a:r>
            <a:r>
              <a:rPr lang="lt-LT" sz="2800" cap="none" baseline="-25000" smtClean="0">
                <a:latin typeface="Times New Roman" pitchFamily="18" charset="0"/>
                <a:cs typeface="Times New Roman" pitchFamily="18" charset="0"/>
              </a:rPr>
              <a:t>1 </a:t>
            </a:r>
            <a:r>
              <a:rPr lang="lt-LT" sz="2800" cap="none" smtClean="0">
                <a:latin typeface="Times New Roman" pitchFamily="18" charset="0"/>
                <a:cs typeface="Times New Roman" pitchFamily="18" charset="0"/>
              </a:rPr>
              <a:t>= ρ</a:t>
            </a:r>
            <a:r>
              <a:rPr lang="lt-LT" sz="2800" cap="none" baseline="-25000" smtClean="0">
                <a:latin typeface="Times New Roman" pitchFamily="18" charset="0"/>
                <a:cs typeface="Times New Roman" pitchFamily="18" charset="0"/>
              </a:rPr>
              <a:t>2</a:t>
            </a:r>
            <a:r>
              <a:rPr lang="lt-LT" sz="2800" cap="none" smtClean="0">
                <a:latin typeface="Times New Roman" pitchFamily="18" charset="0"/>
                <a:cs typeface="Times New Roman" pitchFamily="18" charset="0"/>
              </a:rPr>
              <a:t> = ρ</a:t>
            </a:r>
            <a:r>
              <a:rPr lang="lt-LT" sz="2800" cap="none" baseline="-25000" smtClean="0">
                <a:latin typeface="Times New Roman" pitchFamily="18" charset="0"/>
                <a:cs typeface="Times New Roman" pitchFamily="18" charset="0"/>
              </a:rPr>
              <a:t>3</a:t>
            </a:r>
            <a:r>
              <a:rPr lang="lt-LT" sz="2800" cap="none" smtClean="0">
                <a:latin typeface="Times New Roman" pitchFamily="18" charset="0"/>
                <a:cs typeface="Times New Roman" pitchFamily="18" charset="0"/>
              </a:rPr>
              <a:t>. </a:t>
            </a:r>
          </a:p>
          <a:p>
            <a:pPr>
              <a:buFont typeface="Arial" charset="0"/>
              <a:buNone/>
            </a:pPr>
            <a:r>
              <a:rPr lang="lt-LT" sz="2800" cap="none" smtClean="0">
                <a:latin typeface="Times New Roman" pitchFamily="18" charset="0"/>
                <a:cs typeface="Times New Roman" pitchFamily="18" charset="0"/>
              </a:rPr>
              <a:t>	D. ρ</a:t>
            </a:r>
            <a:r>
              <a:rPr lang="lt-LT" sz="2800" cap="none" baseline="-25000" smtClean="0">
                <a:latin typeface="Times New Roman" pitchFamily="18" charset="0"/>
                <a:cs typeface="Times New Roman" pitchFamily="18" charset="0"/>
              </a:rPr>
              <a:t>1 </a:t>
            </a:r>
            <a:r>
              <a:rPr lang="lt-LT" sz="2800" cap="none" smtClean="0">
                <a:latin typeface="Times New Roman" pitchFamily="18" charset="0"/>
                <a:cs typeface="Times New Roman" pitchFamily="18" charset="0"/>
              </a:rPr>
              <a:t>&gt; ρ</a:t>
            </a:r>
            <a:r>
              <a:rPr lang="lt-LT" sz="2800" cap="none" baseline="-25000" smtClean="0">
                <a:latin typeface="Times New Roman" pitchFamily="18" charset="0"/>
                <a:cs typeface="Times New Roman" pitchFamily="18" charset="0"/>
              </a:rPr>
              <a:t>2</a:t>
            </a:r>
            <a:r>
              <a:rPr lang="lt-LT" sz="2800" cap="none" smtClean="0">
                <a:latin typeface="Times New Roman" pitchFamily="18" charset="0"/>
                <a:cs typeface="Times New Roman" pitchFamily="18" charset="0"/>
              </a:rPr>
              <a:t> = ρ</a:t>
            </a:r>
            <a:r>
              <a:rPr lang="lt-LT" sz="2800" cap="none" baseline="-25000" smtClean="0">
                <a:latin typeface="Times New Roman" pitchFamily="18" charset="0"/>
                <a:cs typeface="Times New Roman" pitchFamily="18" charset="0"/>
              </a:rPr>
              <a:t>3</a:t>
            </a:r>
            <a:r>
              <a:rPr lang="lt-LT" sz="2800" cap="none" smtClean="0">
                <a:latin typeface="Times New Roman" pitchFamily="18" charset="0"/>
                <a:cs typeface="Times New Roman" pitchFamily="18" charset="0"/>
              </a:rPr>
              <a:t>. </a:t>
            </a:r>
            <a:endParaRPr lang="en-GB" sz="2800" cap="none" smtClean="0">
              <a:latin typeface="Times New Roman" pitchFamily="18" charset="0"/>
              <a:cs typeface="Times New Roman" pitchFamily="18" charset="0"/>
            </a:endParaRPr>
          </a:p>
        </p:txBody>
      </p:sp>
      <p:pic>
        <p:nvPicPr>
          <p:cNvPr id="41988" name="Picture 4"/>
          <p:cNvPicPr>
            <a:picLocks noChangeAspect="1" noChangeArrowheads="1"/>
          </p:cNvPicPr>
          <p:nvPr/>
        </p:nvPicPr>
        <p:blipFill>
          <a:blip r:embed="rId2">
            <a:lum contrast="42000"/>
          </a:blip>
          <a:srcRect l="2055"/>
          <a:stretch>
            <a:fillRect/>
          </a:stretch>
        </p:blipFill>
        <p:spPr bwMode="auto">
          <a:xfrm>
            <a:off x="3725863" y="3725863"/>
            <a:ext cx="8293100" cy="2657475"/>
          </a:xfrm>
          <a:prstGeom prst="rect">
            <a:avLst/>
          </a:prstGeom>
          <a:noFill/>
          <a:ln w="9525">
            <a:noFill/>
            <a:miter lim="800000"/>
            <a:headEnd/>
            <a:tailEnd/>
          </a:ln>
        </p:spPr>
      </p:pic>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p:cNvSpPr>
          <p:nvPr>
            <p:ph type="title" idx="4294967295"/>
          </p:nvPr>
        </p:nvSpPr>
        <p:spPr bwMode="auto">
          <a:xfrm>
            <a:off x="1828800" y="0"/>
            <a:ext cx="10363200" cy="1143000"/>
          </a:xfrm>
          <a:noFill/>
        </p:spPr>
        <p:txBody>
          <a:bodyPr wrap="square" numCol="1" anchorCtr="0" compatLnSpc="1">
            <a:prstTxWarp prst="textNoShape">
              <a:avLst/>
            </a:prstTxWarp>
          </a:bodyPr>
          <a:lstStyle/>
          <a:p>
            <a:r>
              <a:rPr lang="lt-LT" sz="4400" cap="none" smtClean="0">
                <a:latin typeface="Times New Roman" pitchFamily="18" charset="0"/>
                <a:cs typeface="Times New Roman" pitchFamily="18" charset="0"/>
              </a:rPr>
              <a:t>7 klausimas</a:t>
            </a:r>
            <a:endParaRPr lang="en-GB" sz="4400" cap="none" smtClean="0">
              <a:latin typeface="Times New Roman" pitchFamily="18" charset="0"/>
              <a:cs typeface="Times New Roman" pitchFamily="18" charset="0"/>
            </a:endParaRPr>
          </a:p>
        </p:txBody>
      </p:sp>
      <p:sp>
        <p:nvSpPr>
          <p:cNvPr id="43011" name="Rectangle 3"/>
          <p:cNvSpPr>
            <a:spLocks noGrp="1"/>
          </p:cNvSpPr>
          <p:nvPr>
            <p:ph type="body" idx="4294967295"/>
          </p:nvPr>
        </p:nvSpPr>
        <p:spPr bwMode="auto">
          <a:xfrm>
            <a:off x="371475" y="1130300"/>
            <a:ext cx="11277600" cy="5334000"/>
          </a:xfrm>
          <a:noFill/>
        </p:spPr>
        <p:txBody>
          <a:bodyPr wrap="square" numCol="1" anchor="t" anchorCtr="0" compatLnSpc="1">
            <a:prstTxWarp prst="textNoShape">
              <a:avLst/>
            </a:prstTxWarp>
          </a:bodyPr>
          <a:lstStyle/>
          <a:p>
            <a:pPr algn="just">
              <a:buFont typeface="Arial" charset="0"/>
              <a:buNone/>
            </a:pPr>
            <a:r>
              <a:rPr lang="lt-LT" cap="none" smtClean="0">
                <a:latin typeface="Tw Cen MT" pitchFamily="34" charset="0"/>
              </a:rPr>
              <a:t>		</a:t>
            </a:r>
            <a:r>
              <a:rPr lang="en-US" sz="2800" cap="none" smtClean="0">
                <a:latin typeface="Times New Roman" pitchFamily="18" charset="0"/>
                <a:cs typeface="Times New Roman" pitchFamily="18" charset="0"/>
              </a:rPr>
              <a:t>10</a:t>
            </a:r>
            <a:r>
              <a:rPr lang="lt-LT" sz="2800" cap="none" smtClean="0">
                <a:latin typeface="Times New Roman" pitchFamily="18" charset="0"/>
                <a:cs typeface="Times New Roman" pitchFamily="18" charset="0"/>
              </a:rPr>
              <a:t> N svorio kūnas visiškai panardintas skystyje. Išstumto skysčio svoris – 4 N. Kokia Archimedo jėga veikia kūną ir kur ji nukreipta?</a:t>
            </a:r>
            <a:endParaRPr lang="lt-LT" sz="2800" cap="none" smtClean="0">
              <a:latin typeface="Times New Roman" pitchFamily="18" charset="0"/>
            </a:endParaRPr>
          </a:p>
          <a:p>
            <a:pPr algn="just">
              <a:buFont typeface="Arial" charset="0"/>
              <a:buNone/>
            </a:pPr>
            <a:endParaRPr lang="lt-LT" sz="2800" cap="none" smtClean="0">
              <a:latin typeface="Times New Roman" pitchFamily="18" charset="0"/>
            </a:endParaRPr>
          </a:p>
          <a:p>
            <a:pPr algn="just">
              <a:buFont typeface="Arial" charset="0"/>
              <a:buNone/>
            </a:pPr>
            <a:r>
              <a:rPr lang="lt-LT" sz="2800" cap="none" smtClean="0">
                <a:latin typeface="Times New Roman" pitchFamily="18" charset="0"/>
                <a:cs typeface="Times New Roman" pitchFamily="18" charset="0"/>
              </a:rPr>
              <a:t>		A. 6 N, į viršų.</a:t>
            </a:r>
          </a:p>
          <a:p>
            <a:pPr algn="just">
              <a:buFont typeface="Arial" charset="0"/>
              <a:buNone/>
            </a:pPr>
            <a:r>
              <a:rPr lang="lt-LT" sz="2800" cap="none" smtClean="0">
                <a:latin typeface="Times New Roman" pitchFamily="18" charset="0"/>
                <a:cs typeface="Times New Roman" pitchFamily="18" charset="0"/>
              </a:rPr>
              <a:t>		B. 10 N, į viršų.</a:t>
            </a:r>
          </a:p>
          <a:p>
            <a:pPr algn="just">
              <a:buFont typeface="Arial" charset="0"/>
              <a:buNone/>
            </a:pPr>
            <a:r>
              <a:rPr lang="lt-LT" sz="2800" cap="none" smtClean="0">
                <a:latin typeface="Times New Roman" pitchFamily="18" charset="0"/>
                <a:cs typeface="Times New Roman" pitchFamily="18" charset="0"/>
              </a:rPr>
              <a:t>		C. 4 N, į viršų.</a:t>
            </a:r>
          </a:p>
          <a:p>
            <a:pPr algn="just">
              <a:buFont typeface="Arial" charset="0"/>
              <a:buNone/>
            </a:pPr>
            <a:r>
              <a:rPr lang="lt-LT" sz="2800" cap="none" smtClean="0">
                <a:latin typeface="Times New Roman" pitchFamily="18" charset="0"/>
                <a:cs typeface="Times New Roman" pitchFamily="18" charset="0"/>
              </a:rPr>
              <a:t>		D. 10 N, žemyn.</a:t>
            </a:r>
            <a:endParaRPr lang="en-GB" sz="2800" cap="none" smtClean="0">
              <a:latin typeface="Times New Roman" pitchFamily="18" charset="0"/>
              <a:cs typeface="Times New Roman" pitchFamily="18" charset="0"/>
            </a:endParaRPr>
          </a:p>
        </p:txBody>
      </p:sp>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p:cNvSpPr>
          <p:nvPr>
            <p:ph type="title" idx="4294967295"/>
          </p:nvPr>
        </p:nvSpPr>
        <p:spPr bwMode="auto">
          <a:xfrm>
            <a:off x="1828800" y="0"/>
            <a:ext cx="10363200" cy="1143000"/>
          </a:xfrm>
          <a:noFill/>
        </p:spPr>
        <p:txBody>
          <a:bodyPr wrap="square" numCol="1" anchorCtr="0" compatLnSpc="1">
            <a:prstTxWarp prst="textNoShape">
              <a:avLst/>
            </a:prstTxWarp>
          </a:bodyPr>
          <a:lstStyle/>
          <a:p>
            <a:r>
              <a:rPr lang="lt-LT" sz="4400" cap="none" smtClean="0">
                <a:latin typeface="Times New Roman" pitchFamily="18" charset="0"/>
                <a:cs typeface="Times New Roman" pitchFamily="18" charset="0"/>
              </a:rPr>
              <a:t>8 klausimas</a:t>
            </a:r>
            <a:endParaRPr lang="en-GB" sz="4400" cap="none" smtClean="0">
              <a:latin typeface="Times New Roman" pitchFamily="18" charset="0"/>
              <a:cs typeface="Times New Roman" pitchFamily="18" charset="0"/>
            </a:endParaRPr>
          </a:p>
        </p:txBody>
      </p:sp>
      <p:sp>
        <p:nvSpPr>
          <p:cNvPr id="44035" name="Rectangle 3"/>
          <p:cNvSpPr>
            <a:spLocks noGrp="1"/>
          </p:cNvSpPr>
          <p:nvPr>
            <p:ph type="body" idx="4294967295"/>
          </p:nvPr>
        </p:nvSpPr>
        <p:spPr bwMode="auto">
          <a:xfrm>
            <a:off x="334963" y="1052513"/>
            <a:ext cx="11277600" cy="5257800"/>
          </a:xfrm>
          <a:noFill/>
        </p:spPr>
        <p:txBody>
          <a:bodyPr wrap="square" numCol="1" anchor="t" anchorCtr="0" compatLnSpc="1">
            <a:prstTxWarp prst="textNoShape">
              <a:avLst/>
            </a:prstTxWarp>
          </a:bodyPr>
          <a:lstStyle/>
          <a:p>
            <a:pPr algn="just">
              <a:buFont typeface="Arial" charset="0"/>
              <a:buNone/>
            </a:pPr>
            <a:r>
              <a:rPr lang="lt-LT" cap="none" smtClean="0">
                <a:latin typeface="Tw Cen MT" pitchFamily="34" charset="0"/>
              </a:rPr>
              <a:t>		</a:t>
            </a:r>
            <a:r>
              <a:rPr lang="lt-LT" sz="2800" cap="none" smtClean="0">
                <a:latin typeface="Times New Roman" pitchFamily="18" charset="0"/>
                <a:cs typeface="Times New Roman" pitchFamily="18" charset="0"/>
              </a:rPr>
              <a:t>Į indą su vandeniu įdėti vienodo tūrio geležinis rutuliukas, geležinis kubelis ir geležinė plokštelė. Kokia keliamoji jėga veikia šiuos kūnas?</a:t>
            </a:r>
          </a:p>
          <a:p>
            <a:pPr algn="just">
              <a:buFont typeface="Arial" charset="0"/>
              <a:buNone/>
            </a:pPr>
            <a:endParaRPr lang="lt-LT" sz="2800" cap="none" smtClean="0">
              <a:latin typeface="Times New Roman" pitchFamily="18" charset="0"/>
              <a:cs typeface="Times New Roman" pitchFamily="18" charset="0"/>
            </a:endParaRPr>
          </a:p>
          <a:p>
            <a:pPr algn="just">
              <a:buFont typeface="Arial" charset="0"/>
              <a:buNone/>
            </a:pPr>
            <a:r>
              <a:rPr lang="lt-LT" sz="2800" cap="none" smtClean="0">
                <a:latin typeface="Times New Roman" pitchFamily="18" charset="0"/>
                <a:cs typeface="Times New Roman" pitchFamily="18" charset="0"/>
              </a:rPr>
              <a:t>	A. Didžiausia rutuliuką A.</a:t>
            </a:r>
          </a:p>
          <a:p>
            <a:pPr algn="just">
              <a:buFont typeface="Arial" charset="0"/>
              <a:buNone/>
            </a:pPr>
            <a:r>
              <a:rPr lang="lt-LT" sz="2800" cap="none" smtClean="0">
                <a:latin typeface="Times New Roman" pitchFamily="18" charset="0"/>
                <a:cs typeface="Times New Roman" pitchFamily="18" charset="0"/>
              </a:rPr>
              <a:t>	B. Didžiausia kubelį B.</a:t>
            </a:r>
          </a:p>
          <a:p>
            <a:pPr algn="just">
              <a:buFont typeface="Arial" charset="0"/>
              <a:buNone/>
            </a:pPr>
            <a:r>
              <a:rPr lang="lt-LT" sz="2800" cap="none" smtClean="0">
                <a:latin typeface="Times New Roman" pitchFamily="18" charset="0"/>
                <a:cs typeface="Times New Roman" pitchFamily="18" charset="0"/>
              </a:rPr>
              <a:t>	C. Didžiausia plokštelę C.</a:t>
            </a:r>
          </a:p>
          <a:p>
            <a:pPr algn="just">
              <a:buFont typeface="Arial" charset="0"/>
              <a:buNone/>
            </a:pPr>
            <a:r>
              <a:rPr lang="lt-LT" sz="2800" cap="none" smtClean="0">
                <a:latin typeface="Times New Roman" pitchFamily="18" charset="0"/>
                <a:cs typeface="Times New Roman" pitchFamily="18" charset="0"/>
              </a:rPr>
              <a:t>	D. Visus vienoda.</a:t>
            </a:r>
            <a:endParaRPr lang="en-GB" sz="2800" cap="none" smtClean="0">
              <a:latin typeface="Times New Roman" pitchFamily="18" charset="0"/>
              <a:cs typeface="Times New Roman" pitchFamily="18" charset="0"/>
            </a:endParaRPr>
          </a:p>
        </p:txBody>
      </p:sp>
      <p:pic>
        <p:nvPicPr>
          <p:cNvPr id="44036" name="Picture 4"/>
          <p:cNvPicPr>
            <a:picLocks noChangeAspect="1" noChangeArrowheads="1"/>
          </p:cNvPicPr>
          <p:nvPr/>
        </p:nvPicPr>
        <p:blipFill>
          <a:blip r:embed="rId2">
            <a:lum contrast="60000"/>
          </a:blip>
          <a:srcRect/>
          <a:stretch>
            <a:fillRect/>
          </a:stretch>
        </p:blipFill>
        <p:spPr bwMode="auto">
          <a:xfrm>
            <a:off x="5789613" y="2916238"/>
            <a:ext cx="5918200" cy="36131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4034"/>
                                        </p:tgtEl>
                                        <p:attrNameLst>
                                          <p:attrName>style.visibility</p:attrName>
                                        </p:attrNameLst>
                                      </p:cBhvr>
                                      <p:to>
                                        <p:strVal val="visible"/>
                                      </p:to>
                                    </p:set>
                                    <p:anim calcmode="lin" valueType="num">
                                      <p:cBhvr additive="base">
                                        <p:cTn id="7" dur="500" fill="hold"/>
                                        <p:tgtEl>
                                          <p:spTgt spid="44034"/>
                                        </p:tgtEl>
                                        <p:attrNameLst>
                                          <p:attrName>ppt_x</p:attrName>
                                        </p:attrNameLst>
                                      </p:cBhvr>
                                      <p:tavLst>
                                        <p:tav tm="0">
                                          <p:val>
                                            <p:strVal val="0-#ppt_w/2"/>
                                          </p:val>
                                        </p:tav>
                                        <p:tav tm="100000">
                                          <p:val>
                                            <p:strVal val="#ppt_x"/>
                                          </p:val>
                                        </p:tav>
                                      </p:tavLst>
                                    </p:anim>
                                    <p:anim calcmode="lin" valueType="num">
                                      <p:cBhvr additive="base">
                                        <p:cTn id="8" dur="500" fill="hold"/>
                                        <p:tgtEl>
                                          <p:spTgt spid="4403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4035">
                                            <p:txEl>
                                              <p:pRg st="0" end="0"/>
                                            </p:txEl>
                                          </p:spTgt>
                                        </p:tgtEl>
                                        <p:attrNameLst>
                                          <p:attrName>style.visibility</p:attrName>
                                        </p:attrNameLst>
                                      </p:cBhvr>
                                      <p:to>
                                        <p:strVal val="visible"/>
                                      </p:to>
                                    </p:set>
                                    <p:anim calcmode="lin" valueType="num">
                                      <p:cBhvr additive="base">
                                        <p:cTn id="13" dur="500" fill="hold"/>
                                        <p:tgtEl>
                                          <p:spTgt spid="4403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403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4035">
                                            <p:txEl>
                                              <p:pRg st="2" end="2"/>
                                            </p:txEl>
                                          </p:spTgt>
                                        </p:tgtEl>
                                        <p:attrNameLst>
                                          <p:attrName>style.visibility</p:attrName>
                                        </p:attrNameLst>
                                      </p:cBhvr>
                                      <p:to>
                                        <p:strVal val="visible"/>
                                      </p:to>
                                    </p:set>
                                    <p:anim calcmode="lin" valueType="num">
                                      <p:cBhvr additive="base">
                                        <p:cTn id="19" dur="500" fill="hold"/>
                                        <p:tgtEl>
                                          <p:spTgt spid="4403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403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4035">
                                            <p:txEl>
                                              <p:pRg st="3" end="3"/>
                                            </p:txEl>
                                          </p:spTgt>
                                        </p:tgtEl>
                                        <p:attrNameLst>
                                          <p:attrName>style.visibility</p:attrName>
                                        </p:attrNameLst>
                                      </p:cBhvr>
                                      <p:to>
                                        <p:strVal val="visible"/>
                                      </p:to>
                                    </p:set>
                                    <p:anim calcmode="lin" valueType="num">
                                      <p:cBhvr additive="base">
                                        <p:cTn id="25" dur="500" fill="hold"/>
                                        <p:tgtEl>
                                          <p:spTgt spid="4403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403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4035">
                                            <p:txEl>
                                              <p:pRg st="4" end="4"/>
                                            </p:txEl>
                                          </p:spTgt>
                                        </p:tgtEl>
                                        <p:attrNameLst>
                                          <p:attrName>style.visibility</p:attrName>
                                        </p:attrNameLst>
                                      </p:cBhvr>
                                      <p:to>
                                        <p:strVal val="visible"/>
                                      </p:to>
                                    </p:set>
                                    <p:anim calcmode="lin" valueType="num">
                                      <p:cBhvr additive="base">
                                        <p:cTn id="31" dur="500" fill="hold"/>
                                        <p:tgtEl>
                                          <p:spTgt spid="4403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403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44035">
                                            <p:txEl>
                                              <p:pRg st="5" end="5"/>
                                            </p:txEl>
                                          </p:spTgt>
                                        </p:tgtEl>
                                        <p:attrNameLst>
                                          <p:attrName>style.visibility</p:attrName>
                                        </p:attrNameLst>
                                      </p:cBhvr>
                                      <p:to>
                                        <p:strVal val="visible"/>
                                      </p:to>
                                    </p:set>
                                    <p:anim calcmode="lin" valueType="num">
                                      <p:cBhvr additive="base">
                                        <p:cTn id="37" dur="500" fill="hold"/>
                                        <p:tgtEl>
                                          <p:spTgt spid="4403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4403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44036"/>
                                        </p:tgtEl>
                                        <p:attrNameLst>
                                          <p:attrName>style.visibility</p:attrName>
                                        </p:attrNameLst>
                                      </p:cBhvr>
                                      <p:to>
                                        <p:strVal val="visible"/>
                                      </p:to>
                                    </p:set>
                                    <p:anim calcmode="lin" valueType="num">
                                      <p:cBhvr additive="base">
                                        <p:cTn id="43" dur="500" fill="hold"/>
                                        <p:tgtEl>
                                          <p:spTgt spid="44036"/>
                                        </p:tgtEl>
                                        <p:attrNameLst>
                                          <p:attrName>ppt_x</p:attrName>
                                        </p:attrNameLst>
                                      </p:cBhvr>
                                      <p:tavLst>
                                        <p:tav tm="0">
                                          <p:val>
                                            <p:strVal val="0-#ppt_w/2"/>
                                          </p:val>
                                        </p:tav>
                                        <p:tav tm="100000">
                                          <p:val>
                                            <p:strVal val="#ppt_x"/>
                                          </p:val>
                                        </p:tav>
                                      </p:tavLst>
                                    </p:anim>
                                    <p:anim calcmode="lin" valueType="num">
                                      <p:cBhvr additive="base">
                                        <p:cTn id="44" dur="500" fill="hold"/>
                                        <p:tgtEl>
                                          <p:spTgt spid="440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autoUpdateAnimBg="0"/>
      <p:bldP spid="44035" grpId="0" build="p" autoUpdateAnimBg="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p:cNvSpPr>
          <p:nvPr>
            <p:ph type="title" idx="4294967295"/>
          </p:nvPr>
        </p:nvSpPr>
        <p:spPr bwMode="auto">
          <a:xfrm>
            <a:off x="1828800" y="0"/>
            <a:ext cx="10363200" cy="1143000"/>
          </a:xfrm>
          <a:noFill/>
        </p:spPr>
        <p:txBody>
          <a:bodyPr wrap="square" numCol="1" anchorCtr="0" compatLnSpc="1">
            <a:prstTxWarp prst="textNoShape">
              <a:avLst/>
            </a:prstTxWarp>
          </a:bodyPr>
          <a:lstStyle/>
          <a:p>
            <a:r>
              <a:rPr lang="lt-LT" sz="4400" cap="none" smtClean="0">
                <a:latin typeface="Times New Roman" pitchFamily="18" charset="0"/>
                <a:cs typeface="Times New Roman" pitchFamily="18" charset="0"/>
              </a:rPr>
              <a:t>9 klausimas</a:t>
            </a:r>
            <a:endParaRPr lang="en-GB" sz="4400" cap="none" smtClean="0">
              <a:latin typeface="Times New Roman" pitchFamily="18" charset="0"/>
              <a:cs typeface="Times New Roman" pitchFamily="18" charset="0"/>
            </a:endParaRPr>
          </a:p>
        </p:txBody>
      </p:sp>
      <p:sp>
        <p:nvSpPr>
          <p:cNvPr id="45059" name="Rectangle 3"/>
          <p:cNvSpPr>
            <a:spLocks noGrp="1"/>
          </p:cNvSpPr>
          <p:nvPr>
            <p:ph type="body" idx="4294967295"/>
          </p:nvPr>
        </p:nvSpPr>
        <p:spPr bwMode="auto">
          <a:xfrm>
            <a:off x="406400" y="1219200"/>
            <a:ext cx="11277600" cy="5257800"/>
          </a:xfrm>
          <a:noFill/>
        </p:spPr>
        <p:txBody>
          <a:bodyPr wrap="square" numCol="1" anchor="t" anchorCtr="0" compatLnSpc="1">
            <a:prstTxWarp prst="textNoShape">
              <a:avLst/>
            </a:prstTxWarp>
          </a:bodyPr>
          <a:lstStyle/>
          <a:p>
            <a:pPr algn="just">
              <a:buFont typeface="Arial" charset="0"/>
              <a:buNone/>
            </a:pPr>
            <a:r>
              <a:rPr lang="lt-LT" cap="none" smtClean="0">
                <a:latin typeface="Tw Cen MT" pitchFamily="34" charset="0"/>
              </a:rPr>
              <a:t>	</a:t>
            </a:r>
            <a:r>
              <a:rPr lang="lt-LT" sz="2800" cap="none" smtClean="0">
                <a:latin typeface="Times New Roman" pitchFamily="18" charset="0"/>
                <a:cs typeface="Times New Roman" pitchFamily="18" charset="0"/>
              </a:rPr>
              <a:t>Žmogus plaukia. Kaip jį veikia Archimedo jėga iškvepiant?</a:t>
            </a:r>
          </a:p>
          <a:p>
            <a:pPr algn="just">
              <a:buFont typeface="Arial" charset="0"/>
              <a:buNone/>
            </a:pPr>
            <a:endParaRPr lang="lt-LT" sz="2800" cap="none" smtClean="0">
              <a:latin typeface="Times New Roman" pitchFamily="18" charset="0"/>
              <a:cs typeface="Times New Roman" pitchFamily="18" charset="0"/>
            </a:endParaRPr>
          </a:p>
          <a:p>
            <a:pPr algn="just">
              <a:buFont typeface="Arial" charset="0"/>
              <a:buNone/>
            </a:pPr>
            <a:r>
              <a:rPr lang="lt-LT" sz="2800" cap="none" smtClean="0">
                <a:latin typeface="Times New Roman" pitchFamily="18" charset="0"/>
                <a:cs typeface="Times New Roman" pitchFamily="18" charset="0"/>
              </a:rPr>
              <a:t>		A. Sumažėja.</a:t>
            </a:r>
          </a:p>
          <a:p>
            <a:pPr algn="just">
              <a:buFont typeface="Arial" charset="0"/>
              <a:buNone/>
            </a:pPr>
            <a:r>
              <a:rPr lang="lt-LT" sz="2800" cap="none" smtClean="0">
                <a:latin typeface="Times New Roman" pitchFamily="18" charset="0"/>
                <a:cs typeface="Times New Roman" pitchFamily="18" charset="0"/>
              </a:rPr>
              <a:t>		B. Padidėja.</a:t>
            </a:r>
          </a:p>
          <a:p>
            <a:pPr algn="just">
              <a:buFont typeface="Arial" charset="0"/>
              <a:buNone/>
            </a:pPr>
            <a:r>
              <a:rPr lang="lt-LT" sz="2800" cap="none" smtClean="0">
                <a:latin typeface="Times New Roman" pitchFamily="18" charset="0"/>
                <a:cs typeface="Times New Roman" pitchFamily="18" charset="0"/>
              </a:rPr>
              <a:t>		C. Visą laiką veikia vienodai (nesikeičia).</a:t>
            </a:r>
          </a:p>
          <a:p>
            <a:pPr algn="just">
              <a:buFont typeface="Arial" charset="0"/>
              <a:buNone/>
            </a:pPr>
            <a:r>
              <a:rPr lang="lt-LT" sz="2800" cap="none" smtClean="0">
                <a:latin typeface="Times New Roman" pitchFamily="18" charset="0"/>
                <a:cs typeface="Times New Roman" pitchFamily="18" charset="0"/>
              </a:rPr>
              <a:t>		D. Gėlame vandenyje didėja, jūros – mažėja.</a:t>
            </a:r>
            <a:endParaRPr lang="en-GB" sz="2800" cap="none" smtClean="0">
              <a:latin typeface="Times New Roman" pitchFamily="18" charset="0"/>
              <a:cs typeface="Times New Roman" pitchFamily="18" charset="0"/>
            </a:endParaRPr>
          </a:p>
        </p:txBody>
      </p:sp>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p:cNvSpPr>
          <p:nvPr>
            <p:ph type="title" idx="4294967295"/>
          </p:nvPr>
        </p:nvSpPr>
        <p:spPr bwMode="auto">
          <a:xfrm>
            <a:off x="1828800" y="0"/>
            <a:ext cx="10363200" cy="1143000"/>
          </a:xfrm>
          <a:noFill/>
        </p:spPr>
        <p:txBody>
          <a:bodyPr wrap="square" numCol="1" anchorCtr="0" compatLnSpc="1">
            <a:prstTxWarp prst="textNoShape">
              <a:avLst/>
            </a:prstTxWarp>
          </a:bodyPr>
          <a:lstStyle/>
          <a:p>
            <a:r>
              <a:rPr lang="lt-LT" sz="4400" cap="none" smtClean="0">
                <a:latin typeface="Times New Roman" pitchFamily="18" charset="0"/>
                <a:cs typeface="Times New Roman" pitchFamily="18" charset="0"/>
              </a:rPr>
              <a:t>10 klausimas</a:t>
            </a:r>
            <a:endParaRPr lang="en-GB" sz="4400" cap="none" smtClean="0">
              <a:latin typeface="Times New Roman" pitchFamily="18" charset="0"/>
              <a:cs typeface="Times New Roman" pitchFamily="18" charset="0"/>
            </a:endParaRPr>
          </a:p>
        </p:txBody>
      </p:sp>
      <p:sp>
        <p:nvSpPr>
          <p:cNvPr id="46083" name="Rectangle 3"/>
          <p:cNvSpPr>
            <a:spLocks noGrp="1"/>
          </p:cNvSpPr>
          <p:nvPr>
            <p:ph type="body" idx="4294967295"/>
          </p:nvPr>
        </p:nvSpPr>
        <p:spPr bwMode="auto">
          <a:xfrm>
            <a:off x="508000" y="1219200"/>
            <a:ext cx="11176000" cy="5334000"/>
          </a:xfrm>
          <a:noFill/>
        </p:spPr>
        <p:txBody>
          <a:bodyPr wrap="square" numCol="1" anchor="t" anchorCtr="0" compatLnSpc="1">
            <a:prstTxWarp prst="textNoShape">
              <a:avLst/>
            </a:prstTxWarp>
          </a:bodyPr>
          <a:lstStyle/>
          <a:p>
            <a:pPr marL="609600" indent="-609600" algn="just">
              <a:lnSpc>
                <a:spcPct val="90000"/>
              </a:lnSpc>
              <a:buFont typeface="Arial" charset="0"/>
              <a:buNone/>
            </a:pPr>
            <a:r>
              <a:rPr lang="lt-LT" sz="2800" cap="none" smtClean="0">
                <a:latin typeface="Times New Roman" pitchFamily="18" charset="0"/>
                <a:cs typeface="Times New Roman" pitchFamily="18" charset="0"/>
              </a:rPr>
              <a:t>Oro balionas, pasiekęs tam tikrą aukštį, daugiau nebekyla. Kodėl?</a:t>
            </a:r>
          </a:p>
          <a:p>
            <a:pPr marL="609600" indent="-609600" algn="just">
              <a:lnSpc>
                <a:spcPct val="90000"/>
              </a:lnSpc>
              <a:buFont typeface="Arial" charset="0"/>
              <a:buNone/>
            </a:pPr>
            <a:endParaRPr lang="lt-LT" sz="2800" cap="none" smtClean="0">
              <a:latin typeface="Times New Roman" pitchFamily="18" charset="0"/>
              <a:cs typeface="Times New Roman" pitchFamily="18" charset="0"/>
            </a:endParaRPr>
          </a:p>
          <a:p>
            <a:pPr marL="609600" indent="-609600" algn="just">
              <a:lnSpc>
                <a:spcPct val="90000"/>
              </a:lnSpc>
              <a:buFont typeface="Arial" charset="0"/>
              <a:buNone/>
            </a:pPr>
            <a:r>
              <a:rPr lang="lt-LT" sz="2800" cap="none" smtClean="0">
                <a:latin typeface="Times New Roman" pitchFamily="18" charset="0"/>
                <a:cs typeface="Times New Roman" pitchFamily="18" charset="0"/>
              </a:rPr>
              <a:t>		A. Bendras baliono svoris lygus Archimedo jėgai.</a:t>
            </a:r>
          </a:p>
          <a:p>
            <a:pPr marL="609600" indent="-609600" algn="just">
              <a:lnSpc>
                <a:spcPct val="90000"/>
              </a:lnSpc>
              <a:buFont typeface="Arial" charset="0"/>
              <a:buNone/>
            </a:pPr>
            <a:r>
              <a:rPr lang="lt-LT" sz="2800" cap="none" smtClean="0">
                <a:latin typeface="Times New Roman" pitchFamily="18" charset="0"/>
                <a:cs typeface="Times New Roman" pitchFamily="18" charset="0"/>
              </a:rPr>
              <a:t>		B. Bendras baliono svoris didesnis Archimedo jėgai.</a:t>
            </a:r>
          </a:p>
          <a:p>
            <a:pPr marL="609600" indent="-609600" algn="just">
              <a:lnSpc>
                <a:spcPct val="90000"/>
              </a:lnSpc>
              <a:buFont typeface="Arial" charset="0"/>
              <a:buNone/>
            </a:pPr>
            <a:r>
              <a:rPr lang="lt-LT" sz="2800" cap="none" smtClean="0">
                <a:latin typeface="Times New Roman" pitchFamily="18" charset="0"/>
                <a:cs typeface="Times New Roman" pitchFamily="18" charset="0"/>
              </a:rPr>
              <a:t>		C. Bendras baliono svoris mažesnis Archimedo jėgai.</a:t>
            </a:r>
          </a:p>
          <a:p>
            <a:pPr marL="609600" indent="-609600" algn="just">
              <a:lnSpc>
                <a:spcPct val="90000"/>
              </a:lnSpc>
              <a:buFont typeface="Arial" charset="0"/>
              <a:buNone/>
            </a:pPr>
            <a:r>
              <a:rPr lang="lt-LT" sz="2800" cap="none" smtClean="0">
                <a:latin typeface="Times New Roman" pitchFamily="18" charset="0"/>
                <a:cs typeface="Times New Roman" pitchFamily="18" charset="0"/>
              </a:rPr>
              <a:t>		D. Teisingas atsakymas nepateiktas.</a:t>
            </a:r>
          </a:p>
          <a:p>
            <a:pPr marL="609600" indent="-609600" algn="just">
              <a:lnSpc>
                <a:spcPct val="90000"/>
              </a:lnSpc>
            </a:pPr>
            <a:endParaRPr lang="lt-LT" sz="2800" cap="none" smtClean="0">
              <a:latin typeface="Times New Roman" pitchFamily="18" charset="0"/>
              <a:cs typeface="Times New Roman" pitchFamily="18" charset="0"/>
            </a:endParaRPr>
          </a:p>
          <a:p>
            <a:pPr marL="609600" indent="-609600" algn="just">
              <a:lnSpc>
                <a:spcPct val="90000"/>
              </a:lnSpc>
              <a:buFont typeface="Arial" charset="0"/>
              <a:buNone/>
            </a:pPr>
            <a:endParaRPr lang="en-GB" cap="none" smtClean="0">
              <a:latin typeface="Tw Cen MT" pitchFamily="34" charset="0"/>
            </a:endParaRPr>
          </a:p>
        </p:txBody>
      </p:sp>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p:cNvSpPr>
          <p:nvPr>
            <p:ph type="title" idx="4294967295"/>
          </p:nvPr>
        </p:nvSpPr>
        <p:spPr bwMode="auto">
          <a:xfrm>
            <a:off x="1828800" y="0"/>
            <a:ext cx="10363200" cy="1143000"/>
          </a:xfrm>
          <a:noFill/>
        </p:spPr>
        <p:txBody>
          <a:bodyPr wrap="square" numCol="1" anchorCtr="0" compatLnSpc="1">
            <a:prstTxWarp prst="textNoShape">
              <a:avLst/>
            </a:prstTxWarp>
          </a:bodyPr>
          <a:lstStyle/>
          <a:p>
            <a:r>
              <a:rPr lang="lt-LT" sz="4400" cap="none" smtClean="0">
                <a:latin typeface="Times New Roman" pitchFamily="18" charset="0"/>
                <a:cs typeface="Times New Roman" pitchFamily="18" charset="0"/>
              </a:rPr>
              <a:t>11 klausimas  </a:t>
            </a:r>
            <a:endParaRPr lang="en-GB" sz="4400" cap="none" smtClean="0">
              <a:latin typeface="Times New Roman" pitchFamily="18" charset="0"/>
              <a:cs typeface="Times New Roman" pitchFamily="18" charset="0"/>
            </a:endParaRPr>
          </a:p>
        </p:txBody>
      </p:sp>
      <p:sp>
        <p:nvSpPr>
          <p:cNvPr id="47107" name="Rectangle 3"/>
          <p:cNvSpPr>
            <a:spLocks noGrp="1"/>
          </p:cNvSpPr>
          <p:nvPr>
            <p:ph type="body" idx="4294967295"/>
          </p:nvPr>
        </p:nvSpPr>
        <p:spPr bwMode="auto">
          <a:xfrm>
            <a:off x="508000" y="1219200"/>
            <a:ext cx="11176000" cy="5181600"/>
          </a:xfrm>
          <a:noFill/>
        </p:spPr>
        <p:txBody>
          <a:bodyPr wrap="square" numCol="1" anchor="t" anchorCtr="0" compatLnSpc="1">
            <a:prstTxWarp prst="textNoShape">
              <a:avLst/>
            </a:prstTxWarp>
          </a:bodyPr>
          <a:lstStyle/>
          <a:p>
            <a:pPr algn="just">
              <a:buFont typeface="Arial" charset="0"/>
              <a:buNone/>
            </a:pPr>
            <a:r>
              <a:rPr lang="lt-LT" cap="none" smtClean="0">
                <a:latin typeface="Tw Cen MT" pitchFamily="34" charset="0"/>
              </a:rPr>
              <a:t>		</a:t>
            </a:r>
            <a:r>
              <a:rPr lang="lt-LT" sz="2800" cap="none" smtClean="0">
                <a:latin typeface="Times New Roman" pitchFamily="18" charset="0"/>
                <a:cs typeface="Times New Roman" pitchFamily="18" charset="0"/>
              </a:rPr>
              <a:t>Vienodi mediniai tašeliai plaukioja induose su žibalu, gėlu vandeniu, sūriu vandeniu. Kuriame skystyje tašeliai yra labiausiai pasinėrę?</a:t>
            </a:r>
            <a:endParaRPr lang="lt-LT" sz="2800" cap="none" smtClean="0">
              <a:latin typeface="Times New Roman" pitchFamily="18" charset="0"/>
            </a:endParaRPr>
          </a:p>
          <a:p>
            <a:pPr algn="just">
              <a:buFont typeface="Arial" charset="0"/>
              <a:buNone/>
            </a:pPr>
            <a:endParaRPr lang="lt-LT" sz="2800" cap="none" smtClean="0">
              <a:latin typeface="Times New Roman" pitchFamily="18" charset="0"/>
            </a:endParaRPr>
          </a:p>
          <a:p>
            <a:pPr>
              <a:buFont typeface="Arial" charset="0"/>
              <a:buNone/>
            </a:pPr>
            <a:r>
              <a:rPr lang="lt-LT" sz="2800" cap="none" smtClean="0">
                <a:latin typeface="Times New Roman" pitchFamily="18" charset="0"/>
                <a:cs typeface="Times New Roman" pitchFamily="18" charset="0"/>
              </a:rPr>
              <a:t>		A. Sūriame vandenyje.</a:t>
            </a:r>
          </a:p>
          <a:p>
            <a:pPr>
              <a:buFont typeface="Arial" charset="0"/>
              <a:buNone/>
            </a:pPr>
            <a:r>
              <a:rPr lang="lt-LT" sz="2800" cap="none" smtClean="0">
                <a:latin typeface="Times New Roman" pitchFamily="18" charset="0"/>
                <a:cs typeface="Times New Roman" pitchFamily="18" charset="0"/>
              </a:rPr>
              <a:t>		B. Gėlame vandenyje.</a:t>
            </a:r>
          </a:p>
          <a:p>
            <a:pPr>
              <a:buFont typeface="Arial" charset="0"/>
              <a:buNone/>
            </a:pPr>
            <a:r>
              <a:rPr lang="lt-LT" sz="2800" cap="none" smtClean="0">
                <a:latin typeface="Times New Roman" pitchFamily="18" charset="0"/>
                <a:cs typeface="Times New Roman" pitchFamily="18" charset="0"/>
              </a:rPr>
              <a:t>		C. Žibale.</a:t>
            </a:r>
          </a:p>
          <a:p>
            <a:pPr>
              <a:buFont typeface="Arial" charset="0"/>
              <a:buNone/>
            </a:pPr>
            <a:r>
              <a:rPr lang="lt-LT" sz="2800" cap="none" smtClean="0">
                <a:latin typeface="Times New Roman" pitchFamily="18" charset="0"/>
                <a:cs typeface="Times New Roman" pitchFamily="18" charset="0"/>
              </a:rPr>
              <a:t>		D. Visuose vienodai.</a:t>
            </a:r>
            <a:endParaRPr lang="en-GB" sz="2800" cap="none" smtClean="0">
              <a:latin typeface="Times New Roman" pitchFamily="18" charset="0"/>
              <a:cs typeface="Times New Roman" pitchFamily="18" charset="0"/>
            </a:endParaRPr>
          </a:p>
        </p:txBody>
      </p:sp>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p:cNvSpPr>
          <p:nvPr>
            <p:ph type="title" idx="4294967295"/>
          </p:nvPr>
        </p:nvSpPr>
        <p:spPr bwMode="auto">
          <a:xfrm>
            <a:off x="1828800" y="0"/>
            <a:ext cx="10363200" cy="1143000"/>
          </a:xfrm>
          <a:noFill/>
        </p:spPr>
        <p:txBody>
          <a:bodyPr wrap="square" numCol="1" anchorCtr="0" compatLnSpc="1">
            <a:prstTxWarp prst="textNoShape">
              <a:avLst/>
            </a:prstTxWarp>
          </a:bodyPr>
          <a:lstStyle/>
          <a:p>
            <a:r>
              <a:rPr lang="lt-LT" sz="4400" cap="none" smtClean="0">
                <a:latin typeface="Times New Roman" pitchFamily="18" charset="0"/>
                <a:cs typeface="Times New Roman" pitchFamily="18" charset="0"/>
              </a:rPr>
              <a:t>12 klausimas</a:t>
            </a:r>
            <a:endParaRPr lang="en-GB" sz="4400" cap="none" smtClean="0">
              <a:latin typeface="Times New Roman" pitchFamily="18" charset="0"/>
              <a:cs typeface="Times New Roman" pitchFamily="18" charset="0"/>
            </a:endParaRPr>
          </a:p>
        </p:txBody>
      </p:sp>
      <p:sp>
        <p:nvSpPr>
          <p:cNvPr id="48131" name="Rectangle 3"/>
          <p:cNvSpPr>
            <a:spLocks noGrp="1"/>
          </p:cNvSpPr>
          <p:nvPr>
            <p:ph type="body" idx="4294967295"/>
          </p:nvPr>
        </p:nvSpPr>
        <p:spPr bwMode="auto">
          <a:xfrm>
            <a:off x="239713" y="1004888"/>
            <a:ext cx="11039475" cy="5402262"/>
          </a:xfrm>
          <a:noFill/>
        </p:spPr>
        <p:txBody>
          <a:bodyPr wrap="square" numCol="1" anchor="t" anchorCtr="0" compatLnSpc="1">
            <a:prstTxWarp prst="textNoShape">
              <a:avLst/>
            </a:prstTxWarp>
          </a:bodyPr>
          <a:lstStyle/>
          <a:p>
            <a:pPr algn="just">
              <a:buFont typeface="Arial" charset="0"/>
              <a:buNone/>
            </a:pPr>
            <a:r>
              <a:rPr lang="lt-LT" cap="none" smtClean="0">
                <a:latin typeface="Tw Cen MT" pitchFamily="34" charset="0"/>
              </a:rPr>
              <a:t>		</a:t>
            </a:r>
            <a:r>
              <a:rPr lang="lt-LT" sz="2800" cap="none" smtClean="0">
                <a:latin typeface="Times New Roman" pitchFamily="18" charset="0"/>
                <a:cs typeface="Times New Roman" pitchFamily="18" charset="0"/>
              </a:rPr>
              <a:t>Ant svarstyklių lėkštės padėtas indas su vandeniu. Į jį pasvaras įleistas taip, kad nesiektų dugno. Ar pasikeitė svarstyklių rodmenys?</a:t>
            </a:r>
            <a:endParaRPr lang="lt-LT" sz="2800" cap="none" smtClean="0">
              <a:latin typeface="Times New Roman" pitchFamily="18" charset="0"/>
            </a:endParaRPr>
          </a:p>
          <a:p>
            <a:pPr algn="just">
              <a:buFont typeface="Arial" charset="0"/>
              <a:buNone/>
            </a:pPr>
            <a:endParaRPr lang="lt-LT" sz="2800" cap="none" smtClean="0">
              <a:latin typeface="Times New Roman" pitchFamily="18" charset="0"/>
            </a:endParaRPr>
          </a:p>
          <a:p>
            <a:pPr algn="just">
              <a:buFont typeface="Arial" charset="0"/>
              <a:buNone/>
            </a:pPr>
            <a:r>
              <a:rPr lang="lt-LT" sz="2800" cap="none" smtClean="0">
                <a:latin typeface="Times New Roman" pitchFamily="18" charset="0"/>
                <a:cs typeface="Times New Roman" pitchFamily="18" charset="0"/>
              </a:rPr>
              <a:t>	A. Nepasikeitė, nes pasvaras nesiekia dugno ir jo neslegia.</a:t>
            </a:r>
          </a:p>
          <a:p>
            <a:pPr algn="just">
              <a:buFont typeface="Arial" charset="0"/>
              <a:buNone/>
            </a:pPr>
            <a:r>
              <a:rPr lang="lt-LT" sz="2800" cap="none" smtClean="0">
                <a:latin typeface="Times New Roman" pitchFamily="18" charset="0"/>
                <a:cs typeface="Times New Roman" pitchFamily="18" charset="0"/>
              </a:rPr>
              <a:t>	B. Padidėjo, nes pasvaras slegia vandenį.</a:t>
            </a:r>
          </a:p>
          <a:p>
            <a:pPr algn="just">
              <a:buFont typeface="Arial" charset="0"/>
              <a:buNone/>
            </a:pPr>
            <a:r>
              <a:rPr lang="lt-LT" sz="2800" cap="none" smtClean="0">
                <a:latin typeface="Times New Roman" pitchFamily="18" charset="0"/>
                <a:cs typeface="Times New Roman" pitchFamily="18" charset="0"/>
              </a:rPr>
              <a:t>	C.</a:t>
            </a:r>
            <a:r>
              <a:rPr lang="en-US" sz="2800" cap="none" smtClean="0">
                <a:latin typeface="Times New Roman" pitchFamily="18" charset="0"/>
                <a:cs typeface="Times New Roman" pitchFamily="18" charset="0"/>
              </a:rPr>
              <a:t> </a:t>
            </a:r>
            <a:r>
              <a:rPr lang="lt-LT" sz="2800" cap="none" smtClean="0">
                <a:latin typeface="Times New Roman" pitchFamily="18" charset="0"/>
                <a:cs typeface="Times New Roman" pitchFamily="18" charset="0"/>
              </a:rPr>
              <a:t>Padidėjo, nes prie vandens masės</a:t>
            </a:r>
            <a:r>
              <a:rPr lang="en-US" sz="2800" cap="none" smtClean="0">
                <a:latin typeface="Times New Roman" pitchFamily="18" charset="0"/>
                <a:cs typeface="Times New Roman" pitchFamily="18" charset="0"/>
              </a:rPr>
              <a:t> </a:t>
            </a:r>
            <a:endParaRPr lang="lt-LT" sz="2800" cap="none" smtClean="0">
              <a:latin typeface="Times New Roman" pitchFamily="18" charset="0"/>
              <a:cs typeface="Times New Roman" pitchFamily="18" charset="0"/>
            </a:endParaRPr>
          </a:p>
          <a:p>
            <a:pPr algn="just">
              <a:buFont typeface="Arial" charset="0"/>
              <a:buNone/>
            </a:pPr>
            <a:r>
              <a:rPr lang="lt-LT" sz="2800" cap="none" smtClean="0">
                <a:latin typeface="Times New Roman" pitchFamily="18" charset="0"/>
                <a:cs typeface="Times New Roman" pitchFamily="18" charset="0"/>
              </a:rPr>
              <a:t>         prisidėjo pasvaro masė.</a:t>
            </a:r>
          </a:p>
          <a:p>
            <a:pPr algn="just">
              <a:buFont typeface="Arial" charset="0"/>
              <a:buNone/>
            </a:pPr>
            <a:r>
              <a:rPr lang="lt-LT" sz="2800" cap="none" smtClean="0">
                <a:latin typeface="Times New Roman" pitchFamily="18" charset="0"/>
                <a:cs typeface="Times New Roman" pitchFamily="18" charset="0"/>
              </a:rPr>
              <a:t>	D. Sumažėjo, nes vanduo stumia pasvarą.</a:t>
            </a:r>
            <a:endParaRPr lang="en-GB" sz="2800" cap="none" smtClean="0">
              <a:latin typeface="Times New Roman" pitchFamily="18" charset="0"/>
              <a:cs typeface="Times New Roman" pitchFamily="18" charset="0"/>
            </a:endParaRPr>
          </a:p>
        </p:txBody>
      </p:sp>
      <p:pic>
        <p:nvPicPr>
          <p:cNvPr id="48132" name="Picture 4"/>
          <p:cNvPicPr>
            <a:picLocks noChangeAspect="1" noChangeArrowheads="1"/>
          </p:cNvPicPr>
          <p:nvPr/>
        </p:nvPicPr>
        <p:blipFill>
          <a:blip r:embed="rId2">
            <a:lum contrast="60000"/>
          </a:blip>
          <a:srcRect/>
          <a:stretch>
            <a:fillRect/>
          </a:stretch>
        </p:blipFill>
        <p:spPr bwMode="auto">
          <a:xfrm>
            <a:off x="8988425" y="3508375"/>
            <a:ext cx="3203575" cy="3349625"/>
          </a:xfrm>
          <a:prstGeom prst="rect">
            <a:avLst/>
          </a:prstGeom>
          <a:noFill/>
          <a:ln w="9525">
            <a:noFill/>
            <a:miter lim="800000"/>
            <a:headEnd/>
            <a:tailEnd/>
          </a:ln>
        </p:spPr>
      </p:pic>
    </p:spTree>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p:cNvSpPr>
          <p:nvPr>
            <p:ph type="title" idx="4294967295"/>
          </p:nvPr>
        </p:nvSpPr>
        <p:spPr bwMode="auto">
          <a:xfrm>
            <a:off x="1828800" y="0"/>
            <a:ext cx="10363200" cy="1143000"/>
          </a:xfrm>
          <a:noFill/>
        </p:spPr>
        <p:txBody>
          <a:bodyPr wrap="square" numCol="1" anchorCtr="0" compatLnSpc="1">
            <a:prstTxWarp prst="textNoShape">
              <a:avLst/>
            </a:prstTxWarp>
          </a:bodyPr>
          <a:lstStyle/>
          <a:p>
            <a:r>
              <a:rPr lang="lt-LT" sz="4400" cap="none" smtClean="0">
                <a:latin typeface="Times New Roman" pitchFamily="18" charset="0"/>
                <a:cs typeface="Times New Roman" pitchFamily="18" charset="0"/>
              </a:rPr>
              <a:t>13 klausimas</a:t>
            </a:r>
            <a:endParaRPr lang="en-GB" sz="4400" cap="none" smtClean="0">
              <a:latin typeface="Times New Roman" pitchFamily="18" charset="0"/>
              <a:cs typeface="Times New Roman" pitchFamily="18" charset="0"/>
            </a:endParaRPr>
          </a:p>
        </p:txBody>
      </p:sp>
      <p:sp>
        <p:nvSpPr>
          <p:cNvPr id="49155" name="Rectangle 3"/>
          <p:cNvSpPr>
            <a:spLocks noGrp="1"/>
          </p:cNvSpPr>
          <p:nvPr>
            <p:ph type="body" idx="4294967295"/>
          </p:nvPr>
        </p:nvSpPr>
        <p:spPr bwMode="auto">
          <a:xfrm>
            <a:off x="406400" y="1295400"/>
            <a:ext cx="11277600" cy="5181600"/>
          </a:xfrm>
          <a:noFill/>
        </p:spPr>
        <p:txBody>
          <a:bodyPr wrap="square" numCol="1" anchor="t" anchorCtr="0" compatLnSpc="1">
            <a:prstTxWarp prst="textNoShape">
              <a:avLst/>
            </a:prstTxWarp>
          </a:bodyPr>
          <a:lstStyle/>
          <a:p>
            <a:pPr algn="just">
              <a:buFont typeface="Arial" charset="0"/>
              <a:buNone/>
            </a:pPr>
            <a:r>
              <a:rPr lang="lt-LT" cap="none" smtClean="0">
                <a:latin typeface="Tw Cen MT" pitchFamily="34" charset="0"/>
              </a:rPr>
              <a:t>		</a:t>
            </a:r>
            <a:r>
              <a:rPr lang="lt-LT" sz="2800" cap="none" smtClean="0">
                <a:latin typeface="Times New Roman" pitchFamily="18" charset="0"/>
                <a:cs typeface="Times New Roman" pitchFamily="18" charset="0"/>
              </a:rPr>
              <a:t>Ore kūno svoris 20 N, o vandenyje 15 N. Kam lygi Archimedo jėga?</a:t>
            </a:r>
          </a:p>
          <a:p>
            <a:pPr>
              <a:buFont typeface="Arial" charset="0"/>
              <a:buNone/>
            </a:pPr>
            <a:endParaRPr lang="lt-LT" sz="2800" cap="none" smtClean="0">
              <a:latin typeface="Times New Roman" pitchFamily="18" charset="0"/>
              <a:cs typeface="Times New Roman" pitchFamily="18" charset="0"/>
            </a:endParaRPr>
          </a:p>
          <a:p>
            <a:pPr>
              <a:buFont typeface="Arial" charset="0"/>
              <a:buNone/>
            </a:pPr>
            <a:r>
              <a:rPr lang="lt-LT" sz="2800" cap="none" smtClean="0">
                <a:latin typeface="Times New Roman" pitchFamily="18" charset="0"/>
                <a:cs typeface="Times New Roman" pitchFamily="18" charset="0"/>
              </a:rPr>
              <a:t>		A. 35 N.</a:t>
            </a:r>
          </a:p>
          <a:p>
            <a:pPr>
              <a:buFont typeface="Arial" charset="0"/>
              <a:buNone/>
            </a:pPr>
            <a:r>
              <a:rPr lang="lt-LT" sz="2800" cap="none" smtClean="0">
                <a:latin typeface="Times New Roman" pitchFamily="18" charset="0"/>
                <a:cs typeface="Times New Roman" pitchFamily="18" charset="0"/>
              </a:rPr>
              <a:t>		B. 20 N.</a:t>
            </a:r>
          </a:p>
          <a:p>
            <a:pPr>
              <a:buFont typeface="Arial" charset="0"/>
              <a:buNone/>
            </a:pPr>
            <a:r>
              <a:rPr lang="lt-LT" sz="2800" cap="none" smtClean="0">
                <a:latin typeface="Times New Roman" pitchFamily="18" charset="0"/>
                <a:cs typeface="Times New Roman" pitchFamily="18" charset="0"/>
              </a:rPr>
              <a:t>		C. 15 N.</a:t>
            </a:r>
          </a:p>
          <a:p>
            <a:pPr>
              <a:buFont typeface="Arial" charset="0"/>
              <a:buNone/>
            </a:pPr>
            <a:r>
              <a:rPr lang="lt-LT" sz="2800" cap="none" smtClean="0">
                <a:latin typeface="Times New Roman" pitchFamily="18" charset="0"/>
                <a:cs typeface="Times New Roman" pitchFamily="18" charset="0"/>
              </a:rPr>
              <a:t>		D. 5 N.</a:t>
            </a:r>
            <a:endParaRPr lang="en-GB" sz="2800" cap="none" smtClean="0">
              <a:latin typeface="Times New Roman" pitchFamily="18" charset="0"/>
              <a:cs typeface="Times New Roman" pitchFamily="18" charset="0"/>
            </a:endParaRPr>
          </a:p>
        </p:txBody>
      </p:sp>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p:cNvSpPr>
          <p:nvPr>
            <p:ph type="title" idx="4294967295"/>
          </p:nvPr>
        </p:nvSpPr>
        <p:spPr bwMode="auto">
          <a:xfrm>
            <a:off x="1828800" y="0"/>
            <a:ext cx="10363200" cy="1143000"/>
          </a:xfrm>
          <a:noFill/>
        </p:spPr>
        <p:txBody>
          <a:bodyPr wrap="square" numCol="1" anchorCtr="0" compatLnSpc="1">
            <a:prstTxWarp prst="textNoShape">
              <a:avLst/>
            </a:prstTxWarp>
          </a:bodyPr>
          <a:lstStyle/>
          <a:p>
            <a:r>
              <a:rPr lang="lt-LT" sz="4400" cap="none" smtClean="0">
                <a:latin typeface="Times New Roman" pitchFamily="18" charset="0"/>
                <a:cs typeface="Times New Roman" pitchFamily="18" charset="0"/>
              </a:rPr>
              <a:t>14 klausimas</a:t>
            </a:r>
            <a:endParaRPr lang="en-GB" sz="4400" cap="none" smtClean="0">
              <a:latin typeface="Times New Roman" pitchFamily="18" charset="0"/>
              <a:cs typeface="Times New Roman" pitchFamily="18" charset="0"/>
            </a:endParaRPr>
          </a:p>
        </p:txBody>
      </p:sp>
      <p:sp>
        <p:nvSpPr>
          <p:cNvPr id="50179" name="Rectangle 3"/>
          <p:cNvSpPr>
            <a:spLocks noGrp="1"/>
          </p:cNvSpPr>
          <p:nvPr>
            <p:ph type="body" idx="4294967295"/>
          </p:nvPr>
        </p:nvSpPr>
        <p:spPr bwMode="auto">
          <a:xfrm>
            <a:off x="508000" y="1295400"/>
            <a:ext cx="11176000" cy="5181600"/>
          </a:xfrm>
          <a:noFill/>
        </p:spPr>
        <p:txBody>
          <a:bodyPr wrap="square" numCol="1" anchor="t" anchorCtr="0" compatLnSpc="1">
            <a:prstTxWarp prst="textNoShape">
              <a:avLst/>
            </a:prstTxWarp>
          </a:bodyPr>
          <a:lstStyle/>
          <a:p>
            <a:pPr>
              <a:buFont typeface="Arial" charset="0"/>
              <a:buNone/>
            </a:pPr>
            <a:r>
              <a:rPr lang="lt-LT" sz="2800" cap="none" smtClean="0">
                <a:latin typeface="Times New Roman" pitchFamily="18" charset="0"/>
                <a:cs typeface="Times New Roman" pitchFamily="18" charset="0"/>
              </a:rPr>
              <a:t>Kada kūnas skęsta skystyje?</a:t>
            </a:r>
          </a:p>
          <a:p>
            <a:pPr>
              <a:buFont typeface="Arial" charset="0"/>
              <a:buNone/>
            </a:pPr>
            <a:endParaRPr lang="lt-LT" sz="2800" cap="none" smtClean="0">
              <a:latin typeface="Times New Roman" pitchFamily="18" charset="0"/>
              <a:cs typeface="Times New Roman" pitchFamily="18" charset="0"/>
            </a:endParaRPr>
          </a:p>
          <a:p>
            <a:pPr>
              <a:buFont typeface="Arial" charset="0"/>
              <a:buNone/>
            </a:pPr>
            <a:r>
              <a:rPr lang="lt-LT" sz="2800" cap="none" smtClean="0">
                <a:latin typeface="Times New Roman" pitchFamily="18" charset="0"/>
                <a:cs typeface="Times New Roman" pitchFamily="18" charset="0"/>
              </a:rPr>
              <a:t>	A. Kai kūno sunkio jėga mažesnė už Archimedo jėgą.</a:t>
            </a:r>
          </a:p>
          <a:p>
            <a:pPr>
              <a:buFont typeface="Arial" charset="0"/>
              <a:buNone/>
            </a:pPr>
            <a:r>
              <a:rPr lang="lt-LT" sz="2800" cap="none" smtClean="0">
                <a:latin typeface="Times New Roman" pitchFamily="18" charset="0"/>
                <a:cs typeface="Times New Roman" pitchFamily="18" charset="0"/>
              </a:rPr>
              <a:t>	B. Kai kūno sunkio jėga didesnė už Archimedo jėgą.</a:t>
            </a:r>
          </a:p>
          <a:p>
            <a:pPr>
              <a:buFont typeface="Arial" charset="0"/>
              <a:buNone/>
            </a:pPr>
            <a:r>
              <a:rPr lang="lt-LT" sz="2800" cap="none" smtClean="0">
                <a:latin typeface="Times New Roman" pitchFamily="18" charset="0"/>
                <a:cs typeface="Times New Roman" pitchFamily="18" charset="0"/>
              </a:rPr>
              <a:t>	C. Kai kūno sunkio jėga lygi už Archimedo jėgą.</a:t>
            </a:r>
          </a:p>
          <a:p>
            <a:pPr>
              <a:buFont typeface="Arial" charset="0"/>
              <a:buNone/>
            </a:pPr>
            <a:r>
              <a:rPr lang="lt-LT" sz="2800" cap="none" smtClean="0">
                <a:latin typeface="Times New Roman" pitchFamily="18" charset="0"/>
                <a:cs typeface="Times New Roman" pitchFamily="18" charset="0"/>
              </a:rPr>
              <a:t>	D. Kai kūno neveikia Archimedo jėga.</a:t>
            </a:r>
          </a:p>
          <a:p>
            <a:pPr>
              <a:buFont typeface="Arial" charset="0"/>
              <a:buNone/>
            </a:pPr>
            <a:endParaRPr lang="lt-LT" sz="2800" cap="none" smtClean="0">
              <a:latin typeface="Times New Roman" pitchFamily="18" charset="0"/>
              <a:cs typeface="Times New Roman" pitchFamily="18" charset="0"/>
            </a:endParaRPr>
          </a:p>
          <a:p>
            <a:pPr>
              <a:buFont typeface="Arial" charset="0"/>
              <a:buNone/>
            </a:pPr>
            <a:endParaRPr lang="en-GB" sz="2800" cap="none" smtClean="0">
              <a:latin typeface="Times New Roman" pitchFamily="18" charset="0"/>
            </a:endParaRPr>
          </a:p>
        </p:txBody>
      </p:sp>
    </p:spTree>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p:cNvSpPr>
          <p:nvPr>
            <p:ph type="title" idx="4294967295"/>
          </p:nvPr>
        </p:nvSpPr>
        <p:spPr bwMode="auto">
          <a:xfrm>
            <a:off x="1828800" y="0"/>
            <a:ext cx="10363200" cy="1143000"/>
          </a:xfrm>
          <a:noFill/>
        </p:spPr>
        <p:txBody>
          <a:bodyPr wrap="square" numCol="1" anchorCtr="0" compatLnSpc="1">
            <a:prstTxWarp prst="textNoShape">
              <a:avLst/>
            </a:prstTxWarp>
          </a:bodyPr>
          <a:lstStyle/>
          <a:p>
            <a:r>
              <a:rPr lang="lt-LT" sz="4400" cap="none" smtClean="0">
                <a:latin typeface="Times New Roman" pitchFamily="18" charset="0"/>
                <a:cs typeface="Times New Roman" pitchFamily="18" charset="0"/>
              </a:rPr>
              <a:t>15 klausimas</a:t>
            </a:r>
            <a:endParaRPr lang="en-GB" sz="4400" cap="none" smtClean="0">
              <a:latin typeface="Times New Roman" pitchFamily="18" charset="0"/>
              <a:cs typeface="Times New Roman" pitchFamily="18" charset="0"/>
            </a:endParaRPr>
          </a:p>
        </p:txBody>
      </p:sp>
      <p:sp>
        <p:nvSpPr>
          <p:cNvPr id="51203" name="Rectangle 3"/>
          <p:cNvSpPr>
            <a:spLocks noGrp="1"/>
          </p:cNvSpPr>
          <p:nvPr>
            <p:ph type="body" idx="4294967295"/>
          </p:nvPr>
        </p:nvSpPr>
        <p:spPr bwMode="auto">
          <a:xfrm>
            <a:off x="609600" y="1295400"/>
            <a:ext cx="11074400" cy="4572000"/>
          </a:xfrm>
          <a:noFill/>
        </p:spPr>
        <p:txBody>
          <a:bodyPr wrap="square" numCol="1" anchor="t" anchorCtr="0" compatLnSpc="1">
            <a:prstTxWarp prst="textNoShape">
              <a:avLst/>
            </a:prstTxWarp>
          </a:bodyPr>
          <a:lstStyle/>
          <a:p>
            <a:pPr marL="609600" indent="-609600">
              <a:buFont typeface="Arial" charset="0"/>
              <a:buNone/>
            </a:pPr>
            <a:r>
              <a:rPr lang="lt-LT" sz="2800" cap="none" smtClean="0">
                <a:latin typeface="Times New Roman" pitchFamily="18" charset="0"/>
                <a:cs typeface="Times New Roman" pitchFamily="18" charset="0"/>
              </a:rPr>
              <a:t>Kada kūnas plūduriuoja skysčio viduje?</a:t>
            </a:r>
          </a:p>
          <a:p>
            <a:pPr marL="609600" indent="-609600">
              <a:buFont typeface="Arial" charset="0"/>
              <a:buNone/>
            </a:pPr>
            <a:endParaRPr lang="lt-LT" sz="2800" cap="none" smtClean="0">
              <a:latin typeface="Times New Roman" pitchFamily="18" charset="0"/>
              <a:cs typeface="Times New Roman" pitchFamily="18" charset="0"/>
            </a:endParaRPr>
          </a:p>
          <a:p>
            <a:pPr marL="609600" indent="-609600">
              <a:buFont typeface="Arial" charset="0"/>
              <a:buNone/>
            </a:pPr>
            <a:r>
              <a:rPr lang="lt-LT" sz="2800" cap="none" smtClean="0">
                <a:latin typeface="Times New Roman" pitchFamily="18" charset="0"/>
                <a:cs typeface="Times New Roman" pitchFamily="18" charset="0"/>
              </a:rPr>
              <a:t>	A. Kai kūno sunkio jėga lygi už Archimedo jėgą. </a:t>
            </a:r>
          </a:p>
          <a:p>
            <a:pPr marL="609600" indent="-609600">
              <a:buFont typeface="Arial" charset="0"/>
              <a:buNone/>
            </a:pPr>
            <a:r>
              <a:rPr lang="lt-LT" sz="2800" cap="none" smtClean="0">
                <a:latin typeface="Times New Roman" pitchFamily="18" charset="0"/>
                <a:cs typeface="Times New Roman" pitchFamily="18" charset="0"/>
              </a:rPr>
              <a:t>	B. Kai kūno sunkio jėga didesnė už Archimedo jėgą.</a:t>
            </a:r>
          </a:p>
          <a:p>
            <a:pPr marL="609600" indent="-609600">
              <a:buFont typeface="Arial" charset="0"/>
              <a:buNone/>
            </a:pPr>
            <a:r>
              <a:rPr lang="lt-LT" sz="2800" cap="none" smtClean="0">
                <a:latin typeface="Times New Roman" pitchFamily="18" charset="0"/>
                <a:cs typeface="Times New Roman" pitchFamily="18" charset="0"/>
              </a:rPr>
              <a:t>	C. Kai Archimedo jėgą didesnė už kūno sunkio jėgą.</a:t>
            </a:r>
          </a:p>
          <a:p>
            <a:pPr marL="609600" indent="-609600">
              <a:buFont typeface="Arial" charset="0"/>
              <a:buNone/>
            </a:pPr>
            <a:r>
              <a:rPr lang="lt-LT" sz="2800" cap="none" smtClean="0">
                <a:latin typeface="Times New Roman" pitchFamily="18" charset="0"/>
                <a:cs typeface="Times New Roman" pitchFamily="18" charset="0"/>
              </a:rPr>
              <a:t>	D. Kai kūno neveikia Archimedo jėga.</a:t>
            </a:r>
          </a:p>
          <a:p>
            <a:pPr marL="609600" indent="-609600">
              <a:buFont typeface="Arial" charset="0"/>
              <a:buNone/>
            </a:pPr>
            <a:endParaRPr lang="lt-LT" sz="2800" cap="none" smtClean="0">
              <a:latin typeface="Times New Roman" pitchFamily="18" charset="0"/>
              <a:cs typeface="Times New Roman" pitchFamily="18" charset="0"/>
            </a:endParaRPr>
          </a:p>
          <a:p>
            <a:pPr marL="609600" indent="-609600"/>
            <a:endParaRPr lang="en-GB" cap="none" smtClean="0">
              <a:latin typeface="Tw Cen MT" pitchFamily="34" charset="0"/>
            </a:endParaRPr>
          </a:p>
        </p:txBody>
      </p:sp>
    </p:spTree>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p:cNvSpPr>
          <p:nvPr>
            <p:ph type="title" idx="4294967295"/>
          </p:nvPr>
        </p:nvSpPr>
        <p:spPr bwMode="auto">
          <a:xfrm>
            <a:off x="1828800" y="0"/>
            <a:ext cx="10363200" cy="1143000"/>
          </a:xfrm>
          <a:noFill/>
        </p:spPr>
        <p:txBody>
          <a:bodyPr wrap="square" numCol="1" anchorCtr="0" compatLnSpc="1">
            <a:prstTxWarp prst="textNoShape">
              <a:avLst/>
            </a:prstTxWarp>
          </a:bodyPr>
          <a:lstStyle/>
          <a:p>
            <a:r>
              <a:rPr lang="lt-LT" sz="4400" cap="none" smtClean="0">
                <a:latin typeface="Times New Roman" pitchFamily="18" charset="0"/>
                <a:cs typeface="Times New Roman" pitchFamily="18" charset="0"/>
              </a:rPr>
              <a:t>16 klausimas</a:t>
            </a:r>
            <a:endParaRPr lang="en-GB" sz="4400" cap="none" smtClean="0">
              <a:latin typeface="Times New Roman" pitchFamily="18" charset="0"/>
              <a:cs typeface="Times New Roman" pitchFamily="18" charset="0"/>
            </a:endParaRPr>
          </a:p>
        </p:txBody>
      </p:sp>
      <p:sp>
        <p:nvSpPr>
          <p:cNvPr id="52227" name="Rectangle 3"/>
          <p:cNvSpPr>
            <a:spLocks noGrp="1"/>
          </p:cNvSpPr>
          <p:nvPr>
            <p:ph type="body" idx="4294967295"/>
          </p:nvPr>
        </p:nvSpPr>
        <p:spPr bwMode="auto">
          <a:xfrm>
            <a:off x="406400" y="1295400"/>
            <a:ext cx="11074400" cy="5029200"/>
          </a:xfrm>
          <a:noFill/>
        </p:spPr>
        <p:txBody>
          <a:bodyPr wrap="square" numCol="1" anchor="t" anchorCtr="0" compatLnSpc="1">
            <a:prstTxWarp prst="textNoShape">
              <a:avLst/>
            </a:prstTxWarp>
          </a:bodyPr>
          <a:lstStyle/>
          <a:p>
            <a:pPr algn="just">
              <a:buFont typeface="Arial" charset="0"/>
              <a:buNone/>
            </a:pPr>
            <a:r>
              <a:rPr lang="lt-LT" sz="3200" cap="none" smtClean="0">
                <a:latin typeface="Times New Roman" pitchFamily="18" charset="0"/>
              </a:rPr>
              <a:t>		</a:t>
            </a:r>
            <a:r>
              <a:rPr lang="lt-LT" sz="2800" cap="none" smtClean="0">
                <a:latin typeface="Times New Roman" pitchFamily="18" charset="0"/>
              </a:rPr>
              <a:t>Vandenyje panardintą ritinėlį veikia 0,6 N Archimedo jėga. Koks ritinėlio tūris? Vandens tankis 1000 kg/m</a:t>
            </a:r>
            <a:r>
              <a:rPr lang="lt-LT" sz="2800" cap="none" baseline="30000" smtClean="0">
                <a:latin typeface="Times New Roman" pitchFamily="18" charset="0"/>
              </a:rPr>
              <a:t>3</a:t>
            </a:r>
            <a:r>
              <a:rPr lang="lt-LT" sz="2800" cap="none" smtClean="0">
                <a:latin typeface="Times New Roman" pitchFamily="18" charset="0"/>
              </a:rPr>
              <a:t>.</a:t>
            </a:r>
          </a:p>
          <a:p>
            <a:pPr>
              <a:buFont typeface="Arial" charset="0"/>
              <a:buNone/>
            </a:pPr>
            <a:endParaRPr lang="lt-LT" sz="2800" cap="none" smtClean="0">
              <a:latin typeface="Times New Roman" pitchFamily="18" charset="0"/>
            </a:endParaRPr>
          </a:p>
          <a:p>
            <a:pPr>
              <a:buFont typeface="Arial" charset="0"/>
              <a:buNone/>
            </a:pPr>
            <a:r>
              <a:rPr lang="lt-LT" sz="2800" cap="none" smtClean="0">
                <a:latin typeface="Times New Roman" pitchFamily="18" charset="0"/>
              </a:rPr>
              <a:t>		A.  600 cm</a:t>
            </a:r>
            <a:r>
              <a:rPr lang="lt-LT" sz="2800" cap="none" baseline="30000" smtClean="0">
                <a:latin typeface="Times New Roman" pitchFamily="18" charset="0"/>
              </a:rPr>
              <a:t>3</a:t>
            </a:r>
            <a:r>
              <a:rPr lang="lt-LT" sz="2800" cap="none" smtClean="0">
                <a:latin typeface="Times New Roman" pitchFamily="18" charset="0"/>
              </a:rPr>
              <a:t>.</a:t>
            </a:r>
          </a:p>
          <a:p>
            <a:pPr>
              <a:buFont typeface="Arial" charset="0"/>
              <a:buNone/>
            </a:pPr>
            <a:r>
              <a:rPr lang="lt-LT" sz="2800" cap="none" smtClean="0">
                <a:latin typeface="Times New Roman" pitchFamily="18" charset="0"/>
              </a:rPr>
              <a:t>		B. 0,6 m</a:t>
            </a:r>
            <a:r>
              <a:rPr lang="lt-LT" sz="2800" cap="none" baseline="30000" smtClean="0">
                <a:latin typeface="Times New Roman" pitchFamily="18" charset="0"/>
              </a:rPr>
              <a:t>3</a:t>
            </a:r>
            <a:r>
              <a:rPr lang="lt-LT" sz="2800" cap="none" smtClean="0">
                <a:latin typeface="Times New Roman" pitchFamily="18" charset="0"/>
              </a:rPr>
              <a:t>.</a:t>
            </a:r>
          </a:p>
          <a:p>
            <a:pPr>
              <a:buFont typeface="Arial" charset="0"/>
              <a:buNone/>
            </a:pPr>
            <a:r>
              <a:rPr lang="lt-LT" sz="2800" cap="none" smtClean="0">
                <a:latin typeface="Times New Roman" pitchFamily="18" charset="0"/>
              </a:rPr>
              <a:t>		C. 60 cm</a:t>
            </a:r>
            <a:r>
              <a:rPr lang="lt-LT" sz="2800" cap="none" baseline="30000" smtClean="0">
                <a:latin typeface="Times New Roman" pitchFamily="18" charset="0"/>
              </a:rPr>
              <a:t>3</a:t>
            </a:r>
            <a:r>
              <a:rPr lang="lt-LT" sz="2800" cap="none" smtClean="0">
                <a:latin typeface="Times New Roman" pitchFamily="18" charset="0"/>
              </a:rPr>
              <a:t>.</a:t>
            </a:r>
          </a:p>
          <a:p>
            <a:pPr>
              <a:buFont typeface="Arial" charset="0"/>
              <a:buNone/>
            </a:pPr>
            <a:r>
              <a:rPr lang="lt-LT" sz="2800" cap="none" smtClean="0">
                <a:latin typeface="Times New Roman" pitchFamily="18" charset="0"/>
              </a:rPr>
              <a:t>		D. 600 m</a:t>
            </a:r>
            <a:r>
              <a:rPr lang="lt-LT" sz="2800" cap="none" baseline="30000" smtClean="0">
                <a:latin typeface="Times New Roman" pitchFamily="18" charset="0"/>
              </a:rPr>
              <a:t>3</a:t>
            </a:r>
            <a:r>
              <a:rPr lang="lt-LT" sz="2800" cap="none" smtClean="0">
                <a:latin typeface="Times New Roman" pitchFamily="18" charset="0"/>
              </a:rPr>
              <a:t>.</a:t>
            </a:r>
            <a:endParaRPr lang="en-GB" sz="2800" cap="none" smtClean="0">
              <a:latin typeface="Times New Roman" pitchFamily="18" charset="0"/>
            </a:endParaRPr>
          </a:p>
        </p:txBody>
      </p:sp>
    </p:spTree>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p:cNvSpPr>
          <p:nvPr>
            <p:ph type="title" idx="4294967295"/>
          </p:nvPr>
        </p:nvSpPr>
        <p:spPr bwMode="auto">
          <a:xfrm>
            <a:off x="1828800" y="0"/>
            <a:ext cx="10363200" cy="1143000"/>
          </a:xfrm>
          <a:noFill/>
        </p:spPr>
        <p:txBody>
          <a:bodyPr wrap="square" numCol="1" anchorCtr="0" compatLnSpc="1">
            <a:prstTxWarp prst="textNoShape">
              <a:avLst/>
            </a:prstTxWarp>
          </a:bodyPr>
          <a:lstStyle/>
          <a:p>
            <a:r>
              <a:rPr lang="lt-LT" sz="4400" cap="none" smtClean="0">
                <a:latin typeface="Times New Roman" pitchFamily="18" charset="0"/>
              </a:rPr>
              <a:t>17 klausimas</a:t>
            </a:r>
            <a:endParaRPr lang="en-GB" sz="4400" cap="none" smtClean="0">
              <a:latin typeface="Times New Roman" pitchFamily="18" charset="0"/>
            </a:endParaRPr>
          </a:p>
        </p:txBody>
      </p:sp>
      <p:sp>
        <p:nvSpPr>
          <p:cNvPr id="53251" name="Rectangle 3"/>
          <p:cNvSpPr>
            <a:spLocks noGrp="1"/>
          </p:cNvSpPr>
          <p:nvPr>
            <p:ph type="body" idx="4294967295"/>
          </p:nvPr>
        </p:nvSpPr>
        <p:spPr bwMode="auto">
          <a:xfrm>
            <a:off x="304800" y="1295400"/>
            <a:ext cx="11582400" cy="5257800"/>
          </a:xfrm>
          <a:noFill/>
        </p:spPr>
        <p:txBody>
          <a:bodyPr wrap="square" numCol="1" anchor="t" anchorCtr="0" compatLnSpc="1">
            <a:prstTxWarp prst="textNoShape">
              <a:avLst/>
            </a:prstTxWarp>
          </a:bodyPr>
          <a:lstStyle/>
          <a:p>
            <a:pPr algn="just">
              <a:lnSpc>
                <a:spcPct val="90000"/>
              </a:lnSpc>
              <a:buFont typeface="Arial" charset="0"/>
              <a:buNone/>
            </a:pPr>
            <a:r>
              <a:rPr lang="lt-LT" sz="3200" cap="none" smtClean="0">
                <a:latin typeface="Times New Roman" pitchFamily="18" charset="0"/>
              </a:rPr>
              <a:t>		</a:t>
            </a:r>
            <a:r>
              <a:rPr lang="lt-LT" sz="2800" cap="none" smtClean="0">
                <a:latin typeface="Times New Roman" pitchFamily="18" charset="0"/>
              </a:rPr>
              <a:t>Metalinis rutuliukas paeiliui nardinamas į vandenį (ρ = 1000 kg/m</a:t>
            </a:r>
            <a:r>
              <a:rPr lang="lt-LT" sz="2800" cap="none" baseline="30000" smtClean="0">
                <a:latin typeface="Times New Roman" pitchFamily="18" charset="0"/>
              </a:rPr>
              <a:t>3</a:t>
            </a:r>
            <a:r>
              <a:rPr lang="lt-LT" sz="2800" cap="none" smtClean="0">
                <a:latin typeface="Times New Roman" pitchFamily="18" charset="0"/>
              </a:rPr>
              <a:t>), žibalą (ρ = 800 kg/m</a:t>
            </a:r>
            <a:r>
              <a:rPr lang="lt-LT" sz="2800" cap="none" baseline="30000" smtClean="0">
                <a:latin typeface="Times New Roman" pitchFamily="18" charset="0"/>
              </a:rPr>
              <a:t>3</a:t>
            </a:r>
            <a:r>
              <a:rPr lang="lt-LT" sz="2800" cap="none" smtClean="0">
                <a:latin typeface="Times New Roman" pitchFamily="18" charset="0"/>
              </a:rPr>
              <a:t>) ir benziną (ρ = 710 kg/m</a:t>
            </a:r>
            <a:r>
              <a:rPr lang="lt-LT" sz="2800" cap="none" baseline="30000" smtClean="0">
                <a:latin typeface="Times New Roman" pitchFamily="18" charset="0"/>
              </a:rPr>
              <a:t>3</a:t>
            </a:r>
            <a:r>
              <a:rPr lang="lt-LT" sz="2800" cap="none" smtClean="0">
                <a:latin typeface="Times New Roman" pitchFamily="18" charset="0"/>
              </a:rPr>
              <a:t>). Kuriame skystyje rutuliuką veikia mažiausia Archimedo jėga?</a:t>
            </a:r>
          </a:p>
          <a:p>
            <a:pPr algn="just">
              <a:lnSpc>
                <a:spcPct val="90000"/>
              </a:lnSpc>
              <a:buFont typeface="Arial" charset="0"/>
              <a:buNone/>
            </a:pPr>
            <a:endParaRPr lang="lt-LT" sz="2800" cap="none" smtClean="0">
              <a:latin typeface="Times New Roman" pitchFamily="18" charset="0"/>
            </a:endParaRPr>
          </a:p>
          <a:p>
            <a:pPr algn="just">
              <a:lnSpc>
                <a:spcPct val="90000"/>
              </a:lnSpc>
              <a:buFont typeface="Arial" charset="0"/>
              <a:buNone/>
            </a:pPr>
            <a:r>
              <a:rPr lang="lt-LT" sz="2800" cap="none" smtClean="0">
                <a:latin typeface="Times New Roman" pitchFamily="18" charset="0"/>
              </a:rPr>
              <a:t>		A. Vandenyje.</a:t>
            </a:r>
          </a:p>
          <a:p>
            <a:pPr algn="just">
              <a:lnSpc>
                <a:spcPct val="90000"/>
              </a:lnSpc>
              <a:buFont typeface="Arial" charset="0"/>
              <a:buNone/>
            </a:pPr>
            <a:r>
              <a:rPr lang="lt-LT" sz="2800" cap="none" smtClean="0">
                <a:latin typeface="Times New Roman" pitchFamily="18" charset="0"/>
              </a:rPr>
              <a:t>		B. Žibale.</a:t>
            </a:r>
          </a:p>
          <a:p>
            <a:pPr algn="just">
              <a:lnSpc>
                <a:spcPct val="90000"/>
              </a:lnSpc>
              <a:buFont typeface="Arial" charset="0"/>
              <a:buNone/>
            </a:pPr>
            <a:r>
              <a:rPr lang="lt-LT" sz="2800" cap="none" smtClean="0">
                <a:latin typeface="Times New Roman" pitchFamily="18" charset="0"/>
              </a:rPr>
              <a:t>		C. Benzine.</a:t>
            </a:r>
          </a:p>
          <a:p>
            <a:pPr algn="just">
              <a:lnSpc>
                <a:spcPct val="90000"/>
              </a:lnSpc>
              <a:buFont typeface="Arial" charset="0"/>
              <a:buNone/>
            </a:pPr>
            <a:r>
              <a:rPr lang="lt-LT" sz="2800" cap="none" smtClean="0">
                <a:latin typeface="Times New Roman" pitchFamily="18" charset="0"/>
              </a:rPr>
              <a:t>		D. Visuose skysčiuose Archimedo jėga vienoda.</a:t>
            </a:r>
          </a:p>
          <a:p>
            <a:pPr>
              <a:lnSpc>
                <a:spcPct val="90000"/>
              </a:lnSpc>
              <a:buFont typeface="Arial" charset="0"/>
              <a:buNone/>
            </a:pPr>
            <a:r>
              <a:rPr lang="lt-LT" sz="2800" cap="none" smtClean="0">
                <a:latin typeface="Times New Roman" pitchFamily="18" charset="0"/>
              </a:rPr>
              <a:t> </a:t>
            </a:r>
            <a:endParaRPr lang="en-GB" sz="2800" cap="none" smtClean="0">
              <a:latin typeface="Times New Roman" pitchFamily="18" charset="0"/>
            </a:endParaRPr>
          </a:p>
        </p:txBody>
      </p:sp>
    </p:spTree>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p:cNvSpPr>
          <p:nvPr>
            <p:ph type="title" idx="4294967295"/>
          </p:nvPr>
        </p:nvSpPr>
        <p:spPr bwMode="auto">
          <a:xfrm>
            <a:off x="1828800" y="0"/>
            <a:ext cx="10363200" cy="1143000"/>
          </a:xfrm>
          <a:noFill/>
        </p:spPr>
        <p:txBody>
          <a:bodyPr wrap="square" numCol="1" anchorCtr="0" compatLnSpc="1">
            <a:prstTxWarp prst="textNoShape">
              <a:avLst/>
            </a:prstTxWarp>
          </a:bodyPr>
          <a:lstStyle/>
          <a:p>
            <a:r>
              <a:rPr lang="lt-LT" sz="4400" cap="none" smtClean="0">
                <a:latin typeface="Times New Roman" pitchFamily="18" charset="0"/>
              </a:rPr>
              <a:t>18 klausimas</a:t>
            </a:r>
          </a:p>
        </p:txBody>
      </p:sp>
      <p:sp>
        <p:nvSpPr>
          <p:cNvPr id="54275" name="Rectangle 3"/>
          <p:cNvSpPr>
            <a:spLocks noGrp="1"/>
          </p:cNvSpPr>
          <p:nvPr>
            <p:ph type="body" idx="4294967295"/>
          </p:nvPr>
        </p:nvSpPr>
        <p:spPr bwMode="auto">
          <a:xfrm>
            <a:off x="334963" y="1052513"/>
            <a:ext cx="11044237" cy="5500687"/>
          </a:xfrm>
          <a:noFill/>
        </p:spPr>
        <p:txBody>
          <a:bodyPr wrap="square" numCol="1" anchor="t" anchorCtr="0" compatLnSpc="1">
            <a:prstTxWarp prst="textNoShape">
              <a:avLst/>
            </a:prstTxWarp>
          </a:bodyPr>
          <a:lstStyle/>
          <a:p>
            <a:pPr marL="609600" indent="-609600" algn="just">
              <a:lnSpc>
                <a:spcPct val="80000"/>
              </a:lnSpc>
              <a:buFont typeface="Arial" charset="0"/>
              <a:buNone/>
            </a:pPr>
            <a:r>
              <a:rPr lang="en-US" sz="3200" cap="none" smtClean="0">
                <a:latin typeface="Times New Roman" pitchFamily="18" charset="0"/>
              </a:rPr>
              <a:t>		    </a:t>
            </a:r>
            <a:r>
              <a:rPr lang="lt-LT" sz="2800" cap="none" smtClean="0">
                <a:latin typeface="Times New Roman" pitchFamily="18" charset="0"/>
              </a:rPr>
              <a:t>Ant vienos svarstyklių lėkštės padėtas indas su vandeniu, ant kitos – svarstis. Svarstyklės pusiausvyros. Į indą su vandeniu įmestas medinis tašelis ir toks pat tašelis padedamas prie svarsčio. Kas atsitiks su svarstyklių pusiausvyra?</a:t>
            </a:r>
            <a:endParaRPr lang="en-US" sz="2800" cap="none" smtClean="0">
              <a:latin typeface="Times New Roman" pitchFamily="18" charset="0"/>
            </a:endParaRPr>
          </a:p>
          <a:p>
            <a:pPr marL="609600" indent="-609600" algn="just">
              <a:lnSpc>
                <a:spcPct val="80000"/>
              </a:lnSpc>
              <a:buFont typeface="Arial" charset="0"/>
              <a:buNone/>
            </a:pPr>
            <a:endParaRPr lang="en-US" sz="2800" cap="none" smtClean="0">
              <a:latin typeface="Times New Roman" pitchFamily="18" charset="0"/>
            </a:endParaRPr>
          </a:p>
          <a:p>
            <a:pPr marL="609600" indent="-609600" algn="just">
              <a:lnSpc>
                <a:spcPct val="80000"/>
              </a:lnSpc>
              <a:buFont typeface="Arial" charset="0"/>
              <a:buNone/>
            </a:pPr>
            <a:endParaRPr lang="lt-LT" sz="2800" cap="none" smtClean="0">
              <a:latin typeface="Times New Roman" pitchFamily="18" charset="0"/>
            </a:endParaRPr>
          </a:p>
          <a:p>
            <a:pPr marL="609600" indent="-609600" algn="just">
              <a:lnSpc>
                <a:spcPct val="80000"/>
              </a:lnSpc>
              <a:buFont typeface="Arial" charset="0"/>
              <a:buNone/>
            </a:pPr>
            <a:endParaRPr lang="lt-LT" sz="2800" cap="none" smtClean="0">
              <a:latin typeface="Times New Roman" pitchFamily="18" charset="0"/>
            </a:endParaRPr>
          </a:p>
          <a:p>
            <a:pPr marL="609600" indent="-609600" algn="just">
              <a:lnSpc>
                <a:spcPct val="80000"/>
              </a:lnSpc>
              <a:buFont typeface="Arial" charset="0"/>
              <a:buNone/>
            </a:pPr>
            <a:r>
              <a:rPr lang="en-US" sz="2800" cap="none" smtClean="0">
                <a:latin typeface="Times New Roman" pitchFamily="18" charset="0"/>
              </a:rPr>
              <a:t>	</a:t>
            </a:r>
            <a:r>
              <a:rPr lang="lt-LT" sz="2800" cap="none" smtClean="0">
                <a:latin typeface="Times New Roman" pitchFamily="18" charset="0"/>
              </a:rPr>
              <a:t>	</a:t>
            </a:r>
            <a:r>
              <a:rPr lang="en-US" sz="2800" cap="none" smtClean="0">
                <a:latin typeface="Times New Roman" pitchFamily="18" charset="0"/>
              </a:rPr>
              <a:t>A. </a:t>
            </a:r>
            <a:r>
              <a:rPr lang="lt-LT" sz="2800" cap="none" smtClean="0">
                <a:latin typeface="Times New Roman" pitchFamily="18" charset="0"/>
              </a:rPr>
              <a:t>Pusiausvyra išliks.</a:t>
            </a:r>
          </a:p>
          <a:p>
            <a:pPr marL="609600" indent="-609600" algn="just">
              <a:lnSpc>
                <a:spcPct val="80000"/>
              </a:lnSpc>
              <a:buFont typeface="Arial" charset="0"/>
              <a:buNone/>
            </a:pPr>
            <a:r>
              <a:rPr lang="en-US" sz="2800" cap="none" smtClean="0">
                <a:latin typeface="Times New Roman" pitchFamily="18" charset="0"/>
              </a:rPr>
              <a:t>	</a:t>
            </a:r>
            <a:r>
              <a:rPr lang="lt-LT" sz="2800" cap="none" smtClean="0">
                <a:latin typeface="Times New Roman" pitchFamily="18" charset="0"/>
              </a:rPr>
              <a:t>	</a:t>
            </a:r>
            <a:r>
              <a:rPr lang="en-US" sz="2800" cap="none" smtClean="0">
                <a:latin typeface="Times New Roman" pitchFamily="18" charset="0"/>
              </a:rPr>
              <a:t>B. </a:t>
            </a:r>
            <a:r>
              <a:rPr lang="lt-LT" sz="2800" cap="none" smtClean="0">
                <a:latin typeface="Times New Roman" pitchFamily="18" charset="0"/>
              </a:rPr>
              <a:t>Nusvers indas su vandeniu.</a:t>
            </a:r>
          </a:p>
          <a:p>
            <a:pPr marL="609600" indent="-609600" algn="just">
              <a:lnSpc>
                <a:spcPct val="80000"/>
              </a:lnSpc>
              <a:buFont typeface="Arial" charset="0"/>
              <a:buNone/>
            </a:pPr>
            <a:r>
              <a:rPr lang="en-US" sz="2800" cap="none" smtClean="0">
                <a:latin typeface="Times New Roman" pitchFamily="18" charset="0"/>
              </a:rPr>
              <a:t>	</a:t>
            </a:r>
            <a:r>
              <a:rPr lang="lt-LT" sz="2800" cap="none" smtClean="0">
                <a:latin typeface="Times New Roman" pitchFamily="18" charset="0"/>
              </a:rPr>
              <a:t>	</a:t>
            </a:r>
            <a:r>
              <a:rPr lang="en-US" sz="2800" cap="none" smtClean="0">
                <a:latin typeface="Times New Roman" pitchFamily="18" charset="0"/>
              </a:rPr>
              <a:t>C. </a:t>
            </a:r>
            <a:r>
              <a:rPr lang="lt-LT" sz="2800" cap="none" smtClean="0">
                <a:latin typeface="Times New Roman" pitchFamily="18" charset="0"/>
              </a:rPr>
              <a:t>Nusvers lėkštė su svarsčiu.</a:t>
            </a:r>
          </a:p>
          <a:p>
            <a:pPr marL="609600" indent="-609600" algn="just">
              <a:lnSpc>
                <a:spcPct val="80000"/>
              </a:lnSpc>
              <a:buFont typeface="Arial" charset="0"/>
              <a:buNone/>
            </a:pPr>
            <a:r>
              <a:rPr lang="en-US" sz="2800" cap="none" smtClean="0">
                <a:latin typeface="Times New Roman" pitchFamily="18" charset="0"/>
              </a:rPr>
              <a:t>	</a:t>
            </a:r>
            <a:r>
              <a:rPr lang="lt-LT" sz="2800" cap="none" smtClean="0">
                <a:latin typeface="Times New Roman" pitchFamily="18" charset="0"/>
              </a:rPr>
              <a:t>	</a:t>
            </a:r>
            <a:r>
              <a:rPr lang="en-US" sz="2800" cap="none" smtClean="0">
                <a:latin typeface="Times New Roman" pitchFamily="18" charset="0"/>
              </a:rPr>
              <a:t>D. </a:t>
            </a:r>
            <a:r>
              <a:rPr lang="lt-LT" sz="2800" cap="none" smtClean="0">
                <a:latin typeface="Times New Roman" pitchFamily="18" charset="0"/>
              </a:rPr>
              <a:t>Iš pradžių išliks, tačiau, tašeliui sušlapus, nusvers indas su vandeniu.</a:t>
            </a:r>
          </a:p>
        </p:txBody>
      </p:sp>
      <p:pic>
        <p:nvPicPr>
          <p:cNvPr id="54276" name="Picture 4"/>
          <p:cNvPicPr>
            <a:picLocks noChangeAspect="1" noChangeArrowheads="1"/>
          </p:cNvPicPr>
          <p:nvPr/>
        </p:nvPicPr>
        <p:blipFill>
          <a:blip r:embed="rId2">
            <a:lum contrast="42000"/>
          </a:blip>
          <a:srcRect/>
          <a:stretch>
            <a:fillRect/>
          </a:stretch>
        </p:blipFill>
        <p:spPr bwMode="auto">
          <a:xfrm>
            <a:off x="6867525" y="2381250"/>
            <a:ext cx="5030788" cy="2816225"/>
          </a:xfrm>
          <a:prstGeom prst="rect">
            <a:avLst/>
          </a:prstGeom>
          <a:noFill/>
        </p:spPr>
      </p:pic>
    </p:spTree>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p:cNvSpPr>
          <p:nvPr>
            <p:ph type="title" idx="4294967295"/>
          </p:nvPr>
        </p:nvSpPr>
        <p:spPr bwMode="auto">
          <a:xfrm>
            <a:off x="1828800" y="0"/>
            <a:ext cx="10363200" cy="1143000"/>
          </a:xfrm>
          <a:noFill/>
        </p:spPr>
        <p:txBody>
          <a:bodyPr wrap="square" numCol="1" anchorCtr="0" compatLnSpc="1">
            <a:prstTxWarp prst="textNoShape">
              <a:avLst/>
            </a:prstTxWarp>
          </a:bodyPr>
          <a:lstStyle/>
          <a:p>
            <a:r>
              <a:rPr lang="lt-LT" sz="4400" cap="none" smtClean="0">
                <a:latin typeface="Times New Roman" pitchFamily="18" charset="0"/>
              </a:rPr>
              <a:t>19 klausimas</a:t>
            </a:r>
            <a:endParaRPr lang="en-GB" sz="4400" cap="none" smtClean="0">
              <a:latin typeface="Times New Roman" pitchFamily="18" charset="0"/>
            </a:endParaRPr>
          </a:p>
        </p:txBody>
      </p:sp>
      <p:sp>
        <p:nvSpPr>
          <p:cNvPr id="55299" name="Rectangle 3"/>
          <p:cNvSpPr>
            <a:spLocks noGrp="1"/>
          </p:cNvSpPr>
          <p:nvPr>
            <p:ph type="body" idx="4294967295"/>
          </p:nvPr>
        </p:nvSpPr>
        <p:spPr bwMode="auto">
          <a:xfrm>
            <a:off x="304800" y="1219200"/>
            <a:ext cx="11480800" cy="5638800"/>
          </a:xfrm>
          <a:noFill/>
        </p:spPr>
        <p:txBody>
          <a:bodyPr wrap="square" numCol="1" anchor="t" anchorCtr="0" compatLnSpc="1">
            <a:prstTxWarp prst="textNoShape">
              <a:avLst/>
            </a:prstTxWarp>
          </a:bodyPr>
          <a:lstStyle/>
          <a:p>
            <a:pPr algn="just">
              <a:buFont typeface="Arial" charset="0"/>
              <a:buNone/>
            </a:pPr>
            <a:r>
              <a:rPr lang="lt-LT" sz="3200" cap="none" smtClean="0">
                <a:latin typeface="Times New Roman" pitchFamily="18" charset="0"/>
              </a:rPr>
              <a:t>		</a:t>
            </a:r>
            <a:r>
              <a:rPr lang="lt-LT" sz="2800" cap="none" smtClean="0">
                <a:latin typeface="Times New Roman" pitchFamily="18" charset="0"/>
              </a:rPr>
              <a:t>Iliustracijoje pavaizduotas į gėlą vandenį panardintas kūnas. Kokios jėgos pažymėtos A ir B raidėmis?</a:t>
            </a:r>
          </a:p>
          <a:p>
            <a:pPr algn="just">
              <a:buFont typeface="Arial" charset="0"/>
              <a:buNone/>
            </a:pPr>
            <a:endParaRPr lang="lt-LT" sz="2800" cap="none" smtClean="0">
              <a:latin typeface="Times New Roman" pitchFamily="18" charset="0"/>
            </a:endParaRPr>
          </a:p>
          <a:p>
            <a:pPr algn="just">
              <a:buFont typeface="Arial" charset="0"/>
              <a:buNone/>
            </a:pPr>
            <a:r>
              <a:rPr lang="lt-LT" sz="2800" cap="none" smtClean="0">
                <a:latin typeface="Times New Roman" pitchFamily="18" charset="0"/>
              </a:rPr>
              <a:t>		A. B – sunkio jėga, A – Archimedo jėga.</a:t>
            </a:r>
          </a:p>
          <a:p>
            <a:pPr algn="just">
              <a:buFont typeface="Arial" charset="0"/>
              <a:buNone/>
            </a:pPr>
            <a:r>
              <a:rPr lang="lt-LT" sz="2800" cap="none" smtClean="0">
                <a:latin typeface="Times New Roman" pitchFamily="18" charset="0"/>
              </a:rPr>
              <a:t>		B. A – sunkio jėga, B – Archimedo jėga.</a:t>
            </a:r>
          </a:p>
          <a:p>
            <a:pPr algn="just">
              <a:buFont typeface="Arial" charset="0"/>
              <a:buNone/>
            </a:pPr>
            <a:r>
              <a:rPr lang="lt-LT" sz="2800" cap="none" smtClean="0">
                <a:latin typeface="Times New Roman" pitchFamily="18" charset="0"/>
              </a:rPr>
              <a:t>		C. A – svoris, B – Archimedo jėga.</a:t>
            </a:r>
          </a:p>
          <a:p>
            <a:pPr algn="just">
              <a:buFont typeface="Arial" charset="0"/>
              <a:buNone/>
            </a:pPr>
            <a:r>
              <a:rPr lang="lt-LT" sz="2800" cap="none" smtClean="0">
                <a:latin typeface="Times New Roman" pitchFamily="18" charset="0"/>
              </a:rPr>
              <a:t>		D. A – Archimedo jėga, B – svoris.</a:t>
            </a:r>
          </a:p>
          <a:p>
            <a:pPr algn="just">
              <a:buFont typeface="Arial" charset="0"/>
              <a:buNone/>
            </a:pPr>
            <a:endParaRPr lang="lt-LT" sz="2800" cap="none" smtClean="0">
              <a:latin typeface="Times New Roman" pitchFamily="18" charset="0"/>
            </a:endParaRPr>
          </a:p>
          <a:p>
            <a:pPr algn="just">
              <a:buFont typeface="Arial" charset="0"/>
              <a:buNone/>
            </a:pPr>
            <a:endParaRPr lang="lt-LT" sz="3200" cap="none" smtClean="0">
              <a:latin typeface="Times New Roman" pitchFamily="18" charset="0"/>
            </a:endParaRPr>
          </a:p>
          <a:p>
            <a:pPr algn="just">
              <a:buFont typeface="Arial" charset="0"/>
              <a:buNone/>
            </a:pPr>
            <a:endParaRPr lang="lt-LT" sz="3200" cap="none" smtClean="0">
              <a:latin typeface="Times New Roman" pitchFamily="18" charset="0"/>
            </a:endParaRPr>
          </a:p>
          <a:p>
            <a:pPr algn="just">
              <a:buFont typeface="Arial" charset="0"/>
              <a:buNone/>
            </a:pPr>
            <a:endParaRPr lang="en-GB" sz="3200" cap="none" smtClean="0">
              <a:latin typeface="Times New Roman" pitchFamily="18" charset="0"/>
            </a:endParaRPr>
          </a:p>
        </p:txBody>
      </p:sp>
      <p:graphicFrame>
        <p:nvGraphicFramePr>
          <p:cNvPr id="55300" name="Object 4"/>
          <p:cNvGraphicFramePr>
            <a:graphicFrameLocks noChangeAspect="1"/>
          </p:cNvGraphicFramePr>
          <p:nvPr/>
        </p:nvGraphicFramePr>
        <p:xfrm>
          <a:off x="7327900" y="4344988"/>
          <a:ext cx="4659313" cy="2306637"/>
        </p:xfrm>
        <a:graphic>
          <a:graphicData uri="http://schemas.openxmlformats.org/presentationml/2006/ole">
            <p:oleObj spid="_x0000_s55300" name="Bitmap Image" r:id="rId3" imgW="4123810" imgH="3019048" progId="Paint.Picture">
              <p:embed/>
            </p:oleObj>
          </a:graphicData>
        </a:graphic>
      </p:graphicFrame>
    </p:spTree>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p:cNvSpPr>
          <p:nvPr>
            <p:ph type="title" idx="4294967295"/>
          </p:nvPr>
        </p:nvSpPr>
        <p:spPr bwMode="auto">
          <a:xfrm>
            <a:off x="1828800" y="0"/>
            <a:ext cx="10363200" cy="1143000"/>
          </a:xfrm>
          <a:noFill/>
        </p:spPr>
        <p:txBody>
          <a:bodyPr wrap="square" numCol="1" anchorCtr="0" compatLnSpc="1">
            <a:prstTxWarp prst="textNoShape">
              <a:avLst/>
            </a:prstTxWarp>
          </a:bodyPr>
          <a:lstStyle/>
          <a:p>
            <a:r>
              <a:rPr lang="lt-LT" sz="4400" cap="none" smtClean="0">
                <a:latin typeface="Times New Roman" pitchFamily="18" charset="0"/>
              </a:rPr>
              <a:t>20 klausimas</a:t>
            </a:r>
            <a:endParaRPr lang="en-GB" sz="4400" cap="none" smtClean="0">
              <a:latin typeface="Times New Roman" pitchFamily="18" charset="0"/>
            </a:endParaRPr>
          </a:p>
        </p:txBody>
      </p:sp>
      <p:sp>
        <p:nvSpPr>
          <p:cNvPr id="56323" name="Rectangle 3"/>
          <p:cNvSpPr>
            <a:spLocks noGrp="1"/>
          </p:cNvSpPr>
          <p:nvPr>
            <p:ph type="body" idx="4294967295"/>
          </p:nvPr>
        </p:nvSpPr>
        <p:spPr bwMode="auto">
          <a:xfrm>
            <a:off x="304800" y="1143000"/>
            <a:ext cx="11582400" cy="5410200"/>
          </a:xfrm>
          <a:noFill/>
        </p:spPr>
        <p:txBody>
          <a:bodyPr wrap="square" numCol="1" anchor="t" anchorCtr="0" compatLnSpc="1">
            <a:prstTxWarp prst="textNoShape">
              <a:avLst/>
            </a:prstTxWarp>
          </a:bodyPr>
          <a:lstStyle/>
          <a:p>
            <a:pPr>
              <a:buFont typeface="Arial" charset="0"/>
              <a:buNone/>
            </a:pPr>
            <a:r>
              <a:rPr lang="lt-LT" sz="3200" cap="none" smtClean="0">
                <a:latin typeface="Times New Roman" pitchFamily="18" charset="0"/>
              </a:rPr>
              <a:t>	</a:t>
            </a:r>
            <a:r>
              <a:rPr lang="lt-LT" sz="2800" cap="none" smtClean="0">
                <a:latin typeface="Times New Roman" pitchFamily="18" charset="0"/>
              </a:rPr>
              <a:t>Kada karšto oro balionas leidžiasi žemyn?</a:t>
            </a:r>
          </a:p>
          <a:p>
            <a:pPr>
              <a:buFont typeface="Arial" charset="0"/>
              <a:buNone/>
            </a:pPr>
            <a:endParaRPr lang="lt-LT" sz="2800" cap="none" smtClean="0">
              <a:latin typeface="Times New Roman" pitchFamily="18" charset="0"/>
            </a:endParaRPr>
          </a:p>
          <a:p>
            <a:pPr>
              <a:buFont typeface="Arial" charset="0"/>
              <a:buNone/>
            </a:pPr>
            <a:r>
              <a:rPr lang="lt-LT" sz="2800" cap="none" smtClean="0">
                <a:latin typeface="Times New Roman" pitchFamily="18" charset="0"/>
              </a:rPr>
              <a:t>		A. Kai sunkis didesnis už Archimedo jėgą.</a:t>
            </a:r>
          </a:p>
          <a:p>
            <a:pPr>
              <a:buFont typeface="Arial" charset="0"/>
              <a:buNone/>
            </a:pPr>
            <a:r>
              <a:rPr lang="lt-LT" sz="2800" cap="none" smtClean="0">
                <a:latin typeface="Times New Roman" pitchFamily="18" charset="0"/>
              </a:rPr>
              <a:t>		B. Kai sunkis mažesnis už Archimedo jėgą.</a:t>
            </a:r>
          </a:p>
          <a:p>
            <a:pPr>
              <a:buFont typeface="Arial" charset="0"/>
              <a:buNone/>
            </a:pPr>
            <a:r>
              <a:rPr lang="lt-LT" sz="2800" cap="none" smtClean="0">
                <a:latin typeface="Times New Roman" pitchFamily="18" charset="0"/>
              </a:rPr>
              <a:t>		C. Kai sunkis lygus Archimedo jėgai.</a:t>
            </a:r>
          </a:p>
          <a:p>
            <a:pPr>
              <a:buFont typeface="Arial" charset="0"/>
              <a:buNone/>
            </a:pPr>
            <a:r>
              <a:rPr lang="lt-LT" sz="2800" cap="none" smtClean="0">
                <a:latin typeface="Times New Roman" pitchFamily="18" charset="0"/>
              </a:rPr>
              <a:t>		D. Kai baliono neveikia Archimedo jėga.</a:t>
            </a:r>
            <a:endParaRPr lang="en-GB" sz="2800" cap="none" smtClean="0">
              <a:latin typeface="Times New Roman" pitchFamily="18" charset="0"/>
            </a:endParaRPr>
          </a:p>
        </p:txBody>
      </p:sp>
    </p:spTree>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p:cNvSpPr>
          <p:nvPr>
            <p:ph type="title" idx="4294967295"/>
          </p:nvPr>
        </p:nvSpPr>
        <p:spPr bwMode="auto">
          <a:xfrm>
            <a:off x="1828800" y="0"/>
            <a:ext cx="10363200" cy="1143000"/>
          </a:xfrm>
          <a:noFill/>
        </p:spPr>
        <p:txBody>
          <a:bodyPr wrap="square" numCol="1" anchorCtr="0" compatLnSpc="1">
            <a:prstTxWarp prst="textNoShape">
              <a:avLst/>
            </a:prstTxWarp>
          </a:bodyPr>
          <a:lstStyle/>
          <a:p>
            <a:r>
              <a:rPr lang="lt-LT" sz="4400" cap="none" smtClean="0">
                <a:latin typeface="Times New Roman" pitchFamily="18" charset="0"/>
              </a:rPr>
              <a:t>21 klausimas</a:t>
            </a:r>
            <a:endParaRPr lang="en-GB" sz="4400" cap="none" smtClean="0">
              <a:latin typeface="Times New Roman" pitchFamily="18" charset="0"/>
            </a:endParaRPr>
          </a:p>
        </p:txBody>
      </p:sp>
      <p:sp>
        <p:nvSpPr>
          <p:cNvPr id="57347" name="Rectangle 3"/>
          <p:cNvSpPr>
            <a:spLocks noGrp="1"/>
          </p:cNvSpPr>
          <p:nvPr>
            <p:ph type="body" idx="4294967295"/>
          </p:nvPr>
        </p:nvSpPr>
        <p:spPr bwMode="auto">
          <a:xfrm>
            <a:off x="203200" y="1219200"/>
            <a:ext cx="11582400" cy="5181600"/>
          </a:xfrm>
          <a:noFill/>
        </p:spPr>
        <p:txBody>
          <a:bodyPr wrap="square" numCol="1" anchor="t" anchorCtr="0" compatLnSpc="1">
            <a:prstTxWarp prst="textNoShape">
              <a:avLst/>
            </a:prstTxWarp>
          </a:bodyPr>
          <a:lstStyle/>
          <a:p>
            <a:pPr>
              <a:buFont typeface="Arial" charset="0"/>
              <a:buNone/>
            </a:pPr>
            <a:r>
              <a:rPr lang="lt-LT" sz="3200" cap="none" smtClean="0">
                <a:latin typeface="Times New Roman" pitchFamily="18" charset="0"/>
              </a:rPr>
              <a:t>		</a:t>
            </a:r>
            <a:r>
              <a:rPr lang="lt-LT" sz="2800" cap="none" smtClean="0">
                <a:latin typeface="Times New Roman" pitchFamily="18" charset="0"/>
              </a:rPr>
              <a:t>Laivo išstumto gėlo vandens tūris – 10000 m</a:t>
            </a:r>
            <a:r>
              <a:rPr lang="lt-LT" sz="2800" cap="none" baseline="30000" smtClean="0">
                <a:latin typeface="Times New Roman" pitchFamily="18" charset="0"/>
              </a:rPr>
              <a:t>3</a:t>
            </a:r>
            <a:r>
              <a:rPr lang="lt-LT" sz="2800" cap="none" smtClean="0">
                <a:latin typeface="Times New Roman" pitchFamily="18" charset="0"/>
              </a:rPr>
              <a:t>. Kokia laivo masė?</a:t>
            </a:r>
          </a:p>
          <a:p>
            <a:pPr>
              <a:buFont typeface="Arial" charset="0"/>
              <a:buNone/>
            </a:pPr>
            <a:endParaRPr lang="lt-LT" sz="2800" cap="none" smtClean="0">
              <a:latin typeface="Times New Roman" pitchFamily="18" charset="0"/>
            </a:endParaRPr>
          </a:p>
          <a:p>
            <a:pPr>
              <a:buFont typeface="Arial" charset="0"/>
              <a:buNone/>
            </a:pPr>
            <a:r>
              <a:rPr lang="lt-LT" sz="2800" cap="none" smtClean="0">
                <a:latin typeface="Times New Roman" pitchFamily="18" charset="0"/>
              </a:rPr>
              <a:t>		A. 10 t.</a:t>
            </a:r>
          </a:p>
          <a:p>
            <a:pPr>
              <a:buFont typeface="Arial" charset="0"/>
              <a:buNone/>
            </a:pPr>
            <a:r>
              <a:rPr lang="lt-LT" sz="2800" cap="none" smtClean="0">
                <a:latin typeface="Times New Roman" pitchFamily="18" charset="0"/>
              </a:rPr>
              <a:t>		B. 10 kg.</a:t>
            </a:r>
          </a:p>
          <a:p>
            <a:pPr>
              <a:buFont typeface="Arial" charset="0"/>
              <a:buNone/>
            </a:pPr>
            <a:r>
              <a:rPr lang="lt-LT" sz="2800" cap="none" smtClean="0">
                <a:latin typeface="Times New Roman" pitchFamily="18" charset="0"/>
              </a:rPr>
              <a:t>		C. 1·10</a:t>
            </a:r>
            <a:r>
              <a:rPr lang="lt-LT" sz="2800" cap="none" baseline="30000" smtClean="0">
                <a:latin typeface="Times New Roman" pitchFamily="18" charset="0"/>
              </a:rPr>
              <a:t>7 </a:t>
            </a:r>
            <a:r>
              <a:rPr lang="lt-LT" sz="2800" cap="none" smtClean="0">
                <a:latin typeface="Times New Roman" pitchFamily="18" charset="0"/>
              </a:rPr>
              <a:t>t.</a:t>
            </a:r>
          </a:p>
          <a:p>
            <a:pPr>
              <a:buFont typeface="Arial" charset="0"/>
              <a:buNone/>
            </a:pPr>
            <a:r>
              <a:rPr lang="lt-LT" sz="2800" cap="none" smtClean="0">
                <a:latin typeface="Times New Roman" pitchFamily="18" charset="0"/>
              </a:rPr>
              <a:t>		D. 1·10</a:t>
            </a:r>
            <a:r>
              <a:rPr lang="lt-LT" sz="2800" cap="none" baseline="30000" smtClean="0">
                <a:latin typeface="Times New Roman" pitchFamily="18" charset="0"/>
              </a:rPr>
              <a:t>7 </a:t>
            </a:r>
            <a:r>
              <a:rPr lang="lt-LT" sz="2800" cap="none" smtClean="0">
                <a:latin typeface="Times New Roman" pitchFamily="18" charset="0"/>
              </a:rPr>
              <a:t>kg.</a:t>
            </a:r>
            <a:endParaRPr lang="en-GB" sz="2800" cap="none" smtClean="0">
              <a:latin typeface="Times New Roman" pitchFamily="18" charset="0"/>
            </a:endParaRPr>
          </a:p>
        </p:txBody>
      </p:sp>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p:cNvSpPr>
          <p:nvPr>
            <p:ph type="title" idx="4294967295"/>
          </p:nvPr>
        </p:nvSpPr>
        <p:spPr bwMode="auto">
          <a:xfrm>
            <a:off x="1828800" y="0"/>
            <a:ext cx="10363200" cy="1595438"/>
          </a:xfrm>
          <a:noFill/>
        </p:spPr>
        <p:txBody>
          <a:bodyPr wrap="square" numCol="1" anchorCtr="0" compatLnSpc="1">
            <a:prstTxWarp prst="textNoShape">
              <a:avLst/>
            </a:prstTxWarp>
          </a:bodyPr>
          <a:lstStyle/>
          <a:p>
            <a:r>
              <a:rPr lang="lt-LT" sz="4400" cap="none" smtClean="0">
                <a:latin typeface="Times New Roman" pitchFamily="18" charset="0"/>
              </a:rPr>
              <a:t>22 klausimas</a:t>
            </a:r>
            <a:endParaRPr lang="en-GB" sz="4400" cap="none" smtClean="0">
              <a:latin typeface="Times New Roman" pitchFamily="18" charset="0"/>
            </a:endParaRPr>
          </a:p>
        </p:txBody>
      </p:sp>
      <p:sp>
        <p:nvSpPr>
          <p:cNvPr id="185347" name="Rectangle 3"/>
          <p:cNvSpPr>
            <a:spLocks noGrp="1"/>
          </p:cNvSpPr>
          <p:nvPr>
            <p:ph type="body" idx="4294967295"/>
          </p:nvPr>
        </p:nvSpPr>
        <p:spPr bwMode="auto">
          <a:xfrm>
            <a:off x="438150" y="1568450"/>
            <a:ext cx="11393488" cy="4081463"/>
          </a:xfrm>
          <a:noFill/>
        </p:spPr>
        <p:txBody>
          <a:bodyPr wrap="square" numCol="1" anchor="t" anchorCtr="0" compatLnSpc="1">
            <a:prstTxWarp prst="textNoShape">
              <a:avLst/>
            </a:prstTxWarp>
          </a:bodyPr>
          <a:lstStyle/>
          <a:p>
            <a:pPr algn="just">
              <a:lnSpc>
                <a:spcPct val="110000"/>
              </a:lnSpc>
              <a:buFont typeface="Arial" charset="0"/>
              <a:buNone/>
            </a:pPr>
            <a:r>
              <a:rPr lang="lt-LT" sz="1800" cap="none" smtClean="0">
                <a:latin typeface="Times New Roman" pitchFamily="18" charset="0"/>
              </a:rPr>
              <a:t>		</a:t>
            </a:r>
            <a:r>
              <a:rPr lang="lt-LT" sz="2800" cap="none" smtClean="0">
                <a:latin typeface="Times New Roman" pitchFamily="18" charset="0"/>
              </a:rPr>
              <a:t>Vandens tankis didesnis nei žibalo, tačiau mažesnis nei glicerino. Kuriame iš šių trijų skysčių plūduriuojantį medžio gabalą veikia didžiausia Archimedo jėga?</a:t>
            </a:r>
          </a:p>
          <a:p>
            <a:pPr>
              <a:lnSpc>
                <a:spcPct val="110000"/>
              </a:lnSpc>
              <a:buFont typeface="Arial" charset="0"/>
              <a:buNone/>
            </a:pPr>
            <a:endParaRPr lang="lt-LT" sz="2800" cap="none" smtClean="0">
              <a:latin typeface="Times New Roman" pitchFamily="18" charset="0"/>
            </a:endParaRPr>
          </a:p>
          <a:p>
            <a:pPr>
              <a:lnSpc>
                <a:spcPct val="110000"/>
              </a:lnSpc>
              <a:buFont typeface="Arial" charset="0"/>
              <a:buNone/>
            </a:pPr>
            <a:r>
              <a:rPr lang="lt-LT" sz="2800" cap="none" smtClean="0">
                <a:latin typeface="Times New Roman" pitchFamily="18" charset="0"/>
              </a:rPr>
              <a:t>		A. Žibale.</a:t>
            </a:r>
          </a:p>
          <a:p>
            <a:pPr>
              <a:lnSpc>
                <a:spcPct val="110000"/>
              </a:lnSpc>
              <a:buFont typeface="Arial" charset="0"/>
              <a:buNone/>
            </a:pPr>
            <a:r>
              <a:rPr lang="lt-LT" sz="2800" cap="none" smtClean="0">
                <a:latin typeface="Times New Roman" pitchFamily="18" charset="0"/>
              </a:rPr>
              <a:t>		B. Vandenyje.</a:t>
            </a:r>
          </a:p>
          <a:p>
            <a:pPr>
              <a:lnSpc>
                <a:spcPct val="110000"/>
              </a:lnSpc>
              <a:buFont typeface="Arial" charset="0"/>
              <a:buNone/>
            </a:pPr>
            <a:r>
              <a:rPr lang="lt-LT" sz="2800" cap="none" smtClean="0">
                <a:latin typeface="Times New Roman" pitchFamily="18" charset="0"/>
              </a:rPr>
              <a:t>		C. Glicerine.</a:t>
            </a:r>
          </a:p>
          <a:p>
            <a:pPr>
              <a:lnSpc>
                <a:spcPct val="110000"/>
              </a:lnSpc>
              <a:buFont typeface="Arial" charset="0"/>
              <a:buNone/>
            </a:pPr>
            <a:r>
              <a:rPr lang="lt-LT" sz="2800" cap="none" smtClean="0">
                <a:latin typeface="Times New Roman" pitchFamily="18" charset="0"/>
              </a:rPr>
              <a:t>		D. Visuose skysčiuose vienoda.</a:t>
            </a:r>
            <a:endParaRPr lang="en-GB" sz="2800" cap="none" smtClean="0">
              <a:latin typeface="Times New Roman" pitchFamily="18" charset="0"/>
            </a:endParaRPr>
          </a:p>
        </p:txBody>
      </p:sp>
    </p:spTree>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p:cNvSpPr>
          <p:nvPr>
            <p:ph type="title" idx="4294967295"/>
          </p:nvPr>
        </p:nvSpPr>
        <p:spPr bwMode="auto">
          <a:xfrm>
            <a:off x="1117600" y="0"/>
            <a:ext cx="10363200" cy="1143000"/>
          </a:xfrm>
          <a:noFill/>
        </p:spPr>
        <p:txBody>
          <a:bodyPr wrap="square" numCol="1" anchorCtr="0" compatLnSpc="1">
            <a:prstTxWarp prst="textNoShape">
              <a:avLst/>
            </a:prstTxWarp>
          </a:bodyPr>
          <a:lstStyle/>
          <a:p>
            <a:r>
              <a:rPr lang="lt-LT" sz="4400" cap="none" smtClean="0">
                <a:latin typeface="Times New Roman" pitchFamily="18" charset="0"/>
              </a:rPr>
              <a:t>Atsakymai</a:t>
            </a:r>
            <a:endParaRPr lang="en-GB" sz="4400" cap="none" smtClean="0">
              <a:latin typeface="Times New Roman" pitchFamily="18" charset="0"/>
            </a:endParaRPr>
          </a:p>
        </p:txBody>
      </p:sp>
      <p:sp>
        <p:nvSpPr>
          <p:cNvPr id="58371" name="Rectangle 3"/>
          <p:cNvSpPr>
            <a:spLocks noGrp="1"/>
          </p:cNvSpPr>
          <p:nvPr>
            <p:ph type="body" idx="4294967295"/>
          </p:nvPr>
        </p:nvSpPr>
        <p:spPr bwMode="auto">
          <a:xfrm>
            <a:off x="711200" y="1143000"/>
            <a:ext cx="10668000" cy="5410200"/>
          </a:xfrm>
          <a:noFill/>
        </p:spPr>
        <p:txBody>
          <a:bodyPr wrap="square" numCol="1" anchor="t" anchorCtr="0" compatLnSpc="1">
            <a:prstTxWarp prst="textNoShape">
              <a:avLst/>
            </a:prstTxWarp>
          </a:bodyPr>
          <a:lstStyle/>
          <a:p>
            <a:pPr marL="609600" indent="-609600">
              <a:lnSpc>
                <a:spcPct val="90000"/>
              </a:lnSpc>
              <a:buFontTx/>
              <a:buAutoNum type="arabicPeriod"/>
            </a:pPr>
            <a:r>
              <a:rPr lang="lt-LT" sz="2600" cap="none" smtClean="0">
                <a:latin typeface="Times New Roman" pitchFamily="18" charset="0"/>
              </a:rPr>
              <a:t>C.			12. B.</a:t>
            </a:r>
          </a:p>
          <a:p>
            <a:pPr marL="609600" indent="-609600">
              <a:lnSpc>
                <a:spcPct val="90000"/>
              </a:lnSpc>
              <a:buFontTx/>
              <a:buAutoNum type="arabicPeriod"/>
            </a:pPr>
            <a:r>
              <a:rPr lang="lt-LT" sz="2600" cap="none" smtClean="0">
                <a:latin typeface="Times New Roman" pitchFamily="18" charset="0"/>
              </a:rPr>
              <a:t>D.		13. D.</a:t>
            </a:r>
          </a:p>
          <a:p>
            <a:pPr marL="609600" indent="-609600">
              <a:lnSpc>
                <a:spcPct val="90000"/>
              </a:lnSpc>
              <a:buFontTx/>
              <a:buAutoNum type="arabicPeriod"/>
            </a:pPr>
            <a:r>
              <a:rPr lang="lt-LT" sz="2600" cap="none" smtClean="0">
                <a:latin typeface="Times New Roman" pitchFamily="18" charset="0"/>
              </a:rPr>
              <a:t>B.			14. B.</a:t>
            </a:r>
          </a:p>
          <a:p>
            <a:pPr marL="609600" indent="-609600">
              <a:lnSpc>
                <a:spcPct val="90000"/>
              </a:lnSpc>
              <a:buFontTx/>
              <a:buAutoNum type="arabicPeriod"/>
            </a:pPr>
            <a:r>
              <a:rPr lang="lt-LT" sz="2600" cap="none" smtClean="0">
                <a:latin typeface="Times New Roman" pitchFamily="18" charset="0"/>
              </a:rPr>
              <a:t>D.		15. A.	</a:t>
            </a:r>
          </a:p>
          <a:p>
            <a:pPr marL="609600" indent="-609600">
              <a:lnSpc>
                <a:spcPct val="90000"/>
              </a:lnSpc>
              <a:buFontTx/>
              <a:buAutoNum type="arabicPeriod"/>
            </a:pPr>
            <a:r>
              <a:rPr lang="lt-LT" sz="2600" cap="none" smtClean="0">
                <a:latin typeface="Times New Roman" pitchFamily="18" charset="0"/>
              </a:rPr>
              <a:t>A. 		16. C.</a:t>
            </a:r>
          </a:p>
          <a:p>
            <a:pPr marL="609600" indent="-609600">
              <a:lnSpc>
                <a:spcPct val="90000"/>
              </a:lnSpc>
              <a:buFontTx/>
              <a:buAutoNum type="arabicPeriod"/>
            </a:pPr>
            <a:r>
              <a:rPr lang="lt-LT" sz="2600" cap="none" smtClean="0">
                <a:latin typeface="Times New Roman" pitchFamily="18" charset="0"/>
              </a:rPr>
              <a:t>B.			17. C.</a:t>
            </a:r>
          </a:p>
          <a:p>
            <a:pPr marL="609600" indent="-609600">
              <a:lnSpc>
                <a:spcPct val="90000"/>
              </a:lnSpc>
              <a:buFontTx/>
              <a:buAutoNum type="arabicPeriod"/>
            </a:pPr>
            <a:r>
              <a:rPr lang="lt-LT" sz="2600" cap="none" smtClean="0">
                <a:latin typeface="Times New Roman" pitchFamily="18" charset="0"/>
              </a:rPr>
              <a:t>C.			18. A. </a:t>
            </a:r>
          </a:p>
          <a:p>
            <a:pPr marL="609600" indent="-609600">
              <a:lnSpc>
                <a:spcPct val="90000"/>
              </a:lnSpc>
              <a:buFontTx/>
              <a:buAutoNum type="arabicPeriod"/>
            </a:pPr>
            <a:r>
              <a:rPr lang="lt-LT" sz="2600" cap="none" smtClean="0">
                <a:latin typeface="Times New Roman" pitchFamily="18" charset="0"/>
              </a:rPr>
              <a:t>D.		19. B.	</a:t>
            </a:r>
          </a:p>
          <a:p>
            <a:pPr marL="609600" indent="-609600">
              <a:lnSpc>
                <a:spcPct val="90000"/>
              </a:lnSpc>
              <a:buFontTx/>
              <a:buAutoNum type="arabicPeriod"/>
            </a:pPr>
            <a:r>
              <a:rPr lang="lt-LT" sz="2600" cap="none" smtClean="0">
                <a:latin typeface="Times New Roman" pitchFamily="18" charset="0"/>
              </a:rPr>
              <a:t>A.		20. A.</a:t>
            </a:r>
          </a:p>
          <a:p>
            <a:pPr marL="609600" indent="-609600">
              <a:lnSpc>
                <a:spcPct val="90000"/>
              </a:lnSpc>
              <a:buFontTx/>
              <a:buAutoNum type="arabicPeriod"/>
            </a:pPr>
            <a:r>
              <a:rPr lang="lt-LT" sz="2600" cap="none" smtClean="0">
                <a:latin typeface="Times New Roman" pitchFamily="18" charset="0"/>
              </a:rPr>
              <a:t>A.		21. D.</a:t>
            </a:r>
          </a:p>
          <a:p>
            <a:pPr marL="609600" indent="-609600">
              <a:lnSpc>
                <a:spcPct val="90000"/>
              </a:lnSpc>
              <a:buFontTx/>
              <a:buAutoNum type="arabicPeriod"/>
            </a:pPr>
            <a:r>
              <a:rPr lang="lt-LT" sz="2400" cap="none" smtClean="0">
                <a:latin typeface="Times New Roman" pitchFamily="18" charset="0"/>
              </a:rPr>
              <a:t>C.			22. D.</a:t>
            </a:r>
          </a:p>
          <a:p>
            <a:pPr marL="609600" indent="-609600">
              <a:lnSpc>
                <a:spcPct val="90000"/>
              </a:lnSpc>
              <a:buFontTx/>
              <a:buNone/>
            </a:pPr>
            <a:endParaRPr lang="lt-LT" sz="2400" cap="none" smtClean="0">
              <a:latin typeface="Times New Roman" pitchFamily="18" charset="0"/>
            </a:endParaRPr>
          </a:p>
          <a:p>
            <a:pPr marL="609600" indent="-609600">
              <a:lnSpc>
                <a:spcPct val="90000"/>
              </a:lnSpc>
              <a:buFontTx/>
              <a:buAutoNum type="arabicPeriod"/>
            </a:pPr>
            <a:endParaRPr lang="lt-LT" sz="2400" cap="none" smtClean="0">
              <a:latin typeface="Times New Roman" pitchFamily="18" charset="0"/>
            </a:endParaRPr>
          </a:p>
          <a:p>
            <a:pPr marL="609600" indent="-609600">
              <a:lnSpc>
                <a:spcPct val="90000"/>
              </a:lnSpc>
              <a:buFontTx/>
              <a:buAutoNum type="arabicPeriod"/>
            </a:pPr>
            <a:endParaRPr lang="en-GB" cap="none" smtClean="0">
              <a:latin typeface="Times New Roman" pitchFamily="18" charset="0"/>
            </a:endParaRPr>
          </a:p>
        </p:txBody>
      </p:sp>
      <p:pic>
        <p:nvPicPr>
          <p:cNvPr id="58372" name="Picture 4" descr="test-osnova"/>
          <p:cNvPicPr>
            <a:picLocks noChangeAspect="1" noChangeArrowheads="1"/>
          </p:cNvPicPr>
          <p:nvPr/>
        </p:nvPicPr>
        <p:blipFill>
          <a:blip r:embed="rId2"/>
          <a:srcRect/>
          <a:stretch>
            <a:fillRect/>
          </a:stretch>
        </p:blipFill>
        <p:spPr bwMode="auto">
          <a:xfrm>
            <a:off x="9023350" y="0"/>
            <a:ext cx="3168650" cy="3622675"/>
          </a:xfrm>
          <a:prstGeom prst="rect">
            <a:avLst/>
          </a:prstGeom>
          <a:noFill/>
        </p:spPr>
      </p:pic>
    </p:spTree>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p:cNvSpPr>
          <p:nvPr>
            <p:ph type="title" idx="4294967295"/>
          </p:nvPr>
        </p:nvSpPr>
        <p:spPr bwMode="auto">
          <a:xfrm>
            <a:off x="914400" y="1524000"/>
            <a:ext cx="10363200" cy="1143000"/>
          </a:xfrm>
          <a:noFill/>
        </p:spPr>
        <p:txBody>
          <a:bodyPr wrap="square" numCol="1" anchorCtr="0" compatLnSpc="1">
            <a:prstTxWarp prst="textNoShape">
              <a:avLst/>
            </a:prstTxWarp>
          </a:bodyPr>
          <a:lstStyle/>
          <a:p>
            <a:r>
              <a:rPr lang="lt-LT" sz="4400" cap="none" smtClean="0">
                <a:latin typeface="Times New Roman" pitchFamily="18" charset="0"/>
              </a:rPr>
              <a:t>Uždavinių sprendimas</a:t>
            </a:r>
            <a:endParaRPr lang="en-GB" sz="4400" cap="none" smtClean="0">
              <a:latin typeface="Times New Roman" pitchFamily="18" charset="0"/>
            </a:endParaRPr>
          </a:p>
        </p:txBody>
      </p:sp>
      <p:pic>
        <p:nvPicPr>
          <p:cNvPr id="59397" name="Picture 5" descr="3"/>
          <p:cNvPicPr>
            <a:picLocks noChangeAspect="1" noChangeArrowheads="1"/>
          </p:cNvPicPr>
          <p:nvPr/>
        </p:nvPicPr>
        <p:blipFill>
          <a:blip r:embed="rId2"/>
          <a:srcRect/>
          <a:stretch>
            <a:fillRect/>
          </a:stretch>
        </p:blipFill>
        <p:spPr bwMode="auto">
          <a:xfrm>
            <a:off x="4406900" y="3063875"/>
            <a:ext cx="3068638" cy="2913063"/>
          </a:xfrm>
          <a:prstGeom prst="rect">
            <a:avLst/>
          </a:prstGeom>
          <a:noFill/>
        </p:spPr>
      </p:pic>
    </p:spTree>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p:cNvSpPr>
          <p:nvPr>
            <p:ph type="title" idx="4294967295"/>
          </p:nvPr>
        </p:nvSpPr>
        <p:spPr bwMode="auto">
          <a:xfrm>
            <a:off x="1828800" y="0"/>
            <a:ext cx="10363200" cy="1143000"/>
          </a:xfrm>
          <a:noFill/>
        </p:spPr>
        <p:txBody>
          <a:bodyPr wrap="square" numCol="1" anchorCtr="0" compatLnSpc="1">
            <a:prstTxWarp prst="textNoShape">
              <a:avLst/>
            </a:prstTxWarp>
          </a:bodyPr>
          <a:lstStyle/>
          <a:p>
            <a:r>
              <a:rPr lang="lt-LT" sz="4400" cap="none" smtClean="0">
                <a:latin typeface="Times New Roman" pitchFamily="18" charset="0"/>
              </a:rPr>
              <a:t>1 uždavinys</a:t>
            </a:r>
            <a:endParaRPr lang="en-GB" sz="4400" cap="none" smtClean="0">
              <a:latin typeface="Times New Roman" pitchFamily="18" charset="0"/>
            </a:endParaRPr>
          </a:p>
        </p:txBody>
      </p:sp>
      <p:sp>
        <p:nvSpPr>
          <p:cNvPr id="60419" name="Rectangle 3"/>
          <p:cNvSpPr>
            <a:spLocks noGrp="1"/>
          </p:cNvSpPr>
          <p:nvPr>
            <p:ph type="body" idx="4294967295"/>
          </p:nvPr>
        </p:nvSpPr>
        <p:spPr bwMode="auto">
          <a:xfrm>
            <a:off x="406400" y="1219200"/>
            <a:ext cx="11277600" cy="5334000"/>
          </a:xfrm>
          <a:noFill/>
        </p:spPr>
        <p:txBody>
          <a:bodyPr wrap="square" numCol="1" anchor="t" anchorCtr="0" compatLnSpc="1">
            <a:prstTxWarp prst="textNoShape">
              <a:avLst/>
            </a:prstTxWarp>
          </a:bodyPr>
          <a:lstStyle/>
          <a:p>
            <a:pPr algn="just">
              <a:buFont typeface="Arial" charset="0"/>
              <a:buNone/>
            </a:pPr>
            <a:r>
              <a:rPr lang="lt-LT" sz="2800" cap="none" smtClean="0">
                <a:latin typeface="Times New Roman" pitchFamily="18" charset="0"/>
              </a:rPr>
              <a:t>		Prie dinamometro prikabinus metalinę detalę jis rodo 5 N. Detalės tūris 60 cm</a:t>
            </a:r>
            <a:r>
              <a:rPr lang="lt-LT" sz="2800" cap="none" baseline="30000" smtClean="0">
                <a:latin typeface="Times New Roman" pitchFamily="18" charset="0"/>
              </a:rPr>
              <a:t>3</a:t>
            </a:r>
            <a:r>
              <a:rPr lang="lt-LT" sz="2800" cap="none" smtClean="0">
                <a:latin typeface="Times New Roman" pitchFamily="18" charset="0"/>
              </a:rPr>
              <a:t>. Ką rodys dinamometras detalę panardinus į naftą?</a:t>
            </a:r>
            <a:endParaRPr lang="en-GB" sz="2800" cap="none" smtClean="0">
              <a:latin typeface="Times New Roman" pitchFamily="18" charset="0"/>
            </a:endParaRPr>
          </a:p>
          <a:p>
            <a:pPr>
              <a:buFont typeface="Arial" charset="0"/>
              <a:buNone/>
            </a:pPr>
            <a:endParaRPr lang="lt-LT" sz="2800" cap="none" smtClean="0">
              <a:latin typeface="Times New Roman" pitchFamily="18" charset="0"/>
            </a:endParaRPr>
          </a:p>
        </p:txBody>
      </p:sp>
      <p:sp>
        <p:nvSpPr>
          <p:cNvPr id="60420" name="Rectangle 4"/>
          <p:cNvSpPr>
            <a:spLocks noChangeArrowheads="1"/>
          </p:cNvSpPr>
          <p:nvPr/>
        </p:nvSpPr>
        <p:spPr bwMode="auto">
          <a:xfrm>
            <a:off x="5588000" y="2552700"/>
            <a:ext cx="12192000" cy="0"/>
          </a:xfrm>
          <a:prstGeom prst="rect">
            <a:avLst/>
          </a:prstGeom>
          <a:noFill/>
          <a:ln w="9525">
            <a:noFill/>
            <a:miter lim="800000"/>
            <a:headEnd/>
            <a:tailEnd/>
          </a:ln>
          <a:effectLst/>
        </p:spPr>
        <p:txBody>
          <a:bodyPr>
            <a:spAutoFit/>
          </a:bodyPr>
          <a:lstStyle/>
          <a:p>
            <a:endParaRPr lang="lt-LT"/>
          </a:p>
        </p:txBody>
      </p:sp>
      <p:sp>
        <p:nvSpPr>
          <p:cNvPr id="60421" name="Text Box 5"/>
          <p:cNvSpPr txBox="1">
            <a:spLocks noChangeArrowheads="1"/>
          </p:cNvSpPr>
          <p:nvPr/>
        </p:nvSpPr>
        <p:spPr bwMode="auto">
          <a:xfrm>
            <a:off x="508000" y="2743200"/>
            <a:ext cx="2336800" cy="457200"/>
          </a:xfrm>
          <a:prstGeom prst="rect">
            <a:avLst/>
          </a:prstGeom>
          <a:noFill/>
          <a:ln w="9525">
            <a:noFill/>
            <a:miter lim="800000"/>
            <a:headEnd/>
            <a:tailEnd/>
          </a:ln>
          <a:effectLst/>
        </p:spPr>
        <p:txBody>
          <a:bodyPr>
            <a:spAutoFit/>
          </a:bodyPr>
          <a:lstStyle/>
          <a:p>
            <a:pPr eaLnBrk="1" hangingPunct="1">
              <a:spcBef>
                <a:spcPct val="50000"/>
              </a:spcBef>
            </a:pPr>
            <a:r>
              <a:rPr lang="lt-LT" sz="2400">
                <a:latin typeface="Times New Roman" pitchFamily="18" charset="0"/>
                <a:cs typeface="Times New Roman" pitchFamily="18" charset="0"/>
              </a:rPr>
              <a:t>Duota:</a:t>
            </a:r>
            <a:endParaRPr lang="en-GB" sz="2400">
              <a:latin typeface="Times New Roman" pitchFamily="18" charset="0"/>
              <a:cs typeface="Times New Roman" pitchFamily="18" charset="0"/>
            </a:endParaRPr>
          </a:p>
        </p:txBody>
      </p:sp>
      <p:sp>
        <p:nvSpPr>
          <p:cNvPr id="60422" name="Rectangle 6"/>
          <p:cNvSpPr>
            <a:spLocks noChangeArrowheads="1"/>
          </p:cNvSpPr>
          <p:nvPr/>
        </p:nvSpPr>
        <p:spPr bwMode="auto">
          <a:xfrm>
            <a:off x="5543550" y="2552700"/>
            <a:ext cx="12192000" cy="0"/>
          </a:xfrm>
          <a:prstGeom prst="rect">
            <a:avLst/>
          </a:prstGeom>
          <a:noFill/>
          <a:ln w="9525">
            <a:noFill/>
            <a:miter lim="800000"/>
            <a:headEnd/>
            <a:tailEnd/>
          </a:ln>
          <a:effectLst/>
        </p:spPr>
        <p:txBody>
          <a:bodyPr>
            <a:spAutoFit/>
          </a:bodyPr>
          <a:lstStyle/>
          <a:p>
            <a:endParaRPr lang="lt-LT"/>
          </a:p>
        </p:txBody>
      </p:sp>
      <p:sp>
        <p:nvSpPr>
          <p:cNvPr id="60423" name="Line 7"/>
          <p:cNvSpPr>
            <a:spLocks noChangeShapeType="1"/>
          </p:cNvSpPr>
          <p:nvPr/>
        </p:nvSpPr>
        <p:spPr bwMode="auto">
          <a:xfrm flipV="1">
            <a:off x="0" y="5715000"/>
            <a:ext cx="4064000" cy="0"/>
          </a:xfrm>
          <a:prstGeom prst="line">
            <a:avLst/>
          </a:prstGeom>
          <a:noFill/>
          <a:ln w="9525">
            <a:solidFill>
              <a:schemeClr val="tx1"/>
            </a:solidFill>
            <a:round/>
            <a:headEnd/>
            <a:tailEnd/>
          </a:ln>
          <a:effectLst/>
        </p:spPr>
        <p:txBody>
          <a:bodyPr/>
          <a:lstStyle/>
          <a:p>
            <a:endParaRPr lang="lt-LT"/>
          </a:p>
        </p:txBody>
      </p:sp>
      <p:sp>
        <p:nvSpPr>
          <p:cNvPr id="60424" name="Line 8"/>
          <p:cNvSpPr>
            <a:spLocks noChangeShapeType="1"/>
          </p:cNvSpPr>
          <p:nvPr/>
        </p:nvSpPr>
        <p:spPr bwMode="auto">
          <a:xfrm flipV="1">
            <a:off x="4064000" y="3048000"/>
            <a:ext cx="0" cy="2667000"/>
          </a:xfrm>
          <a:prstGeom prst="line">
            <a:avLst/>
          </a:prstGeom>
          <a:noFill/>
          <a:ln w="9525">
            <a:solidFill>
              <a:schemeClr val="tx1"/>
            </a:solidFill>
            <a:round/>
            <a:headEnd/>
            <a:tailEnd/>
          </a:ln>
          <a:effectLst/>
        </p:spPr>
        <p:txBody>
          <a:bodyPr/>
          <a:lstStyle/>
          <a:p>
            <a:endParaRPr lang="lt-LT"/>
          </a:p>
        </p:txBody>
      </p:sp>
      <p:sp>
        <p:nvSpPr>
          <p:cNvPr id="60425" name="Rectangle 9"/>
          <p:cNvSpPr>
            <a:spLocks noChangeArrowheads="1"/>
          </p:cNvSpPr>
          <p:nvPr/>
        </p:nvSpPr>
        <p:spPr bwMode="auto">
          <a:xfrm>
            <a:off x="5505450" y="3200400"/>
            <a:ext cx="12192000" cy="0"/>
          </a:xfrm>
          <a:prstGeom prst="rect">
            <a:avLst/>
          </a:prstGeom>
          <a:noFill/>
          <a:ln w="9525">
            <a:noFill/>
            <a:miter lim="800000"/>
            <a:headEnd/>
            <a:tailEnd/>
          </a:ln>
          <a:effectLst/>
        </p:spPr>
        <p:txBody>
          <a:bodyPr>
            <a:spAutoFit/>
          </a:bodyPr>
          <a:lstStyle/>
          <a:p>
            <a:endParaRPr lang="lt-LT"/>
          </a:p>
        </p:txBody>
      </p:sp>
      <p:graphicFrame>
        <p:nvGraphicFramePr>
          <p:cNvPr id="197632" name="Object 0"/>
          <p:cNvGraphicFramePr>
            <a:graphicFrameLocks noChangeAspect="1"/>
          </p:cNvGraphicFramePr>
          <p:nvPr/>
        </p:nvGraphicFramePr>
        <p:xfrm>
          <a:off x="4267200" y="3200400"/>
          <a:ext cx="1828800" cy="708025"/>
        </p:xfrm>
        <a:graphic>
          <a:graphicData uri="http://schemas.openxmlformats.org/presentationml/2006/ole">
            <p:oleObj spid="_x0000_s197632" r:id="rId3" imgW="889000" imgH="457200" progId="Equation.3">
              <p:embed/>
            </p:oleObj>
          </a:graphicData>
        </a:graphic>
      </p:graphicFrame>
      <p:sp>
        <p:nvSpPr>
          <p:cNvPr id="60427" name="Line 11"/>
          <p:cNvSpPr>
            <a:spLocks noChangeShapeType="1"/>
          </p:cNvSpPr>
          <p:nvPr/>
        </p:nvSpPr>
        <p:spPr bwMode="auto">
          <a:xfrm>
            <a:off x="6197600" y="3200400"/>
            <a:ext cx="0" cy="2667000"/>
          </a:xfrm>
          <a:prstGeom prst="line">
            <a:avLst/>
          </a:prstGeom>
          <a:noFill/>
          <a:ln w="9525">
            <a:solidFill>
              <a:schemeClr val="tx1"/>
            </a:solidFill>
            <a:round/>
            <a:headEnd/>
            <a:tailEnd/>
          </a:ln>
          <a:effectLst/>
        </p:spPr>
        <p:txBody>
          <a:bodyPr/>
          <a:lstStyle/>
          <a:p>
            <a:endParaRPr lang="lt-LT"/>
          </a:p>
        </p:txBody>
      </p:sp>
      <p:sp>
        <p:nvSpPr>
          <p:cNvPr id="60428" name="Rectangle 12"/>
          <p:cNvSpPr>
            <a:spLocks noChangeArrowheads="1"/>
          </p:cNvSpPr>
          <p:nvPr/>
        </p:nvSpPr>
        <p:spPr bwMode="auto">
          <a:xfrm>
            <a:off x="5073650" y="2552700"/>
            <a:ext cx="12192000" cy="0"/>
          </a:xfrm>
          <a:prstGeom prst="rect">
            <a:avLst/>
          </a:prstGeom>
          <a:noFill/>
          <a:ln w="9525">
            <a:noFill/>
            <a:miter lim="800000"/>
            <a:headEnd/>
            <a:tailEnd/>
          </a:ln>
          <a:effectLst/>
        </p:spPr>
        <p:txBody>
          <a:bodyPr>
            <a:spAutoFit/>
          </a:bodyPr>
          <a:lstStyle/>
          <a:p>
            <a:endParaRPr lang="lt-LT"/>
          </a:p>
        </p:txBody>
      </p:sp>
      <p:graphicFrame>
        <p:nvGraphicFramePr>
          <p:cNvPr id="197633" name="Object 1"/>
          <p:cNvGraphicFramePr>
            <a:graphicFrameLocks noChangeAspect="1"/>
          </p:cNvGraphicFramePr>
          <p:nvPr/>
        </p:nvGraphicFramePr>
        <p:xfrm>
          <a:off x="304800" y="3505200"/>
          <a:ext cx="3759200" cy="2819400"/>
        </p:xfrm>
        <a:graphic>
          <a:graphicData uri="http://schemas.openxmlformats.org/presentationml/2006/ole">
            <p:oleObj spid="_x0000_s197633" r:id="rId4" imgW="1536700" imgH="1752600" progId="Equation.3">
              <p:embed/>
            </p:oleObj>
          </a:graphicData>
        </a:graphic>
      </p:graphicFrame>
      <p:sp>
        <p:nvSpPr>
          <p:cNvPr id="60430" name="Rectangle 14"/>
          <p:cNvSpPr>
            <a:spLocks noChangeArrowheads="1"/>
          </p:cNvSpPr>
          <p:nvPr/>
        </p:nvSpPr>
        <p:spPr bwMode="auto">
          <a:xfrm>
            <a:off x="4375150" y="3109913"/>
            <a:ext cx="12192000" cy="0"/>
          </a:xfrm>
          <a:prstGeom prst="rect">
            <a:avLst/>
          </a:prstGeom>
          <a:noFill/>
          <a:ln w="9525">
            <a:noFill/>
            <a:miter lim="800000"/>
            <a:headEnd/>
            <a:tailEnd/>
          </a:ln>
          <a:effectLst/>
        </p:spPr>
        <p:txBody>
          <a:bodyPr>
            <a:spAutoFit/>
          </a:bodyPr>
          <a:lstStyle/>
          <a:p>
            <a:endParaRPr lang="lt-LT"/>
          </a:p>
        </p:txBody>
      </p:sp>
      <p:graphicFrame>
        <p:nvGraphicFramePr>
          <p:cNvPr id="197634" name="Object 2"/>
          <p:cNvGraphicFramePr>
            <a:graphicFrameLocks noChangeAspect="1"/>
          </p:cNvGraphicFramePr>
          <p:nvPr/>
        </p:nvGraphicFramePr>
        <p:xfrm>
          <a:off x="6400800" y="3124200"/>
          <a:ext cx="5486400" cy="977900"/>
        </p:xfrm>
        <a:graphic>
          <a:graphicData uri="http://schemas.openxmlformats.org/presentationml/2006/ole">
            <p:oleObj spid="_x0000_s197634" r:id="rId5" imgW="2578100" imgH="635000" progId="Equation.3">
              <p:embed/>
            </p:oleObj>
          </a:graphicData>
        </a:graphic>
      </p:graphicFrame>
      <p:sp>
        <p:nvSpPr>
          <p:cNvPr id="60432" name="Text Box 16"/>
          <p:cNvSpPr txBox="1">
            <a:spLocks noChangeArrowheads="1"/>
          </p:cNvSpPr>
          <p:nvPr/>
        </p:nvSpPr>
        <p:spPr bwMode="auto">
          <a:xfrm>
            <a:off x="6807200" y="5791200"/>
            <a:ext cx="3860800" cy="457200"/>
          </a:xfrm>
          <a:prstGeom prst="rect">
            <a:avLst/>
          </a:prstGeom>
          <a:noFill/>
          <a:ln w="9525">
            <a:noFill/>
            <a:miter lim="800000"/>
            <a:headEnd/>
            <a:tailEnd/>
          </a:ln>
          <a:effectLst/>
        </p:spPr>
        <p:txBody>
          <a:bodyPr>
            <a:spAutoFit/>
          </a:bodyPr>
          <a:lstStyle/>
          <a:p>
            <a:pPr eaLnBrk="1" hangingPunct="1">
              <a:spcBef>
                <a:spcPct val="50000"/>
              </a:spcBef>
            </a:pPr>
            <a:r>
              <a:rPr lang="lt-LT" sz="2400">
                <a:latin typeface="Times New Roman" pitchFamily="18" charset="0"/>
                <a:cs typeface="Times New Roman" pitchFamily="18" charset="0"/>
              </a:rPr>
              <a:t>Ats.: 4,52 N.</a:t>
            </a:r>
            <a:endParaRPr lang="en-GB" sz="2400">
              <a:latin typeface="Times New Roman" pitchFamily="18" charset="0"/>
              <a:cs typeface="Times New Roman" pitchFamily="18" charset="0"/>
            </a:endParaRPr>
          </a:p>
        </p:txBody>
      </p:sp>
    </p:spTree>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p:cNvSpPr>
          <p:nvPr>
            <p:ph type="title" idx="4294967295"/>
          </p:nvPr>
        </p:nvSpPr>
        <p:spPr bwMode="auto">
          <a:xfrm>
            <a:off x="1828800" y="0"/>
            <a:ext cx="10363200" cy="1143000"/>
          </a:xfrm>
          <a:noFill/>
        </p:spPr>
        <p:txBody>
          <a:bodyPr wrap="square" numCol="1" anchorCtr="0" compatLnSpc="1">
            <a:prstTxWarp prst="textNoShape">
              <a:avLst/>
            </a:prstTxWarp>
          </a:bodyPr>
          <a:lstStyle/>
          <a:p>
            <a:r>
              <a:rPr lang="lt-LT" sz="4400" cap="none" smtClean="0">
                <a:latin typeface="Times New Roman" pitchFamily="18" charset="0"/>
              </a:rPr>
              <a:t>2 uždavinys</a:t>
            </a:r>
            <a:endParaRPr lang="en-GB" sz="4400" cap="none" smtClean="0">
              <a:latin typeface="Times New Roman" pitchFamily="18" charset="0"/>
            </a:endParaRPr>
          </a:p>
        </p:txBody>
      </p:sp>
      <p:sp>
        <p:nvSpPr>
          <p:cNvPr id="61443" name="Rectangle 3"/>
          <p:cNvSpPr>
            <a:spLocks noGrp="1"/>
          </p:cNvSpPr>
          <p:nvPr>
            <p:ph type="body" idx="4294967295"/>
          </p:nvPr>
        </p:nvSpPr>
        <p:spPr bwMode="auto">
          <a:xfrm>
            <a:off x="304800" y="1219200"/>
            <a:ext cx="11379200" cy="2895600"/>
          </a:xfrm>
          <a:noFill/>
        </p:spPr>
        <p:txBody>
          <a:bodyPr wrap="square" numCol="1" anchor="t" anchorCtr="0" compatLnSpc="1">
            <a:prstTxWarp prst="textNoShape">
              <a:avLst/>
            </a:prstTxWarp>
          </a:bodyPr>
          <a:lstStyle/>
          <a:p>
            <a:pPr algn="just">
              <a:buFont typeface="Arial" charset="0"/>
              <a:buNone/>
            </a:pPr>
            <a:r>
              <a:rPr lang="lt-LT" sz="2800" cap="none" smtClean="0">
                <a:latin typeface="Times New Roman" pitchFamily="18" charset="0"/>
              </a:rPr>
              <a:t>		Prie dinamometro prikabintas 0,4 kg masės medinis tašelis iki pusės panardinamas į vandenį. Kokio didumo jėgą rodo dinamometras?</a:t>
            </a:r>
            <a:endParaRPr lang="en-GB" sz="2800" cap="none" smtClean="0">
              <a:latin typeface="Times New Roman" pitchFamily="18" charset="0"/>
            </a:endParaRPr>
          </a:p>
        </p:txBody>
      </p:sp>
      <p:sp>
        <p:nvSpPr>
          <p:cNvPr id="61444" name="Rectangle 4"/>
          <p:cNvSpPr>
            <a:spLocks noChangeArrowheads="1"/>
          </p:cNvSpPr>
          <p:nvPr/>
        </p:nvSpPr>
        <p:spPr bwMode="auto">
          <a:xfrm>
            <a:off x="5568950" y="2652713"/>
            <a:ext cx="12192000" cy="0"/>
          </a:xfrm>
          <a:prstGeom prst="rect">
            <a:avLst/>
          </a:prstGeom>
          <a:noFill/>
          <a:ln w="9525">
            <a:noFill/>
            <a:miter lim="800000"/>
            <a:headEnd/>
            <a:tailEnd/>
          </a:ln>
          <a:effectLst/>
        </p:spPr>
        <p:txBody>
          <a:bodyPr>
            <a:spAutoFit/>
          </a:bodyPr>
          <a:lstStyle/>
          <a:p>
            <a:endParaRPr lang="lt-LT"/>
          </a:p>
        </p:txBody>
      </p:sp>
      <p:graphicFrame>
        <p:nvGraphicFramePr>
          <p:cNvPr id="198656" name="Object 0"/>
          <p:cNvGraphicFramePr>
            <a:graphicFrameLocks noChangeAspect="1"/>
          </p:cNvGraphicFramePr>
          <p:nvPr/>
        </p:nvGraphicFramePr>
        <p:xfrm>
          <a:off x="2844800" y="2971800"/>
          <a:ext cx="1397000" cy="2057400"/>
        </p:xfrm>
        <a:graphic>
          <a:graphicData uri="http://schemas.openxmlformats.org/presentationml/2006/ole">
            <p:oleObj spid="_x0000_s198656" r:id="rId3" imgW="787400" imgH="1549400" progId="Equation.3">
              <p:embed/>
            </p:oleObj>
          </a:graphicData>
        </a:graphic>
      </p:graphicFrame>
      <p:sp>
        <p:nvSpPr>
          <p:cNvPr id="61446" name="Rectangle 6"/>
          <p:cNvSpPr>
            <a:spLocks noChangeArrowheads="1"/>
          </p:cNvSpPr>
          <p:nvPr/>
        </p:nvSpPr>
        <p:spPr bwMode="auto">
          <a:xfrm>
            <a:off x="5505450" y="2262188"/>
            <a:ext cx="12192000" cy="0"/>
          </a:xfrm>
          <a:prstGeom prst="rect">
            <a:avLst/>
          </a:prstGeom>
          <a:noFill/>
          <a:ln w="9525">
            <a:noFill/>
            <a:miter lim="800000"/>
            <a:headEnd/>
            <a:tailEnd/>
          </a:ln>
          <a:effectLst/>
        </p:spPr>
        <p:txBody>
          <a:bodyPr>
            <a:spAutoFit/>
          </a:bodyPr>
          <a:lstStyle/>
          <a:p>
            <a:endParaRPr lang="lt-LT"/>
          </a:p>
        </p:txBody>
      </p:sp>
      <p:graphicFrame>
        <p:nvGraphicFramePr>
          <p:cNvPr id="198657" name="Object 1"/>
          <p:cNvGraphicFramePr>
            <a:graphicFrameLocks noChangeAspect="1"/>
          </p:cNvGraphicFramePr>
          <p:nvPr/>
        </p:nvGraphicFramePr>
        <p:xfrm>
          <a:off x="508000" y="3124200"/>
          <a:ext cx="1960563" cy="3429000"/>
        </p:xfrm>
        <a:graphic>
          <a:graphicData uri="http://schemas.openxmlformats.org/presentationml/2006/ole">
            <p:oleObj spid="_x0000_s198657" r:id="rId4" imgW="889000" imgH="2336800" progId="Equation.3">
              <p:embed/>
            </p:oleObj>
          </a:graphicData>
        </a:graphic>
      </p:graphicFrame>
      <p:sp>
        <p:nvSpPr>
          <p:cNvPr id="61448" name="Text Box 8"/>
          <p:cNvSpPr txBox="1">
            <a:spLocks noChangeArrowheads="1"/>
          </p:cNvSpPr>
          <p:nvPr/>
        </p:nvSpPr>
        <p:spPr bwMode="auto">
          <a:xfrm>
            <a:off x="406400" y="2667000"/>
            <a:ext cx="2336800" cy="457200"/>
          </a:xfrm>
          <a:prstGeom prst="rect">
            <a:avLst/>
          </a:prstGeom>
          <a:noFill/>
          <a:ln w="9525">
            <a:noFill/>
            <a:miter lim="800000"/>
            <a:headEnd/>
            <a:tailEnd/>
          </a:ln>
          <a:effectLst/>
        </p:spPr>
        <p:txBody>
          <a:bodyPr>
            <a:spAutoFit/>
          </a:bodyPr>
          <a:lstStyle/>
          <a:p>
            <a:pPr eaLnBrk="1" hangingPunct="1">
              <a:spcBef>
                <a:spcPct val="50000"/>
              </a:spcBef>
            </a:pPr>
            <a:r>
              <a:rPr lang="lt-LT" sz="2400">
                <a:latin typeface="Times New Roman" pitchFamily="18" charset="0"/>
                <a:cs typeface="Times New Roman" pitchFamily="18" charset="0"/>
              </a:rPr>
              <a:t>Duota:</a:t>
            </a:r>
            <a:endParaRPr lang="en-GB" sz="2400">
              <a:latin typeface="Times New Roman" pitchFamily="18" charset="0"/>
              <a:cs typeface="Times New Roman" pitchFamily="18" charset="0"/>
            </a:endParaRPr>
          </a:p>
        </p:txBody>
      </p:sp>
      <p:sp>
        <p:nvSpPr>
          <p:cNvPr id="61449" name="Line 9"/>
          <p:cNvSpPr>
            <a:spLocks noChangeShapeType="1"/>
          </p:cNvSpPr>
          <p:nvPr/>
        </p:nvSpPr>
        <p:spPr bwMode="auto">
          <a:xfrm>
            <a:off x="203200" y="6019800"/>
            <a:ext cx="2336800" cy="0"/>
          </a:xfrm>
          <a:prstGeom prst="line">
            <a:avLst/>
          </a:prstGeom>
          <a:noFill/>
          <a:ln w="9525">
            <a:solidFill>
              <a:schemeClr val="tx1"/>
            </a:solidFill>
            <a:round/>
            <a:headEnd/>
            <a:tailEnd/>
          </a:ln>
          <a:effectLst/>
        </p:spPr>
        <p:txBody>
          <a:bodyPr/>
          <a:lstStyle/>
          <a:p>
            <a:endParaRPr lang="lt-LT"/>
          </a:p>
        </p:txBody>
      </p:sp>
      <p:sp>
        <p:nvSpPr>
          <p:cNvPr id="61450" name="Line 10"/>
          <p:cNvSpPr>
            <a:spLocks noChangeShapeType="1"/>
          </p:cNvSpPr>
          <p:nvPr/>
        </p:nvSpPr>
        <p:spPr bwMode="auto">
          <a:xfrm flipV="1">
            <a:off x="2540000" y="2895600"/>
            <a:ext cx="0" cy="3124200"/>
          </a:xfrm>
          <a:prstGeom prst="line">
            <a:avLst/>
          </a:prstGeom>
          <a:noFill/>
          <a:ln w="9525">
            <a:solidFill>
              <a:schemeClr val="tx1"/>
            </a:solidFill>
            <a:round/>
            <a:headEnd/>
            <a:tailEnd/>
          </a:ln>
          <a:effectLst/>
        </p:spPr>
        <p:txBody>
          <a:bodyPr/>
          <a:lstStyle/>
          <a:p>
            <a:endParaRPr lang="lt-LT"/>
          </a:p>
        </p:txBody>
      </p:sp>
      <p:sp>
        <p:nvSpPr>
          <p:cNvPr id="61451" name="Line 11"/>
          <p:cNvSpPr>
            <a:spLocks noChangeShapeType="1"/>
          </p:cNvSpPr>
          <p:nvPr/>
        </p:nvSpPr>
        <p:spPr bwMode="auto">
          <a:xfrm>
            <a:off x="4572000" y="2895600"/>
            <a:ext cx="0" cy="3124200"/>
          </a:xfrm>
          <a:prstGeom prst="line">
            <a:avLst/>
          </a:prstGeom>
          <a:noFill/>
          <a:ln w="9525">
            <a:solidFill>
              <a:schemeClr val="tx1"/>
            </a:solidFill>
            <a:round/>
            <a:headEnd/>
            <a:tailEnd/>
          </a:ln>
          <a:effectLst/>
        </p:spPr>
        <p:txBody>
          <a:bodyPr/>
          <a:lstStyle/>
          <a:p>
            <a:endParaRPr lang="lt-LT"/>
          </a:p>
        </p:txBody>
      </p:sp>
      <p:sp>
        <p:nvSpPr>
          <p:cNvPr id="61452" name="Rectangle 12"/>
          <p:cNvSpPr>
            <a:spLocks noChangeArrowheads="1"/>
          </p:cNvSpPr>
          <p:nvPr/>
        </p:nvSpPr>
        <p:spPr bwMode="auto">
          <a:xfrm>
            <a:off x="4171950" y="2266950"/>
            <a:ext cx="12192000" cy="0"/>
          </a:xfrm>
          <a:prstGeom prst="rect">
            <a:avLst/>
          </a:prstGeom>
          <a:noFill/>
          <a:ln w="9525">
            <a:noFill/>
            <a:miter lim="800000"/>
            <a:headEnd/>
            <a:tailEnd/>
          </a:ln>
          <a:effectLst/>
        </p:spPr>
        <p:txBody>
          <a:bodyPr>
            <a:spAutoFit/>
          </a:bodyPr>
          <a:lstStyle/>
          <a:p>
            <a:endParaRPr lang="lt-LT"/>
          </a:p>
        </p:txBody>
      </p:sp>
      <p:graphicFrame>
        <p:nvGraphicFramePr>
          <p:cNvPr id="198658" name="Object 2"/>
          <p:cNvGraphicFramePr>
            <a:graphicFrameLocks noChangeAspect="1"/>
          </p:cNvGraphicFramePr>
          <p:nvPr/>
        </p:nvGraphicFramePr>
        <p:xfrm>
          <a:off x="4876800" y="2743200"/>
          <a:ext cx="5791200" cy="3051175"/>
        </p:xfrm>
        <a:graphic>
          <a:graphicData uri="http://schemas.openxmlformats.org/presentationml/2006/ole">
            <p:oleObj spid="_x0000_s198658" r:id="rId5" imgW="2882900" imgH="2324100" progId="Equation.3">
              <p:embed/>
            </p:oleObj>
          </a:graphicData>
        </a:graphic>
      </p:graphicFrame>
      <p:sp>
        <p:nvSpPr>
          <p:cNvPr id="61454" name="Text Box 14"/>
          <p:cNvSpPr txBox="1">
            <a:spLocks noChangeArrowheads="1"/>
          </p:cNvSpPr>
          <p:nvPr/>
        </p:nvSpPr>
        <p:spPr bwMode="auto">
          <a:xfrm>
            <a:off x="5080000" y="6172200"/>
            <a:ext cx="4165600" cy="457200"/>
          </a:xfrm>
          <a:prstGeom prst="rect">
            <a:avLst/>
          </a:prstGeom>
          <a:noFill/>
          <a:ln w="9525">
            <a:noFill/>
            <a:miter lim="800000"/>
            <a:headEnd/>
            <a:tailEnd/>
          </a:ln>
          <a:effectLst/>
        </p:spPr>
        <p:txBody>
          <a:bodyPr>
            <a:spAutoFit/>
          </a:bodyPr>
          <a:lstStyle/>
          <a:p>
            <a:pPr eaLnBrk="1" hangingPunct="1">
              <a:spcBef>
                <a:spcPct val="50000"/>
              </a:spcBef>
            </a:pPr>
            <a:r>
              <a:rPr lang="lt-LT" sz="2400">
                <a:latin typeface="Times New Roman" pitchFamily="18" charset="0"/>
                <a:cs typeface="Times New Roman" pitchFamily="18" charset="0"/>
              </a:rPr>
              <a:t>Ats.: 0,65 N.</a:t>
            </a:r>
            <a:endParaRPr lang="en-GB" sz="2400">
              <a:latin typeface="Times New Roman" pitchFamily="18" charset="0"/>
              <a:cs typeface="Times New Roman" pitchFamily="18" charset="0"/>
            </a:endParaRPr>
          </a:p>
        </p:txBody>
      </p:sp>
    </p:spTree>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p:cNvSpPr>
          <p:nvPr>
            <p:ph type="title" idx="4294967295"/>
          </p:nvPr>
        </p:nvSpPr>
        <p:spPr bwMode="auto">
          <a:xfrm>
            <a:off x="1828800" y="0"/>
            <a:ext cx="10363200" cy="1143000"/>
          </a:xfrm>
          <a:noFill/>
        </p:spPr>
        <p:txBody>
          <a:bodyPr wrap="square" numCol="1" anchorCtr="0" compatLnSpc="1">
            <a:prstTxWarp prst="textNoShape">
              <a:avLst/>
            </a:prstTxWarp>
          </a:bodyPr>
          <a:lstStyle/>
          <a:p>
            <a:r>
              <a:rPr lang="lt-LT" sz="4400" cap="none" smtClean="0">
                <a:latin typeface="Times New Roman" pitchFamily="18" charset="0"/>
              </a:rPr>
              <a:t>3 uždavinys</a:t>
            </a:r>
            <a:endParaRPr lang="en-GB" sz="4400" cap="none" smtClean="0">
              <a:latin typeface="Times New Roman" pitchFamily="18" charset="0"/>
            </a:endParaRPr>
          </a:p>
        </p:txBody>
      </p:sp>
      <p:sp>
        <p:nvSpPr>
          <p:cNvPr id="62467" name="Rectangle 3"/>
          <p:cNvSpPr>
            <a:spLocks noGrp="1"/>
          </p:cNvSpPr>
          <p:nvPr>
            <p:ph type="body" idx="4294967295"/>
          </p:nvPr>
        </p:nvSpPr>
        <p:spPr bwMode="auto">
          <a:xfrm>
            <a:off x="406400" y="1066800"/>
            <a:ext cx="11379200" cy="4114800"/>
          </a:xfrm>
          <a:noFill/>
        </p:spPr>
        <p:txBody>
          <a:bodyPr wrap="square" numCol="1" anchor="t" anchorCtr="0" compatLnSpc="1">
            <a:prstTxWarp prst="textNoShape">
              <a:avLst/>
            </a:prstTxWarp>
          </a:bodyPr>
          <a:lstStyle/>
          <a:p>
            <a:pPr algn="just">
              <a:buFont typeface="Arial" charset="0"/>
              <a:buNone/>
            </a:pPr>
            <a:r>
              <a:rPr lang="lt-LT" sz="2800" cap="none" smtClean="0">
                <a:latin typeface="Times New Roman" pitchFamily="18" charset="0"/>
              </a:rPr>
              <a:t>		Gabalas stiklo ore sveria 14 N, vandenyje – 8,4 N. Apskaičiuokite stiklo tankį.</a:t>
            </a:r>
            <a:endParaRPr lang="en-GB" sz="2800" cap="none" smtClean="0">
              <a:latin typeface="Times New Roman" pitchFamily="18" charset="0"/>
            </a:endParaRPr>
          </a:p>
        </p:txBody>
      </p:sp>
      <p:sp>
        <p:nvSpPr>
          <p:cNvPr id="62468" name="Text Box 4"/>
          <p:cNvSpPr txBox="1">
            <a:spLocks noChangeArrowheads="1"/>
          </p:cNvSpPr>
          <p:nvPr/>
        </p:nvSpPr>
        <p:spPr bwMode="auto">
          <a:xfrm>
            <a:off x="508000" y="2286000"/>
            <a:ext cx="2336800" cy="457200"/>
          </a:xfrm>
          <a:prstGeom prst="rect">
            <a:avLst/>
          </a:prstGeom>
          <a:noFill/>
          <a:ln w="9525">
            <a:noFill/>
            <a:miter lim="800000"/>
            <a:headEnd/>
            <a:tailEnd/>
          </a:ln>
          <a:effectLst/>
        </p:spPr>
        <p:txBody>
          <a:bodyPr>
            <a:spAutoFit/>
          </a:bodyPr>
          <a:lstStyle/>
          <a:p>
            <a:pPr eaLnBrk="1" hangingPunct="1">
              <a:spcBef>
                <a:spcPct val="50000"/>
              </a:spcBef>
            </a:pPr>
            <a:r>
              <a:rPr lang="lt-LT" sz="2400">
                <a:latin typeface="Times New Roman" pitchFamily="18" charset="0"/>
                <a:cs typeface="Times New Roman" pitchFamily="18" charset="0"/>
              </a:rPr>
              <a:t>Duota:</a:t>
            </a:r>
            <a:endParaRPr lang="en-GB" sz="2400">
              <a:latin typeface="Times New Roman" pitchFamily="18" charset="0"/>
              <a:cs typeface="Times New Roman" pitchFamily="18" charset="0"/>
            </a:endParaRPr>
          </a:p>
        </p:txBody>
      </p:sp>
      <p:sp>
        <p:nvSpPr>
          <p:cNvPr id="62469" name="Rectangle 5"/>
          <p:cNvSpPr>
            <a:spLocks noChangeArrowheads="1"/>
          </p:cNvSpPr>
          <p:nvPr/>
        </p:nvSpPr>
        <p:spPr bwMode="auto">
          <a:xfrm>
            <a:off x="5505450" y="2566988"/>
            <a:ext cx="12192000" cy="0"/>
          </a:xfrm>
          <a:prstGeom prst="rect">
            <a:avLst/>
          </a:prstGeom>
          <a:noFill/>
          <a:ln w="9525">
            <a:noFill/>
            <a:miter lim="800000"/>
            <a:headEnd/>
            <a:tailEnd/>
          </a:ln>
          <a:effectLst/>
        </p:spPr>
        <p:txBody>
          <a:bodyPr>
            <a:spAutoFit/>
          </a:bodyPr>
          <a:lstStyle/>
          <a:p>
            <a:endParaRPr lang="lt-LT"/>
          </a:p>
        </p:txBody>
      </p:sp>
      <p:graphicFrame>
        <p:nvGraphicFramePr>
          <p:cNvPr id="62470" name="Object 6"/>
          <p:cNvGraphicFramePr>
            <a:graphicFrameLocks noChangeAspect="1"/>
          </p:cNvGraphicFramePr>
          <p:nvPr/>
        </p:nvGraphicFramePr>
        <p:xfrm>
          <a:off x="406400" y="2895600"/>
          <a:ext cx="2133600" cy="2767013"/>
        </p:xfrm>
        <a:graphic>
          <a:graphicData uri="http://schemas.openxmlformats.org/presentationml/2006/ole">
            <p:oleObj spid="_x0000_s62470" r:id="rId3" imgW="889000" imgH="1727200" progId="Equation.3">
              <p:embed/>
            </p:oleObj>
          </a:graphicData>
        </a:graphic>
      </p:graphicFrame>
      <p:sp>
        <p:nvSpPr>
          <p:cNvPr id="62471" name="Line 7"/>
          <p:cNvSpPr>
            <a:spLocks noChangeShapeType="1"/>
          </p:cNvSpPr>
          <p:nvPr/>
        </p:nvSpPr>
        <p:spPr bwMode="auto">
          <a:xfrm>
            <a:off x="0" y="5105400"/>
            <a:ext cx="2641600" cy="0"/>
          </a:xfrm>
          <a:prstGeom prst="line">
            <a:avLst/>
          </a:prstGeom>
          <a:noFill/>
          <a:ln w="9525">
            <a:solidFill>
              <a:schemeClr val="tx1"/>
            </a:solidFill>
            <a:round/>
            <a:headEnd/>
            <a:tailEnd/>
          </a:ln>
          <a:effectLst/>
        </p:spPr>
        <p:txBody>
          <a:bodyPr/>
          <a:lstStyle/>
          <a:p>
            <a:endParaRPr lang="lt-LT"/>
          </a:p>
        </p:txBody>
      </p:sp>
      <p:sp>
        <p:nvSpPr>
          <p:cNvPr id="62472" name="Line 8"/>
          <p:cNvSpPr>
            <a:spLocks noChangeShapeType="1"/>
          </p:cNvSpPr>
          <p:nvPr/>
        </p:nvSpPr>
        <p:spPr bwMode="auto">
          <a:xfrm flipV="1">
            <a:off x="2641600" y="2286000"/>
            <a:ext cx="0" cy="2819400"/>
          </a:xfrm>
          <a:prstGeom prst="line">
            <a:avLst/>
          </a:prstGeom>
          <a:noFill/>
          <a:ln w="9525">
            <a:solidFill>
              <a:schemeClr val="tx1"/>
            </a:solidFill>
            <a:round/>
            <a:headEnd/>
            <a:tailEnd/>
          </a:ln>
          <a:effectLst/>
        </p:spPr>
        <p:txBody>
          <a:bodyPr/>
          <a:lstStyle/>
          <a:p>
            <a:endParaRPr lang="lt-LT"/>
          </a:p>
        </p:txBody>
      </p:sp>
      <p:sp>
        <p:nvSpPr>
          <p:cNvPr id="62473" name="Rectangle 9"/>
          <p:cNvSpPr>
            <a:spLocks noChangeArrowheads="1"/>
          </p:cNvSpPr>
          <p:nvPr/>
        </p:nvSpPr>
        <p:spPr bwMode="auto">
          <a:xfrm>
            <a:off x="5492750" y="2424113"/>
            <a:ext cx="12192000" cy="0"/>
          </a:xfrm>
          <a:prstGeom prst="rect">
            <a:avLst/>
          </a:prstGeom>
          <a:noFill/>
          <a:ln w="9525">
            <a:noFill/>
            <a:miter lim="800000"/>
            <a:headEnd/>
            <a:tailEnd/>
          </a:ln>
          <a:effectLst/>
        </p:spPr>
        <p:txBody>
          <a:bodyPr>
            <a:spAutoFit/>
          </a:bodyPr>
          <a:lstStyle/>
          <a:p>
            <a:endParaRPr lang="lt-LT"/>
          </a:p>
        </p:txBody>
      </p:sp>
      <p:graphicFrame>
        <p:nvGraphicFramePr>
          <p:cNvPr id="62474" name="Object 10"/>
          <p:cNvGraphicFramePr>
            <a:graphicFrameLocks noChangeAspect="1"/>
          </p:cNvGraphicFramePr>
          <p:nvPr/>
        </p:nvGraphicFramePr>
        <p:xfrm>
          <a:off x="2844800" y="2362200"/>
          <a:ext cx="1738313" cy="2895600"/>
        </p:xfrm>
        <a:graphic>
          <a:graphicData uri="http://schemas.openxmlformats.org/presentationml/2006/ole">
            <p:oleObj spid="_x0000_s62474" r:id="rId4" imgW="901700" imgH="2006600" progId="Equation.3">
              <p:embed/>
            </p:oleObj>
          </a:graphicData>
        </a:graphic>
      </p:graphicFrame>
      <p:sp>
        <p:nvSpPr>
          <p:cNvPr id="62475" name="Line 11"/>
          <p:cNvSpPr>
            <a:spLocks noChangeShapeType="1"/>
          </p:cNvSpPr>
          <p:nvPr/>
        </p:nvSpPr>
        <p:spPr bwMode="auto">
          <a:xfrm>
            <a:off x="4775200" y="2286000"/>
            <a:ext cx="0" cy="2743200"/>
          </a:xfrm>
          <a:prstGeom prst="line">
            <a:avLst/>
          </a:prstGeom>
          <a:noFill/>
          <a:ln w="9525">
            <a:solidFill>
              <a:schemeClr val="tx1"/>
            </a:solidFill>
            <a:round/>
            <a:headEnd/>
            <a:tailEnd/>
          </a:ln>
          <a:effectLst/>
        </p:spPr>
        <p:txBody>
          <a:bodyPr/>
          <a:lstStyle/>
          <a:p>
            <a:endParaRPr lang="lt-LT"/>
          </a:p>
        </p:txBody>
      </p:sp>
      <p:sp>
        <p:nvSpPr>
          <p:cNvPr id="62476" name="Rectangle 12"/>
          <p:cNvSpPr>
            <a:spLocks noChangeArrowheads="1"/>
          </p:cNvSpPr>
          <p:nvPr/>
        </p:nvSpPr>
        <p:spPr bwMode="auto">
          <a:xfrm>
            <a:off x="4692650" y="2476500"/>
            <a:ext cx="12192000" cy="0"/>
          </a:xfrm>
          <a:prstGeom prst="rect">
            <a:avLst/>
          </a:prstGeom>
          <a:noFill/>
          <a:ln w="9525">
            <a:noFill/>
            <a:miter lim="800000"/>
            <a:headEnd/>
            <a:tailEnd/>
          </a:ln>
          <a:effectLst/>
        </p:spPr>
        <p:txBody>
          <a:bodyPr>
            <a:spAutoFit/>
          </a:bodyPr>
          <a:lstStyle/>
          <a:p>
            <a:endParaRPr lang="lt-LT"/>
          </a:p>
        </p:txBody>
      </p:sp>
      <p:graphicFrame>
        <p:nvGraphicFramePr>
          <p:cNvPr id="62477" name="Object 13"/>
          <p:cNvGraphicFramePr>
            <a:graphicFrameLocks noChangeAspect="1"/>
          </p:cNvGraphicFramePr>
          <p:nvPr/>
        </p:nvGraphicFramePr>
        <p:xfrm>
          <a:off x="5080000" y="2362200"/>
          <a:ext cx="4673600" cy="2857500"/>
        </p:xfrm>
        <a:graphic>
          <a:graphicData uri="http://schemas.openxmlformats.org/presentationml/2006/ole">
            <p:oleObj spid="_x0000_s62477" r:id="rId5" imgW="2108200" imgH="1905000" progId="Equation.3">
              <p:embed/>
            </p:oleObj>
          </a:graphicData>
        </a:graphic>
      </p:graphicFrame>
      <p:sp>
        <p:nvSpPr>
          <p:cNvPr id="62478" name="Text Box 14"/>
          <p:cNvSpPr txBox="1">
            <a:spLocks noChangeArrowheads="1"/>
          </p:cNvSpPr>
          <p:nvPr/>
        </p:nvSpPr>
        <p:spPr bwMode="auto">
          <a:xfrm>
            <a:off x="7924800" y="6019800"/>
            <a:ext cx="3657600" cy="488950"/>
          </a:xfrm>
          <a:prstGeom prst="rect">
            <a:avLst/>
          </a:prstGeom>
          <a:noFill/>
          <a:ln w="9525">
            <a:noFill/>
            <a:miter lim="800000"/>
            <a:headEnd/>
            <a:tailEnd/>
          </a:ln>
          <a:effectLst/>
        </p:spPr>
        <p:txBody>
          <a:bodyPr>
            <a:spAutoFit/>
          </a:bodyPr>
          <a:lstStyle/>
          <a:p>
            <a:pPr eaLnBrk="1" hangingPunct="1">
              <a:spcBef>
                <a:spcPct val="50000"/>
              </a:spcBef>
            </a:pPr>
            <a:r>
              <a:rPr lang="lt-LT" sz="2400">
                <a:latin typeface="Times New Roman" pitchFamily="18" charset="0"/>
                <a:cs typeface="Times New Roman" pitchFamily="18" charset="0"/>
              </a:rPr>
              <a:t>Ats.: 2500  </a:t>
            </a:r>
            <a:r>
              <a:rPr lang="lt-LT" sz="2600">
                <a:latin typeface="Times New Roman" pitchFamily="18" charset="0"/>
                <a:cs typeface="Times New Roman" pitchFamily="18" charset="0"/>
              </a:rPr>
              <a:t>kg/m</a:t>
            </a:r>
            <a:r>
              <a:rPr lang="lt-LT" sz="2600" baseline="30000">
                <a:latin typeface="Times New Roman" pitchFamily="18" charset="0"/>
                <a:cs typeface="Times New Roman" pitchFamily="18" charset="0"/>
              </a:rPr>
              <a:t>3</a:t>
            </a:r>
            <a:r>
              <a:rPr lang="lt-LT" sz="2600">
                <a:latin typeface="Times New Roman" pitchFamily="18" charset="0"/>
                <a:cs typeface="Times New Roman" pitchFamily="18" charset="0"/>
              </a:rPr>
              <a:t>.</a:t>
            </a:r>
            <a:endParaRPr lang="en-GB" sz="2600">
              <a:latin typeface="Times New Roman" pitchFamily="18" charset="0"/>
              <a:cs typeface="Times New Roman" pitchFamily="18" charset="0"/>
            </a:endParaRPr>
          </a:p>
        </p:txBody>
      </p:sp>
    </p:spTree>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p:cNvSpPr>
          <p:nvPr>
            <p:ph type="title" idx="4294967295"/>
          </p:nvPr>
        </p:nvSpPr>
        <p:spPr bwMode="auto">
          <a:xfrm>
            <a:off x="1828800" y="0"/>
            <a:ext cx="10363200" cy="1143000"/>
          </a:xfrm>
          <a:noFill/>
        </p:spPr>
        <p:txBody>
          <a:bodyPr wrap="square" numCol="1" anchorCtr="0" compatLnSpc="1">
            <a:prstTxWarp prst="textNoShape">
              <a:avLst/>
            </a:prstTxWarp>
          </a:bodyPr>
          <a:lstStyle/>
          <a:p>
            <a:r>
              <a:rPr lang="lt-LT" sz="4400" cap="none" smtClean="0">
                <a:latin typeface="Times New Roman" pitchFamily="18" charset="0"/>
              </a:rPr>
              <a:t>4 uždavinys</a:t>
            </a:r>
            <a:endParaRPr lang="en-GB" sz="4400" cap="none" smtClean="0">
              <a:latin typeface="Times New Roman" pitchFamily="18" charset="0"/>
            </a:endParaRPr>
          </a:p>
        </p:txBody>
      </p:sp>
      <p:sp>
        <p:nvSpPr>
          <p:cNvPr id="63491" name="Rectangle 3"/>
          <p:cNvSpPr>
            <a:spLocks noGrp="1"/>
          </p:cNvSpPr>
          <p:nvPr>
            <p:ph type="body" idx="4294967295"/>
          </p:nvPr>
        </p:nvSpPr>
        <p:spPr bwMode="auto">
          <a:xfrm>
            <a:off x="304800" y="1143000"/>
            <a:ext cx="11480800" cy="5334000"/>
          </a:xfrm>
          <a:noFill/>
        </p:spPr>
        <p:txBody>
          <a:bodyPr wrap="square" numCol="1" anchor="t" anchorCtr="0" compatLnSpc="1">
            <a:prstTxWarp prst="textNoShape">
              <a:avLst/>
            </a:prstTxWarp>
          </a:bodyPr>
          <a:lstStyle/>
          <a:p>
            <a:pPr algn="just">
              <a:buFont typeface="Arial" charset="0"/>
              <a:buNone/>
            </a:pPr>
            <a:r>
              <a:rPr lang="lt-LT" sz="2800" cap="none" smtClean="0">
                <a:latin typeface="Times New Roman" pitchFamily="18" charset="0"/>
              </a:rPr>
              <a:t>		Kokios medžiagos kūnas panaudotas bandymui, jeigu kūno svoris ore 11 kartų didesnis už svorį vandenyje.</a:t>
            </a:r>
            <a:endParaRPr lang="en-GB" sz="2800" cap="none" smtClean="0">
              <a:latin typeface="Times New Roman" pitchFamily="18" charset="0"/>
            </a:endParaRPr>
          </a:p>
        </p:txBody>
      </p:sp>
      <p:sp>
        <p:nvSpPr>
          <p:cNvPr id="63492" name="Rectangle 4"/>
          <p:cNvSpPr>
            <a:spLocks noChangeArrowheads="1"/>
          </p:cNvSpPr>
          <p:nvPr/>
        </p:nvSpPr>
        <p:spPr bwMode="auto">
          <a:xfrm>
            <a:off x="5486400" y="2762250"/>
            <a:ext cx="12192000" cy="0"/>
          </a:xfrm>
          <a:prstGeom prst="rect">
            <a:avLst/>
          </a:prstGeom>
          <a:noFill/>
          <a:ln w="9525">
            <a:noFill/>
            <a:miter lim="800000"/>
            <a:headEnd/>
            <a:tailEnd/>
          </a:ln>
          <a:effectLst/>
        </p:spPr>
        <p:txBody>
          <a:bodyPr>
            <a:spAutoFit/>
          </a:bodyPr>
          <a:lstStyle/>
          <a:p>
            <a:endParaRPr lang="lt-LT"/>
          </a:p>
        </p:txBody>
      </p:sp>
      <p:sp>
        <p:nvSpPr>
          <p:cNvPr id="63493" name="Rectangle 5"/>
          <p:cNvSpPr>
            <a:spLocks noChangeArrowheads="1"/>
          </p:cNvSpPr>
          <p:nvPr/>
        </p:nvSpPr>
        <p:spPr bwMode="auto">
          <a:xfrm>
            <a:off x="5530850" y="2424113"/>
            <a:ext cx="12192000" cy="0"/>
          </a:xfrm>
          <a:prstGeom prst="rect">
            <a:avLst/>
          </a:prstGeom>
          <a:noFill/>
          <a:ln w="9525">
            <a:noFill/>
            <a:miter lim="800000"/>
            <a:headEnd/>
            <a:tailEnd/>
          </a:ln>
          <a:effectLst/>
        </p:spPr>
        <p:txBody>
          <a:bodyPr>
            <a:spAutoFit/>
          </a:bodyPr>
          <a:lstStyle/>
          <a:p>
            <a:endParaRPr lang="lt-LT"/>
          </a:p>
        </p:txBody>
      </p:sp>
      <p:graphicFrame>
        <p:nvGraphicFramePr>
          <p:cNvPr id="63494" name="Object 6"/>
          <p:cNvGraphicFramePr>
            <a:graphicFrameLocks noChangeAspect="1"/>
          </p:cNvGraphicFramePr>
          <p:nvPr/>
        </p:nvGraphicFramePr>
        <p:xfrm>
          <a:off x="3048000" y="2438400"/>
          <a:ext cx="1843088" cy="3276600"/>
        </p:xfrm>
        <a:graphic>
          <a:graphicData uri="http://schemas.openxmlformats.org/presentationml/2006/ole">
            <p:oleObj spid="_x0000_s63494" r:id="rId3" imgW="850900" imgH="2006600" progId="Equation.3">
              <p:embed/>
            </p:oleObj>
          </a:graphicData>
        </a:graphic>
      </p:graphicFrame>
      <p:sp>
        <p:nvSpPr>
          <p:cNvPr id="63495" name="Rectangle 7"/>
          <p:cNvSpPr>
            <a:spLocks noChangeArrowheads="1"/>
          </p:cNvSpPr>
          <p:nvPr/>
        </p:nvSpPr>
        <p:spPr bwMode="auto">
          <a:xfrm>
            <a:off x="5486400" y="2671763"/>
            <a:ext cx="12192000" cy="0"/>
          </a:xfrm>
          <a:prstGeom prst="rect">
            <a:avLst/>
          </a:prstGeom>
          <a:noFill/>
          <a:ln w="9525">
            <a:noFill/>
            <a:miter lim="800000"/>
            <a:headEnd/>
            <a:tailEnd/>
          </a:ln>
          <a:effectLst/>
        </p:spPr>
        <p:txBody>
          <a:bodyPr>
            <a:spAutoFit/>
          </a:bodyPr>
          <a:lstStyle/>
          <a:p>
            <a:endParaRPr lang="lt-LT"/>
          </a:p>
        </p:txBody>
      </p:sp>
      <p:graphicFrame>
        <p:nvGraphicFramePr>
          <p:cNvPr id="63496" name="Object 8"/>
          <p:cNvGraphicFramePr>
            <a:graphicFrameLocks noChangeAspect="1"/>
          </p:cNvGraphicFramePr>
          <p:nvPr/>
        </p:nvGraphicFramePr>
        <p:xfrm>
          <a:off x="406400" y="3200400"/>
          <a:ext cx="2141538" cy="2874963"/>
        </p:xfrm>
        <a:graphic>
          <a:graphicData uri="http://schemas.openxmlformats.org/presentationml/2006/ole">
            <p:oleObj spid="_x0000_s63496" name="Equation" r:id="rId4" imgW="876240" imgH="1726920" progId="Equation.3">
              <p:embed/>
            </p:oleObj>
          </a:graphicData>
        </a:graphic>
      </p:graphicFrame>
      <p:sp>
        <p:nvSpPr>
          <p:cNvPr id="63497" name="Rectangle 9"/>
          <p:cNvSpPr>
            <a:spLocks noChangeArrowheads="1"/>
          </p:cNvSpPr>
          <p:nvPr/>
        </p:nvSpPr>
        <p:spPr bwMode="auto">
          <a:xfrm>
            <a:off x="4197350" y="2490788"/>
            <a:ext cx="12192000" cy="0"/>
          </a:xfrm>
          <a:prstGeom prst="rect">
            <a:avLst/>
          </a:prstGeom>
          <a:noFill/>
          <a:ln w="9525">
            <a:noFill/>
            <a:miter lim="800000"/>
            <a:headEnd/>
            <a:tailEnd/>
          </a:ln>
          <a:effectLst/>
        </p:spPr>
        <p:txBody>
          <a:bodyPr>
            <a:spAutoFit/>
          </a:bodyPr>
          <a:lstStyle/>
          <a:p>
            <a:endParaRPr lang="lt-LT"/>
          </a:p>
        </p:txBody>
      </p:sp>
      <p:graphicFrame>
        <p:nvGraphicFramePr>
          <p:cNvPr id="63498" name="Object 10"/>
          <p:cNvGraphicFramePr>
            <a:graphicFrameLocks noChangeAspect="1"/>
          </p:cNvGraphicFramePr>
          <p:nvPr/>
        </p:nvGraphicFramePr>
        <p:xfrm>
          <a:off x="5283200" y="2438400"/>
          <a:ext cx="6400800" cy="2962275"/>
        </p:xfrm>
        <a:graphic>
          <a:graphicData uri="http://schemas.openxmlformats.org/presentationml/2006/ole">
            <p:oleObj spid="_x0000_s63498" r:id="rId5" imgW="2844800" imgH="1879600" progId="Equation.3">
              <p:embed/>
            </p:oleObj>
          </a:graphicData>
        </a:graphic>
      </p:graphicFrame>
      <p:sp>
        <p:nvSpPr>
          <p:cNvPr id="63499" name="Text Box 11"/>
          <p:cNvSpPr txBox="1">
            <a:spLocks noChangeArrowheads="1"/>
          </p:cNvSpPr>
          <p:nvPr/>
        </p:nvSpPr>
        <p:spPr bwMode="auto">
          <a:xfrm>
            <a:off x="304800" y="2362200"/>
            <a:ext cx="2336800" cy="457200"/>
          </a:xfrm>
          <a:prstGeom prst="rect">
            <a:avLst/>
          </a:prstGeom>
          <a:noFill/>
          <a:ln w="9525">
            <a:noFill/>
            <a:miter lim="800000"/>
            <a:headEnd/>
            <a:tailEnd/>
          </a:ln>
          <a:effectLst/>
        </p:spPr>
        <p:txBody>
          <a:bodyPr>
            <a:spAutoFit/>
          </a:bodyPr>
          <a:lstStyle/>
          <a:p>
            <a:pPr eaLnBrk="1" hangingPunct="1">
              <a:spcBef>
                <a:spcPct val="50000"/>
              </a:spcBef>
            </a:pPr>
            <a:r>
              <a:rPr lang="lt-LT" sz="2400">
                <a:latin typeface="Times New Roman" pitchFamily="18" charset="0"/>
                <a:cs typeface="Times New Roman" pitchFamily="18" charset="0"/>
              </a:rPr>
              <a:t>Duota:</a:t>
            </a:r>
            <a:endParaRPr lang="en-GB" sz="2400">
              <a:latin typeface="Times New Roman" pitchFamily="18" charset="0"/>
              <a:cs typeface="Times New Roman" pitchFamily="18" charset="0"/>
            </a:endParaRPr>
          </a:p>
        </p:txBody>
      </p:sp>
      <p:sp>
        <p:nvSpPr>
          <p:cNvPr id="63500" name="Line 12"/>
          <p:cNvSpPr>
            <a:spLocks noChangeShapeType="1"/>
          </p:cNvSpPr>
          <p:nvPr/>
        </p:nvSpPr>
        <p:spPr bwMode="auto">
          <a:xfrm>
            <a:off x="0" y="5562600"/>
            <a:ext cx="2743200" cy="0"/>
          </a:xfrm>
          <a:prstGeom prst="line">
            <a:avLst/>
          </a:prstGeom>
          <a:noFill/>
          <a:ln w="9525">
            <a:solidFill>
              <a:schemeClr val="tx1"/>
            </a:solidFill>
            <a:round/>
            <a:headEnd/>
            <a:tailEnd/>
          </a:ln>
          <a:effectLst/>
        </p:spPr>
        <p:txBody>
          <a:bodyPr/>
          <a:lstStyle/>
          <a:p>
            <a:endParaRPr lang="lt-LT"/>
          </a:p>
        </p:txBody>
      </p:sp>
      <p:sp>
        <p:nvSpPr>
          <p:cNvPr id="63501" name="Line 13"/>
          <p:cNvSpPr>
            <a:spLocks noChangeShapeType="1"/>
          </p:cNvSpPr>
          <p:nvPr/>
        </p:nvSpPr>
        <p:spPr bwMode="auto">
          <a:xfrm flipV="1">
            <a:off x="2743200" y="2514600"/>
            <a:ext cx="0" cy="3048000"/>
          </a:xfrm>
          <a:prstGeom prst="line">
            <a:avLst/>
          </a:prstGeom>
          <a:noFill/>
          <a:ln w="9525">
            <a:solidFill>
              <a:schemeClr val="tx1"/>
            </a:solidFill>
            <a:round/>
            <a:headEnd/>
            <a:tailEnd/>
          </a:ln>
          <a:effectLst/>
        </p:spPr>
        <p:txBody>
          <a:bodyPr/>
          <a:lstStyle/>
          <a:p>
            <a:endParaRPr lang="lt-LT"/>
          </a:p>
        </p:txBody>
      </p:sp>
      <p:sp>
        <p:nvSpPr>
          <p:cNvPr id="63502" name="Line 14"/>
          <p:cNvSpPr>
            <a:spLocks noChangeShapeType="1"/>
          </p:cNvSpPr>
          <p:nvPr/>
        </p:nvSpPr>
        <p:spPr bwMode="auto">
          <a:xfrm flipV="1">
            <a:off x="4978400" y="2514600"/>
            <a:ext cx="0" cy="3048000"/>
          </a:xfrm>
          <a:prstGeom prst="line">
            <a:avLst/>
          </a:prstGeom>
          <a:noFill/>
          <a:ln w="9525">
            <a:solidFill>
              <a:schemeClr val="tx1"/>
            </a:solidFill>
            <a:round/>
            <a:headEnd/>
            <a:tailEnd/>
          </a:ln>
          <a:effectLst/>
        </p:spPr>
        <p:txBody>
          <a:bodyPr/>
          <a:lstStyle/>
          <a:p>
            <a:endParaRPr lang="lt-LT"/>
          </a:p>
        </p:txBody>
      </p:sp>
      <p:sp>
        <p:nvSpPr>
          <p:cNvPr id="63503" name="Text Box 15"/>
          <p:cNvSpPr txBox="1">
            <a:spLocks noChangeArrowheads="1"/>
          </p:cNvSpPr>
          <p:nvPr/>
        </p:nvSpPr>
        <p:spPr bwMode="auto">
          <a:xfrm>
            <a:off x="5791200" y="6172200"/>
            <a:ext cx="5689600" cy="457200"/>
          </a:xfrm>
          <a:prstGeom prst="rect">
            <a:avLst/>
          </a:prstGeom>
          <a:noFill/>
          <a:ln w="9525">
            <a:noFill/>
            <a:miter lim="800000"/>
            <a:headEnd/>
            <a:tailEnd/>
          </a:ln>
          <a:effectLst/>
        </p:spPr>
        <p:txBody>
          <a:bodyPr>
            <a:spAutoFit/>
          </a:bodyPr>
          <a:lstStyle/>
          <a:p>
            <a:pPr eaLnBrk="1" hangingPunct="1">
              <a:spcBef>
                <a:spcPct val="50000"/>
              </a:spcBef>
            </a:pPr>
            <a:r>
              <a:rPr lang="lt-LT" sz="2400">
                <a:latin typeface="Times New Roman" pitchFamily="18" charset="0"/>
                <a:cs typeface="Times New Roman" pitchFamily="18" charset="0"/>
              </a:rPr>
              <a:t>Ats.: 1100 kg/m</a:t>
            </a:r>
            <a:r>
              <a:rPr lang="lt-LT" sz="2400" baseline="30000">
                <a:latin typeface="Times New Roman" pitchFamily="18" charset="0"/>
                <a:cs typeface="Times New Roman" pitchFamily="18" charset="0"/>
              </a:rPr>
              <a:t>3</a:t>
            </a:r>
            <a:r>
              <a:rPr lang="lt-LT" sz="2400">
                <a:latin typeface="Times New Roman" pitchFamily="18" charset="0"/>
                <a:cs typeface="Times New Roman" pitchFamily="18" charset="0"/>
              </a:rPr>
              <a:t> – gintaras.</a:t>
            </a:r>
            <a:endParaRPr lang="en-GB" sz="2400">
              <a:latin typeface="Times New Roman" pitchFamily="18" charset="0"/>
              <a:cs typeface="Times New Roman" pitchFamily="18" charset="0"/>
            </a:endParaRPr>
          </a:p>
        </p:txBody>
      </p:sp>
    </p:spTree>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p:cNvSpPr>
          <p:nvPr>
            <p:ph type="title" idx="4294967295"/>
          </p:nvPr>
        </p:nvSpPr>
        <p:spPr bwMode="auto">
          <a:xfrm>
            <a:off x="1828800" y="0"/>
            <a:ext cx="10363200" cy="1143000"/>
          </a:xfrm>
          <a:noFill/>
        </p:spPr>
        <p:txBody>
          <a:bodyPr wrap="square" numCol="1" anchorCtr="0" compatLnSpc="1">
            <a:prstTxWarp prst="textNoShape">
              <a:avLst/>
            </a:prstTxWarp>
          </a:bodyPr>
          <a:lstStyle/>
          <a:p>
            <a:r>
              <a:rPr lang="lt-LT" sz="4400" cap="none" smtClean="0">
                <a:latin typeface="Times New Roman" pitchFamily="18" charset="0"/>
              </a:rPr>
              <a:t>5 uždavinys</a:t>
            </a:r>
            <a:endParaRPr lang="en-GB" sz="4400" cap="none" smtClean="0">
              <a:latin typeface="Times New Roman" pitchFamily="18" charset="0"/>
            </a:endParaRPr>
          </a:p>
        </p:txBody>
      </p:sp>
      <p:sp>
        <p:nvSpPr>
          <p:cNvPr id="64515" name="Rectangle 3"/>
          <p:cNvSpPr>
            <a:spLocks noGrp="1"/>
          </p:cNvSpPr>
          <p:nvPr>
            <p:ph type="body" idx="4294967295"/>
          </p:nvPr>
        </p:nvSpPr>
        <p:spPr bwMode="auto">
          <a:xfrm>
            <a:off x="0" y="838200"/>
            <a:ext cx="11684000" cy="5257800"/>
          </a:xfrm>
          <a:noFill/>
        </p:spPr>
        <p:txBody>
          <a:bodyPr wrap="square" numCol="1" anchor="t" anchorCtr="0" compatLnSpc="1">
            <a:prstTxWarp prst="textNoShape">
              <a:avLst/>
            </a:prstTxWarp>
          </a:bodyPr>
          <a:lstStyle/>
          <a:p>
            <a:pPr algn="just">
              <a:buFont typeface="Arial" charset="0"/>
              <a:buNone/>
            </a:pPr>
            <a:r>
              <a:rPr lang="lt-LT" sz="2800" cap="none" smtClean="0">
                <a:latin typeface="Times New Roman" pitchFamily="18" charset="0"/>
              </a:rPr>
              <a:t>		Statant tiltą, po vandeniu reikia nuleisti 0,4 m</a:t>
            </a:r>
            <a:r>
              <a:rPr lang="lt-LT" sz="2800" cap="none" baseline="30000" smtClean="0">
                <a:latin typeface="Times New Roman" pitchFamily="18" charset="0"/>
              </a:rPr>
              <a:t>3</a:t>
            </a:r>
            <a:r>
              <a:rPr lang="lt-LT" sz="2800" cap="none" smtClean="0">
                <a:latin typeface="Times New Roman" pitchFamily="18" charset="0"/>
              </a:rPr>
              <a:t> tūrio plieninę siją. Apskaičiuokite keliamojo krano lyno tamprumo jėgą, kai sija yra ore ir kai vandenyje.</a:t>
            </a:r>
            <a:endParaRPr lang="en-GB" sz="2800" cap="none" smtClean="0">
              <a:latin typeface="Times New Roman" pitchFamily="18" charset="0"/>
            </a:endParaRPr>
          </a:p>
        </p:txBody>
      </p:sp>
      <p:sp>
        <p:nvSpPr>
          <p:cNvPr id="64516" name="Rectangle 4"/>
          <p:cNvSpPr>
            <a:spLocks noChangeArrowheads="1"/>
          </p:cNvSpPr>
          <p:nvPr/>
        </p:nvSpPr>
        <p:spPr bwMode="auto">
          <a:xfrm>
            <a:off x="5467350" y="2109788"/>
            <a:ext cx="12192000" cy="0"/>
          </a:xfrm>
          <a:prstGeom prst="rect">
            <a:avLst/>
          </a:prstGeom>
          <a:noFill/>
          <a:ln w="9525">
            <a:noFill/>
            <a:miter lim="800000"/>
            <a:headEnd/>
            <a:tailEnd/>
          </a:ln>
          <a:effectLst/>
        </p:spPr>
        <p:txBody>
          <a:bodyPr>
            <a:spAutoFit/>
          </a:bodyPr>
          <a:lstStyle/>
          <a:p>
            <a:endParaRPr lang="lt-LT"/>
          </a:p>
        </p:txBody>
      </p:sp>
      <p:graphicFrame>
        <p:nvGraphicFramePr>
          <p:cNvPr id="64517" name="Object 5"/>
          <p:cNvGraphicFramePr>
            <a:graphicFrameLocks noChangeAspect="1"/>
          </p:cNvGraphicFramePr>
          <p:nvPr/>
        </p:nvGraphicFramePr>
        <p:xfrm>
          <a:off x="304800" y="2743200"/>
          <a:ext cx="2395538" cy="3581400"/>
        </p:xfrm>
        <a:graphic>
          <a:graphicData uri="http://schemas.openxmlformats.org/presentationml/2006/ole">
            <p:oleObj spid="_x0000_s64517" name="Equation" r:id="rId3" imgW="901440" imgH="1955520" progId="Equation.3">
              <p:embed/>
            </p:oleObj>
          </a:graphicData>
        </a:graphic>
      </p:graphicFrame>
      <p:sp>
        <p:nvSpPr>
          <p:cNvPr id="64518" name="Text Box 6"/>
          <p:cNvSpPr txBox="1">
            <a:spLocks noChangeArrowheads="1"/>
          </p:cNvSpPr>
          <p:nvPr/>
        </p:nvSpPr>
        <p:spPr bwMode="auto">
          <a:xfrm>
            <a:off x="406400" y="2209800"/>
            <a:ext cx="2032000" cy="396875"/>
          </a:xfrm>
          <a:prstGeom prst="rect">
            <a:avLst/>
          </a:prstGeom>
          <a:noFill/>
          <a:ln w="9525">
            <a:noFill/>
            <a:miter lim="800000"/>
            <a:headEnd/>
            <a:tailEnd/>
          </a:ln>
          <a:effectLst/>
        </p:spPr>
        <p:txBody>
          <a:bodyPr>
            <a:spAutoFit/>
          </a:bodyPr>
          <a:lstStyle/>
          <a:p>
            <a:pPr eaLnBrk="1" hangingPunct="1">
              <a:spcBef>
                <a:spcPct val="50000"/>
              </a:spcBef>
            </a:pPr>
            <a:r>
              <a:rPr lang="lt-LT" sz="2000">
                <a:latin typeface="Times New Roman" pitchFamily="18" charset="0"/>
                <a:cs typeface="Times New Roman" pitchFamily="18" charset="0"/>
              </a:rPr>
              <a:t>Duota:</a:t>
            </a:r>
            <a:endParaRPr lang="en-GB" sz="2000">
              <a:latin typeface="Times New Roman" pitchFamily="18" charset="0"/>
              <a:cs typeface="Times New Roman" pitchFamily="18" charset="0"/>
            </a:endParaRPr>
          </a:p>
        </p:txBody>
      </p:sp>
      <p:sp>
        <p:nvSpPr>
          <p:cNvPr id="64519" name="Line 7"/>
          <p:cNvSpPr>
            <a:spLocks noChangeShapeType="1"/>
          </p:cNvSpPr>
          <p:nvPr/>
        </p:nvSpPr>
        <p:spPr bwMode="auto">
          <a:xfrm>
            <a:off x="304800" y="5410200"/>
            <a:ext cx="2540000" cy="0"/>
          </a:xfrm>
          <a:prstGeom prst="line">
            <a:avLst/>
          </a:prstGeom>
          <a:noFill/>
          <a:ln w="9525">
            <a:solidFill>
              <a:schemeClr val="tx1"/>
            </a:solidFill>
            <a:round/>
            <a:headEnd/>
            <a:tailEnd/>
          </a:ln>
          <a:effectLst/>
        </p:spPr>
        <p:txBody>
          <a:bodyPr/>
          <a:lstStyle/>
          <a:p>
            <a:endParaRPr lang="lt-LT"/>
          </a:p>
        </p:txBody>
      </p:sp>
      <p:sp>
        <p:nvSpPr>
          <p:cNvPr id="64520" name="Line 8"/>
          <p:cNvSpPr>
            <a:spLocks noChangeShapeType="1"/>
          </p:cNvSpPr>
          <p:nvPr/>
        </p:nvSpPr>
        <p:spPr bwMode="auto">
          <a:xfrm flipV="1">
            <a:off x="2844800" y="2514600"/>
            <a:ext cx="0" cy="2895600"/>
          </a:xfrm>
          <a:prstGeom prst="line">
            <a:avLst/>
          </a:prstGeom>
          <a:noFill/>
          <a:ln w="9525">
            <a:solidFill>
              <a:schemeClr val="tx1"/>
            </a:solidFill>
            <a:round/>
            <a:headEnd/>
            <a:tailEnd/>
          </a:ln>
          <a:effectLst/>
        </p:spPr>
        <p:txBody>
          <a:bodyPr/>
          <a:lstStyle/>
          <a:p>
            <a:endParaRPr lang="lt-LT"/>
          </a:p>
        </p:txBody>
      </p:sp>
      <p:sp>
        <p:nvSpPr>
          <p:cNvPr id="64521" name="Rectangle 9"/>
          <p:cNvSpPr>
            <a:spLocks noChangeArrowheads="1"/>
          </p:cNvSpPr>
          <p:nvPr/>
        </p:nvSpPr>
        <p:spPr bwMode="auto">
          <a:xfrm>
            <a:off x="5461000" y="2709863"/>
            <a:ext cx="12192000" cy="0"/>
          </a:xfrm>
          <a:prstGeom prst="rect">
            <a:avLst/>
          </a:prstGeom>
          <a:noFill/>
          <a:ln w="9525">
            <a:noFill/>
            <a:miter lim="800000"/>
            <a:headEnd/>
            <a:tailEnd/>
          </a:ln>
          <a:effectLst/>
        </p:spPr>
        <p:txBody>
          <a:bodyPr>
            <a:spAutoFit/>
          </a:bodyPr>
          <a:lstStyle/>
          <a:p>
            <a:endParaRPr lang="lt-LT"/>
          </a:p>
        </p:txBody>
      </p:sp>
      <p:graphicFrame>
        <p:nvGraphicFramePr>
          <p:cNvPr id="64522" name="Object 10"/>
          <p:cNvGraphicFramePr>
            <a:graphicFrameLocks noChangeAspect="1"/>
          </p:cNvGraphicFramePr>
          <p:nvPr/>
        </p:nvGraphicFramePr>
        <p:xfrm>
          <a:off x="3048000" y="2514600"/>
          <a:ext cx="1211263" cy="1371600"/>
        </p:xfrm>
        <a:graphic>
          <a:graphicData uri="http://schemas.openxmlformats.org/presentationml/2006/ole">
            <p:oleObj spid="_x0000_s64522" r:id="rId4" imgW="571252" imgH="850531" progId="Equation.3">
              <p:embed/>
            </p:oleObj>
          </a:graphicData>
        </a:graphic>
      </p:graphicFrame>
      <p:sp>
        <p:nvSpPr>
          <p:cNvPr id="64523" name="Rectangle 11"/>
          <p:cNvSpPr>
            <a:spLocks noChangeArrowheads="1"/>
          </p:cNvSpPr>
          <p:nvPr/>
        </p:nvSpPr>
        <p:spPr bwMode="auto">
          <a:xfrm>
            <a:off x="4978400" y="3043238"/>
            <a:ext cx="12192000" cy="0"/>
          </a:xfrm>
          <a:prstGeom prst="rect">
            <a:avLst/>
          </a:prstGeom>
          <a:noFill/>
          <a:ln w="9525">
            <a:noFill/>
            <a:miter lim="800000"/>
            <a:headEnd/>
            <a:tailEnd/>
          </a:ln>
          <a:effectLst/>
        </p:spPr>
        <p:txBody>
          <a:bodyPr>
            <a:spAutoFit/>
          </a:bodyPr>
          <a:lstStyle/>
          <a:p>
            <a:endParaRPr lang="lt-LT"/>
          </a:p>
        </p:txBody>
      </p:sp>
      <p:graphicFrame>
        <p:nvGraphicFramePr>
          <p:cNvPr id="64524" name="Object 12"/>
          <p:cNvGraphicFramePr>
            <a:graphicFrameLocks noChangeAspect="1"/>
          </p:cNvGraphicFramePr>
          <p:nvPr/>
        </p:nvGraphicFramePr>
        <p:xfrm>
          <a:off x="2946400" y="4572000"/>
          <a:ext cx="2306638" cy="806450"/>
        </p:xfrm>
        <a:graphic>
          <a:graphicData uri="http://schemas.openxmlformats.org/presentationml/2006/ole">
            <p:oleObj spid="_x0000_s64524" name="Equation" r:id="rId5" imgW="990360" imgH="457200" progId="Equation.3">
              <p:embed/>
            </p:oleObj>
          </a:graphicData>
        </a:graphic>
      </p:graphicFrame>
      <p:sp>
        <p:nvSpPr>
          <p:cNvPr id="64525" name="Rectangle 13"/>
          <p:cNvSpPr>
            <a:spLocks noChangeArrowheads="1"/>
          </p:cNvSpPr>
          <p:nvPr/>
        </p:nvSpPr>
        <p:spPr bwMode="auto">
          <a:xfrm>
            <a:off x="4965700" y="3043238"/>
            <a:ext cx="12192000" cy="0"/>
          </a:xfrm>
          <a:prstGeom prst="rect">
            <a:avLst/>
          </a:prstGeom>
          <a:noFill/>
          <a:ln w="9525">
            <a:noFill/>
            <a:miter lim="800000"/>
            <a:headEnd/>
            <a:tailEnd/>
          </a:ln>
          <a:effectLst/>
        </p:spPr>
        <p:txBody>
          <a:bodyPr>
            <a:spAutoFit/>
          </a:bodyPr>
          <a:lstStyle/>
          <a:p>
            <a:endParaRPr lang="lt-LT"/>
          </a:p>
        </p:txBody>
      </p:sp>
      <p:sp>
        <p:nvSpPr>
          <p:cNvPr id="64526" name="Line 14"/>
          <p:cNvSpPr>
            <a:spLocks noChangeShapeType="1"/>
          </p:cNvSpPr>
          <p:nvPr/>
        </p:nvSpPr>
        <p:spPr bwMode="auto">
          <a:xfrm>
            <a:off x="5384800" y="2514600"/>
            <a:ext cx="0" cy="2895600"/>
          </a:xfrm>
          <a:prstGeom prst="line">
            <a:avLst/>
          </a:prstGeom>
          <a:noFill/>
          <a:ln w="9525">
            <a:solidFill>
              <a:schemeClr val="tx1"/>
            </a:solidFill>
            <a:round/>
            <a:headEnd/>
            <a:tailEnd/>
          </a:ln>
          <a:effectLst/>
        </p:spPr>
        <p:txBody>
          <a:bodyPr/>
          <a:lstStyle/>
          <a:p>
            <a:endParaRPr lang="lt-LT"/>
          </a:p>
        </p:txBody>
      </p:sp>
      <p:sp>
        <p:nvSpPr>
          <p:cNvPr id="64527" name="Rectangle 15"/>
          <p:cNvSpPr>
            <a:spLocks noChangeArrowheads="1"/>
          </p:cNvSpPr>
          <p:nvPr/>
        </p:nvSpPr>
        <p:spPr bwMode="auto">
          <a:xfrm>
            <a:off x="4806950" y="3024188"/>
            <a:ext cx="12192000" cy="0"/>
          </a:xfrm>
          <a:prstGeom prst="rect">
            <a:avLst/>
          </a:prstGeom>
          <a:noFill/>
          <a:ln w="9525">
            <a:noFill/>
            <a:miter lim="800000"/>
            <a:headEnd/>
            <a:tailEnd/>
          </a:ln>
          <a:effectLst/>
        </p:spPr>
        <p:txBody>
          <a:bodyPr>
            <a:spAutoFit/>
          </a:bodyPr>
          <a:lstStyle/>
          <a:p>
            <a:endParaRPr lang="lt-LT"/>
          </a:p>
        </p:txBody>
      </p:sp>
      <p:graphicFrame>
        <p:nvGraphicFramePr>
          <p:cNvPr id="64528" name="Object 16"/>
          <p:cNvGraphicFramePr>
            <a:graphicFrameLocks noChangeAspect="1"/>
          </p:cNvGraphicFramePr>
          <p:nvPr/>
        </p:nvGraphicFramePr>
        <p:xfrm>
          <a:off x="5486400" y="2362200"/>
          <a:ext cx="5645150" cy="1274763"/>
        </p:xfrm>
        <a:graphic>
          <a:graphicData uri="http://schemas.openxmlformats.org/presentationml/2006/ole">
            <p:oleObj spid="_x0000_s64528" name="Equation" r:id="rId6" imgW="2438280" imgH="812520" progId="Equation.3">
              <p:embed/>
            </p:oleObj>
          </a:graphicData>
        </a:graphic>
      </p:graphicFrame>
      <p:sp>
        <p:nvSpPr>
          <p:cNvPr id="64529" name="Rectangle 17"/>
          <p:cNvSpPr>
            <a:spLocks noChangeArrowheads="1"/>
          </p:cNvSpPr>
          <p:nvPr/>
        </p:nvSpPr>
        <p:spPr bwMode="auto">
          <a:xfrm>
            <a:off x="4165600" y="3100388"/>
            <a:ext cx="12192000" cy="0"/>
          </a:xfrm>
          <a:prstGeom prst="rect">
            <a:avLst/>
          </a:prstGeom>
          <a:noFill/>
          <a:ln w="9525">
            <a:noFill/>
            <a:miter lim="800000"/>
            <a:headEnd/>
            <a:tailEnd/>
          </a:ln>
          <a:effectLst/>
        </p:spPr>
        <p:txBody>
          <a:bodyPr>
            <a:spAutoFit/>
          </a:bodyPr>
          <a:lstStyle/>
          <a:p>
            <a:endParaRPr lang="lt-LT"/>
          </a:p>
        </p:txBody>
      </p:sp>
      <p:graphicFrame>
        <p:nvGraphicFramePr>
          <p:cNvPr id="64530" name="Object 18"/>
          <p:cNvGraphicFramePr>
            <a:graphicFrameLocks noChangeAspect="1"/>
          </p:cNvGraphicFramePr>
          <p:nvPr/>
        </p:nvGraphicFramePr>
        <p:xfrm>
          <a:off x="5486400" y="4191000"/>
          <a:ext cx="6502400" cy="1033463"/>
        </p:xfrm>
        <a:graphic>
          <a:graphicData uri="http://schemas.openxmlformats.org/presentationml/2006/ole">
            <p:oleObj spid="_x0000_s64530" r:id="rId7" imgW="2895600" imgH="660400" progId="Equation.3">
              <p:embed/>
            </p:oleObj>
          </a:graphicData>
        </a:graphic>
      </p:graphicFrame>
      <p:sp>
        <p:nvSpPr>
          <p:cNvPr id="64531" name="Rectangle 19"/>
          <p:cNvSpPr>
            <a:spLocks noChangeArrowheads="1"/>
          </p:cNvSpPr>
          <p:nvPr/>
        </p:nvSpPr>
        <p:spPr bwMode="auto">
          <a:xfrm>
            <a:off x="5632450" y="3309938"/>
            <a:ext cx="12192000" cy="0"/>
          </a:xfrm>
          <a:prstGeom prst="rect">
            <a:avLst/>
          </a:prstGeom>
          <a:noFill/>
          <a:ln w="9525">
            <a:noFill/>
            <a:miter lim="800000"/>
            <a:headEnd/>
            <a:tailEnd/>
          </a:ln>
          <a:effectLst/>
        </p:spPr>
        <p:txBody>
          <a:bodyPr>
            <a:spAutoFit/>
          </a:bodyPr>
          <a:lstStyle/>
          <a:p>
            <a:endParaRPr lang="lt-LT"/>
          </a:p>
        </p:txBody>
      </p:sp>
      <p:graphicFrame>
        <p:nvGraphicFramePr>
          <p:cNvPr id="64532" name="Object 20"/>
          <p:cNvGraphicFramePr>
            <a:graphicFrameLocks noChangeAspect="1"/>
          </p:cNvGraphicFramePr>
          <p:nvPr/>
        </p:nvGraphicFramePr>
        <p:xfrm>
          <a:off x="3092450" y="4038600"/>
          <a:ext cx="1536700" cy="417513"/>
        </p:xfrm>
        <a:graphic>
          <a:graphicData uri="http://schemas.openxmlformats.org/presentationml/2006/ole">
            <p:oleObj spid="_x0000_s64532" name="Equation" r:id="rId8" imgW="660240" imgH="241200" progId="Equation.3">
              <p:embed/>
            </p:oleObj>
          </a:graphicData>
        </a:graphic>
      </p:graphicFrame>
      <p:sp>
        <p:nvSpPr>
          <p:cNvPr id="64533" name="Text Box 21"/>
          <p:cNvSpPr txBox="1">
            <a:spLocks noChangeArrowheads="1"/>
          </p:cNvSpPr>
          <p:nvPr/>
        </p:nvSpPr>
        <p:spPr bwMode="auto">
          <a:xfrm>
            <a:off x="6908800" y="5943600"/>
            <a:ext cx="4470400" cy="457200"/>
          </a:xfrm>
          <a:prstGeom prst="rect">
            <a:avLst/>
          </a:prstGeom>
          <a:noFill/>
          <a:ln w="9525">
            <a:noFill/>
            <a:miter lim="800000"/>
            <a:headEnd/>
            <a:tailEnd/>
          </a:ln>
          <a:effectLst/>
        </p:spPr>
        <p:txBody>
          <a:bodyPr>
            <a:spAutoFit/>
          </a:bodyPr>
          <a:lstStyle/>
          <a:p>
            <a:pPr eaLnBrk="1" hangingPunct="1">
              <a:spcBef>
                <a:spcPct val="50000"/>
              </a:spcBef>
            </a:pPr>
            <a:r>
              <a:rPr lang="lt-LT" sz="2400">
                <a:latin typeface="Times New Roman" pitchFamily="18" charset="0"/>
                <a:cs typeface="Times New Roman" pitchFamily="18" charset="0"/>
              </a:rPr>
              <a:t>Ats.: 31,2 kN, 27,2 kN.</a:t>
            </a:r>
            <a:endParaRPr lang="en-GB" sz="2400">
              <a:latin typeface="Times New Roman" pitchFamily="18" charset="0"/>
              <a:cs typeface="Times New Roman" pitchFamily="18" charset="0"/>
            </a:endParaRPr>
          </a:p>
        </p:txBody>
      </p:sp>
      <p:graphicFrame>
        <p:nvGraphicFramePr>
          <p:cNvPr id="64534" name="Object 22"/>
          <p:cNvGraphicFramePr>
            <a:graphicFrameLocks noChangeAspect="1"/>
          </p:cNvGraphicFramePr>
          <p:nvPr/>
        </p:nvGraphicFramePr>
        <p:xfrm>
          <a:off x="5499100" y="3733800"/>
          <a:ext cx="2817813" cy="401638"/>
        </p:xfrm>
        <a:graphic>
          <a:graphicData uri="http://schemas.openxmlformats.org/presentationml/2006/ole">
            <p:oleObj spid="_x0000_s64534" name="Equation" r:id="rId9" imgW="1257120" imgH="241200" progId="Equation.3">
              <p:embed/>
            </p:oleObj>
          </a:graphicData>
        </a:graphic>
      </p:graphicFrame>
    </p:spTree>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p:cNvSpPr>
          <p:nvPr>
            <p:ph type="title" idx="4294967295"/>
          </p:nvPr>
        </p:nvSpPr>
        <p:spPr bwMode="auto">
          <a:xfrm>
            <a:off x="1828800" y="0"/>
            <a:ext cx="10363200" cy="1143000"/>
          </a:xfrm>
          <a:noFill/>
        </p:spPr>
        <p:txBody>
          <a:bodyPr wrap="square" numCol="1" anchorCtr="0" compatLnSpc="1">
            <a:prstTxWarp prst="textNoShape">
              <a:avLst/>
            </a:prstTxWarp>
          </a:bodyPr>
          <a:lstStyle/>
          <a:p>
            <a:r>
              <a:rPr lang="lt-LT" sz="4400" cap="none" smtClean="0">
                <a:latin typeface="Times New Roman" pitchFamily="18" charset="0"/>
              </a:rPr>
              <a:t>6 uždavinys</a:t>
            </a:r>
            <a:endParaRPr lang="en-GB" sz="4400" cap="none" smtClean="0">
              <a:latin typeface="Times New Roman" pitchFamily="18" charset="0"/>
            </a:endParaRPr>
          </a:p>
        </p:txBody>
      </p:sp>
      <p:sp>
        <p:nvSpPr>
          <p:cNvPr id="65539" name="Rectangle 3"/>
          <p:cNvSpPr>
            <a:spLocks noGrp="1"/>
          </p:cNvSpPr>
          <p:nvPr>
            <p:ph type="body" idx="4294967295"/>
          </p:nvPr>
        </p:nvSpPr>
        <p:spPr bwMode="auto">
          <a:xfrm>
            <a:off x="290513" y="1089025"/>
            <a:ext cx="11582400" cy="5334000"/>
          </a:xfrm>
          <a:noFill/>
        </p:spPr>
        <p:txBody>
          <a:bodyPr wrap="square" numCol="1" anchor="t" anchorCtr="0" compatLnSpc="1">
            <a:prstTxWarp prst="textNoShape">
              <a:avLst/>
            </a:prstTxWarp>
          </a:bodyPr>
          <a:lstStyle/>
          <a:p>
            <a:pPr algn="just">
              <a:buFont typeface="Arial" charset="0"/>
              <a:buNone/>
            </a:pPr>
            <a:r>
              <a:rPr lang="lt-LT" sz="2800" cap="none" smtClean="0">
                <a:latin typeface="Times New Roman" pitchFamily="18" charset="0"/>
              </a:rPr>
              <a:t>		</a:t>
            </a:r>
            <a:r>
              <a:rPr lang="lt-LT" sz="2400" cap="none" smtClean="0">
                <a:latin typeface="Times New Roman" pitchFamily="18" charset="0"/>
              </a:rPr>
              <a:t>Ežero dugne guli 18,7 kg masės ir 7,5 dm</a:t>
            </a:r>
            <a:r>
              <a:rPr lang="lt-LT" sz="2400" cap="none" baseline="30000" smtClean="0">
                <a:latin typeface="Times New Roman" pitchFamily="18" charset="0"/>
              </a:rPr>
              <a:t>3</a:t>
            </a:r>
            <a:r>
              <a:rPr lang="lt-LT" sz="2400" cap="none" smtClean="0">
                <a:latin typeface="Times New Roman" pitchFamily="18" charset="0"/>
              </a:rPr>
              <a:t> tūrio akmuo. Kokia jėga šį akmenį  galėsite išlaikyti vandenyje? Kokios masės kūną tokio pat dydžio jėga pakeltumėte ore?</a:t>
            </a:r>
            <a:endParaRPr lang="en-GB" sz="2400" cap="none" smtClean="0">
              <a:latin typeface="Times New Roman" pitchFamily="18" charset="0"/>
            </a:endParaRPr>
          </a:p>
        </p:txBody>
      </p:sp>
      <p:sp>
        <p:nvSpPr>
          <p:cNvPr id="65540" name="Rectangle 4"/>
          <p:cNvSpPr>
            <a:spLocks noChangeArrowheads="1"/>
          </p:cNvSpPr>
          <p:nvPr/>
        </p:nvSpPr>
        <p:spPr bwMode="auto">
          <a:xfrm>
            <a:off x="5086350" y="2438400"/>
            <a:ext cx="12192000" cy="0"/>
          </a:xfrm>
          <a:prstGeom prst="rect">
            <a:avLst/>
          </a:prstGeom>
          <a:noFill/>
          <a:ln w="9525">
            <a:noFill/>
            <a:miter lim="800000"/>
            <a:headEnd/>
            <a:tailEnd/>
          </a:ln>
          <a:effectLst/>
        </p:spPr>
        <p:txBody>
          <a:bodyPr>
            <a:spAutoFit/>
          </a:bodyPr>
          <a:lstStyle/>
          <a:p>
            <a:endParaRPr lang="lt-LT"/>
          </a:p>
        </p:txBody>
      </p:sp>
      <p:graphicFrame>
        <p:nvGraphicFramePr>
          <p:cNvPr id="199680" name="Object 1024"/>
          <p:cNvGraphicFramePr>
            <a:graphicFrameLocks noChangeAspect="1"/>
          </p:cNvGraphicFramePr>
          <p:nvPr/>
        </p:nvGraphicFramePr>
        <p:xfrm>
          <a:off x="406400" y="3124200"/>
          <a:ext cx="3359150" cy="3352800"/>
        </p:xfrm>
        <a:graphic>
          <a:graphicData uri="http://schemas.openxmlformats.org/presentationml/2006/ole">
            <p:oleObj spid="_x0000_s199680" r:id="rId3" imgW="1511300" imgH="1981200" progId="Equation.3">
              <p:embed/>
            </p:oleObj>
          </a:graphicData>
        </a:graphic>
      </p:graphicFrame>
      <p:sp>
        <p:nvSpPr>
          <p:cNvPr id="65542" name="Text Box 6"/>
          <p:cNvSpPr txBox="1">
            <a:spLocks noChangeArrowheads="1"/>
          </p:cNvSpPr>
          <p:nvPr/>
        </p:nvSpPr>
        <p:spPr bwMode="auto">
          <a:xfrm>
            <a:off x="406400" y="2590800"/>
            <a:ext cx="2032000" cy="457200"/>
          </a:xfrm>
          <a:prstGeom prst="rect">
            <a:avLst/>
          </a:prstGeom>
          <a:noFill/>
          <a:ln w="9525">
            <a:noFill/>
            <a:miter lim="800000"/>
            <a:headEnd/>
            <a:tailEnd/>
          </a:ln>
          <a:effectLst/>
        </p:spPr>
        <p:txBody>
          <a:bodyPr>
            <a:spAutoFit/>
          </a:bodyPr>
          <a:lstStyle/>
          <a:p>
            <a:pPr eaLnBrk="1" hangingPunct="1">
              <a:spcBef>
                <a:spcPct val="50000"/>
              </a:spcBef>
            </a:pPr>
            <a:r>
              <a:rPr lang="lt-LT" sz="2400">
                <a:latin typeface="Times New Roman" pitchFamily="18" charset="0"/>
                <a:cs typeface="Times New Roman" pitchFamily="18" charset="0"/>
              </a:rPr>
              <a:t>Duota:</a:t>
            </a:r>
            <a:endParaRPr lang="en-GB" sz="2400">
              <a:latin typeface="Times New Roman" pitchFamily="18" charset="0"/>
              <a:cs typeface="Times New Roman" pitchFamily="18" charset="0"/>
            </a:endParaRPr>
          </a:p>
        </p:txBody>
      </p:sp>
      <p:sp>
        <p:nvSpPr>
          <p:cNvPr id="65543" name="Line 7"/>
          <p:cNvSpPr>
            <a:spLocks noChangeShapeType="1"/>
          </p:cNvSpPr>
          <p:nvPr/>
        </p:nvSpPr>
        <p:spPr bwMode="auto">
          <a:xfrm>
            <a:off x="304800" y="5638800"/>
            <a:ext cx="3454400" cy="0"/>
          </a:xfrm>
          <a:prstGeom prst="line">
            <a:avLst/>
          </a:prstGeom>
          <a:noFill/>
          <a:ln w="9525">
            <a:solidFill>
              <a:schemeClr val="tx1"/>
            </a:solidFill>
            <a:round/>
            <a:headEnd/>
            <a:tailEnd/>
          </a:ln>
          <a:effectLst/>
        </p:spPr>
        <p:txBody>
          <a:bodyPr/>
          <a:lstStyle/>
          <a:p>
            <a:endParaRPr lang="lt-LT"/>
          </a:p>
        </p:txBody>
      </p:sp>
      <p:sp>
        <p:nvSpPr>
          <p:cNvPr id="65544" name="Line 8"/>
          <p:cNvSpPr>
            <a:spLocks noChangeShapeType="1"/>
          </p:cNvSpPr>
          <p:nvPr/>
        </p:nvSpPr>
        <p:spPr bwMode="auto">
          <a:xfrm flipV="1">
            <a:off x="3759200" y="2971800"/>
            <a:ext cx="0" cy="2667000"/>
          </a:xfrm>
          <a:prstGeom prst="line">
            <a:avLst/>
          </a:prstGeom>
          <a:noFill/>
          <a:ln w="9525">
            <a:solidFill>
              <a:schemeClr val="tx1"/>
            </a:solidFill>
            <a:round/>
            <a:headEnd/>
            <a:tailEnd/>
          </a:ln>
          <a:effectLst/>
        </p:spPr>
        <p:txBody>
          <a:bodyPr/>
          <a:lstStyle/>
          <a:p>
            <a:endParaRPr lang="lt-LT"/>
          </a:p>
        </p:txBody>
      </p:sp>
      <p:sp>
        <p:nvSpPr>
          <p:cNvPr id="65545" name="Rectangle 9"/>
          <p:cNvSpPr>
            <a:spLocks noChangeArrowheads="1"/>
          </p:cNvSpPr>
          <p:nvPr/>
        </p:nvSpPr>
        <p:spPr bwMode="auto">
          <a:xfrm>
            <a:off x="5556250" y="2871788"/>
            <a:ext cx="12192000" cy="0"/>
          </a:xfrm>
          <a:prstGeom prst="rect">
            <a:avLst/>
          </a:prstGeom>
          <a:noFill/>
          <a:ln w="9525">
            <a:noFill/>
            <a:miter lim="800000"/>
            <a:headEnd/>
            <a:tailEnd/>
          </a:ln>
          <a:effectLst/>
        </p:spPr>
        <p:txBody>
          <a:bodyPr>
            <a:spAutoFit/>
          </a:bodyPr>
          <a:lstStyle/>
          <a:p>
            <a:endParaRPr lang="lt-LT"/>
          </a:p>
        </p:txBody>
      </p:sp>
      <p:graphicFrame>
        <p:nvGraphicFramePr>
          <p:cNvPr id="199681" name="Object 1025"/>
          <p:cNvGraphicFramePr>
            <a:graphicFrameLocks noChangeAspect="1"/>
          </p:cNvGraphicFramePr>
          <p:nvPr/>
        </p:nvGraphicFramePr>
        <p:xfrm>
          <a:off x="3962400" y="3200400"/>
          <a:ext cx="1689100" cy="1828800"/>
        </p:xfrm>
        <a:graphic>
          <a:graphicData uri="http://schemas.openxmlformats.org/presentationml/2006/ole">
            <p:oleObj spid="_x0000_s199681" name="Equation" r:id="rId4" imgW="774360" imgH="1117440" progId="Equation.3">
              <p:embed/>
            </p:oleObj>
          </a:graphicData>
        </a:graphic>
      </p:graphicFrame>
      <p:sp>
        <p:nvSpPr>
          <p:cNvPr id="65547" name="Line 11"/>
          <p:cNvSpPr>
            <a:spLocks noChangeShapeType="1"/>
          </p:cNvSpPr>
          <p:nvPr/>
        </p:nvSpPr>
        <p:spPr bwMode="auto">
          <a:xfrm>
            <a:off x="5791200" y="2971800"/>
            <a:ext cx="0" cy="2590800"/>
          </a:xfrm>
          <a:prstGeom prst="line">
            <a:avLst/>
          </a:prstGeom>
          <a:noFill/>
          <a:ln w="9525">
            <a:solidFill>
              <a:schemeClr val="tx1"/>
            </a:solidFill>
            <a:round/>
            <a:headEnd/>
            <a:tailEnd/>
          </a:ln>
          <a:effectLst/>
        </p:spPr>
        <p:txBody>
          <a:bodyPr/>
          <a:lstStyle/>
          <a:p>
            <a:endParaRPr lang="lt-LT"/>
          </a:p>
        </p:txBody>
      </p:sp>
      <p:sp>
        <p:nvSpPr>
          <p:cNvPr id="65548" name="Rectangle 12"/>
          <p:cNvSpPr>
            <a:spLocks noChangeArrowheads="1"/>
          </p:cNvSpPr>
          <p:nvPr/>
        </p:nvSpPr>
        <p:spPr bwMode="auto">
          <a:xfrm>
            <a:off x="4464050" y="2590800"/>
            <a:ext cx="12192000" cy="0"/>
          </a:xfrm>
          <a:prstGeom prst="rect">
            <a:avLst/>
          </a:prstGeom>
          <a:noFill/>
          <a:ln w="9525">
            <a:noFill/>
            <a:miter lim="800000"/>
            <a:headEnd/>
            <a:tailEnd/>
          </a:ln>
          <a:effectLst/>
        </p:spPr>
        <p:txBody>
          <a:bodyPr>
            <a:spAutoFit/>
          </a:bodyPr>
          <a:lstStyle/>
          <a:p>
            <a:endParaRPr lang="lt-LT"/>
          </a:p>
        </p:txBody>
      </p:sp>
      <p:graphicFrame>
        <p:nvGraphicFramePr>
          <p:cNvPr id="199682" name="Object 1026"/>
          <p:cNvGraphicFramePr>
            <a:graphicFrameLocks noChangeAspect="1"/>
          </p:cNvGraphicFramePr>
          <p:nvPr/>
        </p:nvGraphicFramePr>
        <p:xfrm>
          <a:off x="6096000" y="2971800"/>
          <a:ext cx="5689600" cy="2706688"/>
        </p:xfrm>
        <a:graphic>
          <a:graphicData uri="http://schemas.openxmlformats.org/presentationml/2006/ole">
            <p:oleObj spid="_x0000_s199682" r:id="rId5" imgW="2451100" imgH="1676400" progId="Equation.3">
              <p:embed/>
            </p:oleObj>
          </a:graphicData>
        </a:graphic>
      </p:graphicFrame>
      <p:sp>
        <p:nvSpPr>
          <p:cNvPr id="65550" name="Text Box 14"/>
          <p:cNvSpPr txBox="1">
            <a:spLocks noChangeArrowheads="1"/>
          </p:cNvSpPr>
          <p:nvPr/>
        </p:nvSpPr>
        <p:spPr bwMode="auto">
          <a:xfrm>
            <a:off x="7213600" y="6019800"/>
            <a:ext cx="4064000" cy="457200"/>
          </a:xfrm>
          <a:prstGeom prst="rect">
            <a:avLst/>
          </a:prstGeom>
          <a:noFill/>
          <a:ln w="9525">
            <a:noFill/>
            <a:miter lim="800000"/>
            <a:headEnd/>
            <a:tailEnd/>
          </a:ln>
          <a:effectLst/>
        </p:spPr>
        <p:txBody>
          <a:bodyPr>
            <a:spAutoFit/>
          </a:bodyPr>
          <a:lstStyle/>
          <a:p>
            <a:pPr eaLnBrk="1" hangingPunct="1">
              <a:spcBef>
                <a:spcPct val="50000"/>
              </a:spcBef>
            </a:pPr>
            <a:r>
              <a:rPr lang="lt-LT" sz="2400">
                <a:latin typeface="Times New Roman" pitchFamily="18" charset="0"/>
                <a:cs typeface="Times New Roman" pitchFamily="18" charset="0"/>
              </a:rPr>
              <a:t>Ats.: 112 N, 11,2 kg.</a:t>
            </a:r>
            <a:endParaRPr lang="en-GB" sz="2400">
              <a:latin typeface="Times New Roman" pitchFamily="18" charset="0"/>
              <a:cs typeface="Times New Roman" pitchFamily="18" charset="0"/>
            </a:endParaRPr>
          </a:p>
        </p:txBody>
      </p:sp>
    </p:spTree>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p:cNvSpPr>
          <p:nvPr>
            <p:ph type="title" idx="4294967295"/>
          </p:nvPr>
        </p:nvSpPr>
        <p:spPr bwMode="auto">
          <a:xfrm>
            <a:off x="1828800" y="0"/>
            <a:ext cx="10363200" cy="1143000"/>
          </a:xfrm>
          <a:noFill/>
        </p:spPr>
        <p:txBody>
          <a:bodyPr wrap="square" numCol="1" anchorCtr="0" compatLnSpc="1">
            <a:prstTxWarp prst="textNoShape">
              <a:avLst/>
            </a:prstTxWarp>
          </a:bodyPr>
          <a:lstStyle/>
          <a:p>
            <a:r>
              <a:rPr lang="lt-LT" sz="4400" cap="none" smtClean="0">
                <a:latin typeface="Times New Roman" pitchFamily="18" charset="0"/>
              </a:rPr>
              <a:t>7 uždavinys</a:t>
            </a:r>
            <a:endParaRPr lang="en-GB" sz="4400" cap="none" smtClean="0">
              <a:latin typeface="Times New Roman" pitchFamily="18" charset="0"/>
            </a:endParaRPr>
          </a:p>
        </p:txBody>
      </p:sp>
      <p:sp>
        <p:nvSpPr>
          <p:cNvPr id="66563" name="Rectangle 3"/>
          <p:cNvSpPr>
            <a:spLocks noGrp="1"/>
          </p:cNvSpPr>
          <p:nvPr>
            <p:ph type="body" idx="4294967295"/>
          </p:nvPr>
        </p:nvSpPr>
        <p:spPr bwMode="auto">
          <a:xfrm>
            <a:off x="304800" y="1066800"/>
            <a:ext cx="11480800" cy="4800600"/>
          </a:xfrm>
          <a:noFill/>
        </p:spPr>
        <p:txBody>
          <a:bodyPr wrap="square" numCol="1" anchor="t" anchorCtr="0" compatLnSpc="1">
            <a:prstTxWarp prst="textNoShape">
              <a:avLst/>
            </a:prstTxWarp>
          </a:bodyPr>
          <a:lstStyle/>
          <a:p>
            <a:pPr algn="just">
              <a:buFont typeface="Arial" charset="0"/>
              <a:buNone/>
            </a:pPr>
            <a:r>
              <a:rPr lang="lt-LT" sz="2800" cap="none" smtClean="0">
                <a:latin typeface="Times New Roman" pitchFamily="18" charset="0"/>
              </a:rPr>
              <a:t>		Kokios didžiausios masės vaikui mokyti plaukti galima naudoti kamštinį gelbėjimo ratą, kurio masė 4 kg? Kamščio tankis 250 kg/m</a:t>
            </a:r>
            <a:r>
              <a:rPr lang="lt-LT" sz="2800" cap="none" baseline="30000" smtClean="0">
                <a:latin typeface="Times New Roman" pitchFamily="18" charset="0"/>
              </a:rPr>
              <a:t>3</a:t>
            </a:r>
            <a:r>
              <a:rPr lang="lt-LT" sz="2800" cap="none" smtClean="0">
                <a:latin typeface="Times New Roman" pitchFamily="18" charset="0"/>
              </a:rPr>
              <a:t>?</a:t>
            </a:r>
            <a:endParaRPr lang="en-GB" sz="2800" cap="none" smtClean="0">
              <a:latin typeface="Times New Roman" pitchFamily="18" charset="0"/>
            </a:endParaRPr>
          </a:p>
        </p:txBody>
      </p:sp>
      <p:sp>
        <p:nvSpPr>
          <p:cNvPr id="66564" name="Rectangle 4"/>
          <p:cNvSpPr>
            <a:spLocks noChangeArrowheads="1"/>
          </p:cNvSpPr>
          <p:nvPr/>
        </p:nvSpPr>
        <p:spPr bwMode="auto">
          <a:xfrm>
            <a:off x="5486400" y="2462213"/>
            <a:ext cx="12192000" cy="0"/>
          </a:xfrm>
          <a:prstGeom prst="rect">
            <a:avLst/>
          </a:prstGeom>
          <a:noFill/>
          <a:ln w="9525">
            <a:noFill/>
            <a:miter lim="800000"/>
            <a:headEnd/>
            <a:tailEnd/>
          </a:ln>
          <a:effectLst/>
        </p:spPr>
        <p:txBody>
          <a:bodyPr>
            <a:spAutoFit/>
          </a:bodyPr>
          <a:lstStyle/>
          <a:p>
            <a:endParaRPr lang="lt-LT"/>
          </a:p>
        </p:txBody>
      </p:sp>
      <p:pic>
        <p:nvPicPr>
          <p:cNvPr id="66565" name="Picture 5"/>
          <p:cNvPicPr>
            <a:picLocks noChangeAspect="1" noChangeArrowheads="1"/>
          </p:cNvPicPr>
          <p:nvPr/>
        </p:nvPicPr>
        <p:blipFill>
          <a:blip r:embed="rId3"/>
          <a:srcRect/>
          <a:stretch>
            <a:fillRect/>
          </a:stretch>
        </p:blipFill>
        <p:spPr bwMode="auto">
          <a:xfrm>
            <a:off x="406400" y="3048000"/>
            <a:ext cx="2420938" cy="3352800"/>
          </a:xfrm>
          <a:prstGeom prst="rect">
            <a:avLst/>
          </a:prstGeom>
          <a:noFill/>
        </p:spPr>
      </p:pic>
      <p:sp>
        <p:nvSpPr>
          <p:cNvPr id="66566" name="Rectangle 6"/>
          <p:cNvSpPr>
            <a:spLocks noChangeArrowheads="1"/>
          </p:cNvSpPr>
          <p:nvPr/>
        </p:nvSpPr>
        <p:spPr bwMode="auto">
          <a:xfrm>
            <a:off x="5588000" y="2438400"/>
            <a:ext cx="12192000" cy="0"/>
          </a:xfrm>
          <a:prstGeom prst="rect">
            <a:avLst/>
          </a:prstGeom>
          <a:noFill/>
          <a:ln w="9525">
            <a:noFill/>
            <a:miter lim="800000"/>
            <a:headEnd/>
            <a:tailEnd/>
          </a:ln>
          <a:effectLst/>
        </p:spPr>
        <p:txBody>
          <a:bodyPr>
            <a:spAutoFit/>
          </a:bodyPr>
          <a:lstStyle/>
          <a:p>
            <a:endParaRPr lang="lt-LT"/>
          </a:p>
        </p:txBody>
      </p:sp>
      <p:graphicFrame>
        <p:nvGraphicFramePr>
          <p:cNvPr id="200704" name="Object 1024"/>
          <p:cNvGraphicFramePr>
            <a:graphicFrameLocks noChangeAspect="1"/>
          </p:cNvGraphicFramePr>
          <p:nvPr/>
        </p:nvGraphicFramePr>
        <p:xfrm>
          <a:off x="3352800" y="2590800"/>
          <a:ext cx="1720850" cy="3352800"/>
        </p:xfrm>
        <a:graphic>
          <a:graphicData uri="http://schemas.openxmlformats.org/presentationml/2006/ole">
            <p:oleObj spid="_x0000_s200704" r:id="rId4" imgW="762000" imgH="1981200" progId="Equation.3">
              <p:embed/>
            </p:oleObj>
          </a:graphicData>
        </a:graphic>
      </p:graphicFrame>
      <p:sp>
        <p:nvSpPr>
          <p:cNvPr id="66568" name="Rectangle 8"/>
          <p:cNvSpPr>
            <a:spLocks noChangeArrowheads="1"/>
          </p:cNvSpPr>
          <p:nvPr/>
        </p:nvSpPr>
        <p:spPr bwMode="auto">
          <a:xfrm>
            <a:off x="4470400" y="2490788"/>
            <a:ext cx="12192000" cy="0"/>
          </a:xfrm>
          <a:prstGeom prst="rect">
            <a:avLst/>
          </a:prstGeom>
          <a:noFill/>
          <a:ln w="9525">
            <a:noFill/>
            <a:miter lim="800000"/>
            <a:headEnd/>
            <a:tailEnd/>
          </a:ln>
          <a:effectLst/>
        </p:spPr>
        <p:txBody>
          <a:bodyPr>
            <a:spAutoFit/>
          </a:bodyPr>
          <a:lstStyle/>
          <a:p>
            <a:endParaRPr lang="lt-LT"/>
          </a:p>
        </p:txBody>
      </p:sp>
      <p:graphicFrame>
        <p:nvGraphicFramePr>
          <p:cNvPr id="200705" name="Object 1025"/>
          <p:cNvGraphicFramePr>
            <a:graphicFrameLocks noChangeAspect="1"/>
          </p:cNvGraphicFramePr>
          <p:nvPr/>
        </p:nvGraphicFramePr>
        <p:xfrm>
          <a:off x="5791200" y="2590800"/>
          <a:ext cx="5892800" cy="3006725"/>
        </p:xfrm>
        <a:graphic>
          <a:graphicData uri="http://schemas.openxmlformats.org/presentationml/2006/ole">
            <p:oleObj spid="_x0000_s200705" r:id="rId5" imgW="2438400" imgH="1879600" progId="Equation.3">
              <p:embed/>
            </p:oleObj>
          </a:graphicData>
        </a:graphic>
      </p:graphicFrame>
      <p:sp>
        <p:nvSpPr>
          <p:cNvPr id="66570" name="Text Box 10"/>
          <p:cNvSpPr txBox="1">
            <a:spLocks noChangeArrowheads="1"/>
          </p:cNvSpPr>
          <p:nvPr/>
        </p:nvSpPr>
        <p:spPr bwMode="auto">
          <a:xfrm>
            <a:off x="406400" y="2514600"/>
            <a:ext cx="2235200" cy="457200"/>
          </a:xfrm>
          <a:prstGeom prst="rect">
            <a:avLst/>
          </a:prstGeom>
          <a:noFill/>
          <a:ln w="9525">
            <a:noFill/>
            <a:miter lim="800000"/>
            <a:headEnd/>
            <a:tailEnd/>
          </a:ln>
          <a:effectLst/>
        </p:spPr>
        <p:txBody>
          <a:bodyPr>
            <a:spAutoFit/>
          </a:bodyPr>
          <a:lstStyle/>
          <a:p>
            <a:pPr eaLnBrk="1" hangingPunct="1">
              <a:spcBef>
                <a:spcPct val="50000"/>
              </a:spcBef>
            </a:pPr>
            <a:r>
              <a:rPr lang="lt-LT" sz="2400">
                <a:latin typeface="Times New Roman" pitchFamily="18" charset="0"/>
                <a:cs typeface="Times New Roman" pitchFamily="18" charset="0"/>
              </a:rPr>
              <a:t>Duota:</a:t>
            </a:r>
            <a:endParaRPr lang="en-GB" sz="2400">
              <a:latin typeface="Times New Roman" pitchFamily="18" charset="0"/>
              <a:cs typeface="Times New Roman" pitchFamily="18" charset="0"/>
            </a:endParaRPr>
          </a:p>
        </p:txBody>
      </p:sp>
      <p:sp>
        <p:nvSpPr>
          <p:cNvPr id="66571" name="Line 11"/>
          <p:cNvSpPr>
            <a:spLocks noChangeShapeType="1"/>
          </p:cNvSpPr>
          <p:nvPr/>
        </p:nvSpPr>
        <p:spPr bwMode="auto">
          <a:xfrm>
            <a:off x="304800" y="5715000"/>
            <a:ext cx="2743200" cy="0"/>
          </a:xfrm>
          <a:prstGeom prst="line">
            <a:avLst/>
          </a:prstGeom>
          <a:noFill/>
          <a:ln w="9525">
            <a:solidFill>
              <a:schemeClr val="tx1"/>
            </a:solidFill>
            <a:round/>
            <a:headEnd/>
            <a:tailEnd/>
          </a:ln>
          <a:effectLst/>
        </p:spPr>
        <p:txBody>
          <a:bodyPr/>
          <a:lstStyle/>
          <a:p>
            <a:endParaRPr lang="lt-LT"/>
          </a:p>
        </p:txBody>
      </p:sp>
      <p:sp>
        <p:nvSpPr>
          <p:cNvPr id="66572" name="Line 12"/>
          <p:cNvSpPr>
            <a:spLocks noChangeShapeType="1"/>
          </p:cNvSpPr>
          <p:nvPr/>
        </p:nvSpPr>
        <p:spPr bwMode="auto">
          <a:xfrm flipV="1">
            <a:off x="3048000" y="2743200"/>
            <a:ext cx="0" cy="2971800"/>
          </a:xfrm>
          <a:prstGeom prst="line">
            <a:avLst/>
          </a:prstGeom>
          <a:noFill/>
          <a:ln w="9525">
            <a:solidFill>
              <a:schemeClr val="tx1"/>
            </a:solidFill>
            <a:round/>
            <a:headEnd/>
            <a:tailEnd/>
          </a:ln>
          <a:effectLst/>
        </p:spPr>
        <p:txBody>
          <a:bodyPr/>
          <a:lstStyle/>
          <a:p>
            <a:endParaRPr lang="lt-LT"/>
          </a:p>
        </p:txBody>
      </p:sp>
      <p:sp>
        <p:nvSpPr>
          <p:cNvPr id="66573" name="Line 13"/>
          <p:cNvSpPr>
            <a:spLocks noChangeShapeType="1"/>
          </p:cNvSpPr>
          <p:nvPr/>
        </p:nvSpPr>
        <p:spPr bwMode="auto">
          <a:xfrm flipV="1">
            <a:off x="5384800" y="2743200"/>
            <a:ext cx="0" cy="2971800"/>
          </a:xfrm>
          <a:prstGeom prst="line">
            <a:avLst/>
          </a:prstGeom>
          <a:noFill/>
          <a:ln w="9525">
            <a:solidFill>
              <a:schemeClr val="tx1"/>
            </a:solidFill>
            <a:round/>
            <a:headEnd/>
            <a:tailEnd/>
          </a:ln>
          <a:effectLst/>
        </p:spPr>
        <p:txBody>
          <a:bodyPr/>
          <a:lstStyle/>
          <a:p>
            <a:endParaRPr lang="lt-LT"/>
          </a:p>
        </p:txBody>
      </p:sp>
      <p:sp>
        <p:nvSpPr>
          <p:cNvPr id="66574" name="Text Box 14"/>
          <p:cNvSpPr txBox="1">
            <a:spLocks noChangeArrowheads="1"/>
          </p:cNvSpPr>
          <p:nvPr/>
        </p:nvSpPr>
        <p:spPr bwMode="auto">
          <a:xfrm>
            <a:off x="8940800" y="5943600"/>
            <a:ext cx="2235200" cy="457200"/>
          </a:xfrm>
          <a:prstGeom prst="rect">
            <a:avLst/>
          </a:prstGeom>
          <a:noFill/>
          <a:ln w="9525">
            <a:noFill/>
            <a:miter lim="800000"/>
            <a:headEnd/>
            <a:tailEnd/>
          </a:ln>
          <a:effectLst/>
        </p:spPr>
        <p:txBody>
          <a:bodyPr>
            <a:spAutoFit/>
          </a:bodyPr>
          <a:lstStyle/>
          <a:p>
            <a:pPr eaLnBrk="1" hangingPunct="1">
              <a:spcBef>
                <a:spcPct val="50000"/>
              </a:spcBef>
            </a:pPr>
            <a:r>
              <a:rPr lang="lt-LT" sz="2400">
                <a:latin typeface="Times New Roman" pitchFamily="18" charset="0"/>
                <a:cs typeface="Times New Roman" pitchFamily="18" charset="0"/>
              </a:rPr>
              <a:t>Ats.: 16 kg.</a:t>
            </a:r>
            <a:endParaRPr lang="en-GB" sz="2400">
              <a:latin typeface="Times New Roman" pitchFamily="18" charset="0"/>
              <a:cs typeface="Times New Roman" pitchFamily="18" charset="0"/>
            </a:endParaRPr>
          </a:p>
        </p:txBody>
      </p:sp>
    </p:spTree>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p:cNvSpPr>
          <p:nvPr>
            <p:ph type="title" idx="4294967295"/>
          </p:nvPr>
        </p:nvSpPr>
        <p:spPr bwMode="auto">
          <a:xfrm>
            <a:off x="1828800" y="0"/>
            <a:ext cx="10363200" cy="1143000"/>
          </a:xfrm>
          <a:noFill/>
        </p:spPr>
        <p:txBody>
          <a:bodyPr wrap="square" numCol="1" anchorCtr="0" compatLnSpc="1">
            <a:prstTxWarp prst="textNoShape">
              <a:avLst/>
            </a:prstTxWarp>
          </a:bodyPr>
          <a:lstStyle/>
          <a:p>
            <a:r>
              <a:rPr lang="lt-LT" sz="4400" cap="none" smtClean="0">
                <a:latin typeface="Times New Roman" pitchFamily="18" charset="0"/>
              </a:rPr>
              <a:t>8 uždavinys</a:t>
            </a:r>
            <a:endParaRPr lang="en-GB" sz="4400" cap="none" smtClean="0">
              <a:latin typeface="Times New Roman" pitchFamily="18" charset="0"/>
            </a:endParaRPr>
          </a:p>
        </p:txBody>
      </p:sp>
      <p:sp>
        <p:nvSpPr>
          <p:cNvPr id="67587" name="Rectangle 3"/>
          <p:cNvSpPr>
            <a:spLocks noGrp="1"/>
          </p:cNvSpPr>
          <p:nvPr>
            <p:ph type="body" idx="4294967295"/>
          </p:nvPr>
        </p:nvSpPr>
        <p:spPr bwMode="auto">
          <a:xfrm>
            <a:off x="203200" y="914400"/>
            <a:ext cx="11684000" cy="4114800"/>
          </a:xfrm>
          <a:noFill/>
        </p:spPr>
        <p:txBody>
          <a:bodyPr wrap="square" numCol="1" anchor="t" anchorCtr="0" compatLnSpc="1">
            <a:prstTxWarp prst="textNoShape">
              <a:avLst/>
            </a:prstTxWarp>
          </a:bodyPr>
          <a:lstStyle/>
          <a:p>
            <a:pPr>
              <a:buFont typeface="Arial" charset="0"/>
              <a:buNone/>
            </a:pPr>
            <a:r>
              <a:rPr lang="lt-LT" sz="2800" cap="none" smtClean="0">
                <a:latin typeface="Times New Roman" pitchFamily="18" charset="0"/>
              </a:rPr>
              <a:t>		Kokia kūno padėtis vandenyje, jeigu jo masė 200 g, tūris 120 cm</a:t>
            </a:r>
            <a:r>
              <a:rPr lang="lt-LT" sz="2800" cap="none" baseline="30000" smtClean="0">
                <a:latin typeface="Times New Roman" pitchFamily="18" charset="0"/>
              </a:rPr>
              <a:t>3</a:t>
            </a:r>
            <a:r>
              <a:rPr lang="lt-LT" sz="2800" cap="none" smtClean="0">
                <a:latin typeface="Times New Roman" pitchFamily="18" charset="0"/>
              </a:rPr>
              <a:t>?</a:t>
            </a:r>
            <a:endParaRPr lang="en-GB" sz="2800" cap="none" smtClean="0">
              <a:latin typeface="Times New Roman" pitchFamily="18" charset="0"/>
            </a:endParaRPr>
          </a:p>
        </p:txBody>
      </p:sp>
      <p:sp>
        <p:nvSpPr>
          <p:cNvPr id="67588" name="Rectangle 4"/>
          <p:cNvSpPr>
            <a:spLocks noChangeArrowheads="1"/>
          </p:cNvSpPr>
          <p:nvPr/>
        </p:nvSpPr>
        <p:spPr bwMode="auto">
          <a:xfrm>
            <a:off x="5029200" y="2438400"/>
            <a:ext cx="12192000" cy="0"/>
          </a:xfrm>
          <a:prstGeom prst="rect">
            <a:avLst/>
          </a:prstGeom>
          <a:noFill/>
          <a:ln w="9525">
            <a:noFill/>
            <a:miter lim="800000"/>
            <a:headEnd/>
            <a:tailEnd/>
          </a:ln>
          <a:effectLst/>
        </p:spPr>
        <p:txBody>
          <a:bodyPr>
            <a:spAutoFit/>
          </a:bodyPr>
          <a:lstStyle/>
          <a:p>
            <a:endParaRPr lang="lt-LT"/>
          </a:p>
        </p:txBody>
      </p:sp>
      <p:sp>
        <p:nvSpPr>
          <p:cNvPr id="67589" name="Rectangle 5"/>
          <p:cNvSpPr>
            <a:spLocks noChangeArrowheads="1"/>
          </p:cNvSpPr>
          <p:nvPr/>
        </p:nvSpPr>
        <p:spPr bwMode="auto">
          <a:xfrm>
            <a:off x="5467350" y="3024188"/>
            <a:ext cx="12192000" cy="0"/>
          </a:xfrm>
          <a:prstGeom prst="rect">
            <a:avLst/>
          </a:prstGeom>
          <a:noFill/>
          <a:ln w="9525">
            <a:noFill/>
            <a:miter lim="800000"/>
            <a:headEnd/>
            <a:tailEnd/>
          </a:ln>
          <a:effectLst/>
        </p:spPr>
        <p:txBody>
          <a:bodyPr>
            <a:spAutoFit/>
          </a:bodyPr>
          <a:lstStyle/>
          <a:p>
            <a:endParaRPr lang="lt-LT"/>
          </a:p>
        </p:txBody>
      </p:sp>
      <p:sp>
        <p:nvSpPr>
          <p:cNvPr id="67590" name="Rectangle 6"/>
          <p:cNvSpPr>
            <a:spLocks noChangeArrowheads="1"/>
          </p:cNvSpPr>
          <p:nvPr/>
        </p:nvSpPr>
        <p:spPr bwMode="auto">
          <a:xfrm>
            <a:off x="4997450" y="2019300"/>
            <a:ext cx="12192000" cy="0"/>
          </a:xfrm>
          <a:prstGeom prst="rect">
            <a:avLst/>
          </a:prstGeom>
          <a:noFill/>
          <a:ln w="9525">
            <a:noFill/>
            <a:miter lim="800000"/>
            <a:headEnd/>
            <a:tailEnd/>
          </a:ln>
          <a:effectLst/>
        </p:spPr>
        <p:txBody>
          <a:bodyPr>
            <a:spAutoFit/>
          </a:bodyPr>
          <a:lstStyle/>
          <a:p>
            <a:endParaRPr lang="lt-LT"/>
          </a:p>
        </p:txBody>
      </p:sp>
      <p:sp>
        <p:nvSpPr>
          <p:cNvPr id="67591" name="Rectangle 7"/>
          <p:cNvSpPr>
            <a:spLocks noChangeArrowheads="1"/>
          </p:cNvSpPr>
          <p:nvPr/>
        </p:nvSpPr>
        <p:spPr bwMode="auto">
          <a:xfrm>
            <a:off x="4997450" y="2247900"/>
            <a:ext cx="12192000" cy="0"/>
          </a:xfrm>
          <a:prstGeom prst="rect">
            <a:avLst/>
          </a:prstGeom>
          <a:noFill/>
          <a:ln w="9525">
            <a:noFill/>
            <a:miter lim="800000"/>
            <a:headEnd/>
            <a:tailEnd/>
          </a:ln>
          <a:effectLst/>
        </p:spPr>
        <p:txBody>
          <a:bodyPr>
            <a:spAutoFit/>
          </a:bodyPr>
          <a:lstStyle/>
          <a:p>
            <a:endParaRPr lang="lt-LT"/>
          </a:p>
        </p:txBody>
      </p:sp>
      <p:sp>
        <p:nvSpPr>
          <p:cNvPr id="67592" name="Rectangle 8"/>
          <p:cNvSpPr>
            <a:spLocks noChangeArrowheads="1"/>
          </p:cNvSpPr>
          <p:nvPr/>
        </p:nvSpPr>
        <p:spPr bwMode="auto">
          <a:xfrm>
            <a:off x="5594350" y="3200400"/>
            <a:ext cx="12192000" cy="0"/>
          </a:xfrm>
          <a:prstGeom prst="rect">
            <a:avLst/>
          </a:prstGeom>
          <a:noFill/>
          <a:ln w="9525">
            <a:noFill/>
            <a:miter lim="800000"/>
            <a:headEnd/>
            <a:tailEnd/>
          </a:ln>
          <a:effectLst/>
        </p:spPr>
        <p:txBody>
          <a:bodyPr>
            <a:spAutoFit/>
          </a:bodyPr>
          <a:lstStyle/>
          <a:p>
            <a:endParaRPr lang="lt-LT"/>
          </a:p>
        </p:txBody>
      </p:sp>
      <p:sp>
        <p:nvSpPr>
          <p:cNvPr id="67593" name="Line 9"/>
          <p:cNvSpPr>
            <a:spLocks noChangeShapeType="1"/>
          </p:cNvSpPr>
          <p:nvPr/>
        </p:nvSpPr>
        <p:spPr bwMode="auto">
          <a:xfrm>
            <a:off x="304800" y="4876800"/>
            <a:ext cx="3556000" cy="0"/>
          </a:xfrm>
          <a:prstGeom prst="line">
            <a:avLst/>
          </a:prstGeom>
          <a:noFill/>
          <a:ln w="9525">
            <a:solidFill>
              <a:schemeClr val="tx1"/>
            </a:solidFill>
            <a:round/>
            <a:headEnd/>
            <a:tailEnd/>
          </a:ln>
          <a:effectLst/>
        </p:spPr>
        <p:txBody>
          <a:bodyPr/>
          <a:lstStyle/>
          <a:p>
            <a:endParaRPr lang="lt-LT"/>
          </a:p>
        </p:txBody>
      </p:sp>
      <p:sp>
        <p:nvSpPr>
          <p:cNvPr id="67594" name="Line 10"/>
          <p:cNvSpPr>
            <a:spLocks noChangeShapeType="1"/>
          </p:cNvSpPr>
          <p:nvPr/>
        </p:nvSpPr>
        <p:spPr bwMode="auto">
          <a:xfrm flipV="1">
            <a:off x="3860800" y="2057400"/>
            <a:ext cx="0" cy="2819400"/>
          </a:xfrm>
          <a:prstGeom prst="line">
            <a:avLst/>
          </a:prstGeom>
          <a:noFill/>
          <a:ln w="9525">
            <a:solidFill>
              <a:schemeClr val="tx1"/>
            </a:solidFill>
            <a:round/>
            <a:headEnd/>
            <a:tailEnd/>
          </a:ln>
          <a:effectLst/>
        </p:spPr>
        <p:txBody>
          <a:bodyPr/>
          <a:lstStyle/>
          <a:p>
            <a:endParaRPr lang="lt-LT"/>
          </a:p>
        </p:txBody>
      </p:sp>
      <p:sp>
        <p:nvSpPr>
          <p:cNvPr id="67595" name="Line 11"/>
          <p:cNvSpPr>
            <a:spLocks noChangeShapeType="1"/>
          </p:cNvSpPr>
          <p:nvPr/>
        </p:nvSpPr>
        <p:spPr bwMode="auto">
          <a:xfrm>
            <a:off x="5791200" y="2057400"/>
            <a:ext cx="0" cy="2743200"/>
          </a:xfrm>
          <a:prstGeom prst="line">
            <a:avLst/>
          </a:prstGeom>
          <a:noFill/>
          <a:ln w="9525">
            <a:solidFill>
              <a:schemeClr val="tx1"/>
            </a:solidFill>
            <a:round/>
            <a:headEnd/>
            <a:tailEnd/>
          </a:ln>
          <a:effectLst/>
        </p:spPr>
        <p:txBody>
          <a:bodyPr/>
          <a:lstStyle/>
          <a:p>
            <a:endParaRPr lang="lt-LT"/>
          </a:p>
        </p:txBody>
      </p:sp>
      <p:sp>
        <p:nvSpPr>
          <p:cNvPr id="67596" name="Rectangle 12"/>
          <p:cNvSpPr>
            <a:spLocks noChangeArrowheads="1"/>
          </p:cNvSpPr>
          <p:nvPr/>
        </p:nvSpPr>
        <p:spPr bwMode="auto">
          <a:xfrm>
            <a:off x="4362450" y="2395538"/>
            <a:ext cx="12192000" cy="0"/>
          </a:xfrm>
          <a:prstGeom prst="rect">
            <a:avLst/>
          </a:prstGeom>
          <a:noFill/>
          <a:ln w="9525">
            <a:noFill/>
            <a:miter lim="800000"/>
            <a:headEnd/>
            <a:tailEnd/>
          </a:ln>
          <a:effectLst/>
        </p:spPr>
        <p:txBody>
          <a:bodyPr>
            <a:spAutoFit/>
          </a:bodyPr>
          <a:lstStyle/>
          <a:p>
            <a:endParaRPr lang="lt-LT"/>
          </a:p>
        </p:txBody>
      </p:sp>
      <p:sp>
        <p:nvSpPr>
          <p:cNvPr id="67597" name="Text Box 13"/>
          <p:cNvSpPr txBox="1">
            <a:spLocks noChangeArrowheads="1"/>
          </p:cNvSpPr>
          <p:nvPr/>
        </p:nvSpPr>
        <p:spPr bwMode="auto">
          <a:xfrm>
            <a:off x="4470400" y="5105400"/>
            <a:ext cx="7112000" cy="457200"/>
          </a:xfrm>
          <a:prstGeom prst="rect">
            <a:avLst/>
          </a:prstGeom>
          <a:noFill/>
          <a:ln w="9525">
            <a:noFill/>
            <a:miter lim="800000"/>
            <a:headEnd/>
            <a:tailEnd/>
          </a:ln>
          <a:effectLst/>
        </p:spPr>
        <p:txBody>
          <a:bodyPr>
            <a:spAutoFit/>
          </a:bodyPr>
          <a:lstStyle/>
          <a:p>
            <a:pPr eaLnBrk="1" hangingPunct="1">
              <a:spcBef>
                <a:spcPct val="50000"/>
              </a:spcBef>
            </a:pPr>
            <a:r>
              <a:rPr lang="lt-LT" sz="2400">
                <a:latin typeface="Times New Roman" pitchFamily="18" charset="0"/>
                <a:cs typeface="Times New Roman" pitchFamily="18" charset="0"/>
              </a:rPr>
              <a:t>Ats.: F</a:t>
            </a:r>
            <a:r>
              <a:rPr lang="lt-LT" sz="2400" baseline="-25000">
                <a:latin typeface="Times New Roman" pitchFamily="18" charset="0"/>
                <a:cs typeface="Times New Roman" pitchFamily="18" charset="0"/>
              </a:rPr>
              <a:t>s </a:t>
            </a:r>
            <a:r>
              <a:rPr lang="lt-LT" sz="2400">
                <a:latin typeface="Times New Roman" pitchFamily="18" charset="0"/>
                <a:cs typeface="Times New Roman" pitchFamily="18" charset="0"/>
              </a:rPr>
              <a:t>&gt; F</a:t>
            </a:r>
            <a:r>
              <a:rPr lang="lt-LT" sz="2400" baseline="-25000">
                <a:latin typeface="Times New Roman" pitchFamily="18" charset="0"/>
                <a:cs typeface="Times New Roman" pitchFamily="18" charset="0"/>
              </a:rPr>
              <a:t>A</a:t>
            </a:r>
            <a:r>
              <a:rPr lang="lt-LT" sz="2400">
                <a:latin typeface="Times New Roman" pitchFamily="18" charset="0"/>
                <a:cs typeface="Times New Roman" pitchFamily="18" charset="0"/>
              </a:rPr>
              <a:t> ir </a:t>
            </a:r>
            <a:r>
              <a:rPr lang="lt-LT" sz="2400" baseline="-25000">
                <a:latin typeface="Times New Roman" pitchFamily="18" charset="0"/>
                <a:cs typeface="Times New Roman" pitchFamily="18" charset="0"/>
              </a:rPr>
              <a:t>                       </a:t>
            </a:r>
            <a:r>
              <a:rPr lang="lt-LT" sz="2400">
                <a:latin typeface="Times New Roman" pitchFamily="18" charset="0"/>
                <a:cs typeface="Times New Roman" pitchFamily="18" charset="0"/>
              </a:rPr>
              <a:t>kūnas skęsta.</a:t>
            </a:r>
            <a:endParaRPr lang="en-GB" sz="2400">
              <a:latin typeface="Times New Roman" pitchFamily="18" charset="0"/>
              <a:cs typeface="Times New Roman" pitchFamily="18" charset="0"/>
            </a:endParaRPr>
          </a:p>
        </p:txBody>
      </p:sp>
      <p:sp>
        <p:nvSpPr>
          <p:cNvPr id="67598" name="Rectangle 14"/>
          <p:cNvSpPr>
            <a:spLocks noChangeArrowheads="1"/>
          </p:cNvSpPr>
          <p:nvPr/>
        </p:nvSpPr>
        <p:spPr bwMode="auto">
          <a:xfrm>
            <a:off x="5003800" y="2309813"/>
            <a:ext cx="12192000" cy="0"/>
          </a:xfrm>
          <a:prstGeom prst="rect">
            <a:avLst/>
          </a:prstGeom>
          <a:noFill/>
          <a:ln w="9525">
            <a:noFill/>
            <a:miter lim="800000"/>
            <a:headEnd/>
            <a:tailEnd/>
          </a:ln>
          <a:effectLst/>
        </p:spPr>
        <p:txBody>
          <a:bodyPr>
            <a:spAutoFit/>
          </a:bodyPr>
          <a:lstStyle/>
          <a:p>
            <a:endParaRPr lang="lt-LT"/>
          </a:p>
        </p:txBody>
      </p:sp>
      <p:graphicFrame>
        <p:nvGraphicFramePr>
          <p:cNvPr id="201728" name="Object 1024"/>
          <p:cNvGraphicFramePr>
            <a:graphicFrameLocks noChangeAspect="1"/>
          </p:cNvGraphicFramePr>
          <p:nvPr/>
        </p:nvGraphicFramePr>
        <p:xfrm>
          <a:off x="3962400" y="2438400"/>
          <a:ext cx="1541463" cy="1295400"/>
        </p:xfrm>
        <a:graphic>
          <a:graphicData uri="http://schemas.openxmlformats.org/presentationml/2006/ole">
            <p:oleObj spid="_x0000_s201728" name="Equation" r:id="rId3" imgW="723600" imgH="863280" progId="Equation.3">
              <p:embed/>
            </p:oleObj>
          </a:graphicData>
        </a:graphic>
      </p:graphicFrame>
      <p:sp>
        <p:nvSpPr>
          <p:cNvPr id="67600" name="Text Box 16"/>
          <p:cNvSpPr txBox="1">
            <a:spLocks noChangeArrowheads="1"/>
          </p:cNvSpPr>
          <p:nvPr/>
        </p:nvSpPr>
        <p:spPr bwMode="auto">
          <a:xfrm>
            <a:off x="304800" y="2057400"/>
            <a:ext cx="2336800" cy="457200"/>
          </a:xfrm>
          <a:prstGeom prst="rect">
            <a:avLst/>
          </a:prstGeom>
          <a:noFill/>
          <a:ln w="9525">
            <a:noFill/>
            <a:miter lim="800000"/>
            <a:headEnd/>
            <a:tailEnd/>
          </a:ln>
          <a:effectLst/>
        </p:spPr>
        <p:txBody>
          <a:bodyPr>
            <a:spAutoFit/>
          </a:bodyPr>
          <a:lstStyle/>
          <a:p>
            <a:pPr eaLnBrk="1" hangingPunct="1">
              <a:spcBef>
                <a:spcPct val="50000"/>
              </a:spcBef>
            </a:pPr>
            <a:r>
              <a:rPr lang="lt-LT" sz="2400">
                <a:latin typeface="Times New Roman" pitchFamily="18" charset="0"/>
                <a:cs typeface="Times New Roman" pitchFamily="18" charset="0"/>
              </a:rPr>
              <a:t>Duota:</a:t>
            </a:r>
            <a:endParaRPr lang="en-GB" sz="2400">
              <a:latin typeface="Times New Roman" pitchFamily="18" charset="0"/>
              <a:cs typeface="Times New Roman" pitchFamily="18" charset="0"/>
            </a:endParaRPr>
          </a:p>
        </p:txBody>
      </p:sp>
      <p:sp>
        <p:nvSpPr>
          <p:cNvPr id="67601" name="Rectangle 17"/>
          <p:cNvSpPr>
            <a:spLocks noChangeArrowheads="1"/>
          </p:cNvSpPr>
          <p:nvPr/>
        </p:nvSpPr>
        <p:spPr bwMode="auto">
          <a:xfrm>
            <a:off x="4375150" y="2800350"/>
            <a:ext cx="12192000" cy="0"/>
          </a:xfrm>
          <a:prstGeom prst="rect">
            <a:avLst/>
          </a:prstGeom>
          <a:noFill/>
          <a:ln w="9525">
            <a:noFill/>
            <a:miter lim="800000"/>
            <a:headEnd/>
            <a:tailEnd/>
          </a:ln>
          <a:effectLst/>
        </p:spPr>
        <p:txBody>
          <a:bodyPr>
            <a:spAutoFit/>
          </a:bodyPr>
          <a:lstStyle/>
          <a:p>
            <a:endParaRPr lang="lt-LT"/>
          </a:p>
        </p:txBody>
      </p:sp>
      <p:graphicFrame>
        <p:nvGraphicFramePr>
          <p:cNvPr id="201729" name="Object 1025"/>
          <p:cNvGraphicFramePr>
            <a:graphicFrameLocks noChangeAspect="1"/>
          </p:cNvGraphicFramePr>
          <p:nvPr/>
        </p:nvGraphicFramePr>
        <p:xfrm>
          <a:off x="6246813" y="1990725"/>
          <a:ext cx="5283200" cy="1911350"/>
        </p:xfrm>
        <a:graphic>
          <a:graphicData uri="http://schemas.openxmlformats.org/presentationml/2006/ole">
            <p:oleObj spid="_x0000_s201729" name="Equation" r:id="rId4" imgW="2438280" imgH="1244520" progId="Equation.3">
              <p:embed/>
            </p:oleObj>
          </a:graphicData>
        </a:graphic>
      </p:graphicFrame>
      <p:sp>
        <p:nvSpPr>
          <p:cNvPr id="67603" name="Rectangle 19"/>
          <p:cNvSpPr>
            <a:spLocks noChangeArrowheads="1"/>
          </p:cNvSpPr>
          <p:nvPr/>
        </p:nvSpPr>
        <p:spPr bwMode="auto">
          <a:xfrm>
            <a:off x="5765800" y="3314700"/>
            <a:ext cx="12192000" cy="0"/>
          </a:xfrm>
          <a:prstGeom prst="rect">
            <a:avLst/>
          </a:prstGeom>
          <a:noFill/>
          <a:ln w="9525">
            <a:noFill/>
            <a:miter lim="800000"/>
            <a:headEnd/>
            <a:tailEnd/>
          </a:ln>
          <a:effectLst/>
        </p:spPr>
        <p:txBody>
          <a:bodyPr>
            <a:spAutoFit/>
          </a:bodyPr>
          <a:lstStyle/>
          <a:p>
            <a:endParaRPr lang="lt-LT"/>
          </a:p>
        </p:txBody>
      </p:sp>
      <p:graphicFrame>
        <p:nvGraphicFramePr>
          <p:cNvPr id="201730" name="Object 1026"/>
          <p:cNvGraphicFramePr>
            <a:graphicFrameLocks noChangeAspect="1"/>
          </p:cNvGraphicFramePr>
          <p:nvPr/>
        </p:nvGraphicFramePr>
        <p:xfrm>
          <a:off x="6365875" y="5118100"/>
          <a:ext cx="1244600" cy="430213"/>
        </p:xfrm>
        <a:graphic>
          <a:graphicData uri="http://schemas.openxmlformats.org/presentationml/2006/ole">
            <p:oleObj spid="_x0000_s201730" r:id="rId5" imgW="495085" imgH="228501" progId="Equation.3">
              <p:embed/>
            </p:oleObj>
          </a:graphicData>
        </a:graphic>
      </p:graphicFrame>
      <p:graphicFrame>
        <p:nvGraphicFramePr>
          <p:cNvPr id="201731" name="Object 1027"/>
          <p:cNvGraphicFramePr>
            <a:graphicFrameLocks noChangeAspect="1"/>
          </p:cNvGraphicFramePr>
          <p:nvPr/>
        </p:nvGraphicFramePr>
        <p:xfrm>
          <a:off x="203200" y="2667000"/>
          <a:ext cx="3759200" cy="3276600"/>
        </p:xfrm>
        <a:graphic>
          <a:graphicData uri="http://schemas.openxmlformats.org/presentationml/2006/ole">
            <p:oleObj spid="_x0000_s201731" name="Equation" r:id="rId6" imgW="1638000" imgH="2209680" progId="Equation.3">
              <p:embed/>
            </p:oleObj>
          </a:graphicData>
        </a:graphic>
      </p:graphicFrame>
    </p:spTree>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p:cNvSpPr>
          <p:nvPr>
            <p:ph type="title" idx="4294967295"/>
          </p:nvPr>
        </p:nvSpPr>
        <p:spPr bwMode="auto">
          <a:xfrm>
            <a:off x="1828800" y="0"/>
            <a:ext cx="10363200" cy="1143000"/>
          </a:xfrm>
          <a:noFill/>
        </p:spPr>
        <p:txBody>
          <a:bodyPr wrap="square" numCol="1" anchorCtr="0" compatLnSpc="1">
            <a:prstTxWarp prst="textNoShape">
              <a:avLst/>
            </a:prstTxWarp>
          </a:bodyPr>
          <a:lstStyle/>
          <a:p>
            <a:r>
              <a:rPr lang="lt-LT" sz="4400" cap="none" smtClean="0">
                <a:latin typeface="Times New Roman" pitchFamily="18" charset="0"/>
              </a:rPr>
              <a:t>9 uždavinys</a:t>
            </a:r>
            <a:endParaRPr lang="en-GB" sz="4400" cap="none" smtClean="0">
              <a:latin typeface="Times New Roman" pitchFamily="18" charset="0"/>
            </a:endParaRPr>
          </a:p>
        </p:txBody>
      </p:sp>
      <p:sp>
        <p:nvSpPr>
          <p:cNvPr id="68611" name="Rectangle 3"/>
          <p:cNvSpPr>
            <a:spLocks noGrp="1"/>
          </p:cNvSpPr>
          <p:nvPr>
            <p:ph type="body" idx="4294967295"/>
          </p:nvPr>
        </p:nvSpPr>
        <p:spPr bwMode="auto">
          <a:xfrm>
            <a:off x="406400" y="1143000"/>
            <a:ext cx="11582400" cy="4114800"/>
          </a:xfrm>
          <a:noFill/>
        </p:spPr>
        <p:txBody>
          <a:bodyPr wrap="square" numCol="1" anchor="t" anchorCtr="0" compatLnSpc="1">
            <a:prstTxWarp prst="textNoShape">
              <a:avLst/>
            </a:prstTxWarp>
          </a:bodyPr>
          <a:lstStyle/>
          <a:p>
            <a:pPr>
              <a:buFont typeface="Arial" charset="0"/>
              <a:buNone/>
            </a:pPr>
            <a:r>
              <a:rPr lang="lt-LT" sz="2800" cap="none" smtClean="0">
                <a:latin typeface="Tw Cen MT" pitchFamily="34" charset="0"/>
              </a:rPr>
              <a:t>		Kokia kūno padėtis vandenyje, jeigu jo sunkis 4 N, tūris 400 cm</a:t>
            </a:r>
            <a:r>
              <a:rPr lang="lt-LT" sz="2800" cap="none" baseline="30000" smtClean="0">
                <a:latin typeface="Tw Cen MT" pitchFamily="34" charset="0"/>
              </a:rPr>
              <a:t>3</a:t>
            </a:r>
            <a:r>
              <a:rPr lang="lt-LT" sz="2800" cap="none" smtClean="0">
                <a:latin typeface="Tw Cen MT" pitchFamily="34" charset="0"/>
              </a:rPr>
              <a:t>?</a:t>
            </a:r>
            <a:endParaRPr lang="en-GB" sz="2800" cap="none" smtClean="0">
              <a:latin typeface="Tw Cen MT" pitchFamily="34" charset="0"/>
            </a:endParaRPr>
          </a:p>
          <a:p>
            <a:endParaRPr lang="en-GB" sz="2800" cap="none" smtClean="0">
              <a:latin typeface="Tw Cen MT" pitchFamily="34" charset="0"/>
            </a:endParaRPr>
          </a:p>
        </p:txBody>
      </p:sp>
      <p:sp>
        <p:nvSpPr>
          <p:cNvPr id="68612" name="Text Box 4"/>
          <p:cNvSpPr txBox="1">
            <a:spLocks noChangeArrowheads="1"/>
          </p:cNvSpPr>
          <p:nvPr/>
        </p:nvSpPr>
        <p:spPr bwMode="auto">
          <a:xfrm>
            <a:off x="304800" y="2133600"/>
            <a:ext cx="2336800" cy="457200"/>
          </a:xfrm>
          <a:prstGeom prst="rect">
            <a:avLst/>
          </a:prstGeom>
          <a:noFill/>
          <a:ln w="9525">
            <a:noFill/>
            <a:miter lim="800000"/>
            <a:headEnd/>
            <a:tailEnd/>
          </a:ln>
          <a:effectLst/>
        </p:spPr>
        <p:txBody>
          <a:bodyPr>
            <a:spAutoFit/>
          </a:bodyPr>
          <a:lstStyle/>
          <a:p>
            <a:pPr eaLnBrk="1" hangingPunct="1">
              <a:spcBef>
                <a:spcPct val="50000"/>
              </a:spcBef>
            </a:pPr>
            <a:r>
              <a:rPr lang="lt-LT" sz="2400">
                <a:latin typeface="Times New Roman" pitchFamily="18" charset="0"/>
                <a:cs typeface="Times New Roman" pitchFamily="18" charset="0"/>
              </a:rPr>
              <a:t>Duota:</a:t>
            </a:r>
            <a:endParaRPr lang="en-GB" sz="2400">
              <a:latin typeface="Times New Roman" pitchFamily="18" charset="0"/>
              <a:cs typeface="Times New Roman" pitchFamily="18" charset="0"/>
            </a:endParaRPr>
          </a:p>
        </p:txBody>
      </p:sp>
      <p:graphicFrame>
        <p:nvGraphicFramePr>
          <p:cNvPr id="202752" name="Object 1024"/>
          <p:cNvGraphicFramePr>
            <a:graphicFrameLocks noChangeAspect="1"/>
          </p:cNvGraphicFramePr>
          <p:nvPr/>
        </p:nvGraphicFramePr>
        <p:xfrm>
          <a:off x="4470400" y="2209800"/>
          <a:ext cx="1716088" cy="2209800"/>
        </p:xfrm>
        <a:graphic>
          <a:graphicData uri="http://schemas.openxmlformats.org/presentationml/2006/ole">
            <p:oleObj spid="_x0000_s202752" name="Equation" r:id="rId3" imgW="723600" imgH="1295280" progId="Equation.3">
              <p:embed/>
            </p:oleObj>
          </a:graphicData>
        </a:graphic>
      </p:graphicFrame>
      <p:sp>
        <p:nvSpPr>
          <p:cNvPr id="68614" name="Rectangle 6"/>
          <p:cNvSpPr>
            <a:spLocks noChangeArrowheads="1"/>
          </p:cNvSpPr>
          <p:nvPr/>
        </p:nvSpPr>
        <p:spPr bwMode="auto">
          <a:xfrm>
            <a:off x="4502150" y="2700338"/>
            <a:ext cx="12192000" cy="0"/>
          </a:xfrm>
          <a:prstGeom prst="rect">
            <a:avLst/>
          </a:prstGeom>
          <a:noFill/>
          <a:ln w="9525">
            <a:noFill/>
            <a:miter lim="800000"/>
            <a:headEnd/>
            <a:tailEnd/>
          </a:ln>
          <a:effectLst/>
        </p:spPr>
        <p:txBody>
          <a:bodyPr>
            <a:spAutoFit/>
          </a:bodyPr>
          <a:lstStyle/>
          <a:p>
            <a:endParaRPr lang="lt-LT"/>
          </a:p>
        </p:txBody>
      </p:sp>
      <p:graphicFrame>
        <p:nvGraphicFramePr>
          <p:cNvPr id="202753" name="Object 1025"/>
          <p:cNvGraphicFramePr>
            <a:graphicFrameLocks noChangeAspect="1"/>
          </p:cNvGraphicFramePr>
          <p:nvPr/>
        </p:nvGraphicFramePr>
        <p:xfrm>
          <a:off x="6400800" y="2133600"/>
          <a:ext cx="5384800" cy="2378075"/>
        </p:xfrm>
        <a:graphic>
          <a:graphicData uri="http://schemas.openxmlformats.org/presentationml/2006/ole">
            <p:oleObj spid="_x0000_s202753" r:id="rId4" imgW="2387600" imgH="1460500" progId="Equation.3">
              <p:embed/>
            </p:oleObj>
          </a:graphicData>
        </a:graphic>
      </p:graphicFrame>
      <p:sp>
        <p:nvSpPr>
          <p:cNvPr id="68616" name="Rectangle 8"/>
          <p:cNvSpPr>
            <a:spLocks noChangeArrowheads="1"/>
          </p:cNvSpPr>
          <p:nvPr/>
        </p:nvSpPr>
        <p:spPr bwMode="auto">
          <a:xfrm>
            <a:off x="5035550" y="2852738"/>
            <a:ext cx="12192000" cy="0"/>
          </a:xfrm>
          <a:prstGeom prst="rect">
            <a:avLst/>
          </a:prstGeom>
          <a:noFill/>
          <a:ln w="9525">
            <a:noFill/>
            <a:miter lim="800000"/>
            <a:headEnd/>
            <a:tailEnd/>
          </a:ln>
          <a:effectLst/>
        </p:spPr>
        <p:txBody>
          <a:bodyPr>
            <a:spAutoFit/>
          </a:bodyPr>
          <a:lstStyle/>
          <a:p>
            <a:endParaRPr lang="lt-LT"/>
          </a:p>
        </p:txBody>
      </p:sp>
      <p:sp>
        <p:nvSpPr>
          <p:cNvPr id="68617" name="Line 9"/>
          <p:cNvSpPr>
            <a:spLocks noChangeShapeType="1"/>
          </p:cNvSpPr>
          <p:nvPr/>
        </p:nvSpPr>
        <p:spPr bwMode="auto">
          <a:xfrm>
            <a:off x="203200" y="4800600"/>
            <a:ext cx="4064000" cy="0"/>
          </a:xfrm>
          <a:prstGeom prst="line">
            <a:avLst/>
          </a:prstGeom>
          <a:noFill/>
          <a:ln w="9525">
            <a:solidFill>
              <a:schemeClr val="tx1"/>
            </a:solidFill>
            <a:round/>
            <a:headEnd/>
            <a:tailEnd/>
          </a:ln>
          <a:effectLst/>
        </p:spPr>
        <p:txBody>
          <a:bodyPr/>
          <a:lstStyle/>
          <a:p>
            <a:endParaRPr lang="lt-LT"/>
          </a:p>
        </p:txBody>
      </p:sp>
      <p:sp>
        <p:nvSpPr>
          <p:cNvPr id="68618" name="Line 10"/>
          <p:cNvSpPr>
            <a:spLocks noChangeShapeType="1"/>
          </p:cNvSpPr>
          <p:nvPr/>
        </p:nvSpPr>
        <p:spPr bwMode="auto">
          <a:xfrm flipV="1">
            <a:off x="4267200" y="2362200"/>
            <a:ext cx="0" cy="2438400"/>
          </a:xfrm>
          <a:prstGeom prst="line">
            <a:avLst/>
          </a:prstGeom>
          <a:noFill/>
          <a:ln w="9525">
            <a:solidFill>
              <a:schemeClr val="tx1"/>
            </a:solidFill>
            <a:round/>
            <a:headEnd/>
            <a:tailEnd/>
          </a:ln>
          <a:effectLst/>
        </p:spPr>
        <p:txBody>
          <a:bodyPr/>
          <a:lstStyle/>
          <a:p>
            <a:endParaRPr lang="lt-LT"/>
          </a:p>
        </p:txBody>
      </p:sp>
      <p:sp>
        <p:nvSpPr>
          <p:cNvPr id="68619" name="Line 11"/>
          <p:cNvSpPr>
            <a:spLocks noChangeShapeType="1"/>
          </p:cNvSpPr>
          <p:nvPr/>
        </p:nvSpPr>
        <p:spPr bwMode="auto">
          <a:xfrm flipV="1">
            <a:off x="6197600" y="2286000"/>
            <a:ext cx="0" cy="2438400"/>
          </a:xfrm>
          <a:prstGeom prst="line">
            <a:avLst/>
          </a:prstGeom>
          <a:noFill/>
          <a:ln w="9525">
            <a:solidFill>
              <a:schemeClr val="tx1"/>
            </a:solidFill>
            <a:round/>
            <a:headEnd/>
            <a:tailEnd/>
          </a:ln>
          <a:effectLst/>
        </p:spPr>
        <p:txBody>
          <a:bodyPr/>
          <a:lstStyle/>
          <a:p>
            <a:endParaRPr lang="lt-LT"/>
          </a:p>
        </p:txBody>
      </p:sp>
      <p:sp>
        <p:nvSpPr>
          <p:cNvPr id="68620" name="Text Box 12"/>
          <p:cNvSpPr txBox="1">
            <a:spLocks noChangeArrowheads="1"/>
          </p:cNvSpPr>
          <p:nvPr/>
        </p:nvSpPr>
        <p:spPr bwMode="auto">
          <a:xfrm>
            <a:off x="4470400" y="5486400"/>
            <a:ext cx="7315200" cy="822325"/>
          </a:xfrm>
          <a:prstGeom prst="rect">
            <a:avLst/>
          </a:prstGeom>
          <a:noFill/>
          <a:ln w="9525">
            <a:noFill/>
            <a:miter lim="800000"/>
            <a:headEnd/>
            <a:tailEnd/>
          </a:ln>
          <a:effectLst/>
        </p:spPr>
        <p:txBody>
          <a:bodyPr>
            <a:spAutoFit/>
          </a:bodyPr>
          <a:lstStyle/>
          <a:p>
            <a:pPr eaLnBrk="1" hangingPunct="1">
              <a:spcBef>
                <a:spcPct val="50000"/>
              </a:spcBef>
            </a:pPr>
            <a:r>
              <a:rPr lang="lt-LT" sz="2400">
                <a:latin typeface="Times New Roman" pitchFamily="18" charset="0"/>
                <a:cs typeface="Times New Roman" pitchFamily="18" charset="0"/>
              </a:rPr>
              <a:t>Ats.: F</a:t>
            </a:r>
            <a:r>
              <a:rPr lang="lt-LT" sz="2400" baseline="-25000">
                <a:latin typeface="Times New Roman" pitchFamily="18" charset="0"/>
                <a:cs typeface="Times New Roman" pitchFamily="18" charset="0"/>
              </a:rPr>
              <a:t>s </a:t>
            </a:r>
            <a:r>
              <a:rPr lang="lt-LT" sz="2400">
                <a:latin typeface="Times New Roman" pitchFamily="18" charset="0"/>
                <a:cs typeface="Times New Roman" pitchFamily="18" charset="0"/>
              </a:rPr>
              <a:t>= F</a:t>
            </a:r>
            <a:r>
              <a:rPr lang="lt-LT" sz="2400" baseline="-25000">
                <a:latin typeface="Times New Roman" pitchFamily="18" charset="0"/>
                <a:cs typeface="Times New Roman" pitchFamily="18" charset="0"/>
              </a:rPr>
              <a:t>A</a:t>
            </a:r>
            <a:r>
              <a:rPr lang="lt-LT" sz="2400">
                <a:latin typeface="Times New Roman" pitchFamily="18" charset="0"/>
                <a:cs typeface="Times New Roman" pitchFamily="18" charset="0"/>
              </a:rPr>
              <a:t> ir </a:t>
            </a:r>
            <a:r>
              <a:rPr lang="lt-LT" sz="2400" baseline="-25000">
                <a:latin typeface="Times New Roman" pitchFamily="18" charset="0"/>
                <a:cs typeface="Times New Roman" pitchFamily="18" charset="0"/>
              </a:rPr>
              <a:t>                       </a:t>
            </a:r>
            <a:r>
              <a:rPr lang="lt-LT" sz="2400">
                <a:latin typeface="Times New Roman" pitchFamily="18" charset="0"/>
                <a:cs typeface="Times New Roman" pitchFamily="18" charset="0"/>
              </a:rPr>
              <a:t>kūnas pasinėręs skystyje.</a:t>
            </a:r>
            <a:endParaRPr lang="en-GB" sz="2400">
              <a:latin typeface="Times New Roman" pitchFamily="18" charset="0"/>
              <a:cs typeface="Times New Roman" pitchFamily="18" charset="0"/>
            </a:endParaRPr>
          </a:p>
        </p:txBody>
      </p:sp>
      <p:graphicFrame>
        <p:nvGraphicFramePr>
          <p:cNvPr id="202754" name="Object 1026"/>
          <p:cNvGraphicFramePr>
            <a:graphicFrameLocks noChangeAspect="1"/>
          </p:cNvGraphicFramePr>
          <p:nvPr/>
        </p:nvGraphicFramePr>
        <p:xfrm>
          <a:off x="6416675" y="5472113"/>
          <a:ext cx="1212850" cy="430212"/>
        </p:xfrm>
        <a:graphic>
          <a:graphicData uri="http://schemas.openxmlformats.org/presentationml/2006/ole">
            <p:oleObj spid="_x0000_s202754" name="Equation" r:id="rId5" imgW="482400" imgH="228600" progId="Equation.3">
              <p:embed/>
            </p:oleObj>
          </a:graphicData>
        </a:graphic>
      </p:graphicFrame>
      <p:graphicFrame>
        <p:nvGraphicFramePr>
          <p:cNvPr id="202755" name="Object 1027"/>
          <p:cNvGraphicFramePr>
            <a:graphicFrameLocks noChangeAspect="1"/>
          </p:cNvGraphicFramePr>
          <p:nvPr/>
        </p:nvGraphicFramePr>
        <p:xfrm>
          <a:off x="304800" y="2667000"/>
          <a:ext cx="3255963" cy="3048000"/>
        </p:xfrm>
        <a:graphic>
          <a:graphicData uri="http://schemas.openxmlformats.org/presentationml/2006/ole">
            <p:oleObj spid="_x0000_s202755" name="Equation" r:id="rId6" imgW="1549080" imgH="1981080" progId="Equation.3">
              <p:embed/>
            </p:oleObj>
          </a:graphicData>
        </a:graphic>
      </p:graphicFrame>
    </p:spTree>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p:cNvSpPr>
          <p:nvPr>
            <p:ph type="title" idx="4294967295"/>
          </p:nvPr>
        </p:nvSpPr>
        <p:spPr bwMode="auto">
          <a:xfrm>
            <a:off x="1828800" y="0"/>
            <a:ext cx="10363200" cy="1143000"/>
          </a:xfrm>
          <a:noFill/>
        </p:spPr>
        <p:txBody>
          <a:bodyPr wrap="square" numCol="1" anchorCtr="0" compatLnSpc="1">
            <a:prstTxWarp prst="textNoShape">
              <a:avLst/>
            </a:prstTxWarp>
          </a:bodyPr>
          <a:lstStyle/>
          <a:p>
            <a:r>
              <a:rPr lang="lt-LT" sz="4400" cap="none" smtClean="0">
                <a:latin typeface="Times New Roman" pitchFamily="18" charset="0"/>
              </a:rPr>
              <a:t>10 uždavinys</a:t>
            </a:r>
            <a:endParaRPr lang="en-GB" sz="4400" cap="none" smtClean="0">
              <a:latin typeface="Times New Roman" pitchFamily="18" charset="0"/>
            </a:endParaRPr>
          </a:p>
        </p:txBody>
      </p:sp>
      <p:sp>
        <p:nvSpPr>
          <p:cNvPr id="69635" name="Rectangle 3"/>
          <p:cNvSpPr>
            <a:spLocks noGrp="1"/>
          </p:cNvSpPr>
          <p:nvPr>
            <p:ph type="body" idx="4294967295"/>
          </p:nvPr>
        </p:nvSpPr>
        <p:spPr bwMode="auto">
          <a:xfrm>
            <a:off x="304800" y="1143000"/>
            <a:ext cx="11582400" cy="4114800"/>
          </a:xfrm>
          <a:noFill/>
        </p:spPr>
        <p:txBody>
          <a:bodyPr wrap="square" numCol="1" anchor="t" anchorCtr="0" compatLnSpc="1">
            <a:prstTxWarp prst="textNoShape">
              <a:avLst/>
            </a:prstTxWarp>
          </a:bodyPr>
          <a:lstStyle/>
          <a:p>
            <a:pPr>
              <a:buFont typeface="Arial" charset="0"/>
              <a:buNone/>
            </a:pPr>
            <a:r>
              <a:rPr lang="lt-LT" sz="2800" cap="none" smtClean="0">
                <a:latin typeface="Times New Roman" pitchFamily="18" charset="0"/>
              </a:rPr>
              <a:t>		Kokia kūno padėtis vandenyje, jeigu jo masė 300 g, tūris 350 cm</a:t>
            </a:r>
            <a:r>
              <a:rPr lang="lt-LT" sz="2800" cap="none" baseline="30000" smtClean="0">
                <a:latin typeface="Times New Roman" pitchFamily="18" charset="0"/>
              </a:rPr>
              <a:t>3</a:t>
            </a:r>
            <a:r>
              <a:rPr lang="lt-LT" sz="2800" cap="none" smtClean="0">
                <a:latin typeface="Times New Roman" pitchFamily="18" charset="0"/>
              </a:rPr>
              <a:t>?</a:t>
            </a:r>
            <a:endParaRPr lang="en-GB" sz="2800" cap="none" smtClean="0">
              <a:latin typeface="Times New Roman" pitchFamily="18" charset="0"/>
            </a:endParaRPr>
          </a:p>
          <a:p>
            <a:endParaRPr lang="en-GB" sz="2800" cap="none" smtClean="0">
              <a:latin typeface="Times New Roman" pitchFamily="18" charset="0"/>
            </a:endParaRPr>
          </a:p>
        </p:txBody>
      </p:sp>
      <p:sp>
        <p:nvSpPr>
          <p:cNvPr id="69636" name="Text Box 4"/>
          <p:cNvSpPr txBox="1">
            <a:spLocks noChangeArrowheads="1"/>
          </p:cNvSpPr>
          <p:nvPr/>
        </p:nvSpPr>
        <p:spPr bwMode="auto">
          <a:xfrm>
            <a:off x="304800" y="2362200"/>
            <a:ext cx="2336800" cy="457200"/>
          </a:xfrm>
          <a:prstGeom prst="rect">
            <a:avLst/>
          </a:prstGeom>
          <a:noFill/>
          <a:ln w="9525">
            <a:noFill/>
            <a:miter lim="800000"/>
            <a:headEnd/>
            <a:tailEnd/>
          </a:ln>
          <a:effectLst/>
        </p:spPr>
        <p:txBody>
          <a:bodyPr>
            <a:spAutoFit/>
          </a:bodyPr>
          <a:lstStyle/>
          <a:p>
            <a:pPr eaLnBrk="1" hangingPunct="1">
              <a:spcBef>
                <a:spcPct val="50000"/>
              </a:spcBef>
            </a:pPr>
            <a:r>
              <a:rPr lang="lt-LT" sz="2400">
                <a:latin typeface="Times New Roman" pitchFamily="18" charset="0"/>
                <a:cs typeface="Times New Roman" pitchFamily="18" charset="0"/>
              </a:rPr>
              <a:t>Duota:</a:t>
            </a:r>
            <a:endParaRPr lang="en-GB" sz="2400">
              <a:latin typeface="Times New Roman" pitchFamily="18" charset="0"/>
              <a:cs typeface="Times New Roman" pitchFamily="18" charset="0"/>
            </a:endParaRPr>
          </a:p>
        </p:txBody>
      </p:sp>
      <p:graphicFrame>
        <p:nvGraphicFramePr>
          <p:cNvPr id="203776" name="Object 1024"/>
          <p:cNvGraphicFramePr>
            <a:graphicFrameLocks noChangeAspect="1"/>
          </p:cNvGraphicFramePr>
          <p:nvPr/>
        </p:nvGraphicFramePr>
        <p:xfrm>
          <a:off x="4165600" y="2590800"/>
          <a:ext cx="1541463" cy="1295400"/>
        </p:xfrm>
        <a:graphic>
          <a:graphicData uri="http://schemas.openxmlformats.org/presentationml/2006/ole">
            <p:oleObj spid="_x0000_s203776" name="Equation" r:id="rId3" imgW="723600" imgH="863280" progId="Equation.3">
              <p:embed/>
            </p:oleObj>
          </a:graphicData>
        </a:graphic>
      </p:graphicFrame>
      <p:sp>
        <p:nvSpPr>
          <p:cNvPr id="69638" name="Rectangle 6"/>
          <p:cNvSpPr>
            <a:spLocks noChangeArrowheads="1"/>
          </p:cNvSpPr>
          <p:nvPr/>
        </p:nvSpPr>
        <p:spPr bwMode="auto">
          <a:xfrm>
            <a:off x="4394200" y="2800350"/>
            <a:ext cx="12192000" cy="0"/>
          </a:xfrm>
          <a:prstGeom prst="rect">
            <a:avLst/>
          </a:prstGeom>
          <a:noFill/>
          <a:ln w="9525">
            <a:noFill/>
            <a:miter lim="800000"/>
            <a:headEnd/>
            <a:tailEnd/>
          </a:ln>
          <a:effectLst/>
        </p:spPr>
        <p:txBody>
          <a:bodyPr>
            <a:spAutoFit/>
          </a:bodyPr>
          <a:lstStyle/>
          <a:p>
            <a:endParaRPr lang="lt-LT"/>
          </a:p>
        </p:txBody>
      </p:sp>
      <p:graphicFrame>
        <p:nvGraphicFramePr>
          <p:cNvPr id="203777" name="Object 1025"/>
          <p:cNvGraphicFramePr>
            <a:graphicFrameLocks noChangeAspect="1"/>
          </p:cNvGraphicFramePr>
          <p:nvPr/>
        </p:nvGraphicFramePr>
        <p:xfrm>
          <a:off x="6197600" y="2438400"/>
          <a:ext cx="5486400" cy="1909763"/>
        </p:xfrm>
        <a:graphic>
          <a:graphicData uri="http://schemas.openxmlformats.org/presentationml/2006/ole">
            <p:oleObj spid="_x0000_s203777" r:id="rId4" imgW="2552700" imgH="1257300" progId="Equation.3">
              <p:embed/>
            </p:oleObj>
          </a:graphicData>
        </a:graphic>
      </p:graphicFrame>
      <p:graphicFrame>
        <p:nvGraphicFramePr>
          <p:cNvPr id="203778" name="Object 1026"/>
          <p:cNvGraphicFramePr>
            <a:graphicFrameLocks noChangeAspect="1"/>
          </p:cNvGraphicFramePr>
          <p:nvPr/>
        </p:nvGraphicFramePr>
        <p:xfrm>
          <a:off x="304800" y="2895600"/>
          <a:ext cx="3556000" cy="3352800"/>
        </p:xfrm>
        <a:graphic>
          <a:graphicData uri="http://schemas.openxmlformats.org/presentationml/2006/ole">
            <p:oleObj spid="_x0000_s203778" r:id="rId5" imgW="1651000" imgH="2209800" progId="Equation.3">
              <p:embed/>
            </p:oleObj>
          </a:graphicData>
        </a:graphic>
      </p:graphicFrame>
      <p:sp>
        <p:nvSpPr>
          <p:cNvPr id="69641" name="Line 9"/>
          <p:cNvSpPr>
            <a:spLocks noChangeShapeType="1"/>
          </p:cNvSpPr>
          <p:nvPr/>
        </p:nvSpPr>
        <p:spPr bwMode="auto">
          <a:xfrm>
            <a:off x="203200" y="5105400"/>
            <a:ext cx="3759200" cy="0"/>
          </a:xfrm>
          <a:prstGeom prst="line">
            <a:avLst/>
          </a:prstGeom>
          <a:noFill/>
          <a:ln w="9525">
            <a:solidFill>
              <a:schemeClr val="tx1"/>
            </a:solidFill>
            <a:round/>
            <a:headEnd/>
            <a:tailEnd/>
          </a:ln>
          <a:effectLst/>
        </p:spPr>
        <p:txBody>
          <a:bodyPr/>
          <a:lstStyle/>
          <a:p>
            <a:endParaRPr lang="lt-LT"/>
          </a:p>
        </p:txBody>
      </p:sp>
      <p:sp>
        <p:nvSpPr>
          <p:cNvPr id="69642" name="Line 10"/>
          <p:cNvSpPr>
            <a:spLocks noChangeShapeType="1"/>
          </p:cNvSpPr>
          <p:nvPr/>
        </p:nvSpPr>
        <p:spPr bwMode="auto">
          <a:xfrm flipV="1">
            <a:off x="3962400" y="2362200"/>
            <a:ext cx="0" cy="2743200"/>
          </a:xfrm>
          <a:prstGeom prst="line">
            <a:avLst/>
          </a:prstGeom>
          <a:noFill/>
          <a:ln w="9525">
            <a:solidFill>
              <a:schemeClr val="tx1"/>
            </a:solidFill>
            <a:round/>
            <a:headEnd/>
            <a:tailEnd/>
          </a:ln>
          <a:effectLst/>
        </p:spPr>
        <p:txBody>
          <a:bodyPr/>
          <a:lstStyle/>
          <a:p>
            <a:endParaRPr lang="lt-LT"/>
          </a:p>
        </p:txBody>
      </p:sp>
      <p:sp>
        <p:nvSpPr>
          <p:cNvPr id="69643" name="Line 11"/>
          <p:cNvSpPr>
            <a:spLocks noChangeShapeType="1"/>
          </p:cNvSpPr>
          <p:nvPr/>
        </p:nvSpPr>
        <p:spPr bwMode="auto">
          <a:xfrm>
            <a:off x="5892800" y="2362200"/>
            <a:ext cx="0" cy="2667000"/>
          </a:xfrm>
          <a:prstGeom prst="line">
            <a:avLst/>
          </a:prstGeom>
          <a:noFill/>
          <a:ln w="9525">
            <a:solidFill>
              <a:schemeClr val="tx1"/>
            </a:solidFill>
            <a:round/>
            <a:headEnd/>
            <a:tailEnd/>
          </a:ln>
          <a:effectLst/>
        </p:spPr>
        <p:txBody>
          <a:bodyPr/>
          <a:lstStyle/>
          <a:p>
            <a:endParaRPr lang="lt-LT"/>
          </a:p>
        </p:txBody>
      </p:sp>
      <p:sp>
        <p:nvSpPr>
          <p:cNvPr id="69644" name="Text Box 12"/>
          <p:cNvSpPr txBox="1">
            <a:spLocks noChangeArrowheads="1"/>
          </p:cNvSpPr>
          <p:nvPr/>
        </p:nvSpPr>
        <p:spPr bwMode="auto">
          <a:xfrm>
            <a:off x="4368800" y="5791200"/>
            <a:ext cx="7518400" cy="822325"/>
          </a:xfrm>
          <a:prstGeom prst="rect">
            <a:avLst/>
          </a:prstGeom>
          <a:noFill/>
          <a:ln w="9525">
            <a:noFill/>
            <a:miter lim="800000"/>
            <a:headEnd/>
            <a:tailEnd/>
          </a:ln>
          <a:effectLst/>
        </p:spPr>
        <p:txBody>
          <a:bodyPr>
            <a:spAutoFit/>
          </a:bodyPr>
          <a:lstStyle/>
          <a:p>
            <a:pPr eaLnBrk="1" hangingPunct="1">
              <a:spcBef>
                <a:spcPct val="50000"/>
              </a:spcBef>
            </a:pPr>
            <a:r>
              <a:rPr lang="lt-LT" sz="2400">
                <a:latin typeface="Times New Roman" pitchFamily="18" charset="0"/>
                <a:cs typeface="Times New Roman" pitchFamily="18" charset="0"/>
              </a:rPr>
              <a:t>Ats.: F</a:t>
            </a:r>
            <a:r>
              <a:rPr lang="lt-LT" sz="2400" baseline="-25000">
                <a:latin typeface="Times New Roman" pitchFamily="18" charset="0"/>
                <a:cs typeface="Times New Roman" pitchFamily="18" charset="0"/>
              </a:rPr>
              <a:t>s </a:t>
            </a:r>
            <a:r>
              <a:rPr lang="lt-LT" sz="2400">
                <a:latin typeface="Times New Roman" pitchFamily="18" charset="0"/>
                <a:cs typeface="Times New Roman" pitchFamily="18" charset="0"/>
              </a:rPr>
              <a:t>&lt; F</a:t>
            </a:r>
            <a:r>
              <a:rPr lang="lt-LT" sz="2400" baseline="-25000">
                <a:latin typeface="Times New Roman" pitchFamily="18" charset="0"/>
                <a:cs typeface="Times New Roman" pitchFamily="18" charset="0"/>
              </a:rPr>
              <a:t>A</a:t>
            </a:r>
            <a:r>
              <a:rPr lang="lt-LT" sz="2400">
                <a:latin typeface="Times New Roman" pitchFamily="18" charset="0"/>
                <a:cs typeface="Times New Roman" pitchFamily="18" charset="0"/>
              </a:rPr>
              <a:t> ir </a:t>
            </a:r>
            <a:r>
              <a:rPr lang="lt-LT" sz="2400" baseline="-25000">
                <a:latin typeface="Times New Roman" pitchFamily="18" charset="0"/>
                <a:cs typeface="Times New Roman" pitchFamily="18" charset="0"/>
              </a:rPr>
              <a:t>                       </a:t>
            </a:r>
            <a:r>
              <a:rPr lang="lt-LT" sz="2400">
                <a:latin typeface="Times New Roman" pitchFamily="18" charset="0"/>
                <a:cs typeface="Times New Roman" pitchFamily="18" charset="0"/>
              </a:rPr>
              <a:t>kūnas kyla į skysčio paviršių.</a:t>
            </a:r>
            <a:endParaRPr lang="en-GB" sz="2400">
              <a:latin typeface="Times New Roman" pitchFamily="18" charset="0"/>
              <a:cs typeface="Times New Roman" pitchFamily="18" charset="0"/>
            </a:endParaRPr>
          </a:p>
        </p:txBody>
      </p:sp>
      <p:graphicFrame>
        <p:nvGraphicFramePr>
          <p:cNvPr id="203779" name="Object 1027"/>
          <p:cNvGraphicFramePr>
            <a:graphicFrameLocks noChangeAspect="1"/>
          </p:cNvGraphicFramePr>
          <p:nvPr/>
        </p:nvGraphicFramePr>
        <p:xfrm>
          <a:off x="6315075" y="5776913"/>
          <a:ext cx="1212850" cy="430212"/>
        </p:xfrm>
        <a:graphic>
          <a:graphicData uri="http://schemas.openxmlformats.org/presentationml/2006/ole">
            <p:oleObj spid="_x0000_s203779" name="Equation" r:id="rId6" imgW="482400" imgH="228600" progId="Equation.3">
              <p:embed/>
            </p:oleObj>
          </a:graphicData>
        </a:graphic>
      </p:graphicFrame>
    </p:spTree>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p:cNvSpPr>
          <p:nvPr>
            <p:ph type="title" idx="4294967295"/>
          </p:nvPr>
        </p:nvSpPr>
        <p:spPr bwMode="auto">
          <a:xfrm>
            <a:off x="1828800" y="0"/>
            <a:ext cx="10363200" cy="1143000"/>
          </a:xfrm>
          <a:noFill/>
        </p:spPr>
        <p:txBody>
          <a:bodyPr wrap="square" numCol="1" anchorCtr="0" compatLnSpc="1">
            <a:prstTxWarp prst="textNoShape">
              <a:avLst/>
            </a:prstTxWarp>
          </a:bodyPr>
          <a:lstStyle/>
          <a:p>
            <a:r>
              <a:rPr lang="lt-LT" sz="4400" cap="none" smtClean="0">
                <a:latin typeface="Times New Roman" pitchFamily="18" charset="0"/>
              </a:rPr>
              <a:t>11 uždavinys</a:t>
            </a:r>
            <a:endParaRPr lang="en-GB" sz="4400" cap="none" smtClean="0">
              <a:latin typeface="Times New Roman" pitchFamily="18" charset="0"/>
            </a:endParaRPr>
          </a:p>
        </p:txBody>
      </p:sp>
      <p:sp>
        <p:nvSpPr>
          <p:cNvPr id="70659" name="Rectangle 3"/>
          <p:cNvSpPr>
            <a:spLocks noGrp="1"/>
          </p:cNvSpPr>
          <p:nvPr>
            <p:ph type="body" idx="4294967295"/>
          </p:nvPr>
        </p:nvSpPr>
        <p:spPr bwMode="auto">
          <a:xfrm>
            <a:off x="304800" y="1066800"/>
            <a:ext cx="11480800" cy="5334000"/>
          </a:xfrm>
          <a:noFill/>
        </p:spPr>
        <p:txBody>
          <a:bodyPr wrap="square" numCol="1" anchor="t" anchorCtr="0" compatLnSpc="1">
            <a:prstTxWarp prst="textNoShape">
              <a:avLst/>
            </a:prstTxWarp>
          </a:bodyPr>
          <a:lstStyle/>
          <a:p>
            <a:pPr>
              <a:buFont typeface="Arial" charset="0"/>
              <a:buNone/>
            </a:pPr>
            <a:r>
              <a:rPr lang="lt-LT" sz="2800" cap="none" smtClean="0">
                <a:latin typeface="Times New Roman" pitchFamily="18" charset="0"/>
              </a:rPr>
              <a:t>		Pakrautas laivas, paniręs iki vaterlinijos, išstumia 15000 m</a:t>
            </a:r>
            <a:r>
              <a:rPr lang="lt-LT" sz="2800" cap="none" baseline="30000" smtClean="0">
                <a:latin typeface="Times New Roman" pitchFamily="18" charset="0"/>
              </a:rPr>
              <a:t>3</a:t>
            </a:r>
            <a:r>
              <a:rPr lang="lt-LT" sz="2800" cap="none" smtClean="0">
                <a:latin typeface="Times New Roman" pitchFamily="18" charset="0"/>
              </a:rPr>
              <a:t> vandens. Laivo masė 5000 t. Apskaičiuokite krovinio masę. </a:t>
            </a:r>
            <a:endParaRPr lang="en-GB" sz="2800" cap="none" smtClean="0">
              <a:latin typeface="Times New Roman" pitchFamily="18" charset="0"/>
            </a:endParaRPr>
          </a:p>
        </p:txBody>
      </p:sp>
      <p:sp>
        <p:nvSpPr>
          <p:cNvPr id="70660" name="Rectangle 4"/>
          <p:cNvSpPr>
            <a:spLocks noChangeArrowheads="1"/>
          </p:cNvSpPr>
          <p:nvPr/>
        </p:nvSpPr>
        <p:spPr bwMode="auto">
          <a:xfrm>
            <a:off x="5022850" y="2538413"/>
            <a:ext cx="12192000" cy="0"/>
          </a:xfrm>
          <a:prstGeom prst="rect">
            <a:avLst/>
          </a:prstGeom>
          <a:noFill/>
          <a:ln w="9525">
            <a:noFill/>
            <a:miter lim="800000"/>
            <a:headEnd/>
            <a:tailEnd/>
          </a:ln>
          <a:effectLst/>
        </p:spPr>
        <p:txBody>
          <a:bodyPr>
            <a:spAutoFit/>
          </a:bodyPr>
          <a:lstStyle/>
          <a:p>
            <a:endParaRPr lang="lt-LT"/>
          </a:p>
        </p:txBody>
      </p:sp>
      <p:graphicFrame>
        <p:nvGraphicFramePr>
          <p:cNvPr id="204800" name="Object 1024"/>
          <p:cNvGraphicFramePr>
            <a:graphicFrameLocks noChangeAspect="1"/>
          </p:cNvGraphicFramePr>
          <p:nvPr/>
        </p:nvGraphicFramePr>
        <p:xfrm>
          <a:off x="203200" y="3124200"/>
          <a:ext cx="3554413" cy="2743200"/>
        </p:xfrm>
        <a:graphic>
          <a:graphicData uri="http://schemas.openxmlformats.org/presentationml/2006/ole">
            <p:oleObj spid="_x0000_s204800" r:id="rId3" imgW="1612900" imgH="1778000" progId="Equation.3">
              <p:embed/>
            </p:oleObj>
          </a:graphicData>
        </a:graphic>
      </p:graphicFrame>
      <p:sp>
        <p:nvSpPr>
          <p:cNvPr id="70662" name="Text Box 6"/>
          <p:cNvSpPr txBox="1">
            <a:spLocks noChangeArrowheads="1"/>
          </p:cNvSpPr>
          <p:nvPr/>
        </p:nvSpPr>
        <p:spPr bwMode="auto">
          <a:xfrm>
            <a:off x="609600" y="2514600"/>
            <a:ext cx="2336800" cy="457200"/>
          </a:xfrm>
          <a:prstGeom prst="rect">
            <a:avLst/>
          </a:prstGeom>
          <a:noFill/>
          <a:ln w="9525">
            <a:noFill/>
            <a:miter lim="800000"/>
            <a:headEnd/>
            <a:tailEnd/>
          </a:ln>
          <a:effectLst/>
        </p:spPr>
        <p:txBody>
          <a:bodyPr>
            <a:spAutoFit/>
          </a:bodyPr>
          <a:lstStyle/>
          <a:p>
            <a:pPr eaLnBrk="1" hangingPunct="1">
              <a:spcBef>
                <a:spcPct val="50000"/>
              </a:spcBef>
            </a:pPr>
            <a:r>
              <a:rPr lang="lt-LT" sz="2400">
                <a:latin typeface="Times New Roman" pitchFamily="18" charset="0"/>
                <a:cs typeface="Times New Roman" pitchFamily="18" charset="0"/>
              </a:rPr>
              <a:t>Duota:</a:t>
            </a:r>
            <a:endParaRPr lang="en-GB" sz="2400">
              <a:latin typeface="Times New Roman" pitchFamily="18" charset="0"/>
              <a:cs typeface="Times New Roman" pitchFamily="18" charset="0"/>
            </a:endParaRPr>
          </a:p>
        </p:txBody>
      </p:sp>
      <p:sp>
        <p:nvSpPr>
          <p:cNvPr id="70663" name="Line 7"/>
          <p:cNvSpPr>
            <a:spLocks noChangeShapeType="1"/>
          </p:cNvSpPr>
          <p:nvPr/>
        </p:nvSpPr>
        <p:spPr bwMode="auto">
          <a:xfrm>
            <a:off x="406400" y="5334000"/>
            <a:ext cx="3454400" cy="0"/>
          </a:xfrm>
          <a:prstGeom prst="line">
            <a:avLst/>
          </a:prstGeom>
          <a:noFill/>
          <a:ln w="9525">
            <a:solidFill>
              <a:schemeClr val="tx1"/>
            </a:solidFill>
            <a:round/>
            <a:headEnd/>
            <a:tailEnd/>
          </a:ln>
          <a:effectLst/>
        </p:spPr>
        <p:txBody>
          <a:bodyPr/>
          <a:lstStyle/>
          <a:p>
            <a:endParaRPr lang="lt-LT"/>
          </a:p>
        </p:txBody>
      </p:sp>
      <p:sp>
        <p:nvSpPr>
          <p:cNvPr id="70664" name="Line 8"/>
          <p:cNvSpPr>
            <a:spLocks noChangeShapeType="1"/>
          </p:cNvSpPr>
          <p:nvPr/>
        </p:nvSpPr>
        <p:spPr bwMode="auto">
          <a:xfrm flipV="1">
            <a:off x="3860800" y="2590800"/>
            <a:ext cx="0" cy="2743200"/>
          </a:xfrm>
          <a:prstGeom prst="line">
            <a:avLst/>
          </a:prstGeom>
          <a:noFill/>
          <a:ln w="9525">
            <a:solidFill>
              <a:schemeClr val="tx1"/>
            </a:solidFill>
            <a:round/>
            <a:headEnd/>
            <a:tailEnd/>
          </a:ln>
          <a:effectLst/>
        </p:spPr>
        <p:txBody>
          <a:bodyPr/>
          <a:lstStyle/>
          <a:p>
            <a:endParaRPr lang="lt-LT"/>
          </a:p>
        </p:txBody>
      </p:sp>
      <p:sp>
        <p:nvSpPr>
          <p:cNvPr id="70665" name="Rectangle 9"/>
          <p:cNvSpPr>
            <a:spLocks noChangeArrowheads="1"/>
          </p:cNvSpPr>
          <p:nvPr/>
        </p:nvSpPr>
        <p:spPr bwMode="auto">
          <a:xfrm>
            <a:off x="5594350" y="2433638"/>
            <a:ext cx="12192000" cy="0"/>
          </a:xfrm>
          <a:prstGeom prst="rect">
            <a:avLst/>
          </a:prstGeom>
          <a:noFill/>
          <a:ln w="9525">
            <a:noFill/>
            <a:miter lim="800000"/>
            <a:headEnd/>
            <a:tailEnd/>
          </a:ln>
          <a:effectLst/>
        </p:spPr>
        <p:txBody>
          <a:bodyPr>
            <a:spAutoFit/>
          </a:bodyPr>
          <a:lstStyle/>
          <a:p>
            <a:endParaRPr lang="lt-LT"/>
          </a:p>
        </p:txBody>
      </p:sp>
      <p:sp>
        <p:nvSpPr>
          <p:cNvPr id="70666" name="Line 10"/>
          <p:cNvSpPr>
            <a:spLocks noChangeShapeType="1"/>
          </p:cNvSpPr>
          <p:nvPr/>
        </p:nvSpPr>
        <p:spPr bwMode="auto">
          <a:xfrm>
            <a:off x="5791200" y="2590800"/>
            <a:ext cx="0" cy="2819400"/>
          </a:xfrm>
          <a:prstGeom prst="line">
            <a:avLst/>
          </a:prstGeom>
          <a:noFill/>
          <a:ln w="9525">
            <a:solidFill>
              <a:schemeClr val="tx1"/>
            </a:solidFill>
            <a:round/>
            <a:headEnd/>
            <a:tailEnd/>
          </a:ln>
          <a:effectLst/>
        </p:spPr>
        <p:txBody>
          <a:bodyPr/>
          <a:lstStyle/>
          <a:p>
            <a:endParaRPr lang="lt-LT"/>
          </a:p>
        </p:txBody>
      </p:sp>
      <p:sp>
        <p:nvSpPr>
          <p:cNvPr id="70667" name="Rectangle 11"/>
          <p:cNvSpPr>
            <a:spLocks noChangeArrowheads="1"/>
          </p:cNvSpPr>
          <p:nvPr/>
        </p:nvSpPr>
        <p:spPr bwMode="auto">
          <a:xfrm>
            <a:off x="5594350" y="2309813"/>
            <a:ext cx="12192000" cy="0"/>
          </a:xfrm>
          <a:prstGeom prst="rect">
            <a:avLst/>
          </a:prstGeom>
          <a:noFill/>
          <a:ln w="9525">
            <a:noFill/>
            <a:miter lim="800000"/>
            <a:headEnd/>
            <a:tailEnd/>
          </a:ln>
          <a:effectLst/>
        </p:spPr>
        <p:txBody>
          <a:bodyPr>
            <a:spAutoFit/>
          </a:bodyPr>
          <a:lstStyle/>
          <a:p>
            <a:endParaRPr lang="lt-LT"/>
          </a:p>
        </p:txBody>
      </p:sp>
      <p:graphicFrame>
        <p:nvGraphicFramePr>
          <p:cNvPr id="204801" name="Object 1025"/>
          <p:cNvGraphicFramePr>
            <a:graphicFrameLocks noChangeAspect="1"/>
          </p:cNvGraphicFramePr>
          <p:nvPr/>
        </p:nvGraphicFramePr>
        <p:xfrm>
          <a:off x="4165600" y="2438400"/>
          <a:ext cx="1466850" cy="3276600"/>
        </p:xfrm>
        <a:graphic>
          <a:graphicData uri="http://schemas.openxmlformats.org/presentationml/2006/ole">
            <p:oleObj spid="_x0000_s204801" r:id="rId4" imgW="749300" imgH="2235200" progId="Equation.3">
              <p:embed/>
            </p:oleObj>
          </a:graphicData>
        </a:graphic>
      </p:graphicFrame>
      <p:sp>
        <p:nvSpPr>
          <p:cNvPr id="70669" name="Rectangle 13"/>
          <p:cNvSpPr>
            <a:spLocks noChangeArrowheads="1"/>
          </p:cNvSpPr>
          <p:nvPr/>
        </p:nvSpPr>
        <p:spPr bwMode="auto">
          <a:xfrm>
            <a:off x="4552950" y="2362200"/>
            <a:ext cx="12192000" cy="0"/>
          </a:xfrm>
          <a:prstGeom prst="rect">
            <a:avLst/>
          </a:prstGeom>
          <a:noFill/>
          <a:ln w="9525">
            <a:noFill/>
            <a:miter lim="800000"/>
            <a:headEnd/>
            <a:tailEnd/>
          </a:ln>
          <a:effectLst/>
        </p:spPr>
        <p:txBody>
          <a:bodyPr>
            <a:spAutoFit/>
          </a:bodyPr>
          <a:lstStyle/>
          <a:p>
            <a:endParaRPr lang="lt-LT"/>
          </a:p>
        </p:txBody>
      </p:sp>
      <p:graphicFrame>
        <p:nvGraphicFramePr>
          <p:cNvPr id="204802" name="Object 1026"/>
          <p:cNvGraphicFramePr>
            <a:graphicFrameLocks noChangeAspect="1"/>
          </p:cNvGraphicFramePr>
          <p:nvPr/>
        </p:nvGraphicFramePr>
        <p:xfrm>
          <a:off x="6096000" y="2362200"/>
          <a:ext cx="4876800" cy="3371850"/>
        </p:xfrm>
        <a:graphic>
          <a:graphicData uri="http://schemas.openxmlformats.org/presentationml/2006/ole">
            <p:oleObj spid="_x0000_s204802" r:id="rId5" imgW="2311400" imgH="2133600" progId="Equation.3">
              <p:embed/>
            </p:oleObj>
          </a:graphicData>
        </a:graphic>
      </p:graphicFrame>
      <p:sp>
        <p:nvSpPr>
          <p:cNvPr id="70671" name="Text Box 15"/>
          <p:cNvSpPr txBox="1">
            <a:spLocks noChangeArrowheads="1"/>
          </p:cNvSpPr>
          <p:nvPr/>
        </p:nvSpPr>
        <p:spPr bwMode="auto">
          <a:xfrm>
            <a:off x="7721600" y="6019800"/>
            <a:ext cx="4267200" cy="457200"/>
          </a:xfrm>
          <a:prstGeom prst="rect">
            <a:avLst/>
          </a:prstGeom>
          <a:noFill/>
          <a:ln w="9525">
            <a:noFill/>
            <a:miter lim="800000"/>
            <a:headEnd/>
            <a:tailEnd/>
          </a:ln>
          <a:effectLst/>
        </p:spPr>
        <p:txBody>
          <a:bodyPr>
            <a:spAutoFit/>
          </a:bodyPr>
          <a:lstStyle/>
          <a:p>
            <a:pPr eaLnBrk="1" hangingPunct="1">
              <a:spcBef>
                <a:spcPct val="50000"/>
              </a:spcBef>
            </a:pPr>
            <a:r>
              <a:rPr lang="lt-LT" sz="2400">
                <a:latin typeface="Times New Roman" pitchFamily="18" charset="0"/>
                <a:cs typeface="Times New Roman" pitchFamily="18" charset="0"/>
              </a:rPr>
              <a:t>Ats.: 10000 t.</a:t>
            </a:r>
            <a:endParaRPr lang="en-GB" sz="2400">
              <a:latin typeface="Times New Roman" pitchFamily="18" charset="0"/>
              <a:cs typeface="Times New Roman" pitchFamily="18" charset="0"/>
            </a:endParaRPr>
          </a:p>
        </p:txBody>
      </p:sp>
    </p:spTree>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p:cNvSpPr>
          <p:nvPr>
            <p:ph type="title" idx="4294967295"/>
          </p:nvPr>
        </p:nvSpPr>
        <p:spPr bwMode="auto">
          <a:xfrm>
            <a:off x="1828800" y="0"/>
            <a:ext cx="10363200" cy="1143000"/>
          </a:xfrm>
          <a:noFill/>
        </p:spPr>
        <p:txBody>
          <a:bodyPr wrap="square" numCol="1" anchorCtr="0" compatLnSpc="1">
            <a:prstTxWarp prst="textNoShape">
              <a:avLst/>
            </a:prstTxWarp>
          </a:bodyPr>
          <a:lstStyle/>
          <a:p>
            <a:r>
              <a:rPr lang="lt-LT" sz="4400" cap="none" smtClean="0">
                <a:latin typeface="Times New Roman" pitchFamily="18" charset="0"/>
              </a:rPr>
              <a:t>12 uždavinys</a:t>
            </a:r>
            <a:endParaRPr lang="en-GB" sz="4400" cap="none" smtClean="0">
              <a:latin typeface="Times New Roman" pitchFamily="18" charset="0"/>
            </a:endParaRPr>
          </a:p>
        </p:txBody>
      </p:sp>
      <p:sp>
        <p:nvSpPr>
          <p:cNvPr id="71683" name="Rectangle 3"/>
          <p:cNvSpPr>
            <a:spLocks noGrp="1"/>
          </p:cNvSpPr>
          <p:nvPr>
            <p:ph type="body" idx="4294967295"/>
          </p:nvPr>
        </p:nvSpPr>
        <p:spPr bwMode="auto">
          <a:xfrm>
            <a:off x="304800" y="990600"/>
            <a:ext cx="11480800" cy="5181600"/>
          </a:xfrm>
          <a:noFill/>
        </p:spPr>
        <p:txBody>
          <a:bodyPr wrap="square" numCol="1" anchor="t" anchorCtr="0" compatLnSpc="1">
            <a:prstTxWarp prst="textNoShape">
              <a:avLst/>
            </a:prstTxWarp>
          </a:bodyPr>
          <a:lstStyle/>
          <a:p>
            <a:pPr algn="just">
              <a:buFont typeface="Arial" charset="0"/>
              <a:buNone/>
            </a:pPr>
            <a:r>
              <a:rPr lang="lt-LT" sz="2800" cap="none" smtClean="0">
                <a:latin typeface="Times New Roman" pitchFamily="18" charset="0"/>
              </a:rPr>
              <a:t>		Aerostatas pripildytas helio, kurio tankis 0,18 kg/m</a:t>
            </a:r>
            <a:r>
              <a:rPr lang="lt-LT" sz="2800" cap="none" baseline="30000" smtClean="0">
                <a:latin typeface="Times New Roman" pitchFamily="18" charset="0"/>
              </a:rPr>
              <a:t>3</a:t>
            </a:r>
            <a:r>
              <a:rPr lang="lt-LT" sz="2800" cap="none" smtClean="0">
                <a:latin typeface="Times New Roman" pitchFamily="18" charset="0"/>
              </a:rPr>
              <a:t>. Oro tankis 5 km aukštyje yra apie 0,74 kg/m</a:t>
            </a:r>
            <a:r>
              <a:rPr lang="lt-LT" sz="2800" cap="none" baseline="30000" smtClean="0">
                <a:latin typeface="Times New Roman" pitchFamily="18" charset="0"/>
              </a:rPr>
              <a:t>3</a:t>
            </a:r>
            <a:r>
              <a:rPr lang="lt-LT" sz="2800" cap="none" smtClean="0">
                <a:latin typeface="Times New Roman" pitchFamily="18" charset="0"/>
              </a:rPr>
              <a:t>. Kokios masės krovinį gali pakelti 10000 m</a:t>
            </a:r>
            <a:r>
              <a:rPr lang="lt-LT" sz="2800" cap="none" baseline="30000" smtClean="0">
                <a:latin typeface="Times New Roman" pitchFamily="18" charset="0"/>
              </a:rPr>
              <a:t>3</a:t>
            </a:r>
            <a:r>
              <a:rPr lang="lt-LT" sz="2800" cap="none" smtClean="0">
                <a:latin typeface="Times New Roman" pitchFamily="18" charset="0"/>
              </a:rPr>
              <a:t> tūrio aerostatas į šį aukštį?</a:t>
            </a:r>
            <a:endParaRPr lang="en-GB" sz="2800" cap="none" smtClean="0">
              <a:latin typeface="Times New Roman" pitchFamily="18" charset="0"/>
            </a:endParaRPr>
          </a:p>
        </p:txBody>
      </p:sp>
      <p:sp>
        <p:nvSpPr>
          <p:cNvPr id="71684" name="Rectangle 4"/>
          <p:cNvSpPr>
            <a:spLocks noChangeArrowheads="1"/>
          </p:cNvSpPr>
          <p:nvPr/>
        </p:nvSpPr>
        <p:spPr bwMode="auto">
          <a:xfrm>
            <a:off x="5461000" y="2452688"/>
            <a:ext cx="12192000" cy="0"/>
          </a:xfrm>
          <a:prstGeom prst="rect">
            <a:avLst/>
          </a:prstGeom>
          <a:noFill/>
          <a:ln w="9525">
            <a:noFill/>
            <a:miter lim="800000"/>
            <a:headEnd/>
            <a:tailEnd/>
          </a:ln>
          <a:effectLst/>
        </p:spPr>
        <p:txBody>
          <a:bodyPr>
            <a:spAutoFit/>
          </a:bodyPr>
          <a:lstStyle/>
          <a:p>
            <a:endParaRPr lang="lt-LT"/>
          </a:p>
        </p:txBody>
      </p:sp>
      <p:sp>
        <p:nvSpPr>
          <p:cNvPr id="71685" name="Text Box 5"/>
          <p:cNvSpPr txBox="1">
            <a:spLocks noChangeArrowheads="1"/>
          </p:cNvSpPr>
          <p:nvPr/>
        </p:nvSpPr>
        <p:spPr bwMode="auto">
          <a:xfrm>
            <a:off x="406400" y="2895600"/>
            <a:ext cx="2336800" cy="457200"/>
          </a:xfrm>
          <a:prstGeom prst="rect">
            <a:avLst/>
          </a:prstGeom>
          <a:noFill/>
          <a:ln w="9525">
            <a:noFill/>
            <a:miter lim="800000"/>
            <a:headEnd/>
            <a:tailEnd/>
          </a:ln>
          <a:effectLst/>
        </p:spPr>
        <p:txBody>
          <a:bodyPr>
            <a:spAutoFit/>
          </a:bodyPr>
          <a:lstStyle/>
          <a:p>
            <a:pPr eaLnBrk="1" hangingPunct="1">
              <a:spcBef>
                <a:spcPct val="50000"/>
              </a:spcBef>
            </a:pPr>
            <a:r>
              <a:rPr lang="lt-LT" sz="2400">
                <a:latin typeface="Times New Roman" pitchFamily="18" charset="0"/>
                <a:cs typeface="Times New Roman" pitchFamily="18" charset="0"/>
              </a:rPr>
              <a:t>Duota:</a:t>
            </a:r>
            <a:endParaRPr lang="en-GB" sz="2400">
              <a:latin typeface="Times New Roman" pitchFamily="18" charset="0"/>
              <a:cs typeface="Times New Roman" pitchFamily="18" charset="0"/>
            </a:endParaRPr>
          </a:p>
        </p:txBody>
      </p:sp>
      <p:sp>
        <p:nvSpPr>
          <p:cNvPr id="71686" name="Line 6"/>
          <p:cNvSpPr>
            <a:spLocks noChangeShapeType="1"/>
          </p:cNvSpPr>
          <p:nvPr/>
        </p:nvSpPr>
        <p:spPr bwMode="auto">
          <a:xfrm>
            <a:off x="0" y="6096000"/>
            <a:ext cx="2743200" cy="0"/>
          </a:xfrm>
          <a:prstGeom prst="line">
            <a:avLst/>
          </a:prstGeom>
          <a:noFill/>
          <a:ln w="9525">
            <a:solidFill>
              <a:schemeClr val="tx1"/>
            </a:solidFill>
            <a:round/>
            <a:headEnd/>
            <a:tailEnd/>
          </a:ln>
          <a:effectLst/>
        </p:spPr>
        <p:txBody>
          <a:bodyPr/>
          <a:lstStyle/>
          <a:p>
            <a:endParaRPr lang="lt-LT"/>
          </a:p>
        </p:txBody>
      </p:sp>
      <p:sp>
        <p:nvSpPr>
          <p:cNvPr id="71687" name="Line 7"/>
          <p:cNvSpPr>
            <a:spLocks noChangeShapeType="1"/>
          </p:cNvSpPr>
          <p:nvPr/>
        </p:nvSpPr>
        <p:spPr bwMode="auto">
          <a:xfrm>
            <a:off x="2743200" y="2971800"/>
            <a:ext cx="0" cy="3124200"/>
          </a:xfrm>
          <a:prstGeom prst="line">
            <a:avLst/>
          </a:prstGeom>
          <a:noFill/>
          <a:ln w="9525">
            <a:solidFill>
              <a:schemeClr val="tx1"/>
            </a:solidFill>
            <a:round/>
            <a:headEnd/>
            <a:tailEnd/>
          </a:ln>
          <a:effectLst/>
        </p:spPr>
        <p:txBody>
          <a:bodyPr/>
          <a:lstStyle/>
          <a:p>
            <a:endParaRPr lang="lt-LT"/>
          </a:p>
        </p:txBody>
      </p:sp>
      <p:sp>
        <p:nvSpPr>
          <p:cNvPr id="71688" name="Line 8"/>
          <p:cNvSpPr>
            <a:spLocks noChangeShapeType="1"/>
          </p:cNvSpPr>
          <p:nvPr/>
        </p:nvSpPr>
        <p:spPr bwMode="auto">
          <a:xfrm>
            <a:off x="5283200" y="2819400"/>
            <a:ext cx="0" cy="3276600"/>
          </a:xfrm>
          <a:prstGeom prst="line">
            <a:avLst/>
          </a:prstGeom>
          <a:noFill/>
          <a:ln w="9525">
            <a:solidFill>
              <a:schemeClr val="tx1"/>
            </a:solidFill>
            <a:round/>
            <a:headEnd/>
            <a:tailEnd/>
          </a:ln>
          <a:effectLst/>
        </p:spPr>
        <p:txBody>
          <a:bodyPr/>
          <a:lstStyle/>
          <a:p>
            <a:endParaRPr lang="lt-LT"/>
          </a:p>
        </p:txBody>
      </p:sp>
      <p:graphicFrame>
        <p:nvGraphicFramePr>
          <p:cNvPr id="205824" name="Object 1024"/>
          <p:cNvGraphicFramePr>
            <a:graphicFrameLocks noChangeAspect="1"/>
          </p:cNvGraphicFramePr>
          <p:nvPr/>
        </p:nvGraphicFramePr>
        <p:xfrm>
          <a:off x="330200" y="3505200"/>
          <a:ext cx="2209800" cy="3048000"/>
        </p:xfrm>
        <a:graphic>
          <a:graphicData uri="http://schemas.openxmlformats.org/presentationml/2006/ole">
            <p:oleObj spid="_x0000_s205824" r:id="rId3" imgW="952500" imgH="1955800" progId="Equation.3">
              <p:embed/>
            </p:oleObj>
          </a:graphicData>
        </a:graphic>
      </p:graphicFrame>
      <p:graphicFrame>
        <p:nvGraphicFramePr>
          <p:cNvPr id="205825" name="Object 1025"/>
          <p:cNvGraphicFramePr>
            <a:graphicFrameLocks noChangeAspect="1"/>
          </p:cNvGraphicFramePr>
          <p:nvPr/>
        </p:nvGraphicFramePr>
        <p:xfrm>
          <a:off x="2844800" y="2895600"/>
          <a:ext cx="2286000" cy="3429000"/>
        </p:xfrm>
        <a:graphic>
          <a:graphicData uri="http://schemas.openxmlformats.org/presentationml/2006/ole">
            <p:oleObj spid="_x0000_s205825" name="Equation" r:id="rId4" imgW="1002960" imgH="2006280" progId="Equation.3">
              <p:embed/>
            </p:oleObj>
          </a:graphicData>
        </a:graphic>
      </p:graphicFrame>
      <p:sp>
        <p:nvSpPr>
          <p:cNvPr id="71691" name="Rectangle 11"/>
          <p:cNvSpPr>
            <a:spLocks noChangeArrowheads="1"/>
          </p:cNvSpPr>
          <p:nvPr/>
        </p:nvSpPr>
        <p:spPr bwMode="auto">
          <a:xfrm>
            <a:off x="4273550" y="2386013"/>
            <a:ext cx="12192000" cy="0"/>
          </a:xfrm>
          <a:prstGeom prst="rect">
            <a:avLst/>
          </a:prstGeom>
          <a:noFill/>
          <a:ln w="9525">
            <a:noFill/>
            <a:miter lim="800000"/>
            <a:headEnd/>
            <a:tailEnd/>
          </a:ln>
          <a:effectLst/>
        </p:spPr>
        <p:txBody>
          <a:bodyPr>
            <a:spAutoFit/>
          </a:bodyPr>
          <a:lstStyle/>
          <a:p>
            <a:endParaRPr lang="lt-LT"/>
          </a:p>
        </p:txBody>
      </p:sp>
      <p:graphicFrame>
        <p:nvGraphicFramePr>
          <p:cNvPr id="205826" name="Object 1026"/>
          <p:cNvGraphicFramePr>
            <a:graphicFrameLocks noChangeAspect="1"/>
          </p:cNvGraphicFramePr>
          <p:nvPr/>
        </p:nvGraphicFramePr>
        <p:xfrm>
          <a:off x="5486400" y="2743200"/>
          <a:ext cx="6096000" cy="3371850"/>
        </p:xfrm>
        <a:graphic>
          <a:graphicData uri="http://schemas.openxmlformats.org/presentationml/2006/ole">
            <p:oleObj spid="_x0000_s205826" r:id="rId5" imgW="2730500" imgH="2082800" progId="Equation.3">
              <p:embed/>
            </p:oleObj>
          </a:graphicData>
        </a:graphic>
      </p:graphicFrame>
      <p:sp>
        <p:nvSpPr>
          <p:cNvPr id="71693" name="Text Box 13"/>
          <p:cNvSpPr txBox="1">
            <a:spLocks noChangeArrowheads="1"/>
          </p:cNvSpPr>
          <p:nvPr/>
        </p:nvSpPr>
        <p:spPr bwMode="auto">
          <a:xfrm>
            <a:off x="9347200" y="6096000"/>
            <a:ext cx="2438400" cy="457200"/>
          </a:xfrm>
          <a:prstGeom prst="rect">
            <a:avLst/>
          </a:prstGeom>
          <a:noFill/>
          <a:ln w="9525">
            <a:noFill/>
            <a:miter lim="800000"/>
            <a:headEnd/>
            <a:tailEnd/>
          </a:ln>
          <a:effectLst/>
        </p:spPr>
        <p:txBody>
          <a:bodyPr>
            <a:spAutoFit/>
          </a:bodyPr>
          <a:lstStyle/>
          <a:p>
            <a:pPr eaLnBrk="1" hangingPunct="1">
              <a:spcBef>
                <a:spcPct val="50000"/>
              </a:spcBef>
            </a:pPr>
            <a:r>
              <a:rPr lang="lt-LT" sz="2400">
                <a:latin typeface="Times New Roman" pitchFamily="18" charset="0"/>
                <a:cs typeface="Times New Roman" pitchFamily="18" charset="0"/>
              </a:rPr>
              <a:t>Ats.: 5,6 t.</a:t>
            </a:r>
            <a:endParaRPr lang="en-GB" sz="2400">
              <a:latin typeface="Times New Roman" pitchFamily="18" charset="0"/>
              <a:cs typeface="Times New Roman" pitchFamily="18" charset="0"/>
            </a:endParaRPr>
          </a:p>
        </p:txBody>
      </p:sp>
    </p:spTree>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p:cNvSpPr>
          <p:nvPr>
            <p:ph type="title" idx="4294967295"/>
          </p:nvPr>
        </p:nvSpPr>
        <p:spPr bwMode="auto">
          <a:xfrm>
            <a:off x="1828800" y="0"/>
            <a:ext cx="10363200" cy="1143000"/>
          </a:xfrm>
          <a:noFill/>
        </p:spPr>
        <p:txBody>
          <a:bodyPr wrap="square" numCol="1" anchorCtr="0" compatLnSpc="1">
            <a:prstTxWarp prst="textNoShape">
              <a:avLst/>
            </a:prstTxWarp>
          </a:bodyPr>
          <a:lstStyle/>
          <a:p>
            <a:r>
              <a:rPr lang="lt-LT" sz="4400" cap="none" smtClean="0">
                <a:latin typeface="Times New Roman" pitchFamily="18" charset="0"/>
              </a:rPr>
              <a:t>Literatūra</a:t>
            </a:r>
            <a:endParaRPr lang="en-GB" sz="4400" cap="none" smtClean="0">
              <a:latin typeface="Times New Roman" pitchFamily="18" charset="0"/>
            </a:endParaRPr>
          </a:p>
        </p:txBody>
      </p:sp>
      <p:sp>
        <p:nvSpPr>
          <p:cNvPr id="72707" name="Rectangle 3"/>
          <p:cNvSpPr>
            <a:spLocks noGrp="1"/>
          </p:cNvSpPr>
          <p:nvPr>
            <p:ph type="body" idx="4294967295"/>
          </p:nvPr>
        </p:nvSpPr>
        <p:spPr bwMode="auto">
          <a:xfrm>
            <a:off x="406400" y="914400"/>
            <a:ext cx="11280775" cy="5486400"/>
          </a:xfrm>
          <a:noFill/>
        </p:spPr>
        <p:txBody>
          <a:bodyPr wrap="square" numCol="1" anchor="t" anchorCtr="0" compatLnSpc="1">
            <a:prstTxWarp prst="textNoShape">
              <a:avLst/>
            </a:prstTxWarp>
          </a:bodyPr>
          <a:lstStyle/>
          <a:p>
            <a:pPr marL="609600" indent="-609600" algn="just">
              <a:lnSpc>
                <a:spcPct val="110000"/>
              </a:lnSpc>
              <a:buFontTx/>
              <a:buAutoNum type="arabicPeriod"/>
            </a:pPr>
            <a:r>
              <a:rPr lang="lt-LT" sz="2400" cap="none" smtClean="0">
                <a:latin typeface="Times New Roman" pitchFamily="18" charset="0"/>
              </a:rPr>
              <a:t>V. Valentinavičius. Fizika. Vadovėlis 8 klasei. Kaunas, Šviesa, 2004.</a:t>
            </a:r>
          </a:p>
          <a:p>
            <a:pPr marL="609600" indent="-609600" algn="just">
              <a:lnSpc>
                <a:spcPct val="110000"/>
              </a:lnSpc>
              <a:buFontTx/>
              <a:buAutoNum type="arabicPeriod"/>
            </a:pPr>
            <a:r>
              <a:rPr lang="lt-LT" sz="2400" cap="none" smtClean="0">
                <a:latin typeface="Times New Roman" pitchFamily="18" charset="0"/>
              </a:rPr>
              <a:t>P. Pečiuliauskienė, V. Valentinavičius. Fizikos testai VIII klasei. Kaunas, Šviesa, 2004.</a:t>
            </a:r>
          </a:p>
          <a:p>
            <a:pPr marL="609600" indent="-609600" algn="just">
              <a:lnSpc>
                <a:spcPct val="110000"/>
              </a:lnSpc>
              <a:buFontTx/>
              <a:buAutoNum type="arabicPeriod"/>
            </a:pPr>
            <a:r>
              <a:rPr lang="lt-LT" sz="2400" cap="none" smtClean="0">
                <a:latin typeface="Times New Roman" pitchFamily="18" charset="0"/>
              </a:rPr>
              <a:t>J. Gutauskaitė, A. Kynienė, Ž. Kovaliūnienė, P. Lozda, R. Rozga, E. Baleišis. Spektras. Fizikos vadovėlis 8 klasei. II dalis. Vilnius, Briedis, 2006.</a:t>
            </a:r>
          </a:p>
          <a:p>
            <a:pPr marL="609600" indent="-609600" algn="just">
              <a:lnSpc>
                <a:spcPct val="110000"/>
              </a:lnSpc>
              <a:buFontTx/>
              <a:buAutoNum type="arabicPeriod"/>
            </a:pPr>
            <a:r>
              <a:rPr lang="lt-LT" sz="2400" cap="none" smtClean="0">
                <a:latin typeface="Times New Roman" pitchFamily="18" charset="0"/>
              </a:rPr>
              <a:t>O. Vaščenkienė, I. Adomaitis. Fizika 8. Uždavinynas. Kaunas, Šviesa, 2013. </a:t>
            </a:r>
          </a:p>
          <a:p>
            <a:pPr marL="609600" indent="-609600" algn="just">
              <a:lnSpc>
                <a:spcPct val="110000"/>
              </a:lnSpc>
              <a:buFontTx/>
              <a:buAutoNum type="arabicPeriod"/>
            </a:pPr>
            <a:r>
              <a:rPr lang="lt-LT" sz="2400" cap="none" smtClean="0">
                <a:latin typeface="Times New Roman" pitchFamily="18" charset="0"/>
              </a:rPr>
              <a:t>L. Ragulienė, V. Šlekienė. Fizikos uždavinynas VIII klasei. Kaunas, Šviesa, 2005.</a:t>
            </a:r>
          </a:p>
          <a:p>
            <a:pPr marL="609600" indent="-609600" algn="just">
              <a:lnSpc>
                <a:spcPct val="110000"/>
              </a:lnSpc>
              <a:buFontTx/>
              <a:buAutoNum type="arabicPeriod"/>
            </a:pPr>
            <a:r>
              <a:rPr lang="lt-LT" sz="2400" cap="none" smtClean="0">
                <a:latin typeface="Times New Roman" pitchFamily="18" charset="0"/>
              </a:rPr>
              <a:t>L. Gražienė, B. Jakaitienė, A. Kairienė, L. Platonova.  Kokybinės fizikos užduotys VII-X klasėms. Vilnius, A. Varno personalinė įmonė, Leidėjų asociacija BIBLION, 2000.</a:t>
            </a:r>
          </a:p>
          <a:p>
            <a:pPr marL="609600" indent="-609600" algn="just">
              <a:lnSpc>
                <a:spcPct val="110000"/>
              </a:lnSpc>
              <a:buFontTx/>
              <a:buAutoNum type="arabicPeriod"/>
            </a:pPr>
            <a:r>
              <a:rPr lang="lt-LT" sz="2400" cap="none" smtClean="0">
                <a:latin typeface="Times New Roman" pitchFamily="18" charset="0"/>
              </a:rPr>
              <a:t>http://www.aviasistemos.lt/pasaulio-oro-balionu-cempionate-po-pirmo-skrydzio-vytautas-sviderskis-astuntas 2015-03-10</a:t>
            </a:r>
            <a:endParaRPr lang="en-US" sz="2400" cap="none" smtClean="0">
              <a:latin typeface="Times New Roman" pitchFamily="18" charset="0"/>
            </a:endParaRPr>
          </a:p>
        </p:txBody>
      </p:sp>
    </p:spTree>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p:cNvSpPr>
          <p:nvPr>
            <p:ph type="title" idx="4294967295"/>
          </p:nvPr>
        </p:nvSpPr>
        <p:spPr bwMode="auto">
          <a:xfrm>
            <a:off x="1828800" y="0"/>
            <a:ext cx="10363200" cy="1182688"/>
          </a:xfrm>
          <a:noFill/>
        </p:spPr>
        <p:txBody>
          <a:bodyPr wrap="square" numCol="1" anchorCtr="0" compatLnSpc="1">
            <a:prstTxWarp prst="textNoShape">
              <a:avLst/>
            </a:prstTxWarp>
          </a:bodyPr>
          <a:lstStyle/>
          <a:p>
            <a:r>
              <a:rPr lang="lt-LT" sz="4400" cap="none" smtClean="0">
                <a:latin typeface="Times New Roman" pitchFamily="18" charset="0"/>
              </a:rPr>
              <a:t>Literatūra</a:t>
            </a:r>
            <a:endParaRPr lang="en-GB" sz="4400" cap="none" smtClean="0">
              <a:latin typeface="Times New Roman" pitchFamily="18" charset="0"/>
            </a:endParaRPr>
          </a:p>
        </p:txBody>
      </p:sp>
      <p:sp>
        <p:nvSpPr>
          <p:cNvPr id="166915" name="Rectangle 3"/>
          <p:cNvSpPr>
            <a:spLocks noGrp="1"/>
          </p:cNvSpPr>
          <p:nvPr>
            <p:ph type="body" idx="4294967295"/>
          </p:nvPr>
        </p:nvSpPr>
        <p:spPr bwMode="auto">
          <a:xfrm>
            <a:off x="385763" y="976313"/>
            <a:ext cx="11587162" cy="5614987"/>
          </a:xfrm>
          <a:noFill/>
        </p:spPr>
        <p:txBody>
          <a:bodyPr wrap="square" numCol="1" anchor="t" anchorCtr="0" compatLnSpc="1">
            <a:prstTxWarp prst="textNoShape">
              <a:avLst/>
            </a:prstTxWarp>
          </a:bodyPr>
          <a:lstStyle/>
          <a:p>
            <a:pPr marL="381000" indent="-381000" algn="just">
              <a:lnSpc>
                <a:spcPct val="110000"/>
              </a:lnSpc>
              <a:buFontTx/>
              <a:buAutoNum type="arabicPeriod" startAt="8"/>
            </a:pPr>
            <a:r>
              <a:rPr lang="lt-LT" cap="none" smtClean="0">
                <a:latin typeface="Times New Roman" pitchFamily="18" charset="0"/>
              </a:rPr>
              <a:t>http://lt.wikipedia.org/wiki/Archimedas   2015-03-10</a:t>
            </a:r>
          </a:p>
          <a:p>
            <a:pPr marL="381000" indent="-381000" algn="just">
              <a:lnSpc>
                <a:spcPct val="110000"/>
              </a:lnSpc>
              <a:buFontTx/>
              <a:buAutoNum type="arabicPeriod" startAt="8"/>
            </a:pPr>
            <a:r>
              <a:rPr lang="lt-LT" cap="none" smtClean="0">
                <a:latin typeface="Times New Roman" pitchFamily="18" charset="0"/>
                <a:hlinkClick r:id="rId2"/>
              </a:rPr>
              <a:t>http://personal.maths.surrey.ac.uk/st/H.Bruin/MMath/archimedes.html</a:t>
            </a:r>
            <a:r>
              <a:rPr lang="lt-LT" cap="none" smtClean="0">
                <a:latin typeface="Times New Roman" pitchFamily="18" charset="0"/>
              </a:rPr>
              <a:t> 2015-03-10</a:t>
            </a:r>
          </a:p>
          <a:p>
            <a:pPr marL="381000" indent="-381000" algn="just">
              <a:lnSpc>
                <a:spcPct val="110000"/>
              </a:lnSpc>
              <a:buFontTx/>
              <a:buAutoNum type="arabicPeriod" startAt="8"/>
            </a:pPr>
            <a:r>
              <a:rPr lang="lt-LT" cap="none" smtClean="0">
                <a:latin typeface="Times New Roman" pitchFamily="18" charset="0"/>
              </a:rPr>
              <a:t> </a:t>
            </a:r>
            <a:r>
              <a:rPr lang="lt-LT" cap="none" smtClean="0">
                <a:latin typeface="Times New Roman" pitchFamily="18" charset="0"/>
                <a:hlinkClick r:id="rId3"/>
              </a:rPr>
              <a:t>http://www.e-burte.lt/karaliaus-karuna-53010</a:t>
            </a:r>
            <a:r>
              <a:rPr lang="lt-LT" cap="none" smtClean="0">
                <a:latin typeface="Times New Roman" pitchFamily="18" charset="0"/>
              </a:rPr>
              <a:t>   2015-03-10</a:t>
            </a:r>
          </a:p>
          <a:p>
            <a:pPr marL="381000" indent="-381000" algn="just">
              <a:lnSpc>
                <a:spcPct val="110000"/>
              </a:lnSpc>
              <a:buFontTx/>
              <a:buAutoNum type="arabicPeriod" startAt="8"/>
            </a:pPr>
            <a:r>
              <a:rPr lang="lt-LT" cap="none" smtClean="0">
                <a:latin typeface="Times New Roman" pitchFamily="18" charset="0"/>
              </a:rPr>
              <a:t> R. Karazija.  Žaislai, įdomūs bandymai ir žaidimai. Vilnius, TEV, 2002. </a:t>
            </a:r>
          </a:p>
          <a:p>
            <a:pPr marL="381000" indent="-381000" algn="just">
              <a:lnSpc>
                <a:spcPct val="110000"/>
              </a:lnSpc>
              <a:buFontTx/>
              <a:buAutoNum type="arabicPeriod" startAt="8"/>
            </a:pPr>
            <a:r>
              <a:rPr lang="lt-LT" cap="none" smtClean="0">
                <a:latin typeface="Times New Roman" pitchFamily="18" charset="0"/>
              </a:rPr>
              <a:t> </a:t>
            </a:r>
            <a:r>
              <a:rPr lang="en-GB" cap="none" smtClean="0">
                <a:latin typeface="Times New Roman" pitchFamily="18" charset="0"/>
                <a:hlinkClick r:id="rId4"/>
              </a:rPr>
              <a:t>http://www.freediving.lt/ryklys-m39s187c418.html</a:t>
            </a:r>
            <a:r>
              <a:rPr lang="lt-LT" cap="none" smtClean="0">
                <a:latin typeface="Times New Roman" pitchFamily="18" charset="0"/>
              </a:rPr>
              <a:t> 2015-03-10</a:t>
            </a:r>
          </a:p>
          <a:p>
            <a:pPr marL="381000" indent="-381000" algn="just">
              <a:lnSpc>
                <a:spcPct val="110000"/>
              </a:lnSpc>
              <a:buFontTx/>
              <a:buAutoNum type="arabicPeriod" startAt="8"/>
            </a:pPr>
            <a:r>
              <a:rPr lang="lt-LT" cap="none" smtClean="0">
                <a:latin typeface="Times New Roman" pitchFamily="18" charset="0"/>
              </a:rPr>
              <a:t> P. Sirtautas, Z. Sirtautas, D. Sirtautienė, P. Sirtautas. Kokybiniai fizikos uždaviniai 8 klasei. Panevėžys, 2002.</a:t>
            </a:r>
          </a:p>
          <a:p>
            <a:pPr marL="381000" indent="-381000" algn="just">
              <a:lnSpc>
                <a:spcPct val="110000"/>
              </a:lnSpc>
              <a:buFontTx/>
              <a:buAutoNum type="arabicPeriod" startAt="8"/>
            </a:pPr>
            <a:r>
              <a:rPr lang="lt-LT" cap="none" smtClean="0">
                <a:latin typeface="Times New Roman" pitchFamily="18" charset="0"/>
              </a:rPr>
              <a:t> </a:t>
            </a:r>
            <a:r>
              <a:rPr lang="en-GB" cap="none" smtClean="0">
                <a:latin typeface="Times New Roman" pitchFamily="18" charset="0"/>
              </a:rPr>
              <a:t>http://www.4erevolution.com/en/ballon-anti-drone/ </a:t>
            </a:r>
            <a:r>
              <a:rPr lang="lt-LT" cap="none" smtClean="0">
                <a:latin typeface="Times New Roman" pitchFamily="18" charset="0"/>
              </a:rPr>
              <a:t> 2015-03-10</a:t>
            </a:r>
          </a:p>
          <a:p>
            <a:pPr marL="381000" indent="-381000" algn="just">
              <a:lnSpc>
                <a:spcPct val="110000"/>
              </a:lnSpc>
              <a:buFontTx/>
              <a:buAutoNum type="arabicPeriod" startAt="8"/>
            </a:pPr>
            <a:r>
              <a:rPr lang="lt-LT" cap="none" smtClean="0">
                <a:latin typeface="Times New Roman" pitchFamily="18" charset="0"/>
              </a:rPr>
              <a:t> Nacionalinis egzaminų centras. Į pagalbą abiturientui. Fizika. 2010 – 2013 metų Valstybinių brandos egzaminų medžiaga. Vilnius, TEV, 2013.</a:t>
            </a:r>
          </a:p>
          <a:p>
            <a:pPr marL="381000" indent="-381000" algn="just">
              <a:lnSpc>
                <a:spcPct val="110000"/>
              </a:lnSpc>
              <a:buFontTx/>
              <a:buAutoNum type="arabicPeriod" startAt="8"/>
            </a:pPr>
            <a:r>
              <a:rPr lang="lt-LT" cap="none" smtClean="0">
                <a:latin typeface="Times New Roman" pitchFamily="18" charset="0"/>
              </a:rPr>
              <a:t> </a:t>
            </a:r>
            <a:r>
              <a:rPr lang="en-GB" cap="none" smtClean="0">
                <a:latin typeface="Times New Roman" pitchFamily="18" charset="0"/>
                <a:hlinkClick r:id="rId5"/>
              </a:rPr>
              <a:t>http://straipsniai.org/wp-content/uploads/2012/07/Oro-balionai.jpg</a:t>
            </a:r>
            <a:r>
              <a:rPr lang="lt-LT" cap="none" smtClean="0">
                <a:latin typeface="Times New Roman" pitchFamily="18" charset="0"/>
              </a:rPr>
              <a:t> 2015-03-10</a:t>
            </a:r>
          </a:p>
          <a:p>
            <a:pPr marL="381000" indent="-381000" algn="just">
              <a:lnSpc>
                <a:spcPct val="110000"/>
              </a:lnSpc>
              <a:buFontTx/>
              <a:buAutoNum type="arabicPeriod" startAt="8"/>
            </a:pPr>
            <a:r>
              <a:rPr lang="lt-LT" cap="none" smtClean="0">
                <a:latin typeface="Times New Roman" pitchFamily="18" charset="0"/>
              </a:rPr>
              <a:t>J. Gutauskaitė, A. Kynienė, Ž. Kovaliūnienė, P. Lozda, R. Rozga. Spektras. Užduočių sąsiuvinis 8 klasei. II dalis. Vilnius, Briedis, 2011.</a:t>
            </a:r>
          </a:p>
          <a:p>
            <a:pPr marL="381000" indent="-381000" algn="just">
              <a:lnSpc>
                <a:spcPct val="110000"/>
              </a:lnSpc>
              <a:buFontTx/>
              <a:buAutoNum type="arabicPeriod" startAt="8"/>
            </a:pPr>
            <a:endParaRPr lang="lt-LT" cap="none" smtClean="0">
              <a:latin typeface="Times New Roman" pitchFamily="18" charset="0"/>
            </a:endParaRPr>
          </a:p>
          <a:p>
            <a:pPr marL="381000" indent="-381000" algn="just">
              <a:lnSpc>
                <a:spcPct val="110000"/>
              </a:lnSpc>
              <a:buFontTx/>
              <a:buAutoNum type="arabicPeriod" startAt="8"/>
            </a:pPr>
            <a:endParaRPr lang="en-GB" cap="none" smtClean="0">
              <a:latin typeface="Times New Roman" pitchFamily="18" charset="0"/>
            </a:endParaRPr>
          </a:p>
          <a:p>
            <a:pPr marL="381000" indent="-381000">
              <a:lnSpc>
                <a:spcPct val="110000"/>
              </a:lnSpc>
            </a:pPr>
            <a:endParaRPr lang="en-GB" cap="none" smtClean="0">
              <a:latin typeface="Times New Roman" pitchFamily="18" charset="0"/>
            </a:endParaRPr>
          </a:p>
        </p:txBody>
      </p:sp>
    </p:spTree>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p:cNvSpPr>
          <p:nvPr>
            <p:ph type="title" idx="4294967295"/>
          </p:nvPr>
        </p:nvSpPr>
        <p:spPr bwMode="auto">
          <a:xfrm>
            <a:off x="941388" y="965200"/>
            <a:ext cx="10363200" cy="1595438"/>
          </a:xfrm>
          <a:noFill/>
        </p:spPr>
        <p:txBody>
          <a:bodyPr wrap="square" numCol="1" anchorCtr="0" compatLnSpc="1">
            <a:prstTxWarp prst="textNoShape">
              <a:avLst/>
            </a:prstTxWarp>
          </a:bodyPr>
          <a:lstStyle/>
          <a:p>
            <a:r>
              <a:rPr lang="lt-LT" sz="7200" cap="none" smtClean="0">
                <a:latin typeface="Times New Roman" pitchFamily="18" charset="0"/>
              </a:rPr>
              <a:t>Ačiū už dėmesį</a:t>
            </a:r>
            <a:endParaRPr lang="en-GB" sz="7200" cap="none" smtClean="0">
              <a:latin typeface="Times New Roman" pitchFamily="18" charset="0"/>
            </a:endParaRPr>
          </a:p>
        </p:txBody>
      </p:sp>
    </p:spTree>
  </p:cSld>
  <p:clrMapOvr>
    <a:masterClrMapping/>
  </p:clrMapOvr>
  <p:transition/>
</p:sld>
</file>

<file path=ppt/theme/theme1.xml><?xml version="1.0" encoding="utf-8"?>
<a:theme xmlns:a="http://schemas.openxmlformats.org/drawingml/2006/main" name="1_Droplet">
  <a:themeElements>
    <a:clrScheme name="Droplet">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fontScheme name="1_Droplet">
      <a:majorFont>
        <a:latin typeface=""/>
        <a:ea typeface=""/>
        <a:cs typeface=""/>
      </a:majorFont>
      <a:minorFont>
        <a:latin typeface=""/>
        <a:ea typeface=""/>
        <a:cs typeface=""/>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xmlns="" name="Droplet" id="{8984A317-299A-4E50-B45D-BFC9EDE2337A}" vid="{DEB094D4-7FD8-4F86-93D5-B0F1341EF586}"/>
    </a:ext>
  </a:extLst>
</a:theme>
</file>

<file path=docProps/app.xml><?xml version="1.0" encoding="utf-8"?>
<Properties xmlns="http://schemas.openxmlformats.org/officeDocument/2006/extended-properties" xmlns:vt="http://schemas.openxmlformats.org/officeDocument/2006/docPropsVTypes">
  <Template>TM04033925[[fn=Droplet]]</Template>
  <TotalTime>1734</TotalTime>
  <Words>3621</Words>
  <Application>Microsoft Office PowerPoint</Application>
  <PresentationFormat>Custom</PresentationFormat>
  <Paragraphs>529</Paragraphs>
  <Slides>110</Slides>
  <Notes>0</Notes>
  <HiddenSlides>0</HiddenSlides>
  <MMClips>0</MMClips>
  <ScaleCrop>false</ScaleCrop>
  <HeadingPairs>
    <vt:vector size="8" baseType="variant">
      <vt:variant>
        <vt:lpstr>Naudojami šriftai</vt:lpstr>
      </vt:variant>
      <vt:variant>
        <vt:i4>6</vt:i4>
      </vt:variant>
      <vt:variant>
        <vt:lpstr>Dizaino šablonas</vt:lpstr>
      </vt:variant>
      <vt:variant>
        <vt:i4>1</vt:i4>
      </vt:variant>
      <vt:variant>
        <vt:lpstr>Įdėtosios OLE paslaugos</vt:lpstr>
      </vt:variant>
      <vt:variant>
        <vt:i4>3</vt:i4>
      </vt:variant>
      <vt:variant>
        <vt:lpstr>Skaidrių pavadinimai</vt:lpstr>
      </vt:variant>
      <vt:variant>
        <vt:i4>110</vt:i4>
      </vt:variant>
    </vt:vector>
  </HeadingPairs>
  <TitlesOfParts>
    <vt:vector size="120" baseType="lpstr">
      <vt:lpstr>Tw Cen MT</vt:lpstr>
      <vt:lpstr>Arial</vt:lpstr>
      <vt:lpstr>Calibri</vt:lpstr>
      <vt:lpstr>Times New Roman</vt:lpstr>
      <vt:lpstr>Wingdings 3</vt:lpstr>
      <vt:lpstr>Century Gothic</vt:lpstr>
      <vt:lpstr>1_Droplet</vt:lpstr>
      <vt:lpstr>Microsoft Equation 3.0</vt:lpstr>
      <vt:lpstr>PBrush</vt:lpstr>
      <vt:lpstr>Lygtis</vt:lpstr>
      <vt:lpstr>„Kūnai skysčiuose (dujose)“ Skyriaus apibendrinimas </vt:lpstr>
      <vt:lpstr>Turinys</vt:lpstr>
      <vt:lpstr>Turinys</vt:lpstr>
      <vt:lpstr>Archimedas</vt:lpstr>
      <vt:lpstr>Skaidrė 5</vt:lpstr>
      <vt:lpstr>Problema</vt:lpstr>
      <vt:lpstr>1 Bandymas</vt:lpstr>
      <vt:lpstr>Archimedo jėga</vt:lpstr>
      <vt:lpstr>Skaidrė 9</vt:lpstr>
      <vt:lpstr>2 Bandymas</vt:lpstr>
      <vt:lpstr>Skaidrė 11</vt:lpstr>
      <vt:lpstr>Skaidrė 12</vt:lpstr>
      <vt:lpstr>3 Bandymas </vt:lpstr>
      <vt:lpstr>Skaidrė 14</vt:lpstr>
      <vt:lpstr>Archimedo dėsnis</vt:lpstr>
      <vt:lpstr>Archimedo dėsnis</vt:lpstr>
      <vt:lpstr>               Archimedas ir karūna</vt:lpstr>
      <vt:lpstr>             Archimedas ir karūna</vt:lpstr>
      <vt:lpstr>  Archimedas ir karūna</vt:lpstr>
      <vt:lpstr>Skystyje panirusį kūną veikiančios Archimedo jėgos apskaičiavimas</vt:lpstr>
      <vt:lpstr>Priemonės:</vt:lpstr>
      <vt:lpstr>Darbo eiga</vt:lpstr>
      <vt:lpstr>Darbo eiga</vt:lpstr>
      <vt:lpstr>Archimedo jėgos apskaičiavimas</vt:lpstr>
      <vt:lpstr>Darbo eiga </vt:lpstr>
      <vt:lpstr>Darbo eiga</vt:lpstr>
      <vt:lpstr>Archimedo jėgos apskaičiavimas</vt:lpstr>
      <vt:lpstr>Archimedo jėgos apskaičiavimas</vt:lpstr>
      <vt:lpstr>Išvados</vt:lpstr>
      <vt:lpstr>             Kūnų plūduriavimas</vt:lpstr>
      <vt:lpstr>4 Bandymas </vt:lpstr>
      <vt:lpstr>                       Kūnų plūduriavimo sąlygos</vt:lpstr>
      <vt:lpstr>5 Bandymas</vt:lpstr>
      <vt:lpstr>5 Bandymas </vt:lpstr>
      <vt:lpstr>5 Bandymas</vt:lpstr>
      <vt:lpstr>Vandens transportas</vt:lpstr>
      <vt:lpstr>6 Bandymas</vt:lpstr>
      <vt:lpstr>6 Bandymas</vt:lpstr>
      <vt:lpstr>6 Bandymas</vt:lpstr>
      <vt:lpstr>                7 Bandymas</vt:lpstr>
      <vt:lpstr>    Kodėl laivai plūduriuoja?</vt:lpstr>
      <vt:lpstr>        Vandens transportas</vt:lpstr>
      <vt:lpstr>Vaterlinija</vt:lpstr>
      <vt:lpstr>Vandentalpa</vt:lpstr>
      <vt:lpstr>Povandeninis laivas iš butelio</vt:lpstr>
      <vt:lpstr>Povandeninis laivas iš butelio</vt:lpstr>
      <vt:lpstr>Žuvys</vt:lpstr>
      <vt:lpstr>Žuvys</vt:lpstr>
      <vt:lpstr>Oreivystė</vt:lpstr>
      <vt:lpstr>„Plūduriavimo” ore sąlygos</vt:lpstr>
      <vt:lpstr>Kodėl skrenda karšto oro balionas?</vt:lpstr>
      <vt:lpstr>Kodėl skrenda karšto oro balionas?</vt:lpstr>
      <vt:lpstr>Lengvesni už orą skraidymo aparatai</vt:lpstr>
      <vt:lpstr>Lengvesni už orą skraidymo aparatai</vt:lpstr>
      <vt:lpstr>Apibendrinimas</vt:lpstr>
      <vt:lpstr>1 klausimas</vt:lpstr>
      <vt:lpstr>2 klausimas</vt:lpstr>
      <vt:lpstr>3 klausimas</vt:lpstr>
      <vt:lpstr>4 klausimas</vt:lpstr>
      <vt:lpstr>5 klausimas</vt:lpstr>
      <vt:lpstr>6 klausimas</vt:lpstr>
      <vt:lpstr>7 klausimas</vt:lpstr>
      <vt:lpstr>8 klausimas</vt:lpstr>
      <vt:lpstr>9 klausimas</vt:lpstr>
      <vt:lpstr>10 klausimas</vt:lpstr>
      <vt:lpstr>11 klausimas</vt:lpstr>
      <vt:lpstr>12 klausimas</vt:lpstr>
      <vt:lpstr>13 klausimas</vt:lpstr>
      <vt:lpstr>14 klausimas</vt:lpstr>
      <vt:lpstr>15 klausimas</vt:lpstr>
      <vt:lpstr>Testas</vt:lpstr>
      <vt:lpstr>1 klausimas</vt:lpstr>
      <vt:lpstr>2 klausimas</vt:lpstr>
      <vt:lpstr>3 klausimas</vt:lpstr>
      <vt:lpstr>4 klausimas</vt:lpstr>
      <vt:lpstr>5 klausimas</vt:lpstr>
      <vt:lpstr>6 klausimas</vt:lpstr>
      <vt:lpstr>7 klausimas</vt:lpstr>
      <vt:lpstr>8 klausimas</vt:lpstr>
      <vt:lpstr>9 klausimas</vt:lpstr>
      <vt:lpstr>10 klausimas</vt:lpstr>
      <vt:lpstr>11 klausimas  </vt:lpstr>
      <vt:lpstr>12 klausimas</vt:lpstr>
      <vt:lpstr>13 klausimas</vt:lpstr>
      <vt:lpstr>14 klausimas</vt:lpstr>
      <vt:lpstr>15 klausimas</vt:lpstr>
      <vt:lpstr>16 klausimas</vt:lpstr>
      <vt:lpstr>17 klausimas</vt:lpstr>
      <vt:lpstr>18 klausimas</vt:lpstr>
      <vt:lpstr>19 klausimas</vt:lpstr>
      <vt:lpstr>20 klausimas</vt:lpstr>
      <vt:lpstr>21 klausimas</vt:lpstr>
      <vt:lpstr>22 klausimas</vt:lpstr>
      <vt:lpstr>Atsakymai</vt:lpstr>
      <vt:lpstr>Uždavinių sprendimas</vt:lpstr>
      <vt:lpstr>1 uždavinys</vt:lpstr>
      <vt:lpstr>2 uždavinys</vt:lpstr>
      <vt:lpstr>3 uždavinys</vt:lpstr>
      <vt:lpstr>4 uždavinys</vt:lpstr>
      <vt:lpstr>5 uždavinys</vt:lpstr>
      <vt:lpstr>6 uždavinys</vt:lpstr>
      <vt:lpstr>7 uždavinys</vt:lpstr>
      <vt:lpstr>8 uždavinys</vt:lpstr>
      <vt:lpstr>9 uždavinys</vt:lpstr>
      <vt:lpstr>10 uždavinys</vt:lpstr>
      <vt:lpstr>11 uždavinys</vt:lpstr>
      <vt:lpstr>12 uždavinys</vt:lpstr>
      <vt:lpstr>Literatūra</vt:lpstr>
      <vt:lpstr>Literatūra</vt:lpstr>
      <vt:lpstr>Ačiū už dėmesį</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Karolis Milius</dc:creator>
  <cp:lastModifiedBy>Mokytoju k.  2</cp:lastModifiedBy>
  <cp:revision>163</cp:revision>
  <dcterms:created xsi:type="dcterms:W3CDTF">2015-03-17T13:40:20Z</dcterms:created>
  <dcterms:modified xsi:type="dcterms:W3CDTF">2015-04-01T13:50:37Z</dcterms:modified>
</cp:coreProperties>
</file>