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36" r:id="rId1"/>
  </p:sldMasterIdLst>
  <p:notesMasterIdLst>
    <p:notesMasterId r:id="rId19"/>
  </p:notesMasterIdLst>
  <p:sldIdLst>
    <p:sldId id="256" r:id="rId2"/>
    <p:sldId id="257" r:id="rId3"/>
    <p:sldId id="258" r:id="rId4"/>
    <p:sldId id="268" r:id="rId5"/>
    <p:sldId id="269" r:id="rId6"/>
    <p:sldId id="270" r:id="rId7"/>
    <p:sldId id="271" r:id="rId8"/>
    <p:sldId id="263" r:id="rId9"/>
    <p:sldId id="259" r:id="rId10"/>
    <p:sldId id="260" r:id="rId11"/>
    <p:sldId id="262" r:id="rId12"/>
    <p:sldId id="261" r:id="rId13"/>
    <p:sldId id="264" r:id="rId14"/>
    <p:sldId id="265" r:id="rId15"/>
    <p:sldId id="266" r:id="rId16"/>
    <p:sldId id="267" r:id="rId17"/>
    <p:sldId id="272" r:id="rId1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24" autoAdjust="0"/>
    <p:restoredTop sz="94660"/>
  </p:normalViewPr>
  <p:slideViewPr>
    <p:cSldViewPr>
      <p:cViewPr varScale="1">
        <p:scale>
          <a:sx n="74" d="100"/>
          <a:sy n="74" d="100"/>
        </p:scale>
        <p:origin x="-12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 dirty="0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9B89C8-A7AC-4379-B045-72A200C8A642}" type="datetimeFigureOut">
              <a:rPr lang="lt-LT" smtClean="0"/>
              <a:t>2015-03-03</a:t>
            </a:fld>
            <a:endParaRPr lang="lt-LT" dirty="0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 dirty="0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 dirty="0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F0B846-219A-42CB-B870-D5F69F06FF92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069710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F0B846-219A-42CB-B870-D5F69F06FF92}" type="slidenum">
              <a:rPr lang="lt-LT" smtClean="0"/>
              <a:t>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44001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F0B846-219A-42CB-B870-D5F69F06FF92}" type="slidenum">
              <a:rPr lang="lt-LT" smtClean="0"/>
              <a:t>6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090843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2C4EB-33E8-4A6A-9FB4-C5B6EEE91C49}" type="datetime1">
              <a:rPr lang="lt-LT" smtClean="0"/>
              <a:t>2015-03-03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9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8F19C-295C-4659-B63A-072F9E063C1E}" type="datetime1">
              <a:rPr lang="lt-LT" smtClean="0"/>
              <a:t>2015-03-03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4962526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3462339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42A02-DE29-481F-881E-33CCDD87692B}" type="datetime1">
              <a:rPr lang="lt-LT" smtClean="0"/>
              <a:t>2015-03-03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59376-FED8-40C5-BF41-D8B101B4DD82}" type="datetime1">
              <a:rPr lang="lt-LT" smtClean="0"/>
              <a:t>2015-03-03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200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571B4-9E45-4AE6-A903-CFD70B00001E}" type="datetime1">
              <a:rPr lang="lt-LT" smtClean="0"/>
              <a:t>2015-03-03</a:t>
            </a:fld>
            <a:endParaRPr lang="lt-L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E3EC9-7409-4C69-BF28-F2FFAED5AA2C}" type="datetime1">
              <a:rPr lang="lt-LT" smtClean="0"/>
              <a:t>2015-03-03</a:t>
            </a:fld>
            <a:endParaRPr lang="lt-L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407CE-1A9B-4219-8DC1-EBBE14625508}" type="datetime1">
              <a:rPr lang="lt-LT" smtClean="0"/>
              <a:t>2015-03-03</a:t>
            </a:fld>
            <a:endParaRPr lang="lt-L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2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A1A9-79DC-418F-93F5-D2B8E1BD41FC}" type="datetime1">
              <a:rPr lang="lt-LT" smtClean="0"/>
              <a:t>2015-03-03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dirty="0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ED73-B6D9-441A-8C5A-A882F8073422}" type="datetime1">
              <a:rPr lang="lt-LT" smtClean="0"/>
              <a:t>2015-03-03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8C9DC-1E31-4C6A-87DC-096FC52C4799}" type="datetime1">
              <a:rPr lang="lt-LT" smtClean="0"/>
              <a:t>2015-03-03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99172-59AC-4690-B0C5-9D1DCED4E85B}" type="datetime1">
              <a:rPr lang="lt-LT" smtClean="0"/>
              <a:t>2015-03-03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"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1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3063A9E5-4B2C-4A3D-BD96-ADF08423EBD3}" type="datetime1">
              <a:rPr lang="lt-LT" smtClean="0"/>
              <a:t>2015-03-03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1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A226E2A6-6D93-4997-8D45-933F879E6E5B}" type="slidenum">
              <a:rPr lang="lt-LT" smtClean="0"/>
              <a:t>‹#›</a:t>
            </a:fld>
            <a:endParaRPr lang="lt-LT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837" r:id="rId1"/>
    <p:sldLayoutId id="2147484838" r:id="rId2"/>
    <p:sldLayoutId id="2147484839" r:id="rId3"/>
    <p:sldLayoutId id="2147484840" r:id="rId4"/>
    <p:sldLayoutId id="2147484841" r:id="rId5"/>
    <p:sldLayoutId id="2147484842" r:id="rId6"/>
    <p:sldLayoutId id="2147484843" r:id="rId7"/>
    <p:sldLayoutId id="2147484844" r:id="rId8"/>
    <p:sldLayoutId id="2147484845" r:id="rId9"/>
    <p:sldLayoutId id="2147484846" r:id="rId10"/>
    <p:sldLayoutId id="2147484847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x6UfiEU3Q0" TargetMode="External"/><Relationship Id="rId2" Type="http://schemas.openxmlformats.org/officeDocument/2006/relationships/hyperlink" Target="http://lt.wikipedia.org/wiki/Hidroelektrin%C4%97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Jd5BN7SPkqI" TargetMode="External"/><Relationship Id="rId4" Type="http://schemas.openxmlformats.org/officeDocument/2006/relationships/hyperlink" Target="https://www.youtube.com/watch?v=LTbgJ5MzAnI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 rot="10800000" flipV="1">
            <a:off x="6516216" y="4725144"/>
            <a:ext cx="2448272" cy="1080120"/>
          </a:xfrm>
        </p:spPr>
        <p:txBody>
          <a:bodyPr>
            <a:normAutofit/>
          </a:bodyPr>
          <a:lstStyle/>
          <a:p>
            <a:pPr algn="l"/>
            <a:r>
              <a:rPr lang="lt-LT" dirty="0" smtClean="0"/>
              <a:t>Evelina  </a:t>
            </a:r>
            <a:r>
              <a:rPr lang="lt-LT" dirty="0" err="1" smtClean="0"/>
              <a:t>Jonynaitė</a:t>
            </a:r>
            <a:r>
              <a:rPr lang="lt-LT" dirty="0"/>
              <a:t>,</a:t>
            </a:r>
            <a:r>
              <a:rPr lang="lt-LT" dirty="0" smtClean="0"/>
              <a:t> 8 klasė</a:t>
            </a:r>
          </a:p>
          <a:p>
            <a:pPr algn="l"/>
            <a:r>
              <a:rPr lang="lt-LT" dirty="0"/>
              <a:t> </a:t>
            </a:r>
            <a:r>
              <a:rPr lang="lt-LT" dirty="0" smtClean="0"/>
              <a:t>       Mokytoja -  </a:t>
            </a:r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836712"/>
          </a:xfrm>
        </p:spPr>
        <p:txBody>
          <a:bodyPr anchor="t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lt-LT" sz="1600" spc="0" dirty="0" smtClean="0">
                <a:ln w="0">
                  <a:solidFill>
                    <a:schemeClr val="tx1"/>
                  </a:solidFill>
                </a:ln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1600" spc="0" dirty="0" smtClean="0">
                <a:ln w="0">
                  <a:solidFill>
                    <a:schemeClr val="tx1"/>
                  </a:solidFill>
                </a:ln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1600" spc="0" dirty="0" err="1" smtClean="0">
                <a:ln w="0">
                  <a:solidFill>
                    <a:schemeClr val="tx1"/>
                  </a:solidFill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Ūdrijos</a:t>
            </a:r>
            <a:r>
              <a:rPr lang="lt-LT" sz="1600" spc="0" dirty="0" smtClean="0">
                <a:ln w="0">
                  <a:solidFill>
                    <a:schemeClr val="tx1"/>
                  </a:solidFill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1600" spc="0" dirty="0" smtClean="0">
                <a:ln w="0">
                  <a:solidFill>
                    <a:schemeClr val="tx1"/>
                  </a:solidFill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mokykla  - daugiafunkcis  centras</a:t>
            </a:r>
            <a:r>
              <a:rPr lang="lt-LT" sz="1600" b="1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1600" b="1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b="1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lt-LT" b="1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lt-LT" b="1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lt-LT" b="1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lt-LT" sz="2800" b="1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lt-LT" sz="2800" b="1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lt-LT" b="1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lt-LT" b="1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lt-LT" b="1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lt-LT" b="1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lt-LT" sz="4800" b="1" spc="0" dirty="0" smtClean="0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</a:rPr>
              <a:t>Hidroelektrinė</a:t>
            </a:r>
            <a:endParaRPr lang="lt-LT" sz="4800" b="1" spc="0" dirty="0">
              <a:ln w="0"/>
              <a:solidFill>
                <a:schemeClr val="tx2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3957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0609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lt-LT" sz="5400" b="1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Turinys</a:t>
            </a:r>
            <a:endParaRPr lang="lt-LT" sz="5400" b="1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683568" y="1268760"/>
            <a:ext cx="7850832" cy="4608512"/>
          </a:xfrm>
        </p:spPr>
        <p:txBody>
          <a:bodyPr numCol="1">
            <a:normAutofit fontScale="25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lt-LT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Turinys.......................................................................................................2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t-LT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Hidroelektrinės istorija...............................................................................3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t-LT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Hidroelektrinės privalumai.........................................................................4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t-LT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Hidroelektrinės trūkumai............................................................................5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t-LT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Didžiausios hidroelektrinės.....................................................................6-7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t-LT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Kaip </a:t>
            </a:r>
            <a:r>
              <a:rPr lang="lt-LT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dirba hidroelektrinės</a:t>
            </a:r>
            <a:r>
              <a:rPr lang="lt-LT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..........................................................................8</a:t>
            </a:r>
            <a:endParaRPr lang="lt-LT" sz="7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lt-LT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Kaip dirba hidroelektrinės (video</a:t>
            </a:r>
            <a:r>
              <a:rPr lang="lt-LT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)..............................................................9</a:t>
            </a:r>
            <a:endParaRPr lang="lt-LT" sz="7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lt-LT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Kaip dirba vandens malūnai (video</a:t>
            </a:r>
            <a:r>
              <a:rPr lang="lt-LT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)..........................................................10</a:t>
            </a:r>
            <a:endParaRPr lang="lt-LT" sz="7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lt-LT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Kaip dirba generatorius</a:t>
            </a:r>
            <a:r>
              <a:rPr lang="lt-LT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.............................................................................11</a:t>
            </a:r>
            <a:endParaRPr lang="lt-LT" sz="7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lt-LT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Kaip dirba generatorius (video</a:t>
            </a:r>
            <a:r>
              <a:rPr lang="lt-LT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).................................................................12</a:t>
            </a:r>
            <a:endParaRPr lang="lt-LT" sz="7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lt-LT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Viktorina</a:t>
            </a:r>
            <a:r>
              <a:rPr lang="lt-LT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..............................................................................................13-15</a:t>
            </a:r>
          </a:p>
          <a:p>
            <a:pPr>
              <a:buFont typeface="Wingdings" panose="05000000000000000000" pitchFamily="2" charset="2"/>
              <a:buChar char="q"/>
            </a:pPr>
            <a:endParaRPr lang="lt-LT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lt-LT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lt-LT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lt-LT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>
              <a:buFont typeface="Wingdings" panose="05000000000000000000" pitchFamily="2" charset="2"/>
              <a:buChar char="q"/>
            </a:pPr>
            <a:endParaRPr lang="lt-LT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</a:t>
            </a:r>
            <a:endParaRPr lang="lt-LT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2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177350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06090"/>
          </a:xfrm>
        </p:spPr>
        <p:txBody>
          <a:bodyPr>
            <a:normAutofit/>
          </a:bodyPr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Hidroelektrinės istorija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13"/>
          </p:nvPr>
        </p:nvSpPr>
        <p:spPr>
          <a:xfrm>
            <a:off x="609600" y="1196752"/>
            <a:ext cx="7994848" cy="5184576"/>
          </a:xfrm>
        </p:spPr>
        <p:txBody>
          <a:bodyPr>
            <a:normAutofit/>
          </a:bodyPr>
          <a:lstStyle/>
          <a:p>
            <a:r>
              <a:rPr lang="lt-LT" dirty="0" smtClean="0"/>
              <a:t>1868–1870 </a:t>
            </a:r>
            <a:r>
              <a:rPr lang="lt-LT" dirty="0" err="1" smtClean="0"/>
              <a:t>m</a:t>
            </a:r>
            <a:r>
              <a:rPr lang="lt-LT" dirty="0"/>
              <a:t>. </a:t>
            </a:r>
            <a:r>
              <a:rPr lang="lt-LT" dirty="0" err="1"/>
              <a:t>Kregsaide</a:t>
            </a:r>
            <a:r>
              <a:rPr lang="lt-LT" dirty="0"/>
              <a:t> (</a:t>
            </a:r>
            <a:r>
              <a:rPr lang="lt-LT" dirty="0" err="1"/>
              <a:t>Cragside</a:t>
            </a:r>
            <a:r>
              <a:rPr lang="lt-LT" dirty="0"/>
              <a:t>) </a:t>
            </a:r>
            <a:r>
              <a:rPr lang="lt-LT" dirty="0" smtClean="0"/>
              <a:t>Anglijoje </a:t>
            </a:r>
            <a:r>
              <a:rPr lang="lt-LT" dirty="0"/>
              <a:t>buvo pastatyta </a:t>
            </a:r>
            <a:r>
              <a:rPr lang="lt-LT" dirty="0" smtClean="0"/>
              <a:t>pirmoji hidroelektrinė</a:t>
            </a:r>
          </a:p>
          <a:p>
            <a:r>
              <a:rPr lang="lt-LT" dirty="0" smtClean="0"/>
              <a:t>1903 </a:t>
            </a:r>
            <a:r>
              <a:rPr lang="lt-LT" dirty="0" err="1" smtClean="0"/>
              <a:t>m</a:t>
            </a:r>
            <a:r>
              <a:rPr lang="lt-LT" dirty="0" smtClean="0"/>
              <a:t>. Lietuvoje buvo pastatyta pirmoji hidroelektrinė prie </a:t>
            </a:r>
            <a:r>
              <a:rPr lang="lt-LT" dirty="0" err="1"/>
              <a:t>Virvytės</a:t>
            </a:r>
            <a:r>
              <a:rPr lang="lt-LT" dirty="0"/>
              <a:t> upės </a:t>
            </a:r>
            <a:r>
              <a:rPr lang="lt-LT" dirty="0" err="1"/>
              <a:t>Kairiškių</a:t>
            </a:r>
            <a:r>
              <a:rPr lang="lt-LT" dirty="0"/>
              <a:t> </a:t>
            </a:r>
            <a:r>
              <a:rPr lang="lt-LT" dirty="0" smtClean="0"/>
              <a:t>dvaro.</a:t>
            </a:r>
          </a:p>
          <a:p>
            <a:r>
              <a:rPr lang="lt-LT" dirty="0"/>
              <a:t>1895 </a:t>
            </a:r>
            <a:r>
              <a:rPr lang="lt-LT" dirty="0" err="1"/>
              <a:t>m</a:t>
            </a:r>
            <a:r>
              <a:rPr lang="lt-LT" dirty="0"/>
              <a:t>. Tasmanijoje pastatyta pirmoji viešoji </a:t>
            </a:r>
            <a:r>
              <a:rPr lang="lt-LT" dirty="0" smtClean="0"/>
              <a:t>hidroelektrinė</a:t>
            </a:r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pPr marL="0" indent="0">
              <a:buNone/>
            </a:pPr>
            <a:r>
              <a:rPr lang="lt-LT" sz="900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marL="0" indent="0">
              <a:buNone/>
            </a:pPr>
            <a:endParaRPr lang="lt-LT" sz="900" dirty="0"/>
          </a:p>
          <a:p>
            <a:pPr marL="0" indent="0">
              <a:buNone/>
            </a:pPr>
            <a:r>
              <a:rPr lang="lt-LT" sz="900" dirty="0"/>
              <a:t> </a:t>
            </a:r>
            <a:r>
              <a:rPr lang="lt-LT" sz="900" dirty="0" smtClean="0"/>
              <a:t>                                                                     \</a:t>
            </a:r>
          </a:p>
          <a:p>
            <a:pPr marL="0" indent="0">
              <a:buNone/>
            </a:pPr>
            <a:r>
              <a:rPr lang="lt-LT" sz="900" dirty="0"/>
              <a:t> </a:t>
            </a:r>
            <a:r>
              <a:rPr lang="lt-LT" sz="900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lt-LT" sz="900" dirty="0" smtClean="0"/>
              <a:t>                                                                                                                                                                                            </a:t>
            </a:r>
          </a:p>
          <a:p>
            <a:pPr marL="0" indent="0">
              <a:buNone/>
            </a:pPr>
            <a:endParaRPr lang="lt-LT" sz="900" dirty="0"/>
          </a:p>
          <a:p>
            <a:endParaRPr lang="lt-LT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420888"/>
            <a:ext cx="4754492" cy="3141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3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49980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73595" y="260648"/>
            <a:ext cx="7924800" cy="792088"/>
          </a:xfrm>
        </p:spPr>
        <p:txBody>
          <a:bodyPr/>
          <a:lstStyle/>
          <a:p>
            <a:pPr algn="ctr"/>
            <a:r>
              <a:rPr lang="lt-LT" dirty="0" smtClean="0"/>
              <a:t>Hidroelektrinės privalumai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609600" y="1052737"/>
            <a:ext cx="8066856" cy="4885034"/>
          </a:xfrm>
        </p:spPr>
        <p:txBody>
          <a:bodyPr>
            <a:normAutofit/>
          </a:bodyPr>
          <a:lstStyle/>
          <a:p>
            <a:r>
              <a:rPr lang="lt-LT" dirty="0"/>
              <a:t>Hidroelektrinės gaminama elektra yra pigesnė už gaminamą šiluminėje elektrinėje.</a:t>
            </a:r>
          </a:p>
          <a:p>
            <a:r>
              <a:rPr lang="lt-LT" dirty="0"/>
              <a:t> </a:t>
            </a:r>
            <a:r>
              <a:rPr lang="lt-LT" dirty="0" smtClean="0"/>
              <a:t>Vanduo </a:t>
            </a:r>
            <a:r>
              <a:rPr lang="lt-LT" dirty="0"/>
              <a:t>yra atsinaujinantis energijos šaltinis.</a:t>
            </a:r>
          </a:p>
          <a:p>
            <a:r>
              <a:rPr lang="lt-LT" dirty="0" smtClean="0"/>
              <a:t>  Elektros </a:t>
            </a:r>
            <a:r>
              <a:rPr lang="lt-LT" dirty="0"/>
              <a:t>gamyba hidroelektrinėje neteršia aplinkos.</a:t>
            </a:r>
          </a:p>
          <a:p>
            <a:r>
              <a:rPr lang="lt-LT" dirty="0"/>
              <a:t> Hidroelektrinės agregatus galima greitai įjungti ir išjungti pagal elektros energijos poreikio padidėjimą ar </a:t>
            </a:r>
            <a:r>
              <a:rPr lang="lt-LT" dirty="0" smtClean="0"/>
              <a:t>sumažėjimą. </a:t>
            </a:r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                                                                             </a:t>
            </a:r>
          </a:p>
          <a:p>
            <a:pPr marL="0" indent="0">
              <a:buNone/>
            </a:pPr>
            <a:r>
              <a:rPr lang="lt-LT" sz="1000" dirty="0" smtClean="0"/>
              <a:t>                                                                                                                                        </a:t>
            </a:r>
            <a:endParaRPr lang="lt-LT" sz="1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924944"/>
            <a:ext cx="5688631" cy="2580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4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79597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Hidroelektrinės trūkumai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493096"/>
          </a:xfrm>
        </p:spPr>
        <p:txBody>
          <a:bodyPr>
            <a:normAutofit fontScale="92500" lnSpcReduction="10000"/>
          </a:bodyPr>
          <a:lstStyle/>
          <a:p>
            <a:r>
              <a:rPr lang="lt-LT" dirty="0"/>
              <a:t>Užtvankos suformuotas vandens telkinys užima dideles teritorijas.</a:t>
            </a:r>
          </a:p>
          <a:p>
            <a:r>
              <a:rPr lang="lt-LT" dirty="0"/>
              <a:t>Daugelio hidroelektrinių užtvankos sutrikdo natūralią žuvų migraciją į nerštavietes, todėl nukenčia gamta</a:t>
            </a:r>
            <a:r>
              <a:rPr lang="lt-LT" dirty="0" smtClean="0"/>
              <a:t>. </a:t>
            </a:r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pPr marL="0" indent="0">
              <a:buNone/>
            </a:pPr>
            <a:r>
              <a:rPr lang="lt-LT" dirty="0"/>
              <a:t> </a:t>
            </a:r>
            <a:endParaRPr lang="lt-LT" dirty="0" smtClean="0"/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                                                                                                                                                </a:t>
            </a:r>
            <a:endParaRPr lang="lt-LT" sz="1100" dirty="0"/>
          </a:p>
          <a:p>
            <a:endParaRPr lang="lt-L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475" y="2636912"/>
            <a:ext cx="5577805" cy="2952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5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724772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1844824"/>
            <a:ext cx="8280920" cy="206738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reflection blurRad="6350" stA="50000" endA="300" endPos="5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Didžiausios hidroelektrinės</a:t>
            </a:r>
            <a:endParaRPr lang="lt-LT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6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381198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06090"/>
          </a:xfrm>
        </p:spPr>
        <p:txBody>
          <a:bodyPr/>
          <a:lstStyle/>
          <a:p>
            <a:pPr algn="ctr"/>
            <a:r>
              <a:rPr lang="lt-LT" dirty="0" smtClean="0"/>
              <a:t>Didžiausios hidroelektrinės</a:t>
            </a:r>
            <a:endParaRPr lang="lt-LT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94" y="1412776"/>
            <a:ext cx="5062599" cy="3644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9875" y="1268760"/>
            <a:ext cx="4713287" cy="3608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725" y="3429000"/>
            <a:ext cx="3336988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7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07285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924800" cy="864096"/>
          </a:xfrm>
        </p:spPr>
        <p:txBody>
          <a:bodyPr/>
          <a:lstStyle/>
          <a:p>
            <a:pPr algn="ctr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Kaip dirba  hidroelektrinės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609600" y="1268760"/>
            <a:ext cx="7922840" cy="5184576"/>
          </a:xfrm>
        </p:spPr>
        <p:txBody>
          <a:bodyPr/>
          <a:lstStyle/>
          <a:p>
            <a:r>
              <a:rPr lang="lt-LT" dirty="0"/>
              <a:t>Į</a:t>
            </a:r>
            <a:r>
              <a:rPr lang="lt-LT" dirty="0" smtClean="0"/>
              <a:t>renginys</a:t>
            </a:r>
            <a:r>
              <a:rPr lang="lt-LT" dirty="0"/>
              <a:t>, kuriame mechaninę </a:t>
            </a:r>
            <a:r>
              <a:rPr lang="lt-LT" dirty="0" smtClean="0"/>
              <a:t>energiją sukuria </a:t>
            </a:r>
            <a:r>
              <a:rPr lang="lt-LT" dirty="0"/>
              <a:t>krentančio vandens sukama vandens turbina, sujungta su elektros energiją gaminančiu generatoriumi. Hidroelektrinės potencinė energija dažniausiai sukaupiama užtvenkus upes</a:t>
            </a:r>
            <a:r>
              <a:rPr lang="lt-LT" dirty="0" smtClean="0"/>
              <a:t>.</a:t>
            </a:r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                                                                                                                                             </a:t>
            </a:r>
            <a:r>
              <a:rPr lang="lt-LT" sz="900" dirty="0" smtClean="0"/>
              <a:t> </a:t>
            </a:r>
            <a:endParaRPr lang="lt-LT" sz="900" dirty="0"/>
          </a:p>
          <a:p>
            <a:endParaRPr lang="lt-LT" dirty="0" smtClean="0"/>
          </a:p>
        </p:txBody>
      </p:sp>
      <p:pic>
        <p:nvPicPr>
          <p:cNvPr id="2051" name="Picture 3" descr="D:\Users\Evelina\Desktop\hydro-anim-en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204864"/>
            <a:ext cx="6552728" cy="316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8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156879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924800" cy="504056"/>
          </a:xfrm>
        </p:spPr>
        <p:txBody>
          <a:bodyPr/>
          <a:lstStyle/>
          <a:p>
            <a:pPr algn="ctr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Kaip dirba  hidroelektrinės (video)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vaizdas.mp4">
            <a:hlinkClick r:id="" action="ppaction://media"/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692696"/>
            <a:ext cx="9144000" cy="6165304"/>
          </a:xfrm>
        </p:spPr>
      </p:pic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9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857274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634082"/>
          </a:xfrm>
        </p:spPr>
        <p:txBody>
          <a:bodyPr/>
          <a:lstStyle/>
          <a:p>
            <a:pPr algn="ctr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Kaip dirba vandens malūnas (video)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vaizdas 2.mp4">
            <a:hlinkClick r:id="" action="ppaction://media"/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124744"/>
            <a:ext cx="9143999" cy="5733256"/>
          </a:xfrm>
        </p:spPr>
      </p:pic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10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723320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850106"/>
          </a:xfrm>
        </p:spPr>
        <p:txBody>
          <a:bodyPr/>
          <a:lstStyle/>
          <a:p>
            <a:pPr algn="ctr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Kaip dirba generatorius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609600" y="1340768"/>
            <a:ext cx="7922840" cy="5112568"/>
          </a:xfrm>
        </p:spPr>
        <p:txBody>
          <a:bodyPr/>
          <a:lstStyle/>
          <a:p>
            <a:r>
              <a:rPr lang="lt-LT" dirty="0"/>
              <a:t>Elektros generatorių veikimas pagrįstas elektromagnetinės indukcijos reiškiniu. Tarp masyvaus magneto polių įtaisomas rėmelis, galintis suktis apie savo ašį. Jį suka turbinos, o jas – mechaninės energijos šaltinis (vėjas, krintantis vanduo ir </a:t>
            </a:r>
            <a:r>
              <a:rPr lang="lt-LT" dirty="0" err="1"/>
              <a:t>kt</a:t>
            </a:r>
            <a:r>
              <a:rPr lang="lt-LT" dirty="0"/>
              <a:t>.). Dėl to keičiasi rėmelį veriantis magnetinis </a:t>
            </a:r>
            <a:r>
              <a:rPr lang="lt-LT" dirty="0" smtClean="0"/>
              <a:t>srautas.</a:t>
            </a:r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pPr marL="0" indent="0">
              <a:buNone/>
            </a:pPr>
            <a:r>
              <a:rPr lang="lt-LT" sz="900" dirty="0" smtClean="0"/>
              <a:t>  </a:t>
            </a:r>
          </a:p>
          <a:p>
            <a:pPr marL="0" indent="0">
              <a:buNone/>
            </a:pPr>
            <a:r>
              <a:rPr lang="lt-LT" sz="900" dirty="0"/>
              <a:t> </a:t>
            </a:r>
            <a:r>
              <a:rPr lang="lt-LT" sz="900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</p:txBody>
      </p:sp>
      <p:pic>
        <p:nvPicPr>
          <p:cNvPr id="5123" name="Picture 3" descr="D:\Users\Evelina\Desktop\200px-Water_turbine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132856"/>
            <a:ext cx="3023125" cy="3093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11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82647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924800" cy="562074"/>
          </a:xfrm>
        </p:spPr>
        <p:txBody>
          <a:bodyPr/>
          <a:lstStyle/>
          <a:p>
            <a:pPr algn="ctr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Kaip dirba generatorius (video)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vaizdas 3.mp4">
            <a:hlinkClick r:id="" action="ppaction://media"/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764704"/>
            <a:ext cx="9144000" cy="6093296"/>
          </a:xfrm>
        </p:spPr>
      </p:pic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12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407245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490066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lt-LT" b="1" spc="0" dirty="0" smtClean="0">
                <a:ln w="0"/>
                <a:solidFill>
                  <a:srgbClr val="92D05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Viktorina</a:t>
            </a:r>
            <a:endParaRPr lang="lt-LT" b="1" spc="0" dirty="0">
              <a:ln w="0"/>
              <a:solidFill>
                <a:srgbClr val="92D050"/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609600" y="1052736"/>
            <a:ext cx="7924800" cy="504056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t-LT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Kur buvo pastatyta pirmoji viešoji hidroelektrine?</a:t>
            </a:r>
          </a:p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a) Lietuvoje</a:t>
            </a:r>
          </a:p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b) Anglijoje</a:t>
            </a:r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c) Tasmanijoje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Kur buvo pastatyta pirmoji hidroelektrinė Lietuvoje?</a:t>
            </a:r>
          </a:p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a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prie 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Virvytės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upės 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b) prie Nemuno upės</a:t>
            </a:r>
          </a:p>
          <a:p>
            <a:pPr marL="0" indent="0">
              <a:buNone/>
            </a:pPr>
            <a:r>
              <a:rPr lang="lt-LT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prie Ventos upės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Kur buvo pastatyta pirmoji hidroelektrinė?</a:t>
            </a:r>
          </a:p>
          <a:p>
            <a:pPr marL="0" indent="0">
              <a:buNone/>
            </a:pPr>
            <a:r>
              <a:rPr lang="lt-LT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 Anglijoje</a:t>
            </a:r>
          </a:p>
          <a:p>
            <a:pPr marL="0" indent="0">
              <a:buNone/>
            </a:pPr>
            <a:r>
              <a:rPr lang="lt-LT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Vokietijoje</a:t>
            </a:r>
          </a:p>
          <a:p>
            <a:pPr marL="0" indent="0">
              <a:buNone/>
            </a:pPr>
            <a:r>
              <a:rPr lang="lt-LT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Lietuvoje</a:t>
            </a:r>
          </a:p>
          <a:p>
            <a:pPr marL="0" indent="0">
              <a:buNone/>
            </a:pPr>
            <a:r>
              <a:rPr lang="lt-LT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lt-LT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13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677710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539552" y="620688"/>
            <a:ext cx="7924800" cy="6120680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>
                <a:solidFill>
                  <a:schemeClr val="tx2"/>
                </a:solidFill>
              </a:rPr>
              <a:t>4. </a:t>
            </a:r>
            <a:r>
              <a:rPr lang="lt-LT" dirty="0" smtClean="0"/>
              <a:t>Hidroelektrinių privalumai:</a:t>
            </a:r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      a) vanduo yra atsinaujinantys šaltinis.</a:t>
            </a:r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      b) elektros gamyba hidroelektrinėse teršia aplinka.</a:t>
            </a:r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      c) hidroelektrinėse gaminama elektra yra brangiausia už gaminamą šiluminė elektrinėje.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tx2"/>
                </a:solidFill>
              </a:rPr>
              <a:t>5. </a:t>
            </a:r>
            <a:r>
              <a:rPr lang="lt-LT" dirty="0" smtClean="0"/>
              <a:t>Hidroelektrinės trūkumai:</a:t>
            </a:r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       a) užtvankos suformuotas vandens telkinys užima didele teritorija.</a:t>
            </a:r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       b</a:t>
            </a:r>
            <a:r>
              <a:rPr lang="lt-LT" dirty="0"/>
              <a:t>)  Vanduo yra atsinaujinantis energijos šaltinis.</a:t>
            </a:r>
          </a:p>
          <a:p>
            <a:pPr marL="0" indent="0">
              <a:buNone/>
            </a:pPr>
            <a:r>
              <a:rPr lang="lt-LT" dirty="0"/>
              <a:t>  </a:t>
            </a:r>
            <a:r>
              <a:rPr lang="lt-LT" dirty="0" smtClean="0"/>
              <a:t>        c) Elektros </a:t>
            </a:r>
            <a:r>
              <a:rPr lang="lt-LT" dirty="0"/>
              <a:t>gamyba hidroelektrinėje neteršia aplinkos.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tx2"/>
                </a:solidFill>
              </a:rPr>
              <a:t>6</a:t>
            </a:r>
            <a:r>
              <a:rPr lang="lt-LT" dirty="0" smtClean="0">
                <a:solidFill>
                  <a:schemeClr val="tx2"/>
                </a:solidFill>
              </a:rPr>
              <a:t>. </a:t>
            </a:r>
            <a:r>
              <a:rPr lang="lt-LT" dirty="0" smtClean="0"/>
              <a:t>Kuriose valstybėse yra pastatytos didžiausios hidroelektrinės?</a:t>
            </a:r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       a) Vokietija, Bulgarija, Olandija</a:t>
            </a:r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       b) JAV, Kanada, Meksika </a:t>
            </a:r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       c) Kinija, Brazilija, </a:t>
            </a:r>
            <a:r>
              <a:rPr lang="lt-LT" dirty="0"/>
              <a:t>V</a:t>
            </a:r>
            <a:r>
              <a:rPr lang="lt-LT" dirty="0" smtClean="0"/>
              <a:t>enesuela</a:t>
            </a:r>
            <a:endParaRPr lang="lt-LT" dirty="0" smtClean="0"/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        </a:t>
            </a:r>
            <a:endParaRPr lang="lt-LT" dirty="0"/>
          </a:p>
        </p:txBody>
      </p:sp>
      <p:sp>
        <p:nvSpPr>
          <p:cNvPr id="2" name="Skaidrės numerio vietos rezervavimo ženklas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14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401860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611560" y="476672"/>
            <a:ext cx="7924800" cy="6192688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>
                <a:solidFill>
                  <a:schemeClr val="tx2"/>
                </a:solidFill>
              </a:rPr>
              <a:t>7. </a:t>
            </a:r>
            <a:r>
              <a:rPr lang="lt-LT" dirty="0" smtClean="0"/>
              <a:t>Kaip dirba vandens malūnas?</a:t>
            </a:r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  </a:t>
            </a:r>
            <a:r>
              <a:rPr lang="lt-LT" dirty="0" smtClean="0"/>
              <a:t>   </a:t>
            </a:r>
            <a:r>
              <a:rPr lang="lt-LT" dirty="0" smtClean="0"/>
              <a:t>a) vandens pagalba</a:t>
            </a:r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   </a:t>
            </a:r>
            <a:r>
              <a:rPr lang="lt-LT" dirty="0" smtClean="0"/>
              <a:t>  </a:t>
            </a:r>
            <a:r>
              <a:rPr lang="lt-LT" dirty="0" smtClean="0"/>
              <a:t>b) elektros pagalba</a:t>
            </a:r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    </a:t>
            </a:r>
            <a:r>
              <a:rPr lang="lt-LT" dirty="0" smtClean="0"/>
              <a:t> c</a:t>
            </a:r>
            <a:r>
              <a:rPr lang="lt-LT" dirty="0" smtClean="0"/>
              <a:t>) kuro pagalba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sz="900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2" name="Skaidrės numerio vietos rezervavimo ženklas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15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482793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Naudota literatūra: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>
                <a:hlinkClick r:id="rId2"/>
              </a:rPr>
              <a:t>http://</a:t>
            </a:r>
            <a:r>
              <a:rPr lang="lt-LT" dirty="0" smtClean="0">
                <a:hlinkClick r:id="rId2"/>
              </a:rPr>
              <a:t>lt.wikipedia.org/wiki/Hidroelektrin%C4%97</a:t>
            </a:r>
            <a:endParaRPr lang="lt-LT" dirty="0" smtClean="0"/>
          </a:p>
          <a:p>
            <a:r>
              <a:rPr lang="lt-LT" dirty="0" smtClean="0">
                <a:hlinkClick r:id="rId3"/>
              </a:rPr>
              <a:t>https</a:t>
            </a:r>
            <a:r>
              <a:rPr lang="lt-LT" dirty="0">
                <a:hlinkClick r:id="rId3"/>
              </a:rPr>
              <a:t>://</a:t>
            </a:r>
            <a:r>
              <a:rPr lang="lt-LT" dirty="0" smtClean="0">
                <a:hlinkClick r:id="rId3"/>
              </a:rPr>
              <a:t>www.youtube.com/watch?v=Lx6UfiEU3Q0</a:t>
            </a:r>
            <a:endParaRPr lang="lt-LT" dirty="0" smtClean="0"/>
          </a:p>
          <a:p>
            <a:r>
              <a:rPr lang="lt-LT" dirty="0">
                <a:hlinkClick r:id="rId4"/>
              </a:rPr>
              <a:t>https://</a:t>
            </a:r>
            <a:r>
              <a:rPr lang="lt-LT" dirty="0" smtClean="0">
                <a:hlinkClick r:id="rId4"/>
              </a:rPr>
              <a:t>www.youtube.com/watch?v=LTbgJ5MzAnI</a:t>
            </a:r>
            <a:endParaRPr lang="lt-LT" dirty="0" smtClean="0"/>
          </a:p>
          <a:p>
            <a:r>
              <a:rPr lang="lt-LT" dirty="0">
                <a:hlinkClick r:id="rId5"/>
              </a:rPr>
              <a:t>https://</a:t>
            </a:r>
            <a:r>
              <a:rPr lang="lt-LT" dirty="0" smtClean="0">
                <a:hlinkClick r:id="rId5"/>
              </a:rPr>
              <a:t>www.youtube.com/watch?v=Jd5BN7SPkqI</a:t>
            </a:r>
            <a:endParaRPr lang="lt-LT" dirty="0" smtClean="0"/>
          </a:p>
          <a:p>
            <a:pPr marL="0" indent="0">
              <a:buNone/>
            </a:pPr>
            <a:endParaRPr lang="lt-LT" dirty="0" smtClean="0"/>
          </a:p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16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09606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17</a:t>
            </a:fld>
            <a:endParaRPr lang="lt-LT" dirty="0"/>
          </a:p>
        </p:txBody>
      </p:sp>
      <p:sp>
        <p:nvSpPr>
          <p:cNvPr id="5" name="Antraštė 4"/>
          <p:cNvSpPr>
            <a:spLocks noGrp="1"/>
          </p:cNvSpPr>
          <p:nvPr>
            <p:ph type="title"/>
          </p:nvPr>
        </p:nvSpPr>
        <p:spPr>
          <a:xfrm>
            <a:off x="539552" y="2276872"/>
            <a:ext cx="7924800" cy="114300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lt-LT" sz="9600" b="1" spc="0" dirty="0" smtClean="0">
                <a:ln w="0"/>
                <a:solidFill>
                  <a:srgbClr val="800000"/>
                </a:solidFill>
                <a:effectLst>
                  <a:reflection blurRad="12700" stA="50000" endPos="50000" dist="5000" dir="5400000" sy="-100000" rotWithShape="0"/>
                </a:effectLst>
              </a:rPr>
              <a:t>Pabaiga</a:t>
            </a:r>
            <a:endParaRPr lang="lt-LT" sz="9600" b="1" spc="0" dirty="0">
              <a:ln w="0"/>
              <a:solidFill>
                <a:srgbClr val="80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54497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tas">
  <a:themeElements>
    <a:clrScheme name="Horizontas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tas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407</TotalTime>
  <Words>387</Words>
  <Application>Microsoft Office PowerPoint</Application>
  <PresentationFormat>Demonstracija ekrane (4:3)</PresentationFormat>
  <Paragraphs>156</Paragraphs>
  <Slides>17</Slides>
  <Notes>2</Notes>
  <HiddenSlides>0</HiddenSlides>
  <MMClips>3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17</vt:i4>
      </vt:variant>
    </vt:vector>
  </HeadingPairs>
  <TitlesOfParts>
    <vt:vector size="18" baseType="lpstr">
      <vt:lpstr>Horizontas</vt:lpstr>
      <vt:lpstr> Ūdrijos mokykla  - daugiafunkcis  centras      Hidroelektrinė</vt:lpstr>
      <vt:lpstr>Turinys</vt:lpstr>
      <vt:lpstr>         Hidroelektrinės istorija</vt:lpstr>
      <vt:lpstr>Hidroelektrinės privalumai</vt:lpstr>
      <vt:lpstr>Hidroelektrinės trūkumai </vt:lpstr>
      <vt:lpstr>Didžiausios hidroelektrinės</vt:lpstr>
      <vt:lpstr>Didžiausios hidroelektrinės</vt:lpstr>
      <vt:lpstr>Kaip dirba  hidroelektrinės</vt:lpstr>
      <vt:lpstr>Kaip dirba  hidroelektrinės (video)</vt:lpstr>
      <vt:lpstr>Kaip dirba vandens malūnas (video)</vt:lpstr>
      <vt:lpstr>Kaip dirba generatorius</vt:lpstr>
      <vt:lpstr>Kaip dirba generatorius (video)</vt:lpstr>
      <vt:lpstr>                            Viktorina</vt:lpstr>
      <vt:lpstr>PowerPoint pristatymas</vt:lpstr>
      <vt:lpstr>PowerPoint pristatymas</vt:lpstr>
      <vt:lpstr>Naudota literatūra:</vt:lpstr>
      <vt:lpstr>Pabaiga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evelina jonynaite</dc:creator>
  <cp:lastModifiedBy>Evelina</cp:lastModifiedBy>
  <cp:revision>29</cp:revision>
  <dcterms:created xsi:type="dcterms:W3CDTF">2015-02-10T12:01:58Z</dcterms:created>
  <dcterms:modified xsi:type="dcterms:W3CDTF">2015-03-03T17:55:00Z</dcterms:modified>
</cp:coreProperties>
</file>