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61" r:id="rId5"/>
    <p:sldId id="260" r:id="rId6"/>
    <p:sldId id="262" r:id="rId7"/>
    <p:sldId id="263" r:id="rId8"/>
    <p:sldId id="264" r:id="rId9"/>
    <p:sldId id="265" r:id="rId10"/>
    <p:sldId id="267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8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7" r:id="rId29"/>
    <p:sldId id="288" r:id="rId30"/>
    <p:sldId id="289" r:id="rId31"/>
    <p:sldId id="290" r:id="rId32"/>
    <p:sldId id="291" r:id="rId33"/>
    <p:sldId id="303" r:id="rId34"/>
    <p:sldId id="304" r:id="rId35"/>
    <p:sldId id="292" r:id="rId36"/>
    <p:sldId id="293" r:id="rId37"/>
    <p:sldId id="300" r:id="rId38"/>
    <p:sldId id="295" r:id="rId39"/>
    <p:sldId id="305" r:id="rId40"/>
    <p:sldId id="306" r:id="rId41"/>
    <p:sldId id="298" r:id="rId42"/>
    <p:sldId id="299" r:id="rId43"/>
    <p:sldId id="307" r:id="rId44"/>
    <p:sldId id="308" r:id="rId45"/>
    <p:sldId id="301" r:id="rId46"/>
    <p:sldId id="302" r:id="rId47"/>
    <p:sldId id="309" r:id="rId48"/>
    <p:sldId id="310" r:id="rId49"/>
    <p:sldId id="311" r:id="rId50"/>
    <p:sldId id="312" r:id="rId51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15" autoAdjust="0"/>
    <p:restoredTop sz="94660"/>
  </p:normalViewPr>
  <p:slideViewPr>
    <p:cSldViewPr>
      <p:cViewPr varScale="1">
        <p:scale>
          <a:sx n="75" d="100"/>
          <a:sy n="75" d="100"/>
        </p:scale>
        <p:origin x="-133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632F5-4687-4C26-BF06-8CAAB330D269}" type="datetimeFigureOut">
              <a:rPr lang="lt-LT" smtClean="0"/>
              <a:t>2015.03.20</a:t>
            </a:fld>
            <a:endParaRPr lang="lt-LT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0CF3F-1482-43C2-8719-DD133F24A690}" type="slidenum">
              <a:rPr lang="lt-LT" smtClean="0"/>
              <a:t>‹#›</a:t>
            </a:fld>
            <a:endParaRPr lang="lt-LT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632F5-4687-4C26-BF06-8CAAB330D269}" type="datetimeFigureOut">
              <a:rPr lang="lt-LT" smtClean="0"/>
              <a:t>2015.03.20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0CF3F-1482-43C2-8719-DD133F24A69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632F5-4687-4C26-BF06-8CAAB330D269}" type="datetimeFigureOut">
              <a:rPr lang="lt-LT" smtClean="0"/>
              <a:t>2015.03.20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7F0CF3F-1482-43C2-8719-DD133F24A690}" type="slidenum">
              <a:rPr lang="lt-LT" smtClean="0"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632F5-4687-4C26-BF06-8CAAB330D269}" type="datetimeFigureOut">
              <a:rPr lang="lt-LT" smtClean="0"/>
              <a:t>2015.03.20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0CF3F-1482-43C2-8719-DD133F24A69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632F5-4687-4C26-BF06-8CAAB330D269}" type="datetimeFigureOut">
              <a:rPr lang="lt-LT" smtClean="0"/>
              <a:t>2015.03.20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0CF3F-1482-43C2-8719-DD133F24A69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632F5-4687-4C26-BF06-8CAAB330D269}" type="datetimeFigureOut">
              <a:rPr lang="lt-LT" smtClean="0"/>
              <a:t>2015.03.20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0CF3F-1482-43C2-8719-DD133F24A69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632F5-4687-4C26-BF06-8CAAB330D269}" type="datetimeFigureOut">
              <a:rPr lang="lt-LT" smtClean="0"/>
              <a:t>2015.03.20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0CF3F-1482-43C2-8719-DD133F24A69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632F5-4687-4C26-BF06-8CAAB330D269}" type="datetimeFigureOut">
              <a:rPr lang="lt-LT" smtClean="0"/>
              <a:t>2015.03.20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0CF3F-1482-43C2-8719-DD133F24A69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632F5-4687-4C26-BF06-8CAAB330D269}" type="datetimeFigureOut">
              <a:rPr lang="lt-LT" smtClean="0"/>
              <a:t>2015.03.20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0CF3F-1482-43C2-8719-DD133F24A69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632F5-4687-4C26-BF06-8CAAB330D269}" type="datetimeFigureOut">
              <a:rPr lang="lt-LT" smtClean="0"/>
              <a:t>2015.03.20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0CF3F-1482-43C2-8719-DD133F24A69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632F5-4687-4C26-BF06-8CAAB330D269}" type="datetimeFigureOut">
              <a:rPr lang="lt-LT" smtClean="0"/>
              <a:t>2015.03.20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0CF3F-1482-43C2-8719-DD133F24A690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F0632F5-4687-4C26-BF06-8CAAB330D269}" type="datetimeFigureOut">
              <a:rPr lang="lt-LT" smtClean="0"/>
              <a:t>2015.03.20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7F0CF3F-1482-43C2-8719-DD133F24A690}" type="slidenum">
              <a:rPr lang="lt-LT" smtClean="0"/>
              <a:t>‹#›</a:t>
            </a:fld>
            <a:endParaRPr lang="lt-L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620688"/>
            <a:ext cx="8229600" cy="923528"/>
          </a:xfrm>
        </p:spPr>
        <p:txBody>
          <a:bodyPr/>
          <a:lstStyle/>
          <a:p>
            <a:r>
              <a:rPr lang="lt-LT" dirty="0" smtClean="0"/>
              <a:t>Šiluma</a:t>
            </a:r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504" y="4365104"/>
            <a:ext cx="8856984" cy="2328664"/>
          </a:xfrm>
        </p:spPr>
        <p:txBody>
          <a:bodyPr>
            <a:normAutofit/>
          </a:bodyPr>
          <a:lstStyle/>
          <a:p>
            <a:pPr algn="l"/>
            <a:r>
              <a:rPr lang="lt-LT" dirty="0" smtClean="0"/>
              <a:t>Darbą atliko:</a:t>
            </a:r>
          </a:p>
          <a:p>
            <a:pPr algn="l"/>
            <a:r>
              <a:rPr lang="lt-LT" dirty="0" smtClean="0"/>
              <a:t>Kauno ,,Vyturio“ katalikiškos vidurinės Mokyklos</a:t>
            </a:r>
          </a:p>
          <a:p>
            <a:pPr algn="l"/>
            <a:r>
              <a:rPr lang="lt-LT" dirty="0" smtClean="0"/>
              <a:t>9c </a:t>
            </a:r>
            <a:r>
              <a:rPr lang="lt-LT" dirty="0"/>
              <a:t>klasės </a:t>
            </a:r>
            <a:r>
              <a:rPr lang="en-US" dirty="0" err="1" smtClean="0"/>
              <a:t>moki</a:t>
            </a:r>
            <a:r>
              <a:rPr lang="lt-LT" dirty="0" smtClean="0"/>
              <a:t>nė Cibulskytė Simona</a:t>
            </a:r>
          </a:p>
          <a:p>
            <a:pPr algn="l"/>
            <a:r>
              <a:rPr lang="lt-LT" dirty="0" smtClean="0"/>
              <a:t>Mokytojas Baršauskas Vytautas</a:t>
            </a:r>
          </a:p>
        </p:txBody>
      </p:sp>
    </p:spTree>
    <p:extLst>
      <p:ext uri="{BB962C8B-B14F-4D97-AF65-F5344CB8AC3E}">
        <p14:creationId xmlns:p14="http://schemas.microsoft.com/office/powerpoint/2010/main" val="20435007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/>
              <a:t>Turinys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Šiluminis judėjimas</a:t>
            </a:r>
          </a:p>
          <a:p>
            <a:r>
              <a:rPr lang="lt-LT" dirty="0" smtClean="0"/>
              <a:t>Šilumos laidumas</a:t>
            </a:r>
          </a:p>
          <a:p>
            <a:r>
              <a:rPr lang="lt-LT" dirty="0" smtClean="0"/>
              <a:t>Kuro degimo šiluma</a:t>
            </a:r>
          </a:p>
          <a:p>
            <a:r>
              <a:rPr lang="lt-LT" dirty="0" smtClean="0"/>
              <a:t>Medžiagu agregatinės būsenos</a:t>
            </a:r>
          </a:p>
          <a:p>
            <a:r>
              <a:rPr lang="lt-LT" dirty="0" smtClean="0"/>
              <a:t>Šiluminiai varikliai</a:t>
            </a:r>
          </a:p>
          <a:p>
            <a:endParaRPr lang="lt-LT" dirty="0" smtClean="0"/>
          </a:p>
          <a:p>
            <a:endParaRPr lang="lt-LT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5767890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024744" cy="1143000"/>
          </a:xfrm>
        </p:spPr>
        <p:txBody>
          <a:bodyPr>
            <a:normAutofit fontScale="90000"/>
          </a:bodyPr>
          <a:lstStyle/>
          <a:p>
            <a:pPr algn="l"/>
            <a:r>
              <a:rPr lang="lt-LT" sz="3600" dirty="0" smtClean="0"/>
              <a:t>Šiluminis judėjimas. Vidinė energija</a:t>
            </a:r>
            <a:endParaRPr lang="lt-LT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lt-LT" sz="2800" dirty="0" smtClean="0"/>
              <a:t>Kūną sudarančių dalelių netvarkingas jų judėjimas vadinamas šiluminiu judėjimu.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lt-LT" sz="2800" dirty="0" smtClean="0"/>
              <a:t>Kūną sudarančių dalelių kinetinė ir potencinė energijos vadinama vidine jo energija.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lt-LT" sz="2800" dirty="0" smtClean="0"/>
              <a:t>Vidinę energiją galima pakeisti: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lt-LT" dirty="0" smtClean="0"/>
              <a:t>Atliekant darbą.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lt-LT" dirty="0" smtClean="0"/>
              <a:t>Perduodant šilumą.</a:t>
            </a:r>
          </a:p>
          <a:p>
            <a:pPr>
              <a:buFont typeface="Wingdings" panose="05000000000000000000" pitchFamily="2" charset="2"/>
              <a:buChar char="q"/>
            </a:pPr>
            <a:endParaRPr lang="lt-L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047728"/>
            <a:ext cx="38100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50791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3501008"/>
            <a:ext cx="8136904" cy="2808312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lt-LT" dirty="0" smtClean="0"/>
              <a:t>Vidinės energijos perdavimas iš šiltesnių kūno dalelių į šaltesnes vadinamas šilumos laidumu.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lt-LT" dirty="0" smtClean="0"/>
              <a:t>Šuo būdu šiluma gali sklisti kietąja ir skystąja medžiaga, bei dujomis.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8229600" cy="245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0172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Konvekcija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lt-LT" dirty="0" smtClean="0"/>
              <a:t>Šilumos perdavimas skysčių ar dujų srautais vadinama konvekcija.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lt-LT" dirty="0" smtClean="0"/>
              <a:t>Konvekcija gali būti: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lt-LT" dirty="0" smtClean="0"/>
              <a:t>Laisvoji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lt-LT" dirty="0" smtClean="0"/>
              <a:t>Priverstinė</a:t>
            </a:r>
            <a:endParaRPr lang="lt-L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371304"/>
            <a:ext cx="4876801" cy="325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67463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Laisvoji konvekcija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lt-LT" dirty="0" smtClean="0"/>
              <a:t> </a:t>
            </a:r>
            <a:r>
              <a:rPr lang="lt-LT" dirty="0"/>
              <a:t>Laisvoji konvekcija </a:t>
            </a:r>
            <a:r>
              <a:rPr lang="lt-LT" dirty="0" smtClean="0"/>
              <a:t>skyščiuose ir dujose, </a:t>
            </a:r>
            <a:r>
              <a:rPr lang="lt-LT" dirty="0"/>
              <a:t>kai jų dalelės juda dėl skirtingos vienos ar kitos </a:t>
            </a:r>
            <a:r>
              <a:rPr lang="lt-LT" dirty="0" smtClean="0"/>
              <a:t>medžiagos, temperatūros</a:t>
            </a:r>
            <a:r>
              <a:rPr lang="lt-LT" dirty="0"/>
              <a:t> ir tankio įvairiose vietose. Šiai konvekcijai labai svarbi gravitacija.</a:t>
            </a:r>
          </a:p>
        </p:txBody>
      </p:sp>
    </p:spTree>
    <p:extLst>
      <p:ext uri="{BB962C8B-B14F-4D97-AF65-F5344CB8AC3E}">
        <p14:creationId xmlns:p14="http://schemas.microsoft.com/office/powerpoint/2010/main" val="24672145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b="1" dirty="0" smtClean="0"/>
              <a:t>Priverstinė konvekcija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lt-LT" dirty="0"/>
              <a:t>Konvekcija yra priverstinė, kai medžiagos </a:t>
            </a:r>
            <a:r>
              <a:rPr lang="lt-LT" dirty="0" smtClean="0"/>
              <a:t>dalelės </a:t>
            </a:r>
            <a:r>
              <a:rPr lang="lt-LT" dirty="0"/>
              <a:t>juda dėl kokio nors išorinio </a:t>
            </a:r>
            <a:r>
              <a:rPr lang="lt-LT" dirty="0" smtClean="0"/>
              <a:t>poveikio. Kietuosiuose </a:t>
            </a:r>
            <a:r>
              <a:rPr lang="lt-LT" dirty="0"/>
              <a:t>kūnuose</a:t>
            </a:r>
            <a:r>
              <a:rPr lang="lt-LT" dirty="0" smtClean="0"/>
              <a:t>, konvekcija nagali vykti.</a:t>
            </a:r>
            <a:endParaRPr lang="lt-L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190328"/>
            <a:ext cx="2750754" cy="3667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1411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Šiluminis spinduliavimas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lt-LT" dirty="0" smtClean="0"/>
              <a:t>Šilumos perdavimo būdas nemedžiaga vadinamas šilumos spinduliavimu.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lt-LT" dirty="0" smtClean="0"/>
              <a:t>Spinduliai yra nei karšti, nei šalti, įšyla tik kūnai į kuriuos jie krenta.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lt-LT" dirty="0"/>
              <a:t>Vienas iš galingiausių šiluminio spinduliavimo šaltinių yra Saulė.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6166" y="3971556"/>
            <a:ext cx="2813298" cy="2886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72590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Šilumos kiekis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Šilumos kiekiu vadinamas vidinės energijos kiekis, kurį kūnas gauna ar kurio netenka šilumos perdavimo būdu.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lt-LT" dirty="0"/>
              <a:t>Kaitinamų kūnų gaunamos, vėstančių netenkamos, šilumos kiekis priklauso nuo: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lt-LT" dirty="0"/>
              <a:t> Temperatūros pokyčio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lt-LT" dirty="0"/>
              <a:t>Kūno masės</a:t>
            </a:r>
          </a:p>
          <a:p>
            <a:endParaRPr lang="lt-LT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345902"/>
            <a:ext cx="3217540" cy="2102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17903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Šilumos kiekio apskaičiavimas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lt-LT" dirty="0" smtClean="0"/>
              <a:t>Savitoji šiluma rodo kiek šilumos reikia 1kg. Medžiagos temperatūrai pakelti 1C.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c</a:t>
            </a:r>
            <a:r>
              <a:rPr lang="lt-LT" dirty="0" smtClean="0"/>
              <a:t> – savitoji šiluma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lt-LT" dirty="0" smtClean="0"/>
              <a:t>[</a:t>
            </a:r>
            <a:r>
              <a:rPr lang="en-US" dirty="0" smtClean="0"/>
              <a:t>c</a:t>
            </a:r>
            <a:r>
              <a:rPr lang="lt-LT" dirty="0" smtClean="0"/>
              <a:t>] – 1J/(kg*C)</a:t>
            </a:r>
          </a:p>
          <a:p>
            <a:endParaRPr lang="lt-LT" dirty="0"/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861048"/>
            <a:ext cx="8472587" cy="2636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85940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276872"/>
            <a:ext cx="8229600" cy="1143000"/>
          </a:xfrm>
        </p:spPr>
        <p:txBody>
          <a:bodyPr/>
          <a:lstStyle/>
          <a:p>
            <a:r>
              <a:rPr lang="en-US" dirty="0" smtClean="0"/>
              <a:t>U</a:t>
            </a:r>
            <a:r>
              <a:rPr lang="lt-LT" dirty="0" smtClean="0"/>
              <a:t>ždavinių sprendimas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5798760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1 pavyzdys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pPr>
              <a:buFont typeface="Wingdings" panose="05000000000000000000" pitchFamily="2" charset="2"/>
              <a:buChar char="q"/>
            </a:pPr>
            <a:r>
              <a:rPr lang="lt-LT" dirty="0" smtClean="0"/>
              <a:t>Duota :</a:t>
            </a:r>
          </a:p>
          <a:p>
            <a:r>
              <a:rPr lang="lt-LT" dirty="0" smtClean="0"/>
              <a:t>m</a:t>
            </a:r>
            <a:r>
              <a:rPr lang="en-US" dirty="0"/>
              <a:t> </a:t>
            </a:r>
            <a:r>
              <a:rPr lang="en-US" dirty="0" smtClean="0"/>
              <a:t>= 600g = 0,6 kg</a:t>
            </a:r>
          </a:p>
          <a:p>
            <a:r>
              <a:rPr lang="en-US" dirty="0" smtClean="0"/>
              <a:t>T1 = 20C</a:t>
            </a:r>
          </a:p>
          <a:p>
            <a:r>
              <a:rPr lang="en-US" dirty="0" smtClean="0"/>
              <a:t>T2 = 1020C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c = 500</a:t>
            </a:r>
            <a:r>
              <a:rPr lang="lt-LT" dirty="0" smtClean="0"/>
              <a:t>J/(kg*C)</a:t>
            </a:r>
            <a:endParaRPr lang="en-US" dirty="0" smtClean="0"/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lvl="1" indent="-457200">
              <a:buFont typeface="Wingdings" panose="05000000000000000000" pitchFamily="2" charset="2"/>
              <a:buChar char="q"/>
            </a:pPr>
            <a:r>
              <a:rPr lang="en-US" dirty="0" err="1" smtClean="0"/>
              <a:t>Sprendinys</a:t>
            </a:r>
            <a:endParaRPr lang="en-US" dirty="0" smtClean="0"/>
          </a:p>
          <a:p>
            <a:pPr marL="514350" lvl="1" indent="-514350">
              <a:buFont typeface="+mj-lt"/>
              <a:buAutoNum type="arabicPeriod"/>
            </a:pPr>
            <a:r>
              <a:rPr lang="en-US" dirty="0" smtClean="0"/>
              <a:t>T = 1020C – 20C = 1000C</a:t>
            </a:r>
          </a:p>
          <a:p>
            <a:pPr marL="514350" lvl="1" indent="-514350">
              <a:buFont typeface="+mj-lt"/>
              <a:buAutoNum type="arabicPeriod"/>
            </a:pPr>
            <a:r>
              <a:rPr lang="en-US" dirty="0" smtClean="0"/>
              <a:t>Q=500</a:t>
            </a:r>
            <a:r>
              <a:rPr lang="lt-LT" dirty="0" smtClean="0"/>
              <a:t>J/(kg*C)</a:t>
            </a:r>
            <a:r>
              <a:rPr lang="en-US" dirty="0" smtClean="0"/>
              <a:t>*0,6kg*1000C= 300000 J</a:t>
            </a:r>
          </a:p>
          <a:p>
            <a:pPr marL="0" lvl="1" indent="0">
              <a:buNone/>
            </a:pPr>
            <a:r>
              <a:rPr lang="en-US" dirty="0"/>
              <a:t> </a:t>
            </a:r>
            <a:r>
              <a:rPr lang="en-US" dirty="0" err="1" smtClean="0"/>
              <a:t>Ats</a:t>
            </a:r>
            <a:r>
              <a:rPr lang="en-US" dirty="0" smtClean="0"/>
              <a:t>:. Q= 300 000 J</a:t>
            </a:r>
          </a:p>
          <a:p>
            <a:pPr marL="514350" lvl="1" indent="-514350">
              <a:buFont typeface="+mj-lt"/>
              <a:buAutoNum type="arabicPeriod"/>
            </a:pPr>
            <a:endParaRPr lang="en-US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1062028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 </a:t>
            </a:r>
            <a:r>
              <a:rPr lang="en-US" dirty="0" err="1" smtClean="0"/>
              <a:t>pavyzdys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err="1" smtClean="0"/>
              <a:t>Duota</a:t>
            </a:r>
            <a:r>
              <a:rPr lang="en-US" dirty="0" smtClean="0"/>
              <a:t>:</a:t>
            </a:r>
          </a:p>
          <a:p>
            <a:r>
              <a:rPr lang="en-US" dirty="0" smtClean="0"/>
              <a:t>T1= 100C</a:t>
            </a:r>
          </a:p>
          <a:p>
            <a:r>
              <a:rPr lang="en-US" dirty="0" smtClean="0"/>
              <a:t>T2= 20C</a:t>
            </a:r>
          </a:p>
          <a:p>
            <a:pPr lvl="0"/>
            <a:r>
              <a:rPr lang="en-US" dirty="0" smtClean="0"/>
              <a:t>V= 10l= 0,01 m</a:t>
            </a:r>
            <a:r>
              <a:rPr lang="en-US" baseline="30000" dirty="0" smtClean="0"/>
              <a:t>3</a:t>
            </a:r>
            <a:endParaRPr lang="lt-LT" dirty="0"/>
          </a:p>
          <a:p>
            <a:r>
              <a:rPr lang="en-US" dirty="0" smtClean="0"/>
              <a:t>ῤ= 1000 kg/ m</a:t>
            </a:r>
            <a:r>
              <a:rPr lang="en-US" baseline="30000" dirty="0" smtClean="0"/>
              <a:t>3</a:t>
            </a:r>
            <a:endParaRPr lang="en-US" dirty="0" smtClean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dirty="0"/>
              <a:t>c</a:t>
            </a:r>
            <a:r>
              <a:rPr lang="en-US" dirty="0" smtClean="0"/>
              <a:t>= 4200 </a:t>
            </a:r>
            <a:r>
              <a:rPr lang="lt-LT" dirty="0" smtClean="0"/>
              <a:t>J/(kg*C</a:t>
            </a:r>
            <a:r>
              <a:rPr lang="en-US" dirty="0" smtClean="0"/>
              <a:t>)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457200" lvl="1" indent="-457200">
              <a:buFont typeface="Wingdings" panose="05000000000000000000" pitchFamily="2" charset="2"/>
              <a:buChar char="q"/>
            </a:pPr>
            <a:r>
              <a:rPr lang="en-US" dirty="0" err="1" smtClean="0"/>
              <a:t>Sprendimas</a:t>
            </a:r>
            <a:endParaRPr lang="lt-LT" dirty="0" smtClean="0"/>
          </a:p>
          <a:p>
            <a:pPr marL="457200" lvl="1" indent="-457200">
              <a:buFont typeface="Wingdings" panose="05000000000000000000" pitchFamily="2" charset="2"/>
              <a:buChar char="q"/>
            </a:pPr>
            <a:r>
              <a:rPr lang="en-US" dirty="0" smtClean="0"/>
              <a:t>m= ῤ*V=1000 kg/ m</a:t>
            </a:r>
            <a:r>
              <a:rPr lang="en-US" baseline="30000" dirty="0" smtClean="0"/>
              <a:t>3*</a:t>
            </a:r>
            <a:r>
              <a:rPr lang="en-US" dirty="0" smtClean="0"/>
              <a:t>0,01 m</a:t>
            </a:r>
            <a:r>
              <a:rPr lang="en-US" baseline="30000" dirty="0" smtClean="0"/>
              <a:t>3</a:t>
            </a:r>
            <a:r>
              <a:rPr lang="en-US" dirty="0" smtClean="0"/>
              <a:t> = 10kg</a:t>
            </a:r>
          </a:p>
          <a:p>
            <a:pPr marL="514350" lvl="1" indent="-514350">
              <a:buFont typeface="+mj-lt"/>
              <a:buAutoNum type="arabicPeriod"/>
            </a:pPr>
            <a:r>
              <a:rPr lang="en-US" dirty="0"/>
              <a:t>t</a:t>
            </a:r>
            <a:r>
              <a:rPr lang="en-US" dirty="0" smtClean="0"/>
              <a:t>= 20C-100C = -80C</a:t>
            </a:r>
          </a:p>
          <a:p>
            <a:pPr marL="514350" lvl="1" indent="-514350">
              <a:buFont typeface="+mj-lt"/>
              <a:buAutoNum type="arabicPeriod"/>
            </a:pPr>
            <a:r>
              <a:rPr lang="en-US" dirty="0" smtClean="0"/>
              <a:t>Q= 4200 </a:t>
            </a:r>
            <a:r>
              <a:rPr lang="lt-LT" dirty="0" smtClean="0"/>
              <a:t>J/(kg*C</a:t>
            </a:r>
            <a:r>
              <a:rPr lang="en-US" dirty="0" smtClean="0"/>
              <a:t>)* 10kg*(-80C)= -3360000J </a:t>
            </a:r>
            <a:endParaRPr lang="lt-LT" dirty="0" smtClean="0"/>
          </a:p>
          <a:p>
            <a:pPr marL="514350" lvl="1" indent="-514350">
              <a:buFont typeface="+mj-lt"/>
              <a:buAutoNum type="arabicPeriod"/>
            </a:pPr>
            <a:endParaRPr lang="en-US" dirty="0" smtClean="0"/>
          </a:p>
          <a:p>
            <a:pPr marL="514350" lvl="1" indent="-514350">
              <a:buFont typeface="+mj-lt"/>
              <a:buAutoNum type="arabicPeriod"/>
            </a:pPr>
            <a:endParaRPr lang="en-US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286610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420888"/>
            <a:ext cx="8229600" cy="1791072"/>
          </a:xfrm>
        </p:spPr>
        <p:txBody>
          <a:bodyPr/>
          <a:lstStyle/>
          <a:p>
            <a:r>
              <a:rPr lang="en-US" dirty="0" err="1" smtClean="0"/>
              <a:t>Kuro</a:t>
            </a:r>
            <a:r>
              <a:rPr lang="en-US" dirty="0" smtClean="0"/>
              <a:t> </a:t>
            </a:r>
            <a:r>
              <a:rPr lang="en-US" dirty="0" err="1" smtClean="0"/>
              <a:t>degimo</a:t>
            </a:r>
            <a:r>
              <a:rPr lang="en-US" dirty="0" smtClean="0"/>
              <a:t> </a:t>
            </a:r>
            <a:r>
              <a:rPr lang="lt-LT" dirty="0" smtClean="0"/>
              <a:t>šiluma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8479143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4032448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lt-LT" dirty="0"/>
              <a:t> </a:t>
            </a:r>
            <a:r>
              <a:rPr lang="lt-LT" dirty="0" smtClean="0"/>
              <a:t>Šilumos kiekis kurį išskiria visiškai sudegindamos 1kg kuro – vadinamos kuro deginimo šiluma.</a:t>
            </a:r>
          </a:p>
          <a:p>
            <a:pPr marL="0" indent="0" algn="ctr">
              <a:buNone/>
            </a:pPr>
            <a:r>
              <a:rPr lang="lt-LT" dirty="0" smtClean="0"/>
              <a:t>Q</a:t>
            </a:r>
            <a:r>
              <a:rPr lang="en-US" dirty="0" smtClean="0"/>
              <a:t>= q*m</a:t>
            </a:r>
          </a:p>
          <a:p>
            <a:pPr marL="0" lvl="1" indent="0">
              <a:buNone/>
            </a:pPr>
            <a:r>
              <a:rPr lang="lt-LT" dirty="0" smtClean="0"/>
              <a:t>[Q] </a:t>
            </a:r>
            <a:r>
              <a:rPr lang="en-US" dirty="0" smtClean="0"/>
              <a:t>= 1J</a:t>
            </a:r>
          </a:p>
          <a:p>
            <a:pPr marL="0" indent="0">
              <a:buNone/>
            </a:pPr>
            <a:r>
              <a:rPr lang="en-US" dirty="0" smtClean="0"/>
              <a:t>[q] = 1 J/kg</a:t>
            </a:r>
          </a:p>
          <a:p>
            <a:pPr marL="0" indent="0">
              <a:buNone/>
            </a:pPr>
            <a:r>
              <a:rPr lang="en-US" dirty="0" smtClean="0"/>
              <a:t>[m] = 1 kg </a:t>
            </a:r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2746749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</a:t>
            </a:r>
            <a:r>
              <a:rPr lang="lt-LT" dirty="0" smtClean="0"/>
              <a:t>ždavinio sprendimas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lt-LT" dirty="0" smtClean="0"/>
              <a:t>Duota:</a:t>
            </a:r>
          </a:p>
          <a:p>
            <a:r>
              <a:rPr lang="lt-LT" dirty="0" smtClean="0"/>
              <a:t>m</a:t>
            </a:r>
            <a:r>
              <a:rPr lang="en-US" dirty="0" smtClean="0"/>
              <a:t>= 2,5 kg</a:t>
            </a:r>
          </a:p>
          <a:p>
            <a:r>
              <a:rPr lang="en-US" dirty="0" smtClean="0"/>
              <a:t>q= 3,0*</a:t>
            </a:r>
            <a:r>
              <a:rPr lang="lt-LT" dirty="0" smtClean="0"/>
              <a:t>10</a:t>
            </a:r>
            <a:r>
              <a:rPr lang="lt-LT" baseline="30000" dirty="0" smtClean="0"/>
              <a:t>7</a:t>
            </a:r>
            <a:r>
              <a:rPr lang="en-US" baseline="30000" dirty="0"/>
              <a:t> </a:t>
            </a:r>
            <a:r>
              <a:rPr lang="en-US" dirty="0" smtClean="0"/>
              <a:t> J/kg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err="1" smtClean="0"/>
              <a:t>Sprendimas</a:t>
            </a:r>
            <a:r>
              <a:rPr lang="en-US" dirty="0" smtClean="0"/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Q= q*m= 3,0*</a:t>
            </a:r>
            <a:r>
              <a:rPr lang="lt-LT" dirty="0" smtClean="0"/>
              <a:t>10</a:t>
            </a:r>
            <a:r>
              <a:rPr lang="lt-LT" baseline="30000" dirty="0" smtClean="0"/>
              <a:t>7</a:t>
            </a:r>
            <a:r>
              <a:rPr lang="en-US" baseline="30000" dirty="0" smtClean="0"/>
              <a:t> </a:t>
            </a:r>
            <a:r>
              <a:rPr lang="en-US" dirty="0" smtClean="0"/>
              <a:t> J/kg*2,5 kg= 750000J</a:t>
            </a:r>
          </a:p>
          <a:p>
            <a:pPr marL="0" indent="0">
              <a:buNone/>
            </a:pPr>
            <a:endParaRPr lang="en-US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9050074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905" y="1885074"/>
            <a:ext cx="8229600" cy="2938338"/>
          </a:xfrm>
        </p:spPr>
        <p:txBody>
          <a:bodyPr/>
          <a:lstStyle/>
          <a:p>
            <a:r>
              <a:rPr lang="en-US" dirty="0" smtClean="0"/>
              <a:t>Med</a:t>
            </a:r>
            <a:r>
              <a:rPr lang="lt-LT" dirty="0" smtClean="0"/>
              <a:t>žiagos agregatinės būsenos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9504920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458344" y="1484784"/>
            <a:ext cx="2592288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Dujine būsena</a:t>
            </a:r>
            <a:endParaRPr lang="lt-LT" dirty="0"/>
          </a:p>
        </p:txBody>
      </p:sp>
      <p:sp>
        <p:nvSpPr>
          <p:cNvPr id="7" name="Rectangle 6"/>
          <p:cNvSpPr/>
          <p:nvPr/>
        </p:nvSpPr>
        <p:spPr>
          <a:xfrm>
            <a:off x="3449712" y="3717032"/>
            <a:ext cx="2562448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/>
              <a:t>S</a:t>
            </a:r>
            <a:r>
              <a:rPr lang="lt-LT" dirty="0" smtClean="0"/>
              <a:t>kystoji būsena</a:t>
            </a:r>
            <a:endParaRPr lang="lt-LT" dirty="0"/>
          </a:p>
        </p:txBody>
      </p:sp>
      <p:sp>
        <p:nvSpPr>
          <p:cNvPr id="8" name="Rectangle 7"/>
          <p:cNvSpPr/>
          <p:nvPr/>
        </p:nvSpPr>
        <p:spPr>
          <a:xfrm>
            <a:off x="3419872" y="5733256"/>
            <a:ext cx="2592288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Kietoji būsena</a:t>
            </a:r>
            <a:endParaRPr lang="lt-LT" dirty="0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3923928" y="2276872"/>
            <a:ext cx="0" cy="1080120"/>
          </a:xfrm>
          <a:prstGeom prst="straightConnector1">
            <a:avLst/>
          </a:prstGeom>
          <a:ln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3910856" y="4509120"/>
            <a:ext cx="0" cy="1080120"/>
          </a:xfrm>
          <a:prstGeom prst="straightConnector1">
            <a:avLst/>
          </a:prstGeom>
          <a:ln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436096" y="2420888"/>
            <a:ext cx="0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5436096" y="4653136"/>
            <a:ext cx="0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3449712" y="2816932"/>
            <a:ext cx="4742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5436096" y="2816932"/>
            <a:ext cx="4742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3436640" y="5034012"/>
            <a:ext cx="4742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5436096" y="5034012"/>
            <a:ext cx="4742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1979712" y="2708920"/>
            <a:ext cx="1456928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Garavimas</a:t>
            </a:r>
            <a:endParaRPr lang="lt-LT" dirty="0"/>
          </a:p>
        </p:txBody>
      </p:sp>
      <p:sp>
        <p:nvSpPr>
          <p:cNvPr id="22" name="Rectangle 21"/>
          <p:cNvSpPr/>
          <p:nvPr/>
        </p:nvSpPr>
        <p:spPr>
          <a:xfrm>
            <a:off x="1962944" y="4883708"/>
            <a:ext cx="1456928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Lydymasis</a:t>
            </a:r>
            <a:endParaRPr lang="lt-LT" dirty="0"/>
          </a:p>
        </p:txBody>
      </p:sp>
      <p:sp>
        <p:nvSpPr>
          <p:cNvPr id="23" name="Rectangle 22"/>
          <p:cNvSpPr/>
          <p:nvPr/>
        </p:nvSpPr>
        <p:spPr>
          <a:xfrm>
            <a:off x="5922144" y="2672916"/>
            <a:ext cx="1890216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Kondensacija</a:t>
            </a:r>
            <a:endParaRPr lang="lt-LT" dirty="0"/>
          </a:p>
        </p:txBody>
      </p:sp>
      <p:sp>
        <p:nvSpPr>
          <p:cNvPr id="24" name="Rectangle 23"/>
          <p:cNvSpPr/>
          <p:nvPr/>
        </p:nvSpPr>
        <p:spPr>
          <a:xfrm>
            <a:off x="5922144" y="4883708"/>
            <a:ext cx="1530176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Kietėjimas</a:t>
            </a:r>
            <a:endParaRPr lang="lt-LT" dirty="0"/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1475656" y="1196752"/>
            <a:ext cx="0" cy="47525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31999" y="2192660"/>
            <a:ext cx="461665" cy="267765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lt-LT" dirty="0" smtClean="0"/>
              <a:t>Vidinė energija didėja</a:t>
            </a:r>
            <a:endParaRPr lang="lt-LT" dirty="0"/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7956376" y="1376772"/>
            <a:ext cx="0" cy="46805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8119615" y="2354920"/>
            <a:ext cx="461665" cy="280831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lt-LT" dirty="0" smtClean="0"/>
              <a:t>Vidinė energija mažėja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3547195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Lydymasis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lt-LT" dirty="0" smtClean="0"/>
              <a:t>Šilumos kiekis, kurio reikia 1kg medžiagos paversti skysčiu, jo lydymosi temperatūroje, vadinamas savitąja lydymosi šiluma</a:t>
            </a:r>
          </a:p>
          <a:p>
            <a:pPr marL="0" indent="0" algn="ctr">
              <a:buNone/>
            </a:pPr>
            <a:r>
              <a:rPr lang="lt-LT" dirty="0" smtClean="0"/>
              <a:t>Q</a:t>
            </a:r>
            <a:r>
              <a:rPr lang="en-US" dirty="0" smtClean="0"/>
              <a:t>= </a:t>
            </a:r>
            <a:r>
              <a:rPr lang="el-GR" dirty="0"/>
              <a:t>λ</a:t>
            </a:r>
            <a:r>
              <a:rPr lang="lt-LT" dirty="0" smtClean="0"/>
              <a:t>m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[Q]= J</a:t>
            </a:r>
          </a:p>
          <a:p>
            <a:pPr marL="0" indent="0">
              <a:buNone/>
            </a:pPr>
            <a:r>
              <a:rPr lang="en-US" dirty="0" smtClean="0"/>
              <a:t>[m]= kg</a:t>
            </a:r>
          </a:p>
          <a:p>
            <a:pPr marL="0" indent="0">
              <a:buNone/>
            </a:pPr>
            <a:r>
              <a:rPr lang="en-US" dirty="0" smtClean="0"/>
              <a:t>[</a:t>
            </a:r>
            <a:r>
              <a:rPr lang="el-GR" dirty="0" smtClean="0"/>
              <a:t>λ</a:t>
            </a:r>
            <a:r>
              <a:rPr lang="en-US" dirty="0" smtClean="0"/>
              <a:t>]= J/kg </a:t>
            </a:r>
            <a:endParaRPr lang="lt-LT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861048"/>
            <a:ext cx="3456384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8776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</a:t>
            </a:r>
            <a:r>
              <a:rPr lang="lt-LT" dirty="0" smtClean="0"/>
              <a:t>ždavinio sprendimas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pPr>
              <a:buFont typeface="Wingdings" panose="05000000000000000000" pitchFamily="2" charset="2"/>
              <a:buChar char="q"/>
            </a:pPr>
            <a:r>
              <a:rPr lang="lt-LT" dirty="0"/>
              <a:t> </a:t>
            </a:r>
            <a:r>
              <a:rPr lang="lt-LT" dirty="0" smtClean="0"/>
              <a:t>Duota: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dirty="0" smtClean="0"/>
              <a:t>λ</a:t>
            </a:r>
            <a:r>
              <a:rPr lang="en-US" dirty="0" smtClean="0"/>
              <a:t>= 3,3*</a:t>
            </a:r>
            <a:r>
              <a:rPr lang="lt-LT" dirty="0"/>
              <a:t> 10</a:t>
            </a:r>
            <a:r>
              <a:rPr lang="lt-LT" baseline="30000" dirty="0"/>
              <a:t>5 </a:t>
            </a:r>
            <a:r>
              <a:rPr lang="en-US" baseline="30000" dirty="0" smtClean="0"/>
              <a:t> </a:t>
            </a:r>
            <a:r>
              <a:rPr lang="en-US" dirty="0"/>
              <a:t> </a:t>
            </a:r>
            <a:r>
              <a:rPr lang="en-US" dirty="0" smtClean="0"/>
              <a:t>J/kg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t-LT" dirty="0" smtClean="0"/>
              <a:t>m</a:t>
            </a:r>
            <a:r>
              <a:rPr lang="en-US" dirty="0" smtClean="0"/>
              <a:t>= </a:t>
            </a:r>
            <a:r>
              <a:rPr lang="lt-LT" dirty="0" smtClean="0"/>
              <a:t> </a:t>
            </a:r>
            <a:r>
              <a:rPr lang="en-US" dirty="0" smtClean="0"/>
              <a:t>1,5 kg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 </a:t>
            </a:r>
            <a:r>
              <a:rPr lang="en-US" dirty="0" err="1" smtClean="0"/>
              <a:t>Sprendimas</a:t>
            </a:r>
            <a:r>
              <a:rPr lang="lt-LT" dirty="0" smtClean="0"/>
              <a:t> </a:t>
            </a:r>
            <a:r>
              <a:rPr lang="en-US" dirty="0" smtClean="0"/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 Q= </a:t>
            </a:r>
            <a:r>
              <a:rPr lang="el-GR" dirty="0" smtClean="0"/>
              <a:t>λ</a:t>
            </a:r>
            <a:r>
              <a:rPr lang="en-US" dirty="0" smtClean="0"/>
              <a:t>*m= 1,5 kg * 3,3*</a:t>
            </a:r>
            <a:r>
              <a:rPr lang="lt-LT" dirty="0" smtClean="0"/>
              <a:t> 10</a:t>
            </a:r>
            <a:r>
              <a:rPr lang="lt-LT" baseline="30000" dirty="0" smtClean="0"/>
              <a:t>5 </a:t>
            </a:r>
            <a:r>
              <a:rPr lang="en-US" dirty="0" smtClean="0"/>
              <a:t>J/kg= 4,95* </a:t>
            </a:r>
            <a:r>
              <a:rPr lang="lt-LT" dirty="0" smtClean="0"/>
              <a:t>10</a:t>
            </a:r>
            <a:r>
              <a:rPr lang="lt-LT" baseline="30000" dirty="0" smtClean="0"/>
              <a:t>5 </a:t>
            </a:r>
            <a:r>
              <a:rPr lang="en-US" dirty="0" smtClean="0"/>
              <a:t>J</a:t>
            </a:r>
          </a:p>
          <a:p>
            <a:pPr marL="514350" indent="-514350">
              <a:buFont typeface="+mj-lt"/>
              <a:buAutoNum type="arabicPeriod"/>
            </a:pPr>
            <a:endParaRPr lang="lt-LT" dirty="0"/>
          </a:p>
          <a:p>
            <a:endParaRPr lang="en-US" dirty="0" smtClean="0"/>
          </a:p>
          <a:p>
            <a:endParaRPr lang="en-US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5628810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Kiet</a:t>
            </a:r>
            <a:r>
              <a:rPr lang="lt-LT" dirty="0" smtClean="0"/>
              <a:t>ėjimas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lt-LT" dirty="0" smtClean="0"/>
              <a:t> Skystos medžiagos virsmas kietąją vadinamas kietėjimu.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lt-LT" dirty="0" smtClean="0"/>
              <a:t>Temperatūra, kurioje medžiaga kietėja, vadinama kietėjimo temperatūra.</a:t>
            </a:r>
          </a:p>
          <a:p>
            <a:pPr marL="0" indent="0" algn="ctr">
              <a:buNone/>
            </a:pPr>
            <a:r>
              <a:rPr lang="lt-LT" dirty="0" smtClean="0"/>
              <a:t>Q</a:t>
            </a:r>
            <a:r>
              <a:rPr lang="en-US" dirty="0" smtClean="0"/>
              <a:t>= </a:t>
            </a:r>
            <a:r>
              <a:rPr lang="lt-LT" dirty="0" smtClean="0"/>
              <a:t>-</a:t>
            </a:r>
            <a:r>
              <a:rPr lang="el-GR" dirty="0" smtClean="0"/>
              <a:t>λ</a:t>
            </a:r>
            <a:r>
              <a:rPr lang="lt-LT" dirty="0" smtClean="0"/>
              <a:t>m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[Q]= J</a:t>
            </a:r>
          </a:p>
          <a:p>
            <a:pPr marL="0" indent="0">
              <a:buNone/>
            </a:pPr>
            <a:r>
              <a:rPr lang="en-US" dirty="0" smtClean="0"/>
              <a:t>[m]= kg</a:t>
            </a:r>
          </a:p>
          <a:p>
            <a:pPr marL="0" indent="0">
              <a:buNone/>
            </a:pPr>
            <a:r>
              <a:rPr lang="en-US" dirty="0" smtClean="0"/>
              <a:t>[</a:t>
            </a:r>
            <a:r>
              <a:rPr lang="el-GR" dirty="0" smtClean="0"/>
              <a:t>λ</a:t>
            </a:r>
            <a:r>
              <a:rPr lang="en-US" dirty="0" smtClean="0"/>
              <a:t>]= J/kg </a:t>
            </a:r>
            <a:endParaRPr lang="lt-LT" dirty="0" smtClean="0"/>
          </a:p>
          <a:p>
            <a:pPr marL="0" indent="0" algn="ctr">
              <a:buNone/>
            </a:pPr>
            <a:endParaRPr lang="lt-LT" dirty="0" smtClean="0"/>
          </a:p>
          <a:p>
            <a:pPr marL="0" indent="0" algn="ctr">
              <a:buNone/>
            </a:pPr>
            <a:endParaRPr lang="lt-LT" dirty="0" smtClean="0"/>
          </a:p>
          <a:p>
            <a:pPr marL="0" indent="0" algn="ctr">
              <a:buNone/>
            </a:pPr>
            <a:endParaRPr lang="lt-LT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509120"/>
            <a:ext cx="238125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06246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Uždavinio sprendimas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pPr>
              <a:buFont typeface="Wingdings" panose="05000000000000000000" pitchFamily="2" charset="2"/>
              <a:buChar char="q"/>
            </a:pPr>
            <a:r>
              <a:rPr lang="lt-LT" dirty="0" smtClean="0"/>
              <a:t> Duota: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t-LT" dirty="0" smtClean="0"/>
              <a:t>m</a:t>
            </a:r>
            <a:r>
              <a:rPr lang="en-US" dirty="0" smtClean="0"/>
              <a:t>= </a:t>
            </a:r>
            <a:r>
              <a:rPr lang="lt-LT" dirty="0" smtClean="0"/>
              <a:t> </a:t>
            </a:r>
            <a:r>
              <a:rPr lang="en-US" dirty="0" smtClean="0"/>
              <a:t>1,5 kg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dirty="0" smtClean="0"/>
              <a:t>λ</a:t>
            </a:r>
            <a:r>
              <a:rPr lang="en-US" dirty="0" smtClean="0"/>
              <a:t>= </a:t>
            </a:r>
            <a:r>
              <a:rPr lang="lt-LT" dirty="0" smtClean="0"/>
              <a:t>2,1</a:t>
            </a:r>
            <a:r>
              <a:rPr lang="en-US" dirty="0" smtClean="0"/>
              <a:t>*</a:t>
            </a:r>
            <a:r>
              <a:rPr lang="lt-LT" dirty="0" smtClean="0"/>
              <a:t> 10</a:t>
            </a:r>
            <a:r>
              <a:rPr lang="lt-LT" baseline="30000" dirty="0" smtClean="0"/>
              <a:t>5</a:t>
            </a:r>
            <a:r>
              <a:rPr lang="lt-LT" dirty="0" smtClean="0"/>
              <a:t> </a:t>
            </a:r>
            <a:r>
              <a:rPr lang="en-US" dirty="0" smtClean="0"/>
              <a:t>J/kg</a:t>
            </a:r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lt-LT" dirty="0" smtClean="0"/>
              <a:t> </a:t>
            </a:r>
            <a:r>
              <a:rPr lang="en-US" dirty="0" err="1" smtClean="0"/>
              <a:t>Sprendimas</a:t>
            </a:r>
            <a:r>
              <a:rPr lang="lt-LT" dirty="0" smtClean="0"/>
              <a:t> </a:t>
            </a:r>
            <a:r>
              <a:rPr lang="en-US" dirty="0" smtClean="0"/>
              <a:t>:</a:t>
            </a:r>
            <a:endParaRPr lang="lt-LT" dirty="0" smtClean="0"/>
          </a:p>
          <a:p>
            <a:pPr marL="514350" indent="-514350">
              <a:buFont typeface="+mj-lt"/>
              <a:buAutoNum type="arabicPeriod"/>
            </a:pPr>
            <a:r>
              <a:rPr lang="lt-LT" dirty="0"/>
              <a:t> </a:t>
            </a:r>
            <a:r>
              <a:rPr lang="en-US" dirty="0" smtClean="0"/>
              <a:t>Q= </a:t>
            </a:r>
            <a:r>
              <a:rPr lang="el-GR" dirty="0" smtClean="0"/>
              <a:t>λ</a:t>
            </a:r>
            <a:r>
              <a:rPr lang="en-US" dirty="0" smtClean="0"/>
              <a:t>*m= 1,5 kg *</a:t>
            </a:r>
            <a:r>
              <a:rPr lang="lt-LT" dirty="0" smtClean="0"/>
              <a:t>2,1</a:t>
            </a:r>
            <a:r>
              <a:rPr lang="en-US" dirty="0" smtClean="0"/>
              <a:t>*</a:t>
            </a:r>
            <a:r>
              <a:rPr lang="lt-LT" dirty="0" smtClean="0"/>
              <a:t> 10</a:t>
            </a:r>
            <a:r>
              <a:rPr lang="lt-LT" baseline="30000" dirty="0" smtClean="0"/>
              <a:t>5 </a:t>
            </a:r>
            <a:r>
              <a:rPr lang="en-US" dirty="0" smtClean="0"/>
              <a:t>J/kg</a:t>
            </a:r>
            <a:r>
              <a:rPr lang="lt-LT" dirty="0" smtClean="0"/>
              <a:t> </a:t>
            </a:r>
            <a:r>
              <a:rPr lang="en-US" dirty="0" smtClean="0"/>
              <a:t>= 315000J</a:t>
            </a:r>
          </a:p>
          <a:p>
            <a:pPr marL="0" indent="0">
              <a:buNone/>
            </a:pPr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val="28211583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Garavimas</a:t>
            </a:r>
            <a:r>
              <a:rPr lang="en-US" dirty="0" smtClean="0"/>
              <a:t> </a:t>
            </a:r>
            <a:r>
              <a:rPr lang="en-US" dirty="0" err="1" smtClean="0"/>
              <a:t>ir</a:t>
            </a:r>
            <a:r>
              <a:rPr lang="en-US" dirty="0" smtClean="0"/>
              <a:t> </a:t>
            </a:r>
            <a:r>
              <a:rPr lang="en-US" dirty="0" err="1" smtClean="0"/>
              <a:t>kondensacija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err="1" smtClean="0"/>
              <a:t>Garavimu</a:t>
            </a:r>
            <a:r>
              <a:rPr lang="en-US" dirty="0" smtClean="0"/>
              <a:t> </a:t>
            </a:r>
            <a:r>
              <a:rPr lang="en-US" dirty="0" err="1" smtClean="0"/>
              <a:t>vadinamas</a:t>
            </a:r>
            <a:r>
              <a:rPr lang="en-US" dirty="0" smtClean="0"/>
              <a:t> </a:t>
            </a:r>
            <a:r>
              <a:rPr lang="en-US" dirty="0" err="1" smtClean="0"/>
              <a:t>skys</a:t>
            </a:r>
            <a:r>
              <a:rPr lang="lt-LT" dirty="0" smtClean="0"/>
              <a:t>čio virsmas garais skysčio paviršiuje.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lt-LT" dirty="0" smtClean="0"/>
              <a:t>Skysčio garavimo sparta priklauso nuo: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lt-LT" dirty="0" smtClean="0"/>
              <a:t> Skysčio rūšies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lt-LT" dirty="0" smtClean="0"/>
              <a:t>Skysčio paviršiaus ploto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lt-LT" dirty="0" smtClean="0"/>
              <a:t>Skysčio temperatūros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lt-LT" dirty="0" smtClean="0"/>
              <a:t>Garų virsmas skysčiu vadinamas kondensacija.</a:t>
            </a:r>
            <a:endParaRPr lang="lt-LT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314" y="4919080"/>
            <a:ext cx="2507687" cy="1880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46548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836712"/>
            <a:ext cx="7024744" cy="757888"/>
          </a:xfrm>
        </p:spPr>
        <p:txBody>
          <a:bodyPr>
            <a:normAutofit/>
          </a:bodyPr>
          <a:lstStyle/>
          <a:p>
            <a:r>
              <a:rPr lang="lt-LT" dirty="0" smtClean="0"/>
              <a:t>Virimas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772816"/>
            <a:ext cx="6777317" cy="439248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lt-LT" dirty="0" smtClean="0"/>
              <a:t>Virimas yra skysčio virsmas garais skysčio viduje.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lt-LT" dirty="0" smtClean="0"/>
              <a:t>Temperatūra kurioje verda skystis vadinama virimo temperatūra.</a:t>
            </a:r>
          </a:p>
          <a:p>
            <a:pPr marL="68580" indent="0" algn="ctr">
              <a:buNone/>
            </a:pPr>
            <a:r>
              <a:rPr lang="lt-LT" dirty="0" smtClean="0"/>
              <a:t>Q</a:t>
            </a:r>
            <a:r>
              <a:rPr lang="en-US" dirty="0"/>
              <a:t>= </a:t>
            </a:r>
            <a:r>
              <a:rPr lang="lt-LT" dirty="0" smtClean="0"/>
              <a:t>Lm</a:t>
            </a:r>
          </a:p>
          <a:p>
            <a:pPr marL="0" indent="0">
              <a:buNone/>
            </a:pPr>
            <a:r>
              <a:rPr lang="en-US" dirty="0"/>
              <a:t>[Q]= J</a:t>
            </a:r>
          </a:p>
          <a:p>
            <a:pPr marL="0" indent="0">
              <a:buNone/>
            </a:pPr>
            <a:r>
              <a:rPr lang="en-US" dirty="0"/>
              <a:t>[m]= kg</a:t>
            </a:r>
          </a:p>
          <a:p>
            <a:pPr marL="0" indent="0">
              <a:buNone/>
            </a:pPr>
            <a:r>
              <a:rPr lang="en-US" dirty="0" smtClean="0"/>
              <a:t>[</a:t>
            </a:r>
            <a:r>
              <a:rPr lang="lt-LT" dirty="0" smtClean="0"/>
              <a:t>L</a:t>
            </a:r>
            <a:r>
              <a:rPr lang="en-US" dirty="0" smtClean="0"/>
              <a:t>]= </a:t>
            </a:r>
            <a:r>
              <a:rPr lang="en-US" dirty="0"/>
              <a:t>J/kg </a:t>
            </a:r>
            <a:endParaRPr lang="lt-LT" dirty="0"/>
          </a:p>
          <a:p>
            <a:pPr marL="68580" indent="0">
              <a:buNone/>
            </a:pPr>
            <a:endParaRPr lang="en-US" dirty="0"/>
          </a:p>
          <a:p>
            <a:endParaRPr lang="lt-LT" dirty="0" smtClean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883226"/>
            <a:ext cx="2885306" cy="2758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47429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Uždavinio sprendimas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pPr>
              <a:buFont typeface="Wingdings" panose="05000000000000000000" pitchFamily="2" charset="2"/>
              <a:buChar char="q"/>
            </a:pPr>
            <a:r>
              <a:rPr lang="lt-LT" dirty="0"/>
              <a:t> Duota: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t-LT" dirty="0" smtClean="0"/>
              <a:t>L</a:t>
            </a:r>
            <a:r>
              <a:rPr lang="en-US" dirty="0" smtClean="0"/>
              <a:t>= 2,3*</a:t>
            </a:r>
            <a:r>
              <a:rPr lang="lt-LT" dirty="0" smtClean="0"/>
              <a:t>10</a:t>
            </a:r>
            <a:r>
              <a:rPr lang="en-US" baseline="30000" dirty="0" smtClean="0"/>
              <a:t>6</a:t>
            </a:r>
            <a:r>
              <a:rPr lang="en-US" dirty="0" smtClean="0"/>
              <a:t>J/kg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m= 5 kg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err="1" smtClean="0"/>
              <a:t>Sprendimas</a:t>
            </a:r>
            <a:r>
              <a:rPr lang="en-US" dirty="0" smtClean="0"/>
              <a:t>: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/>
              <a:t>Q= L*m= </a:t>
            </a:r>
            <a:r>
              <a:rPr lang="en-US" dirty="0"/>
              <a:t>2,3*</a:t>
            </a:r>
            <a:r>
              <a:rPr lang="lt-LT" dirty="0"/>
              <a:t>10</a:t>
            </a:r>
            <a:r>
              <a:rPr lang="en-US" baseline="30000" dirty="0" smtClean="0"/>
              <a:t>6</a:t>
            </a:r>
            <a:r>
              <a:rPr lang="en-US" dirty="0" smtClean="0"/>
              <a:t>J/kg*5 kg= 11500000J</a:t>
            </a:r>
            <a:endParaRPr lang="en-US" dirty="0"/>
          </a:p>
          <a:p>
            <a:pPr marL="68580" indent="0">
              <a:buNone/>
            </a:pPr>
            <a:endParaRPr lang="en-US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001811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2636912"/>
            <a:ext cx="7024744" cy="1143000"/>
          </a:xfrm>
        </p:spPr>
        <p:txBody>
          <a:bodyPr>
            <a:normAutofit/>
          </a:bodyPr>
          <a:lstStyle/>
          <a:p>
            <a:r>
              <a:rPr lang="lt-LT" dirty="0" smtClean="0"/>
              <a:t>Šiluminiai varikliai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8508307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836712"/>
            <a:ext cx="6777317" cy="499591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lt-LT" dirty="0" smtClean="0"/>
              <a:t>Šiluminiu varikliu vadiname mašiną, kurioje vidinė kuro energija virsta mechanine.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lt-LT" dirty="0" smtClean="0"/>
              <a:t>Šiluminių variklių rūšys: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lt-LT" dirty="0" smtClean="0"/>
              <a:t>Garo mašinos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lt-LT" dirty="0" smtClean="0"/>
              <a:t>Garo turbinos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lt-LT" dirty="0" smtClean="0"/>
              <a:t>Dujų turbinos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lt-LT" dirty="0" smtClean="0"/>
              <a:t>Reaktyviniai varikliai</a:t>
            </a:r>
            <a:endParaRPr lang="lt-LT" dirty="0"/>
          </a:p>
          <a:p>
            <a:pPr marL="973836" lvl="2" indent="-342900">
              <a:buFont typeface="Wingdings" panose="05000000000000000000" pitchFamily="2" charset="2"/>
              <a:buChar char="Ø"/>
            </a:pPr>
            <a:r>
              <a:rPr lang="lt-LT" dirty="0" smtClean="0"/>
              <a:t>Vidaus degimo varikliai (bendzininiai, dyzeliniai)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816370"/>
            <a:ext cx="3266608" cy="2041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71592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Keturtakčio vidaus degimo variklio taktai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lt-LT" dirty="0" smtClean="0"/>
              <a:t>Pirmasis taktas – Įsiurbimas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lt-LT" dirty="0" smtClean="0"/>
              <a:t>Antrasis taktas – Suspaudimas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lt-LT" dirty="0" smtClean="0"/>
              <a:t>Trečiasis taktas – Darbas (degimas)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lt-LT" dirty="0" smtClean="0"/>
              <a:t>Ketvirtasis taktas – Išmetimas</a:t>
            </a:r>
          </a:p>
          <a:p>
            <a:endParaRPr lang="lt-LT" dirty="0" smtClean="0"/>
          </a:p>
          <a:p>
            <a:endParaRPr lang="lt-LT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652740"/>
            <a:ext cx="3315072" cy="3019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2950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Naudingumo koficientas</a:t>
            </a:r>
            <a:endParaRPr lang="lt-L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137160" indent="0" algn="ctr">
                  <a:buNone/>
                </a:pPr>
                <a:r>
                  <a:rPr lang="lt-LT" dirty="0" smtClean="0"/>
                  <a:t>n</a:t>
                </a:r>
                <a:r>
                  <a:rPr lang="en-US" dirty="0" smtClean="0"/>
                  <a:t>= An/Q * 100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%</m:t>
                    </m:r>
                  </m:oMath>
                </a14:m>
                <a:endParaRPr lang="en-US" dirty="0" smtClean="0"/>
              </a:p>
              <a:p>
                <a:pPr marL="137160" indent="0">
                  <a:buNone/>
                </a:pPr>
                <a:endParaRPr lang="lt-LT" dirty="0" smtClean="0"/>
              </a:p>
              <a:p>
                <a:pPr marL="137160" indent="0">
                  <a:buNone/>
                </a:pPr>
                <a:r>
                  <a:rPr lang="en-US" dirty="0" smtClean="0"/>
                  <a:t>n</a:t>
                </a:r>
                <a:r>
                  <a:rPr lang="lt-LT" dirty="0" smtClean="0"/>
                  <a:t> -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naudingumo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koficientas</a:t>
                </a:r>
                <a:endParaRPr lang="en-US" dirty="0" smtClean="0"/>
              </a:p>
              <a:p>
                <a:pPr marL="137160" indent="0">
                  <a:buNone/>
                </a:pPr>
                <a:r>
                  <a:rPr lang="en-US" dirty="0" smtClean="0"/>
                  <a:t>An</a:t>
                </a:r>
                <a:r>
                  <a:rPr lang="lt-LT" dirty="0" smtClean="0"/>
                  <a:t> </a:t>
                </a:r>
                <a:r>
                  <a:rPr lang="en-US" dirty="0" smtClean="0"/>
                  <a:t>- </a:t>
                </a:r>
                <a:r>
                  <a:rPr lang="en-US" dirty="0" err="1" smtClean="0"/>
                  <a:t>naudingas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darbas</a:t>
                </a:r>
                <a:r>
                  <a:rPr lang="en-US" dirty="0" smtClean="0"/>
                  <a:t> (J)</a:t>
                </a:r>
              </a:p>
              <a:p>
                <a:pPr marL="137160" indent="0">
                  <a:buNone/>
                </a:pPr>
                <a:r>
                  <a:rPr lang="en-US" dirty="0" smtClean="0"/>
                  <a:t>Q</a:t>
                </a:r>
                <a:r>
                  <a:rPr lang="lt-LT" dirty="0" smtClean="0"/>
                  <a:t> </a:t>
                </a:r>
                <a:r>
                  <a:rPr lang="en-US" dirty="0" smtClean="0"/>
                  <a:t>- </a:t>
                </a:r>
                <a:r>
                  <a:rPr lang="en-US" dirty="0" err="1" smtClean="0"/>
                  <a:t>vidin</a:t>
                </a:r>
                <a:r>
                  <a:rPr lang="lt-LT" dirty="0" smtClean="0"/>
                  <a:t>ė kuro energija (J)</a:t>
                </a:r>
              </a:p>
              <a:p>
                <a:pPr marL="137160" indent="0">
                  <a:buNone/>
                </a:pPr>
                <a:r>
                  <a:rPr lang="lt-LT" dirty="0" smtClean="0"/>
                  <a:t> </a:t>
                </a:r>
                <a:endParaRPr lang="en-US" dirty="0" smtClean="0"/>
              </a:p>
              <a:p>
                <a:pPr marL="137160" indent="0">
                  <a:buNone/>
                </a:pPr>
                <a:endParaRPr lang="lt-LT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295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194955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780928"/>
            <a:ext cx="8229600" cy="1143000"/>
          </a:xfrm>
        </p:spPr>
        <p:txBody>
          <a:bodyPr/>
          <a:lstStyle/>
          <a:p>
            <a:r>
              <a:rPr lang="lt-LT" dirty="0" smtClean="0"/>
              <a:t>Testas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1459679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06896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Kiek ir kokių yra šilumos variklių?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5235470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Atsakymas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85216" lvl="1" indent="0">
              <a:buNone/>
            </a:pPr>
            <a:r>
              <a:rPr lang="lt-LT" dirty="0" smtClean="0"/>
              <a:t>5 rūšys:</a:t>
            </a:r>
          </a:p>
          <a:p>
            <a:pPr marL="585216" lvl="1" indent="0">
              <a:buNone/>
            </a:pPr>
            <a:r>
              <a:rPr lang="lt-LT" dirty="0" smtClean="0"/>
              <a:t>Garo </a:t>
            </a:r>
            <a:r>
              <a:rPr lang="lt-LT" dirty="0"/>
              <a:t>mašinos</a:t>
            </a:r>
          </a:p>
          <a:p>
            <a:pPr marL="585216" lvl="1" indent="0">
              <a:buNone/>
            </a:pPr>
            <a:r>
              <a:rPr lang="lt-LT" dirty="0"/>
              <a:t>Garo turbinos</a:t>
            </a:r>
          </a:p>
          <a:p>
            <a:pPr marL="585216" lvl="1" indent="0">
              <a:buNone/>
            </a:pPr>
            <a:r>
              <a:rPr lang="lt-LT" dirty="0"/>
              <a:t>Dujų turbinos</a:t>
            </a:r>
          </a:p>
          <a:p>
            <a:pPr marL="585216" lvl="1" indent="0">
              <a:buNone/>
            </a:pPr>
            <a:r>
              <a:rPr lang="lt-LT" dirty="0"/>
              <a:t>Reaktyviniai varikliai</a:t>
            </a:r>
          </a:p>
          <a:p>
            <a:pPr marL="630936" lvl="2" indent="0">
              <a:buNone/>
            </a:pPr>
            <a:r>
              <a:rPr lang="lt-LT" dirty="0"/>
              <a:t>Vidaus degimo varikliai (bendzininiai, dyzeliniai)</a:t>
            </a:r>
          </a:p>
          <a:p>
            <a:pPr marL="137160" indent="0" algn="just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4944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1858218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dirty="0" err="1" smtClean="0"/>
                  <a:t>Kiek</a:t>
                </a:r>
                <a:r>
                  <a:rPr lang="en-US" dirty="0" smtClean="0"/>
                  <a:t> </a:t>
                </a:r>
                <a:r>
                  <a:rPr lang="lt-LT" dirty="0" smtClean="0"/>
                  <a:t>š</a:t>
                </a:r>
                <a:r>
                  <a:rPr lang="en-US" dirty="0" err="1" smtClean="0"/>
                  <a:t>ilumos</a:t>
                </a:r>
                <a:r>
                  <a:rPr lang="lt-LT" dirty="0" smtClean="0"/>
                  <a:t> reikia 5kg vandens,kurio temperatūra </a:t>
                </a:r>
                <a:r>
                  <a:rPr lang="lt-LT" dirty="0"/>
                  <a:t>20</a:t>
                </a:r>
                <a14:m>
                  <m:oMath xmlns:m="http://schemas.openxmlformats.org/officeDocument/2006/math">
                    <m:r>
                      <a:rPr lang="lt-LT" i="1">
                        <a:latin typeface="Cambria Math"/>
                        <a:ea typeface="Cambria Math"/>
                      </a:rPr>
                      <m:t>℃</m:t>
                    </m:r>
                  </m:oMath>
                </a14:m>
                <a:r>
                  <a:rPr lang="lt-LT" dirty="0" smtClean="0"/>
                  <a:t>, sušildyti iki 100</a:t>
                </a:r>
                <a14:m>
                  <m:oMath xmlns:m="http://schemas.openxmlformats.org/officeDocument/2006/math">
                    <m:r>
                      <a:rPr lang="lt-LT" i="1">
                        <a:latin typeface="Cambria Math"/>
                        <a:ea typeface="Cambria Math"/>
                      </a:rPr>
                      <m:t>℃</m:t>
                    </m:r>
                  </m:oMath>
                </a14:m>
                <a:r>
                  <a:rPr lang="lt-LT" dirty="0" smtClean="0"/>
                  <a:t> ir išgarinti</a:t>
                </a:r>
                <a:r>
                  <a:rPr lang="en-US" dirty="0" smtClean="0"/>
                  <a:t> </a:t>
                </a:r>
                <a:endParaRPr lang="lt-LT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1858218"/>
              </a:xfrm>
              <a:blipFill rotWithShape="1">
                <a:blip r:embed="rId2"/>
                <a:stretch>
                  <a:fillRect l="-1407" t="-4918" r="-4444" b="-17377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7842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048712"/>
          </a:xfrm>
        </p:spPr>
        <p:txBody>
          <a:bodyPr/>
          <a:lstStyle/>
          <a:p>
            <a:pPr marL="651510" indent="-514350">
              <a:buAutoNum type="arabicPeriod"/>
            </a:pPr>
            <a:r>
              <a:rPr lang="lt-LT" dirty="0" smtClean="0"/>
              <a:t>Q</a:t>
            </a:r>
            <a:r>
              <a:rPr lang="lt-LT" baseline="-25000" dirty="0" smtClean="0"/>
              <a:t>1</a:t>
            </a:r>
            <a:r>
              <a:rPr lang="en-US" dirty="0" smtClean="0"/>
              <a:t>=</a:t>
            </a:r>
            <a:r>
              <a:rPr lang="en-US" dirty="0" err="1" smtClean="0"/>
              <a:t>cmt</a:t>
            </a:r>
            <a:endParaRPr lang="lt-LT" dirty="0" smtClean="0"/>
          </a:p>
          <a:p>
            <a:pPr marL="137160" indent="0">
              <a:buNone/>
            </a:pPr>
            <a:r>
              <a:rPr lang="lt-LT" dirty="0" smtClean="0"/>
              <a:t>Q</a:t>
            </a:r>
            <a:r>
              <a:rPr lang="en-US" dirty="0" smtClean="0"/>
              <a:t>=</a:t>
            </a:r>
            <a:r>
              <a:rPr lang="en-US" dirty="0"/>
              <a:t> 4200 J/(kg*C</a:t>
            </a:r>
            <a:r>
              <a:rPr lang="en-US" dirty="0" smtClean="0"/>
              <a:t>)*5kg*(100C-20C)= 1680000J</a:t>
            </a:r>
          </a:p>
          <a:p>
            <a:pPr marL="137160" indent="0">
              <a:buNone/>
            </a:pPr>
            <a:r>
              <a:rPr lang="en-US" dirty="0" smtClean="0"/>
              <a:t>2. </a:t>
            </a:r>
            <a:r>
              <a:rPr lang="lt-LT" dirty="0"/>
              <a:t>Q</a:t>
            </a:r>
            <a:r>
              <a:rPr lang="en-US" baseline="-25000" dirty="0"/>
              <a:t>2</a:t>
            </a:r>
            <a:r>
              <a:rPr lang="en-US" dirty="0"/>
              <a:t>=m*</a:t>
            </a:r>
            <a:r>
              <a:rPr lang="lt-LT" dirty="0"/>
              <a:t> </a:t>
            </a:r>
            <a:r>
              <a:rPr lang="en-US" dirty="0" smtClean="0"/>
              <a:t>L</a:t>
            </a:r>
          </a:p>
          <a:p>
            <a:pPr marL="137160" indent="0">
              <a:buNone/>
            </a:pPr>
            <a:r>
              <a:rPr lang="en-US" dirty="0" smtClean="0"/>
              <a:t>Q= 5kg* 2,3*</a:t>
            </a:r>
            <a:r>
              <a:rPr lang="lt-LT" dirty="0" smtClean="0"/>
              <a:t>10</a:t>
            </a:r>
            <a:r>
              <a:rPr lang="en-US" baseline="30000" dirty="0" smtClean="0"/>
              <a:t>6</a:t>
            </a:r>
            <a:r>
              <a:rPr lang="en-US" dirty="0" smtClean="0"/>
              <a:t>J/kg=11500000J</a:t>
            </a:r>
          </a:p>
          <a:p>
            <a:pPr marL="137160" indent="0">
              <a:buNone/>
            </a:pPr>
            <a:r>
              <a:rPr lang="en-US" dirty="0" smtClean="0"/>
              <a:t>3. </a:t>
            </a:r>
            <a:r>
              <a:rPr lang="lt-LT" dirty="0" smtClean="0"/>
              <a:t>Q</a:t>
            </a:r>
            <a:r>
              <a:rPr lang="lt-LT" baseline="-25000" dirty="0" smtClean="0"/>
              <a:t>1</a:t>
            </a:r>
            <a:r>
              <a:rPr lang="en-US" dirty="0" smtClean="0"/>
              <a:t>+</a:t>
            </a:r>
            <a:r>
              <a:rPr lang="lt-LT" dirty="0"/>
              <a:t> Q</a:t>
            </a:r>
            <a:r>
              <a:rPr lang="en-US" baseline="-25000" dirty="0" smtClean="0"/>
              <a:t>2</a:t>
            </a:r>
            <a:endParaRPr lang="en-US" dirty="0"/>
          </a:p>
          <a:p>
            <a:pPr marL="137160" indent="0">
              <a:buNone/>
            </a:pPr>
            <a:r>
              <a:rPr lang="en-US" dirty="0" smtClean="0"/>
              <a:t>Q= 1680000J+11500000J=13180000J=1,318*10</a:t>
            </a:r>
            <a:r>
              <a:rPr lang="en-US" baseline="30000" dirty="0" smtClean="0"/>
              <a:t>7</a:t>
            </a:r>
            <a:r>
              <a:rPr lang="en-US" dirty="0" smtClean="0"/>
              <a:t>J</a:t>
            </a:r>
            <a:endParaRPr lang="en-US" dirty="0"/>
          </a:p>
          <a:p>
            <a:pPr marL="137160" indent="0">
              <a:buNone/>
            </a:pPr>
            <a:endParaRPr lang="lt-LT" dirty="0"/>
          </a:p>
          <a:p>
            <a:pPr marL="137160" indent="0">
              <a:buNone/>
            </a:pPr>
            <a:r>
              <a:rPr lang="lt-LT" dirty="0" smtClean="0"/>
              <a:t> 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7044155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852936"/>
            <a:ext cx="8229600" cy="1143000"/>
          </a:xfrm>
        </p:spPr>
        <p:txBody>
          <a:bodyPr/>
          <a:lstStyle/>
          <a:p>
            <a:r>
              <a:rPr lang="lt-LT" dirty="0" smtClean="0"/>
              <a:t>Kas yra konvekcija?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2723309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lt-LT" dirty="0" smtClean="0"/>
              <a:t>Konvekcija tai yra </a:t>
            </a:r>
            <a:r>
              <a:rPr lang="lt-LT" dirty="0"/>
              <a:t>š</a:t>
            </a:r>
            <a:r>
              <a:rPr lang="lt-LT" dirty="0" smtClean="0"/>
              <a:t>ilumos </a:t>
            </a:r>
            <a:r>
              <a:rPr lang="lt-LT" dirty="0"/>
              <a:t>perdavimas skysčių ar dujų </a:t>
            </a:r>
            <a:r>
              <a:rPr lang="lt-LT" dirty="0" smtClean="0"/>
              <a:t>srautais.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4959213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395536" y="2708920"/>
                <a:ext cx="8229600" cy="1498178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dirty="0" err="1" smtClean="0"/>
                  <a:t>Kiek</a:t>
                </a:r>
                <a:r>
                  <a:rPr lang="en-US" dirty="0" smtClean="0"/>
                  <a:t> </a:t>
                </a:r>
                <a:r>
                  <a:rPr lang="lt-LT" dirty="0" smtClean="0"/>
                  <a:t>šilumos reikia 1 kg aukso sušilti nuo 20</a:t>
                </a:r>
                <a14:m>
                  <m:oMath xmlns:m="http://schemas.openxmlformats.org/officeDocument/2006/math">
                    <m:r>
                      <a:rPr lang="lt-LT" i="1" smtClean="0">
                        <a:latin typeface="Cambria Math"/>
                        <a:ea typeface="Cambria Math"/>
                      </a:rPr>
                      <m:t>℃</m:t>
                    </m:r>
                  </m:oMath>
                </a14:m>
                <a:r>
                  <a:rPr lang="lt-LT" dirty="0" smtClean="0"/>
                  <a:t> iki virimo temperatūros</a:t>
                </a:r>
                <a:endParaRPr lang="lt-LT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95536" y="2708920"/>
                <a:ext cx="8229600" cy="1498178"/>
              </a:xfrm>
              <a:blipFill rotWithShape="1">
                <a:blip r:embed="rId2"/>
                <a:stretch>
                  <a:fillRect t="-17886" r="-2000" b="-33740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80553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95536" y="1916832"/>
                <a:ext cx="8229600" cy="4536504"/>
              </a:xfrm>
            </p:spPr>
            <p:txBody>
              <a:bodyPr/>
              <a:lstStyle/>
              <a:p>
                <a:pPr marL="137160" indent="0">
                  <a:buNone/>
                </a:pPr>
                <a:r>
                  <a:rPr lang="en-US" dirty="0" smtClean="0"/>
                  <a:t>1. </a:t>
                </a:r>
                <a:r>
                  <a:rPr lang="lt-LT" dirty="0" smtClean="0"/>
                  <a:t>Q</a:t>
                </a:r>
                <a:r>
                  <a:rPr lang="lt-LT" baseline="-25000" dirty="0" smtClean="0"/>
                  <a:t>1</a:t>
                </a:r>
                <a:r>
                  <a:rPr lang="en-US" dirty="0" smtClean="0"/>
                  <a:t>=</a:t>
                </a:r>
                <a:r>
                  <a:rPr lang="en-US" dirty="0" err="1" smtClean="0"/>
                  <a:t>cmt</a:t>
                </a:r>
                <a:endParaRPr lang="en-US" dirty="0" smtClean="0"/>
              </a:p>
              <a:p>
                <a:pPr marL="137160" indent="0">
                  <a:buNone/>
                </a:pPr>
                <a:r>
                  <a:rPr lang="en-US" dirty="0" smtClean="0"/>
                  <a:t>Q=130J/(kg*C)*1kg*(1064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℃</m:t>
                    </m:r>
                  </m:oMath>
                </a14:m>
                <a:r>
                  <a:rPr lang="en-US" dirty="0" smtClean="0"/>
                  <a:t>-20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℃</m:t>
                    </m:r>
                  </m:oMath>
                </a14:m>
                <a:r>
                  <a:rPr lang="en-US" dirty="0" smtClean="0"/>
                  <a:t>)=135720J</a:t>
                </a:r>
                <a:endParaRPr lang="en-US" dirty="0"/>
              </a:p>
              <a:p>
                <a:pPr marL="137160" indent="0">
                  <a:buNone/>
                </a:pPr>
                <a:r>
                  <a:rPr lang="en-US" dirty="0" smtClean="0"/>
                  <a:t>2.</a:t>
                </a:r>
                <a:r>
                  <a:rPr lang="lt-LT" dirty="0"/>
                  <a:t> </a:t>
                </a:r>
                <a:r>
                  <a:rPr lang="lt-LT" dirty="0" smtClean="0"/>
                  <a:t>Q</a:t>
                </a:r>
                <a:r>
                  <a:rPr lang="en-US" baseline="-25000" dirty="0" smtClean="0"/>
                  <a:t>2</a:t>
                </a:r>
                <a:r>
                  <a:rPr lang="en-US" dirty="0" smtClean="0"/>
                  <a:t>=m*</a:t>
                </a:r>
                <a:r>
                  <a:rPr lang="lt-LT" dirty="0" smtClean="0"/>
                  <a:t> </a:t>
                </a:r>
                <a:r>
                  <a:rPr lang="el-GR" dirty="0" smtClean="0"/>
                  <a:t>λ</a:t>
                </a:r>
                <a:endParaRPr lang="en-US" dirty="0" smtClean="0"/>
              </a:p>
              <a:p>
                <a:pPr marL="137160" indent="0">
                  <a:buNone/>
                </a:pPr>
                <a:r>
                  <a:rPr lang="en-US" dirty="0" smtClean="0"/>
                  <a:t>Q=1kg*6,7*</a:t>
                </a:r>
                <a:r>
                  <a:rPr lang="lt-LT" dirty="0" smtClean="0"/>
                  <a:t>10</a:t>
                </a:r>
                <a:r>
                  <a:rPr lang="en-US" baseline="30000" dirty="0" smtClean="0"/>
                  <a:t>4</a:t>
                </a:r>
                <a:r>
                  <a:rPr lang="en-US" dirty="0" smtClean="0"/>
                  <a:t>J/kg=6700J=6,7*</a:t>
                </a:r>
                <a:r>
                  <a:rPr lang="lt-LT" dirty="0"/>
                  <a:t> 10</a:t>
                </a:r>
                <a:r>
                  <a:rPr lang="en-US" baseline="30000" dirty="0" smtClean="0"/>
                  <a:t>4</a:t>
                </a:r>
                <a:r>
                  <a:rPr lang="en-US" dirty="0" smtClean="0"/>
                  <a:t>J</a:t>
                </a:r>
              </a:p>
              <a:p>
                <a:pPr marL="137160" indent="0">
                  <a:buNone/>
                </a:pPr>
                <a:r>
                  <a:rPr lang="en-US" dirty="0" smtClean="0"/>
                  <a:t>3. </a:t>
                </a:r>
                <a:r>
                  <a:rPr lang="lt-LT" dirty="0" smtClean="0"/>
                  <a:t>Q</a:t>
                </a:r>
                <a:r>
                  <a:rPr lang="en-US" baseline="-25000" dirty="0" smtClean="0"/>
                  <a:t>3</a:t>
                </a:r>
                <a:r>
                  <a:rPr lang="en-US" dirty="0" smtClean="0"/>
                  <a:t>=</a:t>
                </a:r>
                <a:r>
                  <a:rPr lang="en-US" dirty="0" err="1" smtClean="0"/>
                  <a:t>cmt</a:t>
                </a:r>
                <a:endParaRPr lang="en-US" dirty="0" smtClean="0"/>
              </a:p>
              <a:p>
                <a:pPr marL="137160" indent="0">
                  <a:buNone/>
                </a:pPr>
                <a:r>
                  <a:rPr lang="en-US" dirty="0" smtClean="0"/>
                  <a:t>Q= 130J/(</a:t>
                </a:r>
                <a:r>
                  <a:rPr lang="en-US" dirty="0"/>
                  <a:t>kg*C</a:t>
                </a:r>
                <a:r>
                  <a:rPr lang="en-US" dirty="0" smtClean="0"/>
                  <a:t>)*1kg*(2807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℃</m:t>
                    </m:r>
                  </m:oMath>
                </a14:m>
                <a:r>
                  <a:rPr lang="en-US" dirty="0"/>
                  <a:t>-</a:t>
                </a:r>
                <a:r>
                  <a:rPr lang="en-US" dirty="0" smtClean="0"/>
                  <a:t>1064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℃</m:t>
                    </m:r>
                  </m:oMath>
                </a14:m>
                <a:r>
                  <a:rPr lang="en-US" dirty="0" smtClean="0"/>
                  <a:t>)=226590J</a:t>
                </a:r>
              </a:p>
              <a:p>
                <a:pPr marL="137160" indent="0">
                  <a:buNone/>
                </a:pPr>
                <a:r>
                  <a:rPr lang="en-US" dirty="0" smtClean="0"/>
                  <a:t>4. Q=</a:t>
                </a:r>
                <a:r>
                  <a:rPr lang="lt-LT" dirty="0"/>
                  <a:t> </a:t>
                </a:r>
                <a:r>
                  <a:rPr lang="lt-LT" dirty="0" smtClean="0"/>
                  <a:t>Q</a:t>
                </a:r>
                <a:r>
                  <a:rPr lang="lt-LT" baseline="-25000" dirty="0" smtClean="0"/>
                  <a:t>1</a:t>
                </a:r>
                <a:r>
                  <a:rPr lang="en-US" dirty="0" smtClean="0"/>
                  <a:t>+</a:t>
                </a:r>
                <a:r>
                  <a:rPr lang="lt-LT" dirty="0" smtClean="0"/>
                  <a:t> Q</a:t>
                </a:r>
                <a:r>
                  <a:rPr lang="en-US" baseline="-25000" dirty="0" smtClean="0"/>
                  <a:t>2</a:t>
                </a:r>
                <a:r>
                  <a:rPr lang="en-US" dirty="0" smtClean="0"/>
                  <a:t>+</a:t>
                </a:r>
                <a:r>
                  <a:rPr lang="lt-LT" dirty="0"/>
                  <a:t> </a:t>
                </a:r>
                <a:r>
                  <a:rPr lang="lt-LT" dirty="0" smtClean="0"/>
                  <a:t>Q</a:t>
                </a:r>
                <a:r>
                  <a:rPr lang="en-US" baseline="-25000" dirty="0" smtClean="0"/>
                  <a:t>3</a:t>
                </a:r>
                <a:r>
                  <a:rPr lang="en-US" dirty="0" smtClean="0"/>
                  <a:t> </a:t>
                </a:r>
              </a:p>
              <a:p>
                <a:pPr marL="137160" indent="0">
                  <a:buNone/>
                </a:pPr>
                <a:r>
                  <a:rPr lang="en-US" dirty="0" smtClean="0"/>
                  <a:t>Q=135720J+6700J+226590J=429310J</a:t>
                </a:r>
                <a:endParaRPr lang="en-US" dirty="0"/>
              </a:p>
              <a:p>
                <a:pPr marL="137160" indent="0">
                  <a:buNone/>
                </a:pPr>
                <a:endParaRPr lang="en-US" dirty="0"/>
              </a:p>
              <a:p>
                <a:pPr marL="137160" indent="0">
                  <a:buNone/>
                </a:pPr>
                <a:endParaRPr lang="en-US" dirty="0"/>
              </a:p>
              <a:p>
                <a:pPr marL="137160" indent="0">
                  <a:buNone/>
                </a:pPr>
                <a:endParaRPr lang="lt-LT" dirty="0"/>
              </a:p>
              <a:p>
                <a:pPr marL="137160" indent="0">
                  <a:buNone/>
                </a:pPr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1916832"/>
                <a:ext cx="8229600" cy="4536504"/>
              </a:xfrm>
              <a:blipFill rotWithShape="1">
                <a:blip r:embed="rId2"/>
                <a:stretch>
                  <a:fillRect t="-1342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611560" y="989440"/>
            <a:ext cx="8064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Atsakymas</a:t>
            </a: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19173384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4928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Kokie</a:t>
            </a:r>
            <a:r>
              <a:rPr lang="en-US" dirty="0" smtClean="0"/>
              <a:t> </a:t>
            </a:r>
            <a:r>
              <a:rPr lang="en-US" dirty="0" err="1" smtClean="0"/>
              <a:t>yra</a:t>
            </a:r>
            <a:r>
              <a:rPr lang="en-US" dirty="0" smtClean="0"/>
              <a:t> </a:t>
            </a:r>
            <a:r>
              <a:rPr lang="lt-LT" dirty="0" smtClean="0"/>
              <a:t>šilumos laidumo būdai?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8639151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Konvekcija, šiluminis spinduliavimas</a:t>
            </a:r>
          </a:p>
          <a:p>
            <a:pPr marL="13716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1102481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539552" y="2348880"/>
                <a:ext cx="8229600" cy="2304256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dirty="0" smtClean="0"/>
                  <a:t>Kiek </a:t>
                </a:r>
                <a:r>
                  <a:rPr lang="lt-LT" dirty="0" smtClean="0"/>
                  <a:t>š</a:t>
                </a:r>
                <a:r>
                  <a:rPr lang="en-US" dirty="0" err="1" smtClean="0"/>
                  <a:t>ilumos</a:t>
                </a:r>
                <a:r>
                  <a:rPr lang="lt-LT" dirty="0"/>
                  <a:t> </a:t>
                </a:r>
                <a:r>
                  <a:rPr lang="lt-LT" dirty="0" smtClean="0"/>
                  <a:t>reikia 2 kg ledo sušildyti nuo -10</a:t>
                </a:r>
                <a14:m>
                  <m:oMath xmlns:m="http://schemas.openxmlformats.org/officeDocument/2006/math">
                    <m:r>
                      <a:rPr lang="lt-LT" i="1" smtClean="0">
                        <a:latin typeface="Cambria Math"/>
                        <a:ea typeface="Cambria Math"/>
                      </a:rPr>
                      <m:t>℃</m:t>
                    </m:r>
                    <m:r>
                      <a:rPr lang="lt-LT" b="1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lt-LT" dirty="0" smtClean="0"/>
                  <a:t>iki tirpumo temperatūros, ištirpinti, gautam vanteniui užvirinti ir išgarinti</a:t>
                </a:r>
                <a:endParaRPr lang="lt-LT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539552" y="2348880"/>
                <a:ext cx="8229600" cy="2304256"/>
              </a:xfrm>
              <a:blipFill rotWithShape="1">
                <a:blip r:embed="rId2"/>
                <a:stretch>
                  <a:fillRect l="-815" t="-6614" r="-3407" b="-16931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17629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Atsakymas</a:t>
            </a:r>
            <a:endParaRPr lang="lt-L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 marL="651510" indent="-514350">
                  <a:buAutoNum type="arabicPeriod"/>
                </a:pPr>
                <a:r>
                  <a:rPr lang="lt-LT" dirty="0" smtClean="0"/>
                  <a:t>Q</a:t>
                </a:r>
                <a:r>
                  <a:rPr lang="lt-LT" baseline="-25000" dirty="0" smtClean="0"/>
                  <a:t>1</a:t>
                </a:r>
                <a:r>
                  <a:rPr lang="en-US" dirty="0" smtClean="0"/>
                  <a:t>=</a:t>
                </a:r>
                <a:r>
                  <a:rPr lang="en-US" dirty="0" err="1" smtClean="0"/>
                  <a:t>cmt</a:t>
                </a:r>
                <a:endParaRPr lang="lt-LT" dirty="0" smtClean="0"/>
              </a:p>
              <a:p>
                <a:pPr marL="137160" indent="0">
                  <a:buNone/>
                </a:pPr>
                <a:r>
                  <a:rPr lang="lt-LT" dirty="0" smtClean="0"/>
                  <a:t>Q</a:t>
                </a:r>
                <a:r>
                  <a:rPr lang="en-US" dirty="0" smtClean="0"/>
                  <a:t>=2100J/(</a:t>
                </a:r>
                <a:r>
                  <a:rPr lang="en-US" dirty="0"/>
                  <a:t>kg*C</a:t>
                </a:r>
                <a:r>
                  <a:rPr lang="en-US" dirty="0" smtClean="0"/>
                  <a:t>)*2 kg*10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℃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en-US" dirty="0" smtClean="0"/>
                  <a:t>42000J</a:t>
                </a:r>
              </a:p>
              <a:p>
                <a:pPr marL="137160" indent="0">
                  <a:buNone/>
                </a:pPr>
                <a:r>
                  <a:rPr lang="en-US" dirty="0" smtClean="0"/>
                  <a:t>2. </a:t>
                </a:r>
                <a:r>
                  <a:rPr lang="lt-LT" dirty="0"/>
                  <a:t>Q</a:t>
                </a:r>
                <a:r>
                  <a:rPr lang="en-US" baseline="-25000" dirty="0"/>
                  <a:t>2</a:t>
                </a:r>
                <a:r>
                  <a:rPr lang="en-US" dirty="0"/>
                  <a:t>=m*</a:t>
                </a:r>
                <a:r>
                  <a:rPr lang="lt-LT" dirty="0"/>
                  <a:t> </a:t>
                </a:r>
                <a:r>
                  <a:rPr lang="el-GR" dirty="0"/>
                  <a:t>λ</a:t>
                </a:r>
                <a:endParaRPr lang="en-US" dirty="0"/>
              </a:p>
              <a:p>
                <a:pPr marL="137160" indent="0">
                  <a:buNone/>
                </a:pPr>
                <a:r>
                  <a:rPr lang="en-US" dirty="0" smtClean="0"/>
                  <a:t>Q=2kg*3,3*</a:t>
                </a:r>
                <a:r>
                  <a:rPr lang="lt-LT" dirty="0" smtClean="0"/>
                  <a:t>10</a:t>
                </a:r>
                <a:r>
                  <a:rPr lang="en-US" baseline="30000" dirty="0" smtClean="0"/>
                  <a:t>5</a:t>
                </a:r>
                <a:r>
                  <a:rPr lang="en-US" dirty="0" smtClean="0"/>
                  <a:t>J/kg=660000J</a:t>
                </a:r>
              </a:p>
              <a:p>
                <a:pPr marL="137160" indent="0">
                  <a:buNone/>
                </a:pPr>
                <a:r>
                  <a:rPr lang="en-US" dirty="0" smtClean="0"/>
                  <a:t>3. </a:t>
                </a:r>
                <a:r>
                  <a:rPr lang="lt-LT" dirty="0"/>
                  <a:t>Q</a:t>
                </a:r>
                <a:r>
                  <a:rPr lang="en-US" baseline="-25000" dirty="0"/>
                  <a:t>3</a:t>
                </a:r>
                <a:r>
                  <a:rPr lang="en-US" dirty="0"/>
                  <a:t>=</a:t>
                </a:r>
                <a:r>
                  <a:rPr lang="en-US" dirty="0" err="1"/>
                  <a:t>cmt</a:t>
                </a:r>
                <a:endParaRPr lang="en-US" dirty="0"/>
              </a:p>
              <a:p>
                <a:pPr marL="137160" indent="0">
                  <a:buNone/>
                </a:pPr>
                <a:r>
                  <a:rPr lang="en-US" dirty="0" smtClean="0"/>
                  <a:t>Q= 4200</a:t>
                </a:r>
                <a:r>
                  <a:rPr lang="en-US" dirty="0"/>
                  <a:t> </a:t>
                </a:r>
                <a:r>
                  <a:rPr lang="en-US" dirty="0" smtClean="0"/>
                  <a:t>J/(</a:t>
                </a:r>
                <a:r>
                  <a:rPr lang="en-US" dirty="0"/>
                  <a:t>kg*C</a:t>
                </a:r>
                <a:r>
                  <a:rPr lang="en-US" dirty="0" smtClean="0"/>
                  <a:t>)*2 kg*(0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℃ </m:t>
                    </m:r>
                  </m:oMath>
                </a14:m>
                <a:r>
                  <a:rPr lang="en-US" dirty="0" smtClean="0"/>
                  <a:t>- 100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℃</m:t>
                    </m:r>
                  </m:oMath>
                </a14:m>
                <a:r>
                  <a:rPr lang="en-US" dirty="0" smtClean="0"/>
                  <a:t>)=-840000J</a:t>
                </a:r>
              </a:p>
              <a:p>
                <a:pPr marL="137160" indent="0">
                  <a:buNone/>
                </a:pPr>
                <a:r>
                  <a:rPr lang="en-US" dirty="0" smtClean="0"/>
                  <a:t>4. </a:t>
                </a:r>
                <a:r>
                  <a:rPr lang="lt-LT" dirty="0" smtClean="0"/>
                  <a:t>Q</a:t>
                </a:r>
                <a:r>
                  <a:rPr lang="en-US" baseline="-25000" dirty="0" smtClean="0"/>
                  <a:t>4</a:t>
                </a:r>
                <a:r>
                  <a:rPr lang="en-US" dirty="0" smtClean="0"/>
                  <a:t>=m</a:t>
                </a:r>
                <a:r>
                  <a:rPr lang="en-US" dirty="0"/>
                  <a:t>*</a:t>
                </a:r>
                <a:r>
                  <a:rPr lang="lt-LT" dirty="0"/>
                  <a:t> </a:t>
                </a:r>
                <a:r>
                  <a:rPr lang="en-US" dirty="0" smtClean="0"/>
                  <a:t>L</a:t>
                </a:r>
              </a:p>
              <a:p>
                <a:pPr marL="137160" indent="0">
                  <a:buNone/>
                </a:pPr>
                <a:r>
                  <a:rPr lang="en-US" dirty="0" smtClean="0"/>
                  <a:t>Q=2kg*2,3*</a:t>
                </a:r>
                <a:r>
                  <a:rPr lang="lt-LT" dirty="0"/>
                  <a:t> </a:t>
                </a:r>
                <a:r>
                  <a:rPr lang="lt-LT" dirty="0" smtClean="0"/>
                  <a:t>10</a:t>
                </a:r>
                <a:r>
                  <a:rPr lang="en-US" baseline="30000" dirty="0" smtClean="0"/>
                  <a:t>6</a:t>
                </a:r>
                <a:r>
                  <a:rPr lang="en-US" dirty="0" smtClean="0"/>
                  <a:t>J/kg=4600000J</a:t>
                </a:r>
              </a:p>
              <a:p>
                <a:pPr marL="137160" indent="0">
                  <a:buNone/>
                </a:pPr>
                <a:r>
                  <a:rPr lang="en-US" dirty="0" smtClean="0"/>
                  <a:t>5. Q= </a:t>
                </a:r>
                <a:r>
                  <a:rPr lang="lt-LT" dirty="0" smtClean="0"/>
                  <a:t>Q</a:t>
                </a:r>
                <a:r>
                  <a:rPr lang="lt-LT" baseline="-25000" dirty="0" smtClean="0"/>
                  <a:t>1</a:t>
                </a:r>
                <a:r>
                  <a:rPr lang="en-US" dirty="0" smtClean="0"/>
                  <a:t>+</a:t>
                </a:r>
                <a:r>
                  <a:rPr lang="lt-LT" dirty="0"/>
                  <a:t> Q</a:t>
                </a:r>
                <a:r>
                  <a:rPr lang="en-US" baseline="-25000" dirty="0" smtClean="0"/>
                  <a:t>2</a:t>
                </a:r>
                <a:r>
                  <a:rPr lang="en-US" dirty="0" smtClean="0"/>
                  <a:t>+</a:t>
                </a:r>
                <a:r>
                  <a:rPr lang="lt-LT" dirty="0"/>
                  <a:t> Q</a:t>
                </a:r>
                <a:r>
                  <a:rPr lang="en-US" baseline="-25000" dirty="0" smtClean="0"/>
                  <a:t>3</a:t>
                </a:r>
                <a:r>
                  <a:rPr lang="en-US" dirty="0" smtClean="0"/>
                  <a:t>+</a:t>
                </a:r>
                <a:r>
                  <a:rPr lang="lt-LT" dirty="0"/>
                  <a:t> </a:t>
                </a:r>
                <a:r>
                  <a:rPr lang="lt-LT" dirty="0" smtClean="0"/>
                  <a:t>Q</a:t>
                </a:r>
                <a:r>
                  <a:rPr lang="en-US" baseline="-25000" dirty="0" smtClean="0"/>
                  <a:t>4 </a:t>
                </a:r>
                <a:r>
                  <a:rPr lang="en-US" dirty="0" smtClean="0"/>
                  <a:t> </a:t>
                </a:r>
              </a:p>
              <a:p>
                <a:pPr marL="137160" indent="0">
                  <a:buNone/>
                </a:pPr>
                <a:r>
                  <a:rPr lang="en-US" baseline="-25000" dirty="0" smtClean="0"/>
                  <a:t>Q=</a:t>
                </a:r>
                <a:r>
                  <a:rPr lang="en-US" dirty="0" smtClean="0"/>
                  <a:t> 42000J+660000J+4600000J+840000J=6142000J</a:t>
                </a:r>
                <a:endParaRPr lang="en-US" baseline="-25000" dirty="0" smtClean="0"/>
              </a:p>
              <a:p>
                <a:pPr marL="137160" indent="0">
                  <a:buNone/>
                </a:pPr>
                <a:endParaRPr lang="en-US" dirty="0"/>
              </a:p>
              <a:p>
                <a:pPr marL="13716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943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71047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2768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Kas yra šiluminis kiekis? Kaip jis apskaičiuojamas?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4995054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Šilumos kiekiu vadinamas vidinės energijos kiekis, kurį kūnas gauna ar kurio netenka šilumos perdavimo būdu</a:t>
            </a:r>
            <a:r>
              <a:rPr lang="lt-LT" dirty="0" smtClean="0"/>
              <a:t>.</a:t>
            </a:r>
          </a:p>
          <a:p>
            <a:pPr marL="548640" lvl="1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r>
              <a:rPr lang="lt-LT" dirty="0"/>
              <a:t>Q</a:t>
            </a:r>
            <a:r>
              <a:rPr lang="en-US" dirty="0"/>
              <a:t> = c*m</a:t>
            </a:r>
            <a:r>
              <a:rPr lang="lt-LT" dirty="0"/>
              <a:t>(T</a:t>
            </a:r>
            <a:r>
              <a:rPr lang="lt-LT" baseline="-25000" dirty="0"/>
              <a:t>2</a:t>
            </a:r>
            <a:r>
              <a:rPr lang="lt-LT" dirty="0"/>
              <a:t>-t</a:t>
            </a:r>
            <a:r>
              <a:rPr lang="lt-LT" baseline="-25000" dirty="0"/>
              <a:t>1</a:t>
            </a:r>
            <a:r>
              <a:rPr lang="lt-LT" dirty="0"/>
              <a:t>)</a:t>
            </a:r>
          </a:p>
          <a:p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9844484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3658418"/>
              </a:xfrm>
            </p:spPr>
            <p:txBody>
              <a:bodyPr>
                <a:normAutofit fontScale="90000"/>
              </a:bodyPr>
              <a:lstStyle/>
              <a:p>
                <a:r>
                  <a:rPr lang="lt-LT" dirty="0" smtClean="0"/>
                  <a:t>Primuse, kurio naudingumo koeficientas lygus 40</a:t>
                </a:r>
                <a14:m>
                  <m:oMath xmlns:m="http://schemas.openxmlformats.org/officeDocument/2006/math">
                    <m:r>
                      <a:rPr lang="lt-LT" i="1" smtClean="0">
                        <a:latin typeface="Cambria Math"/>
                        <a:ea typeface="Cambria Math"/>
                      </a:rPr>
                      <m:t>%</m:t>
                    </m:r>
                  </m:oMath>
                </a14:m>
                <a:r>
                  <a:rPr lang="lt-LT" dirty="0" smtClean="0"/>
                  <a:t>, kas minutė sudega 3g žibalo. Per kiek laiko šiuo primusu galima sušidyti 1,5l vandens nuo 10</a:t>
                </a:r>
                <a14:m>
                  <m:oMath xmlns:m="http://schemas.openxmlformats.org/officeDocument/2006/math">
                    <m:r>
                      <a:rPr lang="lt-LT" i="1" smtClean="0">
                        <a:latin typeface="Cambria Math"/>
                        <a:ea typeface="Cambria Math"/>
                      </a:rPr>
                      <m:t>℃</m:t>
                    </m:r>
                  </m:oMath>
                </a14:m>
                <a:r>
                  <a:rPr lang="lt-LT" dirty="0" smtClean="0"/>
                  <a:t> iki virimo temperatūros. </a:t>
                </a:r>
                <a:endParaRPr lang="lt-LT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3658418"/>
              </a:xfrm>
              <a:blipFill rotWithShape="1">
                <a:blip r:embed="rId2"/>
                <a:stretch>
                  <a:fillRect t="-1000" r="-2148" b="-7500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782004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88640"/>
                <a:ext cx="8229600" cy="6120720"/>
              </a:xfrm>
            </p:spPr>
            <p:txBody>
              <a:bodyPr/>
              <a:lstStyle/>
              <a:p>
                <a:pPr marL="651510" indent="-514350">
                  <a:buAutoNum type="arabicPeriod"/>
                </a:pPr>
                <a:r>
                  <a:rPr lang="lt-LT" dirty="0" smtClean="0"/>
                  <a:t>m</a:t>
                </a:r>
                <a:r>
                  <a:rPr lang="en-US" dirty="0" smtClean="0"/>
                  <a:t>=V*</a:t>
                </a:r>
                <a:r>
                  <a:rPr lang="el-GR" dirty="0" smtClean="0"/>
                  <a:t>ρ</a:t>
                </a:r>
                <a:endParaRPr lang="en-US" dirty="0" smtClean="0"/>
              </a:p>
              <a:p>
                <a:pPr marL="137160" indent="0">
                  <a:buNone/>
                </a:pPr>
                <a:r>
                  <a:rPr lang="en-US" dirty="0" smtClean="0"/>
                  <a:t>m=0,015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 smtClean="0"/>
                  <a:t>*1000kg/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𝑚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 smtClean="0"/>
                  <a:t>=15kg</a:t>
                </a:r>
              </a:p>
              <a:p>
                <a:pPr marL="137160" indent="0">
                  <a:buNone/>
                </a:pPr>
                <a:r>
                  <a:rPr lang="en-US" dirty="0" smtClean="0"/>
                  <a:t>2. </a:t>
                </a:r>
                <a:r>
                  <a:rPr lang="lt-LT" dirty="0" smtClean="0"/>
                  <a:t>Q</a:t>
                </a:r>
                <a:r>
                  <a:rPr lang="en-US" dirty="0" smtClean="0"/>
                  <a:t>=</a:t>
                </a:r>
                <a:r>
                  <a:rPr lang="en-US" dirty="0" err="1" smtClean="0"/>
                  <a:t>cmt</a:t>
                </a:r>
                <a:endParaRPr lang="en-US" dirty="0" smtClean="0"/>
              </a:p>
              <a:p>
                <a:pPr marL="137160" indent="0">
                  <a:buNone/>
                </a:pPr>
                <a:r>
                  <a:rPr lang="en-US" dirty="0" smtClean="0"/>
                  <a:t>Q=4200</a:t>
                </a:r>
                <a:r>
                  <a:rPr lang="en-US" dirty="0"/>
                  <a:t> J/(kg*C</a:t>
                </a:r>
                <a:r>
                  <a:rPr lang="en-US" dirty="0" smtClean="0"/>
                  <a:t>)*15kg*(100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℃</m:t>
                    </m:r>
                  </m:oMath>
                </a14:m>
                <a:r>
                  <a:rPr lang="en-US" dirty="0" smtClean="0"/>
                  <a:t>-10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℃</m:t>
                    </m:r>
                  </m:oMath>
                </a14:m>
                <a:r>
                  <a:rPr lang="en-US" dirty="0" smtClean="0"/>
                  <a:t>)=5670000J</a:t>
                </a:r>
              </a:p>
              <a:p>
                <a:pPr marL="137160" indent="0">
                  <a:buNone/>
                </a:pPr>
                <a:r>
                  <a:rPr lang="en-US" dirty="0" smtClean="0"/>
                  <a:t>3. Q=An/n*</a:t>
                </a:r>
                <a:r>
                  <a:rPr lang="en-US" dirty="0"/>
                  <a:t>100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%</m:t>
                    </m:r>
                  </m:oMath>
                </a14:m>
                <a:endParaRPr lang="en-US" dirty="0" smtClean="0"/>
              </a:p>
              <a:p>
                <a:pPr marL="137160" indent="0">
                  <a:buNone/>
                </a:pPr>
                <a:r>
                  <a:rPr lang="en-US" dirty="0" smtClean="0"/>
                  <a:t>Q=5670000J/40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%</m:t>
                    </m:r>
                  </m:oMath>
                </a14:m>
                <a:r>
                  <a:rPr lang="en-US" dirty="0" smtClean="0"/>
                  <a:t>*100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%</m:t>
                    </m:r>
                  </m:oMath>
                </a14:m>
                <a:r>
                  <a:rPr lang="en-US" dirty="0" smtClean="0"/>
                  <a:t>=14175000J</a:t>
                </a:r>
              </a:p>
              <a:p>
                <a:pPr marL="137160" indent="0">
                  <a:buNone/>
                </a:pPr>
                <a:r>
                  <a:rPr lang="en-US" dirty="0" smtClean="0"/>
                  <a:t>4. m=Q/q</a:t>
                </a:r>
              </a:p>
              <a:p>
                <a:pPr marL="137160" indent="0">
                  <a:buNone/>
                </a:pPr>
                <a:r>
                  <a:rPr lang="en-US" dirty="0" smtClean="0"/>
                  <a:t>m=14175000J/4,6*</a:t>
                </a:r>
                <a:r>
                  <a:rPr lang="lt-LT" dirty="0" smtClean="0"/>
                  <a:t>10</a:t>
                </a:r>
                <a:r>
                  <a:rPr lang="en-US" baseline="30000" dirty="0" smtClean="0"/>
                  <a:t>7</a:t>
                </a:r>
                <a:r>
                  <a:rPr lang="en-US" dirty="0" smtClean="0"/>
                  <a:t>J/kg=0,308kg</a:t>
                </a:r>
              </a:p>
              <a:p>
                <a:pPr marL="137160" indent="0">
                  <a:buNone/>
                </a:pPr>
                <a:r>
                  <a:rPr lang="en-US" dirty="0" smtClean="0"/>
                  <a:t>5. t=0,308kg/3g=30 min</a:t>
                </a:r>
                <a:endParaRPr lang="en-US" dirty="0"/>
              </a:p>
              <a:p>
                <a:pPr marL="137160" indent="0">
                  <a:buNone/>
                </a:pPr>
                <a:endParaRPr lang="en-US" dirty="0"/>
              </a:p>
              <a:p>
                <a:pPr marL="137160" indent="0">
                  <a:buNone/>
                </a:pPr>
                <a:endParaRPr lang="lt-LT" dirty="0"/>
              </a:p>
              <a:p>
                <a:pPr marL="137160" indent="0">
                  <a:buNone/>
                </a:pPr>
                <a:endParaRPr lang="en-US" dirty="0" smtClean="0"/>
              </a:p>
              <a:p>
                <a:pPr marL="137160" indent="0">
                  <a:buNone/>
                </a:pPr>
                <a:endParaRPr lang="lt-LT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88640"/>
                <a:ext cx="8229600" cy="6120720"/>
              </a:xfrm>
              <a:blipFill rotWithShape="1">
                <a:blip r:embed="rId2"/>
                <a:stretch>
                  <a:fillRect t="-1096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601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2768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Kaip vadinamas procesas kai garai virsta skystąja medžiaga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3998055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 algn="ctr">
              <a:buNone/>
            </a:pPr>
            <a:r>
              <a:rPr lang="lt-LT" dirty="0"/>
              <a:t>K</a:t>
            </a:r>
            <a:r>
              <a:rPr lang="lt-LT" dirty="0" smtClean="0"/>
              <a:t>ondensacija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9832695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Literatūra</a:t>
            </a:r>
            <a:endParaRPr lang="lt-LT" dirty="0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940152" y="1772816"/>
            <a:ext cx="2465809" cy="35536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5" name="Picture 4" descr="http://upload.wikimedia.org/wikipedia/commons/thumb/c/ca/Wikipedia-logo-v2-lt.svg/250px-Wikipedia-logo-v2-lt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532" y="2062163"/>
            <a:ext cx="2953395" cy="3390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55888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500" y="2840038"/>
            <a:ext cx="8229600" cy="1143000"/>
          </a:xfrm>
        </p:spPr>
        <p:txBody>
          <a:bodyPr/>
          <a:lstStyle/>
          <a:p>
            <a:r>
              <a:rPr lang="lt-LT" dirty="0" smtClean="0"/>
              <a:t>Ačiū už dėmesį 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5747491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323</TotalTime>
  <Words>1135</Words>
  <Application>Microsoft Office PowerPoint</Application>
  <PresentationFormat>On-screen Show (4:3)</PresentationFormat>
  <Paragraphs>243</Paragraphs>
  <Slides>50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Apex</vt:lpstr>
      <vt:lpstr>Šiluma</vt:lpstr>
      <vt:lpstr>Turinys</vt:lpstr>
      <vt:lpstr>Šiluminis judėjimas. Vidinė energija</vt:lpstr>
      <vt:lpstr>PowerPoint Presentation</vt:lpstr>
      <vt:lpstr>Konvekcija</vt:lpstr>
      <vt:lpstr>Laisvoji konvekcija</vt:lpstr>
      <vt:lpstr>Priverstinė konvekcija</vt:lpstr>
      <vt:lpstr>Šiluminis spinduliavimas</vt:lpstr>
      <vt:lpstr>Šilumos kiekis</vt:lpstr>
      <vt:lpstr>Šilumos kiekio apskaičiavimas</vt:lpstr>
      <vt:lpstr>Uždavinių sprendimas</vt:lpstr>
      <vt:lpstr>1 pavyzdys</vt:lpstr>
      <vt:lpstr>2 pavyzdys</vt:lpstr>
      <vt:lpstr>Kuro degimo šiluma</vt:lpstr>
      <vt:lpstr>PowerPoint Presentation</vt:lpstr>
      <vt:lpstr>Uždavinio sprendimas</vt:lpstr>
      <vt:lpstr>Medžiagos agregatinės būsenos</vt:lpstr>
      <vt:lpstr>PowerPoint Presentation</vt:lpstr>
      <vt:lpstr>Lydymasis</vt:lpstr>
      <vt:lpstr>Uždavinio sprendimas</vt:lpstr>
      <vt:lpstr>Kietėjimas</vt:lpstr>
      <vt:lpstr>Uždavinio sprendimas</vt:lpstr>
      <vt:lpstr>Garavimas ir kondensacija</vt:lpstr>
      <vt:lpstr>Virimas</vt:lpstr>
      <vt:lpstr>Uždavinio sprendimas</vt:lpstr>
      <vt:lpstr>Šiluminiai varikliai</vt:lpstr>
      <vt:lpstr>PowerPoint Presentation</vt:lpstr>
      <vt:lpstr>Keturtakčio vidaus degimo variklio taktai</vt:lpstr>
      <vt:lpstr>Naudingumo koficientas</vt:lpstr>
      <vt:lpstr>Testas</vt:lpstr>
      <vt:lpstr>Kiek ir kokių yra šilumos variklių?</vt:lpstr>
      <vt:lpstr>Atsakymas</vt:lpstr>
      <vt:lpstr>Kiek šilumos reikia 5kg vandens,kurio temperatūra 20℃, sušildyti iki 100℃ ir išgarinti </vt:lpstr>
      <vt:lpstr>PowerPoint Presentation</vt:lpstr>
      <vt:lpstr>Kas yra konvekcija?</vt:lpstr>
      <vt:lpstr>PowerPoint Presentation</vt:lpstr>
      <vt:lpstr>Kiek šilumos reikia 1 kg aukso sušilti nuo 20℃ iki virimo temperatūros</vt:lpstr>
      <vt:lpstr>PowerPoint Presentation</vt:lpstr>
      <vt:lpstr>Kokie yra šilumos laidumo būdai?</vt:lpstr>
      <vt:lpstr>PowerPoint Presentation</vt:lpstr>
      <vt:lpstr>Kiek šilumos reikia 2 kg ledo sušildyti nuo -10℃ iki tirpumo temperatūros, ištirpinti, gautam vanteniui užvirinti ir išgarinti</vt:lpstr>
      <vt:lpstr>Atsakymas</vt:lpstr>
      <vt:lpstr>Kas yra šiluminis kiekis? Kaip jis apskaičiuojamas?</vt:lpstr>
      <vt:lpstr>PowerPoint Presentation</vt:lpstr>
      <vt:lpstr>Primuse, kurio naudingumo koeficientas lygus 40%, kas minutė sudega 3g žibalo. Per kiek laiko šiuo primusu galima sušidyti 1,5l vandens nuo 10℃ iki virimo temperatūros. </vt:lpstr>
      <vt:lpstr>PowerPoint Presentation</vt:lpstr>
      <vt:lpstr>Kaip vadinamas procesas kai garai virsta skystąja medžiaga</vt:lpstr>
      <vt:lpstr>PowerPoint Presentation</vt:lpstr>
      <vt:lpstr>Literatūra</vt:lpstr>
      <vt:lpstr>Ačiū už dėmesį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Ramune</dc:creator>
  <cp:lastModifiedBy>Ramune</cp:lastModifiedBy>
  <cp:revision>31</cp:revision>
  <dcterms:created xsi:type="dcterms:W3CDTF">2015-03-15T16:30:09Z</dcterms:created>
  <dcterms:modified xsi:type="dcterms:W3CDTF">2015-03-20T04:23:47Z</dcterms:modified>
</cp:coreProperties>
</file>