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69" r:id="rId5"/>
    <p:sldId id="265" r:id="rId6"/>
    <p:sldId id="259" r:id="rId7"/>
    <p:sldId id="260" r:id="rId8"/>
    <p:sldId id="262" r:id="rId9"/>
    <p:sldId id="263" r:id="rId10"/>
    <p:sldId id="264" r:id="rId11"/>
    <p:sldId id="261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F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DC245-88F8-4A32-A25C-7130A305D185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8E222-3DC0-461A-A4E0-DCCE5067F77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5760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8E222-3DC0-461A-A4E0-DCCE5067F771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106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AEB14-6786-4711-8CDF-2FF681A00145}" type="datetime1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0C51-B637-4F99-A558-20EE25720691}" type="datetime1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4E550-50B7-4B46-8B26-DDEED7EEBA19}" type="datetime1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D411-F924-45FB-AB5D-03E9C236CE43}" type="datetime1">
              <a:rPr lang="lt-LT" smtClean="0"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32611-C1A4-472E-90D3-CAB6313F9B46}" type="datetime1">
              <a:rPr lang="lt-LT" smtClean="0"/>
              <a:t>2015.03.20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4EFB2-6CB2-419C-80AC-AD96FBCA9E8F}" type="datetime1">
              <a:rPr lang="lt-LT" smtClean="0"/>
              <a:t>2015.03.20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E4705-9333-49D1-9C81-A4B71AD71DB8}" type="datetime1">
              <a:rPr lang="lt-LT" smtClean="0"/>
              <a:t>2015.03.20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0FB7F-A54F-47ED-B408-81BFD6176761}" type="datetime1">
              <a:rPr lang="lt-LT" smtClean="0"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724E-0A6E-4744-9898-C485D2663065}" type="datetime1">
              <a:rPr lang="lt-LT" smtClean="0"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E2A3-1D2D-40A6-9B30-5A8758B94041}" type="datetime1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5D52E-D120-4117-B13A-CC04237D3614}" type="datetime1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7B5F7C0-D6EE-467A-929E-DC1C7EB23335}" type="datetime1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BB9B304-74A9-47FD-9647-FDE90943F7CE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/>
  </p:transition>
  <p:hf hd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lt-LT" sz="1800" dirty="0"/>
              <a:t>Kauno Juozo Grušo meno vidurinė mokykla</a:t>
            </a:r>
          </a:p>
          <a:p>
            <a:pPr>
              <a:defRPr/>
            </a:pPr>
            <a:r>
              <a:rPr lang="lt-LT" sz="1800" dirty="0"/>
              <a:t>Autorius: 9 klasės mokinė Undinė Tumavičiūtė</a:t>
            </a:r>
          </a:p>
          <a:p>
            <a:pPr>
              <a:defRPr/>
            </a:pPr>
            <a:r>
              <a:rPr lang="lt-LT" sz="1800" dirty="0"/>
              <a:t>Mokytojas Virgilijus Tumavičius</a:t>
            </a:r>
          </a:p>
          <a:p>
            <a:pPr>
              <a:defRPr/>
            </a:pPr>
            <a:r>
              <a:rPr lang="lt-LT" sz="1800" dirty="0"/>
              <a:t>2015</a:t>
            </a:r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2857225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Laboratorinis </a:t>
            </a:r>
            <a:r>
              <a:rPr lang="lt-LT" b="1" dirty="0" smtClean="0"/>
              <a:t>darbas</a:t>
            </a:r>
            <a:br>
              <a:rPr lang="lt-LT" b="1" dirty="0" smtClean="0"/>
            </a:br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4400" b="1" dirty="0" smtClean="0">
                <a:latin typeface="Comic Sans MS" pitchFamily="66" charset="0"/>
              </a:rPr>
              <a:t>Nuosekliojo </a:t>
            </a:r>
            <a:r>
              <a:rPr lang="lt-LT" sz="4400" b="1" dirty="0">
                <a:latin typeface="Comic Sans MS" pitchFamily="66" charset="0"/>
              </a:rPr>
              <a:t>laidininkų jungimo </a:t>
            </a:r>
            <a:r>
              <a:rPr lang="lt-LT" sz="4400" b="1" dirty="0" smtClean="0">
                <a:latin typeface="Comic Sans MS" pitchFamily="66" charset="0"/>
              </a:rPr>
              <a:t>tyrimas</a:t>
            </a:r>
            <a:endParaRPr lang="lt-LT" sz="4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4349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turinys</a:t>
            </a:r>
            <a:endParaRPr lang="lt-LT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800" dirty="0" smtClean="0">
                <a:latin typeface="Comic Sans MS" pitchFamily="66" charset="0"/>
                <a:hlinkClick r:id="rId2" action="ppaction://hlinksldjump"/>
              </a:rPr>
              <a:t>Teoriniai aspektai ......... 3</a:t>
            </a:r>
          </a:p>
          <a:p>
            <a:r>
              <a:rPr lang="lt-LT" sz="2800" dirty="0" smtClean="0">
                <a:latin typeface="Comic Sans MS" pitchFamily="66" charset="0"/>
                <a:hlinkClick r:id="rId2" action="ppaction://hlinksldjump"/>
              </a:rPr>
              <a:t>Bandymas ........................ 5</a:t>
            </a:r>
          </a:p>
          <a:p>
            <a:r>
              <a:rPr lang="lt-LT" sz="2800" dirty="0" smtClean="0">
                <a:latin typeface="Comic Sans MS" pitchFamily="66" charset="0"/>
                <a:hlinkClick r:id="rId2" action="ppaction://hlinksldjump"/>
              </a:rPr>
              <a:t>Uždaviniai ..................... 14</a:t>
            </a:r>
          </a:p>
          <a:p>
            <a:r>
              <a:rPr lang="lt-LT" sz="2800" dirty="0" smtClean="0">
                <a:latin typeface="Comic Sans MS" pitchFamily="66" charset="0"/>
                <a:hlinkClick r:id="rId2" action="ppaction://hlinksldjump"/>
              </a:rPr>
              <a:t>Klausimynas .................. 16</a:t>
            </a:r>
          </a:p>
          <a:p>
            <a:r>
              <a:rPr lang="lt-LT" sz="2800" dirty="0" smtClean="0">
                <a:latin typeface="Comic Sans MS" pitchFamily="66" charset="0"/>
                <a:hlinkClick r:id="rId2" action="ppaction://hlinksldjump"/>
              </a:rPr>
              <a:t>Literatūra .................... 20</a:t>
            </a:r>
            <a:endParaRPr lang="lt-LT" sz="2800" dirty="0" smtClean="0"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682480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13343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796950"/>
          </a:xfrm>
        </p:spPr>
        <p:txBody>
          <a:bodyPr/>
          <a:lstStyle/>
          <a:p>
            <a:r>
              <a:rPr lang="lt-LT" sz="4400" dirty="0" smtClean="0"/>
              <a:t>Teoriniai aspektai</a:t>
            </a:r>
            <a:endParaRPr lang="lt-LT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712968" cy="4896544"/>
          </a:xfrm>
        </p:spPr>
        <p:txBody>
          <a:bodyPr>
            <a:no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Nuosekliai sujungtų laidininkų grandinės kiekvienoje dalyje srovės stipris yra vienodas</a:t>
            </a:r>
          </a:p>
          <a:p>
            <a:pPr marL="0" indent="0" algn="ctr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I = I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1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= I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2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= I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3</a:t>
            </a:r>
          </a:p>
          <a:p>
            <a:r>
              <a:rPr lang="lt-LT" sz="2800" dirty="0">
                <a:latin typeface="Comic Sans MS" pitchFamily="66" charset="0"/>
              </a:rPr>
              <a:t>Nuosekliai sujungtų laidininkų </a:t>
            </a:r>
            <a:r>
              <a:rPr lang="lt-LT" sz="2800" dirty="0" smtClean="0">
                <a:latin typeface="Comic Sans MS" pitchFamily="66" charset="0"/>
              </a:rPr>
              <a:t>visos grandinės įtampa lygi atskirų jos dalių įtampų sumai</a:t>
            </a:r>
          </a:p>
          <a:p>
            <a:pPr marL="0" indent="0" algn="ctr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U = 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1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2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3</a:t>
            </a:r>
          </a:p>
          <a:p>
            <a:r>
              <a:rPr lang="lt-LT" sz="2800" dirty="0">
                <a:latin typeface="Comic Sans MS" pitchFamily="66" charset="0"/>
              </a:rPr>
              <a:t>Nuosekliai sujungtų </a:t>
            </a:r>
            <a:r>
              <a:rPr lang="lt-LT" sz="2800" dirty="0" smtClean="0">
                <a:latin typeface="Comic Sans MS" pitchFamily="66" charset="0"/>
              </a:rPr>
              <a:t>laidininkų pilnutinė varža </a:t>
            </a:r>
            <a:r>
              <a:rPr lang="lt-LT" sz="2800" dirty="0">
                <a:latin typeface="Comic Sans MS" pitchFamily="66" charset="0"/>
              </a:rPr>
              <a:t>lygi atskirų </a:t>
            </a:r>
            <a:r>
              <a:rPr lang="lt-LT" sz="2800" dirty="0" smtClean="0">
                <a:latin typeface="Comic Sans MS" pitchFamily="66" charset="0"/>
              </a:rPr>
              <a:t>grandinės laidininkų varžų sumai</a:t>
            </a:r>
          </a:p>
          <a:p>
            <a:pPr marL="0" indent="0" algn="ctr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R =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1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2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3</a:t>
            </a:r>
            <a:endParaRPr lang="lt-LT" sz="2800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26496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384272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796950"/>
          </a:xfrm>
        </p:spPr>
        <p:txBody>
          <a:bodyPr/>
          <a:lstStyle/>
          <a:p>
            <a:r>
              <a:rPr lang="lt-LT" sz="4400" dirty="0" smtClean="0"/>
              <a:t>Teoriniai aspektai</a:t>
            </a:r>
            <a:endParaRPr lang="lt-LT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712968" cy="4896544"/>
          </a:xfrm>
        </p:spPr>
        <p:txBody>
          <a:bodyPr>
            <a:noAutofit/>
          </a:bodyPr>
          <a:lstStyle/>
          <a:p>
            <a:r>
              <a:rPr lang="lt-LT" sz="2800" dirty="0" smtClean="0">
                <a:latin typeface="Comic Sans MS" pitchFamily="66" charset="0"/>
              </a:rPr>
              <a:t>Ampermetras į elektros grandinę jungiamas nuosekliai. Jo varža maža, todėl jis nekeičia elektros srovės stiprio grandinėje.</a:t>
            </a:r>
          </a:p>
          <a:p>
            <a:r>
              <a:rPr lang="lt-LT" sz="2800" b="1" dirty="0" smtClean="0">
                <a:latin typeface="Comic Sans MS" pitchFamily="66" charset="0"/>
              </a:rPr>
              <a:t>Negalima</a:t>
            </a:r>
            <a:r>
              <a:rPr lang="lt-LT" sz="2800" dirty="0" smtClean="0">
                <a:latin typeface="Comic Sans MS" pitchFamily="66" charset="0"/>
              </a:rPr>
              <a:t> ampermetro jungti prie srovės šaltinio gnybtų be kurio nors srovės imtuvo, nuosekliai sujungto su ampermetru.</a:t>
            </a:r>
          </a:p>
          <a:p>
            <a:r>
              <a:rPr lang="lt-LT" sz="2800" dirty="0" smtClean="0">
                <a:latin typeface="Comic Sans MS" pitchFamily="66" charset="0"/>
              </a:rPr>
              <a:t>Voltmetras į elektros </a:t>
            </a:r>
            <a:r>
              <a:rPr lang="lt-LT" sz="2800" dirty="0">
                <a:latin typeface="Comic Sans MS" pitchFamily="66" charset="0"/>
              </a:rPr>
              <a:t>grandinę jungiamas </a:t>
            </a:r>
            <a:r>
              <a:rPr lang="lt-LT" sz="2800" dirty="0" smtClean="0">
                <a:latin typeface="Comic Sans MS" pitchFamily="66" charset="0"/>
              </a:rPr>
              <a:t>lygiagrečiai. Jo varža didelė. Matuojant srovės šaltinio įtampą, voltmetras tiesiai prijungiamas prie srovės šaltinio gnybtų.</a:t>
            </a:r>
          </a:p>
          <a:p>
            <a:endParaRPr lang="lt-LT" sz="2800" dirty="0" smtClean="0"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98504" cy="365125"/>
          </a:xfrm>
        </p:spPr>
        <p:txBody>
          <a:bodyPr/>
          <a:lstStyle/>
          <a:p>
            <a:r>
              <a:rPr lang="lt-LT" smtClean="0"/>
              <a:t>Undinė Tumavičiūtė, Kauno Juozo Grušo meno vidurinė mokykla</a:t>
            </a:r>
            <a:endParaRPr lang="lt-LT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76906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/>
              <a:t>bandymas</a:t>
            </a:r>
            <a:endParaRPr lang="lt-LT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Darbo tikslas:</a:t>
            </a: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patikrinti nuosekliojo laidininkų jungimo dėsningumus</a:t>
            </a:r>
          </a:p>
          <a:p>
            <a:pPr marL="0" indent="0">
              <a:buNone/>
            </a:pPr>
            <a:endParaRPr lang="lt-LT" sz="28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Priemonės:</a:t>
            </a:r>
          </a:p>
          <a:p>
            <a:pPr marL="0" indent="0">
              <a:buNone/>
            </a:pPr>
            <a:r>
              <a:rPr lang="lt-LT" sz="2800" dirty="0">
                <a:latin typeface="Comic Sans MS" pitchFamily="66" charset="0"/>
              </a:rPr>
              <a:t>d</a:t>
            </a:r>
            <a:r>
              <a:rPr lang="lt-LT" sz="2800" dirty="0" smtClean="0">
                <a:latin typeface="Comic Sans MS" pitchFamily="66" charset="0"/>
              </a:rPr>
              <a:t>vi baterijos, jungiklis, ampermetras, voltmetras (multimetras), kištukinis varžynas, jungiamieji laidai.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538464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2252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28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Darbo eiga:</a:t>
            </a:r>
          </a:p>
          <a:p>
            <a:pPr marL="0" indent="0">
              <a:buNone/>
            </a:pPr>
            <a:r>
              <a:rPr lang="lt-LT" sz="2800" dirty="0">
                <a:latin typeface="Comic Sans MS" pitchFamily="66" charset="0"/>
              </a:rPr>
              <a:t>n</a:t>
            </a:r>
            <a:r>
              <a:rPr lang="lt-LT" sz="2800" dirty="0" smtClean="0">
                <a:latin typeface="Comic Sans MS" pitchFamily="66" charset="0"/>
              </a:rPr>
              <a:t>ubraižome nuoseklaus jungimo elektrinę schemą</a:t>
            </a:r>
            <a:endParaRPr lang="lt-LT" sz="2800" dirty="0">
              <a:latin typeface="Comic Sans MS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352" y="1628800"/>
            <a:ext cx="5136240" cy="3187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bandymas</a:t>
            </a:r>
            <a:endParaRPr lang="lt-LT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90788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250432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28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Pagal nuoseklaus jungimo elektrinę schemą sujungiau grandinę ir pradedu matuoti ...</a:t>
            </a:r>
            <a:endParaRPr lang="lt-LT" sz="2800" dirty="0">
              <a:latin typeface="Comic Sans MS" pitchFamily="66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188640"/>
            <a:ext cx="3684240" cy="5526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bandymas</a:t>
            </a:r>
            <a:endParaRPr lang="lt-LT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06913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1484784"/>
            <a:ext cx="4536504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Srovės stipris grandinėje 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I = (0,300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  <a:sym typeface="Symbol"/>
              </a:rPr>
              <a:t> 0,025) A</a:t>
            </a: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  <a:sym typeface="Symbol"/>
              </a:rPr>
              <a:t>Kad srovės stipris skirtingose grandinės vietose vienodas įsitikinau darydama darbą „Srovės stiprio matavimas įvairiose grandinės dalyse“.</a:t>
            </a:r>
            <a:endParaRPr lang="lt-LT" sz="2800" dirty="0">
              <a:latin typeface="Comic Sans MS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110" y="476672"/>
            <a:ext cx="3733800" cy="2487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24800" cy="1143000"/>
          </a:xfrm>
        </p:spPr>
        <p:txBody>
          <a:bodyPr/>
          <a:lstStyle/>
          <a:p>
            <a:r>
              <a:rPr lang="lt-LT" sz="4400" dirty="0" smtClean="0"/>
              <a:t>bandymas</a:t>
            </a:r>
            <a:endParaRPr lang="lt-LT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068960"/>
            <a:ext cx="4031940" cy="2687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26496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65098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250432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Pirmojo laidiniko gnybtų įtampa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1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= 0,30 V</a:t>
            </a:r>
          </a:p>
          <a:p>
            <a:pPr marL="0" indent="0">
              <a:buNone/>
            </a:pPr>
            <a:endParaRPr lang="lt-LT" sz="28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Antrojo laidininko gnybtų įtampa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= 0,60 V</a:t>
            </a:r>
            <a:endParaRPr lang="lt-LT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bandymas</a:t>
            </a:r>
            <a:endParaRPr lang="lt-LT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2656"/>
            <a:ext cx="3733800" cy="248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40968"/>
            <a:ext cx="3707904" cy="247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98504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65098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4250432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Trečiojo laidininko gnybtų įtampa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3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= 1,55 V</a:t>
            </a:r>
          </a:p>
          <a:p>
            <a:pPr marL="0" indent="0">
              <a:buNone/>
            </a:pPr>
            <a:endParaRPr lang="lt-LT" sz="28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Visos </a:t>
            </a:r>
            <a:r>
              <a:rPr lang="lt-LT" sz="2800" dirty="0">
                <a:latin typeface="Comic Sans MS" pitchFamily="66" charset="0"/>
              </a:rPr>
              <a:t>grandinės įtampa</a:t>
            </a:r>
          </a:p>
          <a:p>
            <a:pPr marL="0" indent="0">
              <a:buNone/>
            </a:pP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U = 2,49 V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bandymas</a:t>
            </a:r>
            <a:endParaRPr lang="lt-LT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8640"/>
            <a:ext cx="3733800" cy="248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500" y="2852936"/>
            <a:ext cx="432048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65098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rezultatai</a:t>
            </a:r>
            <a:endParaRPr lang="lt-LT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07504" y="1600200"/>
                <a:ext cx="8928992" cy="43490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sz="2800" dirty="0" smtClean="0">
                    <a:latin typeface="Comic Sans MS" pitchFamily="66" charset="0"/>
                  </a:rPr>
                  <a:t>Išmatuoti fizikiniai dydžiai:</a:t>
                </a:r>
              </a:p>
              <a:p>
                <a:endParaRPr lang="lt-LT" dirty="0" smtClean="0"/>
              </a:p>
              <a:p>
                <a:endParaRPr lang="lt-LT" dirty="0"/>
              </a:p>
              <a:p>
                <a:endParaRPr lang="lt-LT" dirty="0" smtClean="0"/>
              </a:p>
              <a:p>
                <a:pPr marL="0" indent="0">
                  <a:buNone/>
                </a:pPr>
                <a:r>
                  <a:rPr lang="lt-LT" sz="2800" dirty="0" smtClean="0">
                    <a:latin typeface="Comic Sans MS" pitchFamily="66" charset="0"/>
                  </a:rPr>
                  <a:t>Pritaikius formulę 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4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4400" b="0" i="1" smtClean="0">
                            <a:latin typeface="Cambria Math"/>
                          </a:rPr>
                          <m:t>𝑈</m:t>
                        </m:r>
                      </m:num>
                      <m:den>
                        <m:r>
                          <a:rPr lang="lt-LT" sz="4400" b="0" i="1" smtClean="0">
                            <a:latin typeface="Cambria Math"/>
                          </a:rPr>
                          <m:t>𝐼</m:t>
                        </m:r>
                      </m:den>
                    </m:f>
                  </m:oMath>
                </a14:m>
                <a:r>
                  <a:rPr lang="lt-LT" sz="2800" dirty="0" smtClean="0">
                    <a:latin typeface="Comic Sans MS" pitchFamily="66" charset="0"/>
                  </a:rPr>
                  <a:t> , apskaičiavau laidininkų varžas: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07504" y="1600200"/>
                <a:ext cx="8928992" cy="4349080"/>
              </a:xfrm>
              <a:blipFill rotWithShape="1">
                <a:blip r:embed="rId2"/>
                <a:stretch>
                  <a:fillRect l="-1434" t="-140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446290"/>
              </p:ext>
            </p:extLst>
          </p:nvPr>
        </p:nvGraphicFramePr>
        <p:xfrm>
          <a:off x="1691680" y="2204864"/>
          <a:ext cx="609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I, A</a:t>
                      </a:r>
                      <a:endParaRPr lang="lt-LT" sz="280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U</a:t>
                      </a:r>
                      <a:r>
                        <a:rPr lang="lt-LT" sz="2800" baseline="-25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, V</a:t>
                      </a:r>
                      <a:endParaRPr lang="lt-LT" sz="280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U</a:t>
                      </a:r>
                      <a:r>
                        <a:rPr lang="lt-LT" sz="2800" baseline="-25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,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U</a:t>
                      </a:r>
                      <a:r>
                        <a:rPr lang="lt-LT" sz="2800" baseline="-25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,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U, V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0,30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0,30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0,60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1,55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2,49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224645"/>
              </p:ext>
            </p:extLst>
          </p:nvPr>
        </p:nvGraphicFramePr>
        <p:xfrm>
          <a:off x="1691680" y="4509120"/>
          <a:ext cx="6096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R</a:t>
                      </a:r>
                      <a:r>
                        <a:rPr lang="lt-LT" sz="2800" baseline="-25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, 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  <a:sym typeface="Symbol"/>
                        </a:rPr>
                        <a:t></a:t>
                      </a:r>
                      <a:endParaRPr lang="lt-LT" sz="2800" dirty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R</a:t>
                      </a:r>
                      <a:r>
                        <a:rPr lang="lt-LT" sz="2800" baseline="-25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, 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  <a:sym typeface="Symbol"/>
                        </a:rPr>
                        <a:t></a:t>
                      </a:r>
                      <a:endParaRPr lang="lt-LT" sz="2800" dirty="0" smtClean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R</a:t>
                      </a:r>
                      <a:r>
                        <a:rPr lang="lt-LT" sz="2800" baseline="-25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, 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  <a:sym typeface="Symbol"/>
                        </a:rPr>
                        <a:t></a:t>
                      </a:r>
                      <a:endParaRPr lang="lt-LT" sz="2800" dirty="0" smtClean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R, </a:t>
                      </a:r>
                      <a:r>
                        <a:rPr lang="lt-LT" sz="2800" dirty="0" smtClean="0">
                          <a:solidFill>
                            <a:srgbClr val="FFFF00"/>
                          </a:solidFill>
                          <a:latin typeface="Comic Sans MS" pitchFamily="66" charset="0"/>
                          <a:sym typeface="Symbol"/>
                        </a:rPr>
                        <a:t></a:t>
                      </a:r>
                      <a:endParaRPr lang="lt-LT" sz="2800" dirty="0" smtClean="0">
                        <a:solidFill>
                          <a:srgbClr val="FFFF00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1,00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2,00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5,17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>
                          <a:latin typeface="Comic Sans MS" pitchFamily="66" charset="0"/>
                        </a:rPr>
                        <a:t>8,30</a:t>
                      </a:r>
                      <a:endParaRPr lang="lt-LT" sz="2800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26496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374124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9512" y="1556792"/>
            <a:ext cx="4106416" cy="4114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U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= U</a:t>
            </a:r>
            <a:r>
              <a:rPr lang="lt-LT" sz="2800" baseline="-25000" dirty="0">
                <a:solidFill>
                  <a:srgbClr val="FFFF00"/>
                </a:solidFill>
                <a:latin typeface="Comic Sans MS" pitchFamily="66" charset="0"/>
              </a:rPr>
              <a:t>1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U</a:t>
            </a:r>
            <a:r>
              <a:rPr lang="lt-LT" sz="2800" baseline="-25000" dirty="0">
                <a:solidFill>
                  <a:srgbClr val="FFFF00"/>
                </a:solidFill>
                <a:latin typeface="Comic Sans MS" pitchFamily="66" charset="0"/>
              </a:rPr>
              <a:t>2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3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  </a:t>
            </a: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2,49 = 0,30 + 0,60 + 1,55</a:t>
            </a: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2,49 = 2,45</a:t>
            </a:r>
          </a:p>
          <a:p>
            <a:pPr marL="0" indent="0">
              <a:buNone/>
            </a:pPr>
            <a:endParaRPr lang="lt-LT" sz="28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R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= R</a:t>
            </a:r>
            <a:r>
              <a:rPr lang="lt-LT" sz="2800" baseline="-25000" dirty="0">
                <a:solidFill>
                  <a:srgbClr val="FFFF00"/>
                </a:solidFill>
                <a:latin typeface="Comic Sans MS" pitchFamily="66" charset="0"/>
              </a:rPr>
              <a:t>1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R</a:t>
            </a:r>
            <a:r>
              <a:rPr lang="lt-LT" sz="2800" baseline="-25000" dirty="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+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3</a:t>
            </a: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8,30=1,00+2,00+5,17</a:t>
            </a:r>
          </a:p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8,30=8,17</a:t>
            </a:r>
            <a:endParaRPr lang="lt-LT" sz="2800" dirty="0">
              <a:latin typeface="Comic Sans MS" pitchFamily="66" charset="0"/>
            </a:endParaRPr>
          </a:p>
          <a:p>
            <a:endParaRPr lang="lt-LT" sz="1800" baseline="-25000" dirty="0">
              <a:solidFill>
                <a:srgbClr val="FFFF00"/>
              </a:solidFill>
              <a:latin typeface="Comic Sans MS" pitchFamily="66" charset="0"/>
            </a:endParaRPr>
          </a:p>
          <a:p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535488" y="1412776"/>
                <a:ext cx="4608512" cy="432048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lt-LT" sz="2800" dirty="0" smtClean="0">
                    <a:solidFill>
                      <a:srgbClr val="FFFF00"/>
                    </a:solidFill>
                    <a:sym typeface="Symbol"/>
                  </a:rPr>
                  <a:t>Santykinės įtampos ir varžos paklaidos:</a:t>
                </a:r>
              </a:p>
              <a:p>
                <a:pPr marL="0" indent="0">
                  <a:buNone/>
                </a:pPr>
                <a:r>
                  <a:rPr lang="lt-LT" sz="2800" dirty="0" smtClean="0">
                    <a:sym typeface="Symbol"/>
                  </a:rPr>
                  <a:t></a:t>
                </a:r>
                <a:r>
                  <a:rPr lang="lt-LT" sz="2800" baseline="-25000" dirty="0" smtClean="0">
                    <a:sym typeface="Symbol"/>
                  </a:rPr>
                  <a:t>U</a:t>
                </a:r>
                <a:r>
                  <a:rPr lang="lt-LT" sz="2800" dirty="0" smtClean="0">
                    <a:sym typeface="Symbol"/>
                  </a:rPr>
                  <a:t> </a:t>
                </a:r>
                <a:r>
                  <a:rPr lang="lt-LT" sz="28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/>
                          </a:rPr>
                          <m:t>2,49−2,45</m:t>
                        </m:r>
                      </m:num>
                      <m:den>
                        <m:r>
                          <a:rPr lang="lt-LT" sz="2800" b="0" i="1" smtClean="0">
                            <a:latin typeface="Cambria Math"/>
                          </a:rPr>
                          <m:t>2,49</m:t>
                        </m:r>
                      </m:den>
                    </m:f>
                    <m:r>
                      <a:rPr lang="lt-LT" sz="2800" b="0" i="1" smtClean="0">
                        <a:latin typeface="Cambria Math"/>
                      </a:rPr>
                      <m:t> </m:t>
                    </m:r>
                    <m:r>
                      <a:rPr lang="lt-LT" sz="2800" b="0" i="1" smtClean="0">
                        <a:latin typeface="Cambria Math"/>
                        <a:sym typeface="Symbol"/>
                      </a:rPr>
                      <m:t> 100%=1,6%</m:t>
                    </m:r>
                  </m:oMath>
                </a14:m>
                <a:endParaRPr lang="lt-LT" dirty="0" smtClean="0"/>
              </a:p>
              <a:p>
                <a:pPr marL="0" indent="0">
                  <a:buNone/>
                </a:pPr>
                <a:endParaRPr lang="lt-LT" dirty="0"/>
              </a:p>
              <a:p>
                <a:pPr marL="0" indent="0">
                  <a:buNone/>
                </a:pPr>
                <a:endParaRPr lang="lt-LT" dirty="0" smtClean="0"/>
              </a:p>
              <a:p>
                <a:pPr marL="0" indent="0">
                  <a:buNone/>
                </a:pPr>
                <a:endParaRPr lang="lt-LT" dirty="0" smtClean="0"/>
              </a:p>
              <a:p>
                <a:pPr marL="0" indent="0">
                  <a:buNone/>
                </a:pPr>
                <a:r>
                  <a:rPr lang="lt-LT" sz="2800" dirty="0" smtClean="0">
                    <a:sym typeface="Symbol"/>
                  </a:rPr>
                  <a:t></a:t>
                </a:r>
                <a:r>
                  <a:rPr lang="lt-LT" sz="2800" baseline="-25000" dirty="0" smtClean="0">
                    <a:sym typeface="Symbol"/>
                  </a:rPr>
                  <a:t>R</a:t>
                </a:r>
                <a:r>
                  <a:rPr lang="lt-LT" sz="2800" dirty="0" smtClean="0">
                    <a:sym typeface="Symbol"/>
                  </a:rPr>
                  <a:t> </a:t>
                </a:r>
                <a:r>
                  <a:rPr lang="lt-LT" sz="2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/>
                          </a:rPr>
                          <m:t>8,30−8,17</m:t>
                        </m:r>
                      </m:num>
                      <m:den>
                        <m:r>
                          <a:rPr lang="lt-LT" sz="2800" b="0" i="1" smtClean="0">
                            <a:latin typeface="Cambria Math"/>
                          </a:rPr>
                          <m:t>8,30</m:t>
                        </m:r>
                      </m:den>
                    </m:f>
                    <m:r>
                      <a:rPr lang="lt-LT" sz="2800" i="1">
                        <a:latin typeface="Cambria Math"/>
                      </a:rPr>
                      <m:t> </m:t>
                    </m:r>
                    <m:r>
                      <a:rPr lang="lt-LT" sz="2800" i="1">
                        <a:latin typeface="Cambria Math"/>
                        <a:sym typeface="Symbol"/>
                      </a:rPr>
                      <m:t> 100%=1,</m:t>
                    </m:r>
                    <m:r>
                      <a:rPr lang="lt-LT" sz="2800" b="0" i="1" smtClean="0">
                        <a:latin typeface="Cambria Math"/>
                        <a:sym typeface="Symbol"/>
                      </a:rPr>
                      <m:t>6</m:t>
                    </m:r>
                    <m:r>
                      <a:rPr lang="lt-LT" sz="2800" i="1">
                        <a:latin typeface="Cambria Math"/>
                        <a:sym typeface="Symbol"/>
                      </a:rPr>
                      <m:t>%</m:t>
                    </m:r>
                  </m:oMath>
                </a14:m>
                <a:endParaRPr lang="lt-LT" sz="2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535488" y="1412776"/>
                <a:ext cx="4608512" cy="4320482"/>
              </a:xfrm>
              <a:blipFill rotWithShape="1">
                <a:blip r:embed="rId2"/>
                <a:stretch>
                  <a:fillRect l="-2646" t="-1412" r="-357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3746376" cy="1143000"/>
          </a:xfrm>
        </p:spPr>
        <p:txBody>
          <a:bodyPr/>
          <a:lstStyle/>
          <a:p>
            <a:r>
              <a:rPr lang="lt-LT" sz="4400" dirty="0"/>
              <a:t>rezultatai</a:t>
            </a:r>
            <a:endParaRPr lang="lt-LT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610472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38516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Išvada</a:t>
            </a:r>
            <a:endParaRPr lang="lt-LT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Santykinės įtampos ir varžos paklaidos nedidelės, todėl galiu teigti, kad nuosekliojo laidininkų jungimo dėsningumai pasitvirtino.</a:t>
            </a:r>
            <a:endParaRPr lang="lt-LT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98504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01975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504" y="1196752"/>
            <a:ext cx="4968552" cy="4133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Comic Sans MS" pitchFamily="66" charset="0"/>
              </a:rPr>
              <a:t>Nuosekliai sujungtų dviejų 12 </a:t>
            </a:r>
            <a:r>
              <a:rPr lang="lt-LT" sz="2800" dirty="0" smtClean="0">
                <a:latin typeface="Comic Sans MS" pitchFamily="66" charset="0"/>
                <a:sym typeface="Symbol"/>
              </a:rPr>
              <a:t> varžos lempų ir reostato pilnutinė varža lygi 54 . Apskaičiuokite reostato varžą.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Duota: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1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=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=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12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  <a:sym typeface="Symbol"/>
              </a:rPr>
              <a:t> </a:t>
            </a:r>
            <a:endParaRPr lang="lt-LT" sz="2800" dirty="0" smtClean="0">
              <a:solidFill>
                <a:srgbClr val="FFFF00"/>
              </a:solidFill>
              <a:latin typeface="Comic Sans MS" pitchFamily="66" charset="0"/>
              <a:sym typeface="Symbol"/>
            </a:endParaRPr>
          </a:p>
          <a:p>
            <a:pPr marL="0" indent="0">
              <a:buNone/>
            </a:pPr>
            <a:r>
              <a:rPr lang="lt-LT" sz="2800" dirty="0">
                <a:solidFill>
                  <a:srgbClr val="FFFF00"/>
                </a:solidFill>
                <a:latin typeface="Comic Sans MS" pitchFamily="66" charset="0"/>
                <a:sym typeface="Symbol"/>
              </a:rPr>
              <a:t>	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R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=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54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  <a:sym typeface="Symbol"/>
              </a:rPr>
              <a:t>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00B0F0"/>
                </a:solidFill>
                <a:latin typeface="Comic Sans MS" pitchFamily="66" charset="0"/>
                <a:sym typeface="Symbol"/>
              </a:rPr>
              <a:t>Rasti: R</a:t>
            </a:r>
            <a:r>
              <a:rPr lang="lt-LT" sz="2800" baseline="-25000" dirty="0" smtClean="0">
                <a:solidFill>
                  <a:srgbClr val="00B0F0"/>
                </a:solidFill>
                <a:latin typeface="Comic Sans MS" pitchFamily="66" charset="0"/>
                <a:sym typeface="Symbol"/>
              </a:rPr>
              <a:t>reostato</a:t>
            </a:r>
            <a:r>
              <a:rPr lang="lt-LT" sz="2800" dirty="0" smtClean="0">
                <a:solidFill>
                  <a:srgbClr val="00B0F0"/>
                </a:solidFill>
                <a:latin typeface="Comic Sans MS" pitchFamily="66" charset="0"/>
                <a:sym typeface="Symbol"/>
              </a:rPr>
              <a:t> </a:t>
            </a:r>
            <a:endParaRPr lang="lt-LT" sz="2800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220072" y="1628800"/>
            <a:ext cx="3805808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Sprendimas: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R </a:t>
            </a:r>
            <a:r>
              <a:rPr lang="lt-LT" sz="2800" dirty="0">
                <a:solidFill>
                  <a:srgbClr val="FFC000"/>
                </a:solidFill>
                <a:latin typeface="Comic Sans MS" pitchFamily="66" charset="0"/>
              </a:rPr>
              <a:t>= 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R</a:t>
            </a:r>
            <a:r>
              <a:rPr lang="lt-LT" sz="2800" baseline="-25000" dirty="0" smtClean="0">
                <a:solidFill>
                  <a:srgbClr val="FFC000"/>
                </a:solidFill>
                <a:latin typeface="Comic Sans MS" pitchFamily="66" charset="0"/>
              </a:rPr>
              <a:t>1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 + R</a:t>
            </a:r>
            <a:r>
              <a:rPr lang="lt-LT" sz="2800" baseline="-25000" dirty="0" smtClean="0">
                <a:solidFill>
                  <a:srgbClr val="FFC000"/>
                </a:solidFill>
                <a:latin typeface="Comic Sans MS" pitchFamily="66" charset="0"/>
              </a:rPr>
              <a:t>2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 +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  <a:sym typeface="Symbol"/>
              </a:rPr>
              <a:t> R</a:t>
            </a:r>
            <a:r>
              <a:rPr lang="lt-LT" sz="2800" baseline="-25000" dirty="0" smtClean="0">
                <a:solidFill>
                  <a:srgbClr val="FFC000"/>
                </a:solidFill>
                <a:latin typeface="Comic Sans MS" pitchFamily="66" charset="0"/>
                <a:sym typeface="Symbol"/>
              </a:rPr>
              <a:t>reostato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  <a:sym typeface="Symbol"/>
              </a:rPr>
              <a:t>R</a:t>
            </a:r>
            <a:r>
              <a:rPr lang="lt-LT" sz="2800" baseline="-25000" dirty="0" smtClean="0">
                <a:solidFill>
                  <a:srgbClr val="FFC000"/>
                </a:solidFill>
                <a:latin typeface="Comic Sans MS" pitchFamily="66" charset="0"/>
                <a:sym typeface="Symbol"/>
              </a:rPr>
              <a:t>reosato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  <a:sym typeface="Symbol"/>
              </a:rPr>
              <a:t> = R – (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R</a:t>
            </a:r>
            <a:r>
              <a:rPr lang="lt-LT" sz="2800" baseline="-25000" dirty="0" smtClean="0">
                <a:solidFill>
                  <a:srgbClr val="FFC000"/>
                </a:solidFill>
                <a:latin typeface="Comic Sans MS" pitchFamily="66" charset="0"/>
              </a:rPr>
              <a:t>1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lt-LT" sz="2800" dirty="0">
                <a:solidFill>
                  <a:srgbClr val="FFC000"/>
                </a:solidFill>
                <a:latin typeface="Comic Sans MS" pitchFamily="66" charset="0"/>
              </a:rPr>
              <a:t>+ 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R</a:t>
            </a:r>
            <a:r>
              <a:rPr lang="lt-LT" sz="2800" baseline="-25000" dirty="0" smtClean="0">
                <a:solidFill>
                  <a:srgbClr val="FFC000"/>
                </a:solidFill>
                <a:latin typeface="Comic Sans MS" pitchFamily="66" charset="0"/>
              </a:rPr>
              <a:t>2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</a:rPr>
              <a:t>)</a:t>
            </a:r>
            <a:endParaRPr lang="lt-LT" sz="2800" baseline="-25000" dirty="0">
              <a:solidFill>
                <a:srgbClr val="FFC0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>
                <a:solidFill>
                  <a:srgbClr val="FFC000"/>
                </a:solidFill>
                <a:latin typeface="Comic Sans MS" pitchFamily="66" charset="0"/>
                <a:sym typeface="Symbol"/>
              </a:rPr>
              <a:t>R</a:t>
            </a:r>
            <a:r>
              <a:rPr lang="lt-LT" sz="2800" baseline="-25000" dirty="0">
                <a:solidFill>
                  <a:srgbClr val="FFC000"/>
                </a:solidFill>
                <a:latin typeface="Comic Sans MS" pitchFamily="66" charset="0"/>
                <a:sym typeface="Symbol"/>
              </a:rPr>
              <a:t>reostato</a:t>
            </a:r>
            <a:r>
              <a:rPr lang="lt-LT" sz="2800" dirty="0">
                <a:solidFill>
                  <a:srgbClr val="FFC000"/>
                </a:solidFill>
                <a:latin typeface="Comic Sans MS" pitchFamily="66" charset="0"/>
                <a:sym typeface="Symbol"/>
              </a:rPr>
              <a:t> </a:t>
            </a:r>
            <a:r>
              <a:rPr lang="lt-LT" sz="2800" dirty="0" smtClean="0">
                <a:solidFill>
                  <a:srgbClr val="FFC000"/>
                </a:solidFill>
                <a:latin typeface="Comic Sans MS" pitchFamily="66" charset="0"/>
                <a:sym typeface="Symbol"/>
              </a:rPr>
              <a:t>= 30 </a:t>
            </a:r>
          </a:p>
          <a:p>
            <a:pPr marL="0" indent="0">
              <a:buNone/>
            </a:pPr>
            <a:endParaRPr lang="lt-LT" sz="2800" dirty="0">
              <a:latin typeface="Comic Sans MS" pitchFamily="66" charset="0"/>
              <a:sym typeface="Symbol"/>
            </a:endParaRPr>
          </a:p>
          <a:p>
            <a:pPr marL="0" indent="0">
              <a:buNone/>
            </a:pP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  <a:sym typeface="Symbol"/>
              </a:rPr>
              <a:t>Atsakymas: 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  <a:sym typeface="Symbol"/>
              </a:rPr>
              <a:t>30 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2954288" cy="796950"/>
          </a:xfrm>
        </p:spPr>
        <p:txBody>
          <a:bodyPr/>
          <a:lstStyle/>
          <a:p>
            <a:r>
              <a:rPr lang="lt-LT" sz="4400" dirty="0" smtClean="0"/>
              <a:t>Uždaviniai</a:t>
            </a:r>
            <a:endParaRPr lang="lt-LT" sz="4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114528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93221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692696"/>
            <a:ext cx="500404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Comic Sans MS" pitchFamily="66" charset="0"/>
              </a:rPr>
              <a:t>Paveiksle pavaizduota elektros grandinės schema</a:t>
            </a:r>
            <a:r>
              <a:rPr lang="lt-LT" sz="2400" dirty="0" smtClean="0">
                <a:latin typeface="Comic Sans MS" pitchFamily="66" charset="0"/>
                <a:sym typeface="Symbol"/>
              </a:rPr>
              <a:t>. Ampermetras rodo 1,5 A, voltmetras – 6 V, R</a:t>
            </a:r>
            <a:r>
              <a:rPr lang="lt-LT" sz="2400" baseline="-25000" dirty="0" smtClean="0">
                <a:latin typeface="Comic Sans MS" pitchFamily="66" charset="0"/>
                <a:sym typeface="Symbol"/>
              </a:rPr>
              <a:t>1 </a:t>
            </a:r>
            <a:r>
              <a:rPr lang="lt-LT" sz="2400" dirty="0" smtClean="0">
                <a:latin typeface="Comic Sans MS" pitchFamily="66" charset="0"/>
                <a:sym typeface="Symbol"/>
              </a:rPr>
              <a:t>= 4 , R</a:t>
            </a:r>
            <a:r>
              <a:rPr lang="lt-LT" sz="2400" baseline="-25000" dirty="0" smtClean="0">
                <a:latin typeface="Comic Sans MS" pitchFamily="66" charset="0"/>
                <a:sym typeface="Symbol"/>
              </a:rPr>
              <a:t>3 </a:t>
            </a:r>
            <a:r>
              <a:rPr lang="lt-LT" sz="2400" dirty="0">
                <a:latin typeface="Comic Sans MS" pitchFamily="66" charset="0"/>
                <a:sym typeface="Symbol"/>
              </a:rPr>
              <a:t>= 8 . </a:t>
            </a:r>
            <a:r>
              <a:rPr lang="lt-LT" sz="2400" dirty="0" smtClean="0">
                <a:latin typeface="Comic Sans MS" pitchFamily="66" charset="0"/>
                <a:sym typeface="Symbol"/>
              </a:rPr>
              <a:t>Apskaičiuokite pilnutinę grandinės varžą. 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Duota: I=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  <a:sym typeface="Symbol"/>
              </a:rPr>
              <a:t> 1,5 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  <a:sym typeface="Symbol"/>
              </a:rPr>
              <a:t>A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  <a:sym typeface="Symbol"/>
              </a:rPr>
              <a:t>	  U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  <a:sym typeface="Symbol"/>
              </a:rPr>
              <a:t>=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  <a:sym typeface="Symbol"/>
              </a:rPr>
              <a:t>6 V</a:t>
            </a:r>
            <a:endParaRPr lang="lt-LT" sz="28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	 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1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=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  <a:sym typeface="Symbol"/>
              </a:rPr>
              <a:t>4 </a:t>
            </a:r>
            <a:endParaRPr lang="lt-LT" sz="28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	  R</a:t>
            </a:r>
            <a:r>
              <a:rPr lang="lt-LT" sz="2800" baseline="-25000" dirty="0" smtClean="0">
                <a:solidFill>
                  <a:srgbClr val="FFFF00"/>
                </a:solidFill>
                <a:latin typeface="Comic Sans MS" pitchFamily="66" charset="0"/>
              </a:rPr>
              <a:t>3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</a:rPr>
              <a:t>= </a:t>
            </a:r>
            <a:r>
              <a:rPr lang="lt-LT" sz="2800" dirty="0">
                <a:solidFill>
                  <a:srgbClr val="FFFF00"/>
                </a:solidFill>
                <a:latin typeface="Comic Sans MS" pitchFamily="66" charset="0"/>
                <a:sym typeface="Symbol"/>
              </a:rPr>
              <a:t>8 </a:t>
            </a:r>
            <a:r>
              <a:rPr lang="lt-LT" sz="2800" dirty="0" smtClean="0">
                <a:solidFill>
                  <a:srgbClr val="FFFF00"/>
                </a:solidFill>
                <a:latin typeface="Comic Sans MS" pitchFamily="66" charset="0"/>
                <a:sym typeface="Symbol"/>
              </a:rPr>
              <a:t> </a:t>
            </a:r>
          </a:p>
          <a:p>
            <a:pPr marL="0" indent="0">
              <a:buNone/>
            </a:pPr>
            <a:r>
              <a:rPr lang="lt-LT" sz="2800" dirty="0" smtClean="0">
                <a:solidFill>
                  <a:srgbClr val="00B0F0"/>
                </a:solidFill>
                <a:latin typeface="Comic Sans MS" pitchFamily="66" charset="0"/>
                <a:sym typeface="Symbol"/>
              </a:rPr>
              <a:t>Rasti: R </a:t>
            </a:r>
            <a:endParaRPr lang="lt-LT" sz="2800" dirty="0">
              <a:solidFill>
                <a:srgbClr val="00B0F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860033" y="1772816"/>
                <a:ext cx="4283968" cy="402149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Sprendimas:</a:t>
                </a:r>
              </a:p>
              <a:p>
                <a:pPr marL="0" indent="0">
                  <a:buNone/>
                </a:pP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</a:rPr>
                  <a:t>R</a:t>
                </a:r>
                <a:r>
                  <a:rPr lang="lt-LT" sz="2800" baseline="-25000" dirty="0">
                    <a:solidFill>
                      <a:srgbClr val="FFC000"/>
                    </a:solidFill>
                    <a:latin typeface="Comic Sans MS" pitchFamily="66" charset="0"/>
                  </a:rPr>
                  <a:t>2</a:t>
                </a: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</a:rPr>
                  <a:t>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𝑼</m:t>
                        </m:r>
                        <m:r>
                          <a:rPr lang="lt-LT" sz="3600" b="1" i="1" baseline="-25000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lt-LT" sz="3600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𝑰</m:t>
                        </m:r>
                      </m:den>
                    </m:f>
                  </m:oMath>
                </a14:m>
                <a:r>
                  <a:rPr lang="lt-LT" sz="36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600" b="1" i="1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3600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𝟔</m:t>
                        </m:r>
                      </m:num>
                      <m:den>
                        <m:r>
                          <a:rPr lang="lt-LT" sz="3600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lt-LT" sz="3600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lt-LT" sz="3600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lt-LT" sz="3600" dirty="0">
                    <a:solidFill>
                      <a:srgbClr val="FFC000"/>
                    </a:solidFill>
                    <a:latin typeface="Comic Sans MS" pitchFamily="66" charset="0"/>
                  </a:rPr>
                  <a:t>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= 4</a:t>
                </a: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 </a:t>
                </a:r>
                <a:endParaRPr lang="lt-LT" sz="2800" dirty="0">
                  <a:solidFill>
                    <a:srgbClr val="FFC000"/>
                  </a:solidFill>
                  <a:latin typeface="Comic Sans MS" pitchFamily="66" charset="0"/>
                </a:endParaRPr>
              </a:p>
              <a:p>
                <a:pPr marL="0" indent="0">
                  <a:buNone/>
                </a:pP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R </a:t>
                </a: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</a:rPr>
                  <a:t>=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R</a:t>
                </a:r>
                <a:r>
                  <a:rPr lang="lt-LT" sz="2800" baseline="-250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1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 + R</a:t>
                </a:r>
                <a:r>
                  <a:rPr lang="lt-LT" sz="2800" baseline="-250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2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</a:rPr>
                  <a:t> +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 R</a:t>
                </a:r>
                <a:r>
                  <a:rPr lang="lt-LT" sz="2800" baseline="-250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3</a:t>
                </a:r>
                <a:r>
                  <a:rPr lang="lt-LT" sz="2800" baseline="-25000" dirty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= </a:t>
                </a:r>
              </a:p>
              <a:p>
                <a:pPr marL="0" indent="0">
                  <a:buNone/>
                </a:pP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= 4 </a:t>
                </a: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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+</a:t>
                </a: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 4 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+</a:t>
                </a: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 8  </a:t>
                </a: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=</a:t>
                </a:r>
              </a:p>
              <a:p>
                <a:pPr marL="0" indent="0">
                  <a:buNone/>
                </a:pPr>
                <a:r>
                  <a:rPr lang="lt-LT" sz="2800" dirty="0" smtClean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= 16 </a:t>
                </a:r>
                <a:r>
                  <a:rPr lang="lt-LT" sz="2800" dirty="0">
                    <a:solidFill>
                      <a:srgbClr val="FFC000"/>
                    </a:solidFill>
                    <a:latin typeface="Comic Sans MS" pitchFamily="66" charset="0"/>
                    <a:sym typeface="Symbol"/>
                  </a:rPr>
                  <a:t> </a:t>
                </a:r>
              </a:p>
              <a:p>
                <a:pPr marL="0" indent="0">
                  <a:buNone/>
                </a:pPr>
                <a:r>
                  <a:rPr lang="lt-LT" sz="2800" dirty="0" smtClean="0">
                    <a:solidFill>
                      <a:srgbClr val="33FA12"/>
                    </a:solidFill>
                    <a:latin typeface="Comic Sans MS" pitchFamily="66" charset="0"/>
                    <a:sym typeface="Symbol"/>
                  </a:rPr>
                  <a:t>Atsakymas: 16 </a:t>
                </a:r>
                <a:r>
                  <a:rPr lang="lt-LT" sz="2800" dirty="0">
                    <a:solidFill>
                      <a:srgbClr val="33FA12"/>
                    </a:solidFill>
                    <a:latin typeface="Comic Sans MS" pitchFamily="66" charset="0"/>
                    <a:sym typeface="Symbol"/>
                  </a:rPr>
                  <a:t>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860033" y="1772816"/>
                <a:ext cx="4283968" cy="4021494"/>
              </a:xfrm>
              <a:blipFill rotWithShape="1">
                <a:blip r:embed="rId2"/>
                <a:stretch>
                  <a:fillRect l="-2845" t="-1515" b="-257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3242320" cy="724942"/>
          </a:xfrm>
        </p:spPr>
        <p:txBody>
          <a:bodyPr/>
          <a:lstStyle/>
          <a:p>
            <a:r>
              <a:rPr lang="lt-LT" sz="4400" dirty="0" smtClean="0"/>
              <a:t>Uždaviniai</a:t>
            </a:r>
            <a:endParaRPr lang="lt-LT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624"/>
            <a:ext cx="2563285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258544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80089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7784" y="0"/>
            <a:ext cx="3602360" cy="724942"/>
          </a:xfrm>
        </p:spPr>
        <p:txBody>
          <a:bodyPr/>
          <a:lstStyle/>
          <a:p>
            <a:r>
              <a:rPr lang="lt-LT" sz="4400" dirty="0" smtClean="0"/>
              <a:t>Klausimynas</a:t>
            </a:r>
            <a:endParaRPr lang="lt-LT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512" y="908720"/>
            <a:ext cx="8856984" cy="480628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lt-LT" sz="2800" dirty="0" smtClean="0">
                <a:latin typeface="Comic Sans MS" pitchFamily="66" charset="0"/>
              </a:rPr>
              <a:t>Koks srovės stipris įvairiose grandinės dalyse, kai laidininkai sujungti nuosekliai?</a:t>
            </a:r>
          </a:p>
          <a:p>
            <a:pPr lvl="1"/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Nuosekliai sujungtų laidininkų srovės stipris vienodas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 įvairiose grandinės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dalyse.</a:t>
            </a:r>
          </a:p>
          <a:p>
            <a:pPr>
              <a:buFont typeface="+mj-lt"/>
              <a:buAutoNum type="arabicPeriod"/>
            </a:pPr>
            <a:r>
              <a:rPr lang="lt-LT" sz="2800" dirty="0" smtClean="0">
                <a:latin typeface="Comic Sans MS" pitchFamily="66" charset="0"/>
              </a:rPr>
              <a:t>Kaip apskaičiuojama visos grandinės įtampa, </a:t>
            </a:r>
            <a:r>
              <a:rPr lang="lt-LT" sz="2800" dirty="0">
                <a:latin typeface="Comic Sans MS" pitchFamily="66" charset="0"/>
              </a:rPr>
              <a:t>kai laidininkai sujungti nuosekliai</a:t>
            </a:r>
            <a:r>
              <a:rPr lang="lt-LT" sz="2800" dirty="0" smtClean="0">
                <a:latin typeface="Comic Sans MS" pitchFamily="66" charset="0"/>
              </a:rPr>
              <a:t>?</a:t>
            </a:r>
          </a:p>
          <a:p>
            <a:pPr lvl="1"/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Nuosekliai sujungtų laidininkų visos grandinės įtampa lygi atskirų jos dalių įtampų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sumai.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682480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17245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7784" y="0"/>
            <a:ext cx="3602360" cy="724942"/>
          </a:xfrm>
        </p:spPr>
        <p:txBody>
          <a:bodyPr/>
          <a:lstStyle/>
          <a:p>
            <a:r>
              <a:rPr lang="lt-LT" sz="4400" dirty="0" smtClean="0"/>
              <a:t>Klausimynas</a:t>
            </a:r>
            <a:endParaRPr lang="lt-LT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512" y="908720"/>
            <a:ext cx="8964488" cy="480628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lt-LT" sz="2800" dirty="0" smtClean="0">
                <a:latin typeface="Comic Sans MS" pitchFamily="66" charset="0"/>
              </a:rPr>
              <a:t>Kaip apskaičiuojama pilnutinė grandinės varža, </a:t>
            </a:r>
            <a:r>
              <a:rPr lang="lt-LT" sz="2800" dirty="0">
                <a:latin typeface="Comic Sans MS" pitchFamily="66" charset="0"/>
              </a:rPr>
              <a:t>kai laidininkai sujungti </a:t>
            </a:r>
            <a:r>
              <a:rPr lang="lt-LT" sz="2800" dirty="0" smtClean="0">
                <a:latin typeface="Comic Sans MS" pitchFamily="66" charset="0"/>
              </a:rPr>
              <a:t>nuosekliai?</a:t>
            </a:r>
          </a:p>
          <a:p>
            <a:pPr lvl="1"/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Nuosekliai sujungtų laidininkų pilnutinė varža lygi atskirų grandinės laidininkų varžų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sumai.</a:t>
            </a:r>
          </a:p>
          <a:p>
            <a:pPr>
              <a:buFont typeface="+mj-lt"/>
              <a:buAutoNum type="arabicPeriod" startAt="3"/>
            </a:pPr>
            <a:r>
              <a:rPr lang="lt-LT" sz="2800" dirty="0" smtClean="0">
                <a:latin typeface="Comic Sans MS" pitchFamily="66" charset="0"/>
              </a:rPr>
              <a:t>Kokia darbe naudoto ampermetro padalos vertė?</a:t>
            </a:r>
          </a:p>
          <a:p>
            <a:pPr lvl="1"/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Naudoto 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ampermetro padalos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vertė – 0,05 A</a:t>
            </a:r>
          </a:p>
          <a:p>
            <a:pPr>
              <a:buFont typeface="+mj-lt"/>
              <a:buAutoNum type="arabicPeriod" startAt="3"/>
            </a:pPr>
            <a:r>
              <a:rPr lang="lt-LT" sz="2800" dirty="0" smtClean="0">
                <a:latin typeface="Comic Sans MS" pitchFamily="66" charset="0"/>
              </a:rPr>
              <a:t>Kokia tokio ampermetro matavimo paklaida?</a:t>
            </a:r>
          </a:p>
          <a:p>
            <a:pPr lvl="1"/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Tokio 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ampermetro matavimo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paklaida – 0,025 A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98504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07957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7784" y="0"/>
            <a:ext cx="3602360" cy="724942"/>
          </a:xfrm>
        </p:spPr>
        <p:txBody>
          <a:bodyPr/>
          <a:lstStyle/>
          <a:p>
            <a:r>
              <a:rPr lang="lt-LT" sz="4400" dirty="0" smtClean="0"/>
              <a:t>Klausimynas</a:t>
            </a:r>
            <a:endParaRPr lang="lt-LT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512" y="908720"/>
            <a:ext cx="8856984" cy="480628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lt-LT" sz="2800" dirty="0" smtClean="0">
                <a:latin typeface="Comic Sans MS" pitchFamily="66" charset="0"/>
              </a:rPr>
              <a:t>Kokį didžiausią srovės stiprį galima išmatuoti tokiu ampermetru?</a:t>
            </a:r>
          </a:p>
          <a:p>
            <a:pPr marL="914400" lvl="1" indent="-514350"/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Tokiu ampermetru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 galima išmatuoti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didžiausią 2 A srovės stiprį.</a:t>
            </a:r>
          </a:p>
          <a:p>
            <a:pPr>
              <a:buFont typeface="+mj-lt"/>
              <a:buAutoNum type="arabicPeriod" startAt="6"/>
            </a:pPr>
            <a:r>
              <a:rPr lang="lt-LT" sz="2800" dirty="0" smtClean="0">
                <a:latin typeface="Comic Sans MS" pitchFamily="66" charset="0"/>
              </a:rPr>
              <a:t>Kaip į grandinę jungiamas ampermetras?</a:t>
            </a:r>
          </a:p>
          <a:p>
            <a:pPr lvl="1"/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A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mpermetras 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į grandinę jungiamas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nuosekliai.</a:t>
            </a:r>
          </a:p>
          <a:p>
            <a:pPr>
              <a:buFont typeface="+mj-lt"/>
              <a:buAutoNum type="arabicPeriod" startAt="6"/>
            </a:pPr>
            <a:r>
              <a:rPr lang="lt-LT" sz="2800" dirty="0">
                <a:latin typeface="Comic Sans MS" pitchFamily="66" charset="0"/>
              </a:rPr>
              <a:t>Kaip į grandinę </a:t>
            </a:r>
            <a:r>
              <a:rPr lang="lt-LT" sz="2800" dirty="0" smtClean="0">
                <a:latin typeface="Comic Sans MS" pitchFamily="66" charset="0"/>
              </a:rPr>
              <a:t>jungiamas voltmetras?</a:t>
            </a:r>
          </a:p>
          <a:p>
            <a:pPr lvl="1"/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V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oltmetras 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į grandinę jungiamas 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lygiagrečiai.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826496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07957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7784" y="0"/>
            <a:ext cx="3602360" cy="724942"/>
          </a:xfrm>
        </p:spPr>
        <p:txBody>
          <a:bodyPr/>
          <a:lstStyle/>
          <a:p>
            <a:r>
              <a:rPr lang="lt-LT" sz="4400" dirty="0" smtClean="0"/>
              <a:t>Klausimynas</a:t>
            </a:r>
            <a:endParaRPr lang="lt-LT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512" y="908720"/>
            <a:ext cx="8856984" cy="480628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lt-LT" sz="2800" dirty="0" smtClean="0">
                <a:latin typeface="Comic Sans MS" pitchFamily="66" charset="0"/>
              </a:rPr>
              <a:t>Palyginkite ampermetro ir voltmetro varžas?</a:t>
            </a:r>
          </a:p>
          <a:p>
            <a:pPr marL="914400" lvl="1" indent="-514350"/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Ampermetro varža labai maža, o voltmetro – labai didelė.</a:t>
            </a:r>
          </a:p>
          <a:p>
            <a:pPr>
              <a:buFont typeface="+mj-lt"/>
              <a:buAutoNum type="arabicPeriod" startAt="9"/>
            </a:pPr>
            <a:r>
              <a:rPr lang="lt-LT" sz="2800" dirty="0" smtClean="0">
                <a:latin typeface="Comic Sans MS" pitchFamily="66" charset="0"/>
              </a:rPr>
              <a:t>Kaip negalima į grandinę jungti ampermetro?</a:t>
            </a:r>
          </a:p>
          <a:p>
            <a:pPr lvl="1"/>
            <a:r>
              <a:rPr lang="lt-LT" sz="2800" b="1" dirty="0">
                <a:solidFill>
                  <a:srgbClr val="33FA12"/>
                </a:solidFill>
                <a:latin typeface="Comic Sans MS" pitchFamily="66" charset="0"/>
              </a:rPr>
              <a:t>Negalima</a:t>
            </a:r>
            <a:r>
              <a:rPr lang="lt-LT" sz="2800" dirty="0">
                <a:solidFill>
                  <a:srgbClr val="33FA12"/>
                </a:solidFill>
                <a:latin typeface="Comic Sans MS" pitchFamily="66" charset="0"/>
              </a:rPr>
              <a:t> ampermetro jungti prie srovės šaltinio gnybtų be kurio nors srovės imtuvo, nuosekliai sujungto su ampermetru</a:t>
            </a:r>
            <a:r>
              <a:rPr lang="lt-LT" sz="2800" dirty="0" smtClean="0">
                <a:solidFill>
                  <a:srgbClr val="33FA12"/>
                </a:solidFill>
                <a:latin typeface="Comic Sans MS" pitchFamily="66" charset="0"/>
              </a:rPr>
              <a:t>.</a:t>
            </a:r>
            <a:endParaRPr lang="lt-LT" sz="2800" dirty="0">
              <a:solidFill>
                <a:srgbClr val="33FA12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754488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596238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 smtClean="0"/>
              <a:t>Naudota literatūra</a:t>
            </a:r>
            <a:endParaRPr lang="lt-LT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sz="2800" dirty="0"/>
              <a:t>Fizika 9, V. Valentinavičius, Z.Šliavaitė, „Šviesa“, 2010</a:t>
            </a:r>
          </a:p>
          <a:p>
            <a:r>
              <a:rPr lang="lt-LT" sz="2800" dirty="0" smtClean="0"/>
              <a:t>Fizika 9, V. Valentinavičius, „Šviesa“, 2005</a:t>
            </a:r>
          </a:p>
          <a:p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4682480" cy="365125"/>
          </a:xfrm>
        </p:spPr>
        <p:txBody>
          <a:bodyPr/>
          <a:lstStyle/>
          <a:p>
            <a:r>
              <a:rPr lang="lt-LT" dirty="0" smtClean="0"/>
              <a:t>Undinė Tumavičiūtė, Kauno Juozo Grušo meno vidurinė mokykla</a:t>
            </a:r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B304-74A9-47FD-9647-FDE90943F7CE}" type="slidenum">
              <a:rPr lang="lt-LT" smtClean="0"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596238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475</TotalTime>
  <Words>943</Words>
  <Application>Microsoft Office PowerPoint</Application>
  <PresentationFormat>On-screen Show (4:3)</PresentationFormat>
  <Paragraphs>182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Horizon</vt:lpstr>
      <vt:lpstr>Laboratorinis darbas  Nuosekliojo laidininkų jungimo tyrimas</vt:lpstr>
      <vt:lpstr>turinys</vt:lpstr>
      <vt:lpstr>Teoriniai aspektai</vt:lpstr>
      <vt:lpstr>Teoriniai aspektai</vt:lpstr>
      <vt:lpstr>bandymas</vt:lpstr>
      <vt:lpstr>bandymas</vt:lpstr>
      <vt:lpstr>bandymas</vt:lpstr>
      <vt:lpstr>bandymas</vt:lpstr>
      <vt:lpstr>bandymas</vt:lpstr>
      <vt:lpstr>bandymas</vt:lpstr>
      <vt:lpstr>rezultatai</vt:lpstr>
      <vt:lpstr>rezultatai</vt:lpstr>
      <vt:lpstr>Išvada</vt:lpstr>
      <vt:lpstr>Uždaviniai</vt:lpstr>
      <vt:lpstr>Uždaviniai</vt:lpstr>
      <vt:lpstr>Klausimynas</vt:lpstr>
      <vt:lpstr>Klausimynas</vt:lpstr>
      <vt:lpstr>Klausimynas</vt:lpstr>
      <vt:lpstr>Klausimynas</vt:lpstr>
      <vt:lpstr>Naudota literatūra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Laboratorinis darbas „Nuosekliojo laidininkų jungimo tyrimas“</dc:title>
  <dc:creator>Kauno Juozo Grušo meno vidurinė mokykla</dc:creator>
  <cp:lastModifiedBy>Kauno Juozo Grušo meno vidurinė mokykla</cp:lastModifiedBy>
  <cp:revision>33</cp:revision>
  <dcterms:created xsi:type="dcterms:W3CDTF">2015-03-19T15:36:33Z</dcterms:created>
  <dcterms:modified xsi:type="dcterms:W3CDTF">2015-03-20T13:38:02Z</dcterms:modified>
</cp:coreProperties>
</file>