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7" r:id="rId9"/>
    <p:sldId id="263" r:id="rId10"/>
    <p:sldId id="264" r:id="rId11"/>
    <p:sldId id="265" r:id="rId12"/>
    <p:sldId id="266" r:id="rId13"/>
    <p:sldId id="269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57632-18A0-43E0-B7FE-32D0B8C2BCAB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C1333-22CC-4F46-BF08-A4E7F29C61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58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C1333-22CC-4F46-BF08-A4E7F29C612E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111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EF0F-DC60-47A9-9033-21C7B62DF237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BFDFF-10F9-49E3-9CE9-6BCE9F384F2D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A4F9-38EE-436A-AF2C-EB3497095F2E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E0300-369A-4E9F-96F8-435609392DE4}" type="datetime1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AA39D-2DAF-4E2F-A326-8089DE76EBB4}" type="datetime1">
              <a:rPr lang="lt-LT" smtClean="0"/>
              <a:t>2015.03.19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64DB-14FB-4208-9896-F77E136D62DF}" type="datetime1">
              <a:rPr lang="lt-LT" smtClean="0"/>
              <a:t>2015.03.19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878A-807E-44B7-8033-0A24CAA6EF93}" type="datetime1">
              <a:rPr lang="lt-LT" smtClean="0"/>
              <a:t>2015.03.19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BD9-AFD4-429C-9DB7-4458B62457DC}" type="datetime1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124FE-E885-4B41-AAD3-FF3A1FCB3E96}" type="datetime1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CB47-47B0-4DE5-AB62-A0DA8A3E4E7B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364F4-BDFF-4944-B939-C235C4B537D4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4CCA2C2-AFF5-4E01-802A-9BD4951A55FB}" type="datetime1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Undinė Tumavičiūtė, 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F863169-04B8-470D-90B9-F956EF3C7EE4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roin.ktu.lt/~tomablaz/azina/index.php?akcija=klatsas&amp;tema=14&amp;KL_KODAS=74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vartiklis.lt/science/physics/ohm.htm" TargetMode="External"/><Relationship Id="rId4" Type="http://schemas.openxmlformats.org/officeDocument/2006/relationships/hyperlink" Target="http://lt.wikipedia.org/wiki/Georg_Oh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kp.emokykla.lt/imo/lt/mo/402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Georg_Ohm" TargetMode="External"/><Relationship Id="rId2" Type="http://schemas.openxmlformats.org/officeDocument/2006/relationships/hyperlink" Target="http://proin.ktu.lt/~tomablaz/azina/index.php?akcija=klatsas&amp;tema=14&amp;KL_KODAS=7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kp.emokykla.lt/imo/lt/mo/402/" TargetMode="External"/><Relationship Id="rId4" Type="http://schemas.openxmlformats.org/officeDocument/2006/relationships/hyperlink" Target="http://www.vartiklis.lt/science/physics/ohm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20630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t-LT" sz="2400" dirty="0"/>
              <a:t>Kauno Juozo Grušo meno vidurinė mokykla</a:t>
            </a:r>
          </a:p>
          <a:p>
            <a:pPr>
              <a:defRPr/>
            </a:pPr>
            <a:r>
              <a:rPr lang="lt-LT" sz="2400" dirty="0"/>
              <a:t>Autorius: 9 klasės mokinė Undinė Tumavičiūtė</a:t>
            </a:r>
          </a:p>
          <a:p>
            <a:pPr>
              <a:defRPr/>
            </a:pPr>
            <a:r>
              <a:rPr lang="lt-LT" sz="2400" dirty="0"/>
              <a:t>Mokytojas Virgilijus Tumavičius</a:t>
            </a:r>
          </a:p>
          <a:p>
            <a:pPr>
              <a:defRPr/>
            </a:pPr>
            <a:r>
              <a:rPr lang="lt-LT" sz="2400" dirty="0"/>
              <a:t>2015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400" dirty="0"/>
              <a:t>Laidininko varžos apskaičiavimas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8" y="5136521"/>
            <a:ext cx="1959184" cy="1253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21" y="0"/>
            <a:ext cx="1879081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" y="21744"/>
            <a:ext cx="47752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013176"/>
            <a:ext cx="2183838" cy="124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658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Turinys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988840"/>
            <a:ext cx="7924800" cy="3726160"/>
          </a:xfrm>
        </p:spPr>
        <p:txBody>
          <a:bodyPr>
            <a:normAutofit/>
          </a:bodyPr>
          <a:lstStyle/>
          <a:p>
            <a:r>
              <a:rPr lang="lt-LT" sz="3200" dirty="0" smtClean="0">
                <a:hlinkClick r:id="rId3" action="ppaction://hlinksldjump"/>
              </a:rPr>
              <a:t>Teoriniai aspektai ........3</a:t>
            </a:r>
            <a:endParaRPr lang="lt-LT" sz="3200" dirty="0" smtClean="0"/>
          </a:p>
          <a:p>
            <a:r>
              <a:rPr lang="lt-LT" sz="3200" dirty="0" smtClean="0">
                <a:hlinkClick r:id="rId4" action="ppaction://hlinksldjump"/>
              </a:rPr>
              <a:t>Bandymas ...................7</a:t>
            </a:r>
            <a:endParaRPr lang="lt-LT" sz="3200" dirty="0" smtClean="0"/>
          </a:p>
          <a:p>
            <a:r>
              <a:rPr lang="lt-LT" sz="3200" dirty="0" smtClean="0">
                <a:hlinkClick r:id="rId5" action="ppaction://hlinksldjump"/>
              </a:rPr>
              <a:t>Uždaviniai .................12</a:t>
            </a:r>
            <a:endParaRPr lang="lt-LT" sz="3200" dirty="0" smtClean="0"/>
          </a:p>
          <a:p>
            <a:r>
              <a:rPr lang="lt-LT" sz="3200" dirty="0" smtClean="0">
                <a:hlinkClick r:id="rId6" action="ppaction://hlinksldjump"/>
              </a:rPr>
              <a:t>Klausimynas .............14</a:t>
            </a:r>
            <a:endParaRPr lang="lt-LT" sz="3200" dirty="0" smtClean="0"/>
          </a:p>
          <a:p>
            <a:r>
              <a:rPr lang="lt-LT" sz="3200" dirty="0" smtClean="0">
                <a:hlinkClick r:id="rId7" action="ppaction://hlinksldjump"/>
              </a:rPr>
              <a:t>Literatūra ..................17</a:t>
            </a:r>
            <a:endParaRPr lang="lt-LT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466456" cy="365125"/>
          </a:xfrm>
        </p:spPr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92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6632"/>
            <a:ext cx="4036991" cy="5127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116632"/>
            <a:ext cx="4176464" cy="1512168"/>
          </a:xfrm>
        </p:spPr>
        <p:txBody>
          <a:bodyPr/>
          <a:lstStyle/>
          <a:p>
            <a:pPr algn="ctr"/>
            <a:r>
              <a:rPr lang="lt-LT" sz="4000" dirty="0"/>
              <a:t>Georgas Simonas Omas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0" y="2348880"/>
            <a:ext cx="5292080" cy="3528392"/>
          </a:xfrm>
        </p:spPr>
        <p:txBody>
          <a:bodyPr>
            <a:noAutofit/>
          </a:bodyPr>
          <a:lstStyle/>
          <a:p>
            <a:r>
              <a:rPr lang="lt-LT" sz="3200" dirty="0">
                <a:hlinkClick r:id="rId3"/>
              </a:rPr>
              <a:t>Kuo įžymus mokslininkas Omas?</a:t>
            </a:r>
            <a:endParaRPr lang="lt-LT" sz="3200" dirty="0"/>
          </a:p>
          <a:p>
            <a:r>
              <a:rPr lang="lt-LT" sz="3200" dirty="0">
                <a:hlinkClick r:id="rId4"/>
              </a:rPr>
              <a:t>Vikipedija: Georg Ohm</a:t>
            </a:r>
            <a:endParaRPr lang="lt-LT" sz="3200" dirty="0"/>
          </a:p>
          <a:p>
            <a:pPr>
              <a:defRPr/>
            </a:pPr>
            <a:r>
              <a:rPr lang="lt-LT" sz="3200" dirty="0">
                <a:hlinkClick r:id="rId5"/>
              </a:rPr>
              <a:t>Galvaninės teorijos pradžia</a:t>
            </a:r>
            <a:endParaRPr lang="lt-LT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3</a:t>
            </a:fld>
            <a:endParaRPr lang="lt-LT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439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lt-LT" sz="4000" dirty="0" smtClean="0"/>
              <a:t>Teoriniai aspektai</a:t>
            </a:r>
            <a:endParaRPr lang="lt-LT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706816" cy="4114800"/>
          </a:xfrm>
        </p:spPr>
        <p:txBody>
          <a:bodyPr/>
          <a:lstStyle/>
          <a:p>
            <a:pPr>
              <a:defRPr/>
            </a:pPr>
            <a:r>
              <a:rPr lang="lt-LT" sz="3200" dirty="0">
                <a:hlinkClick r:id="rId2"/>
              </a:rPr>
              <a:t>Elektrinė varža</a:t>
            </a:r>
            <a:r>
              <a:rPr lang="lt-LT" sz="3200" dirty="0"/>
              <a:t> – dydis, apibūdinantis laidininko pasipriešinimą elektros srovės tekėjimui. </a:t>
            </a:r>
          </a:p>
          <a:p>
            <a:pPr>
              <a:defRPr/>
            </a:pPr>
            <a:r>
              <a:rPr lang="lt-LT" sz="3200" dirty="0"/>
              <a:t>Elektrinė varža žymima raide R.</a:t>
            </a:r>
          </a:p>
          <a:p>
            <a:pPr>
              <a:defRPr/>
            </a:pPr>
            <a:r>
              <a:rPr lang="lt-LT" sz="3200" dirty="0"/>
              <a:t>Varžos matavimo vienetas omas, žymimas graikiška raide </a:t>
            </a:r>
            <a:r>
              <a:rPr lang="lt-LT" sz="3200" dirty="0">
                <a:sym typeface="Symbol"/>
              </a:rPr>
              <a:t>.</a:t>
            </a:r>
          </a:p>
          <a:p>
            <a:endParaRPr lang="lt-LT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114528" cy="365125"/>
          </a:xfrm>
        </p:spPr>
        <p:txBody>
          <a:bodyPr/>
          <a:lstStyle/>
          <a:p>
            <a:r>
              <a:rPr lang="lt-LT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4</a:t>
            </a:fld>
            <a:endParaRPr lang="lt-LT"/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8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1143000"/>
          </a:xfrm>
        </p:spPr>
        <p:txBody>
          <a:bodyPr/>
          <a:lstStyle/>
          <a:p>
            <a:r>
              <a:rPr lang="lt-LT" sz="4000" dirty="0"/>
              <a:t>LAIDININKO VARŽOS APSKAIČIAVIMAS</a:t>
            </a:r>
            <a:endParaRPr lang="lt-LT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sz="3200" dirty="0" smtClean="0"/>
                  <a:t>Laidininko varžą galima apskaičiuoti išmatavus ampermetru srovės stiprį</a:t>
                </a:r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𝐼</m:t>
                    </m:r>
                  </m:oMath>
                </a14:m>
                <a:r>
                  <a:rPr lang="lt-LT" sz="3200" dirty="0" smtClean="0"/>
                  <a:t> laidininke ir voltmetru  įtampą</a:t>
                </a:r>
                <a:r>
                  <a:rPr lang="en-GB" sz="3200" dirty="0" smtClean="0"/>
                  <a:t>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𝑈</m:t>
                    </m:r>
                  </m:oMath>
                </a14:m>
                <a:r>
                  <a:rPr lang="lt-LT" sz="3200" dirty="0" smtClean="0"/>
                  <a:t> laidininko galuose</a:t>
                </a:r>
              </a:p>
              <a:p>
                <a:endParaRPr lang="lt-L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1923" t="-192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59832" y="3549978"/>
                <a:ext cx="2016224" cy="1529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5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sz="54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6600" b="0" i="1" dirty="0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GB" sz="6600" b="0" i="1" dirty="0" smtClean="0"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endParaRPr lang="lt-LT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549978"/>
                <a:ext cx="2016224" cy="1529201"/>
              </a:xfrm>
              <a:prstGeom prst="rect">
                <a:avLst/>
              </a:prstGeom>
              <a:blipFill rotWithShape="1">
                <a:blip r:embed="rId3"/>
                <a:stretch>
                  <a:fillRect t="-1992" r="-16012" b="-1394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147" y="3501008"/>
            <a:ext cx="2313437" cy="2403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5</a:t>
            </a:fld>
            <a:endParaRPr lang="lt-LT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287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20"/>
            <a:ext cx="8496944" cy="1143000"/>
          </a:xfrm>
        </p:spPr>
        <p:txBody>
          <a:bodyPr/>
          <a:lstStyle/>
          <a:p>
            <a:r>
              <a:rPr lang="lt-LT" sz="4000" dirty="0"/>
              <a:t>LAIDININKO VARŽOS APSKAIČIAVIMAS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94848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/>
              <a:t>Laidininko varžą galima apskaičiuoti </a:t>
            </a:r>
            <a:r>
              <a:rPr lang="lt-LT" sz="3200" dirty="0" smtClean="0"/>
              <a:t>išmatavus laidininko ilgį l, jo skerspjūvio plotą S ir žinant medžiagos iš kurios jis pagamintas savitąją varžą </a:t>
            </a:r>
            <a:r>
              <a:rPr lang="lt-LT" sz="3200" dirty="0" smtClean="0">
                <a:sym typeface="Symbol"/>
              </a:rPr>
              <a:t></a:t>
            </a:r>
            <a:endParaRPr lang="lt-L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59832" y="3532510"/>
                <a:ext cx="2520280" cy="1549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lt-LT" sz="5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sz="5400" dirty="0" smtClean="0"/>
                  <a:t> =</a:t>
                </a:r>
                <a:r>
                  <a:rPr lang="lt-LT" sz="5400" dirty="0" smtClean="0"/>
                  <a:t> </a:t>
                </a:r>
                <a:r>
                  <a:rPr lang="lt-LT" sz="5400" dirty="0" smtClean="0">
                    <a:sym typeface="Symbol"/>
                  </a:rPr>
                  <a:t></a:t>
                </a:r>
                <a:r>
                  <a:rPr lang="en-GB" sz="5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6600" b="0" i="1" dirty="0" smtClean="0"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sz="6600" b="0" i="1" dirty="0" smtClean="0">
                            <a:latin typeface="Cambria Math"/>
                          </a:rPr>
                          <m:t>𝑆</m:t>
                        </m:r>
                      </m:den>
                    </m:f>
                  </m:oMath>
                </a14:m>
                <a:endParaRPr lang="lt-LT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532510"/>
                <a:ext cx="2520280" cy="1549720"/>
              </a:xfrm>
              <a:prstGeom prst="rect">
                <a:avLst/>
              </a:prstGeom>
              <a:blipFill rotWithShape="1">
                <a:blip r:embed="rId2"/>
                <a:stretch>
                  <a:fillRect t="-392" r="-16949" b="-1372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690592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6</a:t>
            </a:fld>
            <a:endParaRPr lang="lt-LT"/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91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09600" y="1600200"/>
                <a:ext cx="4610472" cy="4114800"/>
              </a:xfrm>
            </p:spPr>
            <p:txBody>
              <a:bodyPr/>
              <a:lstStyle/>
              <a:p>
                <a:r>
                  <a:rPr lang="lt-LT" sz="3200" dirty="0">
                    <a:sym typeface="Symbol"/>
                  </a:rPr>
                  <a:t>Varžą galima išmatuoti prietaisu ommetru arba multimetru</a:t>
                </a:r>
                <a:r>
                  <a:rPr lang="lt-LT" sz="3200" dirty="0" smtClean="0">
                    <a:sym typeface="Symbol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lt-LT" sz="3200" i="1">
                        <a:solidFill>
                          <a:srgbClr val="FFFF00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GB" sz="3200" dirty="0">
                    <a:solidFill>
                      <a:srgbClr val="FFFF00"/>
                    </a:solidFill>
                  </a:rPr>
                  <a:t> </a:t>
                </a:r>
                <a:r>
                  <a:rPr lang="en-GB" sz="3200" dirty="0" smtClean="0">
                    <a:solidFill>
                      <a:srgbClr val="FFFF00"/>
                    </a:solidFill>
                  </a:rPr>
                  <a:t>=</a:t>
                </a:r>
                <a:r>
                  <a:rPr lang="lt-LT" sz="3200" dirty="0" smtClean="0">
                    <a:solidFill>
                      <a:srgbClr val="FFFF00"/>
                    </a:solidFill>
                  </a:rPr>
                  <a:t> 99,6 </a:t>
                </a:r>
                <a:r>
                  <a:rPr lang="lt-LT" sz="3200" dirty="0">
                    <a:solidFill>
                      <a:srgbClr val="FFFF00"/>
                    </a:solidFill>
                    <a:sym typeface="Symbol"/>
                  </a:rPr>
                  <a:t></a:t>
                </a:r>
                <a:endParaRPr lang="lt-LT" sz="3200" dirty="0">
                  <a:sym typeface="Symbol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09600" y="1600200"/>
                <a:ext cx="4610472" cy="4114800"/>
              </a:xfrm>
              <a:blipFill rotWithShape="1">
                <a:blip r:embed="rId2"/>
                <a:stretch>
                  <a:fillRect l="-2910" t="-192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1560" y="11266"/>
            <a:ext cx="4610472" cy="1143000"/>
          </a:xfrm>
        </p:spPr>
        <p:txBody>
          <a:bodyPr/>
          <a:lstStyle/>
          <a:p>
            <a:pPr algn="ctr"/>
            <a:r>
              <a:rPr lang="lt-LT" sz="3200" dirty="0"/>
              <a:t>LAIDININKO </a:t>
            </a:r>
            <a:r>
              <a:rPr lang="lt-LT" sz="3200" dirty="0" smtClean="0"/>
              <a:t>VARŽOS matavimas</a:t>
            </a:r>
            <a:endParaRPr lang="lt-LT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41035"/>
            <a:ext cx="3096344" cy="2064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4238"/>
            <a:ext cx="3668588" cy="5502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7</a:t>
            </a:fld>
            <a:endParaRPr lang="lt-LT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383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600200"/>
            <a:ext cx="5400600" cy="4277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>
                <a:sym typeface="Symbol"/>
              </a:rPr>
              <a:t>Pagal schemą sujungiame grandinę.</a:t>
            </a:r>
          </a:p>
          <a:p>
            <a:pPr marL="0" indent="0">
              <a:buNone/>
            </a:pPr>
            <a:r>
              <a:rPr lang="lt-LT" sz="3200" dirty="0" smtClean="0">
                <a:sym typeface="Symbol"/>
              </a:rPr>
              <a:t>Elektros srovė grandinėje labai maža, ampermetro rodyklė atsilenkia mažiau nei per padalą.</a:t>
            </a:r>
          </a:p>
          <a:p>
            <a:pPr marL="0" indent="0">
              <a:buNone/>
            </a:pPr>
            <a:r>
              <a:rPr lang="lt-LT" sz="3200" dirty="0" smtClean="0">
                <a:sym typeface="Symbol"/>
              </a:rPr>
              <a:t>Todėl matuosime elektriniais multimetrais.</a:t>
            </a:r>
          </a:p>
          <a:p>
            <a:endParaRPr lang="lt-LT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1560" y="0"/>
            <a:ext cx="4610472" cy="1143000"/>
          </a:xfrm>
        </p:spPr>
        <p:txBody>
          <a:bodyPr/>
          <a:lstStyle/>
          <a:p>
            <a:pPr algn="ctr"/>
            <a:r>
              <a:rPr lang="lt-LT" sz="3200" dirty="0"/>
              <a:t>LAIDININKO </a:t>
            </a:r>
            <a:r>
              <a:rPr lang="lt-LT" sz="3200" dirty="0" smtClean="0"/>
              <a:t>VARŽOS skaičiavimas</a:t>
            </a:r>
            <a:endParaRPr lang="lt-L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165" y="116632"/>
            <a:ext cx="3150865" cy="1769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763" y="2132856"/>
            <a:ext cx="2400267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8</a:t>
            </a:fld>
            <a:endParaRPr lang="lt-LT"/>
          </a:p>
        </p:txBody>
      </p: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770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95536" y="1600200"/>
                <a:ext cx="5400600" cy="427707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Išmatuojame įtampą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U = 2,79 V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Išmatuojame srovę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I = 27,9 mA = 0,0279 A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Apskaičiuojame varžą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sz="3600" i="1" smtClean="0">
                        <a:solidFill>
                          <a:srgbClr val="FFFF00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GB" sz="3600" dirty="0">
                    <a:solidFill>
                      <a:srgbClr val="FFFF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440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GB" sz="440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rgbClr val="FFFF00"/>
                            </a:solidFill>
                            <a:sym typeface="Symbol"/>
                          </a:rPr>
                          <m:t>2,79 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rgbClr val="FFFF00"/>
                            </a:solidFill>
                            <a:sym typeface="Symbol"/>
                          </a:rPr>
                          <m:t>V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rgbClr val="FFFF00"/>
                            </a:solidFill>
                            <a:sym typeface="Symbol"/>
                          </a:rPr>
                          <m:t>0,0279 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rgbClr val="FFFF00"/>
                            </a:solidFill>
                            <a:sym typeface="Symbol"/>
                          </a:rPr>
                          <m:t>A</m:t>
                        </m:r>
                      </m:den>
                    </m:f>
                  </m:oMath>
                </a14:m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 = 100 </a:t>
                </a:r>
                <a:endParaRPr lang="lt-LT" sz="3200" dirty="0">
                  <a:solidFill>
                    <a:srgbClr val="FFFF00"/>
                  </a:solidFill>
                  <a:sym typeface="Symbol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95536" y="1600200"/>
                <a:ext cx="5400600" cy="4277072"/>
              </a:xfrm>
              <a:blipFill rotWithShape="1">
                <a:blip r:embed="rId2"/>
                <a:stretch>
                  <a:fillRect l="-2935" t="-2996" b="-627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4610472" cy="1143000"/>
          </a:xfrm>
        </p:spPr>
        <p:txBody>
          <a:bodyPr/>
          <a:lstStyle/>
          <a:p>
            <a:pPr algn="ctr"/>
            <a:r>
              <a:rPr lang="lt-LT" sz="3200" dirty="0"/>
              <a:t>LAIDININKO </a:t>
            </a:r>
            <a:r>
              <a:rPr lang="lt-LT" sz="3200" dirty="0" smtClean="0"/>
              <a:t>VARŽOS skaičiavimas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18" y="0"/>
            <a:ext cx="3918182" cy="587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114528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9</a:t>
            </a:fld>
            <a:endParaRPr lang="lt-LT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546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600200"/>
                <a:ext cx="5652120" cy="427707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Išmatuojame laidininko ilgį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sz="3200" i="1" dirty="0" smtClean="0">
                        <a:solidFill>
                          <a:srgbClr val="FFFF00"/>
                        </a:solidFill>
                        <a:latin typeface="Cambria Math"/>
                      </a:rPr>
                      <m:t>𝑙</m:t>
                    </m:r>
                    <m:r>
                      <a:rPr lang="lt-LT" sz="32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= (0,240  0,001) m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Išmatuojame jo skersmenį</a:t>
                </a:r>
              </a:p>
              <a:p>
                <a:pPr marL="0" indent="0" algn="ctr">
                  <a:buNone/>
                </a:pPr>
                <a:r>
                  <a:rPr lang="lt-LT" sz="3200" i="1" dirty="0" smtClean="0">
                    <a:solidFill>
                      <a:srgbClr val="FFFF00"/>
                    </a:solidFill>
                    <a:latin typeface="Cambria Math"/>
                    <a:sym typeface="Symbol"/>
                  </a:rPr>
                  <a:t>d</a:t>
                </a:r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 = (0,50  0,01) mm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Apskaičiuojame skerspjūvio plotą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sz="3600" b="0" i="1" smtClean="0">
                        <a:solidFill>
                          <a:srgbClr val="FFFF00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GB" sz="3600" dirty="0">
                    <a:solidFill>
                      <a:srgbClr val="FFFF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30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4300" i="1" dirty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</m:t>
                        </m:r>
                        <m:r>
                          <a:rPr lang="lt-LT" sz="4300" i="1" dirty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𝑑</m:t>
                        </m:r>
                        <m:r>
                          <a:rPr lang="lt-LT" sz="4300" i="1" baseline="30000" dirty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num>
                      <m:den>
                        <m:r>
                          <a:rPr lang="lt-LT" sz="4300" i="1" dirty="0">
                            <a:solidFill>
                              <a:srgbClr val="FFFF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43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lt-LT" sz="4300" i="1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3,14</m:t>
                        </m:r>
                        <m:r>
                          <a:rPr lang="lt-LT" sz="43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</m:t>
                        </m:r>
                        <m:r>
                          <a:rPr lang="lt-LT" sz="43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∙</m:t>
                        </m:r>
                        <m:r>
                          <a:rPr lang="lt-LT" sz="43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  <a:sym typeface="Symbol"/>
                          </a:rPr>
                          <m:t> </m:t>
                        </m:r>
                        <m:r>
                          <a:rPr lang="lt-LT" sz="4300" b="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0,5</m:t>
                        </m:r>
                        <m:r>
                          <a:rPr lang="lt-LT" sz="4300" b="0" i="1" baseline="30000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num>
                      <m:den>
                        <m:r>
                          <a:rPr lang="lt-LT" sz="4300" b="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4</m:t>
                        </m:r>
                      </m:den>
                    </m:f>
                  </m:oMath>
                </a14:m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 = 0,196 mm</a:t>
                </a:r>
                <a:r>
                  <a:rPr lang="lt-LT" sz="3200" baseline="30000" dirty="0" smtClean="0">
                    <a:solidFill>
                      <a:srgbClr val="FFFF00"/>
                    </a:solidFill>
                    <a:sym typeface="Symbol"/>
                  </a:rPr>
                  <a:t>2</a:t>
                </a:r>
                <a:endParaRPr lang="lt-LT" sz="3200" baseline="30000" dirty="0">
                  <a:solidFill>
                    <a:srgbClr val="FFFF00"/>
                  </a:solidFill>
                  <a:sym typeface="Symbol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600200"/>
                <a:ext cx="5652120" cy="4277072"/>
              </a:xfrm>
              <a:blipFill rotWithShape="1">
                <a:blip r:embed="rId2"/>
                <a:stretch>
                  <a:fillRect l="-2481" t="-1854" r="-431" b="-813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1560" y="0"/>
            <a:ext cx="4610472" cy="1143000"/>
          </a:xfrm>
        </p:spPr>
        <p:txBody>
          <a:bodyPr/>
          <a:lstStyle/>
          <a:p>
            <a:pPr algn="ctr"/>
            <a:r>
              <a:rPr lang="lt-LT" sz="3200" dirty="0"/>
              <a:t>LAIDININKO </a:t>
            </a:r>
            <a:r>
              <a:rPr lang="lt-LT" sz="3200" dirty="0" smtClean="0"/>
              <a:t>VARŽOS skaičiavimas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0648"/>
            <a:ext cx="3733800" cy="248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80928"/>
            <a:ext cx="378042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186536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10</a:t>
            </a:fld>
            <a:endParaRPr lang="lt-LT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869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23528" y="1600200"/>
                <a:ext cx="8424936" cy="42770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Laidinikas žalvarinis, jo savitoji varža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olidFill>
                      <a:srgbClr val="FFFF00"/>
                    </a:solidFill>
                    <a:sym typeface="Symbol"/>
                  </a:rPr>
                  <a:t> = 0,063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lt-LT" sz="32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</m:t>
                        </m:r>
                        <m:r>
                          <a:rPr lang="lt-LT" sz="3200" b="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 </m:t>
                        </m:r>
                        <m:r>
                          <a:rPr lang="lt-LT" sz="3200" b="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𝑚𝑚</m:t>
                        </m:r>
                        <m:r>
                          <a:rPr lang="lt-LT" sz="3200" b="0" i="1" baseline="30000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num>
                      <m:den>
                        <m:r>
                          <a:rPr lang="lt-LT" sz="3200" b="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𝑚</m:t>
                        </m:r>
                      </m:den>
                    </m:f>
                  </m:oMath>
                </a14:m>
                <a:endParaRPr lang="lt-LT" sz="3200" dirty="0" smtClean="0">
                  <a:sym typeface="Symbol"/>
                </a:endParaRPr>
              </a:p>
              <a:p>
                <a:pPr marL="0" indent="0">
                  <a:buNone/>
                </a:pPr>
                <a:r>
                  <a:rPr lang="lt-LT" sz="3200" dirty="0" smtClean="0">
                    <a:sym typeface="Symbol"/>
                  </a:rPr>
                  <a:t>Apskaičiuojame varžą</a:t>
                </a:r>
              </a:p>
              <a:p>
                <a:pPr marL="0" indent="0">
                  <a:buNone/>
                </a:pPr>
                <a:r>
                  <a:rPr lang="lt-LT" sz="3500" dirty="0" smtClean="0">
                    <a:solidFill>
                      <a:srgbClr val="FFFF00"/>
                    </a:solidFill>
                  </a:rPr>
                  <a:t>R </a:t>
                </a:r>
                <a:r>
                  <a:rPr lang="lt-LT" sz="3500" dirty="0">
                    <a:solidFill>
                      <a:srgbClr val="FFFF00"/>
                    </a:solidFill>
                  </a:rPr>
                  <a:t>= </a:t>
                </a:r>
                <a:r>
                  <a:rPr lang="lt-LT" sz="3500" dirty="0">
                    <a:solidFill>
                      <a:srgbClr val="FFFF00"/>
                    </a:solidFill>
                    <a:sym typeface="Symbol"/>
                  </a:rPr>
                  <a:t></a:t>
                </a:r>
                <a14:m>
                  <m:oMath xmlns:m="http://schemas.openxmlformats.org/officeDocument/2006/math">
                    <m:r>
                      <a:rPr lang="lt-LT" sz="4400" i="1">
                        <a:solidFill>
                          <a:srgbClr val="FFFF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4400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44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sz="44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𝑆</m:t>
                        </m:r>
                      </m:den>
                    </m:f>
                  </m:oMath>
                </a14:m>
                <a:r>
                  <a:rPr lang="lt-LT" sz="3500" dirty="0" smtClean="0">
                    <a:solidFill>
                      <a:srgbClr val="FFFF00"/>
                    </a:solidFill>
                    <a:sym typeface="Symbol"/>
                  </a:rPr>
                  <a:t> = 0,063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500" i="1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lt-LT" sz="3500" i="1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 </m:t>
                        </m:r>
                        <m:r>
                          <a:rPr lang="lt-LT" sz="3500" i="1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𝑚𝑚</m:t>
                        </m:r>
                        <m:r>
                          <a:rPr lang="lt-LT" sz="3500" i="1" baseline="3000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num>
                      <m:den>
                        <m:r>
                          <a:rPr lang="lt-LT" sz="3500" i="1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𝑚</m:t>
                        </m:r>
                      </m:den>
                    </m:f>
                    <m:r>
                      <m:rPr>
                        <m:nor/>
                      </m:rPr>
                      <a:rPr lang="lt-LT" sz="3500" dirty="0">
                        <a:solidFill>
                          <a:srgbClr val="FFFF00"/>
                        </a:solidFill>
                        <a:sym typeface="Symbol"/>
                      </a:rPr>
                      <m:t></m:t>
                    </m:r>
                    <m:f>
                      <m:fPr>
                        <m:ctrlPr>
                          <a:rPr lang="lt-LT" sz="3500" i="1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3500" dirty="0">
                            <a:solidFill>
                              <a:srgbClr val="FFFF00"/>
                            </a:solidFill>
                            <a:sym typeface="Symbol"/>
                          </a:rPr>
                          <m:t>0,240</m:t>
                        </m:r>
                        <m:r>
                          <a:rPr lang="lt-LT" sz="3500" b="0" i="1" dirty="0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 </m:t>
                        </m:r>
                        <m:r>
                          <a:rPr lang="lt-LT" sz="3500" b="0" i="1" dirty="0" smtClean="0">
                            <a:solidFill>
                              <a:srgbClr val="FFFF00"/>
                            </a:solidFill>
                            <a:latin typeface="Cambria Math"/>
                            <a:sym typeface="Symbol"/>
                          </a:rPr>
                          <m:t>𝑚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3500" dirty="0">
                            <a:solidFill>
                              <a:srgbClr val="FFFF00"/>
                            </a:solidFill>
                            <a:sym typeface="Symbol"/>
                          </a:rPr>
                          <m:t>0,196 </m:t>
                        </m:r>
                        <m:r>
                          <m:rPr>
                            <m:nor/>
                          </m:rPr>
                          <a:rPr lang="lt-LT" sz="3500" dirty="0">
                            <a:solidFill>
                              <a:srgbClr val="FFFF00"/>
                            </a:solidFill>
                            <a:sym typeface="Symbol"/>
                          </a:rPr>
                          <m:t>mm</m:t>
                        </m:r>
                        <m:r>
                          <m:rPr>
                            <m:nor/>
                          </m:rPr>
                          <a:rPr lang="lt-LT" sz="3500" baseline="30000" dirty="0">
                            <a:solidFill>
                              <a:srgbClr val="FFFF00"/>
                            </a:solidFill>
                            <a:sym typeface="Symbol"/>
                          </a:rPr>
                          <m:t>2 </m:t>
                        </m:r>
                      </m:den>
                    </m:f>
                  </m:oMath>
                </a14:m>
                <a:r>
                  <a:rPr lang="lt-LT" sz="3500" dirty="0" smtClean="0">
                    <a:sym typeface="Symbol"/>
                  </a:rPr>
                  <a:t> </a:t>
                </a:r>
                <a:r>
                  <a:rPr lang="lt-LT" sz="3500" dirty="0" smtClean="0">
                    <a:solidFill>
                      <a:srgbClr val="FFFF00"/>
                    </a:solidFill>
                    <a:sym typeface="Symbol"/>
                  </a:rPr>
                  <a:t>= 0,077</a:t>
                </a:r>
                <a:r>
                  <a:rPr lang="lt-LT" sz="3500" dirty="0">
                    <a:solidFill>
                      <a:srgbClr val="FFFF00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lt-LT" sz="3500" i="1">
                        <a:solidFill>
                          <a:srgbClr val="FFFF00"/>
                        </a:solidFill>
                        <a:latin typeface="Cambria Math"/>
                        <a:sym typeface="Symbol"/>
                      </a:rPr>
                      <m:t></m:t>
                    </m:r>
                  </m:oMath>
                </a14:m>
                <a:endParaRPr lang="lt-LT" sz="3500" dirty="0" smtClean="0">
                  <a:solidFill>
                    <a:srgbClr val="FFFF00"/>
                  </a:solidFill>
                  <a:sym typeface="Symbol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23528" y="1600200"/>
                <a:ext cx="8424936" cy="4277072"/>
              </a:xfrm>
              <a:blipFill rotWithShape="1">
                <a:blip r:embed="rId2"/>
                <a:stretch>
                  <a:fillRect l="-2098" t="-1854" r="-50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1560" y="0"/>
            <a:ext cx="7634808" cy="706090"/>
          </a:xfrm>
        </p:spPr>
        <p:txBody>
          <a:bodyPr/>
          <a:lstStyle/>
          <a:p>
            <a:pPr algn="ctr"/>
            <a:r>
              <a:rPr lang="lt-LT" sz="3200" dirty="0"/>
              <a:t>LAIDININKO </a:t>
            </a:r>
            <a:r>
              <a:rPr lang="lt-LT" sz="3200" dirty="0" smtClean="0"/>
              <a:t>VARŽOS skaičiavimas</a:t>
            </a:r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970512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11</a:t>
            </a:fld>
            <a:endParaRPr lang="lt-LT"/>
          </a:p>
        </p:txBody>
      </p: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719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79512" y="836712"/>
            <a:ext cx="3816424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Laidininko varža 10 </a:t>
            </a:r>
            <a:r>
              <a:rPr lang="lt-LT" sz="2800" dirty="0" smtClean="0">
                <a:sym typeface="Symbol"/>
              </a:rPr>
              <a:t></a:t>
            </a:r>
            <a:r>
              <a:rPr lang="lt-LT" sz="2800" dirty="0" smtClean="0"/>
              <a:t>, ilgis 100 m, skersmuo 1,0 mm</a:t>
            </a:r>
            <a:r>
              <a:rPr lang="lt-LT" sz="2800" baseline="30000" dirty="0" smtClean="0"/>
              <a:t>2</a:t>
            </a:r>
            <a:r>
              <a:rPr lang="lt-LT" sz="2800" dirty="0" smtClean="0"/>
              <a:t>. Iš kokios medžiagos pagamintas laidininkas?</a:t>
            </a:r>
          </a:p>
          <a:p>
            <a:pPr marL="0" indent="0">
              <a:buNone/>
            </a:pPr>
            <a:r>
              <a:rPr lang="lt-LT" sz="3000" u="sng" dirty="0" smtClean="0">
                <a:solidFill>
                  <a:srgbClr val="FFFF00"/>
                </a:solidFill>
              </a:rPr>
              <a:t>Duota</a:t>
            </a:r>
            <a:r>
              <a:rPr lang="lt-LT" sz="3000" u="sng" dirty="0">
                <a:solidFill>
                  <a:srgbClr val="FFFF00"/>
                </a:solidFill>
              </a:rPr>
              <a:t>:</a:t>
            </a:r>
          </a:p>
          <a:p>
            <a:pPr marL="0" indent="0">
              <a:buNone/>
            </a:pPr>
            <a:r>
              <a:rPr lang="lt-LT" sz="3000" dirty="0">
                <a:solidFill>
                  <a:srgbClr val="FFFF00"/>
                </a:solidFill>
              </a:rPr>
              <a:t>R = 10 </a:t>
            </a:r>
            <a:r>
              <a:rPr lang="lt-LT" sz="3000" dirty="0">
                <a:solidFill>
                  <a:srgbClr val="FFFF00"/>
                </a:solidFill>
                <a:sym typeface="Symbol"/>
              </a:rPr>
              <a:t></a:t>
            </a:r>
            <a:endParaRPr lang="lt-LT" sz="3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lt-LT" sz="3000" dirty="0">
                <a:solidFill>
                  <a:srgbClr val="FFFF00"/>
                </a:solidFill>
              </a:rPr>
              <a:t>L = 100 m</a:t>
            </a:r>
          </a:p>
          <a:p>
            <a:pPr marL="0" indent="0">
              <a:buNone/>
            </a:pPr>
            <a:r>
              <a:rPr lang="lt-LT" sz="3000" dirty="0">
                <a:solidFill>
                  <a:srgbClr val="FFFF00"/>
                </a:solidFill>
              </a:rPr>
              <a:t>S = 1,0 mm</a:t>
            </a:r>
            <a:r>
              <a:rPr lang="lt-LT" sz="3000" baseline="30000" dirty="0">
                <a:solidFill>
                  <a:srgbClr val="FFFF00"/>
                </a:solidFill>
              </a:rPr>
              <a:t>2</a:t>
            </a:r>
            <a:endParaRPr lang="lt-LT" sz="3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lt-LT" sz="3000" u="sng" dirty="0">
                <a:solidFill>
                  <a:srgbClr val="00B0F0"/>
                </a:solidFill>
              </a:rPr>
              <a:t>Rasti:</a:t>
            </a:r>
            <a:r>
              <a:rPr lang="lt-LT" sz="3000" dirty="0">
                <a:solidFill>
                  <a:srgbClr val="00B0F0"/>
                </a:solidFill>
              </a:rPr>
              <a:t> </a:t>
            </a:r>
            <a:r>
              <a:rPr lang="lt-LT" sz="3000" dirty="0">
                <a:solidFill>
                  <a:srgbClr val="00B0F0"/>
                </a:solidFill>
                <a:sym typeface="Symbol"/>
              </a:rPr>
              <a:t></a:t>
            </a:r>
            <a:endParaRPr lang="lt-LT" sz="3000" dirty="0">
              <a:solidFill>
                <a:srgbClr val="00B0F0"/>
              </a:solidFill>
            </a:endParaRPr>
          </a:p>
          <a:p>
            <a:endParaRPr lang="lt-LT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800600" y="836712"/>
                <a:ext cx="4343400" cy="511256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3000" u="sng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Sprendimas:</a:t>
                </a: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R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</a:rPr>
                  <a:t>= </a:t>
                </a: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</a:t>
                </a:r>
                <a:r>
                  <a:rPr lang="lt-LT" sz="40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</a:t>
                </a:r>
                <a14:m>
                  <m:oMath xmlns:m="http://schemas.openxmlformats.org/officeDocument/2006/math">
                    <m:r>
                      <a:rPr lang="lt-LT" sz="40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4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4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sz="4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den>
                    </m:f>
                  </m:oMath>
                </a14:m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iš čia išreikšime 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</a:t>
                </a:r>
                <a:endParaRPr lang="lt-LT" sz="3000" dirty="0">
                  <a:solidFill>
                    <a:schemeClr val="accent4">
                      <a:lumMod val="75000"/>
                    </a:schemeClr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 </a:t>
                </a: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4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8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40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+mj-lt"/>
                            <a:cs typeface="Times New Roman" pitchFamily="18" charset="0"/>
                            <a:sym typeface="Symbol"/>
                          </a:rPr>
                          <m:t></m:t>
                        </m:r>
                        <m:r>
                          <a:rPr lang="lt-LT" sz="4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lt-LT" sz="4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</m:den>
                    </m:f>
                  </m:oMath>
                </a14:m>
                <a:r>
                  <a:rPr lang="lt-LT" sz="4400" dirty="0" smtClean="0">
                    <a:solidFill>
                      <a:schemeClr val="accent4">
                        <a:lumMod val="75000"/>
                      </a:schemeClr>
                    </a:solidFill>
                    <a:latin typeface="+mj-lt"/>
                    <a:sym typeface="Symbol"/>
                  </a:rPr>
                  <a:t> </a:t>
                </a: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10 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sym typeface="Symbol"/>
                          </a:rPr>
                          <m:t>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1,0 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mm</m:t>
                        </m:r>
                        <m:r>
                          <m:rPr>
                            <m:nor/>
                          </m:rPr>
                          <a:rPr lang="lt-LT" sz="3200" baseline="300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100 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m</m:t>
                        </m:r>
                      </m:den>
                    </m:f>
                  </m:oMath>
                </a14:m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= </a:t>
                </a:r>
              </a:p>
              <a:p>
                <a:pPr marL="0" indent="0">
                  <a:buNone/>
                </a:pP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= 0,1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sym typeface="Symbol"/>
                          </a:rPr>
                          <m:t></m:t>
                        </m:r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mm</m:t>
                        </m:r>
                        <m:r>
                          <m:rPr>
                            <m:nor/>
                          </m:rPr>
                          <a:rPr lang="lt-LT" sz="3200" baseline="300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32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rPr>
                          <m:t>m</m:t>
                        </m:r>
                      </m:den>
                    </m:f>
                  </m:oMath>
                </a14:m>
                <a:endParaRPr lang="lt-LT" sz="3200" dirty="0" smtClean="0">
                  <a:solidFill>
                    <a:schemeClr val="accent4">
                      <a:lumMod val="75000"/>
                    </a:schemeClr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lt-LT" sz="3000" u="sng" dirty="0" smtClean="0">
                    <a:solidFill>
                      <a:srgbClr val="00B050"/>
                    </a:solidFill>
                    <a:sym typeface="Symbol"/>
                  </a:rPr>
                  <a:t>Atsakymas:</a:t>
                </a:r>
                <a:r>
                  <a:rPr lang="lt-LT" sz="3000" dirty="0" smtClean="0">
                    <a:solidFill>
                      <a:srgbClr val="00B050"/>
                    </a:solidFill>
                    <a:sym typeface="Symbol"/>
                  </a:rPr>
                  <a:t> laidininkas pagamintas iš geležies.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800600" y="836712"/>
                <a:ext cx="4343400" cy="5112568"/>
              </a:xfrm>
              <a:blipFill rotWithShape="1">
                <a:blip r:embed="rId2"/>
                <a:stretch>
                  <a:fillRect l="-3652" t="-1549" r="-646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1560" y="-99392"/>
            <a:ext cx="7924800" cy="792088"/>
          </a:xfrm>
        </p:spPr>
        <p:txBody>
          <a:bodyPr/>
          <a:lstStyle/>
          <a:p>
            <a:pPr algn="ctr"/>
            <a:r>
              <a:rPr lang="lt-LT" dirty="0" smtClean="0"/>
              <a:t>1 Uždavinys</a:t>
            </a:r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682480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12</a:t>
            </a:fld>
            <a:endParaRPr lang="lt-LT"/>
          </a:p>
        </p:txBody>
      </p: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78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79512" y="836712"/>
                <a:ext cx="4032448" cy="50405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lt-LT" sz="2800" dirty="0" smtClean="0"/>
                  <a:t>Viela perlenkiama pusiau ir abi pusės suglaudžiamos. Perlenktos vielos varža 1 </a:t>
                </a:r>
                <a:r>
                  <a:rPr lang="lt-LT" sz="2800" dirty="0" smtClean="0">
                    <a:sym typeface="Symbol"/>
                  </a:rPr>
                  <a:t>. Kokia pradinė vielos varža</a:t>
                </a:r>
                <a:r>
                  <a:rPr lang="lt-LT" sz="2800" dirty="0" smtClean="0"/>
                  <a:t>?</a:t>
                </a:r>
              </a:p>
              <a:p>
                <a:pPr marL="0" indent="0">
                  <a:buNone/>
                </a:pPr>
                <a:r>
                  <a:rPr lang="lt-LT" sz="2800" u="sng" dirty="0" smtClean="0">
                    <a:solidFill>
                      <a:srgbClr val="FFFF00"/>
                    </a:solidFill>
                  </a:rPr>
                  <a:t>Duota</a:t>
                </a:r>
                <a:r>
                  <a:rPr lang="lt-LT" sz="2800" u="sng" dirty="0">
                    <a:solidFill>
                      <a:srgbClr val="FFFF00"/>
                    </a:solidFill>
                  </a:rPr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sz="2800" i="1">
                        <a:solidFill>
                          <a:srgbClr val="FFFF00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lt-LT" sz="2800" baseline="-25000" dirty="0" smtClean="0">
                    <a:solidFill>
                      <a:srgbClr val="FFFF00"/>
                    </a:solidFill>
                  </a:rPr>
                  <a:t>1</a:t>
                </a:r>
                <a:r>
                  <a:rPr lang="lt-LT" sz="2800" dirty="0" smtClean="0">
                    <a:solidFill>
                      <a:srgbClr val="FFFF00"/>
                    </a:solidFill>
                  </a:rPr>
                  <a:t> </a:t>
                </a:r>
                <a:r>
                  <a:rPr lang="lt-LT" sz="2800" dirty="0">
                    <a:solidFill>
                      <a:srgbClr val="FFFF00"/>
                    </a:solidFill>
                  </a:rPr>
                  <a:t>= </a:t>
                </a:r>
                <a:r>
                  <a:rPr lang="lt-LT" sz="2800" dirty="0" smtClean="0">
                    <a:solidFill>
                      <a:srgbClr val="FFFF00"/>
                    </a:solidFill>
                  </a:rPr>
                  <a:t>2</a:t>
                </a:r>
                <a:r>
                  <a:rPr lang="lt-LT" sz="28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solidFill>
                          <a:srgbClr val="FFFF00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lt-LT" sz="2800" baseline="-25000" dirty="0" smtClean="0">
                    <a:solidFill>
                      <a:srgbClr val="FFFF00"/>
                    </a:solidFill>
                  </a:rPr>
                  <a:t>2</a:t>
                </a:r>
                <a:endParaRPr lang="lt-LT" sz="2800" baseline="-25000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sz="2800" i="1">
                        <a:solidFill>
                          <a:srgbClr val="FFFF00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lt-LT" sz="28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lt-LT" sz="2800" dirty="0" smtClean="0">
                    <a:solidFill>
                      <a:srgbClr val="FFFF00"/>
                    </a:solidFill>
                  </a:rPr>
                  <a:t> </a:t>
                </a:r>
                <a:r>
                  <a:rPr lang="lt-LT" sz="2800" dirty="0">
                    <a:solidFill>
                      <a:srgbClr val="FFFF00"/>
                    </a:solidFill>
                  </a:rPr>
                  <a:t>= </a:t>
                </a:r>
                <a:r>
                  <a:rPr lang="lt-LT" sz="2800" dirty="0" smtClean="0">
                    <a:solidFill>
                      <a:srgbClr val="FFFF00"/>
                    </a:solidFill>
                  </a:rPr>
                  <a:t>2</a:t>
                </a:r>
                <a:r>
                  <a:rPr lang="lt-LT" sz="28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>
                        <a:solidFill>
                          <a:srgbClr val="FFFF00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lt-LT" sz="2800" baseline="-25000" dirty="0" smtClean="0">
                    <a:solidFill>
                      <a:srgbClr val="FFFF00"/>
                    </a:solidFill>
                  </a:rPr>
                  <a:t>1</a:t>
                </a:r>
                <a:endParaRPr lang="lt-LT" sz="2800" baseline="-25000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FFFF00"/>
                    </a:solidFill>
                    <a:latin typeface="Cambria Math" pitchFamily="18" charset="0"/>
                    <a:ea typeface="Cambria Math" pitchFamily="18" charset="0"/>
                  </a:rPr>
                  <a:t>R</a:t>
                </a:r>
                <a:r>
                  <a:rPr lang="lt-LT" sz="28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lt-LT" sz="2800" dirty="0" smtClean="0">
                    <a:solidFill>
                      <a:srgbClr val="FFFF00"/>
                    </a:solidFill>
                  </a:rPr>
                  <a:t>= 1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2800" dirty="0">
                        <a:solidFill>
                          <a:srgbClr val="FFFF00"/>
                        </a:solidFill>
                        <a:sym typeface="Symbol"/>
                      </a:rPr>
                      <m:t></m:t>
                    </m:r>
                  </m:oMath>
                </a14:m>
                <a:endParaRPr lang="lt-LT" sz="2800" dirty="0" smtClean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lt-LT" sz="2800" u="sng" dirty="0" smtClean="0">
                    <a:solidFill>
                      <a:srgbClr val="00B0F0"/>
                    </a:solidFill>
                  </a:rPr>
                  <a:t>Rasti</a:t>
                </a:r>
                <a:r>
                  <a:rPr lang="lt-LT" sz="2800" u="sng" dirty="0">
                    <a:solidFill>
                      <a:srgbClr val="00B0F0"/>
                    </a:solidFill>
                  </a:rPr>
                  <a:t>:</a:t>
                </a:r>
                <a:r>
                  <a:rPr lang="lt-LT" sz="2800" dirty="0">
                    <a:solidFill>
                      <a:srgbClr val="00B0F0"/>
                    </a:solidFill>
                  </a:rPr>
                  <a:t> </a:t>
                </a:r>
                <a:r>
                  <a:rPr lang="lt-LT" sz="3000" dirty="0">
                    <a:solidFill>
                      <a:srgbClr val="00B0F0"/>
                    </a:solidFill>
                    <a:sym typeface="Symbol"/>
                  </a:rPr>
                  <a:t></a:t>
                </a:r>
                <a:endParaRPr lang="lt-LT" sz="3000" dirty="0">
                  <a:solidFill>
                    <a:srgbClr val="00B0F0"/>
                  </a:solidFill>
                </a:endParaRPr>
              </a:p>
              <a:p>
                <a:endParaRPr lang="lt-LT" sz="3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79512" y="836712"/>
                <a:ext cx="4032448" cy="5040560"/>
              </a:xfrm>
              <a:blipFill rotWithShape="1">
                <a:blip r:embed="rId2"/>
                <a:stretch>
                  <a:fillRect l="-3021" t="-1209" r="-3625" b="-1088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283968" y="836712"/>
                <a:ext cx="4878773" cy="504056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lt-LT" sz="3000" u="sng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Sprendimas:</a:t>
                </a: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Neperlenktos 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R</a:t>
                </a:r>
                <a:r>
                  <a:rPr lang="lt-LT" sz="3000" baseline="-25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1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</a:rPr>
                  <a:t>= 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</a:t>
                </a:r>
                <a14:m>
                  <m:oMath xmlns:m="http://schemas.openxmlformats.org/officeDocument/2006/math">
                    <m:r>
                      <a:rPr lang="lt-LT" sz="30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0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0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, perlenktos 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R</a:t>
                </a:r>
                <a:r>
                  <a:rPr lang="lt-LT" sz="3000" baseline="-25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2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</a:rPr>
                  <a:t>= 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</a:t>
                </a:r>
                <a14:m>
                  <m:oMath xmlns:m="http://schemas.openxmlformats.org/officeDocument/2006/math">
                    <m:r>
                      <a:rPr lang="lt-LT" sz="30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0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lt-LT" sz="30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0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lt-LT" sz="3000" dirty="0" smtClean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lt-LT" sz="36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lt-LT" sz="36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1</m:t>
                        </m:r>
                      </m:num>
                      <m:den>
                        <m:r>
                          <a:rPr lang="lt-LT" sz="36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𝑅</m:t>
                        </m:r>
                        <m:r>
                          <a:rPr lang="lt-LT" sz="3600" b="0" i="1" baseline="-2500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36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=</a:t>
                </a:r>
                <a:r>
                  <a:rPr lang="lt-LT" sz="36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</a:t>
                </a:r>
                <a14:m>
                  <m:oMath xmlns:m="http://schemas.openxmlformats.org/officeDocument/2006/math">
                    <m:r>
                      <a:rPr lang="lt-LT" sz="36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lt-LT" sz="36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</a:t>
                </a:r>
                <a:r>
                  <a:rPr lang="lt-LT" sz="36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</a:t>
                </a:r>
                <a14:m>
                  <m:oMath xmlns:m="http://schemas.openxmlformats.org/officeDocument/2006/math">
                    <m:r>
                      <a:rPr lang="lt-LT" sz="36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36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dirty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lt-LT" sz="36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sym typeface="Symbol"/>
                          </a:rPr>
                          <m:t></m:t>
                        </m:r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lt-LT" sz="36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sym typeface="Symbol"/>
                          </a:rPr>
                          <m:t></m:t>
                        </m:r>
                        <m:r>
                          <a:rPr lang="lt-LT" sz="36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lt-LT" sz="3600" i="1" baseline="-2500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= 22 = 4</a:t>
                </a: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R</a:t>
                </a:r>
                <a:r>
                  <a:rPr lang="lt-LT" sz="3000" baseline="-25000" dirty="0">
                    <a:solidFill>
                      <a:schemeClr val="accent4">
                        <a:lumMod val="75000"/>
                      </a:schemeClr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1</a:t>
                </a:r>
                <a:r>
                  <a:rPr lang="lt-LT" sz="3000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= 4 </a:t>
                </a:r>
                <a:r>
                  <a:rPr lang="lt-LT" sz="32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 1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3200" dirty="0">
                        <a:solidFill>
                          <a:schemeClr val="accent4">
                            <a:lumMod val="75000"/>
                          </a:schemeClr>
                        </a:solidFill>
                        <a:sym typeface="Symbol"/>
                      </a:rPr>
                      <m:t></m:t>
                    </m:r>
                  </m:oMath>
                </a14:m>
                <a:r>
                  <a:rPr lang="lt-LT" sz="3000" dirty="0" smtClean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= </a:t>
                </a:r>
                <a:r>
                  <a:rPr lang="lt-LT" sz="2800" dirty="0">
                    <a:solidFill>
                      <a:schemeClr val="accent4">
                        <a:lumMod val="75000"/>
                      </a:schemeClr>
                    </a:solidFill>
                  </a:rPr>
                  <a:t>4</a:t>
                </a:r>
                <a:r>
                  <a:rPr lang="lt-LT" sz="2800" dirty="0">
                    <a:solidFill>
                      <a:schemeClr val="accent4">
                        <a:lumMod val="75000"/>
                      </a:schemeClr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2800" dirty="0">
                        <a:solidFill>
                          <a:schemeClr val="accent4">
                            <a:lumMod val="75000"/>
                          </a:schemeClr>
                        </a:solidFill>
                        <a:sym typeface="Symbol"/>
                      </a:rPr>
                      <m:t></m:t>
                    </m:r>
                  </m:oMath>
                </a14:m>
                <a:endParaRPr lang="lt-LT" sz="3000" dirty="0">
                  <a:solidFill>
                    <a:schemeClr val="accent4">
                      <a:lumMod val="75000"/>
                    </a:schemeClr>
                  </a:solidFill>
                  <a:sym typeface="Symbol"/>
                </a:endParaRPr>
              </a:p>
              <a:p>
                <a:pPr marL="0" indent="0">
                  <a:buNone/>
                </a:pPr>
                <a:endParaRPr lang="lt-LT" sz="3000" dirty="0" smtClean="0">
                  <a:solidFill>
                    <a:srgbClr val="00B050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lt-LT" sz="3000" u="sng" dirty="0" smtClean="0">
                    <a:solidFill>
                      <a:srgbClr val="00B050"/>
                    </a:solidFill>
                    <a:sym typeface="Symbol"/>
                  </a:rPr>
                  <a:t>Atsakymas:</a:t>
                </a:r>
                <a:r>
                  <a:rPr lang="lt-LT" sz="3000" dirty="0" smtClean="0">
                    <a:solidFill>
                      <a:srgbClr val="00B050"/>
                    </a:solidFill>
                    <a:sym typeface="Symbol"/>
                  </a:rPr>
                  <a:t> </a:t>
                </a:r>
                <a:r>
                  <a:rPr lang="lt-LT" sz="3000" dirty="0">
                    <a:solidFill>
                      <a:srgbClr val="00B050"/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R</a:t>
                </a:r>
                <a:r>
                  <a:rPr lang="lt-LT" sz="3000" baseline="-25000" dirty="0">
                    <a:solidFill>
                      <a:srgbClr val="00B050"/>
                    </a:solidFill>
                    <a:latin typeface="Cambria Math" pitchFamily="18" charset="0"/>
                    <a:ea typeface="Cambria Math" pitchFamily="18" charset="0"/>
                    <a:cs typeface="Times New Roman" pitchFamily="18" charset="0"/>
                  </a:rPr>
                  <a:t>1</a:t>
                </a:r>
                <a:r>
                  <a:rPr lang="lt-LT" sz="3000" dirty="0">
                    <a:solidFill>
                      <a:srgbClr val="00B050"/>
                    </a:solidFill>
                  </a:rPr>
                  <a:t> = 4</a:t>
                </a:r>
                <a:r>
                  <a:rPr lang="lt-LT" sz="3200" dirty="0">
                    <a:solidFill>
                      <a:srgbClr val="00B050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3200" dirty="0">
                        <a:solidFill>
                          <a:srgbClr val="00B050"/>
                        </a:solidFill>
                        <a:sym typeface="Symbol"/>
                      </a:rPr>
                      <m:t></m:t>
                    </m:r>
                  </m:oMath>
                </a14:m>
                <a:endParaRPr lang="lt-LT" sz="3000" dirty="0">
                  <a:solidFill>
                    <a:srgbClr val="00B050"/>
                  </a:solidFill>
                  <a:sym typeface="Symbol"/>
                </a:endParaRPr>
              </a:p>
              <a:p>
                <a:pPr marL="0" indent="0">
                  <a:buNone/>
                </a:pPr>
                <a:endParaRPr lang="lt-LT" sz="3000" dirty="0" smtClean="0">
                  <a:sym typeface="Symbol"/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283968" y="836712"/>
                <a:ext cx="4878773" cy="5040560"/>
              </a:xfrm>
              <a:blipFill rotWithShape="1">
                <a:blip r:embed="rId3"/>
                <a:stretch>
                  <a:fillRect l="-2625" t="-1209" r="-2625" b="-894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1560" y="-99392"/>
            <a:ext cx="7924800" cy="792088"/>
          </a:xfrm>
        </p:spPr>
        <p:txBody>
          <a:bodyPr/>
          <a:lstStyle/>
          <a:p>
            <a:pPr algn="ctr"/>
            <a:r>
              <a:rPr lang="lt-LT" dirty="0" smtClean="0"/>
              <a:t>2 Uždavinys</a:t>
            </a:r>
            <a:endParaRPr lang="lt-LT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618584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13</a:t>
            </a:fld>
            <a:endParaRPr lang="lt-LT"/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713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-459432"/>
            <a:ext cx="7924800" cy="1143000"/>
          </a:xfrm>
        </p:spPr>
        <p:txBody>
          <a:bodyPr/>
          <a:lstStyle/>
          <a:p>
            <a:pPr algn="ctr"/>
            <a:r>
              <a:rPr lang="lt-LT" dirty="0" smtClean="0"/>
              <a:t>Klausimynas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712968" cy="4734272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lt-LT" sz="2400" dirty="0" smtClean="0"/>
              <a:t>Kokiame </a:t>
            </a:r>
            <a:r>
              <a:rPr lang="lt-LT" sz="2400" dirty="0" smtClean="0"/>
              <a:t>svarbiausiame </a:t>
            </a:r>
            <a:r>
              <a:rPr lang="lt-LT" sz="2400" dirty="0" smtClean="0"/>
              <a:t>mokslininko Georgo Simono Omo veikale aprašytas Omo dėsnis?</a:t>
            </a:r>
          </a:p>
          <a:p>
            <a:pPr lvl="1" indent="-342900"/>
            <a:r>
              <a:rPr lang="lt-LT" sz="2400" dirty="0">
                <a:solidFill>
                  <a:srgbClr val="92D050"/>
                </a:solidFill>
              </a:rPr>
              <a:t>1827 m. </a:t>
            </a:r>
            <a:r>
              <a:rPr lang="lt-LT" sz="2400" dirty="0" smtClean="0">
                <a:solidFill>
                  <a:srgbClr val="92D050"/>
                </a:solidFill>
              </a:rPr>
              <a:t>išleistame </a:t>
            </a:r>
            <a:r>
              <a:rPr lang="lt-LT" sz="2400" dirty="0" smtClean="0">
                <a:solidFill>
                  <a:srgbClr val="92D050"/>
                </a:solidFill>
              </a:rPr>
              <a:t>veikale </a:t>
            </a:r>
            <a:r>
              <a:rPr lang="lt-LT" sz="2400" b="1" i="1" dirty="0" smtClean="0">
                <a:solidFill>
                  <a:srgbClr val="92D050"/>
                </a:solidFill>
              </a:rPr>
              <a:t>„Matematiškai </a:t>
            </a:r>
            <a:r>
              <a:rPr lang="lt-LT" sz="2400" b="1" i="1" dirty="0">
                <a:solidFill>
                  <a:srgbClr val="92D050"/>
                </a:solidFill>
              </a:rPr>
              <a:t>apdorota galvaninė </a:t>
            </a:r>
            <a:r>
              <a:rPr lang="lt-LT" sz="2400" b="1" i="1" dirty="0" smtClean="0">
                <a:solidFill>
                  <a:srgbClr val="92D050"/>
                </a:solidFill>
              </a:rPr>
              <a:t>grandinė„</a:t>
            </a:r>
          </a:p>
          <a:p>
            <a:pPr>
              <a:buFont typeface="+mj-lt"/>
              <a:buAutoNum type="arabicPeriod"/>
            </a:pPr>
            <a:r>
              <a:rPr lang="lt-LT" sz="2400" dirty="0" smtClean="0"/>
              <a:t>Kada, kas ir kur Omo </a:t>
            </a:r>
            <a:r>
              <a:rPr lang="lt-LT" sz="2400" dirty="0"/>
              <a:t>vardu pavadino elektrinės </a:t>
            </a:r>
            <a:r>
              <a:rPr lang="lt-LT" sz="2400" dirty="0" smtClean="0"/>
              <a:t>varžos matavimo vienetą?</a:t>
            </a:r>
          </a:p>
          <a:p>
            <a:pPr lvl="1"/>
            <a:r>
              <a:rPr lang="lt-LT" sz="2400" dirty="0">
                <a:solidFill>
                  <a:srgbClr val="92D050"/>
                </a:solidFill>
              </a:rPr>
              <a:t>1881 m. tarptautinis elektrotechnikų </a:t>
            </a:r>
            <a:r>
              <a:rPr lang="lt-LT" sz="2400" dirty="0" smtClean="0">
                <a:solidFill>
                  <a:srgbClr val="92D050"/>
                </a:solidFill>
              </a:rPr>
              <a:t>kongresas Paryžiuje.</a:t>
            </a:r>
            <a:endParaRPr lang="lt-LT" sz="2400" dirty="0">
              <a:solidFill>
                <a:srgbClr val="92D050"/>
              </a:solidFill>
            </a:endParaRPr>
          </a:p>
          <a:p>
            <a:pPr>
              <a:buFont typeface="+mj-lt"/>
              <a:buAutoNum type="arabicPeriod"/>
            </a:pPr>
            <a:r>
              <a:rPr lang="lt-LT" sz="2400" dirty="0" smtClean="0"/>
              <a:t>Kas yra elektrinė varža?</a:t>
            </a:r>
          </a:p>
          <a:p>
            <a:pPr lvl="1"/>
            <a:r>
              <a:rPr lang="lt-LT" sz="2400" dirty="0" smtClean="0">
                <a:solidFill>
                  <a:srgbClr val="92D050"/>
                </a:solidFill>
              </a:rPr>
              <a:t>Fizikinis dydis</a:t>
            </a:r>
            <a:r>
              <a:rPr lang="lt-LT" sz="2400" dirty="0">
                <a:solidFill>
                  <a:srgbClr val="92D050"/>
                </a:solidFill>
              </a:rPr>
              <a:t>, apibūdinantis </a:t>
            </a:r>
            <a:r>
              <a:rPr lang="lt-LT" sz="2400" dirty="0" smtClean="0">
                <a:solidFill>
                  <a:srgbClr val="92D050"/>
                </a:solidFill>
              </a:rPr>
              <a:t>laidininko </a:t>
            </a:r>
            <a:r>
              <a:rPr lang="lt-LT" sz="2400" dirty="0">
                <a:solidFill>
                  <a:srgbClr val="92D050"/>
                </a:solidFill>
              </a:rPr>
              <a:t>pasipriešinimą elektros srovės </a:t>
            </a:r>
            <a:r>
              <a:rPr lang="lt-LT" sz="2400" dirty="0" smtClean="0">
                <a:solidFill>
                  <a:srgbClr val="92D050"/>
                </a:solidFill>
              </a:rPr>
              <a:t>tekėjimui.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618584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14</a:t>
            </a:fld>
            <a:endParaRPr lang="lt-LT"/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864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-459432"/>
            <a:ext cx="7924800" cy="1143000"/>
          </a:xfrm>
        </p:spPr>
        <p:txBody>
          <a:bodyPr/>
          <a:lstStyle/>
          <a:p>
            <a:pPr algn="ctr"/>
            <a:r>
              <a:rPr lang="lt-LT" dirty="0" smtClean="0"/>
              <a:t>Klausimynas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712968" cy="4734272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 startAt="4"/>
            </a:pPr>
            <a:r>
              <a:rPr lang="lt-LT" sz="2400" dirty="0" smtClean="0"/>
              <a:t>Kaip </a:t>
            </a:r>
            <a:r>
              <a:rPr lang="lt-LT" sz="2400" dirty="0"/>
              <a:t>laidiniko varža priklauso nuo elektrinės įtampos?</a:t>
            </a:r>
          </a:p>
          <a:p>
            <a:pPr marL="857250" lvl="1" indent="-342900"/>
            <a:r>
              <a:rPr lang="lt-LT" sz="2400" dirty="0">
                <a:solidFill>
                  <a:srgbClr val="92D050"/>
                </a:solidFill>
              </a:rPr>
              <a:t>Laidiniko varža nepriklauso nuo elektrinės įtampos.</a:t>
            </a:r>
          </a:p>
          <a:p>
            <a:pPr marL="571500" indent="-457200">
              <a:buFont typeface="+mj-lt"/>
              <a:buAutoNum type="arabicPeriod" startAt="4"/>
            </a:pPr>
            <a:r>
              <a:rPr lang="lt-LT" sz="2400" dirty="0"/>
              <a:t>Ar laidiniko varža priklauso nuo laidiniku tekančios elektros srovės </a:t>
            </a:r>
            <a:r>
              <a:rPr lang="lt-LT" sz="2400" dirty="0" smtClean="0"/>
              <a:t>stiprio?</a:t>
            </a:r>
            <a:endParaRPr lang="lt-LT" sz="2400" dirty="0"/>
          </a:p>
          <a:p>
            <a:pPr marL="857250" lvl="1" indent="-342900"/>
            <a:r>
              <a:rPr lang="lt-LT" sz="2400" dirty="0" smtClean="0">
                <a:solidFill>
                  <a:srgbClr val="92D050"/>
                </a:solidFill>
              </a:rPr>
              <a:t>Laidiniko </a:t>
            </a:r>
            <a:r>
              <a:rPr lang="lt-LT" sz="2400" dirty="0">
                <a:solidFill>
                  <a:srgbClr val="92D050"/>
                </a:solidFill>
              </a:rPr>
              <a:t>varža nepriklauso nuo laidiniku tekančios elektros srovės stiprio</a:t>
            </a:r>
            <a:r>
              <a:rPr lang="lt-LT" sz="2400" dirty="0" smtClean="0">
                <a:solidFill>
                  <a:srgbClr val="92D050"/>
                </a:solidFill>
              </a:rPr>
              <a:t>.</a:t>
            </a:r>
          </a:p>
          <a:p>
            <a:pPr marL="571500" indent="-457200">
              <a:buFont typeface="+mj-lt"/>
              <a:buAutoNum type="arabicPeriod" startAt="4"/>
            </a:pPr>
            <a:r>
              <a:rPr lang="lt-LT" sz="2400" dirty="0" smtClean="0"/>
              <a:t>Kaip laidininko varža priklauso nuo jo ilgio?</a:t>
            </a:r>
          </a:p>
          <a:p>
            <a:pPr marL="857250" lvl="1" indent="-342900"/>
            <a:r>
              <a:rPr lang="lt-LT" sz="2400" dirty="0" smtClean="0">
                <a:solidFill>
                  <a:srgbClr val="92D050"/>
                </a:solidFill>
              </a:rPr>
              <a:t>Varža tiesiog proporcinga laidininko ilgiui.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042520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15</a:t>
            </a:fld>
            <a:endParaRPr lang="lt-LT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96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-459432"/>
            <a:ext cx="7924800" cy="1143000"/>
          </a:xfrm>
        </p:spPr>
        <p:txBody>
          <a:bodyPr/>
          <a:lstStyle/>
          <a:p>
            <a:pPr algn="ctr"/>
            <a:r>
              <a:rPr lang="lt-LT" dirty="0" smtClean="0"/>
              <a:t>Klausimynas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51520" y="980728"/>
                <a:ext cx="8712968" cy="4734272"/>
              </a:xfrm>
            </p:spPr>
            <p:txBody>
              <a:bodyPr>
                <a:noAutofit/>
              </a:bodyPr>
              <a:lstStyle/>
              <a:p>
                <a:pPr marL="571500" indent="-457200">
                  <a:buFont typeface="+mj-lt"/>
                  <a:buAutoNum type="arabicPeriod" startAt="7"/>
                </a:pPr>
                <a:r>
                  <a:rPr lang="lt-LT" sz="2400" dirty="0" smtClean="0"/>
                  <a:t>Kaip </a:t>
                </a:r>
                <a:r>
                  <a:rPr lang="lt-LT" sz="2400" dirty="0"/>
                  <a:t>laidininko varža priklauso nuo </a:t>
                </a:r>
                <a:r>
                  <a:rPr lang="lt-LT" sz="2400" dirty="0" smtClean="0"/>
                  <a:t>jo skerspjūvio ploto?</a:t>
                </a:r>
              </a:p>
              <a:p>
                <a:pPr marL="857250" lvl="1" indent="-342900"/>
                <a:r>
                  <a:rPr lang="lt-LT" sz="2400" dirty="0" smtClean="0">
                    <a:solidFill>
                      <a:srgbClr val="92D050"/>
                    </a:solidFill>
                  </a:rPr>
                  <a:t>Varža atvirkščiai proporcinga laidininko skerspjūvio plotui.</a:t>
                </a:r>
              </a:p>
              <a:p>
                <a:pPr marL="571500" indent="-457200">
                  <a:buFont typeface="+mj-lt"/>
                  <a:buAutoNum type="arabicPeriod" startAt="7"/>
                </a:pPr>
                <a:r>
                  <a:rPr lang="lt-LT" sz="2400" dirty="0" smtClean="0"/>
                  <a:t>Nuo ko dar priklauso laidiniko varža?</a:t>
                </a:r>
              </a:p>
              <a:p>
                <a:pPr marL="857250" lvl="1" indent="-342900"/>
                <a:r>
                  <a:rPr lang="lt-LT" sz="2400" dirty="0" smtClean="0">
                    <a:solidFill>
                      <a:srgbClr val="92D050"/>
                    </a:solidFill>
                  </a:rPr>
                  <a:t>Nuo laidininko medžiagos savitosios varžos.</a:t>
                </a:r>
              </a:p>
              <a:p>
                <a:pPr marL="571500" indent="-457200">
                  <a:buFont typeface="+mj-lt"/>
                  <a:buAutoNum type="arabicPeriod" startAt="7"/>
                </a:pPr>
                <a:r>
                  <a:rPr lang="lt-LT" sz="2400" dirty="0" smtClean="0"/>
                  <a:t>Kokiais prietaisais galima išmatuoti laidininko varžą?</a:t>
                </a:r>
              </a:p>
              <a:p>
                <a:pPr marL="857250" lvl="1" indent="-342900"/>
                <a:r>
                  <a:rPr lang="lt-LT" sz="2400" dirty="0" smtClean="0">
                    <a:solidFill>
                      <a:srgbClr val="92D050"/>
                    </a:solidFill>
                  </a:rPr>
                  <a:t>Ommetru arba multimetru.</a:t>
                </a:r>
              </a:p>
              <a:p>
                <a:pPr marL="571500" indent="-457200">
                  <a:buFont typeface="+mj-lt"/>
                  <a:buAutoNum type="arabicPeriod" startAt="7"/>
                </a:pPr>
                <a:r>
                  <a:rPr lang="lt-LT" sz="2400" dirty="0" smtClean="0"/>
                  <a:t>Pagal kokias formules galima apskaičiuoti laidiniko varžą?</a:t>
                </a:r>
              </a:p>
              <a:p>
                <a:pPr marL="800100" lvl="1"/>
                <a14:m>
                  <m:oMath xmlns:m="http://schemas.openxmlformats.org/officeDocument/2006/math">
                    <m:r>
                      <a:rPr lang="lt-LT" sz="2400" i="1" smtClean="0">
                        <a:solidFill>
                          <a:srgbClr val="92D050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GB" sz="2400" dirty="0">
                    <a:solidFill>
                      <a:srgbClr val="92D05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en-GB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r>
                  <a:rPr lang="lt-LT" sz="2400" dirty="0" smtClean="0">
                    <a:solidFill>
                      <a:srgbClr val="92D050"/>
                    </a:solidFill>
                  </a:rPr>
                  <a:t>  arba </a:t>
                </a:r>
                <a14:m>
                  <m:oMath xmlns:m="http://schemas.openxmlformats.org/officeDocument/2006/math">
                    <m:r>
                      <a:rPr lang="lt-LT" sz="2400" i="1">
                        <a:solidFill>
                          <a:srgbClr val="92D050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GB" sz="2400" dirty="0">
                    <a:solidFill>
                      <a:srgbClr val="92D050"/>
                    </a:solidFill>
                  </a:rPr>
                  <a:t> =</a:t>
                </a:r>
                <a:r>
                  <a:rPr lang="lt-LT" sz="2400" dirty="0">
                    <a:solidFill>
                      <a:srgbClr val="92D050"/>
                    </a:solidFill>
                  </a:rPr>
                  <a:t> </a:t>
                </a:r>
                <a:r>
                  <a:rPr lang="lt-LT" sz="2400" dirty="0">
                    <a:solidFill>
                      <a:srgbClr val="92D050"/>
                    </a:solidFill>
                    <a:sym typeface="Symbol"/>
                  </a:rPr>
                  <a:t></a:t>
                </a:r>
                <a:r>
                  <a:rPr lang="en-GB" sz="2400" dirty="0">
                    <a:solidFill>
                      <a:srgbClr val="92D05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  <m:t>𝑙</m:t>
                        </m:r>
                      </m:num>
                      <m:den>
                        <m:r>
                          <a:rPr lang="lt-LT" sz="3200" i="1" dirty="0">
                            <a:solidFill>
                              <a:srgbClr val="92D050"/>
                            </a:solidFill>
                            <a:latin typeface="Cambria Math"/>
                          </a:rPr>
                          <m:t>𝑆</m:t>
                        </m:r>
                      </m:den>
                    </m:f>
                  </m:oMath>
                </a14:m>
                <a:endParaRPr lang="lt-LT" sz="2400" dirty="0"/>
              </a:p>
              <a:p>
                <a:pPr marL="457200" lvl="1" indent="0">
                  <a:buNone/>
                </a:pPr>
                <a:endParaRPr lang="lt-LT" sz="24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51520" y="980728"/>
                <a:ext cx="8712968" cy="4734272"/>
              </a:xfrm>
              <a:blipFill rotWithShape="1">
                <a:blip r:embed="rId2"/>
                <a:stretch>
                  <a:fillRect t="-901" b="-823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042520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16</a:t>
            </a:fld>
            <a:endParaRPr lang="lt-LT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163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lt-LT" sz="2800" dirty="0" smtClean="0"/>
              <a:t>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sz="2400" dirty="0" smtClean="0"/>
              <a:t>Fizika 9, V. Valentinavičius, Z.Šliavaitė, „Šviesa“, 2010</a:t>
            </a:r>
          </a:p>
          <a:p>
            <a:pPr marL="400050" lvl="1" indent="0">
              <a:buNone/>
            </a:pPr>
            <a:r>
              <a:rPr lang="lt-LT" sz="2400" dirty="0" smtClean="0"/>
              <a:t>Internetas:</a:t>
            </a:r>
          </a:p>
          <a:p>
            <a:r>
              <a:rPr lang="lt-LT" sz="2400" dirty="0">
                <a:hlinkClick r:id="rId2"/>
              </a:rPr>
              <a:t>http://proin.ktu.lt/~</a:t>
            </a:r>
            <a:r>
              <a:rPr lang="lt-LT" sz="2400" dirty="0" smtClean="0">
                <a:hlinkClick r:id="rId2"/>
              </a:rPr>
              <a:t>tomablaz/azina/index.php?akcija=klatsas&amp;tema=14&amp;KL_KODAS=74</a:t>
            </a:r>
            <a:endParaRPr lang="lt-LT" sz="2400" dirty="0" smtClean="0"/>
          </a:p>
          <a:p>
            <a:r>
              <a:rPr lang="lt-LT" sz="2400" dirty="0">
                <a:hlinkClick r:id="rId3"/>
              </a:rPr>
              <a:t>http://</a:t>
            </a:r>
            <a:r>
              <a:rPr lang="lt-LT" sz="2400" dirty="0" smtClean="0">
                <a:hlinkClick r:id="rId3"/>
              </a:rPr>
              <a:t>lt.wikipedia.org/wiki/Georg_Ohm</a:t>
            </a:r>
            <a:endParaRPr lang="lt-LT" sz="2400" dirty="0" smtClean="0"/>
          </a:p>
          <a:p>
            <a:r>
              <a:rPr lang="lt-LT" sz="2400" dirty="0">
                <a:hlinkClick r:id="rId4"/>
              </a:rPr>
              <a:t>http://</a:t>
            </a:r>
            <a:r>
              <a:rPr lang="lt-LT" sz="2400" dirty="0" smtClean="0">
                <a:hlinkClick r:id="rId4"/>
              </a:rPr>
              <a:t>www.vartiklis.lt/science/physics/ohm.htm</a:t>
            </a:r>
            <a:endParaRPr lang="lt-LT" sz="2400" dirty="0" smtClean="0"/>
          </a:p>
          <a:p>
            <a:r>
              <a:rPr lang="lt-LT" sz="2400" dirty="0" smtClean="0">
                <a:hlinkClick r:id="rId5"/>
              </a:rPr>
              <a:t>http</a:t>
            </a:r>
            <a:r>
              <a:rPr lang="lt-LT" sz="2400" dirty="0">
                <a:hlinkClick r:id="rId5"/>
              </a:rPr>
              <a:t>://mkp.emokykla.lt/imo/lt/mo/402</a:t>
            </a:r>
            <a:r>
              <a:rPr lang="lt-LT" sz="2400" dirty="0" smtClean="0">
                <a:hlinkClick r:id="rId5"/>
              </a:rPr>
              <a:t>/</a:t>
            </a:r>
            <a:endParaRPr lang="lt-LT" sz="2400" dirty="0" smtClean="0"/>
          </a:p>
          <a:p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 Kauno Juozo Grušo meno vidurinė mokykla</a:t>
            </a:r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63169-04B8-470D-90B9-F956EF3C7EE4}" type="slidenum">
              <a:rPr lang="lt-LT" smtClean="0"/>
              <a:t>17</a:t>
            </a:fld>
            <a:endParaRPr lang="lt-LT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568952" y="6381328"/>
            <a:ext cx="539552" cy="456282"/>
          </a:xfrm>
          <a:prstGeom prst="actionButtonHom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285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776</TotalTime>
  <Words>899</Words>
  <Application>Microsoft Office PowerPoint</Application>
  <PresentationFormat>On-screen Show (4:3)</PresentationFormat>
  <Paragraphs>139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Horizon</vt:lpstr>
      <vt:lpstr>Laidininko varžos apskaičiavimas</vt:lpstr>
      <vt:lpstr>Turinys</vt:lpstr>
      <vt:lpstr>Georgas Simonas Omas</vt:lpstr>
      <vt:lpstr>Teoriniai aspektai</vt:lpstr>
      <vt:lpstr>LAIDININKO VARŽOS APSKAIČIAVIMAS</vt:lpstr>
      <vt:lpstr>LAIDININKO VARŽOS APSKAIČIAVIMAS</vt:lpstr>
      <vt:lpstr>LAIDININKO VARŽOS matavimas</vt:lpstr>
      <vt:lpstr>LAIDININKO VARŽOS skaičiavimas</vt:lpstr>
      <vt:lpstr>LAIDININKO VARŽOS skaičiavimas</vt:lpstr>
      <vt:lpstr>LAIDININKO VARŽOS skaičiavimas</vt:lpstr>
      <vt:lpstr>LAIDININKO VARŽOS skaičiavimas</vt:lpstr>
      <vt:lpstr>1 Uždavinys</vt:lpstr>
      <vt:lpstr>2 Uždavinys</vt:lpstr>
      <vt:lpstr>Klausimynas</vt:lpstr>
      <vt:lpstr>Klausimynas</vt:lpstr>
      <vt:lpstr>Klausimynas</vt:lpstr>
      <vt:lpstr>Literatūra</vt:lpstr>
    </vt:vector>
  </TitlesOfParts>
  <Manager>Virgilijus Tumavičius</Manager>
  <Company>Juozo Grušo meno vidurinė mokykla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Laidininko varžos apskaičiavimas</dc:title>
  <dc:creator>Undinė Tumavičiūtė</dc:creator>
  <cp:keywords>9 klasei</cp:keywords>
  <cp:lastModifiedBy>Kauno Juozo Grušo meno vidurinė mokykla</cp:lastModifiedBy>
  <cp:revision>39</cp:revision>
  <dcterms:created xsi:type="dcterms:W3CDTF">2015-03-16T23:29:18Z</dcterms:created>
  <dcterms:modified xsi:type="dcterms:W3CDTF">2015-03-19T20:22:41Z</dcterms:modified>
  <cp:category>Fizika</cp:category>
</cp:coreProperties>
</file>