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8"/>
  </p:notesMasterIdLst>
  <p:sldIdLst>
    <p:sldId id="256" r:id="rId2"/>
    <p:sldId id="301" r:id="rId3"/>
    <p:sldId id="258" r:id="rId4"/>
    <p:sldId id="302" r:id="rId5"/>
    <p:sldId id="259" r:id="rId6"/>
    <p:sldId id="257" r:id="rId7"/>
    <p:sldId id="260" r:id="rId8"/>
    <p:sldId id="268" r:id="rId9"/>
    <p:sldId id="269" r:id="rId10"/>
    <p:sldId id="270" r:id="rId11"/>
    <p:sldId id="271" r:id="rId12"/>
    <p:sldId id="273" r:id="rId13"/>
    <p:sldId id="272" r:id="rId14"/>
    <p:sldId id="275" r:id="rId15"/>
    <p:sldId id="281" r:id="rId16"/>
    <p:sldId id="274" r:id="rId17"/>
    <p:sldId id="280" r:id="rId18"/>
    <p:sldId id="279" r:id="rId19"/>
    <p:sldId id="284" r:id="rId20"/>
    <p:sldId id="285" r:id="rId21"/>
    <p:sldId id="288" r:id="rId22"/>
    <p:sldId id="287" r:id="rId23"/>
    <p:sldId id="289" r:id="rId24"/>
    <p:sldId id="293" r:id="rId25"/>
    <p:sldId id="299" r:id="rId26"/>
    <p:sldId id="298" r:id="rId27"/>
    <p:sldId id="294" r:id="rId28"/>
    <p:sldId id="296" r:id="rId29"/>
    <p:sldId id="295" r:id="rId30"/>
    <p:sldId id="290" r:id="rId31"/>
    <p:sldId id="297" r:id="rId32"/>
    <p:sldId id="291" r:id="rId33"/>
    <p:sldId id="292" r:id="rId34"/>
    <p:sldId id="300" r:id="rId35"/>
    <p:sldId id="262" r:id="rId36"/>
    <p:sldId id="303" r:id="rId3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6B14"/>
    <a:srgbClr val="5A2C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3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4A39F-1C45-4EFF-8DA0-FAED70E45315}" type="doc">
      <dgm:prSet loTypeId="urn:microsoft.com/office/officeart/2005/8/layout/hierarchy6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829CF3C8-C829-4BAE-B5C7-E249D566538C}">
      <dgm:prSet phldrT="[Tekstas]" custT="1"/>
      <dgm:spPr/>
      <dgm:t>
        <a:bodyPr/>
        <a:lstStyle/>
        <a:p>
          <a:r>
            <a:rPr lang="lt-LT" sz="4000" b="1" dirty="0" smtClean="0">
              <a:solidFill>
                <a:schemeClr val="bg1"/>
              </a:solidFill>
            </a:rPr>
            <a:t>Magnetinis laukas</a:t>
          </a:r>
          <a:endParaRPr lang="lt-LT" sz="4000" b="1" dirty="0">
            <a:solidFill>
              <a:schemeClr val="bg1"/>
            </a:solidFill>
          </a:endParaRPr>
        </a:p>
      </dgm:t>
    </dgm:pt>
    <dgm:pt modelId="{561EA4B2-E7A0-4984-A4F0-8C2ACE5CDE86}" type="parTrans" cxnId="{8AC64CD6-BA78-4E39-8DB4-6F1911CB491D}">
      <dgm:prSet/>
      <dgm:spPr/>
      <dgm:t>
        <a:bodyPr/>
        <a:lstStyle/>
        <a:p>
          <a:endParaRPr lang="lt-LT"/>
        </a:p>
      </dgm:t>
    </dgm:pt>
    <dgm:pt modelId="{E1A787AA-30AD-43E8-ACE8-39156A63A7D6}" type="sibTrans" cxnId="{8AC64CD6-BA78-4E39-8DB4-6F1911CB491D}">
      <dgm:prSet/>
      <dgm:spPr/>
      <dgm:t>
        <a:bodyPr/>
        <a:lstStyle/>
        <a:p>
          <a:endParaRPr lang="lt-LT"/>
        </a:p>
      </dgm:t>
    </dgm:pt>
    <dgm:pt modelId="{328BDB2B-BAE9-4A68-BC34-719A64A70916}">
      <dgm:prSet phldrT="[Tekstas]" custT="1"/>
      <dgm:spPr/>
      <dgm:t>
        <a:bodyPr/>
        <a:lstStyle/>
        <a:p>
          <a:r>
            <a:rPr lang="lt-LT" sz="3600" dirty="0" smtClean="0"/>
            <a:t>Laidininko, kuriuo </a:t>
          </a:r>
          <a:r>
            <a:rPr lang="lt-LT" sz="3600" b="1" dirty="0" smtClean="0">
              <a:solidFill>
                <a:schemeClr val="bg1"/>
              </a:solidFill>
            </a:rPr>
            <a:t>teka elektros srovė </a:t>
          </a:r>
          <a:endParaRPr lang="lt-LT" sz="3600" b="1" dirty="0">
            <a:solidFill>
              <a:schemeClr val="bg1"/>
            </a:solidFill>
          </a:endParaRPr>
        </a:p>
      </dgm:t>
    </dgm:pt>
    <dgm:pt modelId="{BA3EFD36-0677-441A-9890-0E46270FA9F0}" type="parTrans" cxnId="{7BE59669-2D1B-4BA9-9523-9B7BFB83FE9E}">
      <dgm:prSet/>
      <dgm:spPr/>
      <dgm:t>
        <a:bodyPr/>
        <a:lstStyle/>
        <a:p>
          <a:endParaRPr lang="lt-LT"/>
        </a:p>
      </dgm:t>
    </dgm:pt>
    <dgm:pt modelId="{484A33C6-3AA0-48F0-8A7C-BBC9B6FD1E1C}" type="sibTrans" cxnId="{7BE59669-2D1B-4BA9-9523-9B7BFB83FE9E}">
      <dgm:prSet/>
      <dgm:spPr/>
      <dgm:t>
        <a:bodyPr/>
        <a:lstStyle/>
        <a:p>
          <a:endParaRPr lang="lt-LT"/>
        </a:p>
      </dgm:t>
    </dgm:pt>
    <dgm:pt modelId="{443F015F-185F-413E-A4CC-D006F2421081}">
      <dgm:prSet phldrT="[Tekstas]" custT="1"/>
      <dgm:spPr/>
      <dgm:t>
        <a:bodyPr/>
        <a:lstStyle/>
        <a:p>
          <a:r>
            <a:rPr lang="lt-LT" sz="3200" dirty="0" smtClean="0"/>
            <a:t>Tiesaus laidininko</a:t>
          </a:r>
          <a:endParaRPr lang="lt-LT" sz="3200" dirty="0"/>
        </a:p>
      </dgm:t>
    </dgm:pt>
    <dgm:pt modelId="{BA0E61E3-2E6F-452D-9224-EF911C3496C0}" type="parTrans" cxnId="{98D148BE-1F21-4217-9EBE-04463415293A}">
      <dgm:prSet/>
      <dgm:spPr/>
      <dgm:t>
        <a:bodyPr/>
        <a:lstStyle/>
        <a:p>
          <a:endParaRPr lang="lt-LT"/>
        </a:p>
      </dgm:t>
    </dgm:pt>
    <dgm:pt modelId="{9EE60DC8-AC83-414A-AFD2-21F5DCE76717}" type="sibTrans" cxnId="{98D148BE-1F21-4217-9EBE-04463415293A}">
      <dgm:prSet/>
      <dgm:spPr/>
      <dgm:t>
        <a:bodyPr/>
        <a:lstStyle/>
        <a:p>
          <a:endParaRPr lang="lt-LT"/>
        </a:p>
      </dgm:t>
    </dgm:pt>
    <dgm:pt modelId="{0AB4EA33-B8DE-40B0-BF88-5AD8350E5AE2}">
      <dgm:prSet phldrT="[Tekstas]" custT="1"/>
      <dgm:spPr/>
      <dgm:t>
        <a:bodyPr/>
        <a:lstStyle/>
        <a:p>
          <a:r>
            <a:rPr lang="lt-LT" sz="3200" dirty="0" smtClean="0"/>
            <a:t>Ritės </a:t>
          </a:r>
          <a:endParaRPr lang="lt-LT" sz="3200" dirty="0"/>
        </a:p>
      </dgm:t>
    </dgm:pt>
    <dgm:pt modelId="{B3744438-FF96-4EF8-AA35-126FC092E441}" type="parTrans" cxnId="{28862548-1A3E-4BD2-B555-7039BCEF2E76}">
      <dgm:prSet/>
      <dgm:spPr/>
      <dgm:t>
        <a:bodyPr/>
        <a:lstStyle/>
        <a:p>
          <a:endParaRPr lang="lt-LT"/>
        </a:p>
      </dgm:t>
    </dgm:pt>
    <dgm:pt modelId="{2AE6A582-03D3-4894-A99A-5667963E0F71}" type="sibTrans" cxnId="{28862548-1A3E-4BD2-B555-7039BCEF2E76}">
      <dgm:prSet/>
      <dgm:spPr/>
      <dgm:t>
        <a:bodyPr/>
        <a:lstStyle/>
        <a:p>
          <a:endParaRPr lang="lt-LT"/>
        </a:p>
      </dgm:t>
    </dgm:pt>
    <dgm:pt modelId="{06B22FC5-FBF7-406E-9717-7C412E89B4B8}">
      <dgm:prSet phldrT="[Tekstas]" custT="1"/>
      <dgm:spPr/>
      <dgm:t>
        <a:bodyPr/>
        <a:lstStyle/>
        <a:p>
          <a:r>
            <a:rPr lang="lt-LT" sz="3600" dirty="0" smtClean="0"/>
            <a:t>Nuolatinio magneto</a:t>
          </a:r>
          <a:endParaRPr lang="lt-LT" sz="3600" dirty="0"/>
        </a:p>
      </dgm:t>
    </dgm:pt>
    <dgm:pt modelId="{54874B87-0EC2-4254-9926-9A96C265586C}" type="parTrans" cxnId="{F67C8F97-6C46-4028-86A6-94BBD9016016}">
      <dgm:prSet/>
      <dgm:spPr/>
      <dgm:t>
        <a:bodyPr/>
        <a:lstStyle/>
        <a:p>
          <a:endParaRPr lang="lt-LT"/>
        </a:p>
      </dgm:t>
    </dgm:pt>
    <dgm:pt modelId="{1AFA3566-53AB-4A0F-A115-5F660FB119F4}" type="sibTrans" cxnId="{F67C8F97-6C46-4028-86A6-94BBD9016016}">
      <dgm:prSet/>
      <dgm:spPr/>
      <dgm:t>
        <a:bodyPr/>
        <a:lstStyle/>
        <a:p>
          <a:endParaRPr lang="lt-LT"/>
        </a:p>
      </dgm:t>
    </dgm:pt>
    <dgm:pt modelId="{8F143945-6341-423D-8423-E20AF4B80F30}">
      <dgm:prSet phldrT="[Tekstas]" custT="1"/>
      <dgm:spPr/>
      <dgm:t>
        <a:bodyPr/>
        <a:lstStyle/>
        <a:p>
          <a:r>
            <a:rPr lang="lt-LT" sz="3200" dirty="0" smtClean="0"/>
            <a:t>Žemės magnetinis laukas</a:t>
          </a:r>
          <a:endParaRPr lang="lt-LT" sz="3200" dirty="0"/>
        </a:p>
      </dgm:t>
    </dgm:pt>
    <dgm:pt modelId="{6A44C6B9-3E02-4337-B405-40600F0D4721}" type="parTrans" cxnId="{51F6472F-0AFF-454E-ADD6-7392618D1A62}">
      <dgm:prSet/>
      <dgm:spPr/>
      <dgm:t>
        <a:bodyPr/>
        <a:lstStyle/>
        <a:p>
          <a:endParaRPr lang="lt-LT"/>
        </a:p>
      </dgm:t>
    </dgm:pt>
    <dgm:pt modelId="{7655990F-44CB-477B-B234-EA882E080B73}" type="sibTrans" cxnId="{51F6472F-0AFF-454E-ADD6-7392618D1A62}">
      <dgm:prSet/>
      <dgm:spPr/>
      <dgm:t>
        <a:bodyPr/>
        <a:lstStyle/>
        <a:p>
          <a:endParaRPr lang="lt-LT"/>
        </a:p>
      </dgm:t>
    </dgm:pt>
    <dgm:pt modelId="{38537D4C-D1E2-4B66-980A-4D9772AF4581}" type="pres">
      <dgm:prSet presAssocID="{41D4A39F-1C45-4EFF-8DA0-FAED70E4531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9D15FED5-55C7-4995-AB6D-2B9B2C3D1C90}" type="pres">
      <dgm:prSet presAssocID="{41D4A39F-1C45-4EFF-8DA0-FAED70E45315}" presName="hierFlow" presStyleCnt="0"/>
      <dgm:spPr/>
    </dgm:pt>
    <dgm:pt modelId="{63788A2B-1883-43FA-823C-8D397DE8466A}" type="pres">
      <dgm:prSet presAssocID="{41D4A39F-1C45-4EFF-8DA0-FAED70E4531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C1B2545-91A6-4B5D-8038-B172EBDB470A}" type="pres">
      <dgm:prSet presAssocID="{829CF3C8-C829-4BAE-B5C7-E249D566538C}" presName="Name14" presStyleCnt="0"/>
      <dgm:spPr/>
    </dgm:pt>
    <dgm:pt modelId="{5ECB0C63-1D23-43A7-BA0C-3E31E70542CB}" type="pres">
      <dgm:prSet presAssocID="{829CF3C8-C829-4BAE-B5C7-E249D566538C}" presName="level1Shape" presStyleLbl="node0" presStyleIdx="0" presStyleCnt="1" custScaleX="207407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7D701E0-781B-402E-8745-0036F449E782}" type="pres">
      <dgm:prSet presAssocID="{829CF3C8-C829-4BAE-B5C7-E249D566538C}" presName="hierChild2" presStyleCnt="0"/>
      <dgm:spPr/>
    </dgm:pt>
    <dgm:pt modelId="{365CEEFD-D206-41FA-908E-65FB720EB558}" type="pres">
      <dgm:prSet presAssocID="{BA3EFD36-0677-441A-9890-0E46270FA9F0}" presName="Name19" presStyleLbl="parChTrans1D2" presStyleIdx="0" presStyleCnt="2"/>
      <dgm:spPr/>
      <dgm:t>
        <a:bodyPr/>
        <a:lstStyle/>
        <a:p>
          <a:endParaRPr lang="lt-LT"/>
        </a:p>
      </dgm:t>
    </dgm:pt>
    <dgm:pt modelId="{F523F821-BDF1-45B2-95FA-3571435295B6}" type="pres">
      <dgm:prSet presAssocID="{328BDB2B-BAE9-4A68-BC34-719A64A70916}" presName="Name21" presStyleCnt="0"/>
      <dgm:spPr/>
    </dgm:pt>
    <dgm:pt modelId="{EFF3980A-F9AA-42E4-8FFE-72335F263233}" type="pres">
      <dgm:prSet presAssocID="{328BDB2B-BAE9-4A68-BC34-719A64A70916}" presName="level2Shape" presStyleLbl="node2" presStyleIdx="0" presStyleCnt="2" custScaleX="159006" custScaleY="130526"/>
      <dgm:spPr/>
      <dgm:t>
        <a:bodyPr/>
        <a:lstStyle/>
        <a:p>
          <a:endParaRPr lang="lt-LT"/>
        </a:p>
      </dgm:t>
    </dgm:pt>
    <dgm:pt modelId="{04F3496A-8017-4B3F-9A77-803730EDE115}" type="pres">
      <dgm:prSet presAssocID="{328BDB2B-BAE9-4A68-BC34-719A64A70916}" presName="hierChild3" presStyleCnt="0"/>
      <dgm:spPr/>
    </dgm:pt>
    <dgm:pt modelId="{35DF9B19-BFD5-48B5-9DE0-E61C7C9FBF0A}" type="pres">
      <dgm:prSet presAssocID="{BA0E61E3-2E6F-452D-9224-EF911C3496C0}" presName="Name19" presStyleLbl="parChTrans1D3" presStyleIdx="0" presStyleCnt="3"/>
      <dgm:spPr/>
      <dgm:t>
        <a:bodyPr/>
        <a:lstStyle/>
        <a:p>
          <a:endParaRPr lang="lt-LT"/>
        </a:p>
      </dgm:t>
    </dgm:pt>
    <dgm:pt modelId="{C6AE18AE-1B32-439D-A6FB-C6468E217B38}" type="pres">
      <dgm:prSet presAssocID="{443F015F-185F-413E-A4CC-D006F2421081}" presName="Name21" presStyleCnt="0"/>
      <dgm:spPr/>
    </dgm:pt>
    <dgm:pt modelId="{C8B7CC8E-66F7-4CEC-BCFD-F2C08B9C8452}" type="pres">
      <dgm:prSet presAssocID="{443F015F-185F-413E-A4CC-D006F2421081}" presName="level2Shape" presStyleLbl="node3" presStyleIdx="0" presStyleCnt="3"/>
      <dgm:spPr/>
      <dgm:t>
        <a:bodyPr/>
        <a:lstStyle/>
        <a:p>
          <a:endParaRPr lang="lt-LT"/>
        </a:p>
      </dgm:t>
    </dgm:pt>
    <dgm:pt modelId="{8EF0F832-D557-435B-A228-F667D856C966}" type="pres">
      <dgm:prSet presAssocID="{443F015F-185F-413E-A4CC-D006F2421081}" presName="hierChild3" presStyleCnt="0"/>
      <dgm:spPr/>
    </dgm:pt>
    <dgm:pt modelId="{B38225ED-E11A-41B4-A0B1-3557943B6C42}" type="pres">
      <dgm:prSet presAssocID="{B3744438-FF96-4EF8-AA35-126FC092E441}" presName="Name19" presStyleLbl="parChTrans1D3" presStyleIdx="1" presStyleCnt="3"/>
      <dgm:spPr/>
      <dgm:t>
        <a:bodyPr/>
        <a:lstStyle/>
        <a:p>
          <a:endParaRPr lang="lt-LT"/>
        </a:p>
      </dgm:t>
    </dgm:pt>
    <dgm:pt modelId="{5D7AB6F5-BF3F-477E-A02D-77CA007AD827}" type="pres">
      <dgm:prSet presAssocID="{0AB4EA33-B8DE-40B0-BF88-5AD8350E5AE2}" presName="Name21" presStyleCnt="0"/>
      <dgm:spPr/>
    </dgm:pt>
    <dgm:pt modelId="{3084C7AD-ADC7-484B-8571-56EE3EA1140A}" type="pres">
      <dgm:prSet presAssocID="{0AB4EA33-B8DE-40B0-BF88-5AD8350E5AE2}" presName="level2Shape" presStyleLbl="node3" presStyleIdx="1" presStyleCnt="3"/>
      <dgm:spPr/>
      <dgm:t>
        <a:bodyPr/>
        <a:lstStyle/>
        <a:p>
          <a:endParaRPr lang="lt-LT"/>
        </a:p>
      </dgm:t>
    </dgm:pt>
    <dgm:pt modelId="{F6747526-32CD-4256-B397-2553D0F1F4C9}" type="pres">
      <dgm:prSet presAssocID="{0AB4EA33-B8DE-40B0-BF88-5AD8350E5AE2}" presName="hierChild3" presStyleCnt="0"/>
      <dgm:spPr/>
    </dgm:pt>
    <dgm:pt modelId="{1EFD4C45-0D68-4559-BC06-D275879DCDD9}" type="pres">
      <dgm:prSet presAssocID="{54874B87-0EC2-4254-9926-9A96C265586C}" presName="Name19" presStyleLbl="parChTrans1D2" presStyleIdx="1" presStyleCnt="2"/>
      <dgm:spPr/>
      <dgm:t>
        <a:bodyPr/>
        <a:lstStyle/>
        <a:p>
          <a:endParaRPr lang="lt-LT"/>
        </a:p>
      </dgm:t>
    </dgm:pt>
    <dgm:pt modelId="{9805B77B-E877-4F3E-8863-8F9998DF1534}" type="pres">
      <dgm:prSet presAssocID="{06B22FC5-FBF7-406E-9717-7C412E89B4B8}" presName="Name21" presStyleCnt="0"/>
      <dgm:spPr/>
    </dgm:pt>
    <dgm:pt modelId="{BA32195F-D594-4E61-B912-C6277BB7C13C}" type="pres">
      <dgm:prSet presAssocID="{06B22FC5-FBF7-406E-9717-7C412E89B4B8}" presName="level2Shape" presStyleLbl="node2" presStyleIdx="1" presStyleCnt="2" custScaleX="152143" custScaleY="132792" custLinFactNeighborX="5888" custLinFactNeighborY="764"/>
      <dgm:spPr/>
      <dgm:t>
        <a:bodyPr/>
        <a:lstStyle/>
        <a:p>
          <a:endParaRPr lang="lt-LT"/>
        </a:p>
      </dgm:t>
    </dgm:pt>
    <dgm:pt modelId="{A2F8C4E6-C6CF-43B2-A2EB-2BD4EE3A5B3B}" type="pres">
      <dgm:prSet presAssocID="{06B22FC5-FBF7-406E-9717-7C412E89B4B8}" presName="hierChild3" presStyleCnt="0"/>
      <dgm:spPr/>
    </dgm:pt>
    <dgm:pt modelId="{DB5B08AA-5494-490F-831C-C592FD9B4F30}" type="pres">
      <dgm:prSet presAssocID="{6A44C6B9-3E02-4337-B405-40600F0D4721}" presName="Name19" presStyleLbl="parChTrans1D3" presStyleIdx="2" presStyleCnt="3"/>
      <dgm:spPr/>
      <dgm:t>
        <a:bodyPr/>
        <a:lstStyle/>
        <a:p>
          <a:endParaRPr lang="lt-LT"/>
        </a:p>
      </dgm:t>
    </dgm:pt>
    <dgm:pt modelId="{23ADE62D-18C2-449F-A796-2EB264EE4F01}" type="pres">
      <dgm:prSet presAssocID="{8F143945-6341-423D-8423-E20AF4B80F30}" presName="Name21" presStyleCnt="0"/>
      <dgm:spPr/>
    </dgm:pt>
    <dgm:pt modelId="{92B1AF38-4DE3-4CD4-B84E-0A2A473A3E24}" type="pres">
      <dgm:prSet presAssocID="{8F143945-6341-423D-8423-E20AF4B80F30}" presName="level2Shape" presStyleLbl="node3" presStyleIdx="2" presStyleCnt="3"/>
      <dgm:spPr/>
      <dgm:t>
        <a:bodyPr/>
        <a:lstStyle/>
        <a:p>
          <a:endParaRPr lang="lt-LT"/>
        </a:p>
      </dgm:t>
    </dgm:pt>
    <dgm:pt modelId="{00119EDE-5178-414A-B427-AD8D8A05E2AE}" type="pres">
      <dgm:prSet presAssocID="{8F143945-6341-423D-8423-E20AF4B80F30}" presName="hierChild3" presStyleCnt="0"/>
      <dgm:spPr/>
    </dgm:pt>
    <dgm:pt modelId="{B3EF1780-E4A0-4ED2-8978-6EC487FCD8DD}" type="pres">
      <dgm:prSet presAssocID="{41D4A39F-1C45-4EFF-8DA0-FAED70E45315}" presName="bgShapesFlow" presStyleCnt="0"/>
      <dgm:spPr/>
    </dgm:pt>
  </dgm:ptLst>
  <dgm:cxnLst>
    <dgm:cxn modelId="{254C8F89-DEC4-498D-8609-7A58535D5398}" type="presOf" srcId="{06B22FC5-FBF7-406E-9717-7C412E89B4B8}" destId="{BA32195F-D594-4E61-B912-C6277BB7C13C}" srcOrd="0" destOrd="0" presId="urn:microsoft.com/office/officeart/2005/8/layout/hierarchy6"/>
    <dgm:cxn modelId="{422DF31A-F10C-47E6-B646-532311E7D41D}" type="presOf" srcId="{328BDB2B-BAE9-4A68-BC34-719A64A70916}" destId="{EFF3980A-F9AA-42E4-8FFE-72335F263233}" srcOrd="0" destOrd="0" presId="urn:microsoft.com/office/officeart/2005/8/layout/hierarchy6"/>
    <dgm:cxn modelId="{7BE59669-2D1B-4BA9-9523-9B7BFB83FE9E}" srcId="{829CF3C8-C829-4BAE-B5C7-E249D566538C}" destId="{328BDB2B-BAE9-4A68-BC34-719A64A70916}" srcOrd="0" destOrd="0" parTransId="{BA3EFD36-0677-441A-9890-0E46270FA9F0}" sibTransId="{484A33C6-3AA0-48F0-8A7C-BBC9B6FD1E1C}"/>
    <dgm:cxn modelId="{0722FC47-AA9D-419B-9BE4-D3D322E1CC0A}" type="presOf" srcId="{0AB4EA33-B8DE-40B0-BF88-5AD8350E5AE2}" destId="{3084C7AD-ADC7-484B-8571-56EE3EA1140A}" srcOrd="0" destOrd="0" presId="urn:microsoft.com/office/officeart/2005/8/layout/hierarchy6"/>
    <dgm:cxn modelId="{D4AD2BF2-6334-4EC9-A379-34E2042FB36A}" type="presOf" srcId="{54874B87-0EC2-4254-9926-9A96C265586C}" destId="{1EFD4C45-0D68-4559-BC06-D275879DCDD9}" srcOrd="0" destOrd="0" presId="urn:microsoft.com/office/officeart/2005/8/layout/hierarchy6"/>
    <dgm:cxn modelId="{BC5C0C81-FC4F-4E41-A4E0-71FD4C28B745}" type="presOf" srcId="{829CF3C8-C829-4BAE-B5C7-E249D566538C}" destId="{5ECB0C63-1D23-43A7-BA0C-3E31E70542CB}" srcOrd="0" destOrd="0" presId="urn:microsoft.com/office/officeart/2005/8/layout/hierarchy6"/>
    <dgm:cxn modelId="{337D09A4-8A6B-40A1-A166-46B664B427AF}" type="presOf" srcId="{8F143945-6341-423D-8423-E20AF4B80F30}" destId="{92B1AF38-4DE3-4CD4-B84E-0A2A473A3E24}" srcOrd="0" destOrd="0" presId="urn:microsoft.com/office/officeart/2005/8/layout/hierarchy6"/>
    <dgm:cxn modelId="{A81657C0-B194-4729-99EC-D015C96858D7}" type="presOf" srcId="{41D4A39F-1C45-4EFF-8DA0-FAED70E45315}" destId="{38537D4C-D1E2-4B66-980A-4D9772AF4581}" srcOrd="0" destOrd="0" presId="urn:microsoft.com/office/officeart/2005/8/layout/hierarchy6"/>
    <dgm:cxn modelId="{8AC64CD6-BA78-4E39-8DB4-6F1911CB491D}" srcId="{41D4A39F-1C45-4EFF-8DA0-FAED70E45315}" destId="{829CF3C8-C829-4BAE-B5C7-E249D566538C}" srcOrd="0" destOrd="0" parTransId="{561EA4B2-E7A0-4984-A4F0-8C2ACE5CDE86}" sibTransId="{E1A787AA-30AD-43E8-ACE8-39156A63A7D6}"/>
    <dgm:cxn modelId="{F67C8F97-6C46-4028-86A6-94BBD9016016}" srcId="{829CF3C8-C829-4BAE-B5C7-E249D566538C}" destId="{06B22FC5-FBF7-406E-9717-7C412E89B4B8}" srcOrd="1" destOrd="0" parTransId="{54874B87-0EC2-4254-9926-9A96C265586C}" sibTransId="{1AFA3566-53AB-4A0F-A115-5F660FB119F4}"/>
    <dgm:cxn modelId="{0CD67202-7879-4AA4-A5E7-F90F808D4073}" type="presOf" srcId="{BA0E61E3-2E6F-452D-9224-EF911C3496C0}" destId="{35DF9B19-BFD5-48B5-9DE0-E61C7C9FBF0A}" srcOrd="0" destOrd="0" presId="urn:microsoft.com/office/officeart/2005/8/layout/hierarchy6"/>
    <dgm:cxn modelId="{72527ADF-9A73-447A-9193-C6D3197903B6}" type="presOf" srcId="{B3744438-FF96-4EF8-AA35-126FC092E441}" destId="{B38225ED-E11A-41B4-A0B1-3557943B6C42}" srcOrd="0" destOrd="0" presId="urn:microsoft.com/office/officeart/2005/8/layout/hierarchy6"/>
    <dgm:cxn modelId="{51F6472F-0AFF-454E-ADD6-7392618D1A62}" srcId="{06B22FC5-FBF7-406E-9717-7C412E89B4B8}" destId="{8F143945-6341-423D-8423-E20AF4B80F30}" srcOrd="0" destOrd="0" parTransId="{6A44C6B9-3E02-4337-B405-40600F0D4721}" sibTransId="{7655990F-44CB-477B-B234-EA882E080B73}"/>
    <dgm:cxn modelId="{BA1FC905-10C3-45EC-A7BC-C77E73CF1231}" type="presOf" srcId="{6A44C6B9-3E02-4337-B405-40600F0D4721}" destId="{DB5B08AA-5494-490F-831C-C592FD9B4F30}" srcOrd="0" destOrd="0" presId="urn:microsoft.com/office/officeart/2005/8/layout/hierarchy6"/>
    <dgm:cxn modelId="{98D148BE-1F21-4217-9EBE-04463415293A}" srcId="{328BDB2B-BAE9-4A68-BC34-719A64A70916}" destId="{443F015F-185F-413E-A4CC-D006F2421081}" srcOrd="0" destOrd="0" parTransId="{BA0E61E3-2E6F-452D-9224-EF911C3496C0}" sibTransId="{9EE60DC8-AC83-414A-AFD2-21F5DCE76717}"/>
    <dgm:cxn modelId="{7B9F12E1-04CC-4227-8E74-094F9003D687}" type="presOf" srcId="{443F015F-185F-413E-A4CC-D006F2421081}" destId="{C8B7CC8E-66F7-4CEC-BCFD-F2C08B9C8452}" srcOrd="0" destOrd="0" presId="urn:microsoft.com/office/officeart/2005/8/layout/hierarchy6"/>
    <dgm:cxn modelId="{158E5920-1D4A-4E82-814A-F0C56EDF1031}" type="presOf" srcId="{BA3EFD36-0677-441A-9890-0E46270FA9F0}" destId="{365CEEFD-D206-41FA-908E-65FB720EB558}" srcOrd="0" destOrd="0" presId="urn:microsoft.com/office/officeart/2005/8/layout/hierarchy6"/>
    <dgm:cxn modelId="{28862548-1A3E-4BD2-B555-7039BCEF2E76}" srcId="{328BDB2B-BAE9-4A68-BC34-719A64A70916}" destId="{0AB4EA33-B8DE-40B0-BF88-5AD8350E5AE2}" srcOrd="1" destOrd="0" parTransId="{B3744438-FF96-4EF8-AA35-126FC092E441}" sibTransId="{2AE6A582-03D3-4894-A99A-5667963E0F71}"/>
    <dgm:cxn modelId="{68006EDA-18C7-4D14-B356-A3BE6A38639E}" type="presParOf" srcId="{38537D4C-D1E2-4B66-980A-4D9772AF4581}" destId="{9D15FED5-55C7-4995-AB6D-2B9B2C3D1C90}" srcOrd="0" destOrd="0" presId="urn:microsoft.com/office/officeart/2005/8/layout/hierarchy6"/>
    <dgm:cxn modelId="{2BBAF343-4913-4427-8DE8-29F2827603E9}" type="presParOf" srcId="{9D15FED5-55C7-4995-AB6D-2B9B2C3D1C90}" destId="{63788A2B-1883-43FA-823C-8D397DE8466A}" srcOrd="0" destOrd="0" presId="urn:microsoft.com/office/officeart/2005/8/layout/hierarchy6"/>
    <dgm:cxn modelId="{A49292F7-A94F-4C17-9B8C-361F72ACFC5D}" type="presParOf" srcId="{63788A2B-1883-43FA-823C-8D397DE8466A}" destId="{FC1B2545-91A6-4B5D-8038-B172EBDB470A}" srcOrd="0" destOrd="0" presId="urn:microsoft.com/office/officeart/2005/8/layout/hierarchy6"/>
    <dgm:cxn modelId="{64136BBC-D1BF-49BD-9B3C-0FD7F889524A}" type="presParOf" srcId="{FC1B2545-91A6-4B5D-8038-B172EBDB470A}" destId="{5ECB0C63-1D23-43A7-BA0C-3E31E70542CB}" srcOrd="0" destOrd="0" presId="urn:microsoft.com/office/officeart/2005/8/layout/hierarchy6"/>
    <dgm:cxn modelId="{AC38E8AE-E876-4175-8911-370D92DE9EED}" type="presParOf" srcId="{FC1B2545-91A6-4B5D-8038-B172EBDB470A}" destId="{17D701E0-781B-402E-8745-0036F449E782}" srcOrd="1" destOrd="0" presId="urn:microsoft.com/office/officeart/2005/8/layout/hierarchy6"/>
    <dgm:cxn modelId="{9F93483C-D847-49D8-B6C5-DCBD89E09E6A}" type="presParOf" srcId="{17D701E0-781B-402E-8745-0036F449E782}" destId="{365CEEFD-D206-41FA-908E-65FB720EB558}" srcOrd="0" destOrd="0" presId="urn:microsoft.com/office/officeart/2005/8/layout/hierarchy6"/>
    <dgm:cxn modelId="{9F8C9D06-BEAE-4400-86BC-88705873C8C9}" type="presParOf" srcId="{17D701E0-781B-402E-8745-0036F449E782}" destId="{F523F821-BDF1-45B2-95FA-3571435295B6}" srcOrd="1" destOrd="0" presId="urn:microsoft.com/office/officeart/2005/8/layout/hierarchy6"/>
    <dgm:cxn modelId="{CCDE0AAA-FA06-46F2-8A0C-37CD8B7F29BB}" type="presParOf" srcId="{F523F821-BDF1-45B2-95FA-3571435295B6}" destId="{EFF3980A-F9AA-42E4-8FFE-72335F263233}" srcOrd="0" destOrd="0" presId="urn:microsoft.com/office/officeart/2005/8/layout/hierarchy6"/>
    <dgm:cxn modelId="{E3ACFE50-D609-45F7-AA33-B210D66BF0EB}" type="presParOf" srcId="{F523F821-BDF1-45B2-95FA-3571435295B6}" destId="{04F3496A-8017-4B3F-9A77-803730EDE115}" srcOrd="1" destOrd="0" presId="urn:microsoft.com/office/officeart/2005/8/layout/hierarchy6"/>
    <dgm:cxn modelId="{CCBA3335-708A-44C8-88DB-482D963CC0FF}" type="presParOf" srcId="{04F3496A-8017-4B3F-9A77-803730EDE115}" destId="{35DF9B19-BFD5-48B5-9DE0-E61C7C9FBF0A}" srcOrd="0" destOrd="0" presId="urn:microsoft.com/office/officeart/2005/8/layout/hierarchy6"/>
    <dgm:cxn modelId="{2F149894-ED42-4CBA-B393-F12F5C37F85C}" type="presParOf" srcId="{04F3496A-8017-4B3F-9A77-803730EDE115}" destId="{C6AE18AE-1B32-439D-A6FB-C6468E217B38}" srcOrd="1" destOrd="0" presId="urn:microsoft.com/office/officeart/2005/8/layout/hierarchy6"/>
    <dgm:cxn modelId="{2123F283-3F64-4955-92FF-F419348E41FF}" type="presParOf" srcId="{C6AE18AE-1B32-439D-A6FB-C6468E217B38}" destId="{C8B7CC8E-66F7-4CEC-BCFD-F2C08B9C8452}" srcOrd="0" destOrd="0" presId="urn:microsoft.com/office/officeart/2005/8/layout/hierarchy6"/>
    <dgm:cxn modelId="{1E51225F-C9AD-46F5-9DDE-61CE0C469A5B}" type="presParOf" srcId="{C6AE18AE-1B32-439D-A6FB-C6468E217B38}" destId="{8EF0F832-D557-435B-A228-F667D856C966}" srcOrd="1" destOrd="0" presId="urn:microsoft.com/office/officeart/2005/8/layout/hierarchy6"/>
    <dgm:cxn modelId="{258F3203-1860-4F2B-B76B-9F6737D69910}" type="presParOf" srcId="{04F3496A-8017-4B3F-9A77-803730EDE115}" destId="{B38225ED-E11A-41B4-A0B1-3557943B6C42}" srcOrd="2" destOrd="0" presId="urn:microsoft.com/office/officeart/2005/8/layout/hierarchy6"/>
    <dgm:cxn modelId="{21DA335E-0179-4AEF-BD75-3E1D81130E4A}" type="presParOf" srcId="{04F3496A-8017-4B3F-9A77-803730EDE115}" destId="{5D7AB6F5-BF3F-477E-A02D-77CA007AD827}" srcOrd="3" destOrd="0" presId="urn:microsoft.com/office/officeart/2005/8/layout/hierarchy6"/>
    <dgm:cxn modelId="{8B6D9A19-81C2-44C0-AD71-02491C63CD20}" type="presParOf" srcId="{5D7AB6F5-BF3F-477E-A02D-77CA007AD827}" destId="{3084C7AD-ADC7-484B-8571-56EE3EA1140A}" srcOrd="0" destOrd="0" presId="urn:microsoft.com/office/officeart/2005/8/layout/hierarchy6"/>
    <dgm:cxn modelId="{7CDA58ED-6E70-425C-9824-3DF59C151AF0}" type="presParOf" srcId="{5D7AB6F5-BF3F-477E-A02D-77CA007AD827}" destId="{F6747526-32CD-4256-B397-2553D0F1F4C9}" srcOrd="1" destOrd="0" presId="urn:microsoft.com/office/officeart/2005/8/layout/hierarchy6"/>
    <dgm:cxn modelId="{7E15BA11-2C90-4FDE-8849-560660A79915}" type="presParOf" srcId="{17D701E0-781B-402E-8745-0036F449E782}" destId="{1EFD4C45-0D68-4559-BC06-D275879DCDD9}" srcOrd="2" destOrd="0" presId="urn:microsoft.com/office/officeart/2005/8/layout/hierarchy6"/>
    <dgm:cxn modelId="{B8D2F0D0-0E17-41AA-951C-DE6A404901D9}" type="presParOf" srcId="{17D701E0-781B-402E-8745-0036F449E782}" destId="{9805B77B-E877-4F3E-8863-8F9998DF1534}" srcOrd="3" destOrd="0" presId="urn:microsoft.com/office/officeart/2005/8/layout/hierarchy6"/>
    <dgm:cxn modelId="{E00D2212-B18D-4577-AB5D-9DE7F0E2884F}" type="presParOf" srcId="{9805B77B-E877-4F3E-8863-8F9998DF1534}" destId="{BA32195F-D594-4E61-B912-C6277BB7C13C}" srcOrd="0" destOrd="0" presId="urn:microsoft.com/office/officeart/2005/8/layout/hierarchy6"/>
    <dgm:cxn modelId="{D680F6A9-0771-4CB3-A6CA-57359EF333C8}" type="presParOf" srcId="{9805B77B-E877-4F3E-8863-8F9998DF1534}" destId="{A2F8C4E6-C6CF-43B2-A2EB-2BD4EE3A5B3B}" srcOrd="1" destOrd="0" presId="urn:microsoft.com/office/officeart/2005/8/layout/hierarchy6"/>
    <dgm:cxn modelId="{1D9CECAF-7AEC-4089-9AC5-5D0148C8535F}" type="presParOf" srcId="{A2F8C4E6-C6CF-43B2-A2EB-2BD4EE3A5B3B}" destId="{DB5B08AA-5494-490F-831C-C592FD9B4F30}" srcOrd="0" destOrd="0" presId="urn:microsoft.com/office/officeart/2005/8/layout/hierarchy6"/>
    <dgm:cxn modelId="{95FB0E5B-6306-4E0A-962D-F165989B6362}" type="presParOf" srcId="{A2F8C4E6-C6CF-43B2-A2EB-2BD4EE3A5B3B}" destId="{23ADE62D-18C2-449F-A796-2EB264EE4F01}" srcOrd="1" destOrd="0" presId="urn:microsoft.com/office/officeart/2005/8/layout/hierarchy6"/>
    <dgm:cxn modelId="{5CCF17EB-0D46-4A51-8DCC-32D0F9C6FD27}" type="presParOf" srcId="{23ADE62D-18C2-449F-A796-2EB264EE4F01}" destId="{92B1AF38-4DE3-4CD4-B84E-0A2A473A3E24}" srcOrd="0" destOrd="0" presId="urn:microsoft.com/office/officeart/2005/8/layout/hierarchy6"/>
    <dgm:cxn modelId="{E76D41FF-B247-4903-BE32-FB0791B18E5A}" type="presParOf" srcId="{23ADE62D-18C2-449F-A796-2EB264EE4F01}" destId="{00119EDE-5178-414A-B427-AD8D8A05E2AE}" srcOrd="1" destOrd="0" presId="urn:microsoft.com/office/officeart/2005/8/layout/hierarchy6"/>
    <dgm:cxn modelId="{35E6558C-009B-4C8F-9F77-944904FAF855}" type="presParOf" srcId="{38537D4C-D1E2-4B66-980A-4D9772AF4581}" destId="{B3EF1780-E4A0-4ED2-8978-6EC487FCD8DD}" srcOrd="1" destOrd="0" presId="urn:microsoft.com/office/officeart/2005/8/layout/hierarchy6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CB0C63-1D23-43A7-BA0C-3E31E70542CB}">
      <dsp:nvSpPr>
        <dsp:cNvPr id="0" name=""/>
        <dsp:cNvSpPr/>
      </dsp:nvSpPr>
      <dsp:spPr>
        <a:xfrm>
          <a:off x="2378379" y="9048"/>
          <a:ext cx="4599356" cy="1478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4000" b="1" kern="1200" dirty="0" smtClean="0">
              <a:solidFill>
                <a:schemeClr val="bg1"/>
              </a:solidFill>
            </a:rPr>
            <a:t>Magnetinis laukas</a:t>
          </a:r>
          <a:endParaRPr lang="lt-LT" sz="4000" b="1" kern="1200" dirty="0">
            <a:solidFill>
              <a:schemeClr val="bg1"/>
            </a:solidFill>
          </a:endParaRPr>
        </a:p>
      </dsp:txBody>
      <dsp:txXfrm>
        <a:off x="2378379" y="9048"/>
        <a:ext cx="4599356" cy="1478367"/>
      </dsp:txXfrm>
    </dsp:sp>
    <dsp:sp modelId="{365CEEFD-D206-41FA-908E-65FB720EB558}">
      <dsp:nvSpPr>
        <dsp:cNvPr id="0" name=""/>
        <dsp:cNvSpPr/>
      </dsp:nvSpPr>
      <dsp:spPr>
        <a:xfrm>
          <a:off x="2553993" y="1487416"/>
          <a:ext cx="2124064" cy="591346"/>
        </a:xfrm>
        <a:custGeom>
          <a:avLst/>
          <a:gdLst/>
          <a:ahLst/>
          <a:cxnLst/>
          <a:rect l="0" t="0" r="0" b="0"/>
          <a:pathLst>
            <a:path>
              <a:moveTo>
                <a:pt x="2124064" y="0"/>
              </a:moveTo>
              <a:lnTo>
                <a:pt x="2124064" y="295673"/>
              </a:lnTo>
              <a:lnTo>
                <a:pt x="0" y="295673"/>
              </a:lnTo>
              <a:lnTo>
                <a:pt x="0" y="5913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3980A-F9AA-42E4-8FFE-72335F263233}">
      <dsp:nvSpPr>
        <dsp:cNvPr id="0" name=""/>
        <dsp:cNvSpPr/>
      </dsp:nvSpPr>
      <dsp:spPr>
        <a:xfrm>
          <a:off x="790973" y="2078763"/>
          <a:ext cx="3526039" cy="1929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Laidininko, kuriuo </a:t>
          </a:r>
          <a:r>
            <a:rPr lang="lt-LT" sz="3600" b="1" kern="1200" dirty="0" smtClean="0">
              <a:solidFill>
                <a:schemeClr val="bg1"/>
              </a:solidFill>
            </a:rPr>
            <a:t>teka elektros srovė </a:t>
          </a:r>
          <a:endParaRPr lang="lt-LT" sz="3600" b="1" kern="1200" dirty="0">
            <a:solidFill>
              <a:schemeClr val="bg1"/>
            </a:solidFill>
          </a:endParaRPr>
        </a:p>
      </dsp:txBody>
      <dsp:txXfrm>
        <a:off x="790973" y="2078763"/>
        <a:ext cx="3526039" cy="1929653"/>
      </dsp:txXfrm>
    </dsp:sp>
    <dsp:sp modelId="{35DF9B19-BFD5-48B5-9DE0-E61C7C9FBF0A}">
      <dsp:nvSpPr>
        <dsp:cNvPr id="0" name=""/>
        <dsp:cNvSpPr/>
      </dsp:nvSpPr>
      <dsp:spPr>
        <a:xfrm>
          <a:off x="1112585" y="4008416"/>
          <a:ext cx="1441408" cy="591346"/>
        </a:xfrm>
        <a:custGeom>
          <a:avLst/>
          <a:gdLst/>
          <a:ahLst/>
          <a:cxnLst/>
          <a:rect l="0" t="0" r="0" b="0"/>
          <a:pathLst>
            <a:path>
              <a:moveTo>
                <a:pt x="1441408" y="0"/>
              </a:moveTo>
              <a:lnTo>
                <a:pt x="1441408" y="295673"/>
              </a:lnTo>
              <a:lnTo>
                <a:pt x="0" y="295673"/>
              </a:lnTo>
              <a:lnTo>
                <a:pt x="0" y="5913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7CC8E-66F7-4CEC-BCFD-F2C08B9C8452}">
      <dsp:nvSpPr>
        <dsp:cNvPr id="0" name=""/>
        <dsp:cNvSpPr/>
      </dsp:nvSpPr>
      <dsp:spPr>
        <a:xfrm>
          <a:off x="3809" y="4599763"/>
          <a:ext cx="2217551" cy="1478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/>
            <a:t>Tiesaus laidininko</a:t>
          </a:r>
          <a:endParaRPr lang="lt-LT" sz="3200" kern="1200" dirty="0"/>
        </a:p>
      </dsp:txBody>
      <dsp:txXfrm>
        <a:off x="3809" y="4599763"/>
        <a:ext cx="2217551" cy="1478367"/>
      </dsp:txXfrm>
    </dsp:sp>
    <dsp:sp modelId="{B38225ED-E11A-41B4-A0B1-3557943B6C42}">
      <dsp:nvSpPr>
        <dsp:cNvPr id="0" name=""/>
        <dsp:cNvSpPr/>
      </dsp:nvSpPr>
      <dsp:spPr>
        <a:xfrm>
          <a:off x="2553993" y="4008416"/>
          <a:ext cx="1441408" cy="5913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673"/>
              </a:lnTo>
              <a:lnTo>
                <a:pt x="1441408" y="295673"/>
              </a:lnTo>
              <a:lnTo>
                <a:pt x="1441408" y="5913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4C7AD-ADC7-484B-8571-56EE3EA1140A}">
      <dsp:nvSpPr>
        <dsp:cNvPr id="0" name=""/>
        <dsp:cNvSpPr/>
      </dsp:nvSpPr>
      <dsp:spPr>
        <a:xfrm>
          <a:off x="2886626" y="4599763"/>
          <a:ext cx="2217551" cy="1478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/>
            <a:t>Ritės </a:t>
          </a:r>
          <a:endParaRPr lang="lt-LT" sz="3200" kern="1200" dirty="0"/>
        </a:p>
      </dsp:txBody>
      <dsp:txXfrm>
        <a:off x="2886626" y="4599763"/>
        <a:ext cx="2217551" cy="1478367"/>
      </dsp:txXfrm>
    </dsp:sp>
    <dsp:sp modelId="{1EFD4C45-0D68-4559-BC06-D275879DCDD9}">
      <dsp:nvSpPr>
        <dsp:cNvPr id="0" name=""/>
        <dsp:cNvSpPr/>
      </dsp:nvSpPr>
      <dsp:spPr>
        <a:xfrm>
          <a:off x="4678058" y="1487416"/>
          <a:ext cx="2203969" cy="602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320"/>
              </a:lnTo>
              <a:lnTo>
                <a:pt x="2203969" y="301320"/>
              </a:lnTo>
              <a:lnTo>
                <a:pt x="2203969" y="602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2195F-D594-4E61-B912-C6277BB7C13C}">
      <dsp:nvSpPr>
        <dsp:cNvPr id="0" name=""/>
        <dsp:cNvSpPr/>
      </dsp:nvSpPr>
      <dsp:spPr>
        <a:xfrm>
          <a:off x="5195103" y="2090057"/>
          <a:ext cx="3373848" cy="1963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/>
            <a:t>Nuolatinio magneto</a:t>
          </a:r>
          <a:endParaRPr lang="lt-LT" sz="3600" kern="1200" dirty="0"/>
        </a:p>
      </dsp:txBody>
      <dsp:txXfrm>
        <a:off x="5195103" y="2090057"/>
        <a:ext cx="3373848" cy="1963153"/>
      </dsp:txXfrm>
    </dsp:sp>
    <dsp:sp modelId="{DB5B08AA-5494-490F-831C-C592FD9B4F30}">
      <dsp:nvSpPr>
        <dsp:cNvPr id="0" name=""/>
        <dsp:cNvSpPr/>
      </dsp:nvSpPr>
      <dsp:spPr>
        <a:xfrm>
          <a:off x="6832497" y="4053211"/>
          <a:ext cx="91440" cy="580052"/>
        </a:xfrm>
        <a:custGeom>
          <a:avLst/>
          <a:gdLst/>
          <a:ahLst/>
          <a:cxnLst/>
          <a:rect l="0" t="0" r="0" b="0"/>
          <a:pathLst>
            <a:path>
              <a:moveTo>
                <a:pt x="49529" y="0"/>
              </a:moveTo>
              <a:lnTo>
                <a:pt x="49529" y="290026"/>
              </a:lnTo>
              <a:lnTo>
                <a:pt x="45720" y="290026"/>
              </a:lnTo>
              <a:lnTo>
                <a:pt x="45720" y="5800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1AF38-4DE3-4CD4-B84E-0A2A473A3E24}">
      <dsp:nvSpPr>
        <dsp:cNvPr id="0" name=""/>
        <dsp:cNvSpPr/>
      </dsp:nvSpPr>
      <dsp:spPr>
        <a:xfrm>
          <a:off x="5769442" y="4633263"/>
          <a:ext cx="2217551" cy="1478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200" kern="1200" dirty="0" smtClean="0"/>
            <a:t>Žemės magnetinis laukas</a:t>
          </a:r>
          <a:endParaRPr lang="lt-LT" sz="3200" kern="1200" dirty="0"/>
        </a:p>
      </dsp:txBody>
      <dsp:txXfrm>
        <a:off x="5769442" y="4633263"/>
        <a:ext cx="2217551" cy="1478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662AC-082C-4667-B2B9-E9F5E42209E5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77130-9DC2-4F44-AF33-92AB1E21522B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74170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77130-9DC2-4F44-AF33-92AB1E21522B}" type="slidenum">
              <a:rPr lang="lt-LT" smtClean="0"/>
              <a:pPr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817900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77130-9DC2-4F44-AF33-92AB1E21522B}" type="slidenum">
              <a:rPr lang="lt-LT" smtClean="0"/>
              <a:pPr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901880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77130-9DC2-4F44-AF33-92AB1E21522B}" type="slidenum">
              <a:rPr lang="lt-LT" smtClean="0"/>
              <a:pPr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081099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A77130-9DC2-4F44-AF33-92AB1E21522B}" type="slidenum">
              <a:rPr lang="lt-LT" smtClean="0"/>
              <a:pPr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64232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tačiakampis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Suapvalintas stačiakamp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čiakampis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Suapvalintas stačiakamp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tačiakampis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Turinio vietos rezervavimo ženklas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Suapvalintas stačiakamp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Stačiakampis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čiakampis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ačiakampis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Suapvalintas stačiakamp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C865F4F-162B-42BD-98D6-22EDA1057EDC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3BFA716-2F3C-4952-94E5-29F9E7F29193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3.xml"/><Relationship Id="rId3" Type="http://schemas.openxmlformats.org/officeDocument/2006/relationships/slide" Target="slide6.xml"/><Relationship Id="rId7" Type="http://schemas.openxmlformats.org/officeDocument/2006/relationships/slide" Target="slide12.xml"/><Relationship Id="rId12" Type="http://schemas.openxmlformats.org/officeDocument/2006/relationships/slide" Target="slide2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17.xml"/><Relationship Id="rId5" Type="http://schemas.openxmlformats.org/officeDocument/2006/relationships/slide" Target="slide9.xml"/><Relationship Id="rId15" Type="http://schemas.openxmlformats.org/officeDocument/2006/relationships/slide" Target="slide35.xml"/><Relationship Id="rId10" Type="http://schemas.openxmlformats.org/officeDocument/2006/relationships/slide" Target="slide16.xml"/><Relationship Id="rId4" Type="http://schemas.openxmlformats.org/officeDocument/2006/relationships/slide" Target="slide7.xml"/><Relationship Id="rId9" Type="http://schemas.openxmlformats.org/officeDocument/2006/relationships/slide" Target="slide15.xml"/><Relationship Id="rId14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rfNLAOc0e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Igi9WJnSoc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slide" Target="slide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swoodsclass.com/machines-matter.html" TargetMode="External"/><Relationship Id="rId3" Type="http://schemas.openxmlformats.org/officeDocument/2006/relationships/hyperlink" Target="http://testing.etest.lt/index.php?component=print&amp;test_id=8018" TargetMode="External"/><Relationship Id="rId7" Type="http://schemas.openxmlformats.org/officeDocument/2006/relationships/hyperlink" Target="http://www.indianetzone.com/26/magnets_different_shapes_sizes_designs_strength.htm" TargetMode="External"/><Relationship Id="rId2" Type="http://schemas.openxmlformats.org/officeDocument/2006/relationships/hyperlink" Target="http://www.biotronika.lt/straipsniai/elektromagnetines_bangos_ir_ju_poveikiai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su.lt/nm/l-projektas/atliekutvarkymas/44.htm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://www.pcbheaven.com/" TargetMode="External"/><Relationship Id="rId10" Type="http://schemas.openxmlformats.org/officeDocument/2006/relationships/slide" Target="slide2.xml"/><Relationship Id="rId4" Type="http://schemas.openxmlformats.org/officeDocument/2006/relationships/hyperlink" Target="http://labman.phys.utk.edu/phys222core/modules/m4/magnetic%20fields.htm" TargetMode="External"/><Relationship Id="rId9" Type="http://schemas.openxmlformats.org/officeDocument/2006/relationships/hyperlink" Target="http://electrik.info/main/school/12-ustrojjstvo-i-princip-raboty.html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214546" y="4572008"/>
            <a:ext cx="6500858" cy="1857388"/>
          </a:xfrm>
        </p:spPr>
        <p:txBody>
          <a:bodyPr>
            <a:normAutofit fontScale="92500"/>
          </a:bodyPr>
          <a:lstStyle/>
          <a:p>
            <a:r>
              <a:rPr lang="lt-LT" dirty="0" smtClean="0"/>
              <a:t>Panevėžio Kazimiero Paltaroko </a:t>
            </a:r>
            <a:r>
              <a:rPr lang="lt-LT" dirty="0" smtClean="0"/>
              <a:t>gimnazija</a:t>
            </a:r>
          </a:p>
          <a:p>
            <a:r>
              <a:rPr lang="lt-LT" dirty="0" smtClean="0"/>
              <a:t> </a:t>
            </a:r>
            <a:r>
              <a:rPr lang="lt-LT" dirty="0" smtClean="0"/>
              <a:t>Augustė Balčiūnaitė ir Julija </a:t>
            </a:r>
            <a:r>
              <a:rPr lang="lt-LT" dirty="0" err="1" smtClean="0"/>
              <a:t>Zaksaitė</a:t>
            </a:r>
            <a:r>
              <a:rPr lang="lt-LT" dirty="0" smtClean="0"/>
              <a:t> </a:t>
            </a:r>
            <a:r>
              <a:rPr lang="lt-LT" dirty="0" err="1" smtClean="0"/>
              <a:t>Ic</a:t>
            </a:r>
            <a:r>
              <a:rPr lang="lt-LT" dirty="0" smtClean="0"/>
              <a:t> gimnazijos klasė</a:t>
            </a:r>
          </a:p>
          <a:p>
            <a:r>
              <a:rPr lang="lt-LT" dirty="0" smtClean="0"/>
              <a:t>Mokytoja Dalia Dambrauskienė </a:t>
            </a:r>
          </a:p>
          <a:p>
            <a:r>
              <a:rPr lang="lt-LT" dirty="0" smtClean="0"/>
              <a:t>2015 m.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219256" cy="1851062"/>
          </a:xfrm>
        </p:spPr>
        <p:txBody>
          <a:bodyPr>
            <a:noAutofit/>
          </a:bodyPr>
          <a:lstStyle/>
          <a:p>
            <a:pPr algn="l"/>
            <a:r>
              <a:rPr lang="lt-LT" sz="4400" b="1" dirty="0" smtClean="0"/>
              <a:t>ELEKTROMAGNETINIŲ  REIŠKINIŲ</a:t>
            </a:r>
            <a:br>
              <a:rPr lang="lt-LT" sz="4400" b="1" dirty="0" smtClean="0"/>
            </a:br>
            <a:r>
              <a:rPr lang="lt-LT" sz="4400" b="1" dirty="0" smtClean="0"/>
              <a:t>APIBENDRINIMAS</a:t>
            </a:r>
            <a:endParaRPr lang="lt-LT" sz="4400" b="1" dirty="0"/>
          </a:p>
        </p:txBody>
      </p:sp>
    </p:spTree>
    <p:extLst>
      <p:ext uri="{BB962C8B-B14F-4D97-AF65-F5344CB8AC3E}">
        <p14:creationId xmlns:p14="http://schemas.microsoft.com/office/powerpoint/2010/main" xmlns="" val="109937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85786" y="0"/>
            <a:ext cx="7515252" cy="796908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14282" y="642918"/>
            <a:ext cx="8572560" cy="6215082"/>
          </a:xfrm>
        </p:spPr>
        <p:txBody>
          <a:bodyPr>
            <a:noAutofit/>
          </a:bodyPr>
          <a:lstStyle/>
          <a:p>
            <a:r>
              <a:rPr lang="lt-LT" sz="1900" dirty="0" err="1" smtClean="0">
                <a:hlinkClick r:id="rId2" action="ppaction://hlinksldjump"/>
              </a:rPr>
              <a:t>Erstedo</a:t>
            </a:r>
            <a:r>
              <a:rPr lang="lt-LT" sz="1900" dirty="0" smtClean="0">
                <a:hlinkClick r:id="rId2" action="ppaction://hlinksldjump"/>
              </a:rPr>
              <a:t> bandymas </a:t>
            </a:r>
            <a:endParaRPr lang="lt-LT" sz="1900" dirty="0" smtClean="0"/>
          </a:p>
          <a:p>
            <a:r>
              <a:rPr lang="lt-LT" sz="1900" dirty="0" smtClean="0">
                <a:hlinkClick r:id="rId3" action="ppaction://hlinksldjump"/>
              </a:rPr>
              <a:t>Magnetinis laukas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rId4" action="ppaction://hlinksldjump"/>
              </a:rPr>
              <a:t>Magnetinio lauko jėgų linijos </a:t>
            </a:r>
            <a:endParaRPr lang="lt-LT" sz="1900" dirty="0" smtClean="0"/>
          </a:p>
          <a:p>
            <a:r>
              <a:rPr lang="lt-LT" sz="1900" dirty="0" smtClean="0">
                <a:hlinkClick r:id="rId5" action="ppaction://hlinksldjump"/>
              </a:rPr>
              <a:t>Dešinės rankos taisyklė, kai srovė teka tiesiu laidininku</a:t>
            </a:r>
            <a:endParaRPr lang="lt-LT" sz="1900" dirty="0" smtClean="0"/>
          </a:p>
          <a:p>
            <a:r>
              <a:rPr lang="lt-LT" sz="1900" dirty="0" smtClean="0">
                <a:hlinkClick r:id="rId6" action="ppaction://hlinksldjump"/>
              </a:rPr>
              <a:t> „Strėlės” taisyklė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" action="ppaction://noaction"/>
              </a:rPr>
              <a:t>Dešinės rankos taisyklė, kai srovė teka rite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rId7" action="ppaction://hlinksldjump"/>
              </a:rPr>
              <a:t>Bandymas su elektromagnetu</a:t>
            </a:r>
            <a:endParaRPr lang="lt-LT" sz="1900" dirty="0" smtClean="0"/>
          </a:p>
          <a:p>
            <a:r>
              <a:rPr lang="lt-LT" sz="1900" dirty="0" smtClean="0">
                <a:hlinkClick r:id="rId8" action="ppaction://hlinksldjump"/>
              </a:rPr>
              <a:t> Elektromagnetai</a:t>
            </a:r>
            <a:endParaRPr lang="lt-LT" sz="1900" dirty="0" smtClean="0"/>
          </a:p>
          <a:p>
            <a:r>
              <a:rPr lang="lt-LT" sz="1900" dirty="0" smtClean="0">
                <a:hlinkClick r:id="rId9" action="ppaction://hlinksldjump"/>
              </a:rPr>
              <a:t> Nuolatiniai magnetai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rId10" action="ppaction://hlinksldjump"/>
              </a:rPr>
              <a:t>Magnetų sąveika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rId11" action="ppaction://hlinksldjump"/>
              </a:rPr>
              <a:t>Kodėl medžiagos įsimagnetina? </a:t>
            </a:r>
            <a:endParaRPr lang="lt-LT" sz="1900" dirty="0" smtClean="0"/>
          </a:p>
          <a:p>
            <a:r>
              <a:rPr lang="lt-LT" sz="1900" dirty="0" smtClean="0">
                <a:hlinkClick r:id="rId12" action="ppaction://hlinksldjump"/>
              </a:rPr>
              <a:t>Žemės magnetinis laukas</a:t>
            </a:r>
            <a:endParaRPr lang="lt-LT" sz="1900" dirty="0" smtClean="0"/>
          </a:p>
          <a:p>
            <a:r>
              <a:rPr lang="lt-LT" sz="1900" dirty="0" smtClean="0"/>
              <a:t> </a:t>
            </a:r>
            <a:r>
              <a:rPr lang="lt-LT" sz="1900" dirty="0" smtClean="0">
                <a:hlinkClick r:id="" action="ppaction://noaction"/>
              </a:rPr>
              <a:t>Kairės rankos taisyklė</a:t>
            </a:r>
            <a:endParaRPr lang="lt-LT" sz="1900" dirty="0" smtClean="0"/>
          </a:p>
          <a:p>
            <a:r>
              <a:rPr lang="lt-LT" sz="1900" dirty="0" smtClean="0">
                <a:hlinkClick r:id="" action="ppaction://noaction"/>
              </a:rPr>
              <a:t> Elektros variklis</a:t>
            </a:r>
            <a:endParaRPr lang="lt-LT" sz="1900" dirty="0" smtClean="0"/>
          </a:p>
          <a:p>
            <a:r>
              <a:rPr lang="lt-LT" sz="1900" dirty="0" smtClean="0">
                <a:hlinkClick r:id="rId13" action="ppaction://hlinksldjump"/>
              </a:rPr>
              <a:t> Testas</a:t>
            </a:r>
            <a:endParaRPr lang="lt-LT" sz="1900" dirty="0" smtClean="0"/>
          </a:p>
          <a:p>
            <a:r>
              <a:rPr lang="lt-LT" sz="1900" dirty="0" smtClean="0">
                <a:hlinkClick r:id="rId14" action="ppaction://hlinksldjump"/>
              </a:rPr>
              <a:t>Atsakymai</a:t>
            </a:r>
            <a:endParaRPr lang="lt-LT" sz="1900" dirty="0" smtClean="0"/>
          </a:p>
          <a:p>
            <a:r>
              <a:rPr lang="lt-LT" sz="1900" dirty="0" smtClean="0">
                <a:hlinkClick r:id="rId15" action="ppaction://hlinksldjump"/>
              </a:rPr>
              <a:t>Šaltiniai</a:t>
            </a:r>
            <a:endParaRPr lang="lt-LT" sz="1900" dirty="0"/>
          </a:p>
        </p:txBody>
      </p:sp>
    </p:spTree>
    <p:extLst>
      <p:ext uri="{BB962C8B-B14F-4D97-AF65-F5344CB8AC3E}">
        <p14:creationId xmlns:p14="http://schemas.microsoft.com/office/powerpoint/2010/main" xmlns="" val="3597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Erstedo</a:t>
            </a:r>
            <a:r>
              <a:rPr 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bandymas</a:t>
            </a:r>
            <a:endParaRPr lang="lt-LT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8280920" cy="482304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rgbClr val="B13F9A"/>
              </a:buClr>
              <a:buSzPct val="73000"/>
              <a:defRPr/>
            </a:pPr>
            <a:r>
              <a:rPr lang="lt-LT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Prie elektros srovės šaltinio laidais prijungiamas tiesus metalinis laidininkas su viršuje esančia magnetine rodykle.</a:t>
            </a:r>
          </a:p>
          <a:p>
            <a:pPr>
              <a:spcBef>
                <a:spcPts val="600"/>
              </a:spcBef>
              <a:buClr>
                <a:srgbClr val="B13F9A"/>
              </a:buClr>
              <a:buSzPct val="73000"/>
              <a:defRPr/>
            </a:pPr>
            <a:r>
              <a:rPr lang="lt-LT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Sujungus elektrinę grandinę, magnetinė rodyklė pasisuka.</a:t>
            </a:r>
          </a:p>
          <a:p>
            <a:pPr>
              <a:spcBef>
                <a:spcPts val="600"/>
              </a:spcBef>
              <a:buClr>
                <a:srgbClr val="B13F9A"/>
              </a:buClr>
              <a:buSzPct val="73000"/>
              <a:defRPr/>
            </a:pPr>
            <a:r>
              <a:rPr lang="lt-LT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Laidininkas, kuriuo teka elektros srovė sąveikauja su magnetine rodykle.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 descr="1576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59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85786" y="0"/>
            <a:ext cx="7772400" cy="1143000"/>
          </a:xfrm>
        </p:spPr>
        <p:txBody>
          <a:bodyPr/>
          <a:lstStyle/>
          <a:p>
            <a:pPr algn="ctr"/>
            <a:r>
              <a:rPr lang="lt-LT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Erstedo</a:t>
            </a:r>
            <a:r>
              <a:rPr lang="lt-LT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bandymas</a:t>
            </a:r>
            <a:endParaRPr lang="lt-LT" dirty="0"/>
          </a:p>
        </p:txBody>
      </p:sp>
      <p:pic>
        <p:nvPicPr>
          <p:cNvPr id="4" name="Turinio vietos rezervavimo ženklas 3" descr="erstedoband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1214422"/>
            <a:ext cx="7092381" cy="4000528"/>
          </a:xfrm>
        </p:spPr>
      </p:pic>
      <p:sp>
        <p:nvSpPr>
          <p:cNvPr id="5" name="TextBox 4"/>
          <p:cNvSpPr txBox="1"/>
          <p:nvPr/>
        </p:nvSpPr>
        <p:spPr>
          <a:xfrm>
            <a:off x="428596" y="5286388"/>
            <a:ext cx="6000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dirty="0" smtClean="0">
                <a:hlinkClick r:id="rId3"/>
              </a:rPr>
              <a:t>VIDEO</a:t>
            </a:r>
            <a:endParaRPr lang="lt-LT" sz="5400" dirty="0"/>
          </a:p>
        </p:txBody>
      </p:sp>
      <p:pic>
        <p:nvPicPr>
          <p:cNvPr id="6" name="Paveikslėlis 5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43240" y="6215082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(  https</a:t>
            </a:r>
            <a:r>
              <a:rPr lang="lt-LT" dirty="0" smtClean="0"/>
              <a:t>://</a:t>
            </a:r>
            <a:r>
              <a:rPr lang="lt-LT" dirty="0" smtClean="0"/>
              <a:t>www.youtube.com/watch?v=4rfNLAOc0eI  )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  <a:endParaRPr lang="lt-LT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lvl="0"/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Magnetinis laukas – tam tikros formos materija, kuria judantys krūvininkai  (elektros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srovė)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perduoda savo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poveikį.</a:t>
            </a:r>
          </a:p>
          <a:p>
            <a:pPr lvl="0"/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Magnetinį lauką sukuria </a:t>
            </a:r>
            <a:r>
              <a:rPr lang="lt-LT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judantys krūviai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(elektros srovė) ir įmagnetinti kūnai (pvz. nuolatiniai magnetai).</a:t>
            </a:r>
          </a:p>
          <a:p>
            <a:pPr lvl="0"/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Aplink judančius krūvius (elektros srovę) egzistuoja ir elektrinis, ir magnetinis laukas.</a:t>
            </a:r>
          </a:p>
          <a:p>
            <a:pPr lvl="0"/>
            <a:endParaRPr lang="lt-LT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 descr="1576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67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1676357021"/>
              </p:ext>
            </p:extLst>
          </p:nvPr>
        </p:nvGraphicFramePr>
        <p:xfrm>
          <a:off x="323528" y="188640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aveikslėlis 2" descr="15766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28015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97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Magnetinio lauko jėgų linijos</a:t>
            </a:r>
            <a:endParaRPr lang="lt-LT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"/>
          </p:nvPr>
        </p:nvSpPr>
        <p:spPr>
          <a:xfrm>
            <a:off x="179512" y="908720"/>
            <a:ext cx="8507288" cy="56524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Magnetinio lauko </a:t>
            </a:r>
            <a:r>
              <a:rPr lang="lt-LT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jėgų linijos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tai linijos išilgai, kurių išsidėsto magnetinės rodyklės arba geležies pjuvenos.</a:t>
            </a:r>
          </a:p>
        </p:txBody>
      </p:sp>
      <p:pic>
        <p:nvPicPr>
          <p:cNvPr id="1042" name="Picture 18" descr="http://college.ru/images_college/modeli_urokov/lesson_magnit.files/image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24743" y="3816417"/>
            <a:ext cx="2124075" cy="336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tsgphysics.mit.edu/pics/G%20Magnetic%20Fields/G12%20Wire%20Loop%2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095"/>
          <a:stretch/>
        </p:blipFill>
        <p:spPr bwMode="auto">
          <a:xfrm>
            <a:off x="5004047" y="1916832"/>
            <a:ext cx="336546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trincoll.edu/~cgeiss/stuff/the%20rocky%20road/ch_1/Fig.1.1.a%20straight%20wire%20-%20no%20curren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649" b="1"/>
          <a:stretch/>
        </p:blipFill>
        <p:spPr bwMode="auto">
          <a:xfrm>
            <a:off x="2045826" y="1988840"/>
            <a:ext cx="2783892" cy="181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291" y="3933057"/>
            <a:ext cx="3786677" cy="254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aveikslėlis 7" descr="157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28015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891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864096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Magnetinio lauko jėgų </a:t>
            </a:r>
            <a:r>
              <a:rPr 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linijos</a:t>
            </a:r>
            <a:endParaRPr lang="lt-LT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Uždaros, neturi nei pradžios nei pabaigos.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Nesikerta.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Jų kryptimi susitarta laikyti kryptį, kurią rodo magnetinės rodyklės </a:t>
            </a:r>
            <a:r>
              <a:rPr lang="lt-LT" sz="3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šiaurinis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polius </a:t>
            </a:r>
            <a:r>
              <a:rPr lang="lt-LT" sz="3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</a:t>
            </a:r>
          </a:p>
          <a:p>
            <a:pPr marL="514350" indent="-514350">
              <a:buFont typeface="+mj-lt"/>
              <a:buAutoNum type="arabicPeriod"/>
            </a:pPr>
            <a:endParaRPr lang="lt-LT" sz="35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5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5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Kryptis susijusi su elektros srovės kryptimi.   Nustatoma taikant </a:t>
            </a:r>
            <a:r>
              <a:rPr lang="lt-LT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dešinės rankos taisyklę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lt-LT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5831" y="3068960"/>
            <a:ext cx="340059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273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7" y="188640"/>
            <a:ext cx="8496944" cy="1224136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</a:t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Dešinės rankos taisyklės taikymas, kai srovė teka </a:t>
            </a:r>
            <a:r>
              <a:rPr lang="lt-LT" b="1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tiesiu</a:t>
            </a:r>
            <a:r>
              <a:rPr lang="lt-LT" u="sng" dirty="0" smtClean="0">
                <a:solidFill>
                  <a:schemeClr val="accent1"/>
                </a:solidFill>
              </a:rPr>
              <a:t> </a:t>
            </a:r>
            <a:r>
              <a:rPr lang="lt-LT" b="1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laidininku</a:t>
            </a:r>
            <a:endParaRPr lang="lt-LT" u="sng" dirty="0">
              <a:solidFill>
                <a:schemeClr val="accent1"/>
              </a:solidFill>
            </a:endParaRPr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1"/>
          </p:nvPr>
        </p:nvSpPr>
        <p:spPr>
          <a:xfrm>
            <a:off x="149056" y="1484784"/>
            <a:ext cx="4038600" cy="4525963"/>
          </a:xfrm>
        </p:spPr>
        <p:txBody>
          <a:bodyPr>
            <a:norm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Keturi pirštai rodo magnetinių linijų kryptį,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Ištiestas nykštys – elektros srovės tekėjimo kryptį.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424" y="1700808"/>
            <a:ext cx="518457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3059" y="4581128"/>
            <a:ext cx="2537529" cy="207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aveikslėlis 5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140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19009" y="188640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„Strėlės“ taisyklė</a:t>
            </a:r>
            <a:endParaRPr lang="lt-LT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 elektros srovė teka statmenai brėžinio plokštumai, ji vaizduojama strėle: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uo mūsų        ,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mus        .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43182"/>
            <a:ext cx="2304256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3809" y="3789040"/>
            <a:ext cx="4248472" cy="1857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as 5"/>
          <p:cNvSpPr/>
          <p:nvPr/>
        </p:nvSpPr>
        <p:spPr>
          <a:xfrm>
            <a:off x="2832643" y="3290387"/>
            <a:ext cx="504056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bg1"/>
              </a:solidFill>
            </a:endParaRPr>
          </a:p>
        </p:txBody>
      </p:sp>
      <p:cxnSp>
        <p:nvCxnSpPr>
          <p:cNvPr id="8" name="Tiesioji jungtis 7"/>
          <p:cNvCxnSpPr/>
          <p:nvPr/>
        </p:nvCxnSpPr>
        <p:spPr>
          <a:xfrm>
            <a:off x="2906460" y="3338842"/>
            <a:ext cx="356422" cy="30550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 flipV="1">
            <a:off x="2906460" y="3338842"/>
            <a:ext cx="356422" cy="30550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as 14"/>
          <p:cNvSpPr/>
          <p:nvPr/>
        </p:nvSpPr>
        <p:spPr>
          <a:xfrm>
            <a:off x="2191707" y="3859386"/>
            <a:ext cx="504056" cy="43204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bg1"/>
              </a:solidFill>
            </a:endParaRPr>
          </a:p>
        </p:txBody>
      </p:sp>
      <p:sp>
        <p:nvSpPr>
          <p:cNvPr id="11" name="Ovalas 10"/>
          <p:cNvSpPr/>
          <p:nvPr/>
        </p:nvSpPr>
        <p:spPr>
          <a:xfrm>
            <a:off x="2335882" y="3979023"/>
            <a:ext cx="215706" cy="19277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2" name="Paveikslėlis 11" descr="1576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520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19256" cy="106613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Dešinės rankos taisyklės taikymas, </a:t>
            </a:r>
            <a:r>
              <a:rPr lang="lt-LT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srovė teka </a:t>
            </a:r>
            <a:r>
              <a:rPr lang="lt-LT" sz="3600" b="1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rite</a:t>
            </a:r>
            <a:endParaRPr lang="lt-LT" sz="3600" u="sng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93822" y="1340768"/>
            <a:ext cx="4478178" cy="4968552"/>
          </a:xfrm>
        </p:spPr>
        <p:txBody>
          <a:bodyPr>
            <a:normAutofit fontScale="92500"/>
          </a:bodyPr>
          <a:lstStyle/>
          <a:p>
            <a:r>
              <a:rPr lang="lt-LT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Ritė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kuria teka elektros srovė, virsta </a:t>
            </a:r>
            <a:r>
              <a:rPr lang="lt-LT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magnetu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turinčiu polius </a:t>
            </a:r>
            <a:r>
              <a:rPr lang="lt-LT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lt-LT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Keturi pirštai rodo elektros srovės kryptį, o ištiestas nykštys- iš kur linijos išeina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Magnetinės linijos </a:t>
            </a:r>
            <a:r>
              <a:rPr lang="lt-LT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išeina iš </a:t>
            </a:r>
            <a:r>
              <a:rPr lang="lt-LT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sueina</a:t>
            </a:r>
            <a:r>
              <a:rPr lang="lt-LT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5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lt-LT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S.</a:t>
            </a:r>
          </a:p>
          <a:p>
            <a:endParaRPr lang="lt-LT" sz="3500" dirty="0" smtClean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11271" name="Picture 7" descr="http://www.pcbheaven.com/wikipages/images/howdcmotorworks_1269545233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38229"/>
            <a:ext cx="4104456" cy="213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http://www.pcbheaven.com/wikipages/images/howdcmotorworks_126954627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73017"/>
            <a:ext cx="403244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577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1143000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Bandymas su elektromagnetu</a:t>
            </a:r>
            <a:endParaRPr lang="lt-LT" dirty="0"/>
          </a:p>
        </p:txBody>
      </p:sp>
      <p:pic>
        <p:nvPicPr>
          <p:cNvPr id="4" name="Turinio vietos rezervavimo ženklas 3" descr="elektromagnetas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214422"/>
            <a:ext cx="6924875" cy="3929090"/>
          </a:xfrm>
        </p:spPr>
      </p:pic>
      <p:sp>
        <p:nvSpPr>
          <p:cNvPr id="7" name="TextBox 6"/>
          <p:cNvSpPr txBox="1"/>
          <p:nvPr/>
        </p:nvSpPr>
        <p:spPr>
          <a:xfrm>
            <a:off x="785786" y="5143512"/>
            <a:ext cx="4500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dirty="0" smtClean="0">
                <a:hlinkClick r:id="rId3"/>
              </a:rPr>
              <a:t>VIDEO</a:t>
            </a:r>
            <a:endParaRPr lang="lt-LT" sz="5400" dirty="0"/>
          </a:p>
        </p:txBody>
      </p:sp>
      <p:pic>
        <p:nvPicPr>
          <p:cNvPr id="8" name="Paveikslėlis 7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4678" y="6143644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(  https</a:t>
            </a:r>
            <a:r>
              <a:rPr lang="lt-LT" dirty="0" smtClean="0"/>
              <a:t>://</a:t>
            </a:r>
            <a:r>
              <a:rPr lang="lt-LT" dirty="0" smtClean="0"/>
              <a:t>www.youtube.com/watch?v=OIgi9WJnSoc  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86435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Elektromagnetai</a:t>
            </a:r>
            <a:endParaRPr lang="lt-LT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692696"/>
            <a:ext cx="4896544" cy="5616624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Ritė, kurios viduje yra geležinė šerdis, vadinama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elektromagnetu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Elektromagneto magnetinis poveikis priklauso nuo: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eležinės šerdies, kuri įsimagnetina,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lektros srovės stiprio,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vijų skaičiaus.</a:t>
            </a:r>
          </a:p>
          <a:p>
            <a:pPr marL="514350" indent="-514350">
              <a:buFont typeface="+mj-lt"/>
              <a:buAutoNum type="arabicPeriod"/>
            </a:pPr>
            <a:endParaRPr lang="lt-LT" sz="32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5220072" y="1600200"/>
            <a:ext cx="3466728" cy="4525963"/>
          </a:xfrm>
        </p:spPr>
        <p:txBody>
          <a:bodyPr>
            <a:normAutofit/>
          </a:bodyPr>
          <a:lstStyle/>
          <a:p>
            <a:endParaRPr lang="lt-LT" dirty="0"/>
          </a:p>
        </p:txBody>
      </p:sp>
      <p:pic>
        <p:nvPicPr>
          <p:cNvPr id="12290" name="Picture 2" descr="Electromagne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3399" y="1412776"/>
            <a:ext cx="331236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329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83012" y="116632"/>
            <a:ext cx="8229600" cy="72008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lt-LT" alt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Elektromagnetai taikomi: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4320480" cy="5040560"/>
          </a:xfrm>
        </p:spPr>
        <p:txBody>
          <a:bodyPr/>
          <a:lstStyle/>
          <a:p>
            <a:pPr eaLnBrk="1" hangingPunct="1"/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Geležies dirbiniam pakelti,</a:t>
            </a:r>
          </a:p>
          <a:p>
            <a:pPr eaLnBrk="1" hangingPunct="1"/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Geležinėms priemaišoms iš grūdų valyti,</a:t>
            </a:r>
          </a:p>
          <a:p>
            <a:pPr eaLnBrk="1" hangingPunct="1"/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Telefonuose,</a:t>
            </a:r>
          </a:p>
          <a:p>
            <a:pPr eaLnBrk="1" hangingPunct="1"/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Telegrafuose,</a:t>
            </a:r>
          </a:p>
          <a:p>
            <a:pPr eaLnBrk="1" hangingPunct="1"/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Elektriniame skambutyje ir t.t.</a:t>
            </a:r>
          </a:p>
        </p:txBody>
      </p:sp>
      <p:pic>
        <p:nvPicPr>
          <p:cNvPr id="13314" name="Picture 2" descr="http://upload.wikimedia.org/wikipedia/commons/c/c1/DoorBell_00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328296" y="1988840"/>
            <a:ext cx="3749675" cy="190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s.hswstatic.com/gif/electromagnets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40497"/>
            <a:ext cx="3759324" cy="186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dmkd.dp.ua/system/files/u41/red_phone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7967" y="3068960"/>
            <a:ext cx="2424113" cy="20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www.asu.lt/nm/l-projektas/atliekutvarkymas/44_clip_image0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2"/>
            <a:ext cx="354330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 descr="157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010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706090"/>
          </a:xfrm>
        </p:spPr>
        <p:txBody>
          <a:bodyPr>
            <a:noAutofit/>
          </a:bodyPr>
          <a:lstStyle/>
          <a:p>
            <a:pPr algn="ctr"/>
            <a:r>
              <a:rPr lang="lt-LT" altLang="lt-LT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Nuolatiniai magnetai</a:t>
            </a:r>
            <a:endParaRPr lang="lt-LT" dirty="0">
              <a:solidFill>
                <a:schemeClr val="accent1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"/>
          </p:nvPr>
        </p:nvSpPr>
        <p:spPr>
          <a:xfrm>
            <a:off x="251520" y="908720"/>
            <a:ext cx="8640960" cy="5832648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20000"/>
              </a:spcBef>
              <a:buClrTx/>
              <a:buSzTx/>
              <a:buNone/>
              <a:defRPr/>
            </a:pP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Nuolatiniais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magnetais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magnetais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vadinami ilgai neišsimagnetinantys kūnai.</a:t>
            </a:r>
          </a:p>
          <a:p>
            <a:pPr marL="0" lvl="0" indent="0">
              <a:lnSpc>
                <a:spcPct val="90000"/>
              </a:lnSpc>
              <a:spcBef>
                <a:spcPct val="20000"/>
              </a:spcBef>
              <a:buClrTx/>
              <a:buSzTx/>
              <a:buNone/>
              <a:defRPr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Tokių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savybių turi magnetinės medžiagos – </a:t>
            </a:r>
            <a:r>
              <a:rPr lang="lt-LT" sz="3200" b="1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feromagnetikai</a:t>
            </a:r>
            <a:r>
              <a:rPr lang="lt-LT" sz="3200" dirty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geležis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nikelis,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kobaltas).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pic>
        <p:nvPicPr>
          <p:cNvPr id="7" name="Picture 11" descr="Types of Magnets  , Magnetic Therap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4248472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learningtarget.com/magpulse/MAGBAR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15296"/>
            <a:ext cx="3262446" cy="261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aveikslėlis 8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42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lt-LT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Magnetų sąveika</a:t>
            </a:r>
            <a:endParaRPr lang="lt-LT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2" name="Picture 2" descr="http://knoji.com/images/user/d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640"/>
          <a:stretch/>
        </p:blipFill>
        <p:spPr bwMode="auto">
          <a:xfrm>
            <a:off x="539552" y="1124744"/>
            <a:ext cx="417646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176464" cy="423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4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9586" y="5643578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015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ntraštė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lt-LT" altLang="lt-LT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Kodėl medžiagos įsimagnetina?</a:t>
            </a:r>
          </a:p>
        </p:txBody>
      </p:sp>
      <p:sp>
        <p:nvSpPr>
          <p:cNvPr id="7171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4339912" cy="5616624"/>
          </a:xfrm>
        </p:spPr>
        <p:txBody>
          <a:bodyPr>
            <a:normAutofit/>
          </a:bodyPr>
          <a:lstStyle/>
          <a:p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Medžiagos viduje cirkuliuoja mažytės elektros srovės. Jas sukelia aplink atomų branduolius skriejantys elektronai. </a:t>
            </a:r>
          </a:p>
          <a:p>
            <a:r>
              <a:rPr lang="lt-LT" alt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Dėl elektronų sąveikos medžiagoje susidaro skirtingai įsimagnetinusios sritys – </a:t>
            </a:r>
            <a:r>
              <a:rPr lang="lt-LT" altLang="lt-LT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domenai.</a:t>
            </a:r>
          </a:p>
          <a:p>
            <a:endParaRPr lang="lt-LT" altLang="lt-LT" dirty="0" smtClean="0"/>
          </a:p>
        </p:txBody>
      </p:sp>
      <p:pic>
        <p:nvPicPr>
          <p:cNvPr id="7172" name="Picture 6" descr="http://www.physbook.ru/images/thumb/b/be/Img_Mg-03-1-004.jpg/200px-Img_Mg-03-1-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15" b="36111"/>
          <a:stretch>
            <a:fillRect/>
          </a:stretch>
        </p:blipFill>
        <p:spPr bwMode="auto">
          <a:xfrm>
            <a:off x="4929190" y="785794"/>
            <a:ext cx="3729136" cy="23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magnetic doma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3520" y="3357562"/>
            <a:ext cx="4320480" cy="27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682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lt-LT" altLang="lt-LT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Kodėl medžiagos įsimagnetina?</a:t>
            </a:r>
            <a:endParaRPr lang="lt-LT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51520" y="894596"/>
            <a:ext cx="4678742" cy="5056757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 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domėnų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magnetiniai laukai orientuojasi maždaug ta pačia kryptimi – medžiaga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įsimagnetinusi.</a:t>
            </a:r>
          </a:p>
          <a:p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</a:t>
            </a:r>
            <a:r>
              <a:rPr lang="lt-LT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domėnų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magnetiniai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laukai įvairiai nukreipti – medžiaga </a:t>
            </a:r>
            <a:r>
              <a:rPr lang="lt-LT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neįsimagnetinusi.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860032" y="1052736"/>
            <a:ext cx="4104456" cy="5073427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44040" name="Picture 8" descr="Magnetised objects all pointing in the same direction - the same objects demagnetised and each object is pointing in a different direction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 b="16495"/>
          <a:stretch/>
        </p:blipFill>
        <p:spPr bwMode="auto">
          <a:xfrm rot="5400000">
            <a:off x="5831251" y="295765"/>
            <a:ext cx="1800200" cy="360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42" name="Picture 10" descr="Magnetised objects all pointing in the same direction - the same objects demagnetised and each object is pointing in a different direction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b="17077"/>
          <a:stretch/>
        </p:blipFill>
        <p:spPr bwMode="auto">
          <a:xfrm>
            <a:off x="4831324" y="3422974"/>
            <a:ext cx="3701116" cy="173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79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562074"/>
          </a:xfrm>
        </p:spPr>
        <p:txBody>
          <a:bodyPr>
            <a:noAutofit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Reikia žinoti, kad:</a:t>
            </a:r>
            <a:endParaRPr lang="lt-LT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http://festival.1september.ru/articles/648522/presentation/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027" b="26360"/>
          <a:stretch/>
        </p:blipFill>
        <p:spPr bwMode="auto">
          <a:xfrm>
            <a:off x="1115616" y="1772816"/>
            <a:ext cx="597666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3568" y="908720"/>
            <a:ext cx="8003232" cy="5111080"/>
          </a:xfrm>
        </p:spPr>
        <p:txBody>
          <a:bodyPr>
            <a:norm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Magneto poliai egzistuoja tik poromis.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Šildomi, daužomi magnetai netenka magnetinių savybių.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18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778098"/>
          </a:xfrm>
        </p:spPr>
        <p:txBody>
          <a:bodyPr>
            <a:normAutofit/>
          </a:bodyPr>
          <a:lstStyle/>
          <a:p>
            <a:pPr algn="ctr"/>
            <a:r>
              <a:rPr lang="lt-LT" sz="3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 magnetinis laukas</a:t>
            </a:r>
            <a:endParaRPr lang="lt-LT" sz="3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4752528" cy="5328592"/>
          </a:xfrm>
        </p:spPr>
        <p:txBody>
          <a:bodyPr>
            <a:noAutofit/>
          </a:bodyPr>
          <a:lstStyle/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Žemė milžiniškas magnetas.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Žemės </a:t>
            </a:r>
            <a:r>
              <a:rPr lang="lt-LT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šiaurės magnetinis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polius yra arti </a:t>
            </a:r>
            <a:r>
              <a:rPr lang="lt-LT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pietų geografinio ašigalio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lt-LT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pietų magnetinis polius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netoli </a:t>
            </a:r>
            <a:r>
              <a:rPr lang="lt-LT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šiaurės geografinio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ašigalio.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Magnetinių polių padėtis kinta.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emės magnetinio lauko priežastis (numanoma): skystos geležies ir nikelio srovės branduolyje. 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std3.ru/91/7d/1376544307-917df9da3230dd94b4f1f037cc45414a.jpe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4" t="2796" r="2063" b="6191"/>
          <a:stretch/>
        </p:blipFill>
        <p:spPr bwMode="auto">
          <a:xfrm>
            <a:off x="4860032" y="1295400"/>
            <a:ext cx="4022711" cy="335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687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994122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Laidininkas, kuriuo teka elektros srovė, magnetiniame lauke</a:t>
            </a:r>
            <a:endParaRPr lang="lt-L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5832648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Magnetiniame lauke esantį laidininką, kuriuo teka elektros srovė, veikia jėga – laidininkas ima judėti.</a:t>
            </a:r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Kur link juda laidininkas galima nustatyti pagal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kairės rankos taisyklę: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agnetinio lauko linijos (iš N į S) sueina į delną,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keturi ištiesti pirštai rodo elektros srovės kryptį, 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90° kampu ištiestas nykštys- kur pajudės laidininkas.  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0554-1.jp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283" t="5405" r="3262" b="14074"/>
          <a:stretch/>
        </p:blipFill>
        <p:spPr bwMode="auto">
          <a:xfrm>
            <a:off x="6084168" y="2492896"/>
            <a:ext cx="2880320" cy="330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764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Elektros variklis- mašina, kuri elektros energija paverčia mechanine</a:t>
            </a:r>
            <a:endParaRPr lang="lt-LT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Устройство и принцип работы простейшего электродвигателя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0648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55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899592" y="213285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lt-LT" sz="6000" b="1" dirty="0" smtClean="0">
                <a:solidFill>
                  <a:srgbClr val="BA6B1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sz="6000" b="1" dirty="0">
              <a:solidFill>
                <a:srgbClr val="BA6B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463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539552" y="274638"/>
            <a:ext cx="8424936" cy="778098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Magnetinė rodyklė (pav.) pasisuka, nes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4896544" cy="489505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Susidaro elektrinis laukas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Veikia Žemės magnetinis laukas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 teka elektros srovė, susidaro magnetinis laukas</a:t>
            </a: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teka elektros srovė, susidaro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elektrinis ir magnetinis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laukas</a:t>
            </a:r>
          </a:p>
          <a:p>
            <a:pPr marL="514350" indent="-514350">
              <a:buFont typeface="+mj-lt"/>
              <a:buAutoNum type="alphaUcPeriod"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urinio vietos rezervavimo ženklas 6"/>
          <p:cNvSpPr>
            <a:spLocks noGrp="1"/>
          </p:cNvSpPr>
          <p:nvPr>
            <p:ph sz="quarter" idx="2"/>
          </p:nvPr>
        </p:nvSpPr>
        <p:spPr>
          <a:xfrm>
            <a:off x="5292080" y="1447800"/>
            <a:ext cx="3390910" cy="4572000"/>
          </a:xfrm>
        </p:spPr>
        <p:txBody>
          <a:bodyPr>
            <a:normAutofit/>
          </a:bodyPr>
          <a:lstStyle/>
          <a:p>
            <a:endParaRPr lang="lt-LT" dirty="0"/>
          </a:p>
        </p:txBody>
      </p:sp>
      <p:pic>
        <p:nvPicPr>
          <p:cNvPr id="8194" name="Picture 2" descr="http://refdb.ru/images/1894/3786959/23465a7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77" r="4948" b="8513"/>
          <a:stretch/>
        </p:blipFill>
        <p:spPr bwMode="auto">
          <a:xfrm>
            <a:off x="5406616" y="1412776"/>
            <a:ext cx="3312369" cy="243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401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Kuriame iš pav. teisingai pavaizduotos magnetinio lauko linijų kryptis?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946878" y="3014628"/>
            <a:ext cx="4248472" cy="28068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ir C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12290" name="Picture 2" descr="http://fs.nashaucheba.ru/tw_files2/urls_3/1397/d-1396914/1396914_html_61367c35.pn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427"/>
          <a:stretch/>
        </p:blipFill>
        <p:spPr bwMode="auto">
          <a:xfrm>
            <a:off x="395536" y="1340767"/>
            <a:ext cx="8352927" cy="169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20395" y="2447432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2348880"/>
            <a:ext cx="5661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sz="3200" b="1" dirty="0" smtClean="0"/>
              <a:t>.</a:t>
            </a:r>
            <a:endParaRPr lang="lt-LT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956376" y="2348880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aveikslėlis 7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50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570186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0000"/>
                </a:solidFill>
                <a:latin typeface="Times New Roman"/>
              </a:rPr>
              <a:t>3</a:t>
            </a:r>
            <a:r>
              <a:rPr lang="lt-LT" b="1" dirty="0" smtClean="0">
                <a:solidFill>
                  <a:srgbClr val="000000"/>
                </a:solidFill>
                <a:latin typeface="Times New Roman"/>
              </a:rPr>
              <a:t>. Prie nuolatinio magneto polių priartintos metalinės adatėlės. Kaip jos elgsis, kai paleisime? (pav.)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251520" y="1916832"/>
            <a:ext cx="4680520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Adatėlių galvutės priartės viena prie kitos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Adatėlių galvutės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ols viena nuo kitos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Nukris 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Kabės, kaip ir kabėję </a:t>
            </a:r>
          </a:p>
        </p:txBody>
      </p:sp>
      <p:pic>
        <p:nvPicPr>
          <p:cNvPr id="11266" name="Picture 2" descr="http://ru.convdocs.org/pars_docs/refs/26/25113/25113_html_1234698b.pn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25" b="50000"/>
          <a:stretch/>
        </p:blipFill>
        <p:spPr bwMode="auto">
          <a:xfrm>
            <a:off x="5148064" y="1988840"/>
            <a:ext cx="374441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925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1138138"/>
          </a:xfrm>
        </p:spPr>
        <p:txBody>
          <a:bodyPr>
            <a:normAutofit fontScale="90000"/>
          </a:bodyPr>
          <a:lstStyle/>
          <a:p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Nurodykite elektromagneto (pav.) polius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4123888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Apačioje 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Neturi polių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lib.podelise.ru/tw_files2/urls_129/4/d-3119/3119_html_m27ab081e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2442" y="1340768"/>
            <a:ext cx="403244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61510" y="731786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9048" y="2852936"/>
            <a:ext cx="1304925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aveikslėlis 6" descr="1576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290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lt-LT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Ritės</a:t>
            </a:r>
            <a:r>
              <a:rPr lang="lt-LT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kuria teka elektros srovė, magnetinį lauką galima sustiprinti, jei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8219256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Padidinsime vijų skaičių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Sustiprinsime srovę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Įdėsime geležinę šerdį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Visais nurodytais atvejais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 descr="1576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85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850106"/>
          </a:xfrm>
        </p:spPr>
        <p:txBody>
          <a:bodyPr>
            <a:normAutofit/>
          </a:bodyPr>
          <a:lstStyle/>
          <a:p>
            <a:r>
              <a:rPr lang="lt-LT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Kokie magnetų poliai (pav.)?</a:t>
            </a:r>
            <a:endParaRPr lang="lt-LT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4123888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Abiejų 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Abiejų 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Vieno - S, kito – 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Gali būti abiejų tik N arba tik S</a:t>
            </a:r>
          </a:p>
          <a:p>
            <a:pPr marL="514350" indent="-514350">
              <a:buFont typeface="+mj-lt"/>
              <a:buAutoNum type="alphaUcPeriod"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ru.convdocs.org/pars_docs/refs/26/25113/25113_html_6d7556a0.png"/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549" r="62862" b="12580"/>
          <a:stretch/>
        </p:blipFill>
        <p:spPr bwMode="auto">
          <a:xfrm>
            <a:off x="4644008" y="1340768"/>
            <a:ext cx="3888431" cy="254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39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 fontScale="90000"/>
          </a:bodyPr>
          <a:lstStyle/>
          <a:p>
            <a: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Kuri medžiaga yra </a:t>
            </a:r>
            <a: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simagnetinusi? Kodėl?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" t="1008" r="6895" b="22441"/>
          <a:stretch/>
        </p:blipFill>
        <p:spPr bwMode="auto">
          <a:xfrm>
            <a:off x="539552" y="1916833"/>
            <a:ext cx="7632848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556792"/>
            <a:ext cx="576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A. </a:t>
            </a:r>
            <a:endParaRPr lang="lt-LT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12160" y="1567421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B</a:t>
            </a:r>
            <a:r>
              <a:rPr lang="lt-LT" sz="2800" b="1" dirty="0" smtClean="0"/>
              <a:t>.</a:t>
            </a:r>
            <a:endParaRPr lang="lt-LT" sz="2800" b="1" dirty="0"/>
          </a:p>
        </p:txBody>
      </p:sp>
      <p:pic>
        <p:nvPicPr>
          <p:cNvPr id="7" name="Paveikslėlis 6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31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 fontScale="90000"/>
          </a:bodyPr>
          <a:lstStyle/>
          <a:p>
            <a: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lt-LT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Kodėl </a:t>
            </a:r>
            <a:r>
              <a:rPr lang="lt-LT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kompaso rodyklės šiaurinis polius „rodo“ geografinę </a:t>
            </a:r>
            <a:r>
              <a:rPr lang="lt-LT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šiaurę?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raukia Žemės pietinis magnetinis polius, esantis netoli geografinio šiaurinio poliaus</a:t>
            </a: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tumia Žemės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pietinis magnetinis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polius, esantis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netoli geografinio šiaurinio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poliaus</a:t>
            </a: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Traukia Žemės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šiaurinis 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magnetinis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polius, </a:t>
            </a: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esantis netoli geografinio šiaurinio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poliaus</a:t>
            </a: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r>
              <a:rPr lang="lt-LT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Traukia Žemės pietinis magnetinis polius, esantis netoli geografinio </a:t>
            </a:r>
            <a:r>
              <a:rPr lang="lt-LT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pietinio poliaus.</a:t>
            </a:r>
            <a:endParaRPr lang="lt-LT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endParaRPr lang="lt-LT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endParaRPr lang="lt-LT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endParaRPr lang="lt-LT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endParaRPr lang="lt-LT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Clr>
                <a:srgbClr val="D34817"/>
              </a:buClr>
              <a:buFont typeface="+mj-lt"/>
              <a:buAutoNum type="alphaUcPeriod"/>
            </a:pPr>
            <a:endParaRPr lang="lt-LT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dirty="0" smtClean="0"/>
          </a:p>
          <a:p>
            <a:pPr marL="514350" indent="-514350">
              <a:buFont typeface="+mj-lt"/>
              <a:buAutoNum type="alphaUcPeriod"/>
            </a:pPr>
            <a:endParaRPr lang="lt-LT" dirty="0"/>
          </a:p>
        </p:txBody>
      </p:sp>
      <p:pic>
        <p:nvPicPr>
          <p:cNvPr id="4" name="Paveikslėlis 3" descr="1576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99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Nurodykite laidininką (pav.) veikiančios jėgos kryptį</a:t>
            </a: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"/>
          </p:nvPr>
        </p:nvSpPr>
        <p:spPr>
          <a:xfrm>
            <a:off x="827584" y="1556792"/>
            <a:ext cx="4123888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Kairėn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Dešinėn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Žemyn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Aukštyn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12776"/>
            <a:ext cx="403244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023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38138"/>
          </a:xfrm>
        </p:spPr>
        <p:txBody>
          <a:bodyPr>
            <a:noAutofit/>
          </a:bodyPr>
          <a:lstStyle/>
          <a:p>
            <a:r>
              <a:rPr lang="lt-LT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Kur teka elektros srovė laidininke (pav.)?</a:t>
            </a:r>
            <a:endParaRPr lang="lt-LT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4123888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Aukštyn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Žemyn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 mus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 mūsų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4.bp.blogspot.com/-tv1AcB0np2E/UUn8YbWG_rI/AAAAAAAAAFk/TANpXef31w0/s1600/f3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525658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 descr="1576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549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urinio vietos rezervavimo ženklas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859808155"/>
              </p:ext>
            </p:extLst>
          </p:nvPr>
        </p:nvGraphicFramePr>
        <p:xfrm>
          <a:off x="539548" y="1700808"/>
          <a:ext cx="8136910" cy="146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691"/>
                <a:gridCol w="813691"/>
                <a:gridCol w="813691"/>
                <a:gridCol w="813691"/>
                <a:gridCol w="813691"/>
                <a:gridCol w="813691"/>
                <a:gridCol w="813691"/>
                <a:gridCol w="813691"/>
                <a:gridCol w="813691"/>
                <a:gridCol w="813691"/>
              </a:tblGrid>
              <a:tr h="730880"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2.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3.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4.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5.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6.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7.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9.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10.</a:t>
                      </a:r>
                      <a:endParaRPr lang="lt-LT" sz="4000" b="1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30880"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D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C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B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A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D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C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B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A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D</a:t>
                      </a:r>
                      <a:endParaRPr lang="lt-LT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4000" b="1" dirty="0" smtClean="0"/>
                        <a:t>D</a:t>
                      </a:r>
                      <a:endParaRPr lang="lt-LT" sz="4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84" y="364502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Nr.7 - nes domenų </a:t>
            </a:r>
            <a:r>
              <a:rPr lang="lt-LT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kryptys vienodos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 descr="1576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00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Autofit/>
          </a:bodyPr>
          <a:lstStyle/>
          <a:p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8219256" cy="5111080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>
                <a:hlinkClick r:id="rId2"/>
              </a:rPr>
              <a:t>http://www.biotronika.lt/straipsniai/elektromagnetines_bangos_ir_ju_poveikiai.php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http://testing.etest.lt/index.php?component=print&amp;test_id=8018</a:t>
            </a:r>
            <a:endParaRPr lang="lt-LT" dirty="0" smtClean="0"/>
          </a:p>
          <a:p>
            <a:r>
              <a:rPr lang="lt-LT" dirty="0" smtClean="0"/>
              <a:t>http://www.trincoll.edu/~cgeiss/stuff/the%20rocky%20road/ch_1/ch1_p1.htm/</a:t>
            </a:r>
          </a:p>
          <a:p>
            <a:r>
              <a:rPr lang="lt-LT" dirty="0" smtClean="0">
                <a:hlinkClick r:id="rId4"/>
              </a:rPr>
              <a:t>http://labman.phys.utk.edu/phys222core/modules/m4/magnetic%20fields.htm</a:t>
            </a:r>
            <a:endParaRPr lang="lt-LT" dirty="0" smtClean="0"/>
          </a:p>
          <a:p>
            <a:r>
              <a:rPr lang="lt-LT" dirty="0" smtClean="0">
                <a:hlinkClick r:id="rId5"/>
              </a:rPr>
              <a:t>http://www.pcbheaven.com</a:t>
            </a:r>
            <a:endParaRPr lang="lt-LT" dirty="0" smtClean="0"/>
          </a:p>
          <a:p>
            <a:r>
              <a:rPr lang="lt-LT" dirty="0" smtClean="0">
                <a:hlinkClick r:id="rId6"/>
              </a:rPr>
              <a:t>http://www.asu.lt/nm/l-projektas/atliekutvarkymas/44.htm</a:t>
            </a:r>
            <a:endParaRPr lang="lt-LT" dirty="0" smtClean="0"/>
          </a:p>
          <a:p>
            <a:r>
              <a:rPr lang="lt-LT" dirty="0" smtClean="0">
                <a:hlinkClick r:id="rId7"/>
              </a:rPr>
              <a:t>http://www.indianetzone.com/26/magnets_different_shapes_sizes_designs_strength.htm</a:t>
            </a:r>
            <a:endParaRPr lang="lt-LT" dirty="0" smtClean="0"/>
          </a:p>
          <a:p>
            <a:r>
              <a:rPr lang="lt-LT" dirty="0" smtClean="0">
                <a:hlinkClick r:id="rId8"/>
              </a:rPr>
              <a:t>http://www.mswoodsclass.com/machines-matter.html</a:t>
            </a:r>
            <a:endParaRPr lang="lt-LT" dirty="0" smtClean="0"/>
          </a:p>
          <a:p>
            <a:r>
              <a:rPr lang="lt-LT" dirty="0">
                <a:hlinkClick r:id="rId9"/>
              </a:rPr>
              <a:t>http://</a:t>
            </a:r>
            <a:r>
              <a:rPr lang="lt-LT" dirty="0" smtClean="0">
                <a:hlinkClick r:id="rId9"/>
              </a:rPr>
              <a:t>electrik.info/main/school/12-ustrojjstvo-i-princip-raboty.html</a:t>
            </a:r>
            <a:endParaRPr lang="lt-LT" dirty="0" smtClean="0"/>
          </a:p>
          <a:p>
            <a:r>
              <a:rPr lang="lt-LT" dirty="0"/>
              <a:t>http://fs.nashaucheba.ru/docs/270/index-1396914.html</a:t>
            </a:r>
          </a:p>
          <a:p>
            <a:endParaRPr lang="lt-LT" dirty="0"/>
          </a:p>
        </p:txBody>
      </p:sp>
      <p:pic>
        <p:nvPicPr>
          <p:cNvPr id="4" name="Paveikslėlis 3" descr="15766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28015" y="5842015"/>
            <a:ext cx="1015985" cy="101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896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42910" y="1428736"/>
            <a:ext cx="7943880" cy="2082792"/>
          </a:xfrm>
        </p:spPr>
        <p:txBody>
          <a:bodyPr>
            <a:normAutofit/>
          </a:bodyPr>
          <a:lstStyle/>
          <a:p>
            <a:pPr algn="ctr"/>
            <a:r>
              <a:rPr lang="lt-LT" sz="8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r>
              <a:rPr lang="en-US" sz="8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dartinė">
  <a:themeElements>
    <a:clrScheme name="Standartin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tandartinė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tandartinė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975</Words>
  <Application>Microsoft Office PowerPoint</Application>
  <PresentationFormat>Demonstracija ekrane (4:3)</PresentationFormat>
  <Paragraphs>209</Paragraphs>
  <Slides>36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36</vt:i4>
      </vt:variant>
    </vt:vector>
  </HeadingPairs>
  <TitlesOfParts>
    <vt:vector size="37" baseType="lpstr">
      <vt:lpstr>Standartinė</vt:lpstr>
      <vt:lpstr>ELEKTROMAGNETINIŲ  REIŠKINIŲ APIBENDRINIMAS</vt:lpstr>
      <vt:lpstr>Turinys</vt:lpstr>
      <vt:lpstr>Erstedo bandymas</vt:lpstr>
      <vt:lpstr>Erstedo bandymas</vt:lpstr>
      <vt:lpstr>Išvados</vt:lpstr>
      <vt:lpstr>Skaidrė 6</vt:lpstr>
      <vt:lpstr>Magnetinio lauko jėgų linijos</vt:lpstr>
      <vt:lpstr>Magnetinio lauko jėgų linijos</vt:lpstr>
      <vt:lpstr>                                                                                                             Dešinės rankos taisyklės taikymas, kai srovė teka tiesiu laidininku</vt:lpstr>
      <vt:lpstr>„Strėlės“ taisyklė</vt:lpstr>
      <vt:lpstr>Dešinės rankos taisyklės taikymas, kai srovė teka rite</vt:lpstr>
      <vt:lpstr>Bandymas su elektromagnetu</vt:lpstr>
      <vt:lpstr>Elektromagnetai</vt:lpstr>
      <vt:lpstr>Elektromagnetai taikomi:</vt:lpstr>
      <vt:lpstr>Nuolatiniai magnetai</vt:lpstr>
      <vt:lpstr>Magnetų sąveika</vt:lpstr>
      <vt:lpstr>Kodėl medžiagos įsimagnetina?</vt:lpstr>
      <vt:lpstr>Kodėl medžiagos įsimagnetina?</vt:lpstr>
      <vt:lpstr>Reikia žinoti, kad:</vt:lpstr>
      <vt:lpstr>Žemės magnetinis laukas</vt:lpstr>
      <vt:lpstr>Laidininkas, kuriuo teka elektros srovė, magnetiniame lauke</vt:lpstr>
      <vt:lpstr>Elektros variklis- mašina, kuri elektros energija paverčia mechanine</vt:lpstr>
      <vt:lpstr>TESTAS</vt:lpstr>
      <vt:lpstr>1. Magnetinė rodyklė (pav.) pasisuka, nes</vt:lpstr>
      <vt:lpstr>2. Kuriame iš pav. teisingai pavaizduotos magnetinio lauko linijų kryptis?</vt:lpstr>
      <vt:lpstr>3. Prie nuolatinio magneto polių priartintos metalinės adatėlės. Kaip jos elgsis, kai paleisime? (pav.)</vt:lpstr>
      <vt:lpstr>4. Nurodykite elektromagneto (pav.) polius</vt:lpstr>
      <vt:lpstr>5. Ritės, kuria teka elektros srovė, magnetinį lauką galima sustiprinti, jei</vt:lpstr>
      <vt:lpstr>6. Kokie magnetų poliai (pav.)?</vt:lpstr>
      <vt:lpstr>7. Kuri medžiaga yra įsimagnetinusi? Kodėl?</vt:lpstr>
      <vt:lpstr>     8. Kodėl kompaso rodyklės šiaurinis polius „rodo“ geografinę šiaurę?</vt:lpstr>
      <vt:lpstr>9. Nurodykite laidininką (pav.) veikiančios jėgos kryptį</vt:lpstr>
      <vt:lpstr>10. Kur teka elektros srovė laidininke (pav.)?</vt:lpstr>
      <vt:lpstr>Atsakymai</vt:lpstr>
      <vt:lpstr>Šaltiniai</vt:lpstr>
      <vt:lpstr>Ačiū už dėmesį!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tets</dc:creator>
  <cp:lastModifiedBy>Edita</cp:lastModifiedBy>
  <cp:revision>57</cp:revision>
  <dcterms:created xsi:type="dcterms:W3CDTF">2015-03-07T14:05:52Z</dcterms:created>
  <dcterms:modified xsi:type="dcterms:W3CDTF">2015-03-20T16:14:07Z</dcterms:modified>
</cp:coreProperties>
</file>