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1" r:id="rId3"/>
    <p:sldId id="257" r:id="rId4"/>
    <p:sldId id="258" r:id="rId5"/>
    <p:sldId id="259" r:id="rId6"/>
    <p:sldId id="260" r:id="rId7"/>
    <p:sldId id="262" r:id="rId8"/>
    <p:sldId id="271" r:id="rId9"/>
    <p:sldId id="263" r:id="rId10"/>
    <p:sldId id="267" r:id="rId11"/>
    <p:sldId id="264" r:id="rId12"/>
    <p:sldId id="266" r:id="rId13"/>
    <p:sldId id="265" r:id="rId14"/>
    <p:sldId id="268" r:id="rId15"/>
    <p:sldId id="270" r:id="rId16"/>
    <p:sldId id="274" r:id="rId17"/>
    <p:sldId id="273" r:id="rId18"/>
    <p:sldId id="269" r:id="rId19"/>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1238"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bg>
      <p:bgRef idx="1003">
        <a:schemeClr val="bg1"/>
      </p:bgRef>
    </p:bg>
    <p:spTree>
      <p:nvGrpSpPr>
        <p:cNvPr id="1" name=""/>
        <p:cNvGrpSpPr/>
        <p:nvPr/>
      </p:nvGrpSpPr>
      <p:grpSpPr>
        <a:xfrm>
          <a:off x="0" y="0"/>
          <a:ext cx="0" cy="0"/>
          <a:chOff x="0" y="0"/>
          <a:chExt cx="0" cy="0"/>
        </a:xfrm>
      </p:grpSpPr>
      <p:sp>
        <p:nvSpPr>
          <p:cNvPr id="12" name="Stačiakampis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Suapvalintas stačiakamp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Paantraštė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Datos vietos rezervavimo ženklas 27"/>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17" name="Poraštės vietos rezervavimo ženklas 16"/>
          <p:cNvSpPr>
            <a:spLocks noGrp="1"/>
          </p:cNvSpPr>
          <p:nvPr>
            <p:ph type="ftr" sz="quarter" idx="11"/>
          </p:nvPr>
        </p:nvSpPr>
        <p:spPr/>
        <p:txBody>
          <a:bodyPr/>
          <a:lstStyle/>
          <a:p>
            <a:endParaRPr lang="lt-LT"/>
          </a:p>
        </p:txBody>
      </p:sp>
      <p:sp>
        <p:nvSpPr>
          <p:cNvPr id="29" name="Skaidrės numerio vietos rezervavimo ženklas 28"/>
          <p:cNvSpPr>
            <a:spLocks noGrp="1"/>
          </p:cNvSpPr>
          <p:nvPr>
            <p:ph type="sldNum" sz="quarter" idx="12"/>
          </p:nvPr>
        </p:nvSpPr>
        <p:spPr/>
        <p:txBody>
          <a:bodyPr lIns="0" tIns="0" rIns="0" bIns="0">
            <a:noAutofit/>
          </a:bodyPr>
          <a:lstStyle>
            <a:lvl1pPr>
              <a:defRPr sz="1400">
                <a:solidFill>
                  <a:srgbClr val="FFFFFF"/>
                </a:solidFill>
              </a:defRPr>
            </a:lvl1pPr>
          </a:lstStyle>
          <a:p>
            <a:fld id="{D7A38B0A-6831-4A11-92DB-F6EE5538B0F3}" type="slidenum">
              <a:rPr lang="lt-LT" smtClean="0"/>
              <a:pPr/>
              <a:t>‹#›</a:t>
            </a:fld>
            <a:endParaRPr lang="lt-LT"/>
          </a:p>
        </p:txBody>
      </p:sp>
      <p:sp>
        <p:nvSpPr>
          <p:cNvPr id="7" name="Stačiakampis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Stačiakampis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ačiakampis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Antraštė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lt-LT" smtClean="0"/>
              <a:t>Spustelėkite, jei norite keisite ruoš. pav. stilių</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4" name="Datos vietos rezervavimo ženklas 3"/>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7A38B0A-6831-4A11-92DB-F6EE5538B0F3}" type="slidenum">
              <a:rPr lang="lt-LT" smtClean="0"/>
              <a:pPr/>
              <a:t>‹#›</a:t>
            </a:fld>
            <a:endParaRPr lang="lt-LT"/>
          </a:p>
        </p:txBody>
      </p:sp>
      <p:sp>
        <p:nvSpPr>
          <p:cNvPr id="8" name="Turinio vietos rezervavimo ženklas 7"/>
          <p:cNvSpPr>
            <a:spLocks noGrp="1"/>
          </p:cNvSpPr>
          <p:nvPr>
            <p:ph sz="quarter" idx="1"/>
          </p:nvPr>
        </p:nvSpPr>
        <p:spPr>
          <a:xfrm>
            <a:off x="914400" y="1447800"/>
            <a:ext cx="7772400" cy="45720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bg>
      <p:bgRef idx="1003">
        <a:schemeClr val="bg1"/>
      </p:bgRef>
    </p:bg>
    <p:spTree>
      <p:nvGrpSpPr>
        <p:cNvPr id="1" name=""/>
        <p:cNvGrpSpPr/>
        <p:nvPr/>
      </p:nvGrpSpPr>
      <p:grpSpPr>
        <a:xfrm>
          <a:off x="0" y="0"/>
          <a:ext cx="0" cy="0"/>
          <a:chOff x="0" y="0"/>
          <a:chExt cx="0" cy="0"/>
        </a:xfrm>
      </p:grpSpPr>
      <p:sp>
        <p:nvSpPr>
          <p:cNvPr id="11" name="Stačiakampis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Suapvalintas stačiakamp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Antraštė 1"/>
          <p:cNvSpPr>
            <a:spLocks noGrp="1"/>
          </p:cNvSpPr>
          <p:nvPr>
            <p:ph type="title"/>
          </p:nvPr>
        </p:nvSpPr>
        <p:spPr>
          <a:xfrm>
            <a:off x="722313" y="952500"/>
            <a:ext cx="7772400" cy="1362075"/>
          </a:xfrm>
        </p:spPr>
        <p:txBody>
          <a:bodyPr anchor="b" anchorCtr="0"/>
          <a:lstStyle>
            <a:lvl1pPr algn="l">
              <a:buNone/>
              <a:defRPr sz="4000" b="0" cap="none"/>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5" name="Poraštės vietos rezervavimo ženklas 4"/>
          <p:cNvSpPr>
            <a:spLocks noGrp="1"/>
          </p:cNvSpPr>
          <p:nvPr>
            <p:ph type="ftr" sz="quarter" idx="11"/>
          </p:nvPr>
        </p:nvSpPr>
        <p:spPr>
          <a:xfrm>
            <a:off x="800100" y="6172200"/>
            <a:ext cx="4000500" cy="457200"/>
          </a:xfrm>
        </p:spPr>
        <p:txBody>
          <a:bodyPr/>
          <a:lstStyle/>
          <a:p>
            <a:endParaRPr lang="lt-LT"/>
          </a:p>
        </p:txBody>
      </p:sp>
      <p:sp>
        <p:nvSpPr>
          <p:cNvPr id="7" name="Stačiakampis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Stačiakampis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ačiakampis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kaidrės numerio vietos rezervavimo ženklas 5"/>
          <p:cNvSpPr>
            <a:spLocks noGrp="1"/>
          </p:cNvSpPr>
          <p:nvPr>
            <p:ph type="sldNum" sz="quarter" idx="12"/>
          </p:nvPr>
        </p:nvSpPr>
        <p:spPr>
          <a:xfrm>
            <a:off x="146304" y="6208776"/>
            <a:ext cx="457200" cy="457200"/>
          </a:xfrm>
        </p:spPr>
        <p:txBody>
          <a:bodyPr/>
          <a:lstStyle/>
          <a:p>
            <a:fld id="{D7A38B0A-6831-4A11-92DB-F6EE5538B0F3}" type="slidenum">
              <a:rPr lang="lt-LT" smtClean="0"/>
              <a:pPr/>
              <a:t>‹#›</a:t>
            </a:fld>
            <a:endParaRPr lang="lt-L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5" name="Datos vietos rezervavimo ženklas 4"/>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D7A38B0A-6831-4A11-92DB-F6EE5538B0F3}" type="slidenum">
              <a:rPr lang="lt-LT" smtClean="0"/>
              <a:pPr/>
              <a:t>‹#›</a:t>
            </a:fld>
            <a:endParaRPr lang="lt-LT"/>
          </a:p>
        </p:txBody>
      </p:sp>
      <p:sp>
        <p:nvSpPr>
          <p:cNvPr id="9" name="Turinio vietos rezervavimo ženklas 8"/>
          <p:cNvSpPr>
            <a:spLocks noGrp="1"/>
          </p:cNvSpPr>
          <p:nvPr>
            <p:ph sz="quarter" idx="1"/>
          </p:nvPr>
        </p:nvSpPr>
        <p:spPr>
          <a:xfrm>
            <a:off x="914400" y="1447800"/>
            <a:ext cx="3749040" cy="45720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1" name="Turinio vietos rezervavimo ženklas 10"/>
          <p:cNvSpPr>
            <a:spLocks noGrp="1"/>
          </p:cNvSpPr>
          <p:nvPr>
            <p:ph sz="quarter" idx="2"/>
          </p:nvPr>
        </p:nvSpPr>
        <p:spPr>
          <a:xfrm>
            <a:off x="4933950" y="1447800"/>
            <a:ext cx="3749040" cy="45720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914400" y="273050"/>
            <a:ext cx="7772400" cy="1143000"/>
          </a:xfrm>
        </p:spPr>
        <p:txBody>
          <a:bodyPr anchor="b" anchorCtr="0"/>
          <a:lstStyle>
            <a:lvl1pPr>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7" name="Datos vietos rezervavimo ženklas 6"/>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D7A38B0A-6831-4A11-92DB-F6EE5538B0F3}" type="slidenum">
              <a:rPr lang="lt-LT" smtClean="0"/>
              <a:pPr/>
              <a:t>‹#›</a:t>
            </a:fld>
            <a:endParaRPr lang="lt-LT"/>
          </a:p>
        </p:txBody>
      </p:sp>
      <p:sp>
        <p:nvSpPr>
          <p:cNvPr id="11" name="Turinio vietos rezervavimo ženklas 10"/>
          <p:cNvSpPr>
            <a:spLocks noGrp="1"/>
          </p:cNvSpPr>
          <p:nvPr>
            <p:ph sz="half" idx="2"/>
          </p:nvPr>
        </p:nvSpPr>
        <p:spPr>
          <a:xfrm>
            <a:off x="914400" y="2247900"/>
            <a:ext cx="3733800" cy="38862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3" name="Turinio vietos rezervavimo ženklas 12"/>
          <p:cNvSpPr>
            <a:spLocks noGrp="1"/>
          </p:cNvSpPr>
          <p:nvPr>
            <p:ph sz="half" idx="4"/>
          </p:nvPr>
        </p:nvSpPr>
        <p:spPr>
          <a:xfrm>
            <a:off x="4953000" y="2247900"/>
            <a:ext cx="3733800" cy="38862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D7A38B0A-6831-4A11-92DB-F6EE5538B0F3}"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D7A38B0A-6831-4A11-92DB-F6EE5538B0F3}"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8" name="Stačiakampis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Suapvalintas stačiakamp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Antraštė 1"/>
          <p:cNvSpPr>
            <a:spLocks noGrp="1"/>
          </p:cNvSpPr>
          <p:nvPr>
            <p:ph type="title"/>
          </p:nvPr>
        </p:nvSpPr>
        <p:spPr>
          <a:xfrm>
            <a:off x="914400" y="273050"/>
            <a:ext cx="7772400" cy="1143000"/>
          </a:xfrm>
        </p:spPr>
        <p:txBody>
          <a:bodyPr anchor="b" anchorCtr="0"/>
          <a:lstStyle>
            <a:lvl1pPr algn="l">
              <a:buNone/>
              <a:defRPr sz="4000" b="0"/>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D7A38B0A-6831-4A11-92DB-F6EE5538B0F3}" type="slidenum">
              <a:rPr lang="lt-LT" smtClean="0"/>
              <a:pPr/>
              <a:t>‹#›</a:t>
            </a:fld>
            <a:endParaRPr lang="lt-LT"/>
          </a:p>
        </p:txBody>
      </p:sp>
      <p:sp>
        <p:nvSpPr>
          <p:cNvPr id="11" name="Turinio vietos rezervavimo ženklas 10"/>
          <p:cNvSpPr>
            <a:spLocks noGrp="1"/>
          </p:cNvSpPr>
          <p:nvPr>
            <p:ph sz="quarter" idx="1"/>
          </p:nvPr>
        </p:nvSpPr>
        <p:spPr>
          <a:xfrm>
            <a:off x="2971800" y="1600200"/>
            <a:ext cx="5715000" cy="4495800"/>
          </a:xfrm>
        </p:spPr>
        <p:txBody>
          <a:bodyPr vert="horz"/>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lt-LT" smtClean="0"/>
              <a:t>Spustelėkite, jei norite keisite ruoš. pav. stilių</a:t>
            </a:r>
            <a:endParaRPr kumimoji="0" lang="en-US"/>
          </a:p>
        </p:txBody>
      </p:sp>
      <p:sp>
        <p:nvSpPr>
          <p:cNvPr id="4" name="Teksto vietos rezervavimo ženklas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6" name="Poraštės vietos rezervavimo ženklas 5"/>
          <p:cNvSpPr>
            <a:spLocks noGrp="1"/>
          </p:cNvSpPr>
          <p:nvPr>
            <p:ph type="ftr" sz="quarter" idx="11"/>
          </p:nvPr>
        </p:nvSpPr>
        <p:spPr>
          <a:xfrm>
            <a:off x="914400" y="6172200"/>
            <a:ext cx="3886200" cy="457200"/>
          </a:xfrm>
        </p:spPr>
        <p:txBody>
          <a:bodyPr/>
          <a:lstStyle/>
          <a:p>
            <a:endParaRPr lang="lt-LT"/>
          </a:p>
        </p:txBody>
      </p:sp>
      <p:sp>
        <p:nvSpPr>
          <p:cNvPr id="7" name="Skaidrės numerio vietos rezervavimo ženklas 6"/>
          <p:cNvSpPr>
            <a:spLocks noGrp="1"/>
          </p:cNvSpPr>
          <p:nvPr>
            <p:ph type="sldNum" sz="quarter" idx="12"/>
          </p:nvPr>
        </p:nvSpPr>
        <p:spPr>
          <a:xfrm>
            <a:off x="146304" y="6208776"/>
            <a:ext cx="457200" cy="457200"/>
          </a:xfrm>
        </p:spPr>
        <p:txBody>
          <a:bodyPr/>
          <a:lstStyle/>
          <a:p>
            <a:fld id="{D7A38B0A-6831-4A11-92DB-F6EE5538B0F3}" type="slidenum">
              <a:rPr lang="lt-LT" smtClean="0"/>
              <a:pPr/>
              <a:t>‹#›</a:t>
            </a:fld>
            <a:endParaRPr lang="lt-LT"/>
          </a:p>
        </p:txBody>
      </p:sp>
      <p:sp>
        <p:nvSpPr>
          <p:cNvPr id="11" name="Stačiakampis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ačiakampis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ačiakampis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aveikslėlio vietos rezervavimo ženklas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lt-LT" smtClean="0"/>
              <a:t>Spustelėkite piktogramą, jei norite įtraukti paveikslėlį</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7A38B0A-6831-4A11-92DB-F6EE5538B0F3}"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41"/>
            <a:ext cx="201168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914400" y="274640"/>
            <a:ext cx="55626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87FE3A24-3612-4361-BEEA-0154E2E4C5DC}" type="datetimeFigureOut">
              <a:rPr lang="lt-LT" smtClean="0"/>
              <a:pPr/>
              <a:t>2015.03.30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D7A38B0A-6831-4A11-92DB-F6EE5538B0F3}"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tačiakampis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Suapvalintas stačiakamp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Pavadinimo vietos rezervavimo ženklas 21"/>
          <p:cNvSpPr>
            <a:spLocks noGrp="1"/>
          </p:cNvSpPr>
          <p:nvPr>
            <p:ph type="title"/>
          </p:nvPr>
        </p:nvSpPr>
        <p:spPr>
          <a:xfrm>
            <a:off x="914400" y="274638"/>
            <a:ext cx="7772400" cy="1143000"/>
          </a:xfrm>
          <a:prstGeom prst="rect">
            <a:avLst/>
          </a:prstGeom>
        </p:spPr>
        <p:txBody>
          <a:bodyPr bIns="91440" anchor="b" anchorCtr="0">
            <a:normAutofit/>
          </a:bodyPr>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4" name="Datos vietos rezervavimo ženklas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87FE3A24-3612-4361-BEEA-0154E2E4C5DC}" type="datetimeFigureOut">
              <a:rPr lang="lt-LT" smtClean="0"/>
              <a:pPr/>
              <a:t>2015.03.30</a:t>
            </a:fld>
            <a:endParaRPr lang="lt-LT"/>
          </a:p>
        </p:txBody>
      </p:sp>
      <p:sp>
        <p:nvSpPr>
          <p:cNvPr id="3" name="Poraštės vietos rezervavimo ženklas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lt-LT"/>
          </a:p>
        </p:txBody>
      </p:sp>
      <p:sp>
        <p:nvSpPr>
          <p:cNvPr id="23" name="Skaidrės numerio vietos rezervavimo ženklas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7A38B0A-6831-4A11-92DB-F6EE5538B0F3}"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hyperlink" Target="http://www.viskasnamams.com/index.php?option=com_content&amp;view=article&amp;id=63&amp;Itemid=84" TargetMode="External"/><Relationship Id="rId2" Type="http://schemas.openxmlformats.org/officeDocument/2006/relationships/hyperlink" Target="https://www.avitela.lt/prekes/smulki-virtuves-iranga"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116632"/>
            <a:ext cx="7666112" cy="2232248"/>
          </a:xfrm>
        </p:spPr>
        <p:txBody>
          <a:bodyPr>
            <a:normAutofit fontScale="90000"/>
          </a:bodyPr>
          <a:lstStyle/>
          <a:p>
            <a:pPr algn="ctr"/>
            <a:r>
              <a:rPr lang="en-US" sz="3200" dirty="0" err="1" smtClean="0"/>
              <a:t>Fizika</a:t>
            </a:r>
            <a:r>
              <a:rPr lang="en-US" sz="3200" dirty="0" smtClean="0"/>
              <a:t> </a:t>
            </a:r>
            <a:r>
              <a:rPr lang="en-US" sz="3200" dirty="0" err="1" smtClean="0"/>
              <a:t>virtuv</a:t>
            </a:r>
            <a:r>
              <a:rPr lang="lt-LT" sz="3200" dirty="0" err="1" smtClean="0"/>
              <a:t>ėje</a:t>
            </a:r>
            <a:r>
              <a:rPr lang="en-US" sz="3200" dirty="0" smtClean="0"/>
              <a:t/>
            </a:r>
            <a:br>
              <a:rPr lang="en-US" sz="3200" dirty="0" smtClean="0"/>
            </a:br>
            <a:r>
              <a:rPr lang="en-US" sz="3200" dirty="0" err="1" smtClean="0"/>
              <a:t>Vilniaus</a:t>
            </a:r>
            <a:r>
              <a:rPr lang="en-US" sz="3200" dirty="0" smtClean="0"/>
              <a:t> ,,</a:t>
            </a:r>
            <a:r>
              <a:rPr lang="en-US" sz="3200" dirty="0" err="1" smtClean="0"/>
              <a:t>Varpo”SVM</a:t>
            </a:r>
            <a:r>
              <a:rPr lang="en-US" sz="3200" dirty="0" smtClean="0"/>
              <a:t/>
            </a:r>
            <a:br>
              <a:rPr lang="en-US" sz="3200" dirty="0" smtClean="0"/>
            </a:br>
            <a:r>
              <a:rPr lang="en-US" sz="3200" dirty="0" err="1" smtClean="0"/>
              <a:t>Agne</a:t>
            </a:r>
            <a:r>
              <a:rPr lang="lt-LT" sz="3200" dirty="0" err="1" smtClean="0"/>
              <a:t>ška</a:t>
            </a:r>
            <a:r>
              <a:rPr lang="lt-LT" sz="3200" dirty="0" smtClean="0"/>
              <a:t> </a:t>
            </a:r>
            <a:r>
              <a:rPr lang="lt-LT" sz="3200" dirty="0" err="1" smtClean="0"/>
              <a:t>Diatlovič</a:t>
            </a:r>
            <a:r>
              <a:rPr lang="lt-LT" sz="3200" dirty="0" smtClean="0"/>
              <a:t> 9kl.</a:t>
            </a:r>
            <a:br>
              <a:rPr lang="lt-LT" sz="3200" dirty="0" smtClean="0"/>
            </a:br>
            <a:r>
              <a:rPr lang="lt-LT" sz="3200" dirty="0" smtClean="0"/>
              <a:t> Mokytoja Irena </a:t>
            </a:r>
            <a:r>
              <a:rPr lang="lt-LT" sz="3200" dirty="0" err="1" smtClean="0"/>
              <a:t>Šauklienė</a:t>
            </a:r>
            <a:r>
              <a:rPr lang="lt-LT" sz="3200" dirty="0" smtClean="0"/>
              <a:t> </a:t>
            </a:r>
            <a:br>
              <a:rPr lang="lt-LT" sz="3200" dirty="0" smtClean="0"/>
            </a:br>
            <a:r>
              <a:rPr lang="lt-LT" sz="3200" dirty="0" smtClean="0"/>
              <a:t>2015</a:t>
            </a:r>
            <a:endParaRPr lang="lt-LT" sz="3200" dirty="0"/>
          </a:p>
        </p:txBody>
      </p:sp>
      <p:sp>
        <p:nvSpPr>
          <p:cNvPr id="4" name="Teksto vietos rezervavimo ženklas 3"/>
          <p:cNvSpPr>
            <a:spLocks noGrp="1"/>
          </p:cNvSpPr>
          <p:nvPr>
            <p:ph type="body" idx="1"/>
          </p:nvPr>
        </p:nvSpPr>
        <p:spPr>
          <a:xfrm>
            <a:off x="722313" y="2547938"/>
            <a:ext cx="7772400" cy="3617366"/>
          </a:xfrm>
        </p:spPr>
        <p:txBody>
          <a:bodyPr/>
          <a:lstStyle/>
          <a:p>
            <a:endParaRPr lang="lt-LT" dirty="0"/>
          </a:p>
        </p:txBody>
      </p:sp>
      <p:pic>
        <p:nvPicPr>
          <p:cNvPr id="3" name="Picture 2" descr="D:\#Users\Vytautas\Pictures\imontuojma[1].jpg"/>
          <p:cNvPicPr>
            <a:picLocks noChangeAspect="1" noChangeArrowheads="1"/>
          </p:cNvPicPr>
          <p:nvPr/>
        </p:nvPicPr>
        <p:blipFill>
          <a:blip r:embed="rId2" cstate="print"/>
          <a:srcRect/>
          <a:stretch>
            <a:fillRect/>
          </a:stretch>
        </p:blipFill>
        <p:spPr bwMode="auto">
          <a:xfrm>
            <a:off x="755576" y="2564904"/>
            <a:ext cx="7704856" cy="394243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76673"/>
            <a:ext cx="7772400" cy="1152128"/>
          </a:xfrm>
        </p:spPr>
        <p:txBody>
          <a:bodyPr/>
          <a:lstStyle/>
          <a:p>
            <a:r>
              <a:rPr lang="en-US" dirty="0" err="1" smtClean="0"/>
              <a:t>Turinys</a:t>
            </a:r>
            <a:endParaRPr lang="lt-LT" dirty="0"/>
          </a:p>
        </p:txBody>
      </p:sp>
      <p:sp>
        <p:nvSpPr>
          <p:cNvPr id="3" name="Teksto vietos rezervavimo ženklas 2"/>
          <p:cNvSpPr>
            <a:spLocks noGrp="1"/>
          </p:cNvSpPr>
          <p:nvPr>
            <p:ph type="body" idx="1"/>
          </p:nvPr>
        </p:nvSpPr>
        <p:spPr>
          <a:xfrm>
            <a:off x="722313" y="2547938"/>
            <a:ext cx="7772400" cy="3977406"/>
          </a:xfrm>
        </p:spPr>
        <p:txBody>
          <a:bodyPr>
            <a:normAutofit fontScale="70000" lnSpcReduction="20000"/>
          </a:bodyPr>
          <a:lstStyle/>
          <a:p>
            <a:pPr>
              <a:buFont typeface="Arial" pitchFamily="34" charset="0"/>
              <a:buChar char="•"/>
            </a:pPr>
            <a:r>
              <a:rPr lang="lt-LT" dirty="0" smtClean="0"/>
              <a:t>Šilumos laidumas </a:t>
            </a:r>
          </a:p>
          <a:p>
            <a:pPr>
              <a:buFont typeface="Arial" pitchFamily="34" charset="0"/>
              <a:buChar char="•"/>
            </a:pPr>
            <a:r>
              <a:rPr lang="lt-LT" dirty="0" smtClean="0"/>
              <a:t>Termosas</a:t>
            </a:r>
          </a:p>
          <a:p>
            <a:pPr>
              <a:buFont typeface="Arial" pitchFamily="34" charset="0"/>
              <a:buChar char="•"/>
            </a:pPr>
            <a:r>
              <a:rPr lang="lt-LT" dirty="0" smtClean="0"/>
              <a:t>Konvekcija</a:t>
            </a:r>
          </a:p>
          <a:p>
            <a:pPr>
              <a:buFont typeface="Arial" pitchFamily="34" charset="0"/>
              <a:buChar char="•"/>
            </a:pPr>
            <a:r>
              <a:rPr lang="lt-LT" dirty="0" smtClean="0"/>
              <a:t>Šiluminis spinduliavimas</a:t>
            </a:r>
          </a:p>
          <a:p>
            <a:pPr>
              <a:buFont typeface="Arial" pitchFamily="34" charset="0"/>
              <a:buChar char="•"/>
            </a:pPr>
            <a:r>
              <a:rPr lang="lt-LT" dirty="0" smtClean="0"/>
              <a:t>Bandymas</a:t>
            </a:r>
          </a:p>
          <a:p>
            <a:pPr>
              <a:buFont typeface="Arial" pitchFamily="34" charset="0"/>
              <a:buChar char="•"/>
            </a:pPr>
            <a:r>
              <a:rPr lang="lt-LT" dirty="0" smtClean="0"/>
              <a:t>Virimas </a:t>
            </a:r>
          </a:p>
          <a:p>
            <a:pPr>
              <a:buFont typeface="Arial" pitchFamily="34" charset="0"/>
              <a:buChar char="•"/>
            </a:pPr>
            <a:r>
              <a:rPr lang="lt-LT" dirty="0" err="1" smtClean="0"/>
              <a:t>Greitpuodis</a:t>
            </a:r>
            <a:endParaRPr lang="lt-LT" dirty="0" smtClean="0"/>
          </a:p>
          <a:p>
            <a:pPr>
              <a:buFont typeface="Arial" pitchFamily="34" charset="0"/>
              <a:buChar char="•"/>
            </a:pPr>
            <a:r>
              <a:rPr lang="lt-LT" dirty="0" smtClean="0"/>
              <a:t>Difuzija</a:t>
            </a:r>
          </a:p>
          <a:p>
            <a:pPr>
              <a:buFont typeface="Arial" pitchFamily="34" charset="0"/>
              <a:buChar char="•"/>
            </a:pPr>
            <a:r>
              <a:rPr lang="lt-LT" dirty="0" smtClean="0"/>
              <a:t>Elektros prietaisai</a:t>
            </a:r>
          </a:p>
          <a:p>
            <a:pPr>
              <a:buFont typeface="Arial" pitchFamily="34" charset="0"/>
              <a:buChar char="•"/>
            </a:pPr>
            <a:r>
              <a:rPr lang="lt-LT" dirty="0" smtClean="0"/>
              <a:t>Patarimai</a:t>
            </a:r>
          </a:p>
          <a:p>
            <a:pPr>
              <a:buFont typeface="Arial" pitchFamily="34" charset="0"/>
              <a:buChar char="•"/>
            </a:pPr>
            <a:r>
              <a:rPr lang="lt-LT" dirty="0" smtClean="0"/>
              <a:t>Testas </a:t>
            </a:r>
          </a:p>
          <a:p>
            <a:pPr>
              <a:buFont typeface="Arial" pitchFamily="34" charset="0"/>
              <a:buChar char="•"/>
            </a:pPr>
            <a:r>
              <a:rPr lang="lt-LT" dirty="0" smtClean="0"/>
              <a:t>Uždavinys</a:t>
            </a:r>
          </a:p>
          <a:p>
            <a:pPr>
              <a:buFont typeface="Arial" pitchFamily="34" charset="0"/>
              <a:buChar char="•"/>
            </a:pPr>
            <a:r>
              <a:rPr lang="lt-LT" dirty="0" smtClean="0"/>
              <a:t>Literatūra</a:t>
            </a:r>
          </a:p>
          <a:p>
            <a:pPr>
              <a:buFont typeface="Arial" pitchFamily="34" charset="0"/>
              <a:buChar char="•"/>
            </a:pPr>
            <a:endParaRPr lang="lt-LT" dirty="0" smtClean="0"/>
          </a:p>
          <a:p>
            <a:pPr>
              <a:buFont typeface="Arial" pitchFamily="34" charset="0"/>
              <a:buChar char="•"/>
            </a:pPr>
            <a:endParaRPr lang="lt-LT" dirty="0" smtClean="0"/>
          </a:p>
          <a:p>
            <a:pPr>
              <a:buFont typeface="Arial" pitchFamily="34" charset="0"/>
              <a:buChar char="•"/>
            </a:pPr>
            <a:endParaRPr lang="lt-LT" dirty="0" smtClean="0"/>
          </a:p>
          <a:p>
            <a:pPr>
              <a:buFont typeface="Arial" pitchFamily="34" charset="0"/>
              <a:buChar char="•"/>
            </a:pPr>
            <a:endParaRPr lang="lt-L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1 dalių puodų/ keptuvių rinkinys"/>
          <p:cNvPicPr>
            <a:picLocks noChangeAspect="1" noChangeArrowheads="1"/>
          </p:cNvPicPr>
          <p:nvPr/>
        </p:nvPicPr>
        <p:blipFill>
          <a:blip r:embed="rId2" cstate="print"/>
          <a:srcRect/>
          <a:stretch>
            <a:fillRect/>
          </a:stretch>
        </p:blipFill>
        <p:spPr bwMode="auto">
          <a:xfrm>
            <a:off x="1187624" y="1772816"/>
            <a:ext cx="6264696" cy="388843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p:txBody>
          <a:bodyPr>
            <a:normAutofit fontScale="90000"/>
          </a:bodyPr>
          <a:lstStyle/>
          <a:p>
            <a:r>
              <a:rPr lang="lt-LT" dirty="0" smtClean="0"/>
              <a:t>Šilumos laidumas</a:t>
            </a:r>
            <a:br>
              <a:rPr lang="lt-LT" dirty="0" smtClean="0"/>
            </a:br>
            <a:r>
              <a:rPr lang="lt-LT" sz="2200" dirty="0" smtClean="0"/>
              <a:t>Vidinės energijos perdavimas iš šiltesnio</a:t>
            </a:r>
            <a:r>
              <a:rPr lang="en-US" sz="2200" dirty="0" smtClean="0"/>
              <a:t/>
            </a:r>
            <a:br>
              <a:rPr lang="en-US" sz="2200" dirty="0" smtClean="0"/>
            </a:br>
            <a:r>
              <a:rPr lang="lt-LT" sz="2200" dirty="0" smtClean="0"/>
              <a:t> kūno</a:t>
            </a:r>
            <a:r>
              <a:rPr lang="en-US" sz="2200" dirty="0" smtClean="0"/>
              <a:t> </a:t>
            </a:r>
            <a:r>
              <a:rPr lang="lt-LT" sz="2200" dirty="0" smtClean="0"/>
              <a:t> į šaltesnį arba iš šiltesnės kūno</a:t>
            </a:r>
            <a:r>
              <a:rPr lang="en-US" sz="2200" dirty="0" smtClean="0"/>
              <a:t>                                </a:t>
            </a:r>
            <a:br>
              <a:rPr lang="en-US" sz="2200" dirty="0" smtClean="0"/>
            </a:br>
            <a:r>
              <a:rPr lang="lt-LT" sz="2200" dirty="0" smtClean="0"/>
              <a:t> dalies</a:t>
            </a:r>
            <a:r>
              <a:rPr lang="en-US" sz="2200" dirty="0" smtClean="0"/>
              <a:t> </a:t>
            </a:r>
            <a:r>
              <a:rPr lang="lt-LT" sz="2200" dirty="0" smtClean="0"/>
              <a:t> į šaltesnę tiesiogiai jiems liečiantis</a:t>
            </a:r>
            <a:r>
              <a:rPr lang="en-US" sz="2200" dirty="0" smtClean="0"/>
              <a:t>.</a:t>
            </a:r>
            <a:br>
              <a:rPr lang="en-US" sz="2200" dirty="0" smtClean="0"/>
            </a:br>
            <a:endParaRPr lang="lt-LT" sz="2200" dirty="0"/>
          </a:p>
        </p:txBody>
      </p:sp>
      <p:sp>
        <p:nvSpPr>
          <p:cNvPr id="6" name="Teksto vietos rezervavimo ženklas 5"/>
          <p:cNvSpPr>
            <a:spLocks noGrp="1"/>
          </p:cNvSpPr>
          <p:nvPr>
            <p:ph type="body" idx="1"/>
          </p:nvPr>
        </p:nvSpPr>
        <p:spPr>
          <a:xfrm>
            <a:off x="722313" y="2547938"/>
            <a:ext cx="7772400" cy="4049414"/>
          </a:xfrm>
        </p:spPr>
        <p:txBody>
          <a:bodyPr>
            <a:normAutofit/>
          </a:bodyPr>
          <a:lstStyle/>
          <a:p>
            <a:pPr>
              <a:buFont typeface="Arial" pitchFamily="34" charset="0"/>
              <a:buChar char="•"/>
            </a:pPr>
            <a:r>
              <a:rPr lang="lt-LT" dirty="0" smtClean="0">
                <a:latin typeface="Baskerville Old Face" pitchFamily="18" charset="0"/>
              </a:rPr>
              <a:t>Šilumos laidininkai (metalai, ypač auksas, sidabras ir varis )</a:t>
            </a:r>
          </a:p>
          <a:p>
            <a:pPr>
              <a:buFont typeface="Arial" pitchFamily="34" charset="0"/>
              <a:buChar char="•"/>
            </a:pPr>
            <a:r>
              <a:rPr lang="lt-LT" dirty="0" smtClean="0">
                <a:latin typeface="Baskerville Old Face" pitchFamily="18" charset="0"/>
              </a:rPr>
              <a:t>Šilumos izoliatoriai(mediena, stiklas, plastikas, vakuumas)</a:t>
            </a:r>
          </a:p>
          <a:p>
            <a:r>
              <a:rPr lang="lt-LT" dirty="0" smtClean="0">
                <a:latin typeface="Baskerville Old Face" pitchFamily="18" charset="0"/>
              </a:rPr>
              <a:t>Keptuvės , puodai </a:t>
            </a:r>
            <a:r>
              <a:rPr lang="en-US" dirty="0" smtClean="0">
                <a:latin typeface="Baskerville Old Face" pitchFamily="18" charset="0"/>
              </a:rPr>
              <a:t>,</a:t>
            </a:r>
            <a:r>
              <a:rPr lang="lt-LT" dirty="0" smtClean="0">
                <a:latin typeface="Baskerville Old Face" pitchFamily="18" charset="0"/>
              </a:rPr>
              <a:t>virdulių kaitinimo elementai paprastai būna metaliniai.</a:t>
            </a:r>
          </a:p>
          <a:p>
            <a:r>
              <a:rPr lang="lt-LT" dirty="0" smtClean="0">
                <a:latin typeface="Baskerville Old Face" pitchFamily="18" charset="0"/>
              </a:rPr>
              <a:t>Kūnams apsaugoti nuo perkaitinimo ar atšalimo naudojamos įvairios izoliacinės medžiagos, trukdančios perduoti šilumą laidumo būdu.</a:t>
            </a:r>
            <a:endParaRPr lang="en-US" dirty="0" smtClean="0">
              <a:latin typeface="Baskerville Old Face" pitchFamily="18" charset="0"/>
            </a:endParaRPr>
          </a:p>
          <a:p>
            <a:r>
              <a:rPr lang="lt-LT" dirty="0" smtClean="0">
                <a:latin typeface="Baskerville Old Face" pitchFamily="18" charset="0"/>
              </a:rPr>
              <a:t> Keptuvių ar puodų rankenos gaminamos iš gerų šilumos izoliatorių , nes turi neįkaisti.</a:t>
            </a:r>
            <a:endParaRPr lang="lt-LT" dirty="0">
              <a:latin typeface="Baskerville Old Face" pitchFamily="18" charset="0"/>
            </a:endParaRPr>
          </a:p>
        </p:txBody>
      </p:sp>
      <p:pic>
        <p:nvPicPr>
          <p:cNvPr id="3074" name="Picture 2" descr="D:\#Users\Vytautas\Pictures\Siluma[1].jpg"/>
          <p:cNvPicPr>
            <a:picLocks noChangeAspect="1" noChangeArrowheads="1"/>
          </p:cNvPicPr>
          <p:nvPr/>
        </p:nvPicPr>
        <p:blipFill>
          <a:blip r:embed="rId2" cstate="print"/>
          <a:srcRect/>
          <a:stretch>
            <a:fillRect/>
          </a:stretch>
        </p:blipFill>
        <p:spPr bwMode="auto">
          <a:xfrm>
            <a:off x="5427038" y="204402"/>
            <a:ext cx="3177410" cy="207477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dirty="0" smtClean="0"/>
              <a:t/>
            </a:r>
            <a:br>
              <a:rPr lang="lt-LT" dirty="0" smtClean="0"/>
            </a:br>
            <a:r>
              <a:rPr lang="lt-LT" sz="3100" dirty="0" smtClean="0"/>
              <a:t> Termosas</a:t>
            </a:r>
            <a:r>
              <a:rPr lang="lt-LT" sz="1800" dirty="0" smtClean="0"/>
              <a:t/>
            </a:r>
            <a:br>
              <a:rPr lang="lt-LT" sz="1800" dirty="0" smtClean="0"/>
            </a:br>
            <a:r>
              <a:rPr lang="lt-LT" sz="1800" dirty="0" smtClean="0"/>
              <a:t> Į plastikinį korpusą įtvirtintas indas</a:t>
            </a:r>
            <a:br>
              <a:rPr lang="lt-LT" sz="1800" dirty="0" smtClean="0"/>
            </a:br>
            <a:r>
              <a:rPr lang="lt-LT" sz="1800" dirty="0" smtClean="0"/>
              <a:t> su dvigubomis sienelėmis, tarp kurių yra vakuumas</a:t>
            </a:r>
            <a:r>
              <a:rPr lang="en-US" sz="1800" dirty="0" smtClean="0"/>
              <a:t>, </a:t>
            </a:r>
            <a:r>
              <a:rPr lang="lt-LT" sz="1800" dirty="0" smtClean="0"/>
              <a:t/>
            </a:r>
            <a:br>
              <a:rPr lang="lt-LT" sz="1800" dirty="0" smtClean="0"/>
            </a:br>
            <a:r>
              <a:rPr lang="lt-LT" sz="1800" dirty="0" smtClean="0"/>
              <a:t>stabdantis šilumos perdavimą konvekcija ar laidumu.</a:t>
            </a:r>
            <a:br>
              <a:rPr lang="lt-LT" sz="1800" dirty="0" smtClean="0"/>
            </a:br>
            <a:r>
              <a:rPr lang="lt-LT" sz="1800" dirty="0" smtClean="0"/>
              <a:t>Blizgios indo sienelės gerai atspindi šilumos spindulius,</a:t>
            </a:r>
            <a:br>
              <a:rPr lang="lt-LT" sz="1800" dirty="0" smtClean="0"/>
            </a:br>
            <a:r>
              <a:rPr lang="lt-LT" sz="1800" dirty="0" smtClean="0"/>
              <a:t>todėl sumažėja šilumos perdavimas spinduliais .</a:t>
            </a:r>
            <a:br>
              <a:rPr lang="lt-LT" sz="1800" dirty="0" smtClean="0"/>
            </a:br>
            <a:r>
              <a:rPr lang="lt-LT" sz="1800" dirty="0" smtClean="0"/>
              <a:t> </a:t>
            </a:r>
            <a:endParaRPr lang="lt-LT" sz="1800" dirty="0"/>
          </a:p>
        </p:txBody>
      </p:sp>
      <p:sp>
        <p:nvSpPr>
          <p:cNvPr id="3" name="Teksto vietos rezervavimo ženklas 2"/>
          <p:cNvSpPr>
            <a:spLocks noGrp="1"/>
          </p:cNvSpPr>
          <p:nvPr>
            <p:ph type="body" idx="1"/>
          </p:nvPr>
        </p:nvSpPr>
        <p:spPr>
          <a:xfrm>
            <a:off x="179512" y="2547938"/>
            <a:ext cx="8784976" cy="4121422"/>
          </a:xfrm>
        </p:spPr>
        <p:txBody>
          <a:bodyPr>
            <a:normAutofit fontScale="70000" lnSpcReduction="20000"/>
          </a:bodyPr>
          <a:lstStyle/>
          <a:p>
            <a:r>
              <a:rPr lang="lt-LT" b="1" dirty="0" smtClean="0"/>
              <a:t>Kaip prižiūrėti termosą</a:t>
            </a:r>
            <a:endParaRPr lang="lt-LT" dirty="0" smtClean="0"/>
          </a:p>
          <a:p>
            <a:pPr>
              <a:buFont typeface="Arial" pitchFamily="34" charset="0"/>
              <a:buChar char="•"/>
            </a:pPr>
            <a:r>
              <a:rPr lang="lt-LT" sz="2600" dirty="0" smtClean="0">
                <a:latin typeface="Baskerville Old Face" pitchFamily="18" charset="0"/>
              </a:rPr>
              <a:t>Naują dar nenaudotą termosą reikia išplauti karštu vandeniu ir palikti neuždarytą, kol išdžius.</a:t>
            </a:r>
          </a:p>
          <a:p>
            <a:pPr>
              <a:buFont typeface="Arial" pitchFamily="34" charset="0"/>
              <a:buChar char="•"/>
            </a:pPr>
            <a:r>
              <a:rPr lang="lt-LT" sz="2600" dirty="0" smtClean="0">
                <a:latin typeface="Baskerville Old Face" pitchFamily="18" charset="0"/>
              </a:rPr>
              <a:t>Viename termose laikomi arba labai karšti, arba labai šalti produktai. Dažnai kaitalioti šaltųjų ir karštųjų produktų nereikėtų.</a:t>
            </a:r>
          </a:p>
          <a:p>
            <a:pPr>
              <a:buFont typeface="Arial" pitchFamily="34" charset="0"/>
              <a:buChar char="•"/>
            </a:pPr>
            <a:r>
              <a:rPr lang="lt-LT" sz="2600" dirty="0" smtClean="0">
                <a:latin typeface="Baskerville Old Face" pitchFamily="18" charset="0"/>
              </a:rPr>
              <a:t>Prieš pildami šaltąjį gėrimą į termosą palaikykite jį neuždarytą šaldytuve, o prieš pildami karštąjį gėrimą – kaskart išskalaukite karštu vandeniu.</a:t>
            </a:r>
          </a:p>
          <a:p>
            <a:pPr>
              <a:buFont typeface="Arial" pitchFamily="34" charset="0"/>
              <a:buChar char="•"/>
            </a:pPr>
            <a:r>
              <a:rPr lang="lt-LT" sz="2600" dirty="0" smtClean="0">
                <a:latin typeface="Baskerville Old Face" pitchFamily="18" charset="0"/>
              </a:rPr>
              <a:t>Maistas iš termoso imamas mediniais arba plastikiniais stalo įrankiais.</a:t>
            </a:r>
          </a:p>
          <a:p>
            <a:pPr>
              <a:buFont typeface="Arial" pitchFamily="34" charset="0"/>
              <a:buChar char="•"/>
            </a:pPr>
            <a:r>
              <a:rPr lang="lt-LT" sz="2600" dirty="0" smtClean="0">
                <a:latin typeface="Baskerville Old Face" pitchFamily="18" charset="0"/>
              </a:rPr>
              <a:t>Į termosą griežtai draudžiama pilti gazuotus gėrimus, išlydytus riebalus, įvairius sūrymus   bei marinatus.</a:t>
            </a:r>
          </a:p>
          <a:p>
            <a:pPr>
              <a:buFont typeface="Arial" pitchFamily="34" charset="0"/>
              <a:buChar char="•"/>
            </a:pPr>
            <a:r>
              <a:rPr lang="lt-LT" sz="2600" dirty="0" smtClean="0">
                <a:latin typeface="Baskerville Old Face" pitchFamily="18" charset="0"/>
              </a:rPr>
              <a:t>Niekada negalima pripildyti termoso iki pat viršaus, reikėtų palikti 1 centimetro oro tarpą.</a:t>
            </a:r>
          </a:p>
          <a:p>
            <a:pPr>
              <a:buFont typeface="Arial" pitchFamily="34" charset="0"/>
              <a:buChar char="•"/>
            </a:pPr>
            <a:r>
              <a:rPr lang="lt-LT" sz="2600" dirty="0" smtClean="0">
                <a:latin typeface="Baskerville Old Face" pitchFamily="18" charset="0"/>
              </a:rPr>
              <a:t>Pripildyto termoso negalima laikyti ilgiau nei dvi paras, o tuščio niekada nepalikite sandariai uždaryto – kad neatsirastų nemalonus kvapas.</a:t>
            </a:r>
          </a:p>
          <a:p>
            <a:pPr>
              <a:buFont typeface="Arial" pitchFamily="34" charset="0"/>
              <a:buChar char="•"/>
            </a:pPr>
            <a:r>
              <a:rPr lang="lt-LT" sz="2600" dirty="0" smtClean="0">
                <a:latin typeface="Baskerville Old Face" pitchFamily="18" charset="0"/>
              </a:rPr>
              <a:t>Kaskart pasinaudojus termosą reikia išplauti karštu vandeniu su indų plovikliu ir būtinai dideliu kiekiu vandens kruopščiai išskalauti.</a:t>
            </a:r>
          </a:p>
          <a:p>
            <a:endParaRPr lang="lt-LT" dirty="0"/>
          </a:p>
        </p:txBody>
      </p:sp>
      <p:pic>
        <p:nvPicPr>
          <p:cNvPr id="1027" name="Picture 3" descr="D:\#Users\Vytautas\Pictures\vakuuminis-termosas-peterhof-1101181-2-dydziai[1].jpg"/>
          <p:cNvPicPr>
            <a:picLocks noChangeAspect="1" noChangeArrowheads="1"/>
          </p:cNvPicPr>
          <p:nvPr/>
        </p:nvPicPr>
        <p:blipFill>
          <a:blip r:embed="rId2" cstate="print"/>
          <a:srcRect/>
          <a:stretch>
            <a:fillRect/>
          </a:stretch>
        </p:blipFill>
        <p:spPr bwMode="auto">
          <a:xfrm>
            <a:off x="6444208" y="116633"/>
            <a:ext cx="2556792" cy="216024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t>Konvekcija</a:t>
            </a:r>
            <a:br>
              <a:rPr lang="lt-LT" dirty="0" smtClean="0"/>
            </a:br>
            <a:r>
              <a:rPr lang="lt-LT" sz="1800" dirty="0" smtClean="0"/>
              <a:t>Šilumos perdavimas skysčio </a:t>
            </a:r>
            <a:br>
              <a:rPr lang="lt-LT" sz="1800" dirty="0" smtClean="0"/>
            </a:br>
            <a:r>
              <a:rPr lang="lt-LT" sz="1800" dirty="0" smtClean="0"/>
              <a:t>ir dujų srovėmis.</a:t>
            </a:r>
            <a:endParaRPr lang="lt-LT" sz="1800" dirty="0"/>
          </a:p>
        </p:txBody>
      </p:sp>
      <p:sp>
        <p:nvSpPr>
          <p:cNvPr id="3" name="Teksto vietos rezervavimo ženklas 2"/>
          <p:cNvSpPr>
            <a:spLocks noGrp="1"/>
          </p:cNvSpPr>
          <p:nvPr>
            <p:ph type="body" idx="1"/>
          </p:nvPr>
        </p:nvSpPr>
        <p:spPr>
          <a:xfrm>
            <a:off x="722313" y="2547938"/>
            <a:ext cx="7772400" cy="3689374"/>
          </a:xfrm>
        </p:spPr>
        <p:txBody>
          <a:bodyPr>
            <a:normAutofit/>
          </a:bodyPr>
          <a:lstStyle/>
          <a:p>
            <a:r>
              <a:rPr lang="lt-LT" dirty="0" smtClean="0">
                <a:latin typeface="Baskerville Old Face" pitchFamily="18" charset="0"/>
              </a:rPr>
              <a:t>Konvekcija būna dviejų rūšių : laisvoji ir priverstinė.</a:t>
            </a:r>
          </a:p>
          <a:p>
            <a:r>
              <a:rPr lang="lt-LT" dirty="0" smtClean="0">
                <a:latin typeface="Baskerville Old Face" pitchFamily="18" charset="0"/>
              </a:rPr>
              <a:t>Inde šildomo vandens dalis išsiplečia, sumažėja tankis. </a:t>
            </a:r>
            <a:r>
              <a:rPr lang="lt-LT" dirty="0" err="1" smtClean="0">
                <a:latin typeface="Baskerville Old Face" pitchFamily="18" charset="0"/>
              </a:rPr>
              <a:t>Archimedo</a:t>
            </a:r>
            <a:r>
              <a:rPr lang="lt-LT" dirty="0" smtClean="0">
                <a:latin typeface="Baskerville Old Face" pitchFamily="18" charset="0"/>
              </a:rPr>
              <a:t> jėgos veikiami šiltesni vandens sluoksniai kyla į viršų, kartu pernešdami šilumą. Šaltesni sluoksniai leidžiasi žemyn. Maišantis šaltiems ir šiltiems sluoksniams, jų temperatūra po kurio laiko išsilygina.  Jei</a:t>
            </a:r>
            <a:r>
              <a:rPr lang="en-US" dirty="0" smtClean="0">
                <a:latin typeface="Baskerville Old Face" pitchFamily="18" charset="0"/>
              </a:rPr>
              <a:t> van</a:t>
            </a:r>
            <a:r>
              <a:rPr lang="lt-LT" dirty="0" smtClean="0">
                <a:latin typeface="Baskerville Old Face" pitchFamily="18" charset="0"/>
              </a:rPr>
              <a:t>denį kaitintume iš viršaus, apačioje jis ilgai nesušiltų. Mat viršutiniai, lengvesni,  sluoksniai  negalėtų nusileisti žemiau šaltų , sunkesnių.</a:t>
            </a:r>
            <a:endParaRPr lang="lt-LT" dirty="0">
              <a:latin typeface="Baskerville Old Face" pitchFamily="18" charset="0"/>
            </a:endParaRPr>
          </a:p>
        </p:txBody>
      </p:sp>
      <p:pic>
        <p:nvPicPr>
          <p:cNvPr id="2050" name="Picture 2" descr="D:\#Users\Vytautas\Pictures\11975_510[1].jpg"/>
          <p:cNvPicPr>
            <a:picLocks noChangeAspect="1" noChangeArrowheads="1"/>
          </p:cNvPicPr>
          <p:nvPr/>
        </p:nvPicPr>
        <p:blipFill>
          <a:blip r:embed="rId2" cstate="print"/>
          <a:srcRect/>
          <a:stretch>
            <a:fillRect/>
          </a:stretch>
        </p:blipFill>
        <p:spPr bwMode="auto">
          <a:xfrm>
            <a:off x="3995936" y="332655"/>
            <a:ext cx="4752528" cy="187220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Šiluminis spinduliavimas</a:t>
            </a:r>
            <a:br>
              <a:rPr lang="lt-LT" dirty="0" smtClean="0"/>
            </a:br>
            <a:r>
              <a:rPr lang="lt-LT" sz="1600" dirty="0" smtClean="0"/>
              <a:t>Šilumos perdavimas ne medžiagomis .</a:t>
            </a:r>
            <a:r>
              <a:rPr lang="lt-LT" dirty="0" smtClean="0"/>
              <a:t/>
            </a:r>
            <a:br>
              <a:rPr lang="lt-LT" dirty="0" smtClean="0"/>
            </a:br>
            <a:endParaRPr lang="lt-LT" dirty="0"/>
          </a:p>
        </p:txBody>
      </p:sp>
      <p:sp>
        <p:nvSpPr>
          <p:cNvPr id="4" name="Teksto vietos rezervavimo ženklas 3"/>
          <p:cNvSpPr>
            <a:spLocks noGrp="1"/>
          </p:cNvSpPr>
          <p:nvPr>
            <p:ph type="body" idx="1"/>
          </p:nvPr>
        </p:nvSpPr>
        <p:spPr>
          <a:xfrm>
            <a:off x="722313" y="2547938"/>
            <a:ext cx="7772400" cy="3833390"/>
          </a:xfrm>
        </p:spPr>
        <p:txBody>
          <a:bodyPr/>
          <a:lstStyle/>
          <a:p>
            <a:r>
              <a:rPr lang="lt-LT" dirty="0" smtClean="0"/>
              <a:t>Kūnai nevienodai skleidžia ir sugeria spindulius. Tamsus matinis paviršius, kur kas greičiau praranda energiją- jis yra geresnis </a:t>
            </a:r>
            <a:r>
              <a:rPr lang="lt-LT" dirty="0" err="1" smtClean="0"/>
              <a:t>spinduoklis</a:t>
            </a:r>
            <a:r>
              <a:rPr lang="lt-LT" dirty="0" smtClean="0"/>
              <a:t>. Glotnus blizgus paviršius yra prastas </a:t>
            </a:r>
            <a:r>
              <a:rPr lang="lt-LT" dirty="0" err="1" smtClean="0"/>
              <a:t>spinduoklis</a:t>
            </a:r>
            <a:r>
              <a:rPr lang="lt-LT" dirty="0" smtClean="0"/>
              <a:t>.</a:t>
            </a:r>
          </a:p>
          <a:p>
            <a:r>
              <a:rPr lang="lt-LT" dirty="0" smtClean="0"/>
              <a:t>Tamsus paviršius greičiau išspinduliuoja šilumą, o poliruotas šviesus geriau atspindi. </a:t>
            </a:r>
            <a:endParaRPr lang="lt-LT" dirty="0"/>
          </a:p>
        </p:txBody>
      </p:sp>
      <p:pic>
        <p:nvPicPr>
          <p:cNvPr id="4098" name="Picture 2" descr="D:\#Users\Vytautas\Pictures\95[1].jpg"/>
          <p:cNvPicPr>
            <a:picLocks noChangeAspect="1" noChangeArrowheads="1"/>
          </p:cNvPicPr>
          <p:nvPr/>
        </p:nvPicPr>
        <p:blipFill>
          <a:blip r:embed="rId2" cstate="print"/>
          <a:srcRect/>
          <a:stretch>
            <a:fillRect/>
          </a:stretch>
        </p:blipFill>
        <p:spPr bwMode="auto">
          <a:xfrm>
            <a:off x="6228184" y="188640"/>
            <a:ext cx="2608833" cy="1955808"/>
          </a:xfrm>
          <a:prstGeom prst="rect">
            <a:avLst/>
          </a:prstGeom>
          <a:noFill/>
        </p:spPr>
      </p:pic>
      <p:pic>
        <p:nvPicPr>
          <p:cNvPr id="1026" name="Picture 2" descr="D:\#Users\Vytautas\Pictures\profi-king-aukstas-puodas-61l[1].jpg"/>
          <p:cNvPicPr>
            <a:picLocks noChangeAspect="1" noChangeArrowheads="1"/>
          </p:cNvPicPr>
          <p:nvPr/>
        </p:nvPicPr>
        <p:blipFill>
          <a:blip r:embed="rId3" cstate="print"/>
          <a:srcRect/>
          <a:stretch>
            <a:fillRect/>
          </a:stretch>
        </p:blipFill>
        <p:spPr bwMode="auto">
          <a:xfrm>
            <a:off x="2699792" y="4365104"/>
            <a:ext cx="2592288" cy="2232248"/>
          </a:xfrm>
          <a:prstGeom prst="rect">
            <a:avLst/>
          </a:prstGeom>
          <a:noFill/>
        </p:spPr>
      </p:pic>
      <p:pic>
        <p:nvPicPr>
          <p:cNvPr id="1027" name="Picture 3" descr="D:\#Users\Vytautas\Pictures\1912-puodas-su-stikliniu-dangciu-titan-252[1].jpg"/>
          <p:cNvPicPr>
            <a:picLocks noChangeAspect="1" noChangeArrowheads="1"/>
          </p:cNvPicPr>
          <p:nvPr/>
        </p:nvPicPr>
        <p:blipFill>
          <a:blip r:embed="rId4" cstate="print"/>
          <a:srcRect/>
          <a:stretch>
            <a:fillRect/>
          </a:stretch>
        </p:blipFill>
        <p:spPr bwMode="auto">
          <a:xfrm>
            <a:off x="6119664" y="4365104"/>
            <a:ext cx="3024336" cy="226825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D:\#Users\Vytautas\Pictures\termometras[2].jpg"/>
          <p:cNvPicPr>
            <a:picLocks noGrp="1" noChangeAspect="1" noChangeArrowheads="1"/>
          </p:cNvPicPr>
          <p:nvPr>
            <p:ph sz="half" idx="4294967295"/>
          </p:nvPr>
        </p:nvPicPr>
        <p:blipFill>
          <a:blip r:embed="rId2" cstate="print"/>
          <a:stretch>
            <a:fillRect/>
          </a:stretch>
        </p:blipFill>
        <p:spPr bwMode="auto">
          <a:xfrm rot="10800000" flipV="1">
            <a:off x="395536" y="3933056"/>
            <a:ext cx="1512168" cy="1418177"/>
          </a:xfrm>
          <a:prstGeom prst="rect">
            <a:avLst/>
          </a:prstGeom>
          <a:noFill/>
        </p:spPr>
      </p:pic>
      <p:sp>
        <p:nvSpPr>
          <p:cNvPr id="19" name="Teksto vietos rezervavimo ženklas 18"/>
          <p:cNvSpPr>
            <a:spLocks noGrp="1"/>
          </p:cNvSpPr>
          <p:nvPr>
            <p:ph type="body" idx="4294967295"/>
          </p:nvPr>
        </p:nvSpPr>
        <p:spPr>
          <a:xfrm>
            <a:off x="0" y="1484784"/>
            <a:ext cx="9144000" cy="2304256"/>
          </a:xfrm>
        </p:spPr>
        <p:txBody>
          <a:bodyPr>
            <a:normAutofit fontScale="70000" lnSpcReduction="20000"/>
          </a:bodyPr>
          <a:lstStyle/>
          <a:p>
            <a:endParaRPr lang="en-US" dirty="0" smtClean="0">
              <a:solidFill>
                <a:schemeClr val="tx1"/>
              </a:solidFill>
            </a:endParaRPr>
          </a:p>
          <a:p>
            <a:r>
              <a:rPr lang="lt-LT" dirty="0" smtClean="0">
                <a:latin typeface="Baskerville Old Face" pitchFamily="18" charset="0"/>
              </a:rPr>
              <a:t>Priemonės: 2 puodukai(baltas ir juodas);2 termometrai; 2 kartono skritulėliai su skylutėmis.</a:t>
            </a:r>
            <a:endParaRPr lang="en-US" dirty="0" smtClean="0">
              <a:solidFill>
                <a:schemeClr val="tx1"/>
              </a:solidFill>
              <a:latin typeface="Baskerville Old Face" pitchFamily="18" charset="0"/>
            </a:endParaRPr>
          </a:p>
          <a:p>
            <a:r>
              <a:rPr lang="lt-LT" dirty="0" smtClean="0">
                <a:solidFill>
                  <a:schemeClr val="tx1"/>
                </a:solidFill>
                <a:latin typeface="Baskerville Old Face" pitchFamily="18" charset="0"/>
              </a:rPr>
              <a:t>Į puodukus įpilame vienodą kiekį karšto vandens. Kartonu uždengiame puodukus ir į skyles įstatome termometrus. </a:t>
            </a:r>
            <a:r>
              <a:rPr lang="lt-LT" dirty="0" smtClean="0">
                <a:latin typeface="Baskerville Old Face" pitchFamily="18" charset="0"/>
              </a:rPr>
              <a:t>I</a:t>
            </a:r>
            <a:r>
              <a:rPr lang="lt-LT" dirty="0" smtClean="0">
                <a:solidFill>
                  <a:schemeClr val="tx1"/>
                </a:solidFill>
                <a:latin typeface="Baskerville Old Face" pitchFamily="18" charset="0"/>
              </a:rPr>
              <a:t>šmatuojame temperatūrą.</a:t>
            </a:r>
          </a:p>
          <a:p>
            <a:r>
              <a:rPr lang="en-US" dirty="0" err="1" smtClean="0">
                <a:solidFill>
                  <a:schemeClr val="tx1"/>
                </a:solidFill>
                <a:latin typeface="Baskerville Old Face" pitchFamily="18" charset="0"/>
              </a:rPr>
              <a:t>Pradin</a:t>
            </a:r>
            <a:r>
              <a:rPr lang="lt-LT" dirty="0" smtClean="0">
                <a:solidFill>
                  <a:schemeClr val="tx1"/>
                </a:solidFill>
                <a:latin typeface="Baskerville Old Face" pitchFamily="18" charset="0"/>
              </a:rPr>
              <a:t>ė  temperatūra 74 </a:t>
            </a:r>
            <a:r>
              <a:rPr lang="lt-LT" baseline="30000" dirty="0" smtClean="0">
                <a:solidFill>
                  <a:schemeClr val="tx1"/>
                </a:solidFill>
                <a:latin typeface="Baskerville Old Face" pitchFamily="18" charset="0"/>
              </a:rPr>
              <a:t>0</a:t>
            </a:r>
            <a:r>
              <a:rPr lang="lt-LT" dirty="0" smtClean="0">
                <a:solidFill>
                  <a:schemeClr val="tx1"/>
                </a:solidFill>
                <a:latin typeface="Baskerville Old Face" pitchFamily="18" charset="0"/>
              </a:rPr>
              <a:t> C, po 20 min. : baltajame puoduke 53</a:t>
            </a:r>
            <a:r>
              <a:rPr lang="lt-LT" baseline="30000" dirty="0" smtClean="0">
                <a:latin typeface="Baskerville Old Face" pitchFamily="18" charset="0"/>
              </a:rPr>
              <a:t> 0</a:t>
            </a:r>
            <a:r>
              <a:rPr lang="lt-LT" dirty="0" smtClean="0">
                <a:latin typeface="Baskerville Old Face" pitchFamily="18" charset="0"/>
              </a:rPr>
              <a:t> C; </a:t>
            </a:r>
            <a:r>
              <a:rPr lang="lt-LT" dirty="0" smtClean="0">
                <a:solidFill>
                  <a:schemeClr val="tx1"/>
                </a:solidFill>
                <a:latin typeface="Baskerville Old Face" pitchFamily="18" charset="0"/>
              </a:rPr>
              <a:t>juodajame 50</a:t>
            </a:r>
            <a:r>
              <a:rPr lang="lt-LT" baseline="30000" dirty="0" smtClean="0">
                <a:latin typeface="Baskerville Old Face" pitchFamily="18" charset="0"/>
              </a:rPr>
              <a:t> 0</a:t>
            </a:r>
            <a:r>
              <a:rPr lang="lt-LT" dirty="0" smtClean="0">
                <a:latin typeface="Baskerville Old Face" pitchFamily="18" charset="0"/>
              </a:rPr>
              <a:t> C.</a:t>
            </a:r>
          </a:p>
          <a:p>
            <a:pPr>
              <a:buNone/>
            </a:pPr>
            <a:endParaRPr lang="lt-LT" dirty="0" smtClean="0">
              <a:solidFill>
                <a:schemeClr val="tx1"/>
              </a:solidFill>
              <a:latin typeface="Baskerville Old Face" pitchFamily="18" charset="0"/>
            </a:endParaRPr>
          </a:p>
          <a:p>
            <a:r>
              <a:rPr lang="lt-LT" dirty="0" smtClean="0">
                <a:solidFill>
                  <a:schemeClr val="tx1"/>
                </a:solidFill>
                <a:latin typeface="Baskerville Old Face" pitchFamily="18" charset="0"/>
              </a:rPr>
              <a:t>Išvada:  </a:t>
            </a:r>
            <a:r>
              <a:rPr lang="en-US" dirty="0" err="1" smtClean="0">
                <a:solidFill>
                  <a:schemeClr val="tx1"/>
                </a:solidFill>
                <a:latin typeface="Baskerville Old Face" pitchFamily="18" charset="0"/>
              </a:rPr>
              <a:t>Baltas</a:t>
            </a:r>
            <a:r>
              <a:rPr lang="lt-LT" dirty="0" smtClean="0">
                <a:solidFill>
                  <a:schemeClr val="tx1"/>
                </a:solidFill>
                <a:latin typeface="Baskerville Old Face" pitchFamily="18" charset="0"/>
              </a:rPr>
              <a:t> </a:t>
            </a:r>
            <a:r>
              <a:rPr lang="en-US" dirty="0" smtClean="0">
                <a:solidFill>
                  <a:schemeClr val="tx1"/>
                </a:solidFill>
                <a:latin typeface="Baskerville Old Face" pitchFamily="18" charset="0"/>
              </a:rPr>
              <a:t> </a:t>
            </a:r>
            <a:r>
              <a:rPr lang="en-US" dirty="0" err="1" smtClean="0">
                <a:solidFill>
                  <a:schemeClr val="tx1"/>
                </a:solidFill>
                <a:latin typeface="Baskerville Old Face" pitchFamily="18" charset="0"/>
              </a:rPr>
              <a:t>puodelis</a:t>
            </a:r>
            <a:r>
              <a:rPr lang="en-US" dirty="0" smtClean="0">
                <a:solidFill>
                  <a:schemeClr val="tx1"/>
                </a:solidFill>
                <a:latin typeface="Baskerville Old Face" pitchFamily="18" charset="0"/>
              </a:rPr>
              <a:t> </a:t>
            </a:r>
            <a:r>
              <a:rPr lang="lt-LT" dirty="0" smtClean="0">
                <a:solidFill>
                  <a:schemeClr val="tx1"/>
                </a:solidFill>
                <a:latin typeface="Baskerville Old Face" pitchFamily="18" charset="0"/>
              </a:rPr>
              <a:t> </a:t>
            </a:r>
            <a:r>
              <a:rPr lang="en-US" dirty="0" err="1" smtClean="0">
                <a:solidFill>
                  <a:schemeClr val="tx1"/>
                </a:solidFill>
                <a:latin typeface="Baskerville Old Face" pitchFamily="18" charset="0"/>
              </a:rPr>
              <a:t>i</a:t>
            </a:r>
            <a:r>
              <a:rPr lang="lt-LT" dirty="0" err="1" smtClean="0">
                <a:solidFill>
                  <a:schemeClr val="tx1"/>
                </a:solidFill>
                <a:latin typeface="Baskerville Old Face" pitchFamily="18" charset="0"/>
              </a:rPr>
              <a:t>šspinduliuoja</a:t>
            </a:r>
            <a:r>
              <a:rPr lang="lt-LT" dirty="0" smtClean="0">
                <a:solidFill>
                  <a:schemeClr val="tx1"/>
                </a:solidFill>
                <a:latin typeface="Baskerville Old Face" pitchFamily="18" charset="0"/>
              </a:rPr>
              <a:t>  mažiau ir ilgiau vanduo išlieka šiltas.</a:t>
            </a:r>
            <a:endParaRPr lang="lt-LT" dirty="0">
              <a:solidFill>
                <a:schemeClr val="tx1"/>
              </a:solidFill>
              <a:latin typeface="Baskerville Old Face" pitchFamily="18" charset="0"/>
            </a:endParaRPr>
          </a:p>
        </p:txBody>
      </p:sp>
      <p:sp>
        <p:nvSpPr>
          <p:cNvPr id="5" name="Antraštė 4"/>
          <p:cNvSpPr>
            <a:spLocks noGrp="1"/>
          </p:cNvSpPr>
          <p:nvPr>
            <p:ph type="title" idx="4294967295"/>
          </p:nvPr>
        </p:nvSpPr>
        <p:spPr>
          <a:xfrm>
            <a:off x="107504" y="332656"/>
            <a:ext cx="9036496" cy="1224136"/>
          </a:xfrm>
        </p:spPr>
        <p:txBody>
          <a:bodyPr>
            <a:normAutofit/>
          </a:bodyPr>
          <a:lstStyle/>
          <a:p>
            <a:r>
              <a:rPr lang="lt-LT" dirty="0" smtClean="0"/>
              <a:t>  </a:t>
            </a:r>
            <a:r>
              <a:rPr lang="en-US" dirty="0" err="1" smtClean="0"/>
              <a:t>Bandymas</a:t>
            </a:r>
            <a:r>
              <a:rPr lang="en-US" dirty="0" smtClean="0"/>
              <a:t/>
            </a:r>
            <a:br>
              <a:rPr lang="en-US" dirty="0" smtClean="0"/>
            </a:br>
            <a:endParaRPr lang="lt-LT" sz="2200" dirty="0"/>
          </a:p>
        </p:txBody>
      </p:sp>
      <p:pic>
        <p:nvPicPr>
          <p:cNvPr id="1028" name="Picture 4" descr="D:\#Users\Vytautas\Pictures\puodelis_magiskas_juodas_47Lt[1].jpg"/>
          <p:cNvPicPr>
            <a:picLocks noChangeAspect="1" noChangeArrowheads="1"/>
          </p:cNvPicPr>
          <p:nvPr/>
        </p:nvPicPr>
        <p:blipFill>
          <a:blip r:embed="rId3" cstate="print"/>
          <a:srcRect/>
          <a:stretch>
            <a:fillRect/>
          </a:stretch>
        </p:blipFill>
        <p:spPr bwMode="auto">
          <a:xfrm>
            <a:off x="2267744" y="4926010"/>
            <a:ext cx="1440160" cy="1743350"/>
          </a:xfrm>
          <a:prstGeom prst="rect">
            <a:avLst/>
          </a:prstGeom>
          <a:noFill/>
        </p:spPr>
      </p:pic>
      <p:pic>
        <p:nvPicPr>
          <p:cNvPr id="1033" name="Picture 9" descr="D:\#Users\Vytautas\Pictures\reklaminiai-puodeliai[1].jpg"/>
          <p:cNvPicPr>
            <a:picLocks noChangeAspect="1" noChangeArrowheads="1"/>
          </p:cNvPicPr>
          <p:nvPr/>
        </p:nvPicPr>
        <p:blipFill>
          <a:blip r:embed="rId4" cstate="print"/>
          <a:srcRect/>
          <a:stretch>
            <a:fillRect/>
          </a:stretch>
        </p:blipFill>
        <p:spPr bwMode="auto">
          <a:xfrm>
            <a:off x="323528" y="4934906"/>
            <a:ext cx="1512168" cy="1590438"/>
          </a:xfrm>
          <a:prstGeom prst="rect">
            <a:avLst/>
          </a:prstGeom>
          <a:noFill/>
        </p:spPr>
      </p:pic>
      <p:sp>
        <p:nvSpPr>
          <p:cNvPr id="16" name="Ovalas 15"/>
          <p:cNvSpPr/>
          <p:nvPr/>
        </p:nvSpPr>
        <p:spPr>
          <a:xfrm rot="10800000" flipV="1">
            <a:off x="539552" y="5157192"/>
            <a:ext cx="720080" cy="1440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o</a:t>
            </a:r>
            <a:endParaRPr lang="lt-LT" dirty="0"/>
          </a:p>
        </p:txBody>
      </p:sp>
      <p:sp>
        <p:nvSpPr>
          <p:cNvPr id="17" name="Ovalas 16"/>
          <p:cNvSpPr/>
          <p:nvPr/>
        </p:nvSpPr>
        <p:spPr>
          <a:xfrm>
            <a:off x="2411760" y="5229200"/>
            <a:ext cx="864096"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o</a:t>
            </a:r>
            <a:endParaRPr lang="lt-LT" dirty="0"/>
          </a:p>
        </p:txBody>
      </p:sp>
      <p:pic>
        <p:nvPicPr>
          <p:cNvPr id="10" name="Picture 8" descr="D:\#Users\Vytautas\Pictures\termometras[2].jpg"/>
          <p:cNvPicPr>
            <a:picLocks noChangeAspect="1" noChangeArrowheads="1"/>
          </p:cNvPicPr>
          <p:nvPr/>
        </p:nvPicPr>
        <p:blipFill>
          <a:blip r:embed="rId2" cstate="print"/>
          <a:stretch>
            <a:fillRect/>
          </a:stretch>
        </p:blipFill>
        <p:spPr bwMode="auto">
          <a:xfrm rot="10800000" flipV="1">
            <a:off x="179512" y="3789040"/>
            <a:ext cx="1368152" cy="1283113"/>
          </a:xfrm>
          <a:prstGeom prst="rect">
            <a:avLst/>
          </a:prstGeom>
          <a:noFill/>
        </p:spPr>
      </p:pic>
      <p:pic>
        <p:nvPicPr>
          <p:cNvPr id="11" name="Picture 8" descr="D:\#Users\Vytautas\Pictures\termometras[2].jpg"/>
          <p:cNvPicPr>
            <a:picLocks noChangeAspect="1" noChangeArrowheads="1"/>
          </p:cNvPicPr>
          <p:nvPr/>
        </p:nvPicPr>
        <p:blipFill>
          <a:blip r:embed="rId2" cstate="print"/>
          <a:stretch>
            <a:fillRect/>
          </a:stretch>
        </p:blipFill>
        <p:spPr bwMode="auto">
          <a:xfrm rot="10800000" flipV="1">
            <a:off x="251520" y="3861048"/>
            <a:ext cx="1512168" cy="1152128"/>
          </a:xfrm>
          <a:prstGeom prst="rect">
            <a:avLst/>
          </a:prstGeom>
          <a:noFill/>
        </p:spPr>
      </p:pic>
      <p:pic>
        <p:nvPicPr>
          <p:cNvPr id="12" name="Picture 8" descr="D:\#Users\Vytautas\Pictures\termometras[2].jpg"/>
          <p:cNvPicPr>
            <a:picLocks noChangeAspect="1" noChangeArrowheads="1"/>
          </p:cNvPicPr>
          <p:nvPr/>
        </p:nvPicPr>
        <p:blipFill>
          <a:blip r:embed="rId2" cstate="print"/>
          <a:stretch>
            <a:fillRect/>
          </a:stretch>
        </p:blipFill>
        <p:spPr bwMode="auto">
          <a:xfrm rot="10800000" flipV="1">
            <a:off x="2195736" y="3861048"/>
            <a:ext cx="1512168" cy="120215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normAutofit/>
          </a:bodyPr>
          <a:lstStyle/>
          <a:p>
            <a:r>
              <a:rPr lang="lt-LT" dirty="0" smtClean="0"/>
              <a:t>Virimas</a:t>
            </a:r>
            <a:br>
              <a:rPr lang="lt-LT" dirty="0" smtClean="0"/>
            </a:br>
            <a:r>
              <a:rPr lang="lt-LT" sz="1800" dirty="0" smtClean="0"/>
              <a:t>Skysčio virsmas garais</a:t>
            </a:r>
            <a:br>
              <a:rPr lang="lt-LT" sz="1800" dirty="0" smtClean="0"/>
            </a:br>
            <a:r>
              <a:rPr lang="lt-LT" sz="1800" dirty="0" smtClean="0"/>
              <a:t> skysčio viduje.</a:t>
            </a:r>
            <a:endParaRPr lang="lt-LT" sz="1800" dirty="0"/>
          </a:p>
        </p:txBody>
      </p:sp>
      <p:sp>
        <p:nvSpPr>
          <p:cNvPr id="4" name="Teksto vietos rezervavimo ženklas 3"/>
          <p:cNvSpPr>
            <a:spLocks noGrp="1"/>
          </p:cNvSpPr>
          <p:nvPr>
            <p:ph type="body" idx="1"/>
          </p:nvPr>
        </p:nvSpPr>
        <p:spPr>
          <a:xfrm>
            <a:off x="722313" y="2547938"/>
            <a:ext cx="7772400" cy="5201542"/>
          </a:xfrm>
        </p:spPr>
        <p:txBody>
          <a:bodyPr/>
          <a:lstStyle/>
          <a:p>
            <a:r>
              <a:rPr lang="lt-LT" dirty="0" smtClean="0"/>
              <a:t>Šildant vandenį susidaro ištirpusio oro su vandens garais burbuliukai. Kaitinant jie plečiasi bei </a:t>
            </a:r>
            <a:r>
              <a:rPr lang="lt-LT" dirty="0" err="1" smtClean="0"/>
              <a:t>Archimedo</a:t>
            </a:r>
            <a:r>
              <a:rPr lang="lt-LT" dirty="0" smtClean="0"/>
              <a:t> jėgos veikiami kyla į paviršių ir   sprogsta.  Vanduo verda.</a:t>
            </a:r>
          </a:p>
          <a:p>
            <a:r>
              <a:rPr lang="lt-LT" dirty="0" smtClean="0"/>
              <a:t>Temperatūra, kurioje skystis verda, vadinama virimo temperatūra.</a:t>
            </a:r>
          </a:p>
          <a:p>
            <a:pPr>
              <a:buFont typeface="Arial" pitchFamily="34" charset="0"/>
              <a:buChar char="•"/>
            </a:pPr>
            <a:r>
              <a:rPr lang="lt-LT" dirty="0" smtClean="0"/>
              <a:t>Maistą virti patartina ant silpnos ugnies . </a:t>
            </a:r>
            <a:endParaRPr lang="en-US" dirty="0" smtClean="0"/>
          </a:p>
          <a:p>
            <a:pPr>
              <a:buFont typeface="Arial" pitchFamily="34" charset="0"/>
              <a:buChar char="•"/>
            </a:pPr>
            <a:r>
              <a:rPr lang="lt-LT" dirty="0" smtClean="0"/>
              <a:t>Užvirinus sumažinama liepsna . Dėl to virimo temperatūra  </a:t>
            </a:r>
          </a:p>
          <a:p>
            <a:r>
              <a:rPr lang="lt-LT" dirty="0" smtClean="0"/>
              <a:t>   nesumažėja, o kuro sutampoma.</a:t>
            </a:r>
          </a:p>
          <a:p>
            <a:pPr>
              <a:buFont typeface="Arial" pitchFamily="34" charset="0"/>
              <a:buChar char="•"/>
            </a:pPr>
            <a:r>
              <a:rPr lang="lt-LT" dirty="0" smtClean="0"/>
              <a:t>Skysčio virimo temperatūra priklauso nuo slėgio. </a:t>
            </a:r>
          </a:p>
          <a:p>
            <a:pPr>
              <a:buFont typeface="Arial" pitchFamily="34" charset="0"/>
              <a:buChar char="•"/>
            </a:pPr>
            <a:r>
              <a:rPr lang="lt-LT" dirty="0" smtClean="0"/>
              <a:t>Uždarame inde verdamo skysčio slėgis padidėja, pakyla ir virimo temperatūra.</a:t>
            </a:r>
          </a:p>
          <a:p>
            <a:endParaRPr lang="lt-LT" dirty="0"/>
          </a:p>
        </p:txBody>
      </p:sp>
      <p:pic>
        <p:nvPicPr>
          <p:cNvPr id="5122" name="Picture 2" descr="D:\#Users\Vytautas\Pictures\Kochendes_wasser02[1].jpg"/>
          <p:cNvPicPr>
            <a:picLocks noChangeAspect="1" noChangeArrowheads="1"/>
          </p:cNvPicPr>
          <p:nvPr/>
        </p:nvPicPr>
        <p:blipFill>
          <a:blip r:embed="rId2" cstate="print"/>
          <a:srcRect/>
          <a:stretch>
            <a:fillRect/>
          </a:stretch>
        </p:blipFill>
        <p:spPr bwMode="auto">
          <a:xfrm>
            <a:off x="5364088" y="116633"/>
            <a:ext cx="2952328" cy="237626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332656"/>
            <a:ext cx="7772400" cy="1981919"/>
          </a:xfrm>
        </p:spPr>
        <p:txBody>
          <a:bodyPr>
            <a:normAutofit fontScale="90000"/>
          </a:bodyPr>
          <a:lstStyle/>
          <a:p>
            <a:r>
              <a:rPr lang="en-US" dirty="0" smtClean="0"/>
              <a:t/>
            </a:r>
            <a:br>
              <a:rPr lang="en-US" dirty="0" smtClean="0"/>
            </a:br>
            <a:r>
              <a:rPr lang="lt-LT" dirty="0" err="1" smtClean="0"/>
              <a:t>Greitpuodis</a:t>
            </a:r>
            <a:r>
              <a:rPr lang="lt-LT" dirty="0" smtClean="0"/>
              <a:t/>
            </a:r>
            <a:br>
              <a:rPr lang="lt-LT" dirty="0" smtClean="0"/>
            </a:br>
            <a:r>
              <a:rPr lang="lt-LT" sz="2200" dirty="0" smtClean="0"/>
              <a:t>Didinant slėgį vandens virimo taškas kyla. </a:t>
            </a:r>
            <a:br>
              <a:rPr lang="lt-LT" sz="2200" dirty="0" smtClean="0"/>
            </a:br>
            <a:r>
              <a:rPr lang="lt-LT" sz="2200" dirty="0" smtClean="0"/>
              <a:t>Juose vanduo užverda maždaug 120 </a:t>
            </a:r>
            <a:r>
              <a:rPr lang="en-US" sz="2200" baseline="30000" dirty="0" smtClean="0"/>
              <a:t>O</a:t>
            </a:r>
            <a:r>
              <a:rPr lang="en-US" sz="2200" dirty="0" smtClean="0"/>
              <a:t> </a:t>
            </a:r>
            <a:r>
              <a:rPr lang="lt-LT" sz="2200" dirty="0" smtClean="0"/>
              <a:t>C temperatūroje, </a:t>
            </a:r>
            <a:br>
              <a:rPr lang="lt-LT" sz="2200" dirty="0" smtClean="0"/>
            </a:br>
            <a:r>
              <a:rPr lang="lt-LT" sz="2200" dirty="0" smtClean="0"/>
              <a:t>todėl maistas išverda greičiau.</a:t>
            </a:r>
            <a:r>
              <a:rPr lang="en-US" dirty="0" smtClean="0"/>
              <a:t/>
            </a:r>
            <a:br>
              <a:rPr lang="en-US" dirty="0" smtClean="0"/>
            </a:br>
            <a:r>
              <a:rPr lang="lt-LT" dirty="0" smtClean="0"/>
              <a:t>        </a:t>
            </a:r>
            <a:endParaRPr lang="lt-LT" dirty="0"/>
          </a:p>
        </p:txBody>
      </p:sp>
      <p:sp>
        <p:nvSpPr>
          <p:cNvPr id="3" name="Teksto vietos rezervavimo ženklas 2"/>
          <p:cNvSpPr>
            <a:spLocks noGrp="1"/>
          </p:cNvSpPr>
          <p:nvPr>
            <p:ph type="body" idx="1"/>
          </p:nvPr>
        </p:nvSpPr>
        <p:spPr>
          <a:xfrm>
            <a:off x="179512" y="2547938"/>
            <a:ext cx="8856984" cy="3905398"/>
          </a:xfrm>
        </p:spPr>
        <p:txBody>
          <a:bodyPr>
            <a:normAutofit fontScale="85000" lnSpcReduction="10000"/>
          </a:bodyPr>
          <a:lstStyle/>
          <a:p>
            <a:r>
              <a:rPr lang="lt-LT" dirty="0" smtClean="0">
                <a:latin typeface="Baskerville Old Face" pitchFamily="18" charset="0"/>
              </a:rPr>
              <a:t>Šį puodą sugalvojo prancūzų fizikas Denis </a:t>
            </a:r>
            <a:r>
              <a:rPr lang="lt-LT" dirty="0" err="1" smtClean="0">
                <a:latin typeface="Baskerville Old Face" pitchFamily="18" charset="0"/>
              </a:rPr>
              <a:t>Papen</a:t>
            </a:r>
            <a:r>
              <a:rPr lang="lt-LT" dirty="0" smtClean="0">
                <a:latin typeface="Baskerville Old Face" pitchFamily="18" charset="0"/>
              </a:rPr>
              <a:t> dar 1679 m.(aišku, jis tada nebuvo toks, koks dabar ). Iš pradžių puodas buvo uždarytas hermetiškai, todėl buvo pakankamai pavojingas, be to, maisto reikdavo laukti kelias valandas, nes turėdavo nukristi spaudimas puodo viduje. Šių laikų </a:t>
            </a:r>
            <a:r>
              <a:rPr lang="lt-LT" dirty="0" err="1" smtClean="0">
                <a:latin typeface="Baskerville Old Face" pitchFamily="18" charset="0"/>
              </a:rPr>
              <a:t>greitpuodžio</a:t>
            </a:r>
            <a:r>
              <a:rPr lang="lt-LT" dirty="0" smtClean="0">
                <a:latin typeface="Baskerville Old Face" pitchFamily="18" charset="0"/>
              </a:rPr>
              <a:t> dangtyje yra vožtuvas (ar keli vožtuvai), kurio pagalba </a:t>
            </a:r>
            <a:r>
              <a:rPr lang="lt-LT" dirty="0" err="1" smtClean="0">
                <a:latin typeface="Baskerville Old Face" pitchFamily="18" charset="0"/>
              </a:rPr>
              <a:t>reguli</a:t>
            </a:r>
            <a:r>
              <a:rPr lang="en-US" dirty="0" smtClean="0">
                <a:latin typeface="Baskerville Old Face" pitchFamily="18" charset="0"/>
              </a:rPr>
              <a:t>u</a:t>
            </a:r>
            <a:r>
              <a:rPr lang="lt-LT" dirty="0" err="1" smtClean="0">
                <a:latin typeface="Baskerville Old Face" pitchFamily="18" charset="0"/>
              </a:rPr>
              <a:t>ojamas</a:t>
            </a:r>
            <a:r>
              <a:rPr lang="lt-LT" dirty="0" smtClean="0">
                <a:latin typeface="Baskerville Old Face" pitchFamily="18" charset="0"/>
              </a:rPr>
              <a:t>  spaudimas puodo viduje, baigus virti maistui, garus galima greitai išleisti.</a:t>
            </a:r>
            <a:br>
              <a:rPr lang="lt-LT" dirty="0" smtClean="0">
                <a:latin typeface="Baskerville Old Face" pitchFamily="18" charset="0"/>
              </a:rPr>
            </a:br>
            <a:r>
              <a:rPr lang="lt-LT" dirty="0" smtClean="0">
                <a:latin typeface="Baskerville Old Face" pitchFamily="18" charset="0"/>
              </a:rPr>
              <a:t>Kuo gi "geras" toks puodas? </a:t>
            </a:r>
          </a:p>
          <a:p>
            <a:pPr>
              <a:buFont typeface="Arial" pitchFamily="34" charset="0"/>
              <a:buChar char="•"/>
            </a:pPr>
            <a:r>
              <a:rPr lang="lt-LT" dirty="0" smtClean="0">
                <a:latin typeface="Baskerville Old Face" pitchFamily="18" charset="0"/>
              </a:rPr>
              <a:t>Jo pagalba taupomas laikas ir energija (elektra, dujos), kadangi maistas pagaminamas 3-5 kartus greičiau, nei įprastame puode.</a:t>
            </a:r>
          </a:p>
          <a:p>
            <a:pPr>
              <a:buFont typeface="Arial" pitchFamily="34" charset="0"/>
              <a:buChar char="•"/>
            </a:pPr>
            <a:r>
              <a:rPr lang="lt-LT" dirty="0" smtClean="0">
                <a:latin typeface="Baskerville Old Face" pitchFamily="18" charset="0"/>
              </a:rPr>
              <a:t>Nereikia prieš tai atšildyti užšaldytų maisto produktų, nes atšildymas ir gaminimas vyksta tuo pačiu metu (na, beveik tuo pačiu). </a:t>
            </a:r>
          </a:p>
          <a:p>
            <a:pPr>
              <a:buFont typeface="Arial" pitchFamily="34" charset="0"/>
              <a:buChar char="•"/>
            </a:pPr>
            <a:r>
              <a:rPr lang="lt-LT" dirty="0" smtClean="0">
                <a:latin typeface="Baskerville Old Face" pitchFamily="18" charset="0"/>
              </a:rPr>
              <a:t>Maistas išsaugo daugiau naudingų medžiagų, nepraranda natūralios spalvos ir "pasižymi aukštomis skonio savybėmis".</a:t>
            </a:r>
            <a:endParaRPr lang="lt-LT" dirty="0">
              <a:latin typeface="Baskerville Old Face" pitchFamily="18" charset="0"/>
            </a:endParaRPr>
          </a:p>
        </p:txBody>
      </p:sp>
      <p:pic>
        <p:nvPicPr>
          <p:cNvPr id="1026" name="Picture 2" descr="D:\#Users\Vytautas\Pictures\Greitpuodis[1].jpg"/>
          <p:cNvPicPr>
            <a:picLocks noChangeAspect="1" noChangeArrowheads="1"/>
          </p:cNvPicPr>
          <p:nvPr/>
        </p:nvPicPr>
        <p:blipFill>
          <a:blip r:embed="rId2" cstate="print"/>
          <a:srcRect/>
          <a:stretch>
            <a:fillRect/>
          </a:stretch>
        </p:blipFill>
        <p:spPr bwMode="auto">
          <a:xfrm>
            <a:off x="6876256" y="476672"/>
            <a:ext cx="2095500" cy="14859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t>Difuzija</a:t>
            </a:r>
            <a:br>
              <a:rPr lang="lt-LT" dirty="0" smtClean="0"/>
            </a:br>
            <a:r>
              <a:rPr lang="lt-LT" sz="1800" dirty="0" smtClean="0"/>
              <a:t>Savaiminis medžiagų  judančių </a:t>
            </a:r>
            <a:br>
              <a:rPr lang="lt-LT" sz="1800" dirty="0" smtClean="0"/>
            </a:br>
            <a:r>
              <a:rPr lang="lt-LT" sz="1800" dirty="0" smtClean="0"/>
              <a:t>dalelių maišymas</a:t>
            </a:r>
            <a:br>
              <a:rPr lang="lt-LT" sz="1800" dirty="0" smtClean="0"/>
            </a:br>
            <a:endParaRPr lang="lt-LT" sz="1800" dirty="0"/>
          </a:p>
        </p:txBody>
      </p:sp>
      <p:sp>
        <p:nvSpPr>
          <p:cNvPr id="3" name="Teksto vietos rezervavimo ženklas 2"/>
          <p:cNvSpPr>
            <a:spLocks noGrp="1"/>
          </p:cNvSpPr>
          <p:nvPr>
            <p:ph type="body" idx="1"/>
          </p:nvPr>
        </p:nvSpPr>
        <p:spPr>
          <a:xfrm>
            <a:off x="0" y="2564904"/>
            <a:ext cx="8494713" cy="3401342"/>
          </a:xfrm>
        </p:spPr>
        <p:txBody>
          <a:bodyPr>
            <a:noAutofit/>
          </a:bodyPr>
          <a:lstStyle/>
          <a:p>
            <a:pPr>
              <a:buFont typeface="Arial" pitchFamily="34" charset="0"/>
              <a:buChar char="•"/>
            </a:pPr>
            <a:r>
              <a:rPr lang="lt-LT" sz="2000" dirty="0" smtClean="0">
                <a:latin typeface="Baskerville Old Face" pitchFamily="18" charset="0"/>
              </a:rPr>
              <a:t>Po šaldytuvo apdaila yra izoliacinės medžiagos</a:t>
            </a:r>
          </a:p>
          <a:p>
            <a:r>
              <a:rPr lang="lt-LT" sz="2000" dirty="0" smtClean="0">
                <a:latin typeface="Baskerville Old Face" pitchFamily="18" charset="0"/>
              </a:rPr>
              <a:t> sluoksnis .Šį medžiaga trukdo kambario šilumai</a:t>
            </a:r>
          </a:p>
          <a:p>
            <a:r>
              <a:rPr lang="lt-LT" sz="2000" dirty="0" smtClean="0">
                <a:latin typeface="Baskerville Old Face" pitchFamily="18" charset="0"/>
              </a:rPr>
              <a:t> prasiskverbti į šaldytuvą.</a:t>
            </a:r>
          </a:p>
          <a:p>
            <a:pPr>
              <a:buFont typeface="Arial" pitchFamily="34" charset="0"/>
              <a:buChar char="•"/>
            </a:pPr>
            <a:r>
              <a:rPr lang="en-US" sz="2000" dirty="0" smtClean="0">
                <a:latin typeface="Baskerville Old Face" pitchFamily="18" charset="0"/>
              </a:rPr>
              <a:t>R</a:t>
            </a:r>
            <a:r>
              <a:rPr lang="lt-LT" sz="2000" dirty="0" smtClean="0">
                <a:latin typeface="Baskerville Old Face" pitchFamily="18" charset="0"/>
              </a:rPr>
              <a:t>ūkyti ar stiprių kvapų turintys </a:t>
            </a:r>
          </a:p>
          <a:p>
            <a:r>
              <a:rPr lang="lt-LT" sz="2000" dirty="0" smtClean="0">
                <a:latin typeface="Baskerville Old Face" pitchFamily="18" charset="0"/>
              </a:rPr>
              <a:t>gaminiai turi būti laikomi uždaruose </a:t>
            </a:r>
          </a:p>
          <a:p>
            <a:r>
              <a:rPr lang="lt-LT" sz="2000" dirty="0" smtClean="0">
                <a:latin typeface="Baskerville Old Face" pitchFamily="18" charset="0"/>
              </a:rPr>
              <a:t>induose.</a:t>
            </a:r>
          </a:p>
          <a:p>
            <a:pPr>
              <a:buFont typeface="Arial" pitchFamily="34" charset="0"/>
              <a:buChar char="•"/>
            </a:pPr>
            <a:r>
              <a:rPr lang="lt-LT" sz="2000" dirty="0" smtClean="0">
                <a:latin typeface="Baskerville Old Face" pitchFamily="18" charset="0"/>
              </a:rPr>
              <a:t>Blogus kvapus itin gerai sugeria pieno</a:t>
            </a:r>
          </a:p>
          <a:p>
            <a:r>
              <a:rPr lang="lt-LT" sz="2000" dirty="0" smtClean="0">
                <a:latin typeface="Baskerville Old Face" pitchFamily="18" charset="0"/>
              </a:rPr>
              <a:t> produktai, todėl jei nenorite gerti silkės</a:t>
            </a:r>
          </a:p>
          <a:p>
            <a:r>
              <a:rPr lang="lt-LT" sz="2000" dirty="0" smtClean="0">
                <a:latin typeface="Baskerville Old Face" pitchFamily="18" charset="0"/>
              </a:rPr>
              <a:t>skonio pieno ar valgyti svogūnų skonio varškės,</a:t>
            </a:r>
          </a:p>
          <a:p>
            <a:r>
              <a:rPr lang="lt-LT" sz="2000" dirty="0" smtClean="0">
                <a:latin typeface="Baskerville Old Face" pitchFamily="18" charset="0"/>
              </a:rPr>
              <a:t> pieną ir jo produktus taip pat laikykite</a:t>
            </a:r>
            <a:endParaRPr lang="en-US" sz="2000" dirty="0" smtClean="0">
              <a:latin typeface="Baskerville Old Face" pitchFamily="18" charset="0"/>
            </a:endParaRPr>
          </a:p>
          <a:p>
            <a:r>
              <a:rPr lang="lt-LT" sz="2000" dirty="0" smtClean="0">
                <a:latin typeface="Baskerville Old Face" pitchFamily="18" charset="0"/>
              </a:rPr>
              <a:t> uždaruose induose. </a:t>
            </a:r>
            <a:endParaRPr lang="lt-LT" sz="2000" dirty="0">
              <a:latin typeface="Baskerville Old Face" pitchFamily="18" charset="0"/>
            </a:endParaRPr>
          </a:p>
        </p:txBody>
      </p:sp>
      <p:pic>
        <p:nvPicPr>
          <p:cNvPr id="4098" name="Picture 2" descr="D:\#Users\Vytautas\Pictures\jt52dx1[1].jpg"/>
          <p:cNvPicPr>
            <a:picLocks noChangeAspect="1" noChangeArrowheads="1"/>
          </p:cNvPicPr>
          <p:nvPr/>
        </p:nvPicPr>
        <p:blipFill>
          <a:blip r:embed="rId2" cstate="print"/>
          <a:srcRect/>
          <a:stretch>
            <a:fillRect/>
          </a:stretch>
        </p:blipFill>
        <p:spPr bwMode="auto">
          <a:xfrm>
            <a:off x="6012160" y="980728"/>
            <a:ext cx="3131840" cy="508518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79512" y="952500"/>
            <a:ext cx="8315201" cy="1362075"/>
          </a:xfrm>
        </p:spPr>
        <p:txBody>
          <a:bodyPr/>
          <a:lstStyle/>
          <a:p>
            <a:r>
              <a:rPr lang="lt-LT" dirty="0" smtClean="0"/>
              <a:t>Elektros prietaisai  </a:t>
            </a:r>
            <a:endParaRPr lang="lt-LT" dirty="0"/>
          </a:p>
        </p:txBody>
      </p:sp>
      <p:sp>
        <p:nvSpPr>
          <p:cNvPr id="3" name="Teksto vietos rezervavimo ženklas 2"/>
          <p:cNvSpPr>
            <a:spLocks noGrp="1"/>
          </p:cNvSpPr>
          <p:nvPr>
            <p:ph type="body" idx="1"/>
          </p:nvPr>
        </p:nvSpPr>
        <p:spPr>
          <a:xfrm>
            <a:off x="179512" y="2547938"/>
            <a:ext cx="8315201" cy="4121422"/>
          </a:xfrm>
        </p:spPr>
        <p:txBody>
          <a:bodyPr>
            <a:normAutofit fontScale="92500" lnSpcReduction="10000"/>
          </a:bodyPr>
          <a:lstStyle/>
          <a:p>
            <a:pPr>
              <a:buFont typeface="Arial" pitchFamily="34" charset="0"/>
              <a:buChar char="•"/>
            </a:pPr>
            <a:r>
              <a:rPr lang="lt-LT" sz="2200" dirty="0" smtClean="0">
                <a:latin typeface="Baskerville Old Face" pitchFamily="18" charset="0"/>
              </a:rPr>
              <a:t>Visų prietaisų svarbiausia dalis yra kaitinamasis elementas, turintis didelę varžą. Jos reikia , kad elemente išsiskirtų kuo daugiau šilumos. Dėl to elementai daromi ploni, susukami spirale ir jiems parenkamos medžiagos, kurių didelė savitoji varža.</a:t>
            </a:r>
            <a:endParaRPr lang="en-US" sz="2200" dirty="0" smtClean="0">
              <a:latin typeface="Baskerville Old Face" pitchFamily="18" charset="0"/>
            </a:endParaRPr>
          </a:p>
          <a:p>
            <a:pPr>
              <a:buFont typeface="Arial" pitchFamily="34" charset="0"/>
              <a:buChar char="•"/>
            </a:pPr>
            <a:r>
              <a:rPr lang="en-US" sz="2200" dirty="0" smtClean="0">
                <a:latin typeface="Baskerville Old Face" pitchFamily="18" charset="0"/>
              </a:rPr>
              <a:t>A</a:t>
            </a:r>
            <a:r>
              <a:rPr lang="lt-LT" sz="2200" dirty="0" err="1" smtClean="0">
                <a:latin typeface="Baskerville Old Face" pitchFamily="18" charset="0"/>
              </a:rPr>
              <a:t>nt</a:t>
            </a:r>
            <a:r>
              <a:rPr lang="lt-LT" sz="2200" dirty="0" smtClean="0">
                <a:latin typeface="Baskerville Old Face" pitchFamily="18" charset="0"/>
              </a:rPr>
              <a:t>  kiekvieno elektrinio prietaiso paprastai būna nurodyti svarbiausi duomenys- maitinimo įtampa ir galia. Galia tai perduodamas per sekundę energijos kiekis. Ji matuojama vatais(W).Žinant elektrinę galią, apskaičiuojamas elektros atliktas darbas: </a:t>
            </a:r>
          </a:p>
          <a:p>
            <a:pPr algn="ctr"/>
            <a:r>
              <a:rPr lang="lt-LT" sz="2200" dirty="0" smtClean="0">
                <a:latin typeface="Baskerville Old Face" pitchFamily="18" charset="0"/>
              </a:rPr>
              <a:t>                      A</a:t>
            </a:r>
            <a:r>
              <a:rPr lang="ru-RU" sz="2200" dirty="0" smtClean="0"/>
              <a:t>=</a:t>
            </a:r>
            <a:r>
              <a:rPr lang="en-US" sz="2200" dirty="0" smtClean="0">
                <a:latin typeface="Baskerville Old Face" pitchFamily="18" charset="0"/>
              </a:rPr>
              <a:t>P t</a:t>
            </a:r>
            <a:endParaRPr lang="lt-LT" sz="2200" dirty="0" smtClean="0">
              <a:latin typeface="Baskerville Old Face" pitchFamily="18" charset="0"/>
            </a:endParaRPr>
          </a:p>
          <a:p>
            <a:pPr>
              <a:buFont typeface="Arial" pitchFamily="34" charset="0"/>
              <a:buChar char="•"/>
            </a:pPr>
            <a:r>
              <a:rPr lang="lt-LT" sz="2200" dirty="0" smtClean="0">
                <a:latin typeface="Baskerville Old Face" pitchFamily="18" charset="0"/>
              </a:rPr>
              <a:t>Elektros srovės šiluminis veikimas(laidininko įšilimas nuo juo tekančios elektros srovės)taikomas elektros energijai paversti šviesos energija kaitinamosiose elektros lempose ir šiluma įvairiose šildymo prietaisuose: arbatiniuose, viryklėse , skrudintuvuose,   džiovintuvuose ir pan.</a:t>
            </a:r>
          </a:p>
          <a:p>
            <a:endParaRPr lang="lt-LT" sz="2200" dirty="0" smtClean="0">
              <a:latin typeface="Baskerville Old Face" pitchFamily="18" charset="0"/>
            </a:endParaRPr>
          </a:p>
          <a:p>
            <a:endParaRPr lang="lt-LT" sz="2200" dirty="0" smtClean="0">
              <a:latin typeface="Baskerville Old Face" pitchFamily="18" charset="0"/>
            </a:endParaRPr>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a:p>
        </p:txBody>
      </p:sp>
      <p:pic>
        <p:nvPicPr>
          <p:cNvPr id="8194" name="Picture 2" descr="D:\#Users\Vytautas\Pictures\42dc8548b22c7b3e8090b4f2ee9c1ecf_196ce1fffa8__150x170[1].jpg"/>
          <p:cNvPicPr>
            <a:picLocks noChangeAspect="1" noChangeArrowheads="1"/>
          </p:cNvPicPr>
          <p:nvPr/>
        </p:nvPicPr>
        <p:blipFill>
          <a:blip r:embed="rId2" cstate="print"/>
          <a:srcRect/>
          <a:stretch>
            <a:fillRect/>
          </a:stretch>
        </p:blipFill>
        <p:spPr bwMode="auto">
          <a:xfrm>
            <a:off x="4211960" y="692696"/>
            <a:ext cx="1619250" cy="1619250"/>
          </a:xfrm>
          <a:prstGeom prst="rect">
            <a:avLst/>
          </a:prstGeom>
          <a:noFill/>
        </p:spPr>
      </p:pic>
      <p:pic>
        <p:nvPicPr>
          <p:cNvPr id="8196" name="Picture 4" descr="D:\#Users\Vytautas\Pictures\virtuves-prietaisai[1].jpg"/>
          <p:cNvPicPr>
            <a:picLocks noChangeAspect="1" noChangeArrowheads="1"/>
          </p:cNvPicPr>
          <p:nvPr/>
        </p:nvPicPr>
        <p:blipFill>
          <a:blip r:embed="rId3" cstate="print"/>
          <a:srcRect/>
          <a:stretch>
            <a:fillRect/>
          </a:stretch>
        </p:blipFill>
        <p:spPr bwMode="auto">
          <a:xfrm>
            <a:off x="7524328" y="692696"/>
            <a:ext cx="1512168" cy="1619250"/>
          </a:xfrm>
          <a:prstGeom prst="rect">
            <a:avLst/>
          </a:prstGeom>
          <a:noFill/>
        </p:spPr>
      </p:pic>
      <p:pic>
        <p:nvPicPr>
          <p:cNvPr id="2050" name="Picture 2" descr="D:\#Users\Vytautas\Pictures\elektrine-krosnele-mini-orkaite-bomann-kk[1].jpg"/>
          <p:cNvPicPr>
            <a:picLocks noChangeAspect="1" noChangeArrowheads="1"/>
          </p:cNvPicPr>
          <p:nvPr/>
        </p:nvPicPr>
        <p:blipFill>
          <a:blip r:embed="rId4" cstate="print"/>
          <a:srcRect/>
          <a:stretch>
            <a:fillRect/>
          </a:stretch>
        </p:blipFill>
        <p:spPr bwMode="auto">
          <a:xfrm>
            <a:off x="5436096" y="620688"/>
            <a:ext cx="2539961" cy="184328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Elektros prietaisai </a:t>
            </a:r>
            <a:endParaRPr lang="lt-LT" dirty="0"/>
          </a:p>
        </p:txBody>
      </p:sp>
      <p:sp>
        <p:nvSpPr>
          <p:cNvPr id="3" name="Teksto vietos rezervavimo ženklas 2"/>
          <p:cNvSpPr>
            <a:spLocks noGrp="1"/>
          </p:cNvSpPr>
          <p:nvPr>
            <p:ph type="body" idx="1"/>
          </p:nvPr>
        </p:nvSpPr>
        <p:spPr>
          <a:xfrm>
            <a:off x="107504" y="2547938"/>
            <a:ext cx="8387209" cy="4049414"/>
          </a:xfrm>
        </p:spPr>
        <p:txBody>
          <a:bodyPr>
            <a:normAutofit/>
          </a:bodyPr>
          <a:lstStyle/>
          <a:p>
            <a:endParaRPr lang="en-US" dirty="0" smtClean="0">
              <a:latin typeface="Baskerville Old Face" pitchFamily="18" charset="0"/>
            </a:endParaRPr>
          </a:p>
          <a:p>
            <a:r>
              <a:rPr lang="lt-LT" dirty="0" smtClean="0">
                <a:latin typeface="Baskerville Old Face" pitchFamily="18" charset="0"/>
              </a:rPr>
              <a:t>Šiuose prietaisuose elektros energija paverčiama mechanine.</a:t>
            </a:r>
          </a:p>
          <a:p>
            <a:r>
              <a:rPr lang="lt-LT" dirty="0" smtClean="0">
                <a:latin typeface="Baskerville Old Face" pitchFamily="18" charset="0"/>
              </a:rPr>
              <a:t>Variklių veikimo principas paremtas magnetinio lauko ir laidininko, kurio teka elektros srovė sąveika. Variklio inkaro apvijomis teka elektros srovė ir inkarą verčia suktis magnetinis laukas, sukurtas nejudančiose apvijose tekančios srovės.</a:t>
            </a:r>
            <a:endParaRPr lang="en-US" dirty="0" smtClean="0">
              <a:latin typeface="Baskerville Old Face" pitchFamily="18" charset="0"/>
            </a:endParaRPr>
          </a:p>
          <a:p>
            <a:r>
              <a:rPr lang="en-US" dirty="0" err="1" smtClean="0">
                <a:latin typeface="Baskerville Old Face" pitchFamily="18" charset="0"/>
              </a:rPr>
              <a:t>Variklio</a:t>
            </a:r>
            <a:r>
              <a:rPr lang="en-US" dirty="0" smtClean="0">
                <a:latin typeface="Baskerville Old Face" pitchFamily="18" charset="0"/>
              </a:rPr>
              <a:t> </a:t>
            </a:r>
            <a:r>
              <a:rPr lang="en-US" dirty="0" err="1" smtClean="0">
                <a:latin typeface="Baskerville Old Face" pitchFamily="18" charset="0"/>
              </a:rPr>
              <a:t>darbo</a:t>
            </a:r>
            <a:r>
              <a:rPr lang="en-US" dirty="0" smtClean="0">
                <a:latin typeface="Baskerville Old Face" pitchFamily="18" charset="0"/>
              </a:rPr>
              <a:t> </a:t>
            </a:r>
            <a:r>
              <a:rPr lang="en-US" dirty="0" err="1" smtClean="0">
                <a:latin typeface="Baskerville Old Face" pitchFamily="18" charset="0"/>
              </a:rPr>
              <a:t>efektyvum</a:t>
            </a:r>
            <a:r>
              <a:rPr lang="lt-LT" dirty="0" smtClean="0">
                <a:latin typeface="Baskerville Old Face" pitchFamily="18" charset="0"/>
              </a:rPr>
              <a:t>ą</a:t>
            </a:r>
            <a:r>
              <a:rPr lang="en-US" dirty="0" smtClean="0">
                <a:latin typeface="Baskerville Old Face" pitchFamily="18" charset="0"/>
              </a:rPr>
              <a:t> </a:t>
            </a:r>
            <a:r>
              <a:rPr lang="en-US" dirty="0" err="1" smtClean="0">
                <a:latin typeface="Baskerville Old Face" pitchFamily="18" charset="0"/>
              </a:rPr>
              <a:t>apib</a:t>
            </a:r>
            <a:r>
              <a:rPr lang="lt-LT" dirty="0" err="1" smtClean="0">
                <a:latin typeface="Baskerville Old Face" pitchFamily="18" charset="0"/>
              </a:rPr>
              <a:t>ūdina</a:t>
            </a:r>
            <a:r>
              <a:rPr lang="lt-LT" dirty="0" smtClean="0">
                <a:latin typeface="Baskerville Old Face" pitchFamily="18" charset="0"/>
              </a:rPr>
              <a:t> naudingumo </a:t>
            </a:r>
            <a:r>
              <a:rPr lang="en-US" dirty="0" err="1" smtClean="0">
                <a:latin typeface="Baskerville Old Face" pitchFamily="18" charset="0"/>
              </a:rPr>
              <a:t>koeficientas</a:t>
            </a:r>
            <a:r>
              <a:rPr lang="lt-LT" dirty="0" smtClean="0">
                <a:latin typeface="Baskerville Old Face" pitchFamily="18" charset="0"/>
              </a:rPr>
              <a:t>: </a:t>
            </a:r>
            <a:endParaRPr lang="en-US" dirty="0" smtClean="0">
              <a:latin typeface="Baskerville Old Face" pitchFamily="18" charset="0"/>
            </a:endParaRPr>
          </a:p>
          <a:p>
            <a:endParaRPr lang="lt-LT" baseline="-25000" dirty="0">
              <a:latin typeface="Baskerville Old Face" pitchFamily="18" charset="0"/>
            </a:endParaRPr>
          </a:p>
        </p:txBody>
      </p:sp>
      <p:pic>
        <p:nvPicPr>
          <p:cNvPr id="3074" name="Picture 2" descr="D:\#Users\Vytautas\Pictures\show_image_in_imgtag[7].jpg"/>
          <p:cNvPicPr>
            <a:picLocks noChangeAspect="1" noChangeArrowheads="1"/>
          </p:cNvPicPr>
          <p:nvPr/>
        </p:nvPicPr>
        <p:blipFill>
          <a:blip r:embed="rId2" cstate="print"/>
          <a:srcRect/>
          <a:stretch>
            <a:fillRect/>
          </a:stretch>
        </p:blipFill>
        <p:spPr bwMode="auto">
          <a:xfrm>
            <a:off x="4644008" y="1124744"/>
            <a:ext cx="1066800" cy="1143000"/>
          </a:xfrm>
          <a:prstGeom prst="rect">
            <a:avLst/>
          </a:prstGeom>
          <a:noFill/>
        </p:spPr>
      </p:pic>
      <p:pic>
        <p:nvPicPr>
          <p:cNvPr id="3075" name="Picture 3" descr="D:\#Users\Vytautas\Pictures\slow_juicer_27639485[1].jpg"/>
          <p:cNvPicPr>
            <a:picLocks noChangeAspect="1" noChangeArrowheads="1"/>
          </p:cNvPicPr>
          <p:nvPr/>
        </p:nvPicPr>
        <p:blipFill>
          <a:blip r:embed="rId3" cstate="print"/>
          <a:srcRect/>
          <a:stretch>
            <a:fillRect/>
          </a:stretch>
        </p:blipFill>
        <p:spPr bwMode="auto">
          <a:xfrm>
            <a:off x="5796136" y="620688"/>
            <a:ext cx="1714500" cy="1714500"/>
          </a:xfrm>
          <a:prstGeom prst="rect">
            <a:avLst/>
          </a:prstGeom>
          <a:noFill/>
        </p:spPr>
      </p:pic>
      <p:pic>
        <p:nvPicPr>
          <p:cNvPr id="3076" name="Picture 4" descr="D:\#Users\Vytautas\Pictures\_27576279[1].jpg"/>
          <p:cNvPicPr>
            <a:picLocks noChangeAspect="1" noChangeArrowheads="1"/>
          </p:cNvPicPr>
          <p:nvPr/>
        </p:nvPicPr>
        <p:blipFill>
          <a:blip r:embed="rId4" cstate="print"/>
          <a:srcRect/>
          <a:stretch>
            <a:fillRect/>
          </a:stretch>
        </p:blipFill>
        <p:spPr bwMode="auto">
          <a:xfrm>
            <a:off x="7596336" y="548680"/>
            <a:ext cx="1296144" cy="1728192"/>
          </a:xfrm>
          <a:prstGeom prst="rect">
            <a:avLst/>
          </a:prstGeom>
          <a:noFill/>
        </p:spPr>
      </p:pic>
      <p:pic>
        <p:nvPicPr>
          <p:cNvPr id="1026" name="Picture 2" descr="D:\#Users\Vytautas\Pictures\images[1].png"/>
          <p:cNvPicPr>
            <a:picLocks noChangeAspect="1" noChangeArrowheads="1"/>
          </p:cNvPicPr>
          <p:nvPr/>
        </p:nvPicPr>
        <p:blipFill>
          <a:blip r:embed="rId5" cstate="print"/>
          <a:srcRect/>
          <a:stretch>
            <a:fillRect/>
          </a:stretch>
        </p:blipFill>
        <p:spPr bwMode="auto">
          <a:xfrm>
            <a:off x="3131841" y="5589240"/>
            <a:ext cx="2304256" cy="112166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Patarimai</a:t>
            </a:r>
            <a:endParaRPr lang="lt-LT" dirty="0"/>
          </a:p>
        </p:txBody>
      </p:sp>
      <p:sp>
        <p:nvSpPr>
          <p:cNvPr id="3" name="Teksto vietos rezervavimo ženklas 2"/>
          <p:cNvSpPr>
            <a:spLocks noGrp="1"/>
          </p:cNvSpPr>
          <p:nvPr>
            <p:ph type="body" idx="1"/>
          </p:nvPr>
        </p:nvSpPr>
        <p:spPr>
          <a:xfrm>
            <a:off x="107504" y="2547938"/>
            <a:ext cx="8928992" cy="4121422"/>
          </a:xfrm>
        </p:spPr>
        <p:txBody>
          <a:bodyPr>
            <a:normAutofit fontScale="92500" lnSpcReduction="10000"/>
          </a:bodyPr>
          <a:lstStyle/>
          <a:p>
            <a:pPr>
              <a:lnSpc>
                <a:spcPct val="80000"/>
              </a:lnSpc>
              <a:buFont typeface="Arial" pitchFamily="34" charset="0"/>
              <a:buChar char="•"/>
            </a:pPr>
            <a:r>
              <a:rPr lang="lt-LT" dirty="0" smtClean="0">
                <a:latin typeface="Baskerville Old Face" pitchFamily="18" charset="0"/>
              </a:rPr>
              <a:t>Valgio gaminimui reikia aukštos temperatūros, todėl šis procesas reikalauja nemažų energijos sąnaudų. Norėdami sumažinti išlaidas gaminant valgį, įpraskite išjungti elektrinę viryklę likus kelioms minutėms iki maisto ruošimo pabaigos. </a:t>
            </a:r>
          </a:p>
          <a:p>
            <a:pPr>
              <a:lnSpc>
                <a:spcPct val="80000"/>
              </a:lnSpc>
              <a:buFont typeface="Arial" pitchFamily="34" charset="0"/>
              <a:buChar char="•"/>
            </a:pPr>
            <a:r>
              <a:rPr lang="lt-LT" dirty="0" smtClean="0">
                <a:latin typeface="Baskerville Old Face" pitchFamily="18" charset="0"/>
              </a:rPr>
              <a:t>Kepdami orkaitėje,</a:t>
            </a:r>
            <a:r>
              <a:rPr lang="en-US" dirty="0" smtClean="0">
                <a:latin typeface="Baskerville Old Face" pitchFamily="18" charset="0"/>
              </a:rPr>
              <a:t> </a:t>
            </a:r>
            <a:r>
              <a:rPr lang="lt-LT" dirty="0" smtClean="0">
                <a:latin typeface="Baskerville Old Face" pitchFamily="18" charset="0"/>
              </a:rPr>
              <a:t>nustatykite reikiama, bet ne aukštesnę temperatūrą.</a:t>
            </a:r>
          </a:p>
          <a:p>
            <a:pPr>
              <a:buFont typeface="Arial" pitchFamily="34" charset="0"/>
              <a:buChar char="•"/>
            </a:pPr>
            <a:r>
              <a:rPr lang="lt-LT" dirty="0" smtClean="0">
                <a:latin typeface="Baskerville Old Face" pitchFamily="18" charset="0"/>
              </a:rPr>
              <a:t>Virkite valgį ne dideliame vandens kiekyje, kitaip Jūs eikvosite energiją papildomam vandens kaitinimui.</a:t>
            </a:r>
          </a:p>
          <a:p>
            <a:pPr>
              <a:buFont typeface="Arial" pitchFamily="34" charset="0"/>
              <a:buChar char="•"/>
            </a:pPr>
            <a:r>
              <a:rPr lang="lt-LT" dirty="0" smtClean="0">
                <a:latin typeface="Baskerville Old Face" pitchFamily="18" charset="0"/>
              </a:rPr>
              <a:t>Pagaminę vieną patiekalą, ant tos pačios elektrinės viryklės </a:t>
            </a:r>
            <a:r>
              <a:rPr lang="lt-LT" dirty="0" err="1" smtClean="0">
                <a:latin typeface="Baskerville Old Face" pitchFamily="18" charset="0"/>
              </a:rPr>
              <a:t>kaitvietės</a:t>
            </a:r>
            <a:r>
              <a:rPr lang="lt-LT" dirty="0" smtClean="0">
                <a:latin typeface="Baskerville Old Face" pitchFamily="18" charset="0"/>
              </a:rPr>
              <a:t> statykite kitą puodą.</a:t>
            </a:r>
          </a:p>
          <a:p>
            <a:pPr>
              <a:buFont typeface="Arial" pitchFamily="34" charset="0"/>
              <a:buChar char="•"/>
            </a:pPr>
            <a:r>
              <a:rPr lang="lt-LT" dirty="0" smtClean="0">
                <a:latin typeface="Baskerville Old Face" pitchFamily="18" charset="0"/>
              </a:rPr>
              <a:t>Virkite tik uždengtuose induose – vandeniui išgarinti sunaudojama labai daug šilumos, o jai pagaminti – elektros energijos arba dujų</a:t>
            </a:r>
            <a:r>
              <a:rPr lang="en-US" dirty="0" smtClean="0">
                <a:latin typeface="Baskerville Old Face" pitchFamily="18" charset="0"/>
              </a:rPr>
              <a:t>.</a:t>
            </a:r>
          </a:p>
          <a:p>
            <a:pPr>
              <a:buFont typeface="Arial" pitchFamily="34" charset="0"/>
              <a:buChar char="•"/>
            </a:pPr>
            <a:r>
              <a:rPr lang="lt-LT" dirty="0" smtClean="0">
                <a:latin typeface="Baskerville Old Face" pitchFamily="18" charset="0"/>
              </a:rPr>
              <a:t>Vietoj įprastų puodų verčiau naudokite </a:t>
            </a:r>
            <a:r>
              <a:rPr lang="lt-LT" dirty="0" err="1" smtClean="0">
                <a:latin typeface="Baskerville Old Face" pitchFamily="18" charset="0"/>
              </a:rPr>
              <a:t>greitpuodžius</a:t>
            </a:r>
            <a:r>
              <a:rPr lang="lt-LT" dirty="0" smtClean="0">
                <a:latin typeface="Baskerville Old Face" pitchFamily="18" charset="0"/>
              </a:rPr>
              <a:t> –jie yra efektyvesni. </a:t>
            </a:r>
            <a:endParaRPr lang="en-US" dirty="0" smtClean="0">
              <a:latin typeface="Baskerville Old Face" pitchFamily="18" charset="0"/>
            </a:endParaRPr>
          </a:p>
          <a:p>
            <a:pPr>
              <a:buFont typeface="Arial" pitchFamily="34" charset="0"/>
              <a:buChar char="•"/>
            </a:pPr>
            <a:endParaRPr lang="lt-LT" dirty="0">
              <a:latin typeface="Baskerville Old Face"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normAutofit/>
          </a:bodyPr>
          <a:lstStyle/>
          <a:p>
            <a:r>
              <a:rPr lang="lt-LT" dirty="0" smtClean="0"/>
              <a:t>Testas</a:t>
            </a:r>
            <a:endParaRPr lang="lt-LT" dirty="0"/>
          </a:p>
        </p:txBody>
      </p:sp>
      <p:sp>
        <p:nvSpPr>
          <p:cNvPr id="7" name="Teksto vietos rezervavimo ženklas 6"/>
          <p:cNvSpPr>
            <a:spLocks noGrp="1"/>
          </p:cNvSpPr>
          <p:nvPr>
            <p:ph type="body" idx="4294967295"/>
          </p:nvPr>
        </p:nvSpPr>
        <p:spPr>
          <a:xfrm>
            <a:off x="0" y="1412777"/>
            <a:ext cx="8964488" cy="5445224"/>
          </a:xfrm>
        </p:spPr>
        <p:txBody>
          <a:bodyPr>
            <a:normAutofit fontScale="25000" lnSpcReduction="20000"/>
          </a:bodyPr>
          <a:lstStyle/>
          <a:p>
            <a:pPr lvl="0">
              <a:buNone/>
            </a:pPr>
            <a:r>
              <a:rPr lang="en-US" sz="8000" dirty="0" smtClean="0">
                <a:latin typeface="Arial" pitchFamily="34" charset="0"/>
                <a:cs typeface="Arial" pitchFamily="34" charset="0"/>
              </a:rPr>
              <a:t>1.Kai </a:t>
            </a:r>
            <a:r>
              <a:rPr lang="lt-LT" sz="8000" dirty="0" smtClean="0">
                <a:latin typeface="Arial" pitchFamily="34" charset="0"/>
                <a:cs typeface="Arial" pitchFamily="34" charset="0"/>
              </a:rPr>
              <a:t>įkaista arbatinuke  vanduo, konvekcija yra: </a:t>
            </a:r>
            <a:endParaRPr lang="lt-LT" sz="8000" i="1" dirty="0" smtClean="0">
              <a:latin typeface="Arial" pitchFamily="34" charset="0"/>
              <a:cs typeface="Arial" pitchFamily="34" charset="0"/>
            </a:endParaRPr>
          </a:p>
          <a:p>
            <a:pPr>
              <a:buNone/>
            </a:pPr>
            <a:r>
              <a:rPr lang="en-US" sz="8000" dirty="0" smtClean="0">
                <a:latin typeface="Arial" pitchFamily="34" charset="0"/>
                <a:cs typeface="Arial" pitchFamily="34" charset="0"/>
              </a:rPr>
              <a:t>              a)</a:t>
            </a:r>
            <a:r>
              <a:rPr lang="en-US" sz="8000" dirty="0" err="1" smtClean="0">
                <a:latin typeface="Arial" pitchFamily="34" charset="0"/>
                <a:cs typeface="Arial" pitchFamily="34" charset="0"/>
              </a:rPr>
              <a:t>laisvoji</a:t>
            </a:r>
            <a:r>
              <a:rPr lang="en-US" sz="8000" dirty="0" smtClean="0">
                <a:latin typeface="Arial" pitchFamily="34" charset="0"/>
                <a:cs typeface="Arial" pitchFamily="34" charset="0"/>
              </a:rPr>
              <a:t>; b) </a:t>
            </a:r>
            <a:r>
              <a:rPr lang="en-US" sz="8000" dirty="0" err="1" smtClean="0">
                <a:latin typeface="Arial" pitchFamily="34" charset="0"/>
                <a:cs typeface="Arial" pitchFamily="34" charset="0"/>
              </a:rPr>
              <a:t>priverstinė</a:t>
            </a:r>
            <a:r>
              <a:rPr lang="en-US" sz="8000" dirty="0" smtClean="0">
                <a:latin typeface="Arial" pitchFamily="34" charset="0"/>
                <a:cs typeface="Arial" pitchFamily="34" charset="0"/>
              </a:rPr>
              <a:t>; c)</a:t>
            </a:r>
            <a:r>
              <a:rPr lang="en-US" sz="8000" dirty="0" err="1" smtClean="0">
                <a:latin typeface="Arial" pitchFamily="34" charset="0"/>
                <a:cs typeface="Arial" pitchFamily="34" charset="0"/>
              </a:rPr>
              <a:t>beskirtė</a:t>
            </a:r>
            <a:r>
              <a:rPr lang="en-US" sz="8000" dirty="0" smtClean="0">
                <a:latin typeface="Arial" pitchFamily="34" charset="0"/>
                <a:cs typeface="Arial" pitchFamily="34" charset="0"/>
              </a:rPr>
              <a:t> .</a:t>
            </a:r>
            <a:endParaRPr lang="lt-LT" sz="8000" i="1" dirty="0" smtClean="0">
              <a:latin typeface="Arial" pitchFamily="34" charset="0"/>
              <a:cs typeface="Arial" pitchFamily="34" charset="0"/>
            </a:endParaRPr>
          </a:p>
          <a:p>
            <a:pPr>
              <a:buNone/>
            </a:pPr>
            <a:r>
              <a:rPr lang="en-US" sz="8000" dirty="0" smtClean="0">
                <a:latin typeface="Arial" pitchFamily="34" charset="0"/>
                <a:cs typeface="Arial" pitchFamily="34" charset="0"/>
              </a:rPr>
              <a:t> 2.Kurio </a:t>
            </a:r>
            <a:r>
              <a:rPr lang="en-US" sz="8000" dirty="0" err="1" smtClean="0">
                <a:latin typeface="Arial" pitchFamily="34" charset="0"/>
                <a:cs typeface="Arial" pitchFamily="34" charset="0"/>
              </a:rPr>
              <a:t>būdu</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perduodant</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šilumą</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nepernešama</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medžiaga</a:t>
            </a:r>
            <a:r>
              <a:rPr lang="en-US" sz="8000" dirty="0" smtClean="0">
                <a:latin typeface="Arial" pitchFamily="34" charset="0"/>
                <a:cs typeface="Arial" pitchFamily="34" charset="0"/>
              </a:rPr>
              <a:t>?</a:t>
            </a:r>
            <a:endParaRPr lang="lt-LT" sz="8000" i="1" dirty="0" smtClean="0">
              <a:latin typeface="Arial" pitchFamily="34" charset="0"/>
              <a:cs typeface="Arial" pitchFamily="34" charset="0"/>
            </a:endParaRPr>
          </a:p>
          <a:p>
            <a:pPr>
              <a:buNone/>
            </a:pPr>
            <a:r>
              <a:rPr lang="en-US" sz="8000" dirty="0" smtClean="0">
                <a:latin typeface="Arial" pitchFamily="34" charset="0"/>
                <a:cs typeface="Arial" pitchFamily="34" charset="0"/>
              </a:rPr>
              <a:t>              a)</a:t>
            </a:r>
            <a:r>
              <a:rPr lang="en-US" sz="8000" dirty="0" err="1" smtClean="0">
                <a:latin typeface="Arial" pitchFamily="34" charset="0"/>
                <a:cs typeface="Arial" pitchFamily="34" charset="0"/>
              </a:rPr>
              <a:t>šilumos</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laidumu</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ir</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spinduliavimu</a:t>
            </a:r>
            <a:r>
              <a:rPr lang="en-US" sz="8000" dirty="0" smtClean="0">
                <a:latin typeface="Arial" pitchFamily="34" charset="0"/>
                <a:cs typeface="Arial" pitchFamily="34" charset="0"/>
              </a:rPr>
              <a:t> ;  b) </a:t>
            </a:r>
            <a:r>
              <a:rPr lang="en-US" sz="8000" dirty="0" err="1" smtClean="0">
                <a:latin typeface="Arial" pitchFamily="34" charset="0"/>
                <a:cs typeface="Arial" pitchFamily="34" charset="0"/>
              </a:rPr>
              <a:t>šilumos</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laidumu</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ir</a:t>
            </a:r>
            <a:r>
              <a:rPr lang="en-US" sz="8000" dirty="0" smtClean="0">
                <a:latin typeface="Arial" pitchFamily="34" charset="0"/>
                <a:cs typeface="Arial" pitchFamily="34" charset="0"/>
              </a:rPr>
              <a:t> </a:t>
            </a:r>
          </a:p>
          <a:p>
            <a:pPr>
              <a:buNone/>
            </a:pP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konvekcija</a:t>
            </a:r>
            <a:r>
              <a:rPr lang="en-US" sz="8000" dirty="0" smtClean="0">
                <a:latin typeface="Arial" pitchFamily="34" charset="0"/>
                <a:cs typeface="Arial" pitchFamily="34" charset="0"/>
              </a:rPr>
              <a:t>; c)</a:t>
            </a:r>
            <a:r>
              <a:rPr lang="en-US" sz="8000" dirty="0" err="1" smtClean="0">
                <a:latin typeface="Arial" pitchFamily="34" charset="0"/>
                <a:cs typeface="Arial" pitchFamily="34" charset="0"/>
              </a:rPr>
              <a:t>Tik</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konvekcija</a:t>
            </a:r>
            <a:r>
              <a:rPr lang="en-US" sz="8000" dirty="0" smtClean="0">
                <a:latin typeface="Arial" pitchFamily="34" charset="0"/>
                <a:cs typeface="Arial" pitchFamily="34" charset="0"/>
              </a:rPr>
              <a:t>.</a:t>
            </a:r>
            <a:endParaRPr lang="lt-LT" sz="8000" i="1" dirty="0" smtClean="0">
              <a:latin typeface="Arial" pitchFamily="34" charset="0"/>
              <a:cs typeface="Arial" pitchFamily="34" charset="0"/>
            </a:endParaRPr>
          </a:p>
          <a:p>
            <a:pPr>
              <a:buNone/>
            </a:pPr>
            <a:r>
              <a:rPr lang="en-US" sz="8000" dirty="0" smtClean="0">
                <a:latin typeface="Arial" pitchFamily="34" charset="0"/>
                <a:cs typeface="Arial" pitchFamily="34" charset="0"/>
              </a:rPr>
              <a:t> 3.Kuri </a:t>
            </a:r>
            <a:r>
              <a:rPr lang="en-US" sz="8000" dirty="0" err="1" smtClean="0">
                <a:latin typeface="Arial" pitchFamily="34" charset="0"/>
                <a:cs typeface="Arial" pitchFamily="34" charset="0"/>
              </a:rPr>
              <a:t>iš</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išvardytų</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medžiagų</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pasižymi</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geru</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šilumos</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laidumu</a:t>
            </a:r>
            <a:r>
              <a:rPr lang="en-US" sz="8000" dirty="0" smtClean="0">
                <a:latin typeface="Arial" pitchFamily="34" charset="0"/>
                <a:cs typeface="Arial" pitchFamily="34" charset="0"/>
              </a:rPr>
              <a:t>?</a:t>
            </a:r>
            <a:endParaRPr lang="lt-LT" sz="8000" i="1" dirty="0" smtClean="0">
              <a:latin typeface="Arial" pitchFamily="34" charset="0"/>
              <a:cs typeface="Arial" pitchFamily="34" charset="0"/>
            </a:endParaRPr>
          </a:p>
          <a:p>
            <a:pPr>
              <a:buNone/>
            </a:pPr>
            <a:r>
              <a:rPr lang="en-US" sz="8000" dirty="0" smtClean="0">
                <a:latin typeface="Arial" pitchFamily="34" charset="0"/>
                <a:cs typeface="Arial" pitchFamily="34" charset="0"/>
              </a:rPr>
              <a:t>               a)</a:t>
            </a:r>
            <a:r>
              <a:rPr lang="en-US" sz="8000" dirty="0" err="1" smtClean="0">
                <a:latin typeface="Arial" pitchFamily="34" charset="0"/>
                <a:cs typeface="Arial" pitchFamily="34" charset="0"/>
              </a:rPr>
              <a:t>oras</a:t>
            </a:r>
            <a:r>
              <a:rPr lang="en-US" sz="8000" dirty="0" smtClean="0">
                <a:latin typeface="Arial" pitchFamily="34" charset="0"/>
                <a:cs typeface="Arial" pitchFamily="34" charset="0"/>
              </a:rPr>
              <a:t> ;b)</a:t>
            </a:r>
            <a:r>
              <a:rPr lang="en-US" sz="8000" dirty="0" err="1" smtClean="0">
                <a:latin typeface="Arial" pitchFamily="34" charset="0"/>
                <a:cs typeface="Arial" pitchFamily="34" charset="0"/>
              </a:rPr>
              <a:t>vanduo</a:t>
            </a:r>
            <a:r>
              <a:rPr lang="en-US" sz="8000" dirty="0" smtClean="0">
                <a:latin typeface="Arial" pitchFamily="34" charset="0"/>
                <a:cs typeface="Arial" pitchFamily="34" charset="0"/>
              </a:rPr>
              <a:t>; c)</a:t>
            </a:r>
            <a:r>
              <a:rPr lang="en-US" sz="8000" dirty="0" err="1" smtClean="0">
                <a:latin typeface="Arial" pitchFamily="34" charset="0"/>
                <a:cs typeface="Arial" pitchFamily="34" charset="0"/>
              </a:rPr>
              <a:t>varis</a:t>
            </a:r>
            <a:r>
              <a:rPr lang="en-US" sz="8000" dirty="0" smtClean="0">
                <a:latin typeface="Arial" pitchFamily="34" charset="0"/>
                <a:cs typeface="Arial" pitchFamily="34" charset="0"/>
              </a:rPr>
              <a:t>.</a:t>
            </a:r>
            <a:endParaRPr lang="lt-LT" sz="8000" i="1" dirty="0" smtClean="0">
              <a:latin typeface="Arial" pitchFamily="34" charset="0"/>
              <a:cs typeface="Arial" pitchFamily="34" charset="0"/>
            </a:endParaRPr>
          </a:p>
          <a:p>
            <a:pPr>
              <a:buNone/>
            </a:pPr>
            <a:r>
              <a:rPr lang="en-US" sz="8000" dirty="0" smtClean="0">
                <a:latin typeface="Arial" pitchFamily="34" charset="0"/>
                <a:cs typeface="Arial" pitchFamily="34" charset="0"/>
              </a:rPr>
              <a:t> 4.Elektrinių </a:t>
            </a:r>
            <a:r>
              <a:rPr lang="lt-LT" sz="8000" dirty="0" smtClean="0">
                <a:latin typeface="Arial" pitchFamily="34" charset="0"/>
                <a:cs typeface="Arial" pitchFamily="34" charset="0"/>
              </a:rPr>
              <a:t> </a:t>
            </a:r>
            <a:r>
              <a:rPr lang="en-US" sz="8000" dirty="0" err="1" smtClean="0">
                <a:latin typeface="Arial" pitchFamily="34" charset="0"/>
                <a:cs typeface="Arial" pitchFamily="34" charset="0"/>
              </a:rPr>
              <a:t>prietaisų</a:t>
            </a:r>
            <a:r>
              <a:rPr lang="en-US" sz="8000" dirty="0" smtClean="0">
                <a:latin typeface="Arial" pitchFamily="34" charset="0"/>
                <a:cs typeface="Arial" pitchFamily="34" charset="0"/>
              </a:rPr>
              <a:t> </a:t>
            </a:r>
            <a:r>
              <a:rPr lang="lt-LT" sz="8000" dirty="0" smtClean="0">
                <a:latin typeface="Arial" pitchFamily="34" charset="0"/>
                <a:cs typeface="Arial" pitchFamily="34" charset="0"/>
              </a:rPr>
              <a:t> </a:t>
            </a:r>
            <a:r>
              <a:rPr lang="en-US" sz="8000" dirty="0" err="1" smtClean="0">
                <a:latin typeface="Arial" pitchFamily="34" charset="0"/>
                <a:cs typeface="Arial" pitchFamily="34" charset="0"/>
              </a:rPr>
              <a:t>kaitinimo</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elementai</a:t>
            </a:r>
            <a:r>
              <a:rPr lang="en-US" sz="8000" dirty="0" smtClean="0">
                <a:latin typeface="Arial" pitchFamily="34" charset="0"/>
                <a:cs typeface="Arial" pitchFamily="34" charset="0"/>
              </a:rPr>
              <a:t> </a:t>
            </a:r>
            <a:r>
              <a:rPr lang="lt-LT" sz="8000" dirty="0" smtClean="0">
                <a:latin typeface="Arial" pitchFamily="34" charset="0"/>
                <a:cs typeface="Arial" pitchFamily="34" charset="0"/>
              </a:rPr>
              <a:t> </a:t>
            </a:r>
            <a:r>
              <a:rPr lang="en-US" sz="8000" dirty="0" err="1" smtClean="0">
                <a:latin typeface="Arial" pitchFamily="34" charset="0"/>
                <a:cs typeface="Arial" pitchFamily="34" charset="0"/>
              </a:rPr>
              <a:t>gaminami</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iš</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lydinio</a:t>
            </a:r>
            <a:r>
              <a:rPr lang="en-US" sz="8000" dirty="0" smtClean="0">
                <a:latin typeface="Arial" pitchFamily="34" charset="0"/>
                <a:cs typeface="Arial" pitchFamily="34" charset="0"/>
              </a:rPr>
              <a:t> , </a:t>
            </a:r>
            <a:r>
              <a:rPr lang="en-US" sz="8000" dirty="0" err="1" smtClean="0">
                <a:latin typeface="Arial" pitchFamily="34" charset="0"/>
                <a:cs typeface="Arial" pitchFamily="34" charset="0"/>
              </a:rPr>
              <a:t>kurio</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savitoji</a:t>
            </a:r>
            <a:r>
              <a:rPr lang="en-US" sz="8000" dirty="0" smtClean="0">
                <a:latin typeface="Arial" pitchFamily="34" charset="0"/>
                <a:cs typeface="Arial" pitchFamily="34" charset="0"/>
              </a:rPr>
              <a:t> </a:t>
            </a:r>
          </a:p>
          <a:p>
            <a:pPr>
              <a:buNone/>
            </a:pPr>
            <a:r>
              <a:rPr lang="en-US" sz="8000" dirty="0" smtClean="0">
                <a:latin typeface="Arial" pitchFamily="34" charset="0"/>
                <a:cs typeface="Arial" pitchFamily="34" charset="0"/>
              </a:rPr>
              <a:t>    </a:t>
            </a:r>
            <a:r>
              <a:rPr lang="lt-LT" sz="8000" dirty="0" smtClean="0">
                <a:latin typeface="Arial" pitchFamily="34" charset="0"/>
                <a:cs typeface="Arial" pitchFamily="34" charset="0"/>
              </a:rPr>
              <a:t>           </a:t>
            </a:r>
            <a:r>
              <a:rPr lang="en-US" sz="8000" dirty="0" err="1" smtClean="0">
                <a:latin typeface="Arial" pitchFamily="34" charset="0"/>
                <a:cs typeface="Arial" pitchFamily="34" charset="0"/>
              </a:rPr>
              <a:t>varža</a:t>
            </a:r>
            <a:r>
              <a:rPr lang="en-US" sz="8000" dirty="0" smtClean="0">
                <a:latin typeface="Arial" pitchFamily="34" charset="0"/>
                <a:cs typeface="Arial" pitchFamily="34" charset="0"/>
              </a:rPr>
              <a:t>:       </a:t>
            </a:r>
          </a:p>
          <a:p>
            <a:pPr>
              <a:buNone/>
            </a:pPr>
            <a:r>
              <a:rPr lang="en-US" sz="8000" dirty="0" smtClean="0">
                <a:latin typeface="Arial" pitchFamily="34" charset="0"/>
                <a:cs typeface="Arial" pitchFamily="34" charset="0"/>
              </a:rPr>
              <a:t>               a)</a:t>
            </a:r>
            <a:r>
              <a:rPr lang="lt-LT" sz="8000" dirty="0" smtClean="0">
                <a:latin typeface="Arial" pitchFamily="34" charset="0"/>
                <a:cs typeface="Arial" pitchFamily="34" charset="0"/>
              </a:rPr>
              <a:t> </a:t>
            </a:r>
            <a:r>
              <a:rPr lang="en-US" sz="8000" dirty="0" err="1" smtClean="0">
                <a:latin typeface="Arial" pitchFamily="34" charset="0"/>
                <a:cs typeface="Arial" pitchFamily="34" charset="0"/>
              </a:rPr>
              <a:t>maža</a:t>
            </a:r>
            <a:r>
              <a:rPr lang="en-US" sz="8000" dirty="0" smtClean="0">
                <a:latin typeface="Arial" pitchFamily="34" charset="0"/>
                <a:cs typeface="Arial" pitchFamily="34" charset="0"/>
              </a:rPr>
              <a:t>; b)</a:t>
            </a:r>
            <a:r>
              <a:rPr lang="lt-LT" sz="8000" dirty="0" smtClean="0">
                <a:latin typeface="Arial" pitchFamily="34" charset="0"/>
                <a:cs typeface="Arial" pitchFamily="34" charset="0"/>
              </a:rPr>
              <a:t> </a:t>
            </a:r>
            <a:r>
              <a:rPr lang="en-US" sz="8000" dirty="0" err="1" smtClean="0">
                <a:latin typeface="Arial" pitchFamily="34" charset="0"/>
                <a:cs typeface="Arial" pitchFamily="34" charset="0"/>
              </a:rPr>
              <a:t>didelė</a:t>
            </a:r>
            <a:r>
              <a:rPr lang="en-US" sz="8000" dirty="0" smtClean="0">
                <a:latin typeface="Arial" pitchFamily="34" charset="0"/>
                <a:cs typeface="Arial" pitchFamily="34" charset="0"/>
              </a:rPr>
              <a:t> ;c)</a:t>
            </a:r>
            <a:r>
              <a:rPr lang="lt-LT" sz="8000" dirty="0" smtClean="0">
                <a:latin typeface="Arial" pitchFamily="34" charset="0"/>
                <a:cs typeface="Arial" pitchFamily="34" charset="0"/>
              </a:rPr>
              <a:t> </a:t>
            </a:r>
            <a:r>
              <a:rPr lang="en-US" sz="8000" dirty="0" err="1" smtClean="0">
                <a:latin typeface="Arial" pitchFamily="34" charset="0"/>
                <a:cs typeface="Arial" pitchFamily="34" charset="0"/>
              </a:rPr>
              <a:t>vidutinė</a:t>
            </a:r>
            <a:r>
              <a:rPr lang="en-US" sz="8000" dirty="0" smtClean="0">
                <a:latin typeface="Arial" pitchFamily="34" charset="0"/>
                <a:cs typeface="Arial" pitchFamily="34" charset="0"/>
              </a:rPr>
              <a:t>.</a:t>
            </a:r>
            <a:endParaRPr lang="lt-LT" sz="8000" i="1" dirty="0" smtClean="0">
              <a:latin typeface="Arial" pitchFamily="34" charset="0"/>
              <a:cs typeface="Arial" pitchFamily="34" charset="0"/>
            </a:endParaRPr>
          </a:p>
          <a:p>
            <a:pPr>
              <a:buNone/>
            </a:pPr>
            <a:r>
              <a:rPr lang="en-US" sz="8000" dirty="0" smtClean="0">
                <a:latin typeface="Arial" pitchFamily="34" charset="0"/>
                <a:cs typeface="Arial" pitchFamily="34" charset="0"/>
              </a:rPr>
              <a:t> 5.</a:t>
            </a:r>
            <a:r>
              <a:rPr lang="lt-LT" sz="8000" dirty="0" smtClean="0">
                <a:latin typeface="Arial" pitchFamily="34" charset="0"/>
                <a:cs typeface="Arial" pitchFamily="34" charset="0"/>
              </a:rPr>
              <a:t>Šildant kinta kūno:</a:t>
            </a:r>
            <a:endParaRPr lang="lt-LT" sz="8000" i="1" dirty="0" smtClean="0">
              <a:latin typeface="Arial" pitchFamily="34" charset="0"/>
              <a:cs typeface="Arial" pitchFamily="34" charset="0"/>
            </a:endParaRPr>
          </a:p>
          <a:p>
            <a:pPr>
              <a:buNone/>
            </a:pPr>
            <a:r>
              <a:rPr lang="lt-LT" sz="8000" dirty="0" smtClean="0">
                <a:latin typeface="Arial" pitchFamily="34" charset="0"/>
                <a:cs typeface="Arial" pitchFamily="34" charset="0"/>
              </a:rPr>
              <a:t>     </a:t>
            </a:r>
            <a:r>
              <a:rPr lang="en-US" sz="8000" dirty="0" smtClean="0">
                <a:latin typeface="Arial" pitchFamily="34" charset="0"/>
                <a:cs typeface="Arial" pitchFamily="34" charset="0"/>
              </a:rPr>
              <a:t>          </a:t>
            </a:r>
            <a:r>
              <a:rPr lang="lt-LT" sz="8000" dirty="0" smtClean="0">
                <a:latin typeface="Arial" pitchFamily="34" charset="0"/>
                <a:cs typeface="Arial" pitchFamily="34" charset="0"/>
              </a:rPr>
              <a:t>a)masė; b)tūris; c)medžiaga.</a:t>
            </a:r>
            <a:endParaRPr lang="lt-LT" sz="8000" i="1" dirty="0" smtClean="0">
              <a:latin typeface="Arial" pitchFamily="34" charset="0"/>
              <a:cs typeface="Arial" pitchFamily="34" charset="0"/>
            </a:endParaRPr>
          </a:p>
          <a:p>
            <a:pPr>
              <a:buNone/>
            </a:pPr>
            <a:endParaRPr lang="lt-LT" sz="5500" i="1" dirty="0" smtClean="0"/>
          </a:p>
          <a:p>
            <a:endParaRPr lang="lt-L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179512" y="751344"/>
            <a:ext cx="8568952" cy="5201424"/>
          </a:xfrm>
          <a:prstGeom prst="rect">
            <a:avLst/>
          </a:prstGeom>
        </p:spPr>
        <p:txBody>
          <a:bodyPr wrap="square">
            <a:spAutoFit/>
          </a:bodyPr>
          <a:lstStyle/>
          <a:p>
            <a:r>
              <a:rPr lang="lt-LT" sz="2000" dirty="0" smtClean="0">
                <a:latin typeface="Arial" pitchFamily="34" charset="0"/>
                <a:cs typeface="Arial" pitchFamily="34" charset="0"/>
              </a:rPr>
              <a:t>6.Kaip kinta skysčio virimo temperatūra, slėgiui    mažėjant?</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     a)didėja; b)mažėja; c)nekinta. </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7.Variklio darbo efektyvumą apibūdina:</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     a)Darbas; b)Galia; c)Naudingumo koeficientas.</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8.Kokie energijos virsmai vyksta elektriniame  virdulyje?</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      a)Elektros energija virsta šildymo skysčio vidine energija;</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      b) Šildymo skysčio vidine energija virsta elektros energija;</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      c) Elektros energija virsta mechanine. </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9.Ar produktų virimo trukmė priklauso nuo šildytuvo galios?</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      a)Nepriklauso; b)Priklauso; c)Labai priklauso.</a:t>
            </a:r>
            <a:endParaRPr lang="lt-LT" sz="2000" i="1" dirty="0" smtClean="0">
              <a:latin typeface="Arial" pitchFamily="34" charset="0"/>
              <a:cs typeface="Arial" pitchFamily="34" charset="0"/>
            </a:endParaRPr>
          </a:p>
          <a:p>
            <a:r>
              <a:rPr lang="en-US" sz="2000" dirty="0" smtClean="0">
                <a:latin typeface="Arial" pitchFamily="34" charset="0"/>
                <a:cs typeface="Arial" pitchFamily="34" charset="0"/>
              </a:rPr>
              <a:t>1</a:t>
            </a:r>
            <a:r>
              <a:rPr lang="lt-LT" sz="2000" dirty="0" smtClean="0">
                <a:latin typeface="Arial" pitchFamily="34" charset="0"/>
                <a:cs typeface="Arial" pitchFamily="34" charset="0"/>
              </a:rPr>
              <a:t>0.Puodų rankenos gaminamos iš :</a:t>
            </a:r>
            <a:endParaRPr lang="lt-LT" sz="2000" i="1" dirty="0" smtClean="0">
              <a:latin typeface="Arial" pitchFamily="34" charset="0"/>
              <a:cs typeface="Arial" pitchFamily="34" charset="0"/>
            </a:endParaRPr>
          </a:p>
          <a:p>
            <a:r>
              <a:rPr lang="lt-LT" sz="2000" dirty="0" smtClean="0">
                <a:latin typeface="Arial" pitchFamily="34" charset="0"/>
                <a:cs typeface="Arial" pitchFamily="34" charset="0"/>
              </a:rPr>
              <a:t>      a)Gerų šilumos izoliatorių; b)Blogų šilumos izoliatorių; c) Gerų šilumos</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r>
              <a:rPr lang="lt-LT" sz="2000" dirty="0" smtClean="0">
                <a:latin typeface="Arial" pitchFamily="34" charset="0"/>
                <a:cs typeface="Arial" pitchFamily="34" charset="0"/>
              </a:rPr>
              <a:t> </a:t>
            </a:r>
            <a:r>
              <a:rPr lang="en-US" sz="2000" dirty="0" smtClean="0">
                <a:latin typeface="Arial" pitchFamily="34" charset="0"/>
                <a:cs typeface="Arial" pitchFamily="34" charset="0"/>
              </a:rPr>
              <a:t>l</a:t>
            </a:r>
            <a:r>
              <a:rPr lang="lt-LT" sz="2000" dirty="0" err="1" smtClean="0">
                <a:latin typeface="Arial" pitchFamily="34" charset="0"/>
                <a:cs typeface="Arial" pitchFamily="34" charset="0"/>
              </a:rPr>
              <a:t>aidininkų</a:t>
            </a:r>
            <a:r>
              <a:rPr lang="lt-LT" sz="2000" dirty="0" smtClean="0">
                <a:latin typeface="Arial" pitchFamily="34" charset="0"/>
                <a:cs typeface="Arial" pitchFamily="34" charset="0"/>
              </a:rPr>
              <a:t> .</a:t>
            </a:r>
            <a:endParaRPr lang="en-US" sz="2000" dirty="0" smtClean="0">
              <a:latin typeface="Arial" pitchFamily="34" charset="0"/>
              <a:cs typeface="Arial" pitchFamily="34" charset="0"/>
            </a:endParaRPr>
          </a:p>
          <a:p>
            <a:endParaRPr lang="en-US" i="1" dirty="0" smtClean="0"/>
          </a:p>
          <a:p>
            <a:endParaRPr lang="en-US" i="1" dirty="0" smtClean="0"/>
          </a:p>
          <a:p>
            <a:r>
              <a:rPr lang="en-US" sz="2000" i="1" dirty="0" smtClean="0">
                <a:latin typeface="Arial" pitchFamily="34" charset="0"/>
                <a:cs typeface="Arial" pitchFamily="34" charset="0"/>
              </a:rPr>
              <a:t>Atsakymai:1.a ;2.a; 3. c; 4. a; 5. b; 6.b;7.c;8. a;9.a; 10. a.</a:t>
            </a:r>
            <a:endParaRPr lang="lt-LT" sz="2000" i="1" dirty="0" smtClean="0">
              <a:latin typeface="Arial" pitchFamily="34" charset="0"/>
              <a:cs typeface="Arial" pitchFamily="34" charset="0"/>
            </a:endParaRPr>
          </a:p>
          <a:p>
            <a:endParaRPr lang="lt-L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idx="4294967295"/>
          </p:nvPr>
        </p:nvSpPr>
        <p:spPr>
          <a:xfrm>
            <a:off x="792163" y="273050"/>
            <a:ext cx="8351837" cy="1143000"/>
          </a:xfrm>
        </p:spPr>
        <p:txBody>
          <a:bodyPr>
            <a:noAutofit/>
          </a:bodyPr>
          <a:lstStyle/>
          <a:p>
            <a:r>
              <a:rPr lang="lt-LT" sz="2400" dirty="0" smtClean="0"/>
              <a:t>Per kiek laiko elektriniame virdulyje, kurio galia 1000W, užvirs 1 l v</a:t>
            </a:r>
            <a:r>
              <a:rPr lang="en-US" sz="2400" dirty="0" smtClean="0"/>
              <a:t>a</a:t>
            </a:r>
            <a:r>
              <a:rPr lang="lt-LT" sz="2400" dirty="0" err="1" smtClean="0"/>
              <a:t>ndens</a:t>
            </a:r>
            <a:r>
              <a:rPr lang="lt-LT" sz="2400" dirty="0" smtClean="0"/>
              <a:t>, kurio pradinė temperatūra 20 </a:t>
            </a:r>
            <a:r>
              <a:rPr lang="lt-LT" sz="2400" baseline="30000" dirty="0" smtClean="0"/>
              <a:t>0</a:t>
            </a:r>
            <a:r>
              <a:rPr lang="lt-LT" sz="2400" dirty="0" smtClean="0"/>
              <a:t> C.Virdulio N.</a:t>
            </a:r>
            <a:r>
              <a:rPr lang="en-US" sz="2400" dirty="0" smtClean="0"/>
              <a:t>k</a:t>
            </a:r>
            <a:r>
              <a:rPr lang="lt-LT" sz="2400" dirty="0" smtClean="0"/>
              <a:t>.</a:t>
            </a:r>
            <a:r>
              <a:rPr lang="ru-RU" sz="2400" dirty="0" smtClean="0"/>
              <a:t>=</a:t>
            </a:r>
            <a:r>
              <a:rPr lang="en-US" sz="2400" dirty="0" smtClean="0"/>
              <a:t>80%.</a:t>
            </a:r>
            <a:endParaRPr lang="lt-LT" sz="2400" dirty="0"/>
          </a:p>
        </p:txBody>
      </p:sp>
      <p:sp>
        <p:nvSpPr>
          <p:cNvPr id="6" name="Turinio vietos rezervavimo ženklas 5"/>
          <p:cNvSpPr>
            <a:spLocks noGrp="1"/>
          </p:cNvSpPr>
          <p:nvPr>
            <p:ph sz="half" idx="4294967295"/>
          </p:nvPr>
        </p:nvSpPr>
        <p:spPr>
          <a:xfrm>
            <a:off x="0" y="1484313"/>
            <a:ext cx="3733800" cy="4649787"/>
          </a:xfrm>
        </p:spPr>
        <p:txBody>
          <a:bodyPr/>
          <a:lstStyle/>
          <a:p>
            <a:r>
              <a:rPr lang="lt-LT" dirty="0" smtClean="0"/>
              <a:t>P=1000W</a:t>
            </a:r>
            <a:endParaRPr lang="en-US" dirty="0" smtClean="0"/>
          </a:p>
          <a:p>
            <a:r>
              <a:rPr lang="en-US" i="1" dirty="0" smtClean="0"/>
              <a:t>m=1kg</a:t>
            </a:r>
            <a:r>
              <a:rPr lang="lt-LT" i="1" dirty="0" smtClean="0"/>
              <a:t>                                          </a:t>
            </a:r>
          </a:p>
          <a:p>
            <a:r>
              <a:rPr lang="lt-LT" dirty="0" smtClean="0"/>
              <a:t>=80%</a:t>
            </a:r>
            <a:endParaRPr lang="lt-LT" i="1" dirty="0" smtClean="0"/>
          </a:p>
          <a:p>
            <a:r>
              <a:rPr lang="lt-LT" dirty="0" smtClean="0"/>
              <a:t> </a:t>
            </a:r>
            <a:r>
              <a:rPr lang="en-US" dirty="0" smtClean="0"/>
              <a:t>t</a:t>
            </a:r>
            <a:r>
              <a:rPr lang="en-US" baseline="-25000" dirty="0" smtClean="0"/>
              <a:t>2=100 </a:t>
            </a:r>
            <a:r>
              <a:rPr lang="en-US" baseline="30000" dirty="0" smtClean="0"/>
              <a:t>0</a:t>
            </a:r>
            <a:r>
              <a:rPr lang="en-US" baseline="-25000" dirty="0" smtClean="0"/>
              <a:t>C</a:t>
            </a:r>
            <a:endParaRPr lang="lt-LT" i="1" dirty="0" smtClean="0"/>
          </a:p>
          <a:p>
            <a:r>
              <a:rPr lang="en-US" dirty="0" smtClean="0"/>
              <a:t>t</a:t>
            </a:r>
            <a:r>
              <a:rPr lang="en-US" baseline="-25000" dirty="0" smtClean="0"/>
              <a:t>1=20 </a:t>
            </a:r>
            <a:r>
              <a:rPr lang="en-US" baseline="30000" dirty="0" smtClean="0"/>
              <a:t>0</a:t>
            </a:r>
            <a:r>
              <a:rPr lang="en-US" baseline="-25000" dirty="0" smtClean="0"/>
              <a:t>C</a:t>
            </a:r>
            <a:endParaRPr lang="lt-LT" i="1" dirty="0" smtClean="0"/>
          </a:p>
          <a:p>
            <a:r>
              <a:rPr lang="lt-LT" dirty="0" smtClean="0"/>
              <a:t>t-? </a:t>
            </a:r>
            <a:endParaRPr lang="lt-LT" dirty="0"/>
          </a:p>
        </p:txBody>
      </p:sp>
      <p:sp>
        <p:nvSpPr>
          <p:cNvPr id="7" name="Teksto vietos rezervavimo ženklas 6"/>
          <p:cNvSpPr>
            <a:spLocks noGrp="1"/>
          </p:cNvSpPr>
          <p:nvPr>
            <p:ph type="body" sz="half" idx="4294967295"/>
          </p:nvPr>
        </p:nvSpPr>
        <p:spPr>
          <a:xfrm>
            <a:off x="5410200" y="1447800"/>
            <a:ext cx="3733800" cy="762000"/>
          </a:xfrm>
        </p:spPr>
        <p:txBody>
          <a:bodyPr/>
          <a:lstStyle/>
          <a:p>
            <a:r>
              <a:rPr lang="en-US" dirty="0" err="1" smtClean="0"/>
              <a:t>Sprendimas</a:t>
            </a:r>
            <a:endParaRPr lang="lt-LT" dirty="0"/>
          </a:p>
        </p:txBody>
      </p:sp>
      <p:sp>
        <p:nvSpPr>
          <p:cNvPr id="8" name="Turinio vietos rezervavimo ženklas 7"/>
          <p:cNvSpPr>
            <a:spLocks noGrp="1"/>
          </p:cNvSpPr>
          <p:nvPr>
            <p:ph sz="half" idx="4294967295"/>
          </p:nvPr>
        </p:nvSpPr>
        <p:spPr>
          <a:xfrm>
            <a:off x="4860032" y="1628800"/>
            <a:ext cx="3888432" cy="4608512"/>
          </a:xfrm>
        </p:spPr>
        <p:txBody>
          <a:bodyPr>
            <a:normAutofit/>
          </a:bodyPr>
          <a:lstStyle/>
          <a:p>
            <a:pPr>
              <a:buNone/>
            </a:pPr>
            <a:r>
              <a:rPr lang="lt-LT" i="1" dirty="0" smtClean="0"/>
              <a:t> </a:t>
            </a:r>
          </a:p>
          <a:p>
            <a:endParaRPr lang="en-US" dirty="0" smtClean="0"/>
          </a:p>
          <a:p>
            <a:pPr>
              <a:buNone/>
            </a:pPr>
            <a:r>
              <a:rPr lang="en-US" dirty="0" smtClean="0"/>
              <a:t> Pt     =cm(t</a:t>
            </a:r>
            <a:r>
              <a:rPr lang="en-US" baseline="-25000" dirty="0" smtClean="0"/>
              <a:t>2</a:t>
            </a:r>
            <a:r>
              <a:rPr lang="en-US" dirty="0" smtClean="0"/>
              <a:t>-t</a:t>
            </a:r>
            <a:r>
              <a:rPr lang="en-US" baseline="-25000" dirty="0" smtClean="0"/>
              <a:t>1</a:t>
            </a:r>
            <a:r>
              <a:rPr lang="en-US" dirty="0" smtClean="0"/>
              <a:t>)</a:t>
            </a:r>
            <a:endParaRPr lang="lt-LT" i="1" dirty="0" smtClean="0"/>
          </a:p>
          <a:p>
            <a:pPr>
              <a:buNone/>
            </a:pPr>
            <a:r>
              <a:rPr lang="en-US" dirty="0" smtClean="0"/>
              <a:t>                                      t=cm(t</a:t>
            </a:r>
            <a:r>
              <a:rPr lang="en-US" baseline="-25000" dirty="0" smtClean="0"/>
              <a:t>2</a:t>
            </a:r>
            <a:r>
              <a:rPr lang="en-US" dirty="0" smtClean="0"/>
              <a:t>-t</a:t>
            </a:r>
            <a:r>
              <a:rPr lang="en-US" baseline="-25000" dirty="0" smtClean="0"/>
              <a:t>1</a:t>
            </a:r>
            <a:r>
              <a:rPr lang="en-US" dirty="0" smtClean="0"/>
              <a:t>)/P </a:t>
            </a:r>
            <a:endParaRPr lang="lt-LT" i="1" dirty="0" smtClean="0"/>
          </a:p>
          <a:p>
            <a:pPr>
              <a:buNone/>
            </a:pPr>
            <a:r>
              <a:rPr lang="en-US" dirty="0" smtClean="0"/>
              <a:t>                                     t=4200·1·(100–20):0,8·1000</a:t>
            </a:r>
            <a:endParaRPr lang="lt-LT" i="1" dirty="0" smtClean="0"/>
          </a:p>
          <a:p>
            <a:pPr>
              <a:buNone/>
            </a:pPr>
            <a:r>
              <a:rPr lang="en-US" dirty="0" smtClean="0"/>
              <a:t>     t=420 s=7min</a:t>
            </a:r>
          </a:p>
          <a:p>
            <a:pPr>
              <a:buNone/>
            </a:pPr>
            <a:r>
              <a:rPr lang="en-US" dirty="0" err="1" smtClean="0"/>
              <a:t>Ats</a:t>
            </a:r>
            <a:r>
              <a:rPr lang="en-US" dirty="0" smtClean="0"/>
              <a:t>. 7 min</a:t>
            </a:r>
            <a:endParaRPr lang="lt-LT" dirty="0"/>
          </a:p>
        </p:txBody>
      </p:sp>
      <p:pic>
        <p:nvPicPr>
          <p:cNvPr id="9"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948264" y="3356992"/>
            <a:ext cx="260322" cy="625614"/>
          </a:xfrm>
          <a:prstGeom prst="rect">
            <a:avLst/>
          </a:prstGeom>
          <a:noFill/>
        </p:spPr>
      </p:pic>
      <p:pic>
        <p:nvPicPr>
          <p:cNvPr id="10"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292080" y="2492896"/>
            <a:ext cx="216024" cy="519156"/>
          </a:xfrm>
          <a:prstGeom prst="rect">
            <a:avLst/>
          </a:prstGeom>
          <a:noFill/>
        </p:spPr>
      </p:pic>
      <p:pic>
        <p:nvPicPr>
          <p:cNvPr id="11" name="Picture 4" descr="D:\#Users\Vytautas\Pictures\images[1].png"/>
          <p:cNvPicPr>
            <a:picLocks noChangeAspect="1" noChangeArrowheads="1"/>
          </p:cNvPicPr>
          <p:nvPr/>
        </p:nvPicPr>
        <p:blipFill>
          <a:blip r:embed="rId3" cstate="print"/>
          <a:srcRect/>
          <a:stretch>
            <a:fillRect/>
          </a:stretch>
        </p:blipFill>
        <p:spPr bwMode="auto">
          <a:xfrm>
            <a:off x="5796136" y="1844824"/>
            <a:ext cx="1254447" cy="648072"/>
          </a:xfrm>
          <a:prstGeom prst="rect">
            <a:avLst/>
          </a:prstGeom>
          <a:noFill/>
        </p:spPr>
      </p:pic>
      <p:pic>
        <p:nvPicPr>
          <p:cNvPr id="31746" name="Picture 2" descr="D:\#Users\Vytautas\Pictures\42dc8548b22c7b3e8090b4f2ee9c1ecf_196ce1fffa8__150x170[1].jpg"/>
          <p:cNvPicPr>
            <a:picLocks noChangeAspect="1" noChangeArrowheads="1"/>
          </p:cNvPicPr>
          <p:nvPr/>
        </p:nvPicPr>
        <p:blipFill>
          <a:blip r:embed="rId4" cstate="print"/>
          <a:srcRect/>
          <a:stretch>
            <a:fillRect/>
          </a:stretch>
        </p:blipFill>
        <p:spPr bwMode="auto">
          <a:xfrm>
            <a:off x="2518842" y="1700808"/>
            <a:ext cx="2232248" cy="2232248"/>
          </a:xfrm>
          <a:prstGeom prst="rect">
            <a:avLst/>
          </a:prstGeom>
          <a:noFill/>
        </p:spPr>
      </p:pic>
      <p:pic>
        <p:nvPicPr>
          <p:cNvPr id="12"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79512" y="2276872"/>
            <a:ext cx="260322" cy="62561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en-US" dirty="0" err="1" smtClean="0"/>
              <a:t>Litera</a:t>
            </a:r>
            <a:r>
              <a:rPr lang="lt-LT" dirty="0" err="1" smtClean="0"/>
              <a:t>tūra</a:t>
            </a:r>
            <a:endParaRPr lang="lt-LT" dirty="0"/>
          </a:p>
        </p:txBody>
      </p:sp>
      <p:sp>
        <p:nvSpPr>
          <p:cNvPr id="3" name="Teksto vietos rezervavimo ženklas 2"/>
          <p:cNvSpPr>
            <a:spLocks noGrp="1"/>
          </p:cNvSpPr>
          <p:nvPr>
            <p:ph type="body" idx="1"/>
          </p:nvPr>
        </p:nvSpPr>
        <p:spPr>
          <a:xfrm>
            <a:off x="722313" y="2547938"/>
            <a:ext cx="7772400" cy="3761382"/>
          </a:xfrm>
        </p:spPr>
        <p:txBody>
          <a:bodyPr>
            <a:normAutofit/>
          </a:bodyPr>
          <a:lstStyle/>
          <a:p>
            <a:pPr>
              <a:buFont typeface="Arial" pitchFamily="34" charset="0"/>
              <a:buChar char="•"/>
            </a:pPr>
            <a:r>
              <a:rPr lang="lt-LT" dirty="0" err="1" smtClean="0"/>
              <a:t>V.Valentinavičius</a:t>
            </a:r>
            <a:r>
              <a:rPr lang="lt-LT" dirty="0" smtClean="0"/>
              <a:t>, </a:t>
            </a:r>
            <a:r>
              <a:rPr lang="lt-LT" dirty="0" err="1" smtClean="0"/>
              <a:t>Z.Šliavaitė</a:t>
            </a:r>
            <a:r>
              <a:rPr lang="lt-LT" dirty="0" smtClean="0"/>
              <a:t>  Fizika 9</a:t>
            </a:r>
          </a:p>
          <a:p>
            <a:pPr>
              <a:buFont typeface="Arial" pitchFamily="34" charset="0"/>
              <a:buChar char="•"/>
            </a:pPr>
            <a:r>
              <a:rPr lang="lt-LT" dirty="0" err="1" smtClean="0"/>
              <a:t>Keith</a:t>
            </a:r>
            <a:r>
              <a:rPr lang="lt-LT" dirty="0" smtClean="0"/>
              <a:t> </a:t>
            </a:r>
            <a:r>
              <a:rPr lang="lt-LT" dirty="0" err="1" smtClean="0"/>
              <a:t>Johnson</a:t>
            </a:r>
            <a:r>
              <a:rPr lang="lt-LT" dirty="0" smtClean="0"/>
              <a:t> Fizika tau 9 klasei </a:t>
            </a:r>
          </a:p>
          <a:p>
            <a:pPr>
              <a:buFont typeface="Arial" pitchFamily="34" charset="0"/>
              <a:buChar char="•"/>
            </a:pPr>
            <a:r>
              <a:rPr lang="lt-LT" dirty="0" smtClean="0"/>
              <a:t>Spektras </a:t>
            </a:r>
            <a:r>
              <a:rPr lang="en-US" dirty="0" smtClean="0"/>
              <a:t> 9</a:t>
            </a:r>
            <a:r>
              <a:rPr lang="lt-LT" dirty="0" err="1" smtClean="0"/>
              <a:t>kl</a:t>
            </a:r>
            <a:r>
              <a:rPr lang="lt-LT" dirty="0" smtClean="0"/>
              <a:t>.</a:t>
            </a:r>
            <a:endParaRPr lang="en-US" dirty="0" smtClean="0"/>
          </a:p>
          <a:p>
            <a:pPr>
              <a:buFont typeface="Arial" pitchFamily="34" charset="0"/>
              <a:buChar char="•"/>
            </a:pPr>
            <a:r>
              <a:rPr lang="lt-LT" i="1" dirty="0" smtClean="0">
                <a:hlinkClick r:id="rId2"/>
              </a:rPr>
              <a:t>https://www.avitela.lt/prekes/smulki-</a:t>
            </a:r>
            <a:r>
              <a:rPr lang="lt-LT" b="1" i="1" dirty="0" smtClean="0">
                <a:hlinkClick r:id="rId2"/>
              </a:rPr>
              <a:t>virtuves</a:t>
            </a:r>
            <a:r>
              <a:rPr lang="lt-LT" i="1" dirty="0" smtClean="0">
                <a:hlinkClick r:id="rId2"/>
              </a:rPr>
              <a:t>-iranga</a:t>
            </a:r>
            <a:endParaRPr lang="lt-LT" i="1" dirty="0" smtClean="0"/>
          </a:p>
          <a:p>
            <a:pPr>
              <a:buFont typeface="Arial" pitchFamily="34" charset="0"/>
              <a:buChar char="•"/>
            </a:pPr>
            <a:r>
              <a:rPr lang="lt-LT" dirty="0" smtClean="0">
                <a:hlinkClick r:id="rId3"/>
              </a:rPr>
              <a:t>http://www.viskasnamams.com/index.php?option=com_content&amp;view=article&amp;id=63&amp;Itemid=84</a:t>
            </a:r>
            <a:endParaRPr lang="lt-LT" dirty="0" smtClean="0"/>
          </a:p>
          <a:p>
            <a:endParaRPr lang="lt-LT" dirty="0" smtClean="0"/>
          </a:p>
          <a:p>
            <a:pPr>
              <a:buFont typeface="Arial" pitchFamily="34" charset="0"/>
              <a:buChar char="•"/>
            </a:pPr>
            <a:endParaRPr lang="lt-L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ygybė">
  <a:themeElements>
    <a:clrScheme name="Lygyb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ygybė">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ygybė">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824</TotalTime>
  <Words>1205</Words>
  <Application>Microsoft Office PowerPoint</Application>
  <PresentationFormat>Demonstracija ekrane (4:3)</PresentationFormat>
  <Paragraphs>375</Paragraphs>
  <Slides>18</Slides>
  <Notes>0</Notes>
  <HiddenSlides>0</HiddenSlides>
  <MMClips>0</MMClips>
  <ScaleCrop>false</ScaleCrop>
  <HeadingPairs>
    <vt:vector size="4" baseType="variant">
      <vt:variant>
        <vt:lpstr>Tema</vt:lpstr>
      </vt:variant>
      <vt:variant>
        <vt:i4>1</vt:i4>
      </vt:variant>
      <vt:variant>
        <vt:lpstr>Skaidrių pavadinimai</vt:lpstr>
      </vt:variant>
      <vt:variant>
        <vt:i4>18</vt:i4>
      </vt:variant>
    </vt:vector>
  </HeadingPairs>
  <TitlesOfParts>
    <vt:vector size="19" baseType="lpstr">
      <vt:lpstr>Lygybė</vt:lpstr>
      <vt:lpstr>Fizika virtuvėje Vilniaus ,,Varpo”SVM Agneška Diatlovič 9kl.  Mokytoja Irena Šauklienė  2015</vt:lpstr>
      <vt:lpstr>Turinys</vt:lpstr>
      <vt:lpstr>Skaidrė 3</vt:lpstr>
      <vt:lpstr>Šilumos laidumas Vidinės energijos perdavimas iš šiltesnio  kūno  į šaltesnį arba iš šiltesnės kūno                                  dalies  į šaltesnę tiesiogiai jiems liečiantis. </vt:lpstr>
      <vt:lpstr>                  Termosas  Į plastikinį korpusą įtvirtintas indas  su dvigubomis sienelėmis, tarp kurių yra vakuumas,  stabdantis šilumos perdavimą konvekcija ar laidumu. Blizgios indo sienelės gerai atspindi šilumos spindulius, todėl sumažėja šilumos perdavimas spinduliais .  </vt:lpstr>
      <vt:lpstr>Konvekcija Šilumos perdavimas skysčio  ir dujų srovėmis.</vt:lpstr>
      <vt:lpstr>Šiluminis spinduliavimas Šilumos perdavimas ne medžiagomis . </vt:lpstr>
      <vt:lpstr>  Bandymas </vt:lpstr>
      <vt:lpstr>Virimas Skysčio virsmas garais  skysčio viduje.</vt:lpstr>
      <vt:lpstr> Greitpuodis Didinant slėgį vandens virimo taškas kyla.  Juose vanduo užverda maždaug 120 O C temperatūroje,  todėl maistas išverda greičiau.         </vt:lpstr>
      <vt:lpstr>Difuzija Savaiminis medžiagų  judančių  dalelių maišymas </vt:lpstr>
      <vt:lpstr>Elektros prietaisai  </vt:lpstr>
      <vt:lpstr>Elektros prietaisai </vt:lpstr>
      <vt:lpstr>Patarimai</vt:lpstr>
      <vt:lpstr>Testas</vt:lpstr>
      <vt:lpstr>Skaidrė 16</vt:lpstr>
      <vt:lpstr>Per kiek laiko elektriniame virdulyje, kurio galia 1000W, užvirs 1 l vandens, kurio pradinė temperatūra 20 0 C.Virdulio N.k.=80%.</vt:lpstr>
      <vt:lpstr>Literatūra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Fizika virtuvėje</dc:title>
  <dc:creator>Vytautas</dc:creator>
  <cp:lastModifiedBy>Vytautas</cp:lastModifiedBy>
  <cp:revision>97</cp:revision>
  <dcterms:created xsi:type="dcterms:W3CDTF">2015-01-31T08:49:02Z</dcterms:created>
  <dcterms:modified xsi:type="dcterms:W3CDTF">2015-03-30T18:08:49Z</dcterms:modified>
</cp:coreProperties>
</file>