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7" r:id="rId1"/>
  </p:sldMasterIdLst>
  <p:sldIdLst>
    <p:sldId id="256" r:id="rId2"/>
    <p:sldId id="291" r:id="rId3"/>
    <p:sldId id="262" r:id="rId4"/>
    <p:sldId id="257" r:id="rId5"/>
    <p:sldId id="258" r:id="rId6"/>
    <p:sldId id="259" r:id="rId7"/>
    <p:sldId id="260" r:id="rId8"/>
    <p:sldId id="261" r:id="rId9"/>
    <p:sldId id="263" r:id="rId10"/>
    <p:sldId id="264" r:id="rId11"/>
    <p:sldId id="265" r:id="rId12"/>
    <p:sldId id="266" r:id="rId13"/>
    <p:sldId id="267" r:id="rId14"/>
    <p:sldId id="292" r:id="rId15"/>
    <p:sldId id="268" r:id="rId16"/>
    <p:sldId id="269" r:id="rId17"/>
    <p:sldId id="270" r:id="rId18"/>
    <p:sldId id="271" r:id="rId19"/>
    <p:sldId id="293" r:id="rId20"/>
    <p:sldId id="272" r:id="rId21"/>
    <p:sldId id="273" r:id="rId22"/>
    <p:sldId id="274" r:id="rId23"/>
    <p:sldId id="275" r:id="rId24"/>
    <p:sldId id="276" r:id="rId25"/>
    <p:sldId id="277" r:id="rId26"/>
    <p:sldId id="278" r:id="rId27"/>
    <p:sldId id="279" r:id="rId28"/>
    <p:sldId id="280" r:id="rId29"/>
    <p:sldId id="281" r:id="rId30"/>
    <p:sldId id="285" r:id="rId31"/>
    <p:sldId id="286" r:id="rId32"/>
    <p:sldId id="282" r:id="rId33"/>
    <p:sldId id="283" r:id="rId34"/>
    <p:sldId id="284" r:id="rId35"/>
    <p:sldId id="287" r:id="rId36"/>
    <p:sldId id="294" r:id="rId37"/>
    <p:sldId id="295" r:id="rId38"/>
    <p:sldId id="289" r:id="rId39"/>
    <p:sldId id="290" r:id="rId40"/>
    <p:sldId id="288" r:id="rId41"/>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5D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53" autoAdjust="0"/>
    <p:restoredTop sz="94660"/>
  </p:normalViewPr>
  <p:slideViewPr>
    <p:cSldViewPr snapToGrid="0">
      <p:cViewPr varScale="1">
        <p:scale>
          <a:sx n="71" d="100"/>
          <a:sy n="71" d="100"/>
        </p:scale>
        <p:origin x="72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BACD0F89-704C-4559-B88D-B30C8FC1DC22}" type="datetimeFigureOut">
              <a:rPr lang="lt-LT" smtClean="0"/>
              <a:t>2015-02-24</a:t>
            </a:fld>
            <a:endParaRPr lang="lt-LT"/>
          </a:p>
        </p:txBody>
      </p:sp>
      <p:sp>
        <p:nvSpPr>
          <p:cNvPr id="5" name="Footer Placeholder 4"/>
          <p:cNvSpPr>
            <a:spLocks noGrp="1"/>
          </p:cNvSpPr>
          <p:nvPr>
            <p:ph type="ftr" sz="quarter" idx="11"/>
          </p:nvPr>
        </p:nvSpPr>
        <p:spPr>
          <a:xfrm>
            <a:off x="1876424" y="5410201"/>
            <a:ext cx="5124886" cy="365125"/>
          </a:xfrm>
        </p:spPr>
        <p:txBody>
          <a:bodyPr/>
          <a:lstStyle/>
          <a:p>
            <a:endParaRPr lang="lt-LT"/>
          </a:p>
        </p:txBody>
      </p:sp>
      <p:sp>
        <p:nvSpPr>
          <p:cNvPr id="6" name="Slide Number Placeholder 5"/>
          <p:cNvSpPr>
            <a:spLocks noGrp="1"/>
          </p:cNvSpPr>
          <p:nvPr>
            <p:ph type="sldNum" sz="quarter" idx="12"/>
          </p:nvPr>
        </p:nvSpPr>
        <p:spPr>
          <a:xfrm>
            <a:off x="9896911" y="5410199"/>
            <a:ext cx="771089" cy="365125"/>
          </a:xfrm>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325809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CD0F89-704C-4559-B88D-B30C8FC1DC22}" type="datetimeFigureOut">
              <a:rPr lang="lt-LT" smtClean="0"/>
              <a:t>2015-02-24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823718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ACD0F89-704C-4559-B88D-B30C8FC1DC22}" type="datetimeFigureOut">
              <a:rPr lang="lt-LT" smtClean="0"/>
              <a:t>2015-02-24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3051070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684551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ACD0F89-704C-4559-B88D-B30C8FC1DC22}" type="datetimeFigureOut">
              <a:rPr lang="lt-LT" smtClean="0"/>
              <a:t>2015-02-24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480824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ACD0F89-704C-4559-B88D-B30C8FC1DC22}" type="datetimeFigureOut">
              <a:rPr lang="lt-LT" smtClean="0"/>
              <a:t>2015-02-24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999169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CD0F89-704C-4559-B88D-B30C8FC1DC22}" type="datetimeFigureOut">
              <a:rPr lang="lt-LT" smtClean="0"/>
              <a:t>2015-02-24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21997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102515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3578223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345580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371037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96012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CD0F89-704C-4559-B88D-B30C8FC1DC22}" type="datetimeFigureOut">
              <a:rPr lang="lt-LT" smtClean="0"/>
              <a:t>2015-02-24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2889787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ACD0F89-704C-4559-B88D-B30C8FC1DC22}" type="datetimeFigureOut">
              <a:rPr lang="lt-LT" smtClean="0"/>
              <a:t>2015-02-24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132580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BACD0F89-704C-4559-B88D-B30C8FC1DC22}" type="datetimeFigureOut">
              <a:rPr lang="lt-LT" smtClean="0"/>
              <a:t>2015-02-24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606464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CD0F89-704C-4559-B88D-B30C8FC1DC22}" type="datetimeFigureOut">
              <a:rPr lang="lt-LT" smtClean="0"/>
              <a:t>2015-02-24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14820605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ACD0F89-704C-4559-B88D-B30C8FC1DC22}" type="datetimeFigureOut">
              <a:rPr lang="lt-LT" smtClean="0"/>
              <a:t>2015-02-24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07418333-DB52-47E6-A6DF-FE5542CE9188}" type="slidenum">
              <a:rPr lang="lt-LT" smtClean="0"/>
              <a:t>‹#›</a:t>
            </a:fld>
            <a:endParaRPr lang="lt-LT"/>
          </a:p>
        </p:txBody>
      </p:sp>
    </p:spTree>
    <p:extLst>
      <p:ext uri="{BB962C8B-B14F-4D97-AF65-F5344CB8AC3E}">
        <p14:creationId xmlns:p14="http://schemas.microsoft.com/office/powerpoint/2010/main" val="4205821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ACD0F89-704C-4559-B88D-B30C8FC1DC22}" type="datetimeFigureOut">
              <a:rPr lang="lt-LT" smtClean="0"/>
              <a:t>2015-02-24</a:t>
            </a:fld>
            <a:endParaRPr lang="lt-LT"/>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7418333-DB52-47E6-A6DF-FE5542CE9188}" type="slidenum">
              <a:rPr lang="lt-LT" smtClean="0"/>
              <a:t>‹#›</a:t>
            </a:fld>
            <a:endParaRPr lang="lt-LT"/>
          </a:p>
        </p:txBody>
      </p:sp>
    </p:spTree>
    <p:extLst>
      <p:ext uri="{BB962C8B-B14F-4D97-AF65-F5344CB8AC3E}">
        <p14:creationId xmlns:p14="http://schemas.microsoft.com/office/powerpoint/2010/main" val="714586500"/>
      </p:ext>
    </p:extLst>
  </p:cSld>
  <p:clrMap bg1="dk1" tx1="lt1" bg2="dk2" tx2="lt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 id="2147483851" r:id="rId14"/>
    <p:sldLayoutId id="2147483852" r:id="rId15"/>
    <p:sldLayoutId id="2147483853" r:id="rId16"/>
    <p:sldLayoutId id="2147483854"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mokslai.lt/referatai/referatas/2128.html" TargetMode="External"/><Relationship Id="rId2" Type="http://schemas.openxmlformats.org/officeDocument/2006/relationships/hyperlink" Target="http://lt.wikipedia.org/wiki/Met%C5%B3_laikai" TargetMode="External"/><Relationship Id="rId1" Type="http://schemas.openxmlformats.org/officeDocument/2006/relationships/slideLayout" Target="../slideLayouts/slideLayout7.xml"/><Relationship Id="rId6" Type="http://schemas.openxmlformats.org/officeDocument/2006/relationships/hyperlink" Target="http://lt.wikipedia.org/wiki/Vanduo" TargetMode="External"/><Relationship Id="rId5" Type="http://schemas.openxmlformats.org/officeDocument/2006/relationships/hyperlink" Target="http://www.technologijos.lt/n/mokslas/astronomija_ir_kosmonautika/straipsnis/Aktyvioji-Saule---ispdingiausiu-nuotrauku-rinkinys?name=straipsnis-5168&amp;l=2" TargetMode="External"/><Relationship Id="rId4" Type="http://schemas.openxmlformats.org/officeDocument/2006/relationships/hyperlink" Target="http://lt.wikipedia.org/wiki/Agregatin%C4%97_b%C5%ABsena"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antologija.lt/text/kristijonas-donelaitis-metai/1" TargetMode="External"/><Relationship Id="rId2" Type="http://schemas.openxmlformats.org/officeDocument/2006/relationships/hyperlink" Target="http://lt.wikipedia.org/wiki/Saul%C4%97s_energija" TargetMode="External"/><Relationship Id="rId1" Type="http://schemas.openxmlformats.org/officeDocument/2006/relationships/slideLayout" Target="../slideLayouts/slideLayout7.xml"/><Relationship Id="rId6" Type="http://schemas.openxmlformats.org/officeDocument/2006/relationships/hyperlink" Target="http://lt.wikipedia.org/wiki/V%C4%97jas" TargetMode="External"/><Relationship Id="rId5" Type="http://schemas.openxmlformats.org/officeDocument/2006/relationships/hyperlink" Target="http://lt.wikipedia.org/wiki/Garai" TargetMode="External"/><Relationship Id="rId4" Type="http://schemas.openxmlformats.org/officeDocument/2006/relationships/hyperlink" Target="http://lt.wikipedia.org/wiki/Saul%C4%97#mediaviewer/File:Sun_in_X-Ray.png"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23881" y="1559860"/>
            <a:ext cx="7543801" cy="2169825"/>
          </a:xfrm>
          <a:prstGeom prst="rect">
            <a:avLst/>
          </a:prstGeom>
          <a:noFill/>
        </p:spPr>
        <p:txBody>
          <a:bodyPr wrap="square" rtlCol="0">
            <a:spAutoFit/>
          </a:bodyPr>
          <a:lstStyle/>
          <a:p>
            <a:pPr algn="ctr"/>
            <a:r>
              <a:rPr lang="lt-LT" sz="4500" dirty="0" smtClean="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rPr>
              <a:t>Fizikiniai reiškiniai</a:t>
            </a:r>
          </a:p>
          <a:p>
            <a:pPr algn="ctr"/>
            <a:r>
              <a:rPr lang="lt-LT" sz="4500" dirty="0" smtClean="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rPr>
              <a:t>  K. Donelaičio kūrinyje „Metai“</a:t>
            </a:r>
            <a:endParaRPr lang="lt-LT" sz="4500" dirty="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endParaRPr>
          </a:p>
        </p:txBody>
      </p:sp>
      <p:sp>
        <p:nvSpPr>
          <p:cNvPr id="5" name="TextBox 4"/>
          <p:cNvSpPr txBox="1"/>
          <p:nvPr/>
        </p:nvSpPr>
        <p:spPr>
          <a:xfrm>
            <a:off x="4377016" y="3993776"/>
            <a:ext cx="4101353" cy="400110"/>
          </a:xfrm>
          <a:prstGeom prst="rect">
            <a:avLst/>
          </a:prstGeom>
          <a:noFill/>
        </p:spPr>
        <p:txBody>
          <a:bodyPr wrap="square" rtlCol="0">
            <a:spAutoFit/>
          </a:bodyPr>
          <a:lstStyle/>
          <a:p>
            <a:r>
              <a:rPr lang="lt-LT" sz="2000" dirty="0" smtClean="0">
                <a:latin typeface="Book Antiqua" panose="02040602050305030304" pitchFamily="18" charset="0"/>
              </a:rPr>
              <a:t>Darbą atliko: Martyna Janutytė, IA</a:t>
            </a:r>
            <a:endParaRPr lang="lt-LT" sz="2000" dirty="0">
              <a:latin typeface="Book Antiqua" panose="02040602050305030304" pitchFamily="18" charset="0"/>
            </a:endParaRPr>
          </a:p>
        </p:txBody>
      </p:sp>
      <p:sp>
        <p:nvSpPr>
          <p:cNvPr id="2" name="TextBox 1"/>
          <p:cNvSpPr txBox="1"/>
          <p:nvPr/>
        </p:nvSpPr>
        <p:spPr>
          <a:xfrm>
            <a:off x="4377016" y="4491318"/>
            <a:ext cx="4023858" cy="400110"/>
          </a:xfrm>
          <a:prstGeom prst="rect">
            <a:avLst/>
          </a:prstGeom>
          <a:noFill/>
        </p:spPr>
        <p:txBody>
          <a:bodyPr wrap="none" rtlCol="0">
            <a:spAutoFit/>
          </a:bodyPr>
          <a:lstStyle/>
          <a:p>
            <a:r>
              <a:rPr lang="lt-LT" sz="2000" dirty="0" smtClean="0">
                <a:latin typeface="Book Antiqua" panose="02040602050305030304" pitchFamily="18" charset="0"/>
              </a:rPr>
              <a:t>Mokytoja: Laimutė Vainilavičienė</a:t>
            </a:r>
            <a:endParaRPr lang="lt-LT" sz="2000" dirty="0">
              <a:latin typeface="Book Antiqua" panose="02040602050305030304" pitchFamily="18" charset="0"/>
            </a:endParaRPr>
          </a:p>
        </p:txBody>
      </p:sp>
    </p:spTree>
    <p:extLst>
      <p:ext uri="{BB962C8B-B14F-4D97-AF65-F5344CB8AC3E}">
        <p14:creationId xmlns:p14="http://schemas.microsoft.com/office/powerpoint/2010/main" val="26151610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73704" y="497541"/>
            <a:ext cx="2218765" cy="861774"/>
          </a:xfrm>
          <a:prstGeom prst="rect">
            <a:avLst/>
          </a:prstGeom>
          <a:noFill/>
        </p:spPr>
        <p:txBody>
          <a:bodyPr wrap="square" rtlCol="0">
            <a:spAutoFit/>
          </a:bodyPr>
          <a:lstStyle/>
          <a:p>
            <a:r>
              <a:rPr lang="lt-LT" sz="5000" dirty="0" smtClean="0">
                <a:ln w="0"/>
                <a:effectLst>
                  <a:reflection blurRad="6350" stA="53000" endA="300" endPos="35500" dir="5400000" sy="-90000" algn="bl" rotWithShape="0"/>
                </a:effectLst>
              </a:rPr>
              <a:t>TIKSLAS</a:t>
            </a:r>
            <a:endParaRPr lang="lt-LT" sz="5000" dirty="0">
              <a:ln w="0"/>
              <a:effectLst>
                <a:reflection blurRad="6350" stA="53000" endA="300" endPos="35500" dir="5400000" sy="-90000" algn="bl" rotWithShape="0"/>
              </a:effectLst>
            </a:endParaRPr>
          </a:p>
        </p:txBody>
      </p:sp>
      <p:sp>
        <p:nvSpPr>
          <p:cNvPr id="5" name="TextBox 4"/>
          <p:cNvSpPr txBox="1"/>
          <p:nvPr/>
        </p:nvSpPr>
        <p:spPr>
          <a:xfrm>
            <a:off x="3866027" y="2151530"/>
            <a:ext cx="4034118" cy="2862322"/>
          </a:xfrm>
          <a:prstGeom prst="rect">
            <a:avLst/>
          </a:prstGeom>
          <a:noFill/>
        </p:spPr>
        <p:txBody>
          <a:bodyPr wrap="square" rtlCol="0">
            <a:spAutoFit/>
          </a:bodyPr>
          <a:lstStyle/>
          <a:p>
            <a:pPr algn="ctr"/>
            <a:r>
              <a:rPr lang="lt-LT" sz="3600" dirty="0" smtClean="0">
                <a:latin typeface="Aistika" panose="02020603050405020304" pitchFamily="18" charset="0"/>
              </a:rPr>
              <a:t>Ištirti fizikinius reiškinius Kristojono Donelaičio kūrinyje „Metai“</a:t>
            </a:r>
            <a:endParaRPr lang="lt-LT" sz="3600" dirty="0">
              <a:latin typeface="Aistika" panose="02020603050405020304" pitchFamily="18" charset="0"/>
            </a:endParaRPr>
          </a:p>
        </p:txBody>
      </p:sp>
    </p:spTree>
    <p:extLst>
      <p:ext uri="{BB962C8B-B14F-4D97-AF65-F5344CB8AC3E}">
        <p14:creationId xmlns:p14="http://schemas.microsoft.com/office/powerpoint/2010/main" val="368897950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67409" y="2439828"/>
            <a:ext cx="10607391" cy="1512209"/>
          </a:xfrm>
          <a:prstGeom prst="rect">
            <a:avLst/>
          </a:prstGeom>
        </p:spPr>
        <p:txBody>
          <a:bodyPr wrap="none">
            <a:spAutoFit/>
          </a:bodyPr>
          <a:lstStyle/>
          <a:p>
            <a:pPr algn="ctr">
              <a:lnSpc>
                <a:spcPct val="107000"/>
              </a:lnSpc>
              <a:spcAft>
                <a:spcPts val="800"/>
              </a:spcAft>
            </a:pPr>
            <a:r>
              <a:rPr lang="lt-LT" sz="4000" dirty="0" smtClean="0">
                <a:effectLst/>
                <a:latin typeface="Book Antiqua" panose="02040602050305030304" pitchFamily="18" charset="0"/>
                <a:ea typeface="Calibri" panose="020F0502020204030204" pitchFamily="34" charset="0"/>
                <a:cs typeface="Times New Roman" panose="02020603050405020304" pitchFamily="18" charset="0"/>
              </a:rPr>
              <a:t>„</a:t>
            </a:r>
            <a:r>
              <a:rPr lang="en-US" sz="4000" dirty="0" err="1" smtClean="0">
                <a:effectLst/>
                <a:latin typeface="Book Antiqua" panose="02040602050305030304" pitchFamily="18" charset="0"/>
                <a:ea typeface="Calibri" panose="020F0502020204030204" pitchFamily="34" charset="0"/>
                <a:cs typeface="Times New Roman" panose="02020603050405020304" pitchFamily="18" charset="0"/>
              </a:rPr>
              <a:t>Jau</a:t>
            </a:r>
            <a:r>
              <a:rPr lang="en-US" sz="4000" dirty="0" smtClean="0">
                <a:effectLst/>
                <a:latin typeface="Book Antiqua" panose="02040602050305030304" pitchFamily="18" charset="0"/>
                <a:ea typeface="Calibri" panose="020F0502020204030204" pitchFamily="34" charset="0"/>
                <a:cs typeface="Times New Roman" panose="02020603050405020304" pitchFamily="18" charset="0"/>
              </a:rPr>
              <a:t> </a:t>
            </a:r>
            <a:r>
              <a:rPr lang="en-US" sz="4000" dirty="0" err="1" smtClean="0">
                <a:effectLst/>
                <a:latin typeface="Book Antiqua" panose="02040602050305030304" pitchFamily="18" charset="0"/>
                <a:ea typeface="Calibri" panose="020F0502020204030204" pitchFamily="34" charset="0"/>
                <a:cs typeface="Times New Roman" panose="02020603050405020304" pitchFamily="18" charset="0"/>
              </a:rPr>
              <a:t>saulel</a:t>
            </a:r>
            <a:r>
              <a:rPr lang="lt-LT" sz="4000" dirty="0" smtClean="0">
                <a:effectLst/>
                <a:latin typeface="Book Antiqua" panose="02040602050305030304" pitchFamily="18" charset="0"/>
                <a:ea typeface="Calibri" panose="020F0502020204030204" pitchFamily="34" charset="0"/>
                <a:cs typeface="Times New Roman" panose="02020603050405020304" pitchFamily="18" charset="0"/>
              </a:rPr>
              <a:t>ė vėl atkopdama budino svietą</a:t>
            </a:r>
          </a:p>
          <a:p>
            <a:pPr algn="ctr">
              <a:lnSpc>
                <a:spcPct val="107000"/>
              </a:lnSpc>
              <a:spcAft>
                <a:spcPts val="800"/>
              </a:spcAft>
            </a:pPr>
            <a:r>
              <a:rPr lang="lt-LT" sz="4000" dirty="0" smtClean="0">
                <a:latin typeface="Book Antiqua" panose="02040602050305030304" pitchFamily="18" charset="0"/>
                <a:ea typeface="Calibri" panose="020F0502020204030204" pitchFamily="34" charset="0"/>
                <a:cs typeface="Times New Roman" panose="02020603050405020304" pitchFamily="18" charset="0"/>
              </a:rPr>
              <a:t>Ir žiemos šaltos trūsus pargriaudama juokės.</a:t>
            </a:r>
            <a:r>
              <a:rPr lang="lt-LT" sz="4000" dirty="0" smtClean="0">
                <a:effectLst/>
                <a:latin typeface="Book Antiqua" panose="02040602050305030304" pitchFamily="18" charset="0"/>
                <a:ea typeface="Calibri" panose="020F0502020204030204" pitchFamily="34" charset="0"/>
                <a:cs typeface="Times New Roman" panose="02020603050405020304" pitchFamily="18" charset="0"/>
              </a:rPr>
              <a:t>“</a:t>
            </a:r>
            <a:endParaRPr lang="lt-LT" sz="4000" dirty="0">
              <a:effectLst/>
              <a:latin typeface="Book Antiqua" panose="02040602050305030304" pitchFamily="18" charset="0"/>
              <a:ea typeface="Calibri" panose="020F0502020204030204" pitchFamily="34" charset="0"/>
              <a:cs typeface="Times New Roman" panose="02020603050405020304" pitchFamily="18" charset="0"/>
            </a:endParaRPr>
          </a:p>
        </p:txBody>
      </p:sp>
      <p:sp>
        <p:nvSpPr>
          <p:cNvPr id="3" name="TextBox 2"/>
          <p:cNvSpPr txBox="1"/>
          <p:nvPr/>
        </p:nvSpPr>
        <p:spPr>
          <a:xfrm>
            <a:off x="7140388" y="4195482"/>
            <a:ext cx="3445174" cy="400110"/>
          </a:xfrm>
          <a:prstGeom prst="rect">
            <a:avLst/>
          </a:prstGeom>
          <a:noFill/>
        </p:spPr>
        <p:txBody>
          <a:bodyPr wrap="none" rtlCol="0">
            <a:spAutoFit/>
          </a:bodyPr>
          <a:lstStyle/>
          <a:p>
            <a:r>
              <a:rPr lang="lt-LT" sz="2000" i="1" dirty="0" smtClean="0">
                <a:latin typeface="Book Antiqua" panose="02040602050305030304" pitchFamily="18" charset="0"/>
              </a:rPr>
              <a:t>Kristijonas Donelaitis, „Metai“</a:t>
            </a:r>
            <a:endParaRPr lang="lt-LT" sz="2000" i="1" dirty="0">
              <a:latin typeface="Book Antiqua" panose="02040602050305030304" pitchFamily="18" charset="0"/>
            </a:endParaRPr>
          </a:p>
        </p:txBody>
      </p:sp>
    </p:spTree>
    <p:extLst>
      <p:ext uri="{BB962C8B-B14F-4D97-AF65-F5344CB8AC3E}">
        <p14:creationId xmlns:p14="http://schemas.microsoft.com/office/powerpoint/2010/main" val="4756694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41693" y="545523"/>
            <a:ext cx="3911648"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Metų laikų kaita</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1902905" y="1770746"/>
            <a:ext cx="8018929" cy="1938992"/>
          </a:xfrm>
          <a:prstGeom prst="rect">
            <a:avLst/>
          </a:prstGeom>
        </p:spPr>
        <p:txBody>
          <a:bodyPr wrap="square">
            <a:spAutoFit/>
          </a:bodyPr>
          <a:lstStyle/>
          <a:p>
            <a:pPr algn="ctr"/>
            <a:r>
              <a:rPr lang="lt-LT" sz="2400" b="1" i="0" dirty="0" smtClean="0">
                <a:effectLst/>
                <a:latin typeface="Book Antiqua" panose="02040602050305030304" pitchFamily="18" charset="0"/>
              </a:rPr>
              <a:t>Metų laikai</a:t>
            </a:r>
            <a:r>
              <a:rPr lang="lt-LT" sz="2400" b="0" i="0" dirty="0" smtClean="0">
                <a:effectLst/>
                <a:latin typeface="Book Antiqua" panose="02040602050305030304" pitchFamily="18" charset="0"/>
              </a:rPr>
              <a:t>, tradiciškai skiriami keturi: </a:t>
            </a:r>
            <a:r>
              <a:rPr lang="lt-LT" sz="2400" b="0" i="0" u="none" strike="noStrike" dirty="0" smtClean="0">
                <a:effectLst/>
                <a:latin typeface="Book Antiqua" panose="02040602050305030304" pitchFamily="18" charset="0"/>
              </a:rPr>
              <a:t>pavasaris</a:t>
            </a:r>
            <a:r>
              <a:rPr lang="lt-LT" sz="2400" b="0" i="0" dirty="0" smtClean="0">
                <a:effectLst/>
                <a:latin typeface="Book Antiqua" panose="02040602050305030304" pitchFamily="18" charset="0"/>
              </a:rPr>
              <a:t>, </a:t>
            </a:r>
            <a:r>
              <a:rPr lang="lt-LT" sz="2400" b="0" i="0" u="none" strike="noStrike" dirty="0" smtClean="0">
                <a:effectLst/>
                <a:latin typeface="Book Antiqua" panose="02040602050305030304" pitchFamily="18" charset="0"/>
              </a:rPr>
              <a:t>vasara</a:t>
            </a:r>
            <a:r>
              <a:rPr lang="lt-LT" sz="2400" b="0" i="0" dirty="0" smtClean="0">
                <a:effectLst/>
                <a:latin typeface="Book Antiqua" panose="02040602050305030304" pitchFamily="18" charset="0"/>
              </a:rPr>
              <a:t>, </a:t>
            </a:r>
            <a:r>
              <a:rPr lang="lt-LT" sz="2400" b="0" i="0" u="none" strike="noStrike" dirty="0" smtClean="0">
                <a:effectLst/>
                <a:latin typeface="Book Antiqua" panose="02040602050305030304" pitchFamily="18" charset="0"/>
              </a:rPr>
              <a:t>ruduo</a:t>
            </a:r>
            <a:r>
              <a:rPr lang="lt-LT" sz="2400" b="0" i="0" dirty="0" smtClean="0">
                <a:effectLst/>
                <a:latin typeface="Book Antiqua" panose="02040602050305030304" pitchFamily="18" charset="0"/>
              </a:rPr>
              <a:t> ir </a:t>
            </a:r>
            <a:r>
              <a:rPr lang="lt-LT" sz="2400" b="0" i="0" u="none" strike="noStrike" dirty="0" smtClean="0">
                <a:effectLst/>
                <a:latin typeface="Book Antiqua" panose="02040602050305030304" pitchFamily="18" charset="0"/>
              </a:rPr>
              <a:t>žiema</a:t>
            </a:r>
            <a:r>
              <a:rPr lang="lt-LT" sz="2400" b="0" i="0" dirty="0" smtClean="0">
                <a:effectLst/>
                <a:latin typeface="Book Antiqua" panose="02040602050305030304" pitchFamily="18" charset="0"/>
              </a:rPr>
              <a:t>.</a:t>
            </a:r>
          </a:p>
          <a:p>
            <a:pPr algn="ctr"/>
            <a:r>
              <a:rPr lang="lt-LT" sz="2400" b="0" i="0" dirty="0" smtClean="0">
                <a:effectLst/>
                <a:latin typeface="Book Antiqua" panose="02040602050305030304" pitchFamily="18" charset="0"/>
              </a:rPr>
              <a:t>Metų laikų kaitą sukelia </a:t>
            </a:r>
            <a:r>
              <a:rPr lang="lt-LT" sz="2400" b="0" i="0" u="none" strike="noStrike" dirty="0" smtClean="0">
                <a:effectLst/>
                <a:latin typeface="Book Antiqua" panose="02040602050305030304" pitchFamily="18" charset="0"/>
              </a:rPr>
              <a:t>Žemės</a:t>
            </a:r>
            <a:r>
              <a:rPr lang="lt-LT" sz="2400" b="0" i="0" dirty="0" smtClean="0">
                <a:effectLst/>
                <a:latin typeface="Book Antiqua" panose="02040602050305030304" pitchFamily="18" charset="0"/>
              </a:rPr>
              <a:t> skriejimas aplink </a:t>
            </a:r>
            <a:r>
              <a:rPr lang="lt-LT" sz="2400" b="0" i="0" u="none" strike="noStrike" dirty="0" smtClean="0">
                <a:effectLst/>
                <a:latin typeface="Book Antiqua" panose="02040602050305030304" pitchFamily="18" charset="0"/>
              </a:rPr>
              <a:t>Saulę</a:t>
            </a:r>
            <a:r>
              <a:rPr lang="lt-LT" sz="2400" b="0" i="0" dirty="0" smtClean="0">
                <a:effectLst/>
                <a:latin typeface="Book Antiqua" panose="02040602050305030304" pitchFamily="18" charset="0"/>
              </a:rPr>
              <a:t> ir pastovus Žemės sukimosi ašies polinkis į Žemės </a:t>
            </a:r>
            <a:r>
              <a:rPr lang="lt-LT" sz="2400" b="0" i="0" u="none" strike="noStrike" dirty="0" smtClean="0">
                <a:effectLst/>
                <a:latin typeface="Book Antiqua" panose="02040602050305030304" pitchFamily="18" charset="0"/>
              </a:rPr>
              <a:t>orbitos</a:t>
            </a:r>
            <a:r>
              <a:rPr lang="lt-LT" sz="2400" b="0" i="0" dirty="0" smtClean="0">
                <a:effectLst/>
                <a:latin typeface="Book Antiqua" panose="02040602050305030304" pitchFamily="18" charset="0"/>
              </a:rPr>
              <a:t> plokštumą. </a:t>
            </a:r>
            <a:endParaRPr lang="lt-LT" sz="2400" b="0" i="0" dirty="0">
              <a:effectLst/>
              <a:latin typeface="Book Antiqua" panose="02040602050305030304" pitchFamily="18" charset="0"/>
            </a:endParaRPr>
          </a:p>
        </p:txBody>
      </p:sp>
      <p:pic>
        <p:nvPicPr>
          <p:cNvPr id="1028" name="Picture 4" descr="http://upload.wikimedia.org/wikipedia/commons/thumb/8/8c/Pavasaris.ZE%2C_2006-05-06.jpg/800px-Pavasaris.ZE%2C_2006-05-0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584466"/>
            <a:ext cx="3031378" cy="22735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upload.wikimedia.org/wikipedia/commons/b/b4/Vasa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378" y="4584466"/>
            <a:ext cx="3027512" cy="227353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upload.wikimedia.org/wikipedia/commons/4/48/Ruduo.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8891" y="4581563"/>
            <a:ext cx="3031378" cy="2276437"/>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upload.wikimedia.org/wikipedia/commons/thumb/1/17/Ziema.JPG/800px-Ziema.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86403" y="4581563"/>
            <a:ext cx="3105597" cy="2329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40095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0769" y="380111"/>
            <a:ext cx="9183924" cy="523220"/>
          </a:xfrm>
          <a:prstGeom prst="rect">
            <a:avLst/>
          </a:prstGeom>
        </p:spPr>
        <p:txBody>
          <a:bodyPr wrap="none">
            <a:spAutoFit/>
          </a:bodyPr>
          <a:lstStyle/>
          <a:p>
            <a:r>
              <a:rPr lang="lt-LT" sz="2800" b="0" i="0" dirty="0" smtClean="0">
                <a:effectLst/>
                <a:latin typeface="Book Antiqua" panose="02040602050305030304" pitchFamily="18" charset="0"/>
              </a:rPr>
              <a:t>Metų laikų kitimo diagrama žiūrint iš Šiaurės pusrutulio</a:t>
            </a:r>
            <a:endParaRPr lang="lt-LT" sz="2800" dirty="0">
              <a:latin typeface="Book Antiqua" panose="02040602050305030304" pitchFamily="18" charset="0"/>
            </a:endParaRPr>
          </a:p>
        </p:txBody>
      </p:sp>
      <p:pic>
        <p:nvPicPr>
          <p:cNvPr id="2050" name="Picture 2" descr="http://upload.wikimedia.org/wikipedia/commons/thumb/8/8b/North_season.jpg/1280px-North_sea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0085" y="1143001"/>
            <a:ext cx="9571130" cy="52641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619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upload.wikimedia.org/wikipedia/commons/thumb/6/6a/South_season.jpg/1280px-South_seas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2421" y="1048871"/>
            <a:ext cx="9959975" cy="547798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90710" y="259087"/>
            <a:ext cx="8855309" cy="523220"/>
          </a:xfrm>
          <a:prstGeom prst="rect">
            <a:avLst/>
          </a:prstGeom>
        </p:spPr>
        <p:txBody>
          <a:bodyPr wrap="none">
            <a:spAutoFit/>
          </a:bodyPr>
          <a:lstStyle/>
          <a:p>
            <a:r>
              <a:rPr lang="lt-LT" sz="2800" b="0" i="0" dirty="0" smtClean="0">
                <a:effectLst/>
                <a:latin typeface="Book Antiqua" panose="02040602050305030304" pitchFamily="18" charset="0"/>
              </a:rPr>
              <a:t>Metų laikų kitimo diagrama žiūrint iš Pietų pusrutulio</a:t>
            </a:r>
            <a:endParaRPr lang="lt-LT" sz="2800" dirty="0">
              <a:latin typeface="Book Antiqua" panose="02040602050305030304" pitchFamily="18" charset="0"/>
            </a:endParaRPr>
          </a:p>
        </p:txBody>
      </p:sp>
    </p:spTree>
    <p:extLst>
      <p:ext uri="{BB962C8B-B14F-4D97-AF65-F5344CB8AC3E}">
        <p14:creationId xmlns:p14="http://schemas.microsoft.com/office/powerpoint/2010/main" val="24932602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64659" y="2042210"/>
            <a:ext cx="9014012" cy="2677656"/>
          </a:xfrm>
          <a:prstGeom prst="rect">
            <a:avLst/>
          </a:prstGeom>
        </p:spPr>
        <p:txBody>
          <a:bodyPr wrap="square">
            <a:spAutoFit/>
          </a:bodyPr>
          <a:lstStyle/>
          <a:p>
            <a:pPr algn="ctr"/>
            <a:r>
              <a:rPr lang="lt-LT" sz="2400" b="0" i="0" dirty="0" smtClean="0">
                <a:effectLst/>
                <a:latin typeface="Book Antiqua" panose="02040602050305030304" pitchFamily="18" charset="0"/>
              </a:rPr>
              <a:t>Metų laikai atsiranda dėl to, kad ašis, apie kurią sukasi Žemė, yra pasvirusi. Žemės pasvirimas padaro taip, kad šiaurės ašigalis būtų arčiau Saulės negu pietų pusę metų ir atvirkščiai. Pusrutulis, kuris yra arčiau Saulės, turi ilgesnę dieną, gauna daugiau spindulių, kurie pasiekia Žemę statesniu kampu, nei to pusrutulio, kuris yra toliau. Jei šiaurės pusrutulis pakrypęs į Saulę, jame yra vasara, o pietų pusrutulyje – žiema. </a:t>
            </a:r>
            <a:endParaRPr lang="lt-LT" sz="2400" dirty="0">
              <a:latin typeface="Book Antiqua" panose="02040602050305030304" pitchFamily="18" charset="0"/>
            </a:endParaRPr>
          </a:p>
        </p:txBody>
      </p:sp>
      <p:sp>
        <p:nvSpPr>
          <p:cNvPr id="4" name="TextBox 3"/>
          <p:cNvSpPr txBox="1"/>
          <p:nvPr/>
        </p:nvSpPr>
        <p:spPr>
          <a:xfrm>
            <a:off x="4598894" y="658906"/>
            <a:ext cx="2765501"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Metų laikai</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Tree>
    <p:extLst>
      <p:ext uri="{BB962C8B-B14F-4D97-AF65-F5344CB8AC3E}">
        <p14:creationId xmlns:p14="http://schemas.microsoft.com/office/powerpoint/2010/main" val="102738803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7729" y="1358152"/>
            <a:ext cx="7897906" cy="3785652"/>
          </a:xfrm>
          <a:prstGeom prst="rect">
            <a:avLst/>
          </a:prstGeom>
        </p:spPr>
        <p:txBody>
          <a:bodyPr wrap="square">
            <a:spAutoFit/>
          </a:bodyPr>
          <a:lstStyle/>
          <a:p>
            <a:r>
              <a:rPr lang="lt-LT" sz="3600" i="0" dirty="0" smtClean="0">
                <a:ln w="0"/>
                <a:effectLst>
                  <a:outerShdw blurRad="38100" dist="19050" dir="2700000" algn="tl" rotWithShape="0">
                    <a:schemeClr val="dk1">
                      <a:alpha val="40000"/>
                    </a:schemeClr>
                  </a:outerShdw>
                </a:effectLst>
                <a:latin typeface="Book Antiqua" panose="02040602050305030304" pitchFamily="18" charset="0"/>
              </a:rPr>
              <a:t>Metų laikų kaitą lemia</a:t>
            </a:r>
            <a:r>
              <a:rPr lang="lt-LT" sz="3600" b="0" i="0" dirty="0" smtClean="0">
                <a:effectLst/>
                <a:latin typeface="Book Antiqua" panose="02040602050305030304" pitchFamily="18" charset="0"/>
              </a:rPr>
              <a:t>:</a:t>
            </a:r>
          </a:p>
          <a:p>
            <a:r>
              <a:rPr lang="lt-LT" dirty="0" smtClean="0">
                <a:latin typeface="Book Antiqua" panose="02040602050305030304" pitchFamily="18" charset="0"/>
              </a:rPr>
              <a:t/>
            </a:r>
            <a:br>
              <a:rPr lang="lt-LT" dirty="0" smtClean="0">
                <a:latin typeface="Book Antiqua" panose="02040602050305030304" pitchFamily="18" charset="0"/>
              </a:rPr>
            </a:br>
            <a:r>
              <a:rPr lang="lt-LT" sz="2400" b="0" i="0" dirty="0" smtClean="0">
                <a:effectLst/>
                <a:latin typeface="Book Antiqua" panose="02040602050305030304" pitchFamily="18" charset="0"/>
              </a:rPr>
              <a:t>1. pastovus 23,50° kampas tarp Žemės sukimosi ašies ir statmens jos orbitos plokštumai;</a:t>
            </a:r>
          </a:p>
          <a:p>
            <a:r>
              <a:rPr lang="lt-LT" sz="2400" dirty="0" smtClean="0">
                <a:latin typeface="Book Antiqua" panose="02040602050305030304" pitchFamily="18" charset="0"/>
              </a:rPr>
              <a:t/>
            </a:r>
            <a:br>
              <a:rPr lang="lt-LT" sz="2400" dirty="0" smtClean="0">
                <a:latin typeface="Book Antiqua" panose="02040602050305030304" pitchFamily="18" charset="0"/>
              </a:rPr>
            </a:br>
            <a:r>
              <a:rPr lang="lt-LT" sz="2400" b="0" i="0" dirty="0" smtClean="0">
                <a:effectLst/>
                <a:latin typeface="Book Antiqua" panose="02040602050305030304" pitchFamily="18" charset="0"/>
              </a:rPr>
              <a:t>2. Žemės skriejimas aplink Saulę;</a:t>
            </a:r>
          </a:p>
          <a:p>
            <a:r>
              <a:rPr lang="lt-LT" sz="2400" dirty="0" smtClean="0">
                <a:latin typeface="Book Antiqua" panose="02040602050305030304" pitchFamily="18" charset="0"/>
              </a:rPr>
              <a:t/>
            </a:r>
            <a:br>
              <a:rPr lang="lt-LT" sz="2400" dirty="0" smtClean="0">
                <a:latin typeface="Book Antiqua" panose="02040602050305030304" pitchFamily="18" charset="0"/>
              </a:rPr>
            </a:br>
            <a:r>
              <a:rPr lang="lt-LT" sz="2400" b="0" i="0" dirty="0" smtClean="0">
                <a:effectLst/>
                <a:latin typeface="Book Antiqua" panose="02040602050305030304" pitchFamily="18" charset="0"/>
              </a:rPr>
              <a:t>3. nekintama Žemės ašies padėtis erdvėje (ji visą laiką yra lygiagreti pati sau).</a:t>
            </a:r>
            <a:r>
              <a:rPr lang="lt-LT" dirty="0" smtClean="0">
                <a:latin typeface="Book Antiqua" panose="02040602050305030304" pitchFamily="18" charset="0"/>
              </a:rPr>
              <a:t/>
            </a:r>
            <a:br>
              <a:rPr lang="lt-LT" dirty="0" smtClean="0">
                <a:latin typeface="Book Antiqua" panose="02040602050305030304" pitchFamily="18" charset="0"/>
              </a:rPr>
            </a:br>
            <a:endParaRPr lang="lt-LT" dirty="0">
              <a:latin typeface="Book Antiqua" panose="02040602050305030304" pitchFamily="18" charset="0"/>
            </a:endParaRPr>
          </a:p>
        </p:txBody>
      </p:sp>
    </p:spTree>
    <p:extLst>
      <p:ext uri="{BB962C8B-B14F-4D97-AF65-F5344CB8AC3E}">
        <p14:creationId xmlns:p14="http://schemas.microsoft.com/office/powerpoint/2010/main" val="124661904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2387224"/>
            <a:ext cx="10735235" cy="1409617"/>
          </a:xfrm>
          <a:prstGeom prst="rect">
            <a:avLst/>
          </a:prstGeom>
        </p:spPr>
        <p:txBody>
          <a:bodyPr wrap="square">
            <a:spAutoFit/>
          </a:bodyPr>
          <a:lstStyle/>
          <a:p>
            <a:pPr algn="ct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4000" dirty="0" smtClean="0">
                <a:latin typeface="Times New Roman Baltic" panose="02020603050405020304" pitchFamily="18" charset="0"/>
                <a:ea typeface="Times New Roman" panose="02020603050405020304" pitchFamily="18" charset="0"/>
                <a:cs typeface="Times New Roman" panose="02020603050405020304" pitchFamily="18" charset="0"/>
              </a:rPr>
              <a:t>„</a:t>
            </a:r>
            <a:r>
              <a:rPr lang="lt-LT" sz="4000" dirty="0" smtClean="0">
                <a:effectLst/>
                <a:latin typeface="Times New Roman Baltic" panose="02020603050405020304" pitchFamily="18" charset="0"/>
                <a:ea typeface="Times New Roman" panose="02020603050405020304" pitchFamily="18" charset="0"/>
                <a:cs typeface="Times New Roman" panose="02020603050405020304" pitchFamily="18" charset="0"/>
              </a:rPr>
              <a:t>Šalčių pramonės su ledais sugaišti pagavo, </a:t>
            </a:r>
            <a:endParaRPr lang="lt-LT" sz="4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4000" dirty="0" smtClean="0">
                <a:effectLst/>
                <a:latin typeface="Times New Roman Baltic" panose="02020603050405020304" pitchFamily="18" charset="0"/>
                <a:ea typeface="Times New Roman" panose="02020603050405020304" pitchFamily="18" charset="0"/>
                <a:cs typeface="Times New Roman" panose="02020603050405020304" pitchFamily="18" charset="0"/>
              </a:rPr>
              <a:t>Ir putodams sniegs visur į nieką pavirto“</a:t>
            </a:r>
            <a:endParaRPr lang="lt-LT" sz="4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7140388" y="4007223"/>
            <a:ext cx="3445174" cy="400110"/>
          </a:xfrm>
          <a:prstGeom prst="rect">
            <a:avLst/>
          </a:prstGeom>
          <a:noFill/>
        </p:spPr>
        <p:txBody>
          <a:bodyPr wrap="none" rtlCol="0">
            <a:spAutoFit/>
          </a:bodyPr>
          <a:lstStyle/>
          <a:p>
            <a:r>
              <a:rPr lang="lt-LT" sz="2000" i="1" dirty="0" smtClean="0">
                <a:latin typeface="Book Antiqua" panose="02040602050305030304" pitchFamily="18" charset="0"/>
              </a:rPr>
              <a:t>Kristijonas Donelaitis, „Metai“</a:t>
            </a:r>
            <a:endParaRPr lang="lt-LT" sz="2000" i="1" dirty="0">
              <a:latin typeface="Book Antiqua" panose="02040602050305030304" pitchFamily="18" charset="0"/>
            </a:endParaRPr>
          </a:p>
        </p:txBody>
      </p:sp>
    </p:spTree>
    <p:extLst>
      <p:ext uri="{BB962C8B-B14F-4D97-AF65-F5344CB8AC3E}">
        <p14:creationId xmlns:p14="http://schemas.microsoft.com/office/powerpoint/2010/main" val="314136000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99447" y="537882"/>
            <a:ext cx="7746031" cy="784830"/>
          </a:xfrm>
          <a:prstGeom prst="rect">
            <a:avLst/>
          </a:prstGeom>
          <a:noFill/>
        </p:spPr>
        <p:txBody>
          <a:bodyPr wrap="none" rtlCol="0">
            <a:spAutoFit/>
          </a:bodyPr>
          <a:lstStyle/>
          <a:p>
            <a:r>
              <a:rPr lang="lt-LT" sz="4400" dirty="0" smtClean="0">
                <a:ln w="0"/>
                <a:effectLst>
                  <a:outerShdw blurRad="38100" dist="19050" dir="2700000" algn="tl" rotWithShape="0">
                    <a:schemeClr val="dk1">
                      <a:alpha val="40000"/>
                    </a:schemeClr>
                  </a:outerShdw>
                </a:effectLst>
                <a:latin typeface="Book Antiqua" panose="02040602050305030304" pitchFamily="18" charset="0"/>
              </a:rPr>
              <a:t>Vandens agregatinės būsenos</a:t>
            </a:r>
            <a:endParaRPr lang="lt-LT" sz="4400" dirty="0">
              <a:ln w="0"/>
              <a:effectLst>
                <a:outerShdw blurRad="38100" dist="19050" dir="2700000" algn="tl" rotWithShape="0">
                  <a:schemeClr val="dk1">
                    <a:alpha val="40000"/>
                  </a:schemeClr>
                </a:outerShdw>
              </a:effectLst>
              <a:latin typeface="Book Antiqua" panose="02040602050305030304" pitchFamily="18" charset="0"/>
            </a:endParaRPr>
          </a:p>
        </p:txBody>
      </p:sp>
      <p:cxnSp>
        <p:nvCxnSpPr>
          <p:cNvPr id="7" name="Straight Arrow Connector 6"/>
          <p:cNvCxnSpPr/>
          <p:nvPr/>
        </p:nvCxnSpPr>
        <p:spPr>
          <a:xfrm flipH="1">
            <a:off x="5907002" y="1322712"/>
            <a:ext cx="42694" cy="2025399"/>
          </a:xfrm>
          <a:prstGeom prst="straightConnector1">
            <a:avLst/>
          </a:prstGeom>
          <a:ln w="38100">
            <a:solidFill>
              <a:schemeClr val="tx2">
                <a:lumMod val="75000"/>
              </a:schemeClr>
            </a:solidFill>
            <a:tailEnd type="triangle"/>
          </a:ln>
        </p:spPr>
        <p:style>
          <a:lnRef idx="3">
            <a:schemeClr val="dk1"/>
          </a:lnRef>
          <a:fillRef idx="0">
            <a:schemeClr val="dk1"/>
          </a:fillRef>
          <a:effectRef idx="2">
            <a:schemeClr val="dk1"/>
          </a:effectRef>
          <a:fontRef idx="minor">
            <a:schemeClr val="tx1"/>
          </a:fontRef>
        </p:style>
      </p:cxnSp>
      <p:sp>
        <p:nvSpPr>
          <p:cNvPr id="8" name="TextBox 7"/>
          <p:cNvSpPr txBox="1"/>
          <p:nvPr/>
        </p:nvSpPr>
        <p:spPr>
          <a:xfrm>
            <a:off x="8195666" y="3348111"/>
            <a:ext cx="1326004" cy="553998"/>
          </a:xfrm>
          <a:prstGeom prst="rect">
            <a:avLst/>
          </a:prstGeom>
          <a:noFill/>
        </p:spPr>
        <p:txBody>
          <a:bodyPr wrap="none" rtlCol="0">
            <a:spAutoFit/>
          </a:bodyPr>
          <a:lstStyle/>
          <a:p>
            <a:r>
              <a:rPr lang="lt-LT" sz="3000" dirty="0" smtClean="0">
                <a:latin typeface="Book Antiqua" panose="02040602050305030304" pitchFamily="18" charset="0"/>
              </a:rPr>
              <a:t>Dujinė</a:t>
            </a:r>
            <a:endParaRPr lang="lt-LT" sz="3000" dirty="0">
              <a:latin typeface="Book Antiqua" panose="02040602050305030304" pitchFamily="18" charset="0"/>
            </a:endParaRPr>
          </a:p>
        </p:txBody>
      </p:sp>
      <p:cxnSp>
        <p:nvCxnSpPr>
          <p:cNvPr id="10" name="Straight Arrow Connector 9"/>
          <p:cNvCxnSpPr/>
          <p:nvPr/>
        </p:nvCxnSpPr>
        <p:spPr>
          <a:xfrm flipH="1">
            <a:off x="3358510" y="1322712"/>
            <a:ext cx="1146256" cy="1814383"/>
          </a:xfrm>
          <a:prstGeom prst="straightConnector1">
            <a:avLst/>
          </a:prstGeom>
          <a:ln w="3810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642412" y="1322712"/>
            <a:ext cx="905821" cy="2025399"/>
          </a:xfrm>
          <a:prstGeom prst="straightConnector1">
            <a:avLst/>
          </a:prstGeom>
          <a:ln w="38100">
            <a:solidFill>
              <a:schemeClr val="tx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431117" y="3203218"/>
            <a:ext cx="1297150" cy="553998"/>
          </a:xfrm>
          <a:prstGeom prst="rect">
            <a:avLst/>
          </a:prstGeom>
          <a:noFill/>
        </p:spPr>
        <p:txBody>
          <a:bodyPr wrap="none" rtlCol="0">
            <a:spAutoFit/>
          </a:bodyPr>
          <a:lstStyle/>
          <a:p>
            <a:r>
              <a:rPr lang="lt-LT" sz="3000" dirty="0" smtClean="0">
                <a:latin typeface="Book Antiqua" panose="02040602050305030304" pitchFamily="18" charset="0"/>
              </a:rPr>
              <a:t>Kietoji</a:t>
            </a:r>
            <a:endParaRPr lang="lt-LT" sz="3000" dirty="0"/>
          </a:p>
        </p:txBody>
      </p:sp>
      <p:sp>
        <p:nvSpPr>
          <p:cNvPr id="24" name="TextBox 23"/>
          <p:cNvSpPr txBox="1"/>
          <p:nvPr/>
        </p:nvSpPr>
        <p:spPr>
          <a:xfrm>
            <a:off x="5171571" y="3480217"/>
            <a:ext cx="1513556" cy="553998"/>
          </a:xfrm>
          <a:prstGeom prst="rect">
            <a:avLst/>
          </a:prstGeom>
          <a:noFill/>
        </p:spPr>
        <p:txBody>
          <a:bodyPr wrap="none" rtlCol="0">
            <a:spAutoFit/>
          </a:bodyPr>
          <a:lstStyle/>
          <a:p>
            <a:r>
              <a:rPr lang="lt-LT" sz="3000" dirty="0" smtClean="0">
                <a:latin typeface="Book Antiqua" panose="02040602050305030304" pitchFamily="18" charset="0"/>
              </a:rPr>
              <a:t>Skystoji</a:t>
            </a:r>
            <a:endParaRPr lang="lt-LT" sz="3000" dirty="0">
              <a:latin typeface="Book Antiqua" panose="02040602050305030304" pitchFamily="18" charset="0"/>
            </a:endParaRPr>
          </a:p>
        </p:txBody>
      </p:sp>
      <p:pic>
        <p:nvPicPr>
          <p:cNvPr id="5124" name="Picture 4" descr="http://www.grozioklubas.lt/Uploads/News/large/ledo%20kubeli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44653"/>
            <a:ext cx="3733964" cy="271334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silumairvanduo.lt/page/img/sld/sldWater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28267" y="4145126"/>
            <a:ext cx="5134379" cy="269864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http://images.dailytech.com/nimage/13569_watervapor.png"/>
          <p:cNvPicPr>
            <a:picLocks noChangeAspect="1" noChangeArrowheads="1"/>
          </p:cNvPicPr>
          <p:nvPr/>
        </p:nvPicPr>
        <p:blipFill rotWithShape="1">
          <a:blip r:embed="rId4">
            <a:extLst>
              <a:ext uri="{28A0092B-C50C-407E-A947-70E740481C1C}">
                <a14:useLocalDpi xmlns:a14="http://schemas.microsoft.com/office/drawing/2010/main" val="0"/>
              </a:ext>
            </a:extLst>
          </a:blip>
          <a:srcRect t="35294"/>
          <a:stretch/>
        </p:blipFill>
        <p:spPr bwMode="auto">
          <a:xfrm>
            <a:off x="8858668" y="4149968"/>
            <a:ext cx="3333332" cy="2708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2617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4968" y="326246"/>
            <a:ext cx="4139211" cy="1323439"/>
          </a:xfrm>
          <a:prstGeom prst="rect">
            <a:avLst/>
          </a:prstGeom>
          <a:noFill/>
        </p:spPr>
        <p:txBody>
          <a:bodyPr wrap="square" rtlCol="0">
            <a:spAutoFit/>
          </a:bodyPr>
          <a:lstStyle/>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Ledas</a:t>
            </a:r>
          </a:p>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 (kietoji būsena)</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4" name="Rectangle 3"/>
          <p:cNvSpPr/>
          <p:nvPr/>
        </p:nvSpPr>
        <p:spPr>
          <a:xfrm>
            <a:off x="2962065" y="1924487"/>
            <a:ext cx="6001964" cy="461665"/>
          </a:xfrm>
          <a:prstGeom prst="rect">
            <a:avLst/>
          </a:prstGeom>
        </p:spPr>
        <p:txBody>
          <a:bodyPr wrap="none">
            <a:spAutoFit/>
          </a:bodyPr>
          <a:lstStyle/>
          <a:p>
            <a:r>
              <a:rPr lang="lt-LT" sz="2400" b="1" i="0" dirty="0" smtClean="0">
                <a:effectLst/>
                <a:latin typeface="Book Antiqua" panose="02040602050305030304" pitchFamily="18" charset="0"/>
              </a:rPr>
              <a:t>Ledas</a:t>
            </a:r>
            <a:r>
              <a:rPr lang="lt-LT" sz="2400" b="0" i="0" dirty="0" smtClean="0">
                <a:effectLst/>
                <a:latin typeface="Book Antiqua" panose="02040602050305030304" pitchFamily="18" charset="0"/>
              </a:rPr>
              <a:t> – kietos būsenos </a:t>
            </a:r>
            <a:r>
              <a:rPr lang="lt-LT" sz="2400" b="0" i="0" u="none" strike="noStrike" dirty="0" smtClean="0">
                <a:effectLst/>
                <a:latin typeface="Book Antiqua" panose="02040602050305030304" pitchFamily="18" charset="0"/>
              </a:rPr>
              <a:t>vanduo</a:t>
            </a:r>
            <a:r>
              <a:rPr lang="lt-LT" sz="2400" b="0" i="0" dirty="0" smtClean="0">
                <a:effectLst/>
                <a:latin typeface="Book Antiqua" panose="02040602050305030304" pitchFamily="18" charset="0"/>
              </a:rPr>
              <a:t>, </a:t>
            </a:r>
            <a:r>
              <a:rPr lang="lt-LT" sz="2400" b="0" i="0" u="none" strike="noStrike" dirty="0" smtClean="0">
                <a:effectLst/>
                <a:latin typeface="Book Antiqua" panose="02040602050305030304" pitchFamily="18" charset="0"/>
              </a:rPr>
              <a:t>mineralas</a:t>
            </a:r>
            <a:r>
              <a:rPr lang="lt-LT" sz="2400" b="0" i="0" dirty="0" smtClean="0">
                <a:effectLst/>
                <a:latin typeface="Book Antiqua" panose="02040602050305030304" pitchFamily="18" charset="0"/>
              </a:rPr>
              <a:t>.</a:t>
            </a:r>
            <a:endParaRPr lang="lt-LT" sz="2400" dirty="0">
              <a:latin typeface="Book Antiqua" panose="02040602050305030304" pitchFamily="18" charset="0"/>
            </a:endParaRPr>
          </a:p>
        </p:txBody>
      </p:sp>
      <p:sp>
        <p:nvSpPr>
          <p:cNvPr id="5" name="Rectangle 4"/>
          <p:cNvSpPr/>
          <p:nvPr/>
        </p:nvSpPr>
        <p:spPr>
          <a:xfrm>
            <a:off x="1105129" y="2877571"/>
            <a:ext cx="7587176" cy="2677656"/>
          </a:xfrm>
          <a:prstGeom prst="rect">
            <a:avLst/>
          </a:prstGeom>
        </p:spPr>
        <p:txBody>
          <a:bodyPr wrap="square">
            <a:spAutoFit/>
          </a:bodyPr>
          <a:lstStyle/>
          <a:p>
            <a:r>
              <a:rPr lang="lt-LT" sz="2400" b="0" i="0" dirty="0" smtClean="0">
                <a:effectLst/>
                <a:latin typeface="Book Antiqua" panose="02040602050305030304" pitchFamily="18" charset="0"/>
              </a:rPr>
              <a:t>Sausumoje susidaręs ledas skirstomas į:</a:t>
            </a:r>
          </a:p>
          <a:p>
            <a:pPr>
              <a:buFont typeface="Arial" panose="020B0604020202020204" pitchFamily="34" charset="0"/>
              <a:buChar char="•"/>
            </a:pPr>
            <a:r>
              <a:rPr lang="lt-LT" sz="2400" b="0" i="0" u="none" strike="noStrike" dirty="0" smtClean="0">
                <a:effectLst/>
                <a:latin typeface="Book Antiqua" panose="02040602050305030304" pitchFamily="18" charset="0"/>
              </a:rPr>
              <a:t>kalnų</a:t>
            </a:r>
            <a:r>
              <a:rPr lang="lt-LT" sz="2400" b="0" i="0" dirty="0" smtClean="0">
                <a:effectLst/>
                <a:latin typeface="Book Antiqua" panose="02040602050305030304" pitchFamily="18" charset="0"/>
              </a:rPr>
              <a:t> ir </a:t>
            </a:r>
            <a:r>
              <a:rPr lang="lt-LT" sz="2400" b="0" i="0" u="none" strike="noStrike" dirty="0" smtClean="0">
                <a:effectLst/>
                <a:latin typeface="Book Antiqua" panose="02040602050305030304" pitchFamily="18" charset="0"/>
              </a:rPr>
              <a:t>žemynų</a:t>
            </a:r>
            <a:r>
              <a:rPr lang="lt-LT" sz="2400" b="0" i="0" dirty="0" smtClean="0">
                <a:effectLst/>
                <a:latin typeface="Book Antiqua" panose="02040602050305030304" pitchFamily="18" charset="0"/>
              </a:rPr>
              <a:t> ledą (Firnas, </a:t>
            </a:r>
            <a:r>
              <a:rPr lang="lt-LT" sz="2400" b="0" i="0" u="none" strike="noStrike" dirty="0" smtClean="0">
                <a:effectLst/>
                <a:latin typeface="Book Antiqua" panose="02040602050305030304" pitchFamily="18" charset="0"/>
              </a:rPr>
              <a:t>Ledynas</a:t>
            </a:r>
            <a:r>
              <a:rPr lang="lt-LT" sz="2400" b="0" i="0" dirty="0" smtClean="0">
                <a:effectLst/>
                <a:latin typeface="Book Antiqua" panose="02040602050305030304" pitchFamily="18" charset="0"/>
              </a:rPr>
              <a:t>),</a:t>
            </a:r>
          </a:p>
          <a:p>
            <a:pPr>
              <a:buFont typeface="Arial" panose="020B0604020202020204" pitchFamily="34" charset="0"/>
              <a:buChar char="•"/>
            </a:pPr>
            <a:r>
              <a:rPr lang="lt-LT" sz="2400" b="0" i="0" dirty="0" smtClean="0">
                <a:effectLst/>
                <a:latin typeface="Book Antiqua" panose="02040602050305030304" pitchFamily="18" charset="0"/>
              </a:rPr>
              <a:t>požeminį arba gruntinį ledą,</a:t>
            </a:r>
          </a:p>
          <a:p>
            <a:pPr>
              <a:buFont typeface="Arial" panose="020B0604020202020204" pitchFamily="34" charset="0"/>
              <a:buChar char="•"/>
            </a:pPr>
            <a:r>
              <a:rPr lang="lt-LT" sz="2400" b="0" i="0" u="none" strike="noStrike" dirty="0" smtClean="0">
                <a:effectLst/>
                <a:latin typeface="Book Antiqua" panose="02040602050305030304" pitchFamily="18" charset="0"/>
              </a:rPr>
              <a:t>sniego</a:t>
            </a:r>
            <a:r>
              <a:rPr lang="lt-LT" sz="2400" b="0" i="0" dirty="0" smtClean="0">
                <a:effectLst/>
                <a:latin typeface="Book Antiqua" panose="02040602050305030304" pitchFamily="18" charset="0"/>
              </a:rPr>
              <a:t> dangą,</a:t>
            </a:r>
          </a:p>
          <a:p>
            <a:pPr>
              <a:buFont typeface="Arial" panose="020B0604020202020204" pitchFamily="34" charset="0"/>
              <a:buChar char="•"/>
            </a:pPr>
            <a:r>
              <a:rPr lang="lt-LT" sz="2400" b="0" i="0" dirty="0" smtClean="0">
                <a:effectLst/>
                <a:latin typeface="Book Antiqua" panose="02040602050305030304" pitchFamily="18" charset="0"/>
              </a:rPr>
              <a:t>šerkšną,</a:t>
            </a:r>
          </a:p>
          <a:p>
            <a:pPr>
              <a:buFont typeface="Arial" panose="020B0604020202020204" pitchFamily="34" charset="0"/>
              <a:buChar char="•"/>
            </a:pPr>
            <a:r>
              <a:rPr lang="lt-LT" sz="2400" b="0" i="0" dirty="0" smtClean="0">
                <a:effectLst/>
                <a:latin typeface="Book Antiqua" panose="02040602050305030304" pitchFamily="18" charset="0"/>
              </a:rPr>
              <a:t>ledo apnašas,</a:t>
            </a:r>
          </a:p>
          <a:p>
            <a:pPr>
              <a:buFont typeface="Arial" panose="020B0604020202020204" pitchFamily="34" charset="0"/>
              <a:buChar char="•"/>
            </a:pPr>
            <a:r>
              <a:rPr lang="lt-LT" sz="2400" b="0" i="0" dirty="0" smtClean="0">
                <a:effectLst/>
                <a:latin typeface="Book Antiqua" panose="02040602050305030304" pitchFamily="18" charset="0"/>
              </a:rPr>
              <a:t>plikledį (Lijundra).</a:t>
            </a:r>
            <a:endParaRPr lang="lt-LT" sz="2400" b="0" i="0" dirty="0">
              <a:effectLst/>
              <a:latin typeface="Book Antiqua" panose="02040602050305030304" pitchFamily="18" charset="0"/>
            </a:endParaRPr>
          </a:p>
        </p:txBody>
      </p:sp>
      <p:pic>
        <p:nvPicPr>
          <p:cNvPr id="6146" name="Picture 2" descr="http://upload.wikimedia.org/wikipedia/commons/8/8e/Ice_ber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0583" y="2660954"/>
            <a:ext cx="4152384" cy="274650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173330" y="5439411"/>
            <a:ext cx="2602957" cy="369332"/>
          </a:xfrm>
          <a:prstGeom prst="rect">
            <a:avLst/>
          </a:prstGeom>
          <a:noFill/>
        </p:spPr>
        <p:txBody>
          <a:bodyPr wrap="none" rtlCol="0">
            <a:spAutoFit/>
          </a:bodyPr>
          <a:lstStyle/>
          <a:p>
            <a:r>
              <a:rPr lang="lt-LT" dirty="0" smtClean="0"/>
              <a:t>Ledkalnis šiaurės Aliaskoje</a:t>
            </a:r>
            <a:endParaRPr lang="lt-LT" dirty="0"/>
          </a:p>
        </p:txBody>
      </p:sp>
    </p:spTree>
    <p:extLst>
      <p:ext uri="{BB962C8B-B14F-4D97-AF65-F5344CB8AC3E}">
        <p14:creationId xmlns:p14="http://schemas.microsoft.com/office/powerpoint/2010/main" val="22607493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upload.wikimedia.org/wikipedia/commons/thumb/c/c2/SnowflakesWilsonBentley.jpg/640px-SnowflakesWilsonBentle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2665" y="683457"/>
            <a:ext cx="4106936" cy="5249178"/>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i.guim.co.uk/static/w-700/h--/q-95/sys-images/Guardian/Pix/pictures/2009/1/6/1231252560690/Gallery-Snowflakes-A-Spli-00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859" y="2090687"/>
            <a:ext cx="3137095" cy="2913018"/>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i.guim.co.uk/w-700/h--/q-95/sys-images/Guardian/Pix/pictures/2009/1/6/1231252563229/Gallery-Snowflakes-A-Stel-00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13312" y="1889808"/>
            <a:ext cx="2897113" cy="33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5367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45859" y="484094"/>
            <a:ext cx="4342856"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Ledo susidarymas</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930967" y="2009927"/>
            <a:ext cx="7103985" cy="3046988"/>
          </a:xfrm>
          <a:prstGeom prst="rect">
            <a:avLst/>
          </a:prstGeom>
        </p:spPr>
        <p:txBody>
          <a:bodyPr wrap="square">
            <a:spAutoFit/>
          </a:bodyPr>
          <a:lstStyle/>
          <a:p>
            <a:r>
              <a:rPr lang="lt-LT" sz="2400" dirty="0">
                <a:latin typeface="Book Antiqua" panose="02040602050305030304" pitchFamily="18" charset="0"/>
              </a:rPr>
              <a:t>Ledo susidarymas vandens telkiniuose priklauso </a:t>
            </a:r>
            <a:r>
              <a:rPr lang="lt-LT" sz="2400" dirty="0" smtClean="0">
                <a:latin typeface="Book Antiqua" panose="02040602050305030304" pitchFamily="18" charset="0"/>
              </a:rPr>
              <a:t>nuo:</a:t>
            </a:r>
          </a:p>
          <a:p>
            <a:endParaRPr lang="lt-LT" sz="2400" dirty="0" smtClean="0">
              <a:latin typeface="Book Antiqua" panose="02040602050305030304" pitchFamily="18" charset="0"/>
            </a:endParaRPr>
          </a:p>
          <a:p>
            <a:pPr marL="342900" indent="-342900">
              <a:buFont typeface="Wingdings" panose="05000000000000000000" pitchFamily="2" charset="2"/>
              <a:buChar char="v"/>
            </a:pPr>
            <a:r>
              <a:rPr lang="lt-LT" sz="2400" dirty="0" smtClean="0">
                <a:latin typeface="Book Antiqua" panose="02040602050305030304" pitchFamily="18" charset="0"/>
              </a:rPr>
              <a:t> klimato</a:t>
            </a:r>
          </a:p>
          <a:p>
            <a:pPr marL="342900" indent="-342900">
              <a:buFont typeface="Wingdings" panose="05000000000000000000" pitchFamily="2" charset="2"/>
              <a:buChar char="v"/>
            </a:pPr>
            <a:r>
              <a:rPr lang="lt-LT" sz="2400" dirty="0" smtClean="0">
                <a:latin typeface="Book Antiqua" panose="02040602050305030304" pitchFamily="18" charset="0"/>
              </a:rPr>
              <a:t>metų laiko</a:t>
            </a:r>
          </a:p>
          <a:p>
            <a:pPr marL="342900" indent="-342900">
              <a:buFont typeface="Wingdings" panose="05000000000000000000" pitchFamily="2" charset="2"/>
              <a:buChar char="v"/>
            </a:pPr>
            <a:r>
              <a:rPr lang="lt-LT" sz="2400" dirty="0" smtClean="0">
                <a:latin typeface="Book Antiqua" panose="02040602050305030304" pitchFamily="18" charset="0"/>
              </a:rPr>
              <a:t>vandens </a:t>
            </a:r>
            <a:r>
              <a:rPr lang="lt-LT" sz="2400" dirty="0">
                <a:latin typeface="Book Antiqua" panose="02040602050305030304" pitchFamily="18" charset="0"/>
              </a:rPr>
              <a:t>apykaitos. </a:t>
            </a:r>
            <a:endParaRPr lang="lt-LT" sz="2400" dirty="0" smtClean="0">
              <a:latin typeface="Book Antiqua" panose="02040602050305030304" pitchFamily="18" charset="0"/>
            </a:endParaRPr>
          </a:p>
          <a:p>
            <a:endParaRPr lang="lt-LT" sz="2400" dirty="0">
              <a:latin typeface="Book Antiqua" panose="02040602050305030304" pitchFamily="18" charset="0"/>
            </a:endParaRPr>
          </a:p>
          <a:p>
            <a:endParaRPr lang="lt-LT" sz="2400" dirty="0" smtClean="0">
              <a:latin typeface="Book Antiqua" panose="02040602050305030304" pitchFamily="18" charset="0"/>
            </a:endParaRPr>
          </a:p>
        </p:txBody>
      </p:sp>
      <p:pic>
        <p:nvPicPr>
          <p:cNvPr id="1026" name="Picture 2" descr="https://encrypted-tbn3.gstatic.com/images?q=tbn:ANd9GcR3WuTaDplS6eHXLkI_INYxGTPvjfeXPafZkRM-Q5ZJksMdVqfrv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4952" y="2104056"/>
            <a:ext cx="3502997" cy="2623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3395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8177" y="2071771"/>
            <a:ext cx="5114365" cy="3046988"/>
          </a:xfrm>
          <a:prstGeom prst="rect">
            <a:avLst/>
          </a:prstGeom>
        </p:spPr>
        <p:txBody>
          <a:bodyPr wrap="square">
            <a:spAutoFit/>
          </a:bodyPr>
          <a:lstStyle/>
          <a:p>
            <a:r>
              <a:rPr lang="lt-LT" sz="2400" dirty="0">
                <a:latin typeface="Book Antiqua" panose="02040602050305030304" pitchFamily="18" charset="0"/>
              </a:rPr>
              <a:t>Stovinčio gėlo vandens ledo danga pradeda formuotis, kai paviršiaus temperatūra pasiekia 0 °C (ji yra žemesnė už apatinių vandens sluoksnių temperatūrą); sūraus vandens užšalimo temperatūra priklauso nuo druskų koncentracijos.</a:t>
            </a:r>
          </a:p>
        </p:txBody>
      </p:sp>
      <p:sp>
        <p:nvSpPr>
          <p:cNvPr id="3" name="TextBox 2"/>
          <p:cNvSpPr txBox="1"/>
          <p:nvPr/>
        </p:nvSpPr>
        <p:spPr>
          <a:xfrm>
            <a:off x="1889585" y="668034"/>
            <a:ext cx="4342856"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Ledo susidarymas</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pic>
        <p:nvPicPr>
          <p:cNvPr id="1026" name="Picture 2" descr="http://www.gconnect.in/images/stories/2009/apr/ic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1494" y="874059"/>
            <a:ext cx="4162425"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9319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0643" y="579753"/>
            <a:ext cx="3752950"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Ledo kietėjimas</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TextBox 2"/>
          <p:cNvSpPr txBox="1"/>
          <p:nvPr/>
        </p:nvSpPr>
        <p:spPr>
          <a:xfrm>
            <a:off x="1042758" y="2090172"/>
            <a:ext cx="6252881" cy="2677656"/>
          </a:xfrm>
          <a:prstGeom prst="rect">
            <a:avLst/>
          </a:prstGeom>
          <a:noFill/>
        </p:spPr>
        <p:txBody>
          <a:bodyPr wrap="square" rtlCol="0">
            <a:spAutoFit/>
          </a:bodyPr>
          <a:lstStyle/>
          <a:p>
            <a:pPr algn="ctr"/>
            <a:r>
              <a:rPr lang="lt-LT" sz="2400" dirty="0" smtClean="0">
                <a:latin typeface="Book Antiqua" panose="02040602050305030304" pitchFamily="18" charset="0"/>
              </a:rPr>
              <a:t>Daugelio lydomų kūnų tūris didėja, o kietėjančių – mažėja. Išimtis yra vanduo. Sušalusio į ledą vandens tūris padidėja apie 10%. Ledo tankis mažesnis negu vandens, todėl jo lytys ne skęsta, o plaukia upe. </a:t>
            </a:r>
          </a:p>
          <a:p>
            <a:pPr algn="ctr"/>
            <a:r>
              <a:rPr lang="lt-LT" sz="2400" dirty="0" smtClean="0">
                <a:latin typeface="Book Antiqua" panose="02040602050305030304" pitchFamily="18" charset="0"/>
              </a:rPr>
              <a:t>Dėl šios vandens savybės skilinėja kietos uolos.</a:t>
            </a:r>
            <a:endParaRPr lang="lt-LT" sz="2400" dirty="0">
              <a:latin typeface="Book Antiqua" panose="02040602050305030304" pitchFamily="18" charset="0"/>
            </a:endParaRPr>
          </a:p>
        </p:txBody>
      </p:sp>
      <p:pic>
        <p:nvPicPr>
          <p:cNvPr id="2050" name="Picture 2" descr="http://www.antarktida.lt/wp-content/uploads/2011/03/Ledo-lyty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0"/>
            <a:ext cx="457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1255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58428" y="441064"/>
            <a:ext cx="10833572" cy="4534575"/>
          </a:xfrm>
          <a:prstGeom prst="rect">
            <a:avLst/>
          </a:prstGeom>
          <a:noFill/>
        </p:spPr>
        <p:txBody>
          <a:bodyPr wrap="square" rtlCol="0">
            <a:spAutoFit/>
          </a:bodyPr>
          <a:lstStyle/>
          <a:p>
            <a:r>
              <a:rPr lang="lt-LT" sz="2800" dirty="0" smtClean="0">
                <a:latin typeface="Book Antiqua" panose="02040602050305030304" pitchFamily="18" charset="0"/>
              </a:rPr>
              <a:t>Vandens kietėjimo, lydymosi temperatūra: </a:t>
            </a:r>
            <a:r>
              <a:rPr lang="lt-LT" sz="2800" dirty="0" smtClean="0">
                <a:effectLst>
                  <a:glow rad="101600">
                    <a:schemeClr val="accent4">
                      <a:satMod val="175000"/>
                      <a:alpha val="40000"/>
                    </a:schemeClr>
                  </a:glow>
                </a:effectLst>
                <a:latin typeface="Book Antiqua" panose="02040602050305030304" pitchFamily="18" charset="0"/>
              </a:rPr>
              <a:t>0°C</a:t>
            </a:r>
          </a:p>
          <a:p>
            <a:endParaRPr lang="lt-LT" sz="2800" dirty="0">
              <a:latin typeface="Book Antiqua" panose="02040602050305030304" pitchFamily="18" charset="0"/>
            </a:endParaRPr>
          </a:p>
          <a:p>
            <a:r>
              <a:rPr lang="lt-LT" sz="2800" dirty="0" smtClean="0">
                <a:latin typeface="Book Antiqua" panose="02040602050305030304" pitchFamily="18" charset="0"/>
              </a:rPr>
              <a:t>Ledo savitoji lydymosi, kietėjimo šiluma: </a:t>
            </a:r>
            <a:r>
              <a:rPr lang="el-GR" sz="2800" b="1" dirty="0" smtClean="0">
                <a:effectLst>
                  <a:glow rad="101600">
                    <a:schemeClr val="accent4">
                      <a:satMod val="175000"/>
                      <a:alpha val="40000"/>
                    </a:schemeClr>
                  </a:glow>
                </a:effectLst>
                <a:latin typeface="Book Antiqua" panose="02040602050305030304" pitchFamily="18" charset="0"/>
              </a:rPr>
              <a:t>λ=</a:t>
            </a:r>
            <a:r>
              <a:rPr lang="lt-LT" sz="2800" b="1" dirty="0" smtClean="0">
                <a:effectLst>
                  <a:glow rad="101600">
                    <a:schemeClr val="accent4">
                      <a:satMod val="175000"/>
                      <a:alpha val="40000"/>
                    </a:schemeClr>
                  </a:glow>
                </a:effectLst>
                <a:latin typeface="Book Antiqua" panose="02040602050305030304" pitchFamily="18" charset="0"/>
              </a:rPr>
              <a:t> 3,3 · </a:t>
            </a:r>
            <a:r>
              <a:rPr lang="lt-LT" sz="2800" dirty="0" smtClean="0">
                <a:effectLst>
                  <a:glow rad="101600">
                    <a:schemeClr val="accent4">
                      <a:satMod val="175000"/>
                      <a:alpha val="40000"/>
                    </a:schemeClr>
                  </a:glow>
                </a:effectLst>
                <a:latin typeface="Book Antiqua" panose="02040602050305030304" pitchFamily="18" charset="0"/>
              </a:rPr>
              <a:t>10</a:t>
            </a:r>
            <a:r>
              <a:rPr lang="lt-LT" sz="2800" baseline="30000" dirty="0" smtClean="0">
                <a:effectLst>
                  <a:glow rad="101600">
                    <a:schemeClr val="accent4">
                      <a:satMod val="175000"/>
                      <a:alpha val="40000"/>
                    </a:schemeClr>
                  </a:glow>
                </a:effectLst>
                <a:latin typeface="Book Antiqua" panose="02040602050305030304" pitchFamily="18" charset="0"/>
              </a:rPr>
              <a:t>5</a:t>
            </a:r>
          </a:p>
          <a:p>
            <a:r>
              <a:rPr lang="lt-LT" sz="2800" dirty="0" smtClean="0">
                <a:latin typeface="Book Antiqua" panose="02040602050305030304" pitchFamily="18" charset="0"/>
              </a:rPr>
              <a:t>Matavimo vienetai: </a:t>
            </a:r>
            <a:r>
              <a:rPr lang="lt-LT" sz="2800" dirty="0" smtClean="0">
                <a:effectLst>
                  <a:glow rad="101600">
                    <a:schemeClr val="accent4">
                      <a:satMod val="175000"/>
                      <a:alpha val="40000"/>
                    </a:schemeClr>
                  </a:glow>
                </a:effectLst>
                <a:latin typeface="Book Antiqua" panose="02040602050305030304" pitchFamily="18" charset="0"/>
              </a:rPr>
              <a:t>[</a:t>
            </a:r>
            <a:r>
              <a:rPr lang="lt-LT" sz="2800" b="1" dirty="0" smtClean="0">
                <a:effectLst>
                  <a:glow rad="101600">
                    <a:schemeClr val="accent4">
                      <a:satMod val="175000"/>
                      <a:alpha val="40000"/>
                    </a:schemeClr>
                  </a:glow>
                </a:effectLst>
                <a:latin typeface="Book Antiqua" panose="02040602050305030304" pitchFamily="18" charset="0"/>
              </a:rPr>
              <a:t>J/kg</a:t>
            </a:r>
            <a:r>
              <a:rPr lang="lt-LT" sz="2800" dirty="0" smtClean="0">
                <a:effectLst>
                  <a:glow rad="101600">
                    <a:schemeClr val="accent4">
                      <a:satMod val="175000"/>
                      <a:alpha val="40000"/>
                    </a:schemeClr>
                  </a:glow>
                </a:effectLst>
                <a:latin typeface="Book Antiqua" panose="02040602050305030304" pitchFamily="18" charset="0"/>
              </a:rPr>
              <a:t>]</a:t>
            </a:r>
            <a:endParaRPr lang="lt-LT" sz="2800" baseline="30000" dirty="0" smtClean="0">
              <a:effectLst>
                <a:glow rad="63500">
                  <a:schemeClr val="accent1">
                    <a:satMod val="175000"/>
                    <a:alpha val="40000"/>
                  </a:schemeClr>
                </a:glow>
              </a:effectLst>
              <a:latin typeface="Book Antiqua" panose="02040602050305030304" pitchFamily="18" charset="0"/>
            </a:endParaRPr>
          </a:p>
          <a:p>
            <a:endParaRPr lang="lt-LT" sz="2800" baseline="30000" dirty="0">
              <a:latin typeface="Book Antiqua" panose="02040602050305030304" pitchFamily="18" charset="0"/>
            </a:endParaRPr>
          </a:p>
          <a:p>
            <a:r>
              <a:rPr lang="lt-LT" sz="2800" dirty="0">
                <a:latin typeface="Book Antiqua" panose="02040602050305030304" pitchFamily="18" charset="0"/>
              </a:rPr>
              <a:t>Š</a:t>
            </a:r>
            <a:r>
              <a:rPr lang="lt-LT" sz="2800" dirty="0" smtClean="0">
                <a:latin typeface="Book Antiqua" panose="02040602050305030304" pitchFamily="18" charset="0"/>
              </a:rPr>
              <a:t>ilumos </a:t>
            </a:r>
            <a:r>
              <a:rPr lang="lt-LT" sz="2800" dirty="0">
                <a:latin typeface="Book Antiqua" panose="02040602050305030304" pitchFamily="18" charset="0"/>
              </a:rPr>
              <a:t>kiekis, reikalingas išlydyti bet kurios masės </a:t>
            </a:r>
            <a:r>
              <a:rPr lang="lt-LT" sz="2800" dirty="0" smtClean="0">
                <a:latin typeface="Book Antiqua" panose="02040602050305030304" pitchFamily="18" charset="0"/>
              </a:rPr>
              <a:t>ledą </a:t>
            </a:r>
            <a:r>
              <a:rPr lang="lt-LT" sz="2800" dirty="0">
                <a:latin typeface="Book Antiqua" panose="02040602050305030304" pitchFamily="18" charset="0"/>
              </a:rPr>
              <a:t>lydymosi </a:t>
            </a:r>
            <a:r>
              <a:rPr lang="lt-LT" sz="2800" dirty="0" smtClean="0">
                <a:latin typeface="Book Antiqua" panose="02040602050305030304" pitchFamily="18" charset="0"/>
              </a:rPr>
              <a:t>temperatūroje:</a:t>
            </a:r>
          </a:p>
          <a:p>
            <a:r>
              <a:rPr lang="lt-LT" sz="2800" b="1" i="1" dirty="0" smtClean="0">
                <a:effectLst>
                  <a:glow rad="101600">
                    <a:schemeClr val="accent4">
                      <a:satMod val="175000"/>
                      <a:alpha val="40000"/>
                    </a:schemeClr>
                  </a:glow>
                </a:effectLst>
                <a:latin typeface="Book Antiqua" panose="02040602050305030304" pitchFamily="18" charset="0"/>
              </a:rPr>
              <a:t>Q</a:t>
            </a:r>
            <a:r>
              <a:rPr lang="el-GR" sz="2800" b="1" i="1" dirty="0">
                <a:effectLst>
                  <a:glow rad="101600">
                    <a:schemeClr val="accent4">
                      <a:satMod val="175000"/>
                      <a:alpha val="40000"/>
                    </a:schemeClr>
                  </a:glow>
                </a:effectLst>
                <a:latin typeface="Book Antiqua" panose="02040602050305030304" pitchFamily="18" charset="0"/>
              </a:rPr>
              <a:t> </a:t>
            </a:r>
            <a:r>
              <a:rPr lang="el-GR" sz="2800" b="1" i="1" dirty="0" smtClean="0">
                <a:effectLst>
                  <a:glow rad="101600">
                    <a:schemeClr val="accent4">
                      <a:satMod val="175000"/>
                      <a:alpha val="40000"/>
                    </a:schemeClr>
                  </a:glow>
                </a:effectLst>
                <a:latin typeface="Book Antiqua" panose="02040602050305030304" pitchFamily="18" charset="0"/>
              </a:rPr>
              <a:t>=</a:t>
            </a:r>
            <a:r>
              <a:rPr lang="lt-LT" sz="2800" b="1" i="1" dirty="0" smtClean="0">
                <a:effectLst>
                  <a:glow rad="101600">
                    <a:schemeClr val="accent4">
                      <a:satMod val="175000"/>
                      <a:alpha val="40000"/>
                    </a:schemeClr>
                  </a:glow>
                </a:effectLst>
                <a:latin typeface="Book Antiqua" panose="02040602050305030304" pitchFamily="18" charset="0"/>
              </a:rPr>
              <a:t> </a:t>
            </a:r>
            <a:r>
              <a:rPr lang="el-GR" sz="2800" b="1" i="1" dirty="0" smtClean="0">
                <a:effectLst>
                  <a:glow rad="101600">
                    <a:schemeClr val="accent4">
                      <a:satMod val="175000"/>
                      <a:alpha val="40000"/>
                    </a:schemeClr>
                  </a:glow>
                </a:effectLst>
                <a:latin typeface="Book Antiqua" panose="02040602050305030304" pitchFamily="18" charset="0"/>
              </a:rPr>
              <a:t>λ</a:t>
            </a:r>
            <a:r>
              <a:rPr lang="lt-LT" sz="2800" b="1" i="1" dirty="0" smtClean="0">
                <a:effectLst>
                  <a:glow rad="101600">
                    <a:schemeClr val="accent4">
                      <a:satMod val="175000"/>
                      <a:alpha val="40000"/>
                    </a:schemeClr>
                  </a:glow>
                </a:effectLst>
                <a:latin typeface="Book Antiqua" panose="02040602050305030304" pitchFamily="18" charset="0"/>
              </a:rPr>
              <a:t>m</a:t>
            </a:r>
          </a:p>
          <a:p>
            <a:r>
              <a:rPr lang="lt-LT" sz="2800" dirty="0" smtClean="0">
                <a:latin typeface="Book Antiqua" panose="02040602050305030304" pitchFamily="18" charset="0"/>
              </a:rPr>
              <a:t>Matavimo vienetai: </a:t>
            </a:r>
            <a:r>
              <a:rPr lang="lt-LT" sz="2800" dirty="0">
                <a:effectLst>
                  <a:glow rad="101600">
                    <a:schemeClr val="accent4">
                      <a:satMod val="175000"/>
                      <a:alpha val="40000"/>
                    </a:schemeClr>
                  </a:glow>
                </a:effectLst>
                <a:latin typeface="Book Antiqua" panose="02040602050305030304" pitchFamily="18" charset="0"/>
              </a:rPr>
              <a:t>[</a:t>
            </a:r>
            <a:r>
              <a:rPr lang="lt-LT" sz="2800" b="1" i="1" dirty="0" smtClean="0">
                <a:effectLst>
                  <a:glow rad="101600">
                    <a:schemeClr val="accent4">
                      <a:satMod val="175000"/>
                      <a:alpha val="40000"/>
                    </a:schemeClr>
                  </a:glow>
                </a:effectLst>
                <a:latin typeface="Book Antiqua" panose="02040602050305030304" pitchFamily="18" charset="0"/>
              </a:rPr>
              <a:t>J</a:t>
            </a:r>
            <a:r>
              <a:rPr lang="lt-LT" sz="2800" dirty="0">
                <a:effectLst>
                  <a:glow rad="101600">
                    <a:schemeClr val="accent4">
                      <a:satMod val="175000"/>
                      <a:alpha val="40000"/>
                    </a:schemeClr>
                  </a:glow>
                </a:effectLst>
                <a:latin typeface="Book Antiqua" panose="02040602050305030304" pitchFamily="18" charset="0"/>
              </a:rPr>
              <a:t>]</a:t>
            </a:r>
            <a:endParaRPr lang="lt-LT" sz="2800" b="1" i="1" dirty="0">
              <a:effectLst>
                <a:glow rad="101600">
                  <a:schemeClr val="accent4">
                    <a:satMod val="175000"/>
                    <a:alpha val="40000"/>
                  </a:schemeClr>
                </a:glow>
              </a:effectLst>
              <a:latin typeface="Book Antiqua" panose="02040602050305030304" pitchFamily="18" charset="0"/>
            </a:endParaRPr>
          </a:p>
          <a:p>
            <a:endParaRPr lang="lt-LT" sz="2800" b="1" i="1" dirty="0">
              <a:effectLst>
                <a:glow rad="101600">
                  <a:schemeClr val="accent4">
                    <a:satMod val="175000"/>
                    <a:alpha val="40000"/>
                  </a:schemeClr>
                </a:glow>
              </a:effectLst>
              <a:latin typeface="Book Antiqua" panose="02040602050305030304" pitchFamily="18" charset="0"/>
            </a:endParaRPr>
          </a:p>
          <a:p>
            <a:endParaRPr lang="lt-LT" dirty="0"/>
          </a:p>
        </p:txBody>
      </p:sp>
      <p:pic>
        <p:nvPicPr>
          <p:cNvPr id="3076" name="Picture 4" descr="http://agavita.lt/sites/default/files/pav/lasas%20simetriskas.JPG"/>
          <p:cNvPicPr>
            <a:picLocks noChangeAspect="1" noChangeArrowheads="1"/>
          </p:cNvPicPr>
          <p:nvPr/>
        </p:nvPicPr>
        <p:blipFill rotWithShape="1">
          <a:blip r:embed="rId2">
            <a:extLst>
              <a:ext uri="{28A0092B-C50C-407E-A947-70E740481C1C}">
                <a14:useLocalDpi xmlns:a14="http://schemas.microsoft.com/office/drawing/2010/main" val="0"/>
              </a:ext>
            </a:extLst>
          </a:blip>
          <a:srcRect l="-692" r="-385"/>
          <a:stretch/>
        </p:blipFill>
        <p:spPr bwMode="auto">
          <a:xfrm>
            <a:off x="3262078" y="4362449"/>
            <a:ext cx="6602505" cy="249555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technologijos.lt/upload/image/technologijos/archyvas/sciam/archyvas/2008/geguzis/sc_klimato_kaita/sc_klimato_kaita-f.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362448"/>
            <a:ext cx="3444779" cy="249555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www.geras-sapnininkas.lt/files/nuotraukos/md/47970210a05a6fee5cce82584f88d57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4072" y="4360071"/>
            <a:ext cx="2497928" cy="2497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53492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3215" y="399607"/>
            <a:ext cx="3990195" cy="1323439"/>
          </a:xfrm>
          <a:prstGeom prst="rect">
            <a:avLst/>
          </a:prstGeom>
          <a:noFill/>
        </p:spPr>
        <p:txBody>
          <a:bodyPr wrap="none" rtlCol="0">
            <a:spAutoFit/>
          </a:bodyPr>
          <a:lstStyle/>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Vanduo</a:t>
            </a:r>
          </a:p>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(skystoji būsena)</a:t>
            </a:r>
            <a:endParaRPr lang="lt-LT" dirty="0"/>
          </a:p>
        </p:txBody>
      </p:sp>
      <p:sp>
        <p:nvSpPr>
          <p:cNvPr id="3" name="Rectangle 2"/>
          <p:cNvSpPr/>
          <p:nvPr/>
        </p:nvSpPr>
        <p:spPr>
          <a:xfrm>
            <a:off x="833550" y="2305762"/>
            <a:ext cx="7131424" cy="3046988"/>
          </a:xfrm>
          <a:prstGeom prst="rect">
            <a:avLst/>
          </a:prstGeom>
        </p:spPr>
        <p:txBody>
          <a:bodyPr wrap="square">
            <a:spAutoFit/>
          </a:bodyPr>
          <a:lstStyle/>
          <a:p>
            <a:r>
              <a:rPr lang="lt-LT" sz="2400" b="1" dirty="0">
                <a:latin typeface="Book Antiqua" panose="02040602050305030304" pitchFamily="18" charset="0"/>
              </a:rPr>
              <a:t>Vanduo</a:t>
            </a:r>
            <a:r>
              <a:rPr lang="lt-LT" sz="2400" dirty="0">
                <a:latin typeface="Book Antiqua" panose="02040602050305030304" pitchFamily="18" charset="0"/>
              </a:rPr>
              <a:t> – labiausiai paplitęs Žemėje junginys. Žemės vandeninis apvalkalas –hidrosfera – sudaro 71 % Žemės paviršiaus. Žinoma, kad, sulydant 1 km³ granito, galima gauti 26 mln. t vandens. Vanduo atliko ir atlieka lemiamą vaidmenį </a:t>
            </a:r>
            <a:r>
              <a:rPr lang="lt-LT" sz="2400" dirty="0" smtClean="0">
                <a:latin typeface="Book Antiqua" panose="02040602050305030304" pitchFamily="18" charset="0"/>
              </a:rPr>
              <a:t>Žemės geologijos</a:t>
            </a:r>
            <a:r>
              <a:rPr lang="lt-LT" sz="2400" dirty="0">
                <a:latin typeface="Book Antiqua" panose="02040602050305030304" pitchFamily="18" charset="0"/>
              </a:rPr>
              <a:t> istorijoje, klimato ir orų formavime, medžiagų apykaitoje, gyvybės fiziologinėje ir biologinėje sferoje.</a:t>
            </a:r>
          </a:p>
        </p:txBody>
      </p:sp>
      <p:pic>
        <p:nvPicPr>
          <p:cNvPr id="4098" name="Picture 2" descr="http://laurakas.blogas.lt/files/2010/06/1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4974" y="667875"/>
            <a:ext cx="3626603" cy="27199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www.veidas.lt/wp-content/uploads/vanduo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4974" y="3638844"/>
            <a:ext cx="3687303" cy="27654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7512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0642" y="470647"/>
            <a:ext cx="4145687"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Fizikinės savybės</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1286435" y="2163234"/>
            <a:ext cx="4979894" cy="3046988"/>
          </a:xfrm>
          <a:prstGeom prst="rect">
            <a:avLst/>
          </a:prstGeom>
        </p:spPr>
        <p:txBody>
          <a:bodyPr wrap="square">
            <a:spAutoFit/>
          </a:bodyPr>
          <a:lstStyle/>
          <a:p>
            <a:pPr marL="342900" indent="-342900">
              <a:buFont typeface="Wingdings" panose="05000000000000000000" pitchFamily="2" charset="2"/>
              <a:buChar char="ü"/>
            </a:pPr>
            <a:r>
              <a:rPr lang="lt-LT" sz="2400" dirty="0">
                <a:latin typeface="Book Antiqua" panose="02040602050305030304" pitchFamily="18" charset="0"/>
              </a:rPr>
              <a:t>Vanduo – bespalvis (storame sluoksnyje – žydras) ir bekvapis skystis. Vanduo (vandenilio oksidas) turi 88,6 % deguonies ir 11,4 % </a:t>
            </a:r>
            <a:r>
              <a:rPr lang="lt-LT" sz="2400" dirty="0" smtClean="0">
                <a:latin typeface="Book Antiqua" panose="02040602050305030304" pitchFamily="18" charset="0"/>
              </a:rPr>
              <a:t>vandenilio. Iš </a:t>
            </a:r>
            <a:r>
              <a:rPr lang="lt-LT" sz="2400" dirty="0">
                <a:latin typeface="Book Antiqua" panose="02040602050305030304" pitchFamily="18" charset="0"/>
              </a:rPr>
              <a:t>visų skysčių jo šiluminė talpa didžiausia</a:t>
            </a:r>
            <a:r>
              <a:rPr lang="lt-LT" sz="2400" dirty="0" smtClean="0">
                <a:latin typeface="Book Antiqua" panose="02040602050305030304" pitchFamily="18" charset="0"/>
              </a:rPr>
              <a:t>.</a:t>
            </a:r>
          </a:p>
          <a:p>
            <a:pPr marL="342900" indent="-342900">
              <a:buFont typeface="Wingdings" panose="05000000000000000000" pitchFamily="2" charset="2"/>
              <a:buChar char="ü"/>
            </a:pPr>
            <a:endParaRPr lang="lt-LT" sz="2400" dirty="0" smtClean="0">
              <a:latin typeface="Book Antiqua" panose="02040602050305030304" pitchFamily="18" charset="0"/>
            </a:endParaRPr>
          </a:p>
        </p:txBody>
      </p:sp>
      <p:pic>
        <p:nvPicPr>
          <p:cNvPr id="3074" name="Picture 2" descr="http://www.ekoidejos.lt/files/Main/straipsniai/00las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9502" y="-24660"/>
            <a:ext cx="4912498" cy="6882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7357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78104" y="997366"/>
            <a:ext cx="8489578" cy="2677656"/>
          </a:xfrm>
          <a:prstGeom prst="rect">
            <a:avLst/>
          </a:prstGeom>
        </p:spPr>
        <p:txBody>
          <a:bodyPr wrap="square">
            <a:spAutoFit/>
          </a:bodyPr>
          <a:lstStyle/>
          <a:p>
            <a:pPr marL="342900" indent="-342900">
              <a:buFont typeface="Wingdings" panose="05000000000000000000" pitchFamily="2" charset="2"/>
              <a:buChar char="ü"/>
            </a:pPr>
            <a:r>
              <a:rPr lang="lt-LT" sz="2400" dirty="0">
                <a:latin typeface="Book Antiqua" panose="02040602050305030304" pitchFamily="18" charset="0"/>
              </a:rPr>
              <a:t> Vandens tankis, skirtingai nuo kitų skysčių, šaldant didėja netolygiai, o +4 °C temperatūroje būna maksimalus ir, toliau šaldant, staiga sumažėja iki 0,917 g/cm³ (ledo tankis). </a:t>
            </a:r>
          </a:p>
          <a:p>
            <a:pPr marL="342900" indent="-342900">
              <a:buFont typeface="Wingdings" panose="05000000000000000000" pitchFamily="2" charset="2"/>
              <a:buChar char="ü"/>
            </a:pPr>
            <a:endParaRPr lang="lt-LT" sz="2400" dirty="0">
              <a:latin typeface="Book Antiqua" panose="02040602050305030304" pitchFamily="18" charset="0"/>
            </a:endParaRPr>
          </a:p>
          <a:p>
            <a:pPr marL="342900" indent="-342900">
              <a:buFont typeface="Wingdings" panose="05000000000000000000" pitchFamily="2" charset="2"/>
              <a:buChar char="ü"/>
            </a:pPr>
            <a:r>
              <a:rPr lang="lt-LT" sz="2400" dirty="0">
                <a:latin typeface="Book Antiqua" panose="02040602050305030304" pitchFamily="18" charset="0"/>
              </a:rPr>
              <a:t>Neįprastai aukšta ir savitoji lydymosi šiluma (</a:t>
            </a:r>
            <a:r>
              <a:rPr lang="el-GR" sz="2400" b="1" dirty="0">
                <a:effectLst>
                  <a:glow rad="101600">
                    <a:schemeClr val="accent4">
                      <a:satMod val="175000"/>
                      <a:alpha val="40000"/>
                    </a:schemeClr>
                  </a:glow>
                </a:effectLst>
                <a:latin typeface="Book Antiqua" panose="02040602050305030304" pitchFamily="18" charset="0"/>
              </a:rPr>
              <a:t>λ=</a:t>
            </a:r>
            <a:r>
              <a:rPr lang="lt-LT" sz="2400" b="1" dirty="0">
                <a:effectLst>
                  <a:glow rad="101600">
                    <a:schemeClr val="accent4">
                      <a:satMod val="175000"/>
                      <a:alpha val="40000"/>
                    </a:schemeClr>
                  </a:glow>
                </a:effectLst>
                <a:latin typeface="Book Antiqua" panose="02040602050305030304" pitchFamily="18" charset="0"/>
              </a:rPr>
              <a:t> 3,3 · </a:t>
            </a:r>
            <a:r>
              <a:rPr lang="lt-LT" sz="2400" dirty="0">
                <a:effectLst>
                  <a:glow rad="101600">
                    <a:schemeClr val="accent4">
                      <a:satMod val="175000"/>
                      <a:alpha val="40000"/>
                    </a:schemeClr>
                  </a:glow>
                </a:effectLst>
                <a:latin typeface="Book Antiqua" panose="02040602050305030304" pitchFamily="18" charset="0"/>
              </a:rPr>
              <a:t>10</a:t>
            </a:r>
            <a:r>
              <a:rPr lang="lt-LT" sz="2400" baseline="30000" dirty="0">
                <a:effectLst>
                  <a:glow rad="101600">
                    <a:schemeClr val="accent4">
                      <a:satMod val="175000"/>
                      <a:alpha val="40000"/>
                    </a:schemeClr>
                  </a:glow>
                </a:effectLst>
                <a:latin typeface="Book Antiqua" panose="02040602050305030304" pitchFamily="18" charset="0"/>
              </a:rPr>
              <a:t>5</a:t>
            </a:r>
            <a:r>
              <a:rPr lang="lt-LT" sz="2400" dirty="0">
                <a:latin typeface="Book Antiqua" panose="02040602050305030304" pitchFamily="18" charset="0"/>
              </a:rPr>
              <a:t>).</a:t>
            </a:r>
            <a:endParaRPr lang="lt-LT" sz="2400" baseline="30000" dirty="0">
              <a:effectLst>
                <a:glow rad="101600">
                  <a:schemeClr val="accent4">
                    <a:satMod val="175000"/>
                    <a:alpha val="40000"/>
                  </a:schemeClr>
                </a:glow>
              </a:effectLst>
              <a:latin typeface="Book Antiqua" panose="02040602050305030304" pitchFamily="18" charset="0"/>
            </a:endParaRPr>
          </a:p>
          <a:p>
            <a:r>
              <a:rPr lang="lt-LT" sz="2400" dirty="0">
                <a:latin typeface="Book Antiqua" panose="02040602050305030304" pitchFamily="18" charset="0"/>
              </a:rPr>
              <a:t> Ji net 13,5 karto viršija švino savitąją lydymosi šilumą.</a:t>
            </a:r>
          </a:p>
        </p:txBody>
      </p:sp>
      <p:pic>
        <p:nvPicPr>
          <p:cNvPr id="2050" name="Picture 2" descr="http://s1.15cdn.lt/images/photos/622702/big/vanduo-karalius-52298bc8335a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8433" y="3920844"/>
            <a:ext cx="3528919" cy="2651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80155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2282" y="726141"/>
            <a:ext cx="9796272" cy="1708160"/>
          </a:xfrm>
          <a:prstGeom prst="rect">
            <a:avLst/>
          </a:prstGeom>
          <a:noFill/>
        </p:spPr>
        <p:txBody>
          <a:bodyPr wrap="none" rtlCol="0">
            <a:spAutoFit/>
          </a:bodyPr>
          <a:lstStyle/>
          <a:p>
            <a:pPr marL="457200" indent="-457200">
              <a:buFont typeface="Arial" panose="020B0604020202020204" pitchFamily="34" charset="0"/>
              <a:buChar char="•"/>
            </a:pPr>
            <a:r>
              <a:rPr lang="lt-LT" sz="3500" dirty="0" smtClean="0">
                <a:latin typeface="Book Antiqua" panose="02040602050305030304" pitchFamily="18" charset="0"/>
              </a:rPr>
              <a:t>Vandens virimo temperatūra - </a:t>
            </a:r>
            <a:r>
              <a:rPr lang="lt-LT" sz="3500" dirty="0">
                <a:latin typeface="Book Antiqua" panose="02040602050305030304" pitchFamily="18" charset="0"/>
              </a:rPr>
              <a:t>99,98 °</a:t>
            </a:r>
            <a:r>
              <a:rPr lang="lt-LT" sz="3500" dirty="0" smtClean="0">
                <a:latin typeface="Book Antiqua" panose="02040602050305030304" pitchFamily="18" charset="0"/>
              </a:rPr>
              <a:t>C</a:t>
            </a:r>
          </a:p>
          <a:p>
            <a:pPr marL="457200" indent="-457200">
              <a:buFont typeface="Arial" panose="020B0604020202020204" pitchFamily="34" charset="0"/>
              <a:buChar char="•"/>
            </a:pPr>
            <a:endParaRPr lang="lt-LT" sz="3500" dirty="0" smtClean="0">
              <a:latin typeface="Book Antiqua" panose="02040602050305030304" pitchFamily="18" charset="0"/>
            </a:endParaRPr>
          </a:p>
          <a:p>
            <a:pPr marL="457200" indent="-457200">
              <a:buFont typeface="Arial" panose="020B0604020202020204" pitchFamily="34" charset="0"/>
              <a:buChar char="•"/>
            </a:pPr>
            <a:r>
              <a:rPr lang="lt-LT" sz="3500" dirty="0" smtClean="0">
                <a:latin typeface="Book Antiqua" panose="02040602050305030304" pitchFamily="18" charset="0"/>
              </a:rPr>
              <a:t>Vandens virtimas garais vadinamas </a:t>
            </a:r>
            <a:r>
              <a:rPr lang="lt-LT" sz="3500" b="1" i="1" dirty="0" smtClean="0">
                <a:latin typeface="Book Antiqua" panose="02040602050305030304" pitchFamily="18" charset="0"/>
              </a:rPr>
              <a:t>garavimu</a:t>
            </a:r>
            <a:endParaRPr lang="lt-LT" sz="3500" b="1" i="1" dirty="0">
              <a:latin typeface="Book Antiqua" panose="02040602050305030304" pitchFamily="18" charset="0"/>
            </a:endParaRPr>
          </a:p>
        </p:txBody>
      </p:sp>
      <p:pic>
        <p:nvPicPr>
          <p:cNvPr id="5122" name="Picture 2" descr="http://www.ve.lt/uploads/img/catalog/1/1024/881/jonizuotas-vanduo-paprasta-pasigaminti-sveika-gert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5564" y="3542274"/>
            <a:ext cx="4107142" cy="27274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balsas.lt/Uploads/Gallery/photos/48/1d/fa/68/481dfa686f4d03100506afb88342b3e7_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0094" y="2689795"/>
            <a:ext cx="2601072" cy="39212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9089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01353" y="349623"/>
            <a:ext cx="3701654" cy="1323439"/>
          </a:xfrm>
          <a:prstGeom prst="rect">
            <a:avLst/>
          </a:prstGeom>
          <a:noFill/>
        </p:spPr>
        <p:txBody>
          <a:bodyPr wrap="none" rtlCol="0">
            <a:spAutoFit/>
          </a:bodyPr>
          <a:lstStyle/>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Garai</a:t>
            </a:r>
          </a:p>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(dujinė būsena)</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2904180" y="2204883"/>
            <a:ext cx="6096000" cy="830997"/>
          </a:xfrm>
          <a:prstGeom prst="rect">
            <a:avLst/>
          </a:prstGeom>
        </p:spPr>
        <p:txBody>
          <a:bodyPr>
            <a:spAutoFit/>
          </a:bodyPr>
          <a:lstStyle/>
          <a:p>
            <a:pPr algn="ctr"/>
            <a:r>
              <a:rPr lang="lt-LT" sz="2400" b="1" dirty="0">
                <a:latin typeface="Book Antiqua" panose="02040602050305030304" pitchFamily="18" charset="0"/>
              </a:rPr>
              <a:t>Garai</a:t>
            </a:r>
            <a:r>
              <a:rPr lang="lt-LT" sz="2400" dirty="0">
                <a:latin typeface="Book Antiqua" panose="02040602050305030304" pitchFamily="18" charset="0"/>
              </a:rPr>
              <a:t> – dujinė medžiagų, kurios paprastai būna skystos ar kietos, būsena.</a:t>
            </a:r>
          </a:p>
        </p:txBody>
      </p:sp>
      <p:pic>
        <p:nvPicPr>
          <p:cNvPr id="6146" name="Picture 2" descr="http://www.nezinau.lt/wp-content/uploads/2008/09/debesys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8704" y="3297984"/>
            <a:ext cx="4762500" cy="3162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10321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84810" y="1852590"/>
            <a:ext cx="5980766" cy="3416320"/>
          </a:xfrm>
          <a:prstGeom prst="rect">
            <a:avLst/>
          </a:prstGeom>
        </p:spPr>
        <p:txBody>
          <a:bodyPr wrap="square">
            <a:spAutoFit/>
          </a:bodyPr>
          <a:lstStyle/>
          <a:p>
            <a:r>
              <a:rPr lang="lt-LT" sz="2400" dirty="0">
                <a:latin typeface="Book Antiqua" panose="02040602050305030304" pitchFamily="18" charset="0"/>
              </a:rPr>
              <a:t>Vandens ir daugelio kitų medžiagų garai dažniausiai yra nematomi. Tuo tarpu kasdienėje kalboje garais paprastai vadinami dalinai į </a:t>
            </a:r>
            <a:r>
              <a:rPr lang="lt-LT" sz="2400" dirty="0" smtClean="0">
                <a:latin typeface="Book Antiqua" panose="02040602050305030304" pitchFamily="18" charset="0"/>
              </a:rPr>
              <a:t>skystą aerozolį</a:t>
            </a:r>
            <a:r>
              <a:rPr lang="lt-LT" sz="2400" dirty="0">
                <a:latin typeface="Book Antiqua" panose="02040602050305030304" pitchFamily="18" charset="0"/>
              </a:rPr>
              <a:t> susikondensavę garai (t. y., garų ir aerozolio mišinys). Tokie garai matyti verdant vandeniui ar </a:t>
            </a:r>
            <a:r>
              <a:rPr lang="lt-LT" sz="2400" dirty="0" smtClean="0">
                <a:latin typeface="Book Antiqua" panose="02040602050305030304" pitchFamily="18" charset="0"/>
              </a:rPr>
              <a:t>iškvėpiant </a:t>
            </a:r>
            <a:r>
              <a:rPr lang="lt-LT" sz="2400" dirty="0">
                <a:latin typeface="Book Antiqua" panose="02040602050305030304" pitchFamily="18" charset="0"/>
              </a:rPr>
              <a:t>šaltame ore. </a:t>
            </a:r>
            <a:endParaRPr lang="lt-LT" sz="2400" dirty="0" smtClean="0">
              <a:latin typeface="Book Antiqua" panose="02040602050305030304" pitchFamily="18" charset="0"/>
            </a:endParaRPr>
          </a:p>
          <a:p>
            <a:r>
              <a:rPr lang="lt-LT" sz="2400" dirty="0" smtClean="0">
                <a:latin typeface="Book Antiqua" panose="02040602050305030304" pitchFamily="18" charset="0"/>
              </a:rPr>
              <a:t>Atmosferoje taip </a:t>
            </a:r>
            <a:r>
              <a:rPr lang="lt-LT" sz="2400" dirty="0">
                <a:latin typeface="Book Antiqua" panose="02040602050305030304" pitchFamily="18" charset="0"/>
              </a:rPr>
              <a:t>susidaro rūkas.</a:t>
            </a:r>
          </a:p>
        </p:txBody>
      </p:sp>
      <p:pic>
        <p:nvPicPr>
          <p:cNvPr id="7170" name="Picture 2" descr="http://upload.wikimedia.org/wikipedia/commons/3/37/Watervapor_cu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4527" y="1183340"/>
            <a:ext cx="3219637" cy="32196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600324" y="4738213"/>
            <a:ext cx="3848041" cy="369332"/>
          </a:xfrm>
          <a:prstGeom prst="rect">
            <a:avLst/>
          </a:prstGeom>
        </p:spPr>
        <p:txBody>
          <a:bodyPr wrap="none">
            <a:spAutoFit/>
          </a:bodyPr>
          <a:lstStyle/>
          <a:p>
            <a:r>
              <a:rPr lang="lt-LT" i="1" dirty="0">
                <a:latin typeface="Arial" panose="020B0604020202020204" pitchFamily="34" charset="0"/>
              </a:rPr>
              <a:t>Vandens garai virš arbatos puodelio</a:t>
            </a:r>
            <a:endParaRPr lang="lt-LT" i="1" dirty="0"/>
          </a:p>
        </p:txBody>
      </p:sp>
    </p:spTree>
    <p:extLst>
      <p:ext uri="{BB962C8B-B14F-4D97-AF65-F5344CB8AC3E}">
        <p14:creationId xmlns:p14="http://schemas.microsoft.com/office/powerpoint/2010/main" val="23141977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upload.wikimedia.org/wikipedia/commons/thumb/3/32/Iceberg_with_hole_near_sanderson_hope_2007-07-28_2.jpg/1024px-Iceberg_with_hole_near_sanderson_hope_2007-07-28_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0963" y="1460408"/>
            <a:ext cx="9096002" cy="52230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429217" y="335741"/>
            <a:ext cx="9399494" cy="1015663"/>
          </a:xfrm>
          <a:prstGeom prst="rect">
            <a:avLst/>
          </a:prstGeom>
        </p:spPr>
        <p:txBody>
          <a:bodyPr wrap="square">
            <a:spAutoFit/>
          </a:bodyPr>
          <a:lstStyle/>
          <a:p>
            <a:pPr algn="ctr"/>
            <a:r>
              <a:rPr lang="lt-LT" sz="3000" i="1" dirty="0">
                <a:latin typeface="Book Antiqua" panose="02040602050305030304" pitchFamily="18" charset="0"/>
              </a:rPr>
              <a:t>Vandens būsenos: skystoji (vandenynas), kietoji (ledas) ir garai (debesys).</a:t>
            </a:r>
          </a:p>
        </p:txBody>
      </p:sp>
    </p:spTree>
    <p:extLst>
      <p:ext uri="{BB962C8B-B14F-4D97-AF65-F5344CB8AC3E}">
        <p14:creationId xmlns:p14="http://schemas.microsoft.com/office/powerpoint/2010/main" val="67802500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35423" y="2191871"/>
            <a:ext cx="10719601" cy="1323439"/>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„Vėjai su sparnais nuo kraiko buvo nuplėšę; </a:t>
            </a:r>
          </a:p>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Durys su langais ir slenksčiais buvo nupuolę.“</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5" name="TextBox 4"/>
          <p:cNvSpPr txBox="1"/>
          <p:nvPr/>
        </p:nvSpPr>
        <p:spPr>
          <a:xfrm>
            <a:off x="7651376" y="3872753"/>
            <a:ext cx="3445174" cy="400110"/>
          </a:xfrm>
          <a:prstGeom prst="rect">
            <a:avLst/>
          </a:prstGeom>
          <a:noFill/>
        </p:spPr>
        <p:txBody>
          <a:bodyPr wrap="none" rtlCol="0">
            <a:spAutoFit/>
          </a:bodyPr>
          <a:lstStyle/>
          <a:p>
            <a:r>
              <a:rPr lang="lt-LT" sz="2000" i="1" dirty="0" smtClean="0">
                <a:latin typeface="Book Antiqua" panose="02040602050305030304" pitchFamily="18" charset="0"/>
              </a:rPr>
              <a:t>Kristijonas Donelaitis, „Metai“</a:t>
            </a:r>
            <a:endParaRPr lang="lt-LT" sz="2000" i="1" dirty="0">
              <a:latin typeface="Book Antiqua" panose="02040602050305030304" pitchFamily="18" charset="0"/>
            </a:endParaRPr>
          </a:p>
        </p:txBody>
      </p:sp>
    </p:spTree>
    <p:extLst>
      <p:ext uri="{BB962C8B-B14F-4D97-AF65-F5344CB8AC3E}">
        <p14:creationId xmlns:p14="http://schemas.microsoft.com/office/powerpoint/2010/main" val="152671511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36777" y="470647"/>
            <a:ext cx="1394934"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Vėjas</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1404789" y="1232321"/>
            <a:ext cx="8858910" cy="3046988"/>
          </a:xfrm>
          <a:prstGeom prst="rect">
            <a:avLst/>
          </a:prstGeom>
        </p:spPr>
        <p:txBody>
          <a:bodyPr wrap="square">
            <a:spAutoFit/>
          </a:bodyPr>
          <a:lstStyle/>
          <a:p>
            <a:pPr algn="ctr"/>
            <a:r>
              <a:rPr lang="lt-LT" sz="2400" dirty="0">
                <a:ln w="0"/>
                <a:effectLst>
                  <a:outerShdw blurRad="38100" dist="19050" dir="2700000" algn="tl" rotWithShape="0">
                    <a:schemeClr val="dk1">
                      <a:alpha val="40000"/>
                    </a:schemeClr>
                  </a:outerShdw>
                </a:effectLst>
                <a:latin typeface="Book Antiqua" panose="02040602050305030304" pitchFamily="18" charset="0"/>
              </a:rPr>
              <a:t>Vėjas – santykinai horizontalus oro judėjimas, atsirandantis dėl Žemės paviršiaus temperatūrų </a:t>
            </a:r>
            <a:r>
              <a:rPr lang="lt-LT" sz="2400" dirty="0" smtClean="0">
                <a:ln w="0"/>
                <a:effectLst>
                  <a:outerShdw blurRad="38100" dist="19050" dir="2700000" algn="tl" rotWithShape="0">
                    <a:schemeClr val="dk1">
                      <a:alpha val="40000"/>
                    </a:schemeClr>
                  </a:outerShdw>
                </a:effectLst>
                <a:latin typeface="Book Antiqua" panose="02040602050305030304" pitchFamily="18" charset="0"/>
              </a:rPr>
              <a:t>skirtumo</a:t>
            </a:r>
            <a:r>
              <a:rPr lang="lt-LT" sz="2400" dirty="0">
                <a:ln w="0"/>
                <a:effectLst>
                  <a:outerShdw blurRad="38100" dist="19050" dir="2700000" algn="tl" rotWithShape="0">
                    <a:schemeClr val="dk1">
                      <a:alpha val="40000"/>
                    </a:schemeClr>
                  </a:outerShdw>
                </a:effectLst>
                <a:latin typeface="Book Antiqua" panose="02040602050305030304" pitchFamily="18" charset="0"/>
              </a:rPr>
              <a:t>.</a:t>
            </a:r>
          </a:p>
          <a:p>
            <a:pPr algn="ctr"/>
            <a:r>
              <a:rPr lang="lt-LT" sz="2400" dirty="0">
                <a:ln w="0"/>
                <a:effectLst>
                  <a:outerShdw blurRad="38100" dist="19050" dir="2700000" algn="tl" rotWithShape="0">
                    <a:schemeClr val="dk1">
                      <a:alpha val="40000"/>
                    </a:schemeClr>
                  </a:outerShdw>
                </a:effectLst>
                <a:latin typeface="Book Antiqua" panose="02040602050305030304" pitchFamily="18" charset="0"/>
              </a:rPr>
              <a:t>Pagrindiniai vėjo rodikliai yra greitis ir kryptis. Vėjo greitis matuojamas m/s (kartais – km/h), kryptis įvardijama pagal tai, iš kurios krypties jis pučia</a:t>
            </a:r>
            <a:r>
              <a:rPr lang="lt-LT" sz="2400" dirty="0" smtClean="0">
                <a:ln w="0"/>
                <a:effectLst>
                  <a:outerShdw blurRad="38100" dist="19050" dir="2700000" algn="tl" rotWithShape="0">
                    <a:schemeClr val="dk1">
                      <a:alpha val="40000"/>
                    </a:schemeClr>
                  </a:outerShdw>
                </a:effectLst>
                <a:latin typeface="Book Antiqua" panose="02040602050305030304" pitchFamily="18" charset="0"/>
              </a:rPr>
              <a:t>.</a:t>
            </a:r>
          </a:p>
          <a:p>
            <a:pPr algn="ctr"/>
            <a:r>
              <a:rPr lang="lt-LT" sz="2400" dirty="0" smtClean="0">
                <a:ln w="0"/>
                <a:effectLst>
                  <a:outerShdw blurRad="38100" dist="19050" dir="2700000" algn="tl" rotWithShape="0">
                    <a:schemeClr val="dk1">
                      <a:alpha val="40000"/>
                    </a:schemeClr>
                  </a:outerShdw>
                </a:effectLst>
                <a:latin typeface="Book Antiqua" panose="02040602050305030304" pitchFamily="18" charset="0"/>
              </a:rPr>
              <a:t> </a:t>
            </a:r>
            <a:r>
              <a:rPr lang="lt-LT" sz="2400" dirty="0">
                <a:ln w="0"/>
                <a:effectLst>
                  <a:outerShdw blurRad="38100" dist="19050" dir="2700000" algn="tl" rotWithShape="0">
                    <a:schemeClr val="dk1">
                      <a:alpha val="40000"/>
                    </a:schemeClr>
                  </a:outerShdw>
                </a:effectLst>
                <a:latin typeface="Book Antiqua" panose="02040602050305030304" pitchFamily="18" charset="0"/>
              </a:rPr>
              <a:t>Šiltesnis oras yra lengvesnis, todėl kyla ir sudaro žemo slėgio sritį. Šaltesnis oras sunkesnis, todėl leidžiasi ir sudaro aukšto slėgio sritį.</a:t>
            </a:r>
            <a:endParaRPr lang="lt-LT" sz="2400" i="0" dirty="0">
              <a:ln w="0"/>
              <a:effectLst>
                <a:outerShdw blurRad="38100" dist="19050" dir="2700000" algn="tl" rotWithShape="0">
                  <a:schemeClr val="dk1">
                    <a:alpha val="40000"/>
                  </a:schemeClr>
                </a:outerShdw>
              </a:effectLst>
              <a:latin typeface="Book Antiqua" panose="02040602050305030304" pitchFamily="18" charset="0"/>
            </a:endParaRPr>
          </a:p>
        </p:txBody>
      </p:sp>
      <p:pic>
        <p:nvPicPr>
          <p:cNvPr id="10242" name="Picture 2" descr="http://www.ve.lt/uploads/img/catalog/1/924/738/klaipedoje-nakti-papus-stiprus-vejas-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6663" y="4279309"/>
            <a:ext cx="4815162" cy="25342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003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4693" y="1977643"/>
            <a:ext cx="9323294" cy="2400657"/>
          </a:xfrm>
          <a:prstGeom prst="rect">
            <a:avLst/>
          </a:prstGeom>
        </p:spPr>
        <p:txBody>
          <a:bodyPr wrap="square">
            <a:spAutoFit/>
          </a:bodyPr>
          <a:lstStyle/>
          <a:p>
            <a:pPr algn="ctr"/>
            <a:r>
              <a:rPr lang="lt-LT" sz="3000" dirty="0">
                <a:latin typeface="Book Antiqua" panose="02040602050305030304" pitchFamily="18" charset="0"/>
              </a:rPr>
              <a:t>Vėjai būna labai įvairūs, besiskiriantys stiprumu, trukme ir priežastimis. Du pagrindiniai veiksniai, sukeliantys atmosferos cirkuliaciją, yra pusiaujo ir ašigalių temperatūrų skirtumas bei planetos </a:t>
            </a:r>
            <a:r>
              <a:rPr lang="lt-LT" sz="3000" dirty="0" smtClean="0">
                <a:latin typeface="Book Antiqua" panose="02040602050305030304" pitchFamily="18" charset="0"/>
              </a:rPr>
              <a:t>sukimasis.</a:t>
            </a:r>
            <a:endParaRPr lang="lt-LT" sz="3000" dirty="0">
              <a:latin typeface="Book Antiqua" panose="02040602050305030304" pitchFamily="18" charset="0"/>
            </a:endParaRPr>
          </a:p>
        </p:txBody>
      </p:sp>
    </p:spTree>
    <p:extLst>
      <p:ext uri="{BB962C8B-B14F-4D97-AF65-F5344CB8AC3E}">
        <p14:creationId xmlns:p14="http://schemas.microsoft.com/office/powerpoint/2010/main" val="12511264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72234" y="1000089"/>
            <a:ext cx="8408894" cy="1569660"/>
          </a:xfrm>
          <a:prstGeom prst="rect">
            <a:avLst/>
          </a:prstGeom>
        </p:spPr>
        <p:txBody>
          <a:bodyPr wrap="square">
            <a:spAutoFit/>
          </a:bodyPr>
          <a:lstStyle/>
          <a:p>
            <a:pPr algn="ctr"/>
            <a:r>
              <a:rPr lang="lt-LT" sz="2400" dirty="0">
                <a:latin typeface="Book Antiqua" panose="02040602050305030304" pitchFamily="18" charset="0"/>
              </a:rPr>
              <a:t>Vėjas kyla, atsiradus skirtumui tarp dviejų oro masių slėgio: pagal termodinamikos dėsnius, vėjas pučia iš aukšto slėgio regiono link žemo slėgio regiono, kol abiejų oro masių slėgiai susilygina. </a:t>
            </a:r>
            <a:endParaRPr lang="lt-LT" sz="2400" dirty="0" smtClean="0">
              <a:latin typeface="Book Antiqua" panose="02040602050305030304" pitchFamily="18" charset="0"/>
            </a:endParaRPr>
          </a:p>
        </p:txBody>
      </p:sp>
      <p:pic>
        <p:nvPicPr>
          <p:cNvPr id="11266" name="Picture 2" descr="http://img2.diena.lt/sites/default/files/styles/didele/public/Klaipeda/Klaipedos%20miesto%20pulsas/vyt_9812.jpg?itok=9tULUp0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58333" y="2865584"/>
            <a:ext cx="5236696" cy="3488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12685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89095" y="1410198"/>
            <a:ext cx="7494494" cy="4154984"/>
          </a:xfrm>
          <a:prstGeom prst="rect">
            <a:avLst/>
          </a:prstGeom>
        </p:spPr>
        <p:txBody>
          <a:bodyPr wrap="square">
            <a:spAutoFit/>
          </a:bodyPr>
          <a:lstStyle/>
          <a:p>
            <a:pPr algn="ctr"/>
            <a:r>
              <a:rPr lang="lt-LT" sz="2400" dirty="0">
                <a:ln w="0"/>
                <a:effectLst>
                  <a:outerShdw blurRad="38100" dist="19050" dir="2700000" algn="tl" rotWithShape="0">
                    <a:schemeClr val="dk1">
                      <a:alpha val="40000"/>
                    </a:schemeClr>
                  </a:outerShdw>
                </a:effectLst>
                <a:latin typeface="Book Antiqua" panose="02040602050305030304" pitchFamily="18" charset="0"/>
              </a:rPr>
              <a:t>Jei planetos paviršius įšiltų vienodai ir Žemės sukimasis nedarytų įtakos atmosferos cirkuliacijai, vėjai pūstų tik nuo pusiaujo į ašigalius viršutiniuose atmosferos sluoksniuose (šiltesnėms oro masėms kylant į viršų) ir nuo ašigalių link pusiaujo apatiniuose atmosferos sluoksniuose. </a:t>
            </a:r>
            <a:endParaRPr lang="lt-LT" sz="2400" dirty="0" smtClean="0">
              <a:ln w="0"/>
              <a:effectLst>
                <a:outerShdw blurRad="38100" dist="19050" dir="2700000" algn="tl" rotWithShape="0">
                  <a:schemeClr val="dk1">
                    <a:alpha val="40000"/>
                  </a:schemeClr>
                </a:outerShdw>
              </a:effectLst>
              <a:latin typeface="Book Antiqua" panose="02040602050305030304" pitchFamily="18" charset="0"/>
            </a:endParaRPr>
          </a:p>
          <a:p>
            <a:pPr algn="ctr"/>
            <a:endParaRPr lang="lt-LT" sz="2400" dirty="0" smtClean="0">
              <a:ln w="0"/>
              <a:effectLst>
                <a:outerShdw blurRad="38100" dist="19050" dir="2700000" algn="tl" rotWithShape="0">
                  <a:schemeClr val="dk1">
                    <a:alpha val="40000"/>
                  </a:schemeClr>
                </a:outerShdw>
              </a:effectLst>
              <a:latin typeface="Book Antiqua" panose="02040602050305030304" pitchFamily="18" charset="0"/>
            </a:endParaRPr>
          </a:p>
          <a:p>
            <a:pPr algn="ctr"/>
            <a:r>
              <a:rPr lang="lt-LT" sz="2400" dirty="0" smtClean="0">
                <a:ln w="0"/>
                <a:effectLst>
                  <a:outerShdw blurRad="38100" dist="19050" dir="2700000" algn="tl" rotWithShape="0">
                    <a:schemeClr val="dk1">
                      <a:alpha val="40000"/>
                    </a:schemeClr>
                  </a:outerShdw>
                </a:effectLst>
                <a:latin typeface="Book Antiqua" panose="02040602050305030304" pitchFamily="18" charset="0"/>
              </a:rPr>
              <a:t>Realiai </a:t>
            </a:r>
            <a:r>
              <a:rPr lang="lt-LT" sz="2400" dirty="0">
                <a:ln w="0"/>
                <a:effectLst>
                  <a:outerShdw blurRad="38100" dist="19050" dir="2700000" algn="tl" rotWithShape="0">
                    <a:schemeClr val="dk1">
                      <a:alpha val="40000"/>
                    </a:schemeClr>
                  </a:outerShdw>
                </a:effectLst>
                <a:latin typeface="Book Antiqua" panose="02040602050305030304" pitchFamily="18" charset="0"/>
              </a:rPr>
              <a:t>cirkuliacija yra daug sudėtingesnė. Vietinių, smulkaus masto (apimančių zonas iki šimtų metrų) vėjų egzistuojančiomis priemonėmis tiksliai prognozuoti neįmanoma.</a:t>
            </a:r>
          </a:p>
        </p:txBody>
      </p:sp>
    </p:spTree>
    <p:extLst>
      <p:ext uri="{BB962C8B-B14F-4D97-AF65-F5344CB8AC3E}">
        <p14:creationId xmlns:p14="http://schemas.microsoft.com/office/powerpoint/2010/main" val="11968894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7135" y="1595648"/>
            <a:ext cx="11586826" cy="2554545"/>
          </a:xfrm>
          <a:prstGeom prst="rect">
            <a:avLst/>
          </a:prstGeom>
          <a:noFill/>
        </p:spPr>
        <p:txBody>
          <a:bodyPr wrap="none" rtlCol="0">
            <a:spAutoFit/>
          </a:bodyPr>
          <a:lstStyle/>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„Ant saulelė vėl nuo mūsų atstotama ritas</a:t>
            </a:r>
          </a:p>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Irgi palikusi mus greita vakarop nusileidžia.</a:t>
            </a:r>
          </a:p>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Vei kasdien daugiau ji mums savo spindulį slepia;</a:t>
            </a:r>
          </a:p>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O šešėliai vis ilgyn kasdien išsitiesia.“</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TextBox 2"/>
          <p:cNvSpPr txBox="1"/>
          <p:nvPr/>
        </p:nvSpPr>
        <p:spPr>
          <a:xfrm>
            <a:off x="7482563" y="4150193"/>
            <a:ext cx="3445174" cy="400110"/>
          </a:xfrm>
          <a:prstGeom prst="rect">
            <a:avLst/>
          </a:prstGeom>
          <a:noFill/>
        </p:spPr>
        <p:txBody>
          <a:bodyPr wrap="none" rtlCol="0">
            <a:spAutoFit/>
          </a:bodyPr>
          <a:lstStyle/>
          <a:p>
            <a:r>
              <a:rPr lang="lt-LT" sz="2000" i="1" dirty="0" smtClean="0">
                <a:latin typeface="Book Antiqua" panose="02040602050305030304" pitchFamily="18" charset="0"/>
              </a:rPr>
              <a:t>Kristijonas Donelaitis, „Metai“</a:t>
            </a:r>
            <a:endParaRPr lang="lt-LT" sz="2000" i="1" dirty="0">
              <a:latin typeface="Book Antiqua" panose="02040602050305030304" pitchFamily="18" charset="0"/>
            </a:endParaRPr>
          </a:p>
        </p:txBody>
      </p:sp>
    </p:spTree>
    <p:extLst>
      <p:ext uri="{BB962C8B-B14F-4D97-AF65-F5344CB8AC3E}">
        <p14:creationId xmlns:p14="http://schemas.microsoft.com/office/powerpoint/2010/main" val="8655462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77118" y="470647"/>
            <a:ext cx="1414170"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Saulė</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1367118" y="1875456"/>
            <a:ext cx="6096000" cy="3785652"/>
          </a:xfrm>
          <a:prstGeom prst="rect">
            <a:avLst/>
          </a:prstGeom>
        </p:spPr>
        <p:txBody>
          <a:bodyPr>
            <a:spAutoFit/>
          </a:bodyPr>
          <a:lstStyle/>
          <a:p>
            <a:r>
              <a:rPr lang="lt-LT" sz="2400" dirty="0">
                <a:ln w="0"/>
                <a:effectLst>
                  <a:outerShdw blurRad="38100" dist="19050" dir="2700000" algn="tl" rotWithShape="0">
                    <a:schemeClr val="dk1">
                      <a:alpha val="40000"/>
                    </a:schemeClr>
                  </a:outerShdw>
                </a:effectLst>
                <a:latin typeface="Book Antiqua" panose="02040602050305030304" pitchFamily="18" charset="0"/>
              </a:rPr>
              <a:t>Saulė – žvaigždė, kurios sistemoje yra ir Žemė, ryškiausias mūsų dangaus objektas. Žemė ir kitos Saulės sistemos planetos, tiek sudarytos iš kietos medžiagos, tiek dujų milžinai, skrieja aplink Saulę. Kiti kūnai, skriejantys aplink Saulę dėl jos gravitacinės traukos, yra asteroidai, kometos ir kometoidai, transneptūniniai objektai ir dulkės.</a:t>
            </a:r>
          </a:p>
        </p:txBody>
      </p:sp>
      <p:pic>
        <p:nvPicPr>
          <p:cNvPr id="17410" name="Picture 2" descr="http://upload.wikimedia.org/wikipedia/commons/d/df/Sun_in_X-Ra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3118" y="2104055"/>
            <a:ext cx="4166598" cy="3019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52998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1658" y="2013954"/>
            <a:ext cx="6687671" cy="3046988"/>
          </a:xfrm>
          <a:prstGeom prst="rect">
            <a:avLst/>
          </a:prstGeom>
        </p:spPr>
        <p:txBody>
          <a:bodyPr wrap="square">
            <a:spAutoFit/>
          </a:bodyPr>
          <a:lstStyle/>
          <a:p>
            <a:pPr algn="ctr"/>
            <a:r>
              <a:rPr lang="lt-LT" sz="2400" dirty="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rPr>
              <a:t>Išskyrus nedideles išimtis (branduolinė energija), Saulė yra vienintelis energijos šaltinis Žemei, ir beveik visos gyvybės rūšys priklauso nuo fotosintezės, kuri galima tik dėl Saulės energijos. </a:t>
            </a:r>
            <a:endParaRPr lang="lt-LT" sz="2400" dirty="0" smtClean="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endParaRPr>
          </a:p>
          <a:p>
            <a:pPr algn="ctr"/>
            <a:r>
              <a:rPr lang="lt-LT" sz="2400" dirty="0" smtClean="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rPr>
              <a:t>Žemę </a:t>
            </a:r>
            <a:r>
              <a:rPr lang="lt-LT" sz="2400" dirty="0">
                <a:ln w="0"/>
                <a:effectLst>
                  <a:outerShdw blurRad="38100" dist="19050" dir="2700000" algn="tl" rotWithShape="0">
                    <a:schemeClr val="dk1">
                      <a:alpha val="40000"/>
                    </a:schemeClr>
                  </a:outerShdw>
                </a:effectLst>
                <a:latin typeface="Book Antiqua" panose="02040602050305030304" pitchFamily="18" charset="0"/>
                <a:cs typeface="Times New Roman" panose="02020603050405020304" pitchFamily="18" charset="0"/>
              </a:rPr>
              <a:t>pasiekia tik 47 proc. saulės energijos, 19 proc. sulaiko atmosfera, likę 34 proc. grįžta atgal į kosmosą.</a:t>
            </a:r>
          </a:p>
        </p:txBody>
      </p:sp>
      <p:pic>
        <p:nvPicPr>
          <p:cNvPr id="18434" name="Picture 2" descr="http://www.anonsas.lt/f/image/filename/0/4/40964/kelione_po_Svedija-sau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9329" y="2013954"/>
            <a:ext cx="4286250" cy="28670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177118" y="470647"/>
            <a:ext cx="1414170"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Saulė</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Tree>
    <p:extLst>
      <p:ext uri="{BB962C8B-B14F-4D97-AF65-F5344CB8AC3E}">
        <p14:creationId xmlns:p14="http://schemas.microsoft.com/office/powerpoint/2010/main" val="1905132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06139" y="606935"/>
            <a:ext cx="3562194"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Saulės energija</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4639236" y="2015093"/>
            <a:ext cx="6096000" cy="2400657"/>
          </a:xfrm>
          <a:prstGeom prst="rect">
            <a:avLst/>
          </a:prstGeom>
        </p:spPr>
        <p:txBody>
          <a:bodyPr>
            <a:spAutoFit/>
          </a:bodyPr>
          <a:lstStyle/>
          <a:p>
            <a:pPr algn="ctr"/>
            <a:r>
              <a:rPr lang="lt-LT" sz="3000" dirty="0">
                <a:ln w="0"/>
                <a:effectLst>
                  <a:outerShdw blurRad="38100" dist="19050" dir="2700000" algn="tl" rotWithShape="0">
                    <a:schemeClr val="dk1">
                      <a:alpha val="40000"/>
                    </a:schemeClr>
                  </a:outerShdw>
                </a:effectLst>
                <a:latin typeface="Book Antiqua" panose="02040602050305030304" pitchFamily="18" charset="0"/>
              </a:rPr>
              <a:t>Saulės energija – Saulėje vykstančių reakcijų metu išsiskirianti energija. Saulės energija, pasiekusi Žemę, lemia jos klimatą ir </a:t>
            </a:r>
            <a:r>
              <a:rPr lang="lt-LT" sz="3000" dirty="0" smtClean="0">
                <a:ln w="0"/>
                <a:effectLst>
                  <a:outerShdw blurRad="38100" dist="19050" dir="2700000" algn="tl" rotWithShape="0">
                    <a:schemeClr val="dk1">
                      <a:alpha val="40000"/>
                    </a:schemeClr>
                  </a:outerShdw>
                </a:effectLst>
                <a:latin typeface="Book Antiqua" panose="02040602050305030304" pitchFamily="18" charset="0"/>
              </a:rPr>
              <a:t>palaiko gyvybę</a:t>
            </a:r>
            <a:r>
              <a:rPr lang="lt-LT" sz="3000" dirty="0">
                <a:ln w="0"/>
                <a:effectLst>
                  <a:outerShdw blurRad="38100" dist="19050" dir="2700000" algn="tl" rotWithShape="0">
                    <a:schemeClr val="dk1">
                      <a:alpha val="40000"/>
                    </a:schemeClr>
                  </a:outerShdw>
                </a:effectLst>
                <a:latin typeface="Book Antiqua" panose="02040602050305030304" pitchFamily="18" charset="0"/>
              </a:rPr>
              <a:t>.</a:t>
            </a:r>
          </a:p>
        </p:txBody>
      </p:sp>
      <p:pic>
        <p:nvPicPr>
          <p:cNvPr id="13314" name="Picture 2" descr="http://abiwin.files.wordpress.com/2009/03/matahari_smal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4966" y="1087460"/>
            <a:ext cx="2184214" cy="2179783"/>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technologijos.lt/upload/image/n/mokslas/astronomija_ir_kosmonautika/straipsnis-5168/nuotrauka-14676/2-1-sol1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4250" y="3910104"/>
            <a:ext cx="3125646" cy="2079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0657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1639" y="460793"/>
            <a:ext cx="8594019" cy="707886"/>
          </a:xfrm>
          <a:prstGeom prst="rect">
            <a:avLst/>
          </a:prstGeom>
        </p:spPr>
        <p:txBody>
          <a:bodyPr wrap="none">
            <a:spAutoFit/>
          </a:bodyPr>
          <a:lstStyle/>
          <a:p>
            <a:r>
              <a:rPr lang="fi-FI" sz="4000" dirty="0">
                <a:ln w="0"/>
                <a:effectLst>
                  <a:outerShdw blurRad="38100" dist="19050" dir="2700000" algn="tl" rotWithShape="0">
                    <a:schemeClr val="dk1">
                      <a:alpha val="40000"/>
                    </a:schemeClr>
                  </a:outerShdw>
                </a:effectLst>
                <a:latin typeface="Book Antiqua" panose="02040602050305030304" pitchFamily="18" charset="0"/>
              </a:rPr>
              <a:t>Saulės energija kaip energijos šaltinis</a:t>
            </a:r>
            <a:endParaRPr lang="fi-FI" sz="4000" i="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3" name="Rectangle 2"/>
          <p:cNvSpPr/>
          <p:nvPr/>
        </p:nvSpPr>
        <p:spPr>
          <a:xfrm>
            <a:off x="788894" y="2017983"/>
            <a:ext cx="6096000" cy="2677656"/>
          </a:xfrm>
          <a:prstGeom prst="rect">
            <a:avLst/>
          </a:prstGeom>
        </p:spPr>
        <p:txBody>
          <a:bodyPr>
            <a:spAutoFit/>
          </a:bodyPr>
          <a:lstStyle/>
          <a:p>
            <a:r>
              <a:rPr lang="lt-LT" sz="2400" dirty="0">
                <a:latin typeface="Book Antiqua" panose="02040602050305030304" pitchFamily="18" charset="0"/>
              </a:rPr>
              <a:t>Saulės teikiama šviesa ir šiluma yra panaudojama kaip alternatyvus energijos šaltinis, tačiau šiuolaikinės technologijos dar nėra pritaikytos efektyviai panaudoti šią energiją. </a:t>
            </a:r>
            <a:endParaRPr lang="lt-LT" sz="2400" dirty="0" smtClean="0">
              <a:latin typeface="Book Antiqua" panose="02040602050305030304" pitchFamily="18" charset="0"/>
            </a:endParaRPr>
          </a:p>
          <a:p>
            <a:r>
              <a:rPr lang="lt-LT" sz="2400" dirty="0" smtClean="0">
                <a:latin typeface="Book Antiqua" panose="02040602050305030304" pitchFamily="18" charset="0"/>
              </a:rPr>
              <a:t>2004</a:t>
            </a:r>
            <a:r>
              <a:rPr lang="lt-LT" sz="2400" dirty="0">
                <a:latin typeface="Book Antiqua" panose="02040602050305030304" pitchFamily="18" charset="0"/>
              </a:rPr>
              <a:t> m. tik 0,04 % pasaulio elektros energijos pagaminta iš Saulės </a:t>
            </a:r>
            <a:r>
              <a:rPr lang="lt-LT" sz="2400" dirty="0" smtClean="0">
                <a:latin typeface="Book Antiqua" panose="02040602050305030304" pitchFamily="18" charset="0"/>
              </a:rPr>
              <a:t>energijos.</a:t>
            </a:r>
            <a:endParaRPr lang="lt-LT" sz="2400" dirty="0">
              <a:latin typeface="Book Antiqua" panose="02040602050305030304" pitchFamily="18" charset="0"/>
            </a:endParaRPr>
          </a:p>
        </p:txBody>
      </p:sp>
      <p:pic>
        <p:nvPicPr>
          <p:cNvPr id="15362" name="Picture 2" descr="http://upload.wikimedia.org/wikipedia/commons/b/b6/Solar_two.jpg"/>
          <p:cNvPicPr>
            <a:picLocks noChangeAspect="1" noChangeArrowheads="1"/>
          </p:cNvPicPr>
          <p:nvPr/>
        </p:nvPicPr>
        <p:blipFill rotWithShape="1">
          <a:blip r:embed="rId2">
            <a:extLst>
              <a:ext uri="{28A0092B-C50C-407E-A947-70E740481C1C}">
                <a14:useLocalDpi xmlns:a14="http://schemas.microsoft.com/office/drawing/2010/main" val="0"/>
              </a:ext>
            </a:extLst>
          </a:blip>
          <a:srcRect l="1375" t="3764" r="1410" b="1012"/>
          <a:stretch/>
        </p:blipFill>
        <p:spPr bwMode="auto">
          <a:xfrm>
            <a:off x="6777318" y="2017983"/>
            <a:ext cx="5163671" cy="25289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390965" y="4695639"/>
            <a:ext cx="2272553" cy="461665"/>
          </a:xfrm>
          <a:prstGeom prst="rect">
            <a:avLst/>
          </a:prstGeom>
          <a:noFill/>
        </p:spPr>
        <p:txBody>
          <a:bodyPr wrap="square" rtlCol="0">
            <a:spAutoFit/>
          </a:bodyPr>
          <a:lstStyle/>
          <a:p>
            <a:r>
              <a:rPr lang="lt-LT" sz="2400" i="1" dirty="0" smtClean="0">
                <a:latin typeface="Times New Roman" panose="02020603050405020304" pitchFamily="18" charset="0"/>
                <a:cs typeface="Times New Roman" panose="02020603050405020304" pitchFamily="18" charset="0"/>
              </a:rPr>
              <a:t>Saulės jėgainė</a:t>
            </a:r>
            <a:endParaRPr lang="lt-LT" sz="2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360374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77697" y="126611"/>
            <a:ext cx="7213416" cy="1323439"/>
          </a:xfrm>
          <a:prstGeom prst="rect">
            <a:avLst/>
          </a:prstGeom>
          <a:noFill/>
        </p:spPr>
        <p:txBody>
          <a:bodyPr wrap="square" rtlCol="0">
            <a:spAutoFit/>
          </a:bodyPr>
          <a:lstStyle/>
          <a:p>
            <a:pPr algn="ctr"/>
            <a:r>
              <a:rPr lang="lt-LT" sz="4000" dirty="0" smtClean="0">
                <a:ln w="0"/>
                <a:effectLst>
                  <a:outerShdw blurRad="38100" dist="19050" dir="2700000" algn="tl" rotWithShape="0">
                    <a:schemeClr val="dk1">
                      <a:alpha val="40000"/>
                    </a:schemeClr>
                  </a:outerShdw>
                </a:effectLst>
                <a:latin typeface="Book Antiqua" panose="02040602050305030304" pitchFamily="18" charset="0"/>
              </a:rPr>
              <a:t>Saulės energijos panaudojimo galimybės Europoje</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pic>
        <p:nvPicPr>
          <p:cNvPr id="16386" name="Picture 2" descr="http://upload.wikimedia.org/wikipedia/commons/thumb/2/28/EU-Glob_opta_presentation.png/640px-EU-Glob_opta_presentatio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6793" y="1478185"/>
            <a:ext cx="5515225" cy="5256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3050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98142" y="470647"/>
            <a:ext cx="1414170"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effectLst>
                <a:latin typeface="Book Antiqua" panose="02040602050305030304" pitchFamily="18" charset="0"/>
              </a:rPr>
              <a:t>Saulė</a:t>
            </a:r>
            <a:endParaRPr lang="lt-LT" sz="4000" dirty="0">
              <a:ln w="0"/>
              <a:effectLst>
                <a:outerShdw blurRad="38100" dist="19050" dir="2700000" algn="tl" rotWithShape="0">
                  <a:schemeClr val="dk1">
                    <a:alpha val="40000"/>
                  </a:schemeClr>
                </a:outerShdw>
              </a:effectLst>
              <a:latin typeface="Book Antiqua" panose="02040602050305030304" pitchFamily="18" charset="0"/>
            </a:endParaRPr>
          </a:p>
        </p:txBody>
      </p:sp>
      <p:sp>
        <p:nvSpPr>
          <p:cNvPr id="4" name="TextBox 3"/>
          <p:cNvSpPr txBox="1"/>
          <p:nvPr/>
        </p:nvSpPr>
        <p:spPr>
          <a:xfrm>
            <a:off x="1183342" y="1815353"/>
            <a:ext cx="5881738" cy="3785652"/>
          </a:xfrm>
          <a:prstGeom prst="rect">
            <a:avLst/>
          </a:prstGeom>
          <a:noFill/>
        </p:spPr>
        <p:txBody>
          <a:bodyPr wrap="none" rtlCol="0">
            <a:spAutoFit/>
          </a:bodyPr>
          <a:lstStyle/>
          <a:p>
            <a:r>
              <a:rPr lang="lt-LT" sz="3000" dirty="0" smtClean="0">
                <a:latin typeface="Book Antiqua" panose="02040602050305030304" pitchFamily="18" charset="0"/>
              </a:rPr>
              <a:t>Pusiaujo skersmuo:  1 392 530 km</a:t>
            </a:r>
          </a:p>
          <a:p>
            <a:endParaRPr lang="lt-LT" sz="3000" dirty="0" smtClean="0">
              <a:latin typeface="Book Antiqua" panose="02040602050305030304" pitchFamily="18" charset="0"/>
            </a:endParaRPr>
          </a:p>
          <a:p>
            <a:r>
              <a:rPr lang="lt-LT" sz="3000" dirty="0" smtClean="0">
                <a:latin typeface="Book Antiqua" panose="02040602050305030304" pitchFamily="18" charset="0"/>
              </a:rPr>
              <a:t>Masė: </a:t>
            </a:r>
            <a:r>
              <a:rPr lang="lt-LT" sz="3000" dirty="0">
                <a:latin typeface="Book Antiqua" panose="02040602050305030304" pitchFamily="18" charset="0"/>
              </a:rPr>
              <a:t>1,9891·10</a:t>
            </a:r>
            <a:r>
              <a:rPr lang="lt-LT" sz="3000" baseline="30000" dirty="0">
                <a:latin typeface="Book Antiqua" panose="02040602050305030304" pitchFamily="18" charset="0"/>
              </a:rPr>
              <a:t>30</a:t>
            </a:r>
            <a:r>
              <a:rPr lang="lt-LT" sz="3000" dirty="0">
                <a:latin typeface="Book Antiqua" panose="02040602050305030304" pitchFamily="18" charset="0"/>
              </a:rPr>
              <a:t> </a:t>
            </a:r>
            <a:r>
              <a:rPr lang="lt-LT" sz="3000" dirty="0" smtClean="0">
                <a:latin typeface="Book Antiqua" panose="02040602050305030304" pitchFamily="18" charset="0"/>
              </a:rPr>
              <a:t>kg</a:t>
            </a:r>
          </a:p>
          <a:p>
            <a:endParaRPr lang="lt-LT" sz="3000" dirty="0" smtClean="0">
              <a:latin typeface="Book Antiqua" panose="02040602050305030304" pitchFamily="18" charset="0"/>
            </a:endParaRPr>
          </a:p>
          <a:p>
            <a:r>
              <a:rPr lang="lt-LT" sz="3000" dirty="0">
                <a:latin typeface="Book Antiqua" panose="02040602050305030304" pitchFamily="18" charset="0"/>
              </a:rPr>
              <a:t>Nuotolis nuo </a:t>
            </a:r>
            <a:r>
              <a:rPr lang="lt-LT" sz="3000" dirty="0" smtClean="0">
                <a:latin typeface="Book Antiqua" panose="02040602050305030304" pitchFamily="18" charset="0"/>
              </a:rPr>
              <a:t>Žemės:</a:t>
            </a:r>
          </a:p>
          <a:p>
            <a:pPr marL="285750" indent="-285750">
              <a:buFont typeface="Arial" panose="020B0604020202020204" pitchFamily="34" charset="0"/>
              <a:buChar char="•"/>
            </a:pPr>
            <a:r>
              <a:rPr lang="lt-LT" sz="3000" dirty="0" smtClean="0">
                <a:latin typeface="Book Antiqua" panose="02040602050305030304" pitchFamily="18" charset="0"/>
              </a:rPr>
              <a:t>Vidutinis - </a:t>
            </a:r>
            <a:r>
              <a:rPr lang="lt-LT" sz="3000" dirty="0">
                <a:latin typeface="Book Antiqua" panose="02040602050305030304" pitchFamily="18" charset="0"/>
              </a:rPr>
              <a:t>149,6 mln. k</a:t>
            </a:r>
            <a:r>
              <a:rPr lang="lt-LT" sz="3000" dirty="0" smtClean="0">
                <a:latin typeface="Book Antiqua" panose="02040602050305030304" pitchFamily="18" charset="0"/>
              </a:rPr>
              <a:t>m</a:t>
            </a:r>
          </a:p>
          <a:p>
            <a:pPr marL="285750" indent="-285750">
              <a:buFont typeface="Arial" panose="020B0604020202020204" pitchFamily="34" charset="0"/>
              <a:buChar char="•"/>
            </a:pPr>
            <a:r>
              <a:rPr lang="lt-LT" sz="3000" dirty="0" smtClean="0">
                <a:latin typeface="Book Antiqua" panose="02040602050305030304" pitchFamily="18" charset="0"/>
              </a:rPr>
              <a:t>Didžiausias - </a:t>
            </a:r>
            <a:r>
              <a:rPr lang="lt-LT" sz="3000" dirty="0">
                <a:latin typeface="Book Antiqua" panose="02040602050305030304" pitchFamily="18" charset="0"/>
              </a:rPr>
              <a:t>152,1 mln. k</a:t>
            </a:r>
            <a:r>
              <a:rPr lang="lt-LT" sz="3000" dirty="0" smtClean="0">
                <a:latin typeface="Book Antiqua" panose="02040602050305030304" pitchFamily="18" charset="0"/>
              </a:rPr>
              <a:t>m</a:t>
            </a:r>
          </a:p>
          <a:p>
            <a:pPr marL="285750" indent="-285750">
              <a:buFont typeface="Arial" panose="020B0604020202020204" pitchFamily="34" charset="0"/>
              <a:buChar char="•"/>
            </a:pPr>
            <a:r>
              <a:rPr lang="lt-LT" sz="3000" dirty="0" smtClean="0">
                <a:latin typeface="Book Antiqua" panose="02040602050305030304" pitchFamily="18" charset="0"/>
              </a:rPr>
              <a:t>Mažiausias - </a:t>
            </a:r>
            <a:r>
              <a:rPr lang="lt-LT" sz="3000" dirty="0">
                <a:latin typeface="Book Antiqua" panose="02040602050305030304" pitchFamily="18" charset="0"/>
              </a:rPr>
              <a:t>147,1 mln. km</a:t>
            </a:r>
          </a:p>
        </p:txBody>
      </p:sp>
      <p:pic>
        <p:nvPicPr>
          <p:cNvPr id="19458" name="Picture 2" descr="http://apklausa.lt/pictures/3ndq39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9689" y="2468669"/>
            <a:ext cx="3715876" cy="2479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524830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23129" y="363071"/>
            <a:ext cx="4951612" cy="830997"/>
          </a:xfrm>
          <a:prstGeom prst="rect">
            <a:avLst/>
          </a:prstGeom>
          <a:noFill/>
        </p:spPr>
        <p:txBody>
          <a:bodyPr wrap="none" rtlCol="0">
            <a:spAutoFit/>
          </a:bodyPr>
          <a:lstStyle/>
          <a:p>
            <a:r>
              <a:rPr lang="lt-LT" sz="4800" dirty="0" smtClean="0">
                <a:latin typeface="Times New Roman" panose="02020603050405020304" pitchFamily="18" charset="0"/>
                <a:cs typeface="Times New Roman" panose="02020603050405020304" pitchFamily="18" charset="0"/>
              </a:rPr>
              <a:t>PASITIKRINKITE</a:t>
            </a:r>
            <a:endParaRPr lang="lt-LT" sz="4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1538226" y="1452282"/>
            <a:ext cx="10471136" cy="5632311"/>
          </a:xfrm>
          <a:prstGeom prst="rect">
            <a:avLst/>
          </a:prstGeom>
          <a:noFill/>
        </p:spPr>
        <p:txBody>
          <a:bodyPr wrap="none" rtlCol="0">
            <a:spAutoFit/>
          </a:bodyPr>
          <a:lstStyle/>
          <a:p>
            <a:pPr marL="457200" indent="-457200">
              <a:buAutoNum type="arabicPeriod"/>
            </a:pPr>
            <a:r>
              <a:rPr lang="lt-LT" sz="2400" dirty="0" smtClean="0">
                <a:latin typeface="Times New Roman" panose="02020603050405020304" pitchFamily="18" charset="0"/>
                <a:cs typeface="Times New Roman" panose="02020603050405020304" pitchFamily="18" charset="0"/>
              </a:rPr>
              <a:t>Kas sukuria metų laikus?</a:t>
            </a:r>
          </a:p>
          <a:p>
            <a:pPr marL="457200" indent="-457200">
              <a:buAutoNum type="arabicPeriod"/>
            </a:pPr>
            <a:r>
              <a:rPr lang="lt-LT" sz="2400" dirty="0" smtClean="0">
                <a:latin typeface="Times New Roman" panose="02020603050405020304" pitchFamily="18" charset="0"/>
                <a:cs typeface="Times New Roman" panose="02020603050405020304" pitchFamily="18" charset="0"/>
              </a:rPr>
              <a:t>Kokios yra vandens agregatinės būsenos?</a:t>
            </a:r>
          </a:p>
          <a:p>
            <a:pPr marL="457200" indent="-457200">
              <a:buAutoNum type="arabicPeriod"/>
            </a:pPr>
            <a:r>
              <a:rPr lang="lt-LT" sz="2400" dirty="0" smtClean="0">
                <a:latin typeface="Times New Roman" panose="02020603050405020304" pitchFamily="18" charset="0"/>
                <a:cs typeface="Times New Roman" panose="02020603050405020304" pitchFamily="18" charset="0"/>
              </a:rPr>
              <a:t>Kas yra ledas?</a:t>
            </a:r>
          </a:p>
          <a:p>
            <a:pPr marL="457200" indent="-457200">
              <a:buAutoNum type="arabicPeriod"/>
            </a:pPr>
            <a:r>
              <a:rPr lang="lt-LT" sz="2400" dirty="0" smtClean="0">
                <a:latin typeface="Times New Roman" panose="02020603050405020304" pitchFamily="18" charset="0"/>
                <a:cs typeface="Times New Roman" panose="02020603050405020304" pitchFamily="18" charset="0"/>
              </a:rPr>
              <a:t>Nuo ko priklauso sūraus vandens užšalimo temperatūra?</a:t>
            </a:r>
          </a:p>
          <a:p>
            <a:pPr marL="457200" indent="-457200">
              <a:buAutoNum type="arabicPeriod"/>
            </a:pPr>
            <a:r>
              <a:rPr lang="lt-LT" sz="2400" dirty="0" smtClean="0">
                <a:latin typeface="Book Antiqua" panose="02040602050305030304" pitchFamily="18" charset="0"/>
              </a:rPr>
              <a:t>Nuo ko priklauso ledo </a:t>
            </a:r>
            <a:r>
              <a:rPr lang="lt-LT" sz="2400" dirty="0">
                <a:latin typeface="Book Antiqua" panose="02040602050305030304" pitchFamily="18" charset="0"/>
              </a:rPr>
              <a:t>susidarymas vandens </a:t>
            </a:r>
            <a:r>
              <a:rPr lang="lt-LT" sz="2400" dirty="0" smtClean="0">
                <a:latin typeface="Book Antiqua" panose="02040602050305030304" pitchFamily="18" charset="0"/>
              </a:rPr>
              <a:t>telkiniuose</a:t>
            </a:r>
            <a:r>
              <a:rPr lang="lt-LT" sz="2400" dirty="0" smtClean="0">
                <a:latin typeface="Book Antiqua" panose="02040602050305030304" pitchFamily="18" charset="0"/>
              </a:rPr>
              <a:t>?</a:t>
            </a:r>
          </a:p>
          <a:p>
            <a:pPr marL="457200" indent="-457200">
              <a:buAutoNum type="arabicPeriod"/>
            </a:pPr>
            <a:r>
              <a:rPr lang="lt-LT" sz="2400" dirty="0" smtClean="0">
                <a:latin typeface="Book Antiqua" panose="02040602050305030304" pitchFamily="18" charset="0"/>
                <a:cs typeface="Times New Roman" panose="02020603050405020304" pitchFamily="18" charset="0"/>
              </a:rPr>
              <a:t>Kokia yra vandens kietėjimo, lydimosi temperatūra?</a:t>
            </a:r>
          </a:p>
          <a:p>
            <a:pPr marL="457200" indent="-457200">
              <a:buAutoNum type="arabicPeriod"/>
            </a:pPr>
            <a:r>
              <a:rPr lang="lt-LT" sz="2400" dirty="0" smtClean="0">
                <a:latin typeface="Book Antiqua" panose="02040602050305030304" pitchFamily="18" charset="0"/>
                <a:cs typeface="Times New Roman" panose="02020603050405020304" pitchFamily="18" charset="0"/>
              </a:rPr>
              <a:t>Kas yra „Saulės energija“?</a:t>
            </a:r>
          </a:p>
          <a:p>
            <a:pPr marL="457200" indent="-457200">
              <a:buAutoNum type="arabicPeriod"/>
            </a:pPr>
            <a:r>
              <a:rPr lang="lt-LT" sz="2400" dirty="0" smtClean="0">
                <a:latin typeface="Book Antiqua" panose="02040602050305030304" pitchFamily="18" charset="0"/>
                <a:cs typeface="Times New Roman" panose="02020603050405020304" pitchFamily="18" charset="0"/>
              </a:rPr>
              <a:t>Kada kyla vėjas?</a:t>
            </a:r>
          </a:p>
          <a:p>
            <a:pPr marL="457200" indent="-457200">
              <a:buAutoNum type="arabicPeriod"/>
            </a:pPr>
            <a:r>
              <a:rPr lang="lt-LT" sz="2400" dirty="0" smtClean="0">
                <a:latin typeface="Book Antiqua" panose="02040602050305030304" pitchFamily="18" charset="0"/>
                <a:cs typeface="Times New Roman" panose="02020603050405020304" pitchFamily="18" charset="0"/>
              </a:rPr>
              <a:t>Kaip vadinamas vandens virtimas garais?</a:t>
            </a:r>
          </a:p>
          <a:p>
            <a:pPr marL="457200" indent="-457200">
              <a:buAutoNum type="arabicPeriod"/>
            </a:pPr>
            <a:r>
              <a:rPr lang="lt-LT" sz="2400" dirty="0" smtClean="0">
                <a:latin typeface="Book Antiqua" panose="02040602050305030304" pitchFamily="18" charset="0"/>
                <a:cs typeface="Times New Roman" panose="02020603050405020304" pitchFamily="18" charset="0"/>
              </a:rPr>
              <a:t>Kokie yra du pagrindiniai veiksniai, sukeliantys atmosferos cirkuliaciją?</a:t>
            </a:r>
          </a:p>
          <a:p>
            <a:pPr marL="457200" indent="-457200">
              <a:buAutoNum type="arabicPeriod"/>
            </a:pPr>
            <a:endParaRPr lang="lt-LT" sz="2400" dirty="0" smtClean="0">
              <a:latin typeface="Book Antiqua" panose="02040602050305030304" pitchFamily="18" charset="0"/>
              <a:cs typeface="Times New Roman" panose="02020603050405020304" pitchFamily="18" charset="0"/>
            </a:endParaRPr>
          </a:p>
          <a:p>
            <a:pPr marL="457200" indent="-457200">
              <a:buAutoNum type="arabicPeriod"/>
            </a:pPr>
            <a:endParaRPr lang="lt-LT" sz="2400" dirty="0" smtClean="0">
              <a:latin typeface="Times New Roman" panose="02020603050405020304" pitchFamily="18" charset="0"/>
              <a:cs typeface="Times New Roman" panose="02020603050405020304" pitchFamily="18" charset="0"/>
            </a:endParaRPr>
          </a:p>
          <a:p>
            <a:pPr marL="457200" indent="-457200">
              <a:buAutoNum type="arabicPeriod"/>
            </a:pPr>
            <a:endParaRPr lang="lt-LT" sz="2400" dirty="0" smtClean="0">
              <a:latin typeface="Times New Roman" panose="02020603050405020304" pitchFamily="18" charset="0"/>
              <a:cs typeface="Times New Roman" panose="02020603050405020304" pitchFamily="18" charset="0"/>
            </a:endParaRPr>
          </a:p>
          <a:p>
            <a:pPr marL="457200" indent="-457200">
              <a:buAutoNum type="arabicPeriod"/>
            </a:pPr>
            <a:endParaRPr lang="lt-LT" sz="2400" dirty="0" smtClean="0">
              <a:latin typeface="Times New Roman" panose="02020603050405020304" pitchFamily="18" charset="0"/>
              <a:cs typeface="Times New Roman" panose="02020603050405020304" pitchFamily="18" charset="0"/>
            </a:endParaRPr>
          </a:p>
          <a:p>
            <a:pPr marL="457200" indent="-457200">
              <a:buAutoNum type="arabicPeriod"/>
            </a:pPr>
            <a:endParaRPr lang="lt-L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3119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8965" y="416859"/>
            <a:ext cx="3808158" cy="830997"/>
          </a:xfrm>
          <a:prstGeom prst="rect">
            <a:avLst/>
          </a:prstGeom>
          <a:noFill/>
        </p:spPr>
        <p:txBody>
          <a:bodyPr wrap="none" rtlCol="0">
            <a:spAutoFit/>
          </a:bodyPr>
          <a:lstStyle/>
          <a:p>
            <a:r>
              <a:rPr lang="lt-LT" sz="4800" dirty="0" smtClean="0">
                <a:latin typeface="Times New Roman" panose="02020603050405020304" pitchFamily="18" charset="0"/>
                <a:cs typeface="Times New Roman" panose="02020603050405020304" pitchFamily="18" charset="0"/>
              </a:rPr>
              <a:t>ATSAKYMAI</a:t>
            </a:r>
            <a:endParaRPr lang="lt-LT" sz="48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784831" y="1425388"/>
            <a:ext cx="7876426" cy="6832640"/>
          </a:xfrm>
          <a:prstGeom prst="rect">
            <a:avLst/>
          </a:prstGeom>
          <a:noFill/>
        </p:spPr>
        <p:txBody>
          <a:bodyPr wrap="square" rtlCol="0">
            <a:spAutoFit/>
          </a:bodyPr>
          <a:lstStyle/>
          <a:p>
            <a:pPr marL="342900" indent="-342900" algn="ctr">
              <a:buAutoNum type="arabicPeriod"/>
            </a:pPr>
            <a:r>
              <a:rPr lang="lt-LT" sz="2400" dirty="0" smtClean="0">
                <a:latin typeface="Book Antiqua" panose="02040602050305030304" pitchFamily="18" charset="0"/>
              </a:rPr>
              <a:t>Žemės</a:t>
            </a:r>
            <a:r>
              <a:rPr lang="lt-LT" sz="2400" dirty="0">
                <a:latin typeface="Book Antiqua" panose="02040602050305030304" pitchFamily="18" charset="0"/>
              </a:rPr>
              <a:t> skriejimas aplink Saulę ir pastovus Žemės sukimosi ašies polinkis į Žemės orbitos plokštumą</a:t>
            </a:r>
            <a:r>
              <a:rPr lang="lt-LT" sz="2400" dirty="0" smtClean="0">
                <a:latin typeface="Book Antiqua" panose="02040602050305030304" pitchFamily="18" charset="0"/>
              </a:rPr>
              <a:t>.</a:t>
            </a:r>
          </a:p>
          <a:p>
            <a:pPr marL="342900" indent="-342900">
              <a:buAutoNum type="arabicPeriod"/>
            </a:pPr>
            <a:r>
              <a:rPr lang="lt-LT" sz="2400" dirty="0" smtClean="0">
                <a:latin typeface="Book Antiqua" panose="02040602050305030304" pitchFamily="18" charset="0"/>
              </a:rPr>
              <a:t> Kietoji, skystoji ir dujinė</a:t>
            </a:r>
          </a:p>
          <a:p>
            <a:pPr marL="342900" indent="-342900">
              <a:buAutoNum type="arabicPeriod"/>
            </a:pPr>
            <a:r>
              <a:rPr lang="lt-LT" sz="2400" dirty="0" smtClean="0">
                <a:latin typeface="Book Antiqua" panose="02040602050305030304" pitchFamily="18" charset="0"/>
              </a:rPr>
              <a:t>Kietos </a:t>
            </a:r>
            <a:r>
              <a:rPr lang="lt-LT" sz="2400" dirty="0">
                <a:latin typeface="Book Antiqua" panose="02040602050305030304" pitchFamily="18" charset="0"/>
              </a:rPr>
              <a:t>būsenos vanduo, </a:t>
            </a:r>
            <a:r>
              <a:rPr lang="lt-LT" sz="2400" dirty="0" smtClean="0">
                <a:latin typeface="Book Antiqua" panose="02040602050305030304" pitchFamily="18" charset="0"/>
              </a:rPr>
              <a:t>mineralas</a:t>
            </a:r>
          </a:p>
          <a:p>
            <a:pPr marL="342900" indent="-342900">
              <a:buAutoNum type="arabicPeriod"/>
            </a:pPr>
            <a:r>
              <a:rPr lang="lt-LT" sz="2400" dirty="0" smtClean="0">
                <a:latin typeface="Book Antiqua" panose="02040602050305030304" pitchFamily="18" charset="0"/>
              </a:rPr>
              <a:t>Nuo druskų koncentracijos</a:t>
            </a:r>
          </a:p>
          <a:p>
            <a:pPr marL="342900" indent="-342900">
              <a:buAutoNum type="arabicPeriod"/>
            </a:pPr>
            <a:r>
              <a:rPr lang="lt-LT" sz="2400" dirty="0" smtClean="0">
                <a:latin typeface="Book Antiqua" panose="02040602050305030304" pitchFamily="18" charset="0"/>
              </a:rPr>
              <a:t>Klimato, metų laiko, vandens </a:t>
            </a:r>
            <a:r>
              <a:rPr lang="lt-LT" sz="2400" dirty="0" smtClean="0">
                <a:latin typeface="Book Antiqua" panose="02040602050305030304" pitchFamily="18" charset="0"/>
              </a:rPr>
              <a:t>apykaitos</a:t>
            </a:r>
          </a:p>
          <a:p>
            <a:pPr marL="342900" indent="-342900">
              <a:buAutoNum type="arabicPeriod"/>
            </a:pPr>
            <a:r>
              <a:rPr lang="lt-LT" sz="2400" dirty="0" smtClean="0">
                <a:latin typeface="Book Antiqua" panose="02040602050305030304" pitchFamily="18" charset="0"/>
              </a:rPr>
              <a:t>0°C</a:t>
            </a:r>
          </a:p>
          <a:p>
            <a:pPr marL="342900" indent="-342900">
              <a:buAutoNum type="arabicPeriod"/>
            </a:pPr>
            <a:r>
              <a:rPr lang="lt-LT" sz="2400" dirty="0">
                <a:ln w="0"/>
                <a:effectLst>
                  <a:outerShdw blurRad="38100" dist="19050" dir="2700000" algn="tl" rotWithShape="0">
                    <a:schemeClr val="dk1">
                      <a:alpha val="40000"/>
                    </a:schemeClr>
                  </a:outerShdw>
                </a:effectLst>
                <a:latin typeface="Book Antiqua" panose="02040602050305030304" pitchFamily="18" charset="0"/>
              </a:rPr>
              <a:t>Saulėje vykstančių reakcijų metu išsiskirianti </a:t>
            </a:r>
            <a:r>
              <a:rPr lang="lt-LT" sz="2400" dirty="0" smtClean="0">
                <a:ln w="0"/>
                <a:effectLst>
                  <a:outerShdw blurRad="38100" dist="19050" dir="2700000" algn="tl" rotWithShape="0">
                    <a:schemeClr val="dk1">
                      <a:alpha val="40000"/>
                    </a:schemeClr>
                  </a:outerShdw>
                </a:effectLst>
                <a:latin typeface="Book Antiqua" panose="02040602050305030304" pitchFamily="18" charset="0"/>
              </a:rPr>
              <a:t>energija</a:t>
            </a:r>
          </a:p>
          <a:p>
            <a:pPr marL="342900" indent="-342900">
              <a:buAutoNum type="arabicPeriod"/>
            </a:pPr>
            <a:r>
              <a:rPr lang="lt-LT" sz="2400" dirty="0">
                <a:latin typeface="Book Antiqua" panose="02040602050305030304" pitchFamily="18" charset="0"/>
              </a:rPr>
              <a:t>Vėjas kyla, atsiradus skirtumui tarp dviejų oro masių </a:t>
            </a:r>
            <a:r>
              <a:rPr lang="lt-LT" sz="2400" dirty="0" smtClean="0">
                <a:latin typeface="Book Antiqua" panose="02040602050305030304" pitchFamily="18" charset="0"/>
              </a:rPr>
              <a:t>slėgio</a:t>
            </a:r>
          </a:p>
          <a:p>
            <a:pPr marL="342900" indent="-342900">
              <a:buAutoNum type="arabicPeriod"/>
            </a:pPr>
            <a:r>
              <a:rPr lang="lt-LT" sz="2400" dirty="0" smtClean="0">
                <a:ln w="0"/>
                <a:effectLst>
                  <a:outerShdw blurRad="38100" dist="19050" dir="2700000" algn="tl" rotWithShape="0">
                    <a:schemeClr val="dk1">
                      <a:alpha val="40000"/>
                    </a:schemeClr>
                  </a:outerShdw>
                </a:effectLst>
                <a:latin typeface="Book Antiqua" panose="02040602050305030304" pitchFamily="18" charset="0"/>
              </a:rPr>
              <a:t>Garavimu</a:t>
            </a:r>
          </a:p>
          <a:p>
            <a:pPr marL="342900" indent="-342900">
              <a:buFontTx/>
              <a:buAutoNum type="arabicPeriod"/>
            </a:pPr>
            <a:r>
              <a:rPr lang="lt-LT" sz="2400" dirty="0" smtClean="0">
                <a:latin typeface="Book Antiqua" panose="02040602050305030304" pitchFamily="18" charset="0"/>
              </a:rPr>
              <a:t>Pusiaujo</a:t>
            </a:r>
            <a:r>
              <a:rPr lang="lt-LT" sz="2400" dirty="0">
                <a:latin typeface="Book Antiqua" panose="02040602050305030304" pitchFamily="18" charset="0"/>
              </a:rPr>
              <a:t> ir ašigalių temperatūrų skirtumas bei planetos sukimasis.</a:t>
            </a:r>
          </a:p>
          <a:p>
            <a:pPr marL="342900" indent="-342900">
              <a:buAutoNum type="arabicPeriod"/>
            </a:pPr>
            <a:endParaRPr lang="lt-LT" dirty="0" smtClean="0">
              <a:ln w="0"/>
              <a:effectLst>
                <a:outerShdw blurRad="38100" dist="19050" dir="2700000" algn="tl" rotWithShape="0">
                  <a:schemeClr val="dk1">
                    <a:alpha val="40000"/>
                  </a:schemeClr>
                </a:outerShdw>
              </a:effectLst>
              <a:latin typeface="Book Antiqua" panose="02040602050305030304" pitchFamily="18" charset="0"/>
            </a:endParaRPr>
          </a:p>
          <a:p>
            <a:endParaRPr lang="lt-LT" dirty="0" smtClean="0">
              <a:latin typeface="Book Antiqua" panose="02040602050305030304" pitchFamily="18" charset="0"/>
            </a:endParaRPr>
          </a:p>
          <a:p>
            <a:pPr marL="342900" indent="-342900">
              <a:buAutoNum type="arabicPeriod"/>
            </a:pPr>
            <a:endParaRPr lang="lt-LT" dirty="0" smtClean="0">
              <a:latin typeface="Book Antiqua" panose="02040602050305030304" pitchFamily="18" charset="0"/>
            </a:endParaRPr>
          </a:p>
          <a:p>
            <a:pPr marL="342900" indent="-342900">
              <a:buAutoNum type="arabicPeriod"/>
            </a:pPr>
            <a:endParaRPr lang="lt-LT" dirty="0" smtClean="0">
              <a:latin typeface="Book Antiqua" panose="02040602050305030304" pitchFamily="18" charset="0"/>
            </a:endParaRPr>
          </a:p>
          <a:p>
            <a:pPr marL="342900" indent="-342900">
              <a:buAutoNum type="arabicPeriod"/>
            </a:pPr>
            <a:endParaRPr lang="lt-LT" dirty="0" smtClean="0">
              <a:latin typeface="Book Antiqua" panose="02040602050305030304" pitchFamily="18" charset="0"/>
            </a:endParaRPr>
          </a:p>
          <a:p>
            <a:pPr marL="342900" indent="-342900">
              <a:buAutoNum type="arabicPeriod"/>
            </a:pPr>
            <a:endParaRPr lang="lt-LT" dirty="0" smtClean="0">
              <a:latin typeface="Book Antiqua" panose="02040602050305030304" pitchFamily="18" charset="0"/>
            </a:endParaRPr>
          </a:p>
          <a:p>
            <a:pPr marL="342900" indent="-342900">
              <a:buAutoNum type="arabicPeriod"/>
            </a:pPr>
            <a:endParaRPr lang="lt-LT" dirty="0">
              <a:latin typeface="Book Antiqua" panose="02040602050305030304" pitchFamily="18" charset="0"/>
            </a:endParaRPr>
          </a:p>
        </p:txBody>
      </p:sp>
      <p:sp>
        <p:nvSpPr>
          <p:cNvPr id="4" name="Rectangle 1"/>
          <p:cNvSpPr>
            <a:spLocks noChangeArrowheads="1"/>
          </p:cNvSpPr>
          <p:nvPr/>
        </p:nvSpPr>
        <p:spPr bwMode="auto">
          <a:xfrm>
            <a:off x="0" y="-184666"/>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lt-LT" sz="1800" b="0" i="0" u="none" strike="noStrike" cap="none" normalizeH="0" baseline="0" dirty="0" smtClean="0">
                <a:ln>
                  <a:noFill/>
                </a:ln>
                <a:solidFill>
                  <a:schemeClr val="tx1"/>
                </a:solidFill>
                <a:effectLst/>
              </a:rPr>
              <a:t> </a:t>
            </a:r>
            <a:endParaRPr kumimoji="0" lang="lt-LT" altLang="lt-LT"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457200" y="272534"/>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lt-LT" sz="1800" b="0" i="0" u="none" strike="noStrike" cap="none" normalizeH="0" baseline="0" dirty="0" smtClean="0">
                <a:ln>
                  <a:noFill/>
                </a:ln>
                <a:solidFill>
                  <a:schemeClr val="tx1"/>
                </a:solidFill>
                <a:effectLst/>
              </a:rPr>
              <a:t> </a:t>
            </a:r>
            <a:endParaRPr kumimoji="0" lang="lt-LT" altLang="lt-LT"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609600" y="424934"/>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lt-LT" altLang="lt-LT" sz="1800" b="0" i="0" u="none" strike="noStrike" cap="none" normalizeH="0" baseline="0" dirty="0" smtClean="0">
                <a:ln>
                  <a:noFill/>
                </a:ln>
                <a:solidFill>
                  <a:schemeClr val="tx1"/>
                </a:solidFill>
                <a:effectLst/>
              </a:rPr>
              <a:t> </a:t>
            </a:r>
            <a:endParaRPr kumimoji="0" lang="lt-LT" altLang="lt-LT"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15462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9577" y="309282"/>
            <a:ext cx="1928733"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reflection blurRad="6350" stA="55000" endA="300" endPos="45500" dir="5400000" sy="-100000" algn="bl" rotWithShape="0"/>
                </a:effectLst>
                <a:latin typeface="Aistika" panose="02020603050405020304" pitchFamily="18" charset="0"/>
              </a:rPr>
              <a:t>Šaltiniai</a:t>
            </a:r>
            <a:endParaRPr lang="lt-LT" sz="4000" dirty="0">
              <a:ln w="0"/>
              <a:effectLst>
                <a:outerShdw blurRad="38100" dist="19050" dir="2700000" algn="tl" rotWithShape="0">
                  <a:schemeClr val="dk1">
                    <a:alpha val="40000"/>
                  </a:schemeClr>
                </a:outerShdw>
                <a:reflection blurRad="6350" stA="55000" endA="300" endPos="45500" dir="5400000" sy="-100000" algn="bl" rotWithShape="0"/>
              </a:effectLst>
              <a:latin typeface="Aistika" panose="02020603050405020304" pitchFamily="18" charset="0"/>
            </a:endParaRPr>
          </a:p>
        </p:txBody>
      </p:sp>
      <p:sp>
        <p:nvSpPr>
          <p:cNvPr id="3" name="Rectangle 2"/>
          <p:cNvSpPr/>
          <p:nvPr/>
        </p:nvSpPr>
        <p:spPr>
          <a:xfrm>
            <a:off x="1428289" y="1846406"/>
            <a:ext cx="8431308" cy="3879267"/>
          </a:xfrm>
          <a:prstGeom prst="rect">
            <a:avLst/>
          </a:prstGeom>
        </p:spPr>
        <p:txBody>
          <a:bodyPr wrap="square">
            <a:spAutoFit/>
          </a:bodyPr>
          <a:lstStyle/>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u="sng"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hlinkClick r:id="rId2"/>
              </a:rPr>
              <a:t>http://lt.wikipedia.org/wiki/Met%C5%B3_laikai</a:t>
            </a: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u="sng"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hlinkClick r:id="rId3"/>
              </a:rPr>
              <a:t>http://mokslai.lt/referatai/referatas/2128.html</a:t>
            </a: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u="sng"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hlinkClick r:id="rId4"/>
              </a:rPr>
              <a:t>http://</a:t>
            </a:r>
            <a:r>
              <a:rPr lang="lt-LT" u="sng" dirty="0" smtClean="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hlinkClick r:id="rId4"/>
              </a:rPr>
              <a:t>lt.wikipedia.org/wiki/Agregatin%C4%97_b%C5%ABsena</a:t>
            </a:r>
            <a:endParaRPr lang="lt-LT" u="sng" dirty="0" smtClean="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lt-LT" sz="1600" u="sng" dirty="0">
              <a:solidFill>
                <a:schemeClr val="tx1">
                  <a:lumMod val="50000"/>
                </a:schemeClr>
              </a:solidFill>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600" u="sng" dirty="0">
                <a:solidFill>
                  <a:srgbClr val="485661"/>
                </a:solidFill>
                <a:latin typeface="Courier New" panose="02070309020205020404" pitchFamily="49" charset="0"/>
                <a:ea typeface="Times New Roman" panose="02020603050405020304" pitchFamily="18" charset="0"/>
                <a:cs typeface="Times New Roman" panose="02020603050405020304" pitchFamily="18" charset="0"/>
                <a:hlinkClick r:id="rId5"/>
              </a:rPr>
              <a:t>http://www.technologijos.lt/n/mokslas/astronomija_ir_kosmonautika/straipsnis/Aktyvioji-Saule---ispdingiausiu-nuotrauku-rinkinys?name=straipsnis-5168&amp;l=2</a:t>
            </a:r>
            <a:endParaRPr lang="lt-LT" sz="1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u="sng" dirty="0">
                <a:solidFill>
                  <a:schemeClr val="tx1">
                    <a:lumMod val="50000"/>
                  </a:schemeClr>
                </a:solidFill>
                <a:latin typeface="Courier New" panose="02070309020205020404" pitchFamily="49" charset="0"/>
                <a:ea typeface="Times New Roman" panose="02020603050405020304" pitchFamily="18" charset="0"/>
                <a:cs typeface="Times New Roman" panose="02020603050405020304" pitchFamily="18" charset="0"/>
                <a:hlinkClick r:id="rId6"/>
              </a:rPr>
              <a:t>http://lt.wikipedia.org/wiki/Vanduo</a:t>
            </a:r>
            <a:endParaRPr lang="lt-LT" sz="1600" dirty="0">
              <a:solidFill>
                <a:schemeClr val="tx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rgbClr val="485661"/>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347700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4212" y="1402420"/>
            <a:ext cx="6096000" cy="5130828"/>
          </a:xfrm>
          <a:prstGeom prst="rect">
            <a:avLst/>
          </a:prstGeom>
        </p:spPr>
        <p:txBody>
          <a:bodyPr>
            <a:spAutoFit/>
          </a:bodyPr>
          <a:lstStyle/>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u="sng"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2"/>
              </a:rPr>
              <a:t>http://lt.wikipedia.org/wiki/Saul%C4%97s_energija</a:t>
            </a:r>
            <a:endParaRPr lang="lt-LT" sz="16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u="sng"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3"/>
              </a:rPr>
              <a:t>http://antologija.lt/text/kristijonas-donelaitis-metai/1</a:t>
            </a:r>
            <a:endParaRPr lang="lt-LT" sz="16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rPr>
              <a:t> </a:t>
            </a:r>
            <a:r>
              <a:rPr lang="lt-LT"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4"/>
              </a:rPr>
              <a:t>http</a:t>
            </a:r>
            <a:r>
              <a:rPr lang="lt-LT" u="sng"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4"/>
              </a:rPr>
              <a:t>://</a:t>
            </a:r>
            <a:r>
              <a:rPr lang="lt-LT"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4"/>
              </a:rPr>
              <a:t>lt.wikipedia.org/wiki/Saul%C4%97#mediaviewer/File:Sun_in_X-Ray.png</a:t>
            </a:r>
            <a:endParaRPr lang="lt-LT"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600"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400" dirty="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600" u="sng"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5"/>
              </a:rPr>
              <a:t>http://</a:t>
            </a:r>
            <a:r>
              <a:rPr lang="lt-LT" sz="1600"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5"/>
              </a:rPr>
              <a:t>lt.wikipedia.org/wiki/Garai</a:t>
            </a:r>
            <a:endParaRPr lang="lt-LT" sz="1600"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600" dirty="0">
                <a:solidFill>
                  <a:srgbClr val="92D050"/>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400" dirty="0" smtClean="0">
              <a:solidFill>
                <a:srgbClr val="92D050"/>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600"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hlinkClick r:id="rId6"/>
              </a:rPr>
              <a:t>http://lt.wikipedia.org/wiki/V%C4%97jas</a:t>
            </a:r>
            <a:endParaRPr lang="lt-LT" sz="1600" u="sng" dirty="0" smtClean="0">
              <a:solidFill>
                <a:srgbClr val="92D050"/>
              </a:solidFill>
              <a:latin typeface="Courier New" panose="02070309020205020404" pitchFamily="49" charset="0"/>
              <a:ea typeface="Times New Roman" panose="02020603050405020304" pitchFamily="18"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lt-LT" sz="1600" u="sng" dirty="0" smtClean="0">
              <a:solidFill>
                <a:srgbClr val="92D050"/>
              </a:solidFill>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sz="1600" u="sng" dirty="0" smtClean="0">
                <a:solidFill>
                  <a:srgbClr val="92D050"/>
                </a:solidFill>
                <a:latin typeface="Cariar new"/>
                <a:ea typeface="Calibri" panose="020F0502020204030204" pitchFamily="34" charset="0"/>
                <a:cs typeface="Times New Roman" panose="02020603050405020304" pitchFamily="18" charset="0"/>
              </a:rPr>
              <a:t>http</a:t>
            </a:r>
            <a:r>
              <a:rPr lang="lt-LT" sz="1600" u="sng" dirty="0">
                <a:solidFill>
                  <a:srgbClr val="92D050"/>
                </a:solidFill>
                <a:latin typeface="Cariar new"/>
                <a:ea typeface="Calibri" panose="020F0502020204030204" pitchFamily="34" charset="0"/>
                <a:cs typeface="Times New Roman" panose="02020603050405020304" pitchFamily="18" charset="0"/>
              </a:rPr>
              <a:t>://</a:t>
            </a:r>
            <a:r>
              <a:rPr lang="lt-LT" sz="1600" u="sng" dirty="0">
                <a:solidFill>
                  <a:srgbClr val="92D050"/>
                </a:solidFill>
                <a:latin typeface="Courier New" panose="02070309020205020404" pitchFamily="49" charset="0"/>
                <a:ea typeface="Calibri" panose="020F0502020204030204" pitchFamily="34" charset="0"/>
                <a:cs typeface="Courier New" panose="02070309020205020404" pitchFamily="49" charset="0"/>
              </a:rPr>
              <a:t>www.ekoidejos.lt/files/Main/straipsniai/00lasas.JPG</a:t>
            </a: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lt-LT" sz="1600" u="sng" dirty="0">
              <a:solidFill>
                <a:srgbClr val="485661"/>
              </a:solidFill>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lt-LT" sz="1600"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lt-LT" dirty="0">
                <a:solidFill>
                  <a:srgbClr val="485661"/>
                </a:solidFill>
                <a:latin typeface="Courier New" panose="02070309020205020404" pitchFamily="49" charset="0"/>
                <a:ea typeface="Times New Roman" panose="02020603050405020304" pitchFamily="18" charset="0"/>
                <a:cs typeface="Times New Roman" panose="02020603050405020304" pitchFamily="18" charset="0"/>
              </a:rPr>
              <a:t> </a:t>
            </a:r>
            <a:endParaRPr lang="lt-LT" sz="1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4867836" y="376518"/>
            <a:ext cx="1928733" cy="707886"/>
          </a:xfrm>
          <a:prstGeom prst="rect">
            <a:avLst/>
          </a:prstGeom>
          <a:noFill/>
        </p:spPr>
        <p:txBody>
          <a:bodyPr wrap="none" rtlCol="0">
            <a:spAutoFit/>
          </a:bodyPr>
          <a:lstStyle/>
          <a:p>
            <a:r>
              <a:rPr lang="lt-LT" sz="4000" dirty="0" smtClean="0">
                <a:ln w="0"/>
                <a:effectLst>
                  <a:outerShdw blurRad="38100" dist="19050" dir="2700000" algn="tl" rotWithShape="0">
                    <a:schemeClr val="dk1">
                      <a:alpha val="40000"/>
                    </a:schemeClr>
                  </a:outerShdw>
                  <a:reflection blurRad="6350" stA="55000" endA="300" endPos="45500" dir="5400000" sy="-100000" algn="bl" rotWithShape="0"/>
                </a:effectLst>
                <a:latin typeface="Aistika" panose="02020603050405020304" pitchFamily="18" charset="0"/>
              </a:rPr>
              <a:t>Šaltiniai</a:t>
            </a:r>
            <a:endParaRPr lang="lt-LT" sz="4000" dirty="0">
              <a:ln w="0"/>
              <a:effectLst>
                <a:outerShdw blurRad="38100" dist="19050" dir="2700000" algn="tl" rotWithShape="0">
                  <a:schemeClr val="dk1">
                    <a:alpha val="40000"/>
                  </a:schemeClr>
                </a:outerShdw>
                <a:reflection blurRad="6350" stA="55000" endA="300" endPos="45500" dir="5400000" sy="-100000" algn="bl" rotWithShape="0"/>
              </a:effectLst>
              <a:latin typeface="Aistika" panose="02020603050405020304" pitchFamily="18" charset="0"/>
            </a:endParaRPr>
          </a:p>
        </p:txBody>
      </p:sp>
    </p:spTree>
    <p:extLst>
      <p:ext uri="{BB962C8B-B14F-4D97-AF65-F5344CB8AC3E}">
        <p14:creationId xmlns:p14="http://schemas.microsoft.com/office/powerpoint/2010/main" val="296668547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49070" y="2675964"/>
            <a:ext cx="7478329" cy="1246495"/>
          </a:xfrm>
          <a:prstGeom prst="rect">
            <a:avLst/>
          </a:prstGeom>
          <a:noFill/>
        </p:spPr>
        <p:txBody>
          <a:bodyPr wrap="none" rtlCol="0">
            <a:spAutoFit/>
            <a:scene3d>
              <a:camera prst="orthographicFront"/>
              <a:lightRig rig="threePt" dir="t"/>
            </a:scene3d>
            <a:sp3d extrusionH="57150">
              <a:bevelT w="38100" h="38100" prst="relaxedInset"/>
            </a:sp3d>
          </a:bodyPr>
          <a:lstStyle/>
          <a:p>
            <a:r>
              <a:rPr lang="lt-LT" sz="7500" b="1" dirty="0" smtClean="0">
                <a:ln w="10160">
                  <a:solidFill>
                    <a:schemeClr val="accent5"/>
                  </a:solidFill>
                  <a:prstDash val="solid"/>
                </a:ln>
                <a:solidFill>
                  <a:srgbClr val="FFFFFF"/>
                </a:solidFill>
                <a:effectLst>
                  <a:outerShdw blurRad="38100" dist="22860" dir="5400000" algn="tl" rotWithShape="0">
                    <a:srgbClr val="000000">
                      <a:alpha val="30000"/>
                    </a:srgbClr>
                  </a:outerShdw>
                  <a:reflection blurRad="6350" stA="60000" endA="900" endPos="58000" dir="5400000" sy="-100000" algn="bl" rotWithShape="0"/>
                </a:effectLst>
                <a:latin typeface="Book Antiqua" panose="02040602050305030304" pitchFamily="18" charset="0"/>
              </a:rPr>
              <a:t>Ačiū už dėmesį</a:t>
            </a:r>
            <a:r>
              <a:rPr lang="en-US" sz="7500" b="1" dirty="0" smtClean="0">
                <a:ln w="10160">
                  <a:solidFill>
                    <a:schemeClr val="accent5"/>
                  </a:solidFill>
                  <a:prstDash val="solid"/>
                </a:ln>
                <a:solidFill>
                  <a:srgbClr val="FFFFFF"/>
                </a:solidFill>
                <a:effectLst>
                  <a:outerShdw blurRad="38100" dist="22860" dir="5400000" algn="tl" rotWithShape="0">
                    <a:srgbClr val="000000">
                      <a:alpha val="30000"/>
                    </a:srgbClr>
                  </a:outerShdw>
                  <a:reflection blurRad="6350" stA="60000" endA="900" endPos="58000" dir="5400000" sy="-100000" algn="bl" rotWithShape="0"/>
                </a:effectLst>
                <a:latin typeface="Book Antiqua" panose="02040602050305030304" pitchFamily="18" charset="0"/>
              </a:rPr>
              <a:t>!</a:t>
            </a:r>
            <a:r>
              <a:rPr lang="lt-LT" sz="7500" b="1" dirty="0" smtClean="0">
                <a:ln w="10160">
                  <a:solidFill>
                    <a:schemeClr val="accent5"/>
                  </a:solidFill>
                  <a:prstDash val="solid"/>
                </a:ln>
                <a:solidFill>
                  <a:srgbClr val="FFFFFF"/>
                </a:solidFill>
                <a:effectLst>
                  <a:outerShdw blurRad="38100" dist="22860" dir="5400000" algn="tl" rotWithShape="0">
                    <a:srgbClr val="000000">
                      <a:alpha val="30000"/>
                    </a:srgbClr>
                  </a:outerShdw>
                  <a:reflection blurRad="6350" stA="60000" endA="900" endPos="58000" dir="5400000" sy="-100000" algn="bl" rotWithShape="0"/>
                </a:effectLst>
                <a:latin typeface="Book Antiqua" panose="02040602050305030304" pitchFamily="18" charset="0"/>
              </a:rPr>
              <a:t> </a:t>
            </a:r>
            <a:endParaRPr lang="lt-LT" sz="7500" b="1" dirty="0">
              <a:ln w="10160">
                <a:solidFill>
                  <a:schemeClr val="accent5"/>
                </a:solidFill>
                <a:prstDash val="solid"/>
              </a:ln>
              <a:solidFill>
                <a:srgbClr val="FFFFFF"/>
              </a:solidFill>
              <a:effectLst>
                <a:outerShdw blurRad="38100" dist="22860" dir="5400000" algn="tl" rotWithShape="0">
                  <a:srgbClr val="000000">
                    <a:alpha val="30000"/>
                  </a:srgbClr>
                </a:outerShdw>
                <a:reflection blurRad="6350" stA="60000" endA="900" endPos="58000" dir="5400000" sy="-100000" algn="bl" rotWithShape="0"/>
              </a:effectLst>
              <a:latin typeface="Book Antiqua" panose="02040602050305030304" pitchFamily="18" charset="0"/>
            </a:endParaRPr>
          </a:p>
        </p:txBody>
      </p:sp>
    </p:spTree>
    <p:extLst>
      <p:ext uri="{BB962C8B-B14F-4D97-AF65-F5344CB8AC3E}">
        <p14:creationId xmlns:p14="http://schemas.microsoft.com/office/powerpoint/2010/main" val="119678024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Template>
  <TotalTime>595</TotalTime>
  <Words>696</Words>
  <Application>Microsoft Office PowerPoint</Application>
  <PresentationFormat>Widescreen</PresentationFormat>
  <Paragraphs>175</Paragraphs>
  <Slides>40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40</vt:i4>
      </vt:variant>
    </vt:vector>
  </HeadingPairs>
  <TitlesOfParts>
    <vt:vector size="52" baseType="lpstr">
      <vt:lpstr>Aistika</vt:lpstr>
      <vt:lpstr>Arial</vt:lpstr>
      <vt:lpstr>Book Antiqua</vt:lpstr>
      <vt:lpstr>Calibri</vt:lpstr>
      <vt:lpstr>Cariar new</vt:lpstr>
      <vt:lpstr>Courier New</vt:lpstr>
      <vt:lpstr>Times New Roman</vt:lpstr>
      <vt:lpstr>Times New Roman Baltic</vt:lpstr>
      <vt:lpstr>Trebuchet MS</vt:lpstr>
      <vt:lpstr>Tw Cen MT</vt:lpstr>
      <vt:lpstr>Wingdings</vt:lpstr>
      <vt:lpstr>Circuit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rasa janutiene</dc:creator>
  <cp:lastModifiedBy>rasa janutiene</cp:lastModifiedBy>
  <cp:revision>52</cp:revision>
  <dcterms:created xsi:type="dcterms:W3CDTF">2014-10-22T17:21:38Z</dcterms:created>
  <dcterms:modified xsi:type="dcterms:W3CDTF">2015-02-24T21:40:04Z</dcterms:modified>
</cp:coreProperties>
</file>