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4" r:id="rId1"/>
  </p:sldMasterIdLst>
  <p:notesMasterIdLst>
    <p:notesMasterId r:id="rId35"/>
  </p:notesMasterIdLst>
  <p:sldIdLst>
    <p:sldId id="256" r:id="rId2"/>
    <p:sldId id="257" r:id="rId3"/>
    <p:sldId id="258" r:id="rId4"/>
    <p:sldId id="259" r:id="rId5"/>
    <p:sldId id="260" r:id="rId6"/>
    <p:sldId id="261" r:id="rId7"/>
    <p:sldId id="262" r:id="rId8"/>
    <p:sldId id="263" r:id="rId9"/>
    <p:sldId id="288"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1" autoAdjust="0"/>
    <p:restoredTop sz="94673" autoAdjust="0"/>
  </p:normalViewPr>
  <p:slideViewPr>
    <p:cSldViewPr>
      <p:cViewPr varScale="1">
        <p:scale>
          <a:sx n="70" d="100"/>
          <a:sy n="70" d="100"/>
        </p:scale>
        <p:origin x="-510" y="-108"/>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EAFADC4-E04B-43AA-A22A-E09D322538E0}" type="datetimeFigureOut">
              <a:rPr lang="en-US" smtClean="0"/>
              <a:pPr/>
              <a:t>3/18/2015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5D7D315-4E04-4DF1-8A0E-3B6E75C152C4}" type="slidenum">
              <a:rPr lang="en-US" smtClean="0"/>
              <a:pPr/>
              <a:t>‹#›</a:t>
            </a:fld>
            <a:endParaRPr lang="en-US"/>
          </a:p>
        </p:txBody>
      </p:sp>
    </p:spTree>
    <p:extLst>
      <p:ext uri="{BB962C8B-B14F-4D97-AF65-F5344CB8AC3E}">
        <p14:creationId xmlns:p14="http://schemas.microsoft.com/office/powerpoint/2010/main" xmlns="" val="12826111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5D7D315-4E04-4DF1-8A0E-3B6E75C152C4}" type="slidenum">
              <a:rPr lang="en-US" smtClean="0"/>
              <a:pPr/>
              <a:t>19</a:t>
            </a:fld>
            <a:endParaRPr lang="en-US"/>
          </a:p>
        </p:txBody>
      </p:sp>
    </p:spTree>
    <p:extLst>
      <p:ext uri="{BB962C8B-B14F-4D97-AF65-F5344CB8AC3E}">
        <p14:creationId xmlns:p14="http://schemas.microsoft.com/office/powerpoint/2010/main" xmlns="" val="3769596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5D7D315-4E04-4DF1-8A0E-3B6E75C152C4}" type="slidenum">
              <a:rPr lang="en-US" smtClean="0"/>
              <a:pPr/>
              <a:t>21</a:t>
            </a:fld>
            <a:endParaRPr lang="en-US"/>
          </a:p>
        </p:txBody>
      </p:sp>
    </p:spTree>
    <p:extLst>
      <p:ext uri="{BB962C8B-B14F-4D97-AF65-F5344CB8AC3E}">
        <p14:creationId xmlns:p14="http://schemas.microsoft.com/office/powerpoint/2010/main" xmlns="" val="5124623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Subtitle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Title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en-US" smtClean="0"/>
              <a:t>Click to edit Master title style</a:t>
            </a:r>
            <a:endParaRPr kumimoji="0" lang="en-US"/>
          </a:p>
        </p:txBody>
      </p:sp>
      <p:cxnSp>
        <p:nvCxnSpPr>
          <p:cNvPr id="8" name="Straight Connector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Date Placeholder 14"/>
          <p:cNvSpPr>
            <a:spLocks noGrp="1"/>
          </p:cNvSpPr>
          <p:nvPr>
            <p:ph type="dt" sz="half" idx="10"/>
          </p:nvPr>
        </p:nvSpPr>
        <p:spPr/>
        <p:txBody>
          <a:bodyPr/>
          <a:lstStyle/>
          <a:p>
            <a:fld id="{EB25C6DA-FE6A-4558-A182-868D5D27CBF5}" type="datetimeFigureOut">
              <a:rPr lang="en-US" smtClean="0"/>
              <a:pPr/>
              <a:t>3/18/2015</a:t>
            </a:fld>
            <a:endParaRPr lang="en-US"/>
          </a:p>
        </p:txBody>
      </p:sp>
      <p:sp>
        <p:nvSpPr>
          <p:cNvPr id="16" name="Slide Number Placeholder 15"/>
          <p:cNvSpPr>
            <a:spLocks noGrp="1"/>
          </p:cNvSpPr>
          <p:nvPr>
            <p:ph type="sldNum" sz="quarter" idx="11"/>
          </p:nvPr>
        </p:nvSpPr>
        <p:spPr/>
        <p:txBody>
          <a:bodyPr/>
          <a:lstStyle/>
          <a:p>
            <a:fld id="{03BBA06B-7CA5-40B2-8208-E14267BD67EF}" type="slidenum">
              <a:rPr lang="en-US" smtClean="0"/>
              <a:pPr/>
              <a:t>‹#›</a:t>
            </a:fld>
            <a:endParaRPr lang="en-US"/>
          </a:p>
        </p:txBody>
      </p:sp>
      <p:sp>
        <p:nvSpPr>
          <p:cNvPr id="17" name="Footer Placeholder 16"/>
          <p:cNvSpPr>
            <a:spLocks noGrp="1"/>
          </p:cNvSpPr>
          <p:nvPr>
            <p:ph type="ftr" sz="quarter" idx="12"/>
          </p:nvPr>
        </p:nvSpPr>
        <p:spPr/>
        <p:txBody>
          <a:bodyPr/>
          <a:lstStyle/>
          <a:p>
            <a:endParaRPr lang="en-US"/>
          </a:p>
        </p:txBody>
      </p:sp>
    </p:spTree>
  </p:cSld>
  <p:clrMapOvr>
    <a:masterClrMapping/>
  </p:clrMapOvr>
  <p:transition spd="slow">
    <p:push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Content Placeholder 8"/>
          <p:cNvSpPr>
            <a:spLocks noGrp="1"/>
          </p:cNvSpPr>
          <p:nvPr>
            <p:ph idx="1"/>
          </p:nvPr>
        </p:nvSpPr>
        <p:spPr>
          <a:xfrm>
            <a:off x="457200" y="1524000"/>
            <a:ext cx="8229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4" name="Date Placeholder 13"/>
          <p:cNvSpPr>
            <a:spLocks noGrp="1"/>
          </p:cNvSpPr>
          <p:nvPr>
            <p:ph type="dt" sz="half" idx="14"/>
          </p:nvPr>
        </p:nvSpPr>
        <p:spPr/>
        <p:txBody>
          <a:bodyPr/>
          <a:lstStyle/>
          <a:p>
            <a:fld id="{EB25C6DA-FE6A-4558-A182-868D5D27CBF5}" type="datetimeFigureOut">
              <a:rPr lang="en-US" smtClean="0"/>
              <a:pPr/>
              <a:t>3/18/2015</a:t>
            </a:fld>
            <a:endParaRPr lang="en-US"/>
          </a:p>
        </p:txBody>
      </p:sp>
      <p:sp>
        <p:nvSpPr>
          <p:cNvPr id="15" name="Slide Number Placeholder 14"/>
          <p:cNvSpPr>
            <a:spLocks noGrp="1"/>
          </p:cNvSpPr>
          <p:nvPr>
            <p:ph type="sldNum" sz="quarter" idx="15"/>
          </p:nvPr>
        </p:nvSpPr>
        <p:spPr/>
        <p:txBody>
          <a:bodyPr/>
          <a:lstStyle>
            <a:lvl1pPr algn="ctr">
              <a:defRPr/>
            </a:lvl1pPr>
          </a:lstStyle>
          <a:p>
            <a:fld id="{03BBA06B-7CA5-40B2-8208-E14267BD67EF}" type="slidenum">
              <a:rPr lang="en-US" smtClean="0"/>
              <a:pPr/>
              <a:t>‹#›</a:t>
            </a:fld>
            <a:endParaRPr lang="en-US"/>
          </a:p>
        </p:txBody>
      </p:sp>
      <p:sp>
        <p:nvSpPr>
          <p:cNvPr id="16" name="Footer Placeholder 15"/>
          <p:cNvSpPr>
            <a:spLocks noGrp="1"/>
          </p:cNvSpPr>
          <p:nvPr>
            <p:ph type="ftr" sz="quarter" idx="16"/>
          </p:nvPr>
        </p:nvSpPr>
        <p:spPr/>
        <p:txBody>
          <a:bodyPr/>
          <a:lstStyle/>
          <a:p>
            <a:endParaRPr lang="en-US"/>
          </a:p>
        </p:txBody>
      </p:sp>
      <p:sp>
        <p:nvSpPr>
          <p:cNvPr id="17" name="Title 16"/>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masterClrMapping/>
  </p:clrMapOvr>
  <p:transition spd="slow">
    <p:push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EB25C6DA-FE6A-4558-A182-868D5D27CBF5}" type="datetimeFigureOut">
              <a:rPr lang="en-US" smtClean="0"/>
              <a:pPr/>
              <a:t>3/18/2015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BBA06B-7CA5-40B2-8208-E14267BD67EF}" type="slidenum">
              <a:rPr lang="en-US" smtClean="0"/>
              <a:pPr/>
              <a:t>‹#›</a:t>
            </a:fld>
            <a:endParaRPr lang="en-US"/>
          </a:p>
        </p:txBody>
      </p:sp>
      <p:sp>
        <p:nvSpPr>
          <p:cNvPr id="2" name="Title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cxnSp>
        <p:nvCxnSpPr>
          <p:cNvPr id="7" name="Straight Connector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push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EB25C6DA-FE6A-4558-A182-868D5D27CBF5}" type="datetimeFigureOut">
              <a:rPr lang="en-US" smtClean="0"/>
              <a:pPr/>
              <a:t>3/18/2015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3BBA06B-7CA5-40B2-8208-E14267BD67EF}" type="slidenum">
              <a:rPr lang="en-US" smtClean="0"/>
              <a:pPr/>
              <a:t>‹#›</a:t>
            </a:fld>
            <a:endParaRPr lang="en-US"/>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11" name="Content Placeholder 10"/>
          <p:cNvSpPr>
            <a:spLocks noGrp="1"/>
          </p:cNvSpPr>
          <p:nvPr>
            <p:ph sz="half" idx="1"/>
          </p:nvPr>
        </p:nvSpPr>
        <p:spPr>
          <a:xfrm>
            <a:off x="457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transition spd="slow">
    <p:push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03BBA06B-7CA5-40B2-8208-E14267BD67EF}" type="slidenum">
              <a:rPr lang="en-US" smtClean="0"/>
              <a:pPr/>
              <a:t>‹#›</a:t>
            </a:fld>
            <a:endParaRPr lang="en-US"/>
          </a:p>
        </p:txBody>
      </p:sp>
      <p:sp>
        <p:nvSpPr>
          <p:cNvPr id="8" name="Footer Placeholder 7"/>
          <p:cNvSpPr>
            <a:spLocks noGrp="1"/>
          </p:cNvSpPr>
          <p:nvPr>
            <p:ph type="ftr" sz="quarter" idx="11"/>
          </p:nvPr>
        </p:nvSpPr>
        <p:spPr/>
        <p:txBody>
          <a:bodyPr/>
          <a:lstStyle/>
          <a:p>
            <a:endParaRPr lang="en-US"/>
          </a:p>
        </p:txBody>
      </p:sp>
      <p:sp>
        <p:nvSpPr>
          <p:cNvPr id="7" name="Date Placeholder 6"/>
          <p:cNvSpPr>
            <a:spLocks noGrp="1"/>
          </p:cNvSpPr>
          <p:nvPr>
            <p:ph type="dt" sz="half" idx="10"/>
          </p:nvPr>
        </p:nvSpPr>
        <p:spPr/>
        <p:txBody>
          <a:bodyPr/>
          <a:lstStyle/>
          <a:p>
            <a:fld id="{EB25C6DA-FE6A-4558-A182-868D5D27CBF5}" type="datetimeFigureOut">
              <a:rPr lang="en-US" smtClean="0"/>
              <a:pPr/>
              <a:t>3/18/2015</a:t>
            </a:fld>
            <a:endParaRPr lang="en-US"/>
          </a:p>
        </p:txBody>
      </p:sp>
      <p:sp>
        <p:nvSpPr>
          <p:cNvPr id="3" name="Text Placeholder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32" name="Content Placeholder 31"/>
          <p:cNvSpPr>
            <a:spLocks noGrp="1"/>
          </p:cNvSpPr>
          <p:nvPr>
            <p:ph sz="half" idx="2"/>
          </p:nvPr>
        </p:nvSpPr>
        <p:spPr>
          <a:xfrm>
            <a:off x="457200"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4" name="Content Placeholder 33"/>
          <p:cNvSpPr>
            <a:spLocks noGrp="1"/>
          </p:cNvSpPr>
          <p:nvPr>
            <p:ph sz="quarter" idx="4"/>
          </p:nvPr>
        </p:nvSpPr>
        <p:spPr>
          <a:xfrm>
            <a:off x="4649788"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 name="Title 1"/>
          <p:cNvSpPr>
            <a:spLocks noGrp="1"/>
          </p:cNvSpPr>
          <p:nvPr>
            <p:ph type="title"/>
          </p:nvPr>
        </p:nvSpPr>
        <p:spPr>
          <a:xfrm>
            <a:off x="457200" y="155448"/>
            <a:ext cx="8229600" cy="1143000"/>
          </a:xfrm>
        </p:spPr>
        <p:txBody>
          <a:bodyPr anchor="b" anchorCtr="0"/>
          <a:lstStyle>
            <a:lvl1pPr>
              <a:defRPr/>
            </a:lvl1pPr>
          </a:lstStyle>
          <a:p>
            <a:r>
              <a:rPr kumimoji="0" lang="en-US" smtClean="0"/>
              <a:t>Click to edit Master title style</a:t>
            </a:r>
            <a:endParaRPr kumimoji="0" lang="en-US"/>
          </a:p>
        </p:txBody>
      </p:sp>
      <p:sp>
        <p:nvSpPr>
          <p:cNvPr id="12" name="Text Placeholder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cxnSp>
        <p:nvCxnSpPr>
          <p:cNvPr id="10" name="Straight Connector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push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EB25C6DA-FE6A-4558-A182-868D5D27CBF5}" type="datetimeFigureOut">
              <a:rPr lang="en-US" smtClean="0"/>
              <a:pPr/>
              <a:t>3/18/2015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3BBA06B-7CA5-40B2-8208-E14267BD67EF}" type="slidenum">
              <a:rPr lang="en-US" smtClean="0"/>
              <a:pPr/>
              <a:t>‹#›</a:t>
            </a:fld>
            <a:endParaRPr lang="en-US"/>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Tree>
  </p:cSld>
  <p:clrMapOvr>
    <a:masterClrMapping/>
  </p:clrMapOvr>
  <p:transition spd="slow">
    <p:push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B25C6DA-FE6A-4558-A182-868D5D27CBF5}" type="datetimeFigureOut">
              <a:rPr lang="en-US" smtClean="0"/>
              <a:pPr/>
              <a:t>3/18/2015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3BBA06B-7CA5-40B2-8208-E14267BD67EF}" type="slidenum">
              <a:rPr lang="en-US" smtClean="0"/>
              <a:pPr/>
              <a:t>‹#›</a:t>
            </a:fld>
            <a:endParaRPr lang="en-US"/>
          </a:p>
        </p:txBody>
      </p:sp>
    </p:spTree>
  </p:cSld>
  <p:clrMapOvr>
    <a:masterClrMapping/>
  </p:clrMapOvr>
  <p:transition spd="slow">
    <p:push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9" name="Content Placeholder 28"/>
          <p:cNvSpPr>
            <a:spLocks noGrp="1"/>
          </p:cNvSpPr>
          <p:nvPr>
            <p:ph sz="quarter" idx="1"/>
          </p:nvPr>
        </p:nvSpPr>
        <p:spPr>
          <a:xfrm>
            <a:off x="457200" y="457200"/>
            <a:ext cx="62484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 name="Text Placeholder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31" name="Title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8" name="Date Placeholder 7"/>
          <p:cNvSpPr>
            <a:spLocks noGrp="1"/>
          </p:cNvSpPr>
          <p:nvPr>
            <p:ph type="dt" sz="half" idx="14"/>
          </p:nvPr>
        </p:nvSpPr>
        <p:spPr/>
        <p:txBody>
          <a:bodyPr/>
          <a:lstStyle/>
          <a:p>
            <a:fld id="{EB25C6DA-FE6A-4558-A182-868D5D27CBF5}" type="datetimeFigureOut">
              <a:rPr lang="en-US" smtClean="0"/>
              <a:pPr/>
              <a:t>3/18/2015</a:t>
            </a:fld>
            <a:endParaRPr lang="en-US"/>
          </a:p>
        </p:txBody>
      </p:sp>
      <p:sp>
        <p:nvSpPr>
          <p:cNvPr id="9" name="Slide Number Placeholder 8"/>
          <p:cNvSpPr>
            <a:spLocks noGrp="1"/>
          </p:cNvSpPr>
          <p:nvPr>
            <p:ph type="sldNum" sz="quarter" idx="15"/>
          </p:nvPr>
        </p:nvSpPr>
        <p:spPr/>
        <p:txBody>
          <a:bodyPr/>
          <a:lstStyle/>
          <a:p>
            <a:fld id="{03BBA06B-7CA5-40B2-8208-E14267BD67EF}" type="slidenum">
              <a:rPr lang="en-US" smtClean="0"/>
              <a:pPr/>
              <a:t>‹#›</a:t>
            </a:fld>
            <a:endParaRPr lang="en-US"/>
          </a:p>
        </p:txBody>
      </p:sp>
      <p:sp>
        <p:nvSpPr>
          <p:cNvPr id="10" name="Footer Placeholder 9"/>
          <p:cNvSpPr>
            <a:spLocks noGrp="1"/>
          </p:cNvSpPr>
          <p:nvPr>
            <p:ph type="ftr" sz="quarter" idx="16"/>
          </p:nvPr>
        </p:nvSpPr>
        <p:spPr/>
        <p:txBody>
          <a:bodyPr/>
          <a:lstStyle/>
          <a:p>
            <a:endParaRPr lang="en-US"/>
          </a:p>
        </p:txBody>
      </p:sp>
    </p:spTree>
  </p:cSld>
  <p:clrMapOvr>
    <a:masterClrMapping/>
  </p:clrMapOvr>
  <p:transition spd="slow">
    <p:push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en-US" smtClean="0"/>
              <a:t>Click icon to add picture</a:t>
            </a:r>
            <a:endParaRPr kumimoji="0" lang="en-US"/>
          </a:p>
        </p:txBody>
      </p:sp>
      <p:sp>
        <p:nvSpPr>
          <p:cNvPr id="4" name="Text Placeholder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8" name="Date Placeholder 7"/>
          <p:cNvSpPr>
            <a:spLocks noGrp="1"/>
          </p:cNvSpPr>
          <p:nvPr>
            <p:ph type="dt" sz="half" idx="10"/>
          </p:nvPr>
        </p:nvSpPr>
        <p:spPr/>
        <p:txBody>
          <a:bodyPr/>
          <a:lstStyle/>
          <a:p>
            <a:fld id="{EB25C6DA-FE6A-4558-A182-868D5D27CBF5}" type="datetimeFigureOut">
              <a:rPr lang="en-US" smtClean="0"/>
              <a:pPr/>
              <a:t>3/18/2015</a:t>
            </a:fld>
            <a:endParaRPr lang="en-US"/>
          </a:p>
        </p:txBody>
      </p:sp>
      <p:sp>
        <p:nvSpPr>
          <p:cNvPr id="9" name="Slide Number Placeholder 8"/>
          <p:cNvSpPr>
            <a:spLocks noGrp="1"/>
          </p:cNvSpPr>
          <p:nvPr>
            <p:ph type="sldNum" sz="quarter" idx="11"/>
          </p:nvPr>
        </p:nvSpPr>
        <p:spPr/>
        <p:txBody>
          <a:bodyPr/>
          <a:lstStyle/>
          <a:p>
            <a:fld id="{03BBA06B-7CA5-40B2-8208-E14267BD67EF}" type="slidenum">
              <a:rPr lang="en-US" smtClean="0"/>
              <a:pPr/>
              <a:t>‹#›</a:t>
            </a:fld>
            <a:endParaRPr lang="en-US"/>
          </a:p>
        </p:txBody>
      </p:sp>
      <p:sp>
        <p:nvSpPr>
          <p:cNvPr id="10" name="Footer Placeholder 9"/>
          <p:cNvSpPr>
            <a:spLocks noGrp="1"/>
          </p:cNvSpPr>
          <p:nvPr>
            <p:ph type="ftr" sz="quarter" idx="12"/>
          </p:nvPr>
        </p:nvSpPr>
        <p:spPr/>
        <p:txBody>
          <a:bodyPr/>
          <a:lstStyle/>
          <a:p>
            <a:endParaRPr lang="en-US"/>
          </a:p>
        </p:txBody>
      </p:sp>
    </p:spTree>
  </p:cSld>
  <p:clrMapOvr>
    <a:masterClrMapping/>
  </p:clrMapOvr>
  <p:transition spd="slow">
    <p:push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B25C6DA-FE6A-4558-A182-868D5D27CBF5}" type="datetimeFigureOut">
              <a:rPr lang="en-US" smtClean="0"/>
              <a:pPr/>
              <a:t>3/18/2015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BBA06B-7CA5-40B2-8208-E14267BD67EF}" type="slidenum">
              <a:rPr lang="en-US" smtClean="0"/>
              <a:pPr/>
              <a:t>‹#›</a:t>
            </a:fld>
            <a:endParaRPr lang="en-US"/>
          </a:p>
        </p:txBody>
      </p:sp>
    </p:spTree>
  </p:cSld>
  <p:clrMapOvr>
    <a:masterClrMapping/>
  </p:clrMapOvr>
  <p:transition spd="slow">
    <p:push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B25C6DA-FE6A-4558-A182-868D5D27CBF5}" type="datetimeFigureOut">
              <a:rPr lang="en-US" smtClean="0"/>
              <a:pPr/>
              <a:t>3/18/2015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BBA06B-7CA5-40B2-8208-E14267BD67EF}" type="slidenum">
              <a:rPr lang="en-US" smtClean="0"/>
              <a:pPr/>
              <a:t>‹#›</a:t>
            </a:fld>
            <a:endParaRPr lang="en-US"/>
          </a:p>
        </p:txBody>
      </p:sp>
    </p:spTree>
  </p:cSld>
  <p:clrMapOvr>
    <a:masterClrMapping/>
  </p:clrMapOvr>
  <p:transition spd="slow">
    <p:push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Text Placeholder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EB25C6DA-FE6A-4558-A182-868D5D27CBF5}" type="datetimeFigureOut">
              <a:rPr lang="en-US" smtClean="0"/>
              <a:pPr/>
              <a:t>3/18/2015</a:t>
            </a:fld>
            <a:endParaRPr lang="en-US"/>
          </a:p>
        </p:txBody>
      </p:sp>
      <p:sp>
        <p:nvSpPr>
          <p:cNvPr id="10" name="Footer Placeholder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en-US"/>
          </a:p>
        </p:txBody>
      </p:sp>
      <p:sp>
        <p:nvSpPr>
          <p:cNvPr id="22" name="Slide Number Placeholder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03BBA06B-7CA5-40B2-8208-E14267BD67EF}" type="slidenum">
              <a:rPr lang="en-US" smtClean="0"/>
              <a:pPr/>
              <a:t>‹#›</a:t>
            </a:fld>
            <a:endParaRPr lang="en-US"/>
          </a:p>
        </p:txBody>
      </p:sp>
      <p:sp>
        <p:nvSpPr>
          <p:cNvPr id="5" name="Title Placeholder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en-US" smtClean="0"/>
              <a:t>Click to edit Master title style</a:t>
            </a:r>
            <a:endParaRPr kumimoji="0" lang="en-US"/>
          </a:p>
        </p:txBody>
      </p:sp>
    </p:spTree>
  </p:cSld>
  <p:clrMap bg1="dk1" tx1="lt1" bg2="dk2" tx2="lt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transition spd="slow">
    <p:push dir="r"/>
  </p:transition>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hyperlink" Target="http://lt/" TargetMode="Externa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789040"/>
            <a:ext cx="8305800" cy="1143000"/>
          </a:xfrm>
        </p:spPr>
        <p:txBody>
          <a:bodyPr>
            <a:normAutofit fontScale="70000" lnSpcReduction="20000"/>
          </a:bodyPr>
          <a:lstStyle/>
          <a:p>
            <a:r>
              <a:rPr lang="lt-LT" dirty="0"/>
              <a:t>A</a:t>
            </a:r>
            <a:r>
              <a:rPr lang="lt-LT" dirty="0" smtClean="0"/>
              <a:t>nykščių rajono Kavarsko pagrindinė mokykla-daugiafunkcis centras</a:t>
            </a:r>
          </a:p>
          <a:p>
            <a:r>
              <a:rPr lang="lt-LT" dirty="0" smtClean="0"/>
              <a:t>Parengė Lina Molytė 7kl</a:t>
            </a:r>
          </a:p>
          <a:p>
            <a:r>
              <a:rPr lang="lt-LT" dirty="0" smtClean="0"/>
              <a:t>Fizikos mokytoja Birutė Bukauskienė</a:t>
            </a:r>
          </a:p>
          <a:p>
            <a:r>
              <a:rPr lang="lt-LT" dirty="0" smtClean="0"/>
              <a:t>2015 </a:t>
            </a:r>
            <a:endParaRPr lang="en-US" dirty="0"/>
          </a:p>
        </p:txBody>
      </p:sp>
      <p:sp>
        <p:nvSpPr>
          <p:cNvPr id="2" name="Title 1"/>
          <p:cNvSpPr>
            <a:spLocks noGrp="1"/>
          </p:cNvSpPr>
          <p:nvPr>
            <p:ph type="ctrTitle"/>
          </p:nvPr>
        </p:nvSpPr>
        <p:spPr/>
        <p:txBody>
          <a:bodyPr>
            <a:normAutofit/>
          </a:bodyPr>
          <a:lstStyle/>
          <a:p>
            <a:r>
              <a:rPr lang="lt-LT" dirty="0" smtClean="0"/>
              <a:t>Šiluminis skysčių ir dujų plėtimasis</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5292081" y="4725144"/>
            <a:ext cx="1440160" cy="144016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xmlns="" val="3516378459"/>
      </p:ext>
    </p:extLst>
  </p:cSld>
  <p:clrMapOvr>
    <a:masterClrMapping/>
  </p:clrMapOvr>
  <p:transition spd="slow">
    <p:push dir="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lt-LT" dirty="0" smtClean="0"/>
              <a:t>Tikslai</a:t>
            </a:r>
            <a:endParaRPr lang="lt-LT" dirty="0" smtClean="0"/>
          </a:p>
          <a:p>
            <a:r>
              <a:rPr lang="lt-LT" dirty="0" smtClean="0"/>
              <a:t>Bandymas</a:t>
            </a:r>
            <a:endParaRPr lang="lt-LT" dirty="0" smtClean="0"/>
          </a:p>
          <a:p>
            <a:r>
              <a:rPr lang="lt-LT" dirty="0" smtClean="0"/>
              <a:t>Skysčių ir dujų šiluminio plėtimosi </a:t>
            </a:r>
            <a:r>
              <a:rPr lang="lt-LT" dirty="0" smtClean="0"/>
              <a:t>pavyzdžiai</a:t>
            </a:r>
            <a:endParaRPr lang="lt-LT" dirty="0" smtClean="0"/>
          </a:p>
          <a:p>
            <a:r>
              <a:rPr lang="lt-LT" dirty="0" smtClean="0"/>
              <a:t>Nuo ko priklauso šiluminis plėtimasis?</a:t>
            </a:r>
          </a:p>
          <a:p>
            <a:r>
              <a:rPr lang="lt-LT" dirty="0" smtClean="0"/>
              <a:t>Kodėl plečiasi skysčiai ir dujos?</a:t>
            </a:r>
          </a:p>
          <a:p>
            <a:r>
              <a:rPr lang="lt-LT" dirty="0" err="1" smtClean="0"/>
              <a:t>Uždav</a:t>
            </a:r>
            <a:r>
              <a:rPr lang="en-US" dirty="0" err="1" smtClean="0"/>
              <a:t>i</a:t>
            </a:r>
            <a:r>
              <a:rPr lang="lt-LT" dirty="0" err="1" smtClean="0"/>
              <a:t>nių</a:t>
            </a:r>
            <a:r>
              <a:rPr lang="lt-LT" dirty="0" smtClean="0"/>
              <a:t> sprendimas</a:t>
            </a:r>
          </a:p>
          <a:p>
            <a:pPr marL="0" indent="0"/>
            <a:r>
              <a:rPr lang="en-US" dirty="0" smtClean="0"/>
              <a:t> </a:t>
            </a:r>
            <a:r>
              <a:rPr lang="en-US" dirty="0" smtClean="0"/>
              <a:t> </a:t>
            </a:r>
            <a:r>
              <a:rPr lang="lt-LT" dirty="0" smtClean="0"/>
              <a:t>Testas</a:t>
            </a:r>
          </a:p>
          <a:p>
            <a:pPr marL="0" indent="0"/>
            <a:r>
              <a:rPr lang="lt-LT" dirty="0"/>
              <a:t> </a:t>
            </a:r>
            <a:r>
              <a:rPr lang="lt-LT" dirty="0" smtClean="0"/>
              <a:t> </a:t>
            </a:r>
            <a:r>
              <a:rPr lang="lt-LT" dirty="0" smtClean="0"/>
              <a:t>Naudota literatūra</a:t>
            </a:r>
            <a:endParaRPr lang="en-US" dirty="0"/>
          </a:p>
        </p:txBody>
      </p:sp>
      <p:sp>
        <p:nvSpPr>
          <p:cNvPr id="3" name="Title 2"/>
          <p:cNvSpPr>
            <a:spLocks noGrp="1"/>
          </p:cNvSpPr>
          <p:nvPr>
            <p:ph type="title"/>
          </p:nvPr>
        </p:nvSpPr>
        <p:spPr/>
        <p:txBody>
          <a:bodyPr/>
          <a:lstStyle/>
          <a:p>
            <a:r>
              <a:rPr lang="lt-LT" dirty="0" smtClean="0"/>
              <a:t>Turinys</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3275856" y="692696"/>
            <a:ext cx="2152650" cy="1548011"/>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extLst>
      <p:ext uri="{BB962C8B-B14F-4D97-AF65-F5344CB8AC3E}">
        <p14:creationId xmlns:p14="http://schemas.microsoft.com/office/powerpoint/2010/main" xmlns="" val="1221692548"/>
      </p:ext>
    </p:extLst>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fade">
                                      <p:cBhvr>
                                        <p:cTn id="14" dur="1000"/>
                                        <p:tgtEl>
                                          <p:spTgt spid="2">
                                            <p:txEl>
                                              <p:pRg st="1" end="1"/>
                                            </p:txEl>
                                          </p:spTgt>
                                        </p:tgtEl>
                                      </p:cBhvr>
                                    </p:animEffect>
                                    <p:anim calcmode="lin" valueType="num">
                                      <p:cBhvr>
                                        <p:cTn id="15"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Effect transition="in" filter="fade">
                                      <p:cBhvr>
                                        <p:cTn id="21" dur="1000"/>
                                        <p:tgtEl>
                                          <p:spTgt spid="2">
                                            <p:txEl>
                                              <p:pRg st="2" end="2"/>
                                            </p:txEl>
                                          </p:spTgt>
                                        </p:tgtEl>
                                      </p:cBhvr>
                                    </p:animEffect>
                                    <p:anim calcmode="lin" valueType="num">
                                      <p:cBhvr>
                                        <p:cTn id="22"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
                                            <p:txEl>
                                              <p:pRg st="3" end="3"/>
                                            </p:txEl>
                                          </p:spTgt>
                                        </p:tgtEl>
                                        <p:attrNameLst>
                                          <p:attrName>style.visibility</p:attrName>
                                        </p:attrNameLst>
                                      </p:cBhvr>
                                      <p:to>
                                        <p:strVal val="visible"/>
                                      </p:to>
                                    </p:set>
                                    <p:animEffect transition="in" filter="fade">
                                      <p:cBhvr>
                                        <p:cTn id="28" dur="1000"/>
                                        <p:tgtEl>
                                          <p:spTgt spid="2">
                                            <p:txEl>
                                              <p:pRg st="3" end="3"/>
                                            </p:txEl>
                                          </p:spTgt>
                                        </p:tgtEl>
                                      </p:cBhvr>
                                    </p:animEffect>
                                    <p:anim calcmode="lin" valueType="num">
                                      <p:cBhvr>
                                        <p:cTn id="29"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2">
                                            <p:txEl>
                                              <p:pRg st="4" end="4"/>
                                            </p:txEl>
                                          </p:spTgt>
                                        </p:tgtEl>
                                        <p:attrNameLst>
                                          <p:attrName>style.visibility</p:attrName>
                                        </p:attrNameLst>
                                      </p:cBhvr>
                                      <p:to>
                                        <p:strVal val="visible"/>
                                      </p:to>
                                    </p:set>
                                    <p:animEffect transition="in" filter="fade">
                                      <p:cBhvr>
                                        <p:cTn id="35" dur="1000"/>
                                        <p:tgtEl>
                                          <p:spTgt spid="2">
                                            <p:txEl>
                                              <p:pRg st="4" end="4"/>
                                            </p:txEl>
                                          </p:spTgt>
                                        </p:tgtEl>
                                      </p:cBhvr>
                                    </p:animEffect>
                                    <p:anim calcmode="lin" valueType="num">
                                      <p:cBhvr>
                                        <p:cTn id="36"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2">
                                            <p:txEl>
                                              <p:pRg st="5" end="5"/>
                                            </p:txEl>
                                          </p:spTgt>
                                        </p:tgtEl>
                                        <p:attrNameLst>
                                          <p:attrName>style.visibility</p:attrName>
                                        </p:attrNameLst>
                                      </p:cBhvr>
                                      <p:to>
                                        <p:strVal val="visible"/>
                                      </p:to>
                                    </p:set>
                                    <p:animEffect transition="in" filter="fade">
                                      <p:cBhvr>
                                        <p:cTn id="42" dur="1000"/>
                                        <p:tgtEl>
                                          <p:spTgt spid="2">
                                            <p:txEl>
                                              <p:pRg st="5" end="5"/>
                                            </p:txEl>
                                          </p:spTgt>
                                        </p:tgtEl>
                                      </p:cBhvr>
                                    </p:animEffect>
                                    <p:anim calcmode="lin" valueType="num">
                                      <p:cBhvr>
                                        <p:cTn id="43"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2">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2">
                                            <p:txEl>
                                              <p:pRg st="6" end="6"/>
                                            </p:txEl>
                                          </p:spTgt>
                                        </p:tgtEl>
                                        <p:attrNameLst>
                                          <p:attrName>style.visibility</p:attrName>
                                        </p:attrNameLst>
                                      </p:cBhvr>
                                      <p:to>
                                        <p:strVal val="visible"/>
                                      </p:to>
                                    </p:set>
                                    <p:animEffect transition="in" filter="fade">
                                      <p:cBhvr>
                                        <p:cTn id="49" dur="1000"/>
                                        <p:tgtEl>
                                          <p:spTgt spid="2">
                                            <p:txEl>
                                              <p:pRg st="6" end="6"/>
                                            </p:txEl>
                                          </p:spTgt>
                                        </p:tgtEl>
                                      </p:cBhvr>
                                    </p:animEffect>
                                    <p:anim calcmode="lin" valueType="num">
                                      <p:cBhvr>
                                        <p:cTn id="50"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2">
                                            <p:txEl>
                                              <p:pRg st="7" end="7"/>
                                            </p:txEl>
                                          </p:spTgt>
                                        </p:tgtEl>
                                        <p:attrNameLst>
                                          <p:attrName>style.visibility</p:attrName>
                                        </p:attrNameLst>
                                      </p:cBhvr>
                                      <p:to>
                                        <p:strVal val="visible"/>
                                      </p:to>
                                    </p:set>
                                    <p:animEffect transition="in" filter="fade">
                                      <p:cBhvr>
                                        <p:cTn id="56" dur="1000"/>
                                        <p:tgtEl>
                                          <p:spTgt spid="2">
                                            <p:txEl>
                                              <p:pRg st="7" end="7"/>
                                            </p:txEl>
                                          </p:spTgt>
                                        </p:tgtEl>
                                      </p:cBhvr>
                                    </p:animEffect>
                                    <p:anim calcmode="lin" valueType="num">
                                      <p:cBhvr>
                                        <p:cTn id="57" dur="1000" fill="hold"/>
                                        <p:tgtEl>
                                          <p:spTgt spid="2">
                                            <p:txEl>
                                              <p:pRg st="7" end="7"/>
                                            </p:txEl>
                                          </p:spTgt>
                                        </p:tgtEl>
                                        <p:attrNameLst>
                                          <p:attrName>ppt_x</p:attrName>
                                        </p:attrNameLst>
                                      </p:cBhvr>
                                      <p:tavLst>
                                        <p:tav tm="0">
                                          <p:val>
                                            <p:strVal val="#ppt_x"/>
                                          </p:val>
                                        </p:tav>
                                        <p:tav tm="100000">
                                          <p:val>
                                            <p:strVal val="#ppt_x"/>
                                          </p:val>
                                        </p:tav>
                                      </p:tavLst>
                                    </p:anim>
                                    <p:anim calcmode="lin" valueType="num">
                                      <p:cBhvr>
                                        <p:cTn id="58" dur="1000" fill="hold"/>
                                        <p:tgtEl>
                                          <p:spTgt spid="2">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lt-LT" dirty="0" smtClean="0"/>
              <a:t>Pateikti šiluminio skysčių ir dujų plėtimosi </a:t>
            </a:r>
            <a:r>
              <a:rPr lang="lt-LT" dirty="0" err="1" smtClean="0"/>
              <a:t>pavy</a:t>
            </a:r>
            <a:r>
              <a:rPr lang="en-US" dirty="0" smtClean="0"/>
              <a:t>z</a:t>
            </a:r>
            <a:r>
              <a:rPr lang="lt-LT" dirty="0" err="1" smtClean="0"/>
              <a:t>džių</a:t>
            </a:r>
            <a:r>
              <a:rPr lang="lt-LT" dirty="0" smtClean="0"/>
              <a:t>.</a:t>
            </a:r>
          </a:p>
          <a:p>
            <a:r>
              <a:rPr lang="lt-LT" dirty="0" smtClean="0"/>
              <a:t>Paaiškinti nuo ko priklauso šiluminis plėtimasis</a:t>
            </a:r>
          </a:p>
          <a:p>
            <a:r>
              <a:rPr lang="lt-LT" dirty="0" smtClean="0"/>
              <a:t>Papas</a:t>
            </a:r>
            <a:r>
              <a:rPr lang="en-US" dirty="0" smtClean="0"/>
              <a:t>a</a:t>
            </a:r>
            <a:r>
              <a:rPr lang="lt-LT" dirty="0" err="1" smtClean="0"/>
              <a:t>koti</a:t>
            </a:r>
            <a:r>
              <a:rPr lang="en-US" dirty="0" smtClean="0"/>
              <a:t>,</a:t>
            </a:r>
            <a:r>
              <a:rPr lang="lt-LT" dirty="0" smtClean="0"/>
              <a:t> </a:t>
            </a:r>
            <a:r>
              <a:rPr lang="lt-LT" dirty="0" smtClean="0"/>
              <a:t>kodėl plečiasi skysčiai ir dujos</a:t>
            </a:r>
            <a:endParaRPr lang="en-US" dirty="0"/>
          </a:p>
        </p:txBody>
      </p:sp>
      <p:sp>
        <p:nvSpPr>
          <p:cNvPr id="3" name="Title 2"/>
          <p:cNvSpPr>
            <a:spLocks noGrp="1"/>
          </p:cNvSpPr>
          <p:nvPr>
            <p:ph type="title"/>
          </p:nvPr>
        </p:nvSpPr>
        <p:spPr/>
        <p:txBody>
          <a:bodyPr/>
          <a:lstStyle/>
          <a:p>
            <a:r>
              <a:rPr lang="lt-LT" dirty="0" smtClean="0"/>
              <a:t>Tikslai</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2264284" y="3140968"/>
            <a:ext cx="2466975" cy="1847850"/>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Tree>
    <p:extLst>
      <p:ext uri="{BB962C8B-B14F-4D97-AF65-F5344CB8AC3E}">
        <p14:creationId xmlns:p14="http://schemas.microsoft.com/office/powerpoint/2010/main" xmlns="" val="802677546"/>
      </p:ext>
    </p:extLst>
  </p:cSld>
  <p:clrMapOvr>
    <a:masterClrMapping/>
  </p:clrMapOvr>
  <p:transition spd="slow">
    <p:push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67544" y="1556792"/>
            <a:ext cx="8229600" cy="4572000"/>
          </a:xfrm>
        </p:spPr>
        <p:txBody>
          <a:bodyPr>
            <a:normAutofit fontScale="92500" lnSpcReduction="10000"/>
          </a:bodyPr>
          <a:lstStyle/>
          <a:p>
            <a:pPr marL="0" indent="0">
              <a:buNone/>
            </a:pPr>
            <a:r>
              <a:rPr lang="lt-LT" dirty="0" smtClean="0"/>
              <a:t> Priemonės:</a:t>
            </a:r>
          </a:p>
          <a:p>
            <a:pPr marL="0" indent="0">
              <a:buNone/>
            </a:pPr>
            <a:r>
              <a:rPr lang="lt-LT" dirty="0"/>
              <a:t> </a:t>
            </a:r>
            <a:r>
              <a:rPr lang="lt-LT" dirty="0" smtClean="0"/>
              <a:t>  1. Mėgintuvėlis</a:t>
            </a:r>
          </a:p>
          <a:p>
            <a:pPr marL="0" indent="0">
              <a:buNone/>
            </a:pPr>
            <a:r>
              <a:rPr lang="lt-LT" dirty="0"/>
              <a:t> </a:t>
            </a:r>
            <a:r>
              <a:rPr lang="lt-LT" dirty="0" smtClean="0"/>
              <a:t>  2. </a:t>
            </a:r>
            <a:r>
              <a:rPr lang="lt-LT" dirty="0" smtClean="0"/>
              <a:t>Kamštis</a:t>
            </a:r>
            <a:endParaRPr lang="lt-LT" dirty="0" smtClean="0"/>
          </a:p>
          <a:p>
            <a:pPr marL="0" indent="0">
              <a:buNone/>
            </a:pPr>
            <a:r>
              <a:rPr lang="lt-LT" dirty="0"/>
              <a:t> </a:t>
            </a:r>
            <a:r>
              <a:rPr lang="lt-LT" dirty="0" smtClean="0"/>
              <a:t>  3. </a:t>
            </a:r>
            <a:r>
              <a:rPr lang="en-US" dirty="0" smtClean="0"/>
              <a:t>K</a:t>
            </a:r>
            <a:r>
              <a:rPr lang="lt-LT" dirty="0" err="1" smtClean="0"/>
              <a:t>eli</a:t>
            </a:r>
            <a:r>
              <a:rPr lang="lt-LT" dirty="0" smtClean="0"/>
              <a:t> </a:t>
            </a:r>
            <a:r>
              <a:rPr lang="lt-LT" dirty="0" smtClean="0"/>
              <a:t>šrateliai</a:t>
            </a:r>
          </a:p>
          <a:p>
            <a:pPr marL="0" indent="0">
              <a:buNone/>
            </a:pPr>
            <a:r>
              <a:rPr lang="lt-LT" dirty="0"/>
              <a:t> </a:t>
            </a:r>
            <a:r>
              <a:rPr lang="lt-LT" dirty="0" smtClean="0"/>
              <a:t>  4. </a:t>
            </a:r>
            <a:r>
              <a:rPr lang="en-US" dirty="0" smtClean="0"/>
              <a:t>V</a:t>
            </a:r>
            <a:r>
              <a:rPr lang="lt-LT" dirty="0" err="1" smtClean="0"/>
              <a:t>anduo</a:t>
            </a:r>
            <a:endParaRPr lang="lt-LT" dirty="0" smtClean="0"/>
          </a:p>
          <a:p>
            <a:pPr marL="0" indent="0">
              <a:buNone/>
            </a:pPr>
            <a:r>
              <a:rPr lang="lt-LT" dirty="0" smtClean="0"/>
              <a:t> </a:t>
            </a:r>
          </a:p>
          <a:p>
            <a:pPr marL="0" indent="0">
              <a:buNone/>
            </a:pPr>
            <a:r>
              <a:rPr lang="lt-LT" dirty="0"/>
              <a:t> </a:t>
            </a:r>
            <a:r>
              <a:rPr lang="lt-LT" dirty="0" smtClean="0"/>
              <a:t>      </a:t>
            </a:r>
          </a:p>
          <a:p>
            <a:pPr marL="0" indent="0">
              <a:buNone/>
            </a:pPr>
            <a:r>
              <a:rPr lang="lt-LT" dirty="0"/>
              <a:t> </a:t>
            </a:r>
            <a:r>
              <a:rPr lang="lt-LT" dirty="0" smtClean="0"/>
              <a:t>    </a:t>
            </a:r>
          </a:p>
          <a:p>
            <a:pPr marL="0" indent="0">
              <a:buNone/>
            </a:pPr>
            <a:endParaRPr lang="lt-LT" dirty="0"/>
          </a:p>
          <a:p>
            <a:pPr marL="0" indent="0">
              <a:buNone/>
            </a:pPr>
            <a:r>
              <a:rPr lang="lt-LT" dirty="0" smtClean="0"/>
              <a:t> Tas pats kūnas </a:t>
            </a:r>
            <a:r>
              <a:rPr lang="lt-LT" dirty="0" err="1" smtClean="0"/>
              <a:t>plūduriu</a:t>
            </a:r>
            <a:r>
              <a:rPr lang="en-US" dirty="0" smtClean="0"/>
              <a:t>o</a:t>
            </a:r>
            <a:r>
              <a:rPr lang="lt-LT" dirty="0" err="1" smtClean="0"/>
              <a:t>jantis</a:t>
            </a:r>
            <a:r>
              <a:rPr lang="lt-LT" dirty="0" smtClean="0"/>
              <a:t> šaltame vandenyje ir skęstantis </a:t>
            </a:r>
            <a:r>
              <a:rPr lang="lt-LT" dirty="0" smtClean="0"/>
              <a:t>karštame</a:t>
            </a:r>
            <a:r>
              <a:rPr lang="en-US" dirty="0" smtClean="0"/>
              <a:t>.</a:t>
            </a:r>
            <a:endParaRPr lang="lt-LT" dirty="0" smtClean="0"/>
          </a:p>
          <a:p>
            <a:pPr marL="0" indent="0">
              <a:buNone/>
            </a:pPr>
            <a:endParaRPr lang="en-US" dirty="0"/>
          </a:p>
        </p:txBody>
      </p:sp>
      <p:sp>
        <p:nvSpPr>
          <p:cNvPr id="3" name="Title 2"/>
          <p:cNvSpPr>
            <a:spLocks noGrp="1"/>
          </p:cNvSpPr>
          <p:nvPr>
            <p:ph type="title"/>
          </p:nvPr>
        </p:nvSpPr>
        <p:spPr/>
        <p:txBody>
          <a:bodyPr>
            <a:normAutofit fontScale="90000"/>
          </a:bodyPr>
          <a:lstStyle/>
          <a:p>
            <a:r>
              <a:rPr lang="lt-LT" dirty="0" smtClean="0"/>
              <a:t>Bandymas Nr.1</a:t>
            </a:r>
            <a:br>
              <a:rPr lang="lt-LT" dirty="0" smtClean="0"/>
            </a:br>
            <a:r>
              <a:rPr lang="lt-LT" dirty="0" smtClean="0"/>
              <a:t>   Ar šildomi skysčiai plečiasi?</a:t>
            </a:r>
            <a:endParaRPr lang="en-US" dirty="0"/>
          </a:p>
        </p:txBody>
      </p:sp>
      <p:sp>
        <p:nvSpPr>
          <p:cNvPr id="4" name="Rounded Rectangle 3"/>
          <p:cNvSpPr/>
          <p:nvPr/>
        </p:nvSpPr>
        <p:spPr>
          <a:xfrm>
            <a:off x="924377" y="3713851"/>
            <a:ext cx="1440160" cy="1224136"/>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5" name="Rounded Rectangle 4"/>
          <p:cNvSpPr/>
          <p:nvPr/>
        </p:nvSpPr>
        <p:spPr>
          <a:xfrm>
            <a:off x="2375987" y="3678875"/>
            <a:ext cx="1440160" cy="1216579"/>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9" name="Diagonal Stripe 8"/>
          <p:cNvSpPr/>
          <p:nvPr/>
        </p:nvSpPr>
        <p:spPr>
          <a:xfrm rot="21377803">
            <a:off x="1143099" y="3748243"/>
            <a:ext cx="1071775" cy="210776"/>
          </a:xfrm>
          <a:prstGeom prst="diagStri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 name="Diagonal Stripe 9"/>
          <p:cNvSpPr/>
          <p:nvPr/>
        </p:nvSpPr>
        <p:spPr>
          <a:xfrm>
            <a:off x="2643715" y="3769325"/>
            <a:ext cx="1152128" cy="224087"/>
          </a:xfrm>
          <a:prstGeom prst="diagStripe">
            <a:avLst>
              <a:gd name="adj" fmla="val 3988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13" name="Straight Connector 12"/>
          <p:cNvCxnSpPr/>
          <p:nvPr/>
        </p:nvCxnSpPr>
        <p:spPr>
          <a:xfrm>
            <a:off x="924377" y="3933056"/>
            <a:ext cx="145161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V="1">
            <a:off x="2364537" y="3929653"/>
            <a:ext cx="1512217" cy="3403"/>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867664929"/>
      </p:ext>
    </p:extLst>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0.00799 -0.00301 L 0.00625 0.14091 " pathEditMode="relative" rAng="0" ptsTypes="AA">
                                      <p:cBhvr>
                                        <p:cTn id="6" dur="2000" fill="hold"/>
                                        <p:tgtEl>
                                          <p:spTgt spid="10"/>
                                        </p:tgtEl>
                                        <p:attrNameLst>
                                          <p:attrName>ppt_x</p:attrName>
                                          <p:attrName>ppt_y</p:attrName>
                                        </p:attrNameLst>
                                      </p:cBhvr>
                                      <p:rCtr x="-87" y="719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marL="0" indent="0">
              <a:buNone/>
            </a:pPr>
            <a:r>
              <a:rPr lang="lt-LT" dirty="0" smtClean="0"/>
              <a:t> Į nedidelį mėgintuvėlį </a:t>
            </a:r>
            <a:r>
              <a:rPr lang="lt-LT" dirty="0" smtClean="0"/>
              <a:t>įdėti </a:t>
            </a:r>
            <a:r>
              <a:rPr lang="lt-LT" dirty="0" smtClean="0"/>
              <a:t>keletą šratelių ir užkimšti jį</a:t>
            </a:r>
            <a:r>
              <a:rPr lang="en-US" dirty="0" smtClean="0"/>
              <a:t> </a:t>
            </a:r>
            <a:r>
              <a:rPr lang="en-US" dirty="0" err="1" smtClean="0"/>
              <a:t>kam</a:t>
            </a:r>
            <a:r>
              <a:rPr lang="lt-LT" dirty="0" err="1" smtClean="0"/>
              <a:t>ščiu</a:t>
            </a:r>
            <a:r>
              <a:rPr lang="lt-LT" dirty="0" smtClean="0"/>
              <a:t>. </a:t>
            </a:r>
            <a:r>
              <a:rPr lang="lt-LT" dirty="0" err="1" smtClean="0"/>
              <a:t>Šratelių</a:t>
            </a:r>
            <a:r>
              <a:rPr lang="lt-LT" dirty="0" smtClean="0"/>
              <a:t> skaičių nustatau taip, kad mėgintuvėlis įkaitintame iki </a:t>
            </a:r>
            <a:r>
              <a:rPr lang="lt-LT" dirty="0" smtClean="0"/>
              <a:t>40°C </a:t>
            </a:r>
            <a:r>
              <a:rPr lang="lt-LT" dirty="0" smtClean="0"/>
              <a:t>vandenyje </a:t>
            </a:r>
            <a:r>
              <a:rPr lang="lt-LT" dirty="0" smtClean="0"/>
              <a:t>lėtai grimztų.</a:t>
            </a:r>
          </a:p>
          <a:p>
            <a:pPr marL="0" indent="0">
              <a:buNone/>
            </a:pPr>
            <a:r>
              <a:rPr lang="lt-LT" dirty="0"/>
              <a:t> </a:t>
            </a:r>
            <a:r>
              <a:rPr lang="lt-LT" dirty="0" smtClean="0"/>
              <a:t>   Toks mėgintuvėlis skęsta karštame vandenyje, įkaitintame daugiau kaip </a:t>
            </a:r>
            <a:r>
              <a:rPr lang="lt-LT" dirty="0" smtClean="0"/>
              <a:t>40°C </a:t>
            </a:r>
            <a:r>
              <a:rPr lang="lt-LT" dirty="0" smtClean="0"/>
              <a:t>ir </a:t>
            </a:r>
            <a:r>
              <a:rPr lang="lt-LT" dirty="0" smtClean="0"/>
              <a:t>plūduriuoja šaltame.</a:t>
            </a:r>
          </a:p>
          <a:p>
            <a:pPr marL="0" indent="0">
              <a:buNone/>
            </a:pPr>
            <a:r>
              <a:rPr lang="lt-LT" dirty="0"/>
              <a:t> </a:t>
            </a:r>
            <a:r>
              <a:rPr lang="lt-LT" dirty="0" smtClean="0"/>
              <a:t>    Tai paaiškiname tuo, kad kaisdamas vanduo plečiasi, jo specifinis svoris mažesnis, negu šalto vandens. Mėgintuvėlio specifinis svoris didesnis už karšto vandens ir mažesnis už šalto vandens specifinį svorį. Todėl karštame vandenyje mėgintuvėlis skęsta, o šaltame plūduriuoja.</a:t>
            </a:r>
            <a:endParaRPr lang="en-US" dirty="0"/>
          </a:p>
        </p:txBody>
      </p:sp>
      <p:sp>
        <p:nvSpPr>
          <p:cNvPr id="3" name="Title 2"/>
          <p:cNvSpPr>
            <a:spLocks noGrp="1"/>
          </p:cNvSpPr>
          <p:nvPr>
            <p:ph type="title"/>
          </p:nvPr>
        </p:nvSpPr>
        <p:spPr/>
        <p:txBody>
          <a:bodyPr/>
          <a:lstStyle/>
          <a:p>
            <a:r>
              <a:rPr lang="lt-LT" dirty="0" smtClean="0"/>
              <a:t>Darbo atlikimas</a:t>
            </a:r>
            <a:endParaRPr lang="en-US" dirty="0"/>
          </a:p>
        </p:txBody>
      </p:sp>
    </p:spTree>
    <p:extLst>
      <p:ext uri="{BB962C8B-B14F-4D97-AF65-F5344CB8AC3E}">
        <p14:creationId xmlns:p14="http://schemas.microsoft.com/office/powerpoint/2010/main" xmlns="" val="3165040903"/>
      </p:ext>
    </p:extLst>
  </p:cSld>
  <p:clrMapOvr>
    <a:masterClrMapping/>
  </p:clrMapOvr>
  <p:transition spd="slow">
    <p:push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1611052"/>
            <a:ext cx="8229600" cy="4572000"/>
          </a:xfrm>
        </p:spPr>
        <p:txBody>
          <a:bodyPr>
            <a:normAutofit fontScale="92500" lnSpcReduction="20000"/>
          </a:bodyPr>
          <a:lstStyle/>
          <a:p>
            <a:pPr marL="0" indent="0">
              <a:buNone/>
            </a:pPr>
            <a:r>
              <a:rPr lang="lt-LT" dirty="0" smtClean="0"/>
              <a:t>   Priemonės:</a:t>
            </a:r>
          </a:p>
          <a:p>
            <a:pPr marL="0" indent="0">
              <a:buNone/>
            </a:pPr>
            <a:r>
              <a:rPr lang="lt-LT" dirty="0"/>
              <a:t> </a:t>
            </a:r>
            <a:r>
              <a:rPr lang="lt-LT" dirty="0" smtClean="0"/>
              <a:t>   1. 15 cm. ilgio stiklinis vamzdelis</a:t>
            </a:r>
          </a:p>
          <a:p>
            <a:pPr marL="0" indent="0">
              <a:buNone/>
            </a:pPr>
            <a:r>
              <a:rPr lang="lt-LT" dirty="0"/>
              <a:t> </a:t>
            </a:r>
            <a:r>
              <a:rPr lang="lt-LT" dirty="0" smtClean="0"/>
              <a:t>   2. </a:t>
            </a:r>
            <a:r>
              <a:rPr lang="lt-LT" dirty="0" smtClean="0"/>
              <a:t>Du </a:t>
            </a:r>
            <a:r>
              <a:rPr lang="lt-LT" dirty="0" smtClean="0"/>
              <a:t>1,5 cm. storio bulvės griežinėliai</a:t>
            </a:r>
          </a:p>
          <a:p>
            <a:pPr marL="0" indent="0">
              <a:buNone/>
            </a:pPr>
            <a:r>
              <a:rPr lang="lt-LT" dirty="0"/>
              <a:t> </a:t>
            </a:r>
            <a:r>
              <a:rPr lang="lt-LT" dirty="0" smtClean="0"/>
              <a:t>   3. </a:t>
            </a:r>
            <a:r>
              <a:rPr lang="lt-LT" dirty="0" smtClean="0"/>
              <a:t>Stovas</a:t>
            </a:r>
            <a:endParaRPr lang="lt-LT" dirty="0" smtClean="0"/>
          </a:p>
          <a:p>
            <a:pPr marL="0" indent="0">
              <a:buNone/>
            </a:pPr>
            <a:r>
              <a:rPr lang="lt-LT" dirty="0"/>
              <a:t> </a:t>
            </a:r>
            <a:r>
              <a:rPr lang="lt-LT" dirty="0" smtClean="0"/>
              <a:t>   4. </a:t>
            </a:r>
            <a:r>
              <a:rPr lang="lt-LT" dirty="0" smtClean="0"/>
              <a:t>Spiritinė </a:t>
            </a:r>
            <a:r>
              <a:rPr lang="lt-LT" dirty="0" smtClean="0"/>
              <a:t>lemputė</a:t>
            </a:r>
          </a:p>
          <a:p>
            <a:pPr marL="0" indent="0">
              <a:buNone/>
            </a:pPr>
            <a:r>
              <a:rPr lang="lt-LT" dirty="0" smtClean="0"/>
              <a:t>15 cm. ilgio vamzdelį užkemšu</a:t>
            </a:r>
          </a:p>
          <a:p>
            <a:pPr marL="0" indent="0">
              <a:buNone/>
            </a:pPr>
            <a:r>
              <a:rPr lang="lt-LT" dirty="0"/>
              <a:t>b</a:t>
            </a:r>
            <a:r>
              <a:rPr lang="lt-LT" dirty="0" smtClean="0"/>
              <a:t>ulviniais kamščiais. </a:t>
            </a:r>
            <a:r>
              <a:rPr lang="lt-LT" dirty="0" smtClean="0"/>
              <a:t>Tada jį</a:t>
            </a:r>
            <a:endParaRPr lang="lt-LT" dirty="0" smtClean="0"/>
          </a:p>
          <a:p>
            <a:pPr marL="0" indent="0">
              <a:buNone/>
            </a:pPr>
            <a:r>
              <a:rPr lang="lt-LT" dirty="0" smtClean="0"/>
              <a:t>p</a:t>
            </a:r>
            <a:r>
              <a:rPr lang="lt-LT" dirty="0" smtClean="0"/>
              <a:t>akaitinu per </a:t>
            </a:r>
            <a:r>
              <a:rPr lang="lt-LT" dirty="0" smtClean="0"/>
              <a:t>vidurį </a:t>
            </a:r>
            <a:r>
              <a:rPr lang="lt-LT" dirty="0" smtClean="0"/>
              <a:t>spiritinio </a:t>
            </a:r>
            <a:endParaRPr lang="lt-LT" dirty="0" smtClean="0"/>
          </a:p>
          <a:p>
            <a:pPr marL="0" indent="0">
              <a:buNone/>
            </a:pPr>
            <a:r>
              <a:rPr lang="lt-LT" dirty="0"/>
              <a:t>d</a:t>
            </a:r>
            <a:r>
              <a:rPr lang="lt-LT" dirty="0" smtClean="0"/>
              <a:t>egiklio </a:t>
            </a:r>
            <a:r>
              <a:rPr lang="lt-LT" dirty="0" smtClean="0"/>
              <a:t>liepsnoje ir </a:t>
            </a:r>
            <a:r>
              <a:rPr lang="lt-LT" dirty="0" smtClean="0"/>
              <a:t>k</a:t>
            </a:r>
            <a:r>
              <a:rPr lang="lt-LT" dirty="0" smtClean="0"/>
              <a:t>amščiai </a:t>
            </a:r>
            <a:endParaRPr lang="lt-LT" dirty="0" smtClean="0"/>
          </a:p>
          <a:p>
            <a:pPr marL="0" indent="0">
              <a:buNone/>
            </a:pPr>
            <a:r>
              <a:rPr lang="lt-LT" dirty="0" smtClean="0"/>
              <a:t>išlekia. </a:t>
            </a:r>
            <a:endParaRPr lang="lt-LT" dirty="0" smtClean="0"/>
          </a:p>
          <a:p>
            <a:pPr marL="0" indent="0">
              <a:buNone/>
            </a:pPr>
            <a:endParaRPr lang="lt-LT" dirty="0" smtClean="0"/>
          </a:p>
          <a:p>
            <a:pPr marL="0" indent="0">
              <a:buNone/>
            </a:pPr>
            <a:r>
              <a:rPr lang="lt-LT" dirty="0" smtClean="0"/>
              <a:t>    </a:t>
            </a:r>
            <a:endParaRPr lang="en-US" dirty="0"/>
          </a:p>
        </p:txBody>
      </p:sp>
      <p:sp>
        <p:nvSpPr>
          <p:cNvPr id="3" name="Title 2"/>
          <p:cNvSpPr>
            <a:spLocks noGrp="1"/>
          </p:cNvSpPr>
          <p:nvPr>
            <p:ph type="title"/>
          </p:nvPr>
        </p:nvSpPr>
        <p:spPr/>
        <p:txBody>
          <a:bodyPr>
            <a:normAutofit fontScale="90000"/>
          </a:bodyPr>
          <a:lstStyle/>
          <a:p>
            <a:r>
              <a:rPr lang="lt-LT" dirty="0" smtClean="0"/>
              <a:t> Bandymas Nr. 2</a:t>
            </a:r>
            <a:br>
              <a:rPr lang="lt-LT" dirty="0" smtClean="0"/>
            </a:br>
            <a:r>
              <a:rPr lang="lt-LT" dirty="0"/>
              <a:t> </a:t>
            </a:r>
            <a:r>
              <a:rPr lang="lt-LT" dirty="0" smtClean="0"/>
              <a:t>   Ar šildomos dujos plečiasi?</a:t>
            </a:r>
            <a:endParaRPr lang="en-US" dirty="0"/>
          </a:p>
        </p:txBody>
      </p:sp>
      <p:sp>
        <p:nvSpPr>
          <p:cNvPr id="4" name="Diagonal Stripe 3"/>
          <p:cNvSpPr/>
          <p:nvPr/>
        </p:nvSpPr>
        <p:spPr>
          <a:xfrm rot="11501633">
            <a:off x="5256571" y="3254461"/>
            <a:ext cx="2282552" cy="468133"/>
          </a:xfrm>
          <a:prstGeom prst="diagStrip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solidFill>
                <a:schemeClr val="tx1"/>
              </a:solidFill>
            </a:endParaRPr>
          </a:p>
        </p:txBody>
      </p:sp>
      <p:sp>
        <p:nvSpPr>
          <p:cNvPr id="5" name="Diagonal Stripe 4"/>
          <p:cNvSpPr/>
          <p:nvPr/>
        </p:nvSpPr>
        <p:spPr>
          <a:xfrm rot="685698">
            <a:off x="7192219" y="3488966"/>
            <a:ext cx="1915427" cy="400168"/>
          </a:xfrm>
          <a:prstGeom prst="diagStrip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solidFill>
                <a:schemeClr val="tx1"/>
              </a:solidFill>
            </a:endParaRPr>
          </a:p>
        </p:txBody>
      </p:sp>
      <p:sp>
        <p:nvSpPr>
          <p:cNvPr id="7" name="Oval 6"/>
          <p:cNvSpPr/>
          <p:nvPr/>
        </p:nvSpPr>
        <p:spPr>
          <a:xfrm>
            <a:off x="5724128" y="3535722"/>
            <a:ext cx="360040" cy="218604"/>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8" name="Oval 7"/>
          <p:cNvSpPr/>
          <p:nvPr/>
        </p:nvSpPr>
        <p:spPr>
          <a:xfrm>
            <a:off x="8392146" y="3513573"/>
            <a:ext cx="360040" cy="131451"/>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cxnSp>
        <p:nvCxnSpPr>
          <p:cNvPr id="10" name="Straight Connector 9"/>
          <p:cNvCxnSpPr/>
          <p:nvPr/>
        </p:nvCxnSpPr>
        <p:spPr>
          <a:xfrm>
            <a:off x="6012160" y="3025199"/>
            <a:ext cx="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7061702" y="2636912"/>
            <a:ext cx="61156" cy="2520280"/>
          </a:xfrm>
          <a:prstGeom prst="line">
            <a:avLst/>
          </a:prstGeom>
        </p:spPr>
        <p:style>
          <a:lnRef idx="3">
            <a:schemeClr val="dk1"/>
          </a:lnRef>
          <a:fillRef idx="0">
            <a:schemeClr val="dk1"/>
          </a:fillRef>
          <a:effectRef idx="2">
            <a:schemeClr val="dk1"/>
          </a:effectRef>
          <a:fontRef idx="minor">
            <a:schemeClr val="tx1"/>
          </a:fontRef>
        </p:style>
      </p:cxnSp>
      <p:cxnSp>
        <p:nvCxnSpPr>
          <p:cNvPr id="21" name="Straight Connector 20"/>
          <p:cNvCxnSpPr/>
          <p:nvPr/>
        </p:nvCxnSpPr>
        <p:spPr>
          <a:xfrm>
            <a:off x="6619107" y="2688913"/>
            <a:ext cx="61156" cy="2520280"/>
          </a:xfrm>
          <a:prstGeom prst="line">
            <a:avLst/>
          </a:prstGeom>
        </p:spPr>
        <p:style>
          <a:lnRef idx="3">
            <a:schemeClr val="dk1"/>
          </a:lnRef>
          <a:fillRef idx="0">
            <a:schemeClr val="dk1"/>
          </a:fillRef>
          <a:effectRef idx="2">
            <a:schemeClr val="dk1"/>
          </a:effectRef>
          <a:fontRef idx="minor">
            <a:schemeClr val="tx1"/>
          </a:fontRef>
        </p:style>
      </p:cxnSp>
      <p:cxnSp>
        <p:nvCxnSpPr>
          <p:cNvPr id="22" name="Straight Connector 21"/>
          <p:cNvCxnSpPr/>
          <p:nvPr/>
        </p:nvCxnSpPr>
        <p:spPr>
          <a:xfrm flipH="1" flipV="1">
            <a:off x="6660232" y="3418378"/>
            <a:ext cx="425000" cy="182349"/>
          </a:xfrm>
          <a:prstGeom prst="line">
            <a:avLst/>
          </a:prstGeom>
        </p:spPr>
        <p:style>
          <a:lnRef idx="3">
            <a:schemeClr val="dk1"/>
          </a:lnRef>
          <a:fillRef idx="0">
            <a:schemeClr val="dk1"/>
          </a:fillRef>
          <a:effectRef idx="2">
            <a:schemeClr val="dk1"/>
          </a:effectRef>
          <a:fontRef idx="minor">
            <a:schemeClr val="tx1"/>
          </a:fontRef>
        </p:style>
      </p:cxnSp>
      <p:sp>
        <p:nvSpPr>
          <p:cNvPr id="30" name="Rectangle 29"/>
          <p:cNvSpPr/>
          <p:nvPr/>
        </p:nvSpPr>
        <p:spPr>
          <a:xfrm>
            <a:off x="5220072" y="5070674"/>
            <a:ext cx="3712134" cy="66808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1" name="Snip Same Side Corner Rectangle 30"/>
          <p:cNvSpPr/>
          <p:nvPr/>
        </p:nvSpPr>
        <p:spPr>
          <a:xfrm>
            <a:off x="6660232" y="4557762"/>
            <a:ext cx="864096" cy="527421"/>
          </a:xfrm>
          <a:prstGeom prst="snip2Same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35" name="Isosceles Triangle 34"/>
          <p:cNvSpPr/>
          <p:nvPr/>
        </p:nvSpPr>
        <p:spPr>
          <a:xfrm>
            <a:off x="6980717" y="4051942"/>
            <a:ext cx="190844" cy="505821"/>
          </a:xfrm>
          <a:prstGeom prst="triangl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3436739271"/>
      </p:ext>
    </p:extLst>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3.61111E-6 2.18417E-6 L 0.06267 -0.0007 " pathEditMode="relative" rAng="0" ptsTypes="AA">
                                      <p:cBhvr>
                                        <p:cTn id="6" dur="2000" fill="hold"/>
                                        <p:tgtEl>
                                          <p:spTgt spid="8"/>
                                        </p:tgtEl>
                                        <p:attrNameLst>
                                          <p:attrName>ppt_x</p:attrName>
                                          <p:attrName>ppt_y</p:attrName>
                                        </p:attrNameLst>
                                      </p:cBhvr>
                                      <p:rCtr x="3125" y="-46"/>
                                    </p:animMotion>
                                  </p:childTnLst>
                                </p:cTn>
                              </p:par>
                            </p:childTnLst>
                          </p:cTn>
                        </p:par>
                      </p:childTnLst>
                    </p:cTn>
                  </p:par>
                  <p:par>
                    <p:cTn id="7" fill="hold">
                      <p:stCondLst>
                        <p:cond delay="indefinite"/>
                      </p:stCondLst>
                      <p:childTnLst>
                        <p:par>
                          <p:cTn id="8" fill="hold">
                            <p:stCondLst>
                              <p:cond delay="0"/>
                            </p:stCondLst>
                            <p:childTnLst>
                              <p:par>
                                <p:cTn id="9" presetID="42" presetClass="path" presetSubtype="0" accel="50000" decel="50000" fill="hold" grpId="0" nodeType="clickEffect">
                                  <p:stCondLst>
                                    <p:cond delay="0"/>
                                  </p:stCondLst>
                                  <p:childTnLst>
                                    <p:animMotion origin="layout" path="M 2.77778E-7 4.4609E-6 L -0.54722 0.02105 " pathEditMode="relative" rAng="0" ptsTypes="AA">
                                      <p:cBhvr>
                                        <p:cTn id="10" dur="2000" fill="hold"/>
                                        <p:tgtEl>
                                          <p:spTgt spid="7"/>
                                        </p:tgtEl>
                                        <p:attrNameLst>
                                          <p:attrName>ppt_x</p:attrName>
                                          <p:attrName>ppt_y</p:attrName>
                                        </p:attrNameLst>
                                      </p:cBhvr>
                                      <p:rCtr x="-27361" y="104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67544" y="1446200"/>
            <a:ext cx="8229600" cy="4572000"/>
          </a:xfrm>
        </p:spPr>
        <p:txBody>
          <a:bodyPr/>
          <a:lstStyle/>
          <a:p>
            <a:pPr marL="0" indent="0">
              <a:buNone/>
            </a:pPr>
            <a:r>
              <a:rPr lang="lt-LT" dirty="0" smtClean="0"/>
              <a:t> </a:t>
            </a:r>
            <a:r>
              <a:rPr lang="lt-LT" dirty="0" smtClean="0"/>
              <a:t>Kaitinamas </a:t>
            </a:r>
            <a:r>
              <a:rPr lang="lt-LT" dirty="0" smtClean="0"/>
              <a:t>oras vamzdelyje sušilo. Jo slėgis padidėjo ir jis išstūmė kamščius.</a:t>
            </a:r>
            <a:endParaRPr lang="en-US" dirty="0"/>
          </a:p>
        </p:txBody>
      </p:sp>
      <p:sp>
        <p:nvSpPr>
          <p:cNvPr id="3" name="Title 2"/>
          <p:cNvSpPr>
            <a:spLocks noGrp="1"/>
          </p:cNvSpPr>
          <p:nvPr>
            <p:ph type="title"/>
          </p:nvPr>
        </p:nvSpPr>
        <p:spPr/>
        <p:txBody>
          <a:bodyPr/>
          <a:lstStyle/>
          <a:p>
            <a:r>
              <a:rPr lang="lt-LT" dirty="0" smtClean="0"/>
              <a:t>I</a:t>
            </a:r>
            <a:r>
              <a:rPr lang="lt-LT" dirty="0" smtClean="0"/>
              <a:t>švada</a:t>
            </a:r>
            <a:r>
              <a:rPr lang="lt-LT" dirty="0" smtClean="0"/>
              <a:t>:</a:t>
            </a:r>
            <a:endParaRPr lang="en-US" dirty="0"/>
          </a:p>
        </p:txBody>
      </p:sp>
      <p:sp>
        <p:nvSpPr>
          <p:cNvPr id="4" name="Rectangle 3"/>
          <p:cNvSpPr/>
          <p:nvPr/>
        </p:nvSpPr>
        <p:spPr>
          <a:xfrm rot="21297699">
            <a:off x="1547170" y="3258783"/>
            <a:ext cx="4343025" cy="457899"/>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5" name="Oval 4"/>
          <p:cNvSpPr/>
          <p:nvPr/>
        </p:nvSpPr>
        <p:spPr>
          <a:xfrm>
            <a:off x="1331640" y="3425777"/>
            <a:ext cx="720080" cy="490778"/>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6" name="Oval 5"/>
          <p:cNvSpPr/>
          <p:nvPr/>
        </p:nvSpPr>
        <p:spPr>
          <a:xfrm>
            <a:off x="5364088" y="3061402"/>
            <a:ext cx="720080" cy="490778"/>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7" name="Snip Same Side Corner Rectangle 6"/>
          <p:cNvSpPr/>
          <p:nvPr/>
        </p:nvSpPr>
        <p:spPr>
          <a:xfrm rot="16200000">
            <a:off x="1030537" y="3565251"/>
            <a:ext cx="360040" cy="333898"/>
          </a:xfrm>
          <a:prstGeom prst="snip2Same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8" name="Snip Same Side Corner Rectangle 7"/>
          <p:cNvSpPr/>
          <p:nvPr/>
        </p:nvSpPr>
        <p:spPr>
          <a:xfrm rot="5125892">
            <a:off x="6106724" y="3054363"/>
            <a:ext cx="360040" cy="402914"/>
          </a:xfrm>
          <a:prstGeom prst="snip2Same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3789501671"/>
      </p:ext>
    </p:extLst>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5E-6 -1.71217E-6 L 0.11806 -0.01041 " pathEditMode="relative" rAng="0" ptsTypes="AA">
                                      <p:cBhvr>
                                        <p:cTn id="6" dur="2000" fill="hold"/>
                                        <p:tgtEl>
                                          <p:spTgt spid="8"/>
                                        </p:tgtEl>
                                        <p:attrNameLst>
                                          <p:attrName>ppt_x</p:attrName>
                                          <p:attrName>ppt_y</p:attrName>
                                        </p:attrNameLst>
                                      </p:cBhvr>
                                      <p:rCtr x="5903" y="-532"/>
                                    </p:animMotion>
                                  </p:childTnLst>
                                </p:cTn>
                              </p:par>
                            </p:childTnLst>
                          </p:cTn>
                        </p:par>
                      </p:childTnLst>
                    </p:cTn>
                  </p:par>
                  <p:par>
                    <p:cTn id="7" fill="hold">
                      <p:stCondLst>
                        <p:cond delay="indefinite"/>
                      </p:stCondLst>
                      <p:childTnLst>
                        <p:par>
                          <p:cTn id="8" fill="hold">
                            <p:stCondLst>
                              <p:cond delay="0"/>
                            </p:stCondLst>
                            <p:childTnLst>
                              <p:par>
                                <p:cTn id="9" presetID="42" presetClass="path" presetSubtype="0" accel="50000" decel="50000" fill="hold" grpId="0" nodeType="clickEffect">
                                  <p:stCondLst>
                                    <p:cond delay="0"/>
                                  </p:stCondLst>
                                  <p:childTnLst>
                                    <p:animMotion origin="layout" path="M -1.66667E-6 -1.12911E-6 L -0.08107 0.00833 " pathEditMode="relative" rAng="0" ptsTypes="AA">
                                      <p:cBhvr>
                                        <p:cTn id="10" dur="2000" fill="hold"/>
                                        <p:tgtEl>
                                          <p:spTgt spid="7"/>
                                        </p:tgtEl>
                                        <p:attrNameLst>
                                          <p:attrName>ppt_x</p:attrName>
                                          <p:attrName>ppt_y</p:attrName>
                                        </p:attrNameLst>
                                      </p:cBhvr>
                                      <p:rCtr x="-4062" y="41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lt-LT" dirty="0"/>
              <a:t> </a:t>
            </a:r>
            <a:r>
              <a:rPr lang="lt-LT" dirty="0" smtClean="0"/>
              <a:t>  1. </a:t>
            </a:r>
            <a:r>
              <a:rPr lang="lt-LT" dirty="0" smtClean="0"/>
              <a:t>Spiritinis </a:t>
            </a:r>
            <a:r>
              <a:rPr lang="lt-LT" dirty="0" smtClean="0"/>
              <a:t>termometras</a:t>
            </a:r>
          </a:p>
          <a:p>
            <a:pPr marL="0" indent="0">
              <a:buNone/>
            </a:pPr>
            <a:r>
              <a:rPr lang="lt-LT" dirty="0"/>
              <a:t> </a:t>
            </a:r>
            <a:r>
              <a:rPr lang="lt-LT" dirty="0" smtClean="0"/>
              <a:t> </a:t>
            </a:r>
            <a:r>
              <a:rPr lang="lt-LT" dirty="0" smtClean="0"/>
              <a:t>	a</a:t>
            </a:r>
            <a:r>
              <a:rPr lang="lt-LT" dirty="0" smtClean="0"/>
              <a:t>. Šildomas termometro skystis vamzdeliu kyla į </a:t>
            </a:r>
            <a:r>
              <a:rPr lang="lt-LT" dirty="0" smtClean="0"/>
              <a:t>	viršų</a:t>
            </a:r>
            <a:r>
              <a:rPr lang="lt-LT" dirty="0" smtClean="0"/>
              <a:t>, nes  didėja rezervuare esančio skysčio tūris.</a:t>
            </a:r>
          </a:p>
          <a:p>
            <a:pPr marL="0" indent="0">
              <a:buNone/>
            </a:pPr>
            <a:r>
              <a:rPr lang="lt-LT" dirty="0"/>
              <a:t> </a:t>
            </a:r>
            <a:r>
              <a:rPr lang="lt-LT" dirty="0" smtClean="0"/>
              <a:t>	 </a:t>
            </a:r>
            <a:r>
              <a:rPr lang="lt-LT" dirty="0" smtClean="0"/>
              <a:t>b . Naudojamas lauko temperatūrai matuoti</a:t>
            </a:r>
            <a:r>
              <a:rPr lang="lt-LT" dirty="0" smtClean="0"/>
              <a:t>.</a:t>
            </a:r>
            <a:endParaRPr lang="lt-LT" dirty="0"/>
          </a:p>
        </p:txBody>
      </p:sp>
      <p:sp>
        <p:nvSpPr>
          <p:cNvPr id="8" name="Title 7"/>
          <p:cNvSpPr>
            <a:spLocks noGrp="1"/>
          </p:cNvSpPr>
          <p:nvPr>
            <p:ph type="title"/>
          </p:nvPr>
        </p:nvSpPr>
        <p:spPr/>
        <p:txBody>
          <a:bodyPr>
            <a:normAutofit fontScale="90000"/>
          </a:bodyPr>
          <a:lstStyle/>
          <a:p>
            <a:r>
              <a:rPr lang="lt-LT" dirty="0" smtClean="0"/>
              <a:t>Šildomų skysčų ir dujų plėtimosi pavyzdžiai</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rot="478037">
            <a:off x="6248621" y="4006181"/>
            <a:ext cx="1224136" cy="1600110"/>
          </a:xfrm>
          <a:prstGeom prst="rect">
            <a:avLst/>
          </a:prstGeom>
        </p:spPr>
      </p:pic>
      <p:sp>
        <p:nvSpPr>
          <p:cNvPr id="12" name="Freeform 11"/>
          <p:cNvSpPr/>
          <p:nvPr/>
        </p:nvSpPr>
        <p:spPr>
          <a:xfrm>
            <a:off x="1322479" y="5335260"/>
            <a:ext cx="90685" cy="22671"/>
          </a:xfrm>
          <a:custGeom>
            <a:avLst/>
            <a:gdLst>
              <a:gd name="connsiteX0" fmla="*/ 90685 w 90685"/>
              <a:gd name="connsiteY0" fmla="*/ 0 h 22671"/>
              <a:gd name="connsiteX1" fmla="*/ 90685 w 90685"/>
              <a:gd name="connsiteY1" fmla="*/ 0 h 22671"/>
              <a:gd name="connsiteX2" fmla="*/ 22671 w 90685"/>
              <a:gd name="connsiteY2" fmla="*/ 7557 h 22671"/>
              <a:gd name="connsiteX3" fmla="*/ 0 w 90685"/>
              <a:gd name="connsiteY3" fmla="*/ 22671 h 22671"/>
              <a:gd name="connsiteX4" fmla="*/ 0 w 90685"/>
              <a:gd name="connsiteY4" fmla="*/ 22671 h 226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685" h="22671">
                <a:moveTo>
                  <a:pt x="90685" y="0"/>
                </a:moveTo>
                <a:lnTo>
                  <a:pt x="90685" y="0"/>
                </a:lnTo>
                <a:cubicBezTo>
                  <a:pt x="68014" y="2519"/>
                  <a:pt x="44801" y="2025"/>
                  <a:pt x="22671" y="7557"/>
                </a:cubicBezTo>
                <a:cubicBezTo>
                  <a:pt x="13860" y="9760"/>
                  <a:pt x="0" y="22671"/>
                  <a:pt x="0" y="22671"/>
                </a:cubicBezTo>
                <a:lnTo>
                  <a:pt x="0" y="22671"/>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982163817"/>
      </p:ext>
    </p:extLst>
  </p:cSld>
  <p:clrMapOvr>
    <a:masterClrMapping/>
  </p:clrMapOvr>
  <p:transition spd="slow">
    <p:push dir="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71472" y="571480"/>
            <a:ext cx="8143932" cy="1292662"/>
          </a:xfrm>
          <a:prstGeom prst="rect">
            <a:avLst/>
          </a:prstGeom>
          <a:noFill/>
        </p:spPr>
        <p:txBody>
          <a:bodyPr wrap="square" rtlCol="0">
            <a:spAutoFit/>
          </a:bodyPr>
          <a:lstStyle/>
          <a:p>
            <a:r>
              <a:rPr lang="lt-LT" sz="2600" dirty="0" smtClean="0"/>
              <a:t>2. Sulankstytą teniso kamuoliuką</a:t>
            </a:r>
          </a:p>
          <a:p>
            <a:r>
              <a:rPr lang="lt-LT" sz="2600" dirty="0" smtClean="0"/>
              <a:t>   	 a. Įmetus jį į karštą vandenį, jis išsilygina.</a:t>
            </a:r>
          </a:p>
          <a:p>
            <a:r>
              <a:rPr lang="lt-LT" sz="2600" dirty="0" smtClean="0"/>
              <a:t>   	 b. Šildomos dujos plečiasi.</a:t>
            </a:r>
            <a:endParaRPr lang="en-US" sz="2600" dirty="0"/>
          </a:p>
        </p:txBody>
      </p:sp>
      <p:pic>
        <p:nvPicPr>
          <p:cNvPr id="5" name="Picture 4"/>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4286248" y="3500438"/>
            <a:ext cx="1440160" cy="1322462"/>
          </a:xfrm>
          <a:prstGeom prst="rect">
            <a:avLst/>
          </a:prstGeom>
        </p:spPr>
      </p:pic>
      <p:sp>
        <p:nvSpPr>
          <p:cNvPr id="6" name="Oval 13"/>
          <p:cNvSpPr/>
          <p:nvPr/>
        </p:nvSpPr>
        <p:spPr>
          <a:xfrm>
            <a:off x="2000232" y="3643314"/>
            <a:ext cx="1095769" cy="998167"/>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8" name="Freeform 9"/>
          <p:cNvSpPr/>
          <p:nvPr/>
        </p:nvSpPr>
        <p:spPr>
          <a:xfrm>
            <a:off x="2000232" y="3571876"/>
            <a:ext cx="1277137" cy="1081933"/>
          </a:xfrm>
          <a:custGeom>
            <a:avLst/>
            <a:gdLst>
              <a:gd name="connsiteX0" fmla="*/ 906843 w 1277137"/>
              <a:gd name="connsiteY0" fmla="*/ 30228 h 1081933"/>
              <a:gd name="connsiteX1" fmla="*/ 906843 w 1277137"/>
              <a:gd name="connsiteY1" fmla="*/ 30228 h 1081933"/>
              <a:gd name="connsiteX2" fmla="*/ 823716 w 1277137"/>
              <a:gd name="connsiteY2" fmla="*/ 22671 h 1081933"/>
              <a:gd name="connsiteX3" fmla="*/ 801045 w 1277137"/>
              <a:gd name="connsiteY3" fmla="*/ 15114 h 1081933"/>
              <a:gd name="connsiteX4" fmla="*/ 763259 w 1277137"/>
              <a:gd name="connsiteY4" fmla="*/ 7557 h 1081933"/>
              <a:gd name="connsiteX5" fmla="*/ 733031 w 1277137"/>
              <a:gd name="connsiteY5" fmla="*/ 0 h 1081933"/>
              <a:gd name="connsiteX6" fmla="*/ 453421 w 1277137"/>
              <a:gd name="connsiteY6" fmla="*/ 15114 h 1081933"/>
              <a:gd name="connsiteX7" fmla="*/ 430750 w 1277137"/>
              <a:gd name="connsiteY7" fmla="*/ 22671 h 1081933"/>
              <a:gd name="connsiteX8" fmla="*/ 385408 w 1277137"/>
              <a:gd name="connsiteY8" fmla="*/ 30228 h 1081933"/>
              <a:gd name="connsiteX9" fmla="*/ 340066 w 1277137"/>
              <a:gd name="connsiteY9" fmla="*/ 45342 h 1081933"/>
              <a:gd name="connsiteX10" fmla="*/ 317395 w 1277137"/>
              <a:gd name="connsiteY10" fmla="*/ 52899 h 1081933"/>
              <a:gd name="connsiteX11" fmla="*/ 287167 w 1277137"/>
              <a:gd name="connsiteY11" fmla="*/ 68013 h 1081933"/>
              <a:gd name="connsiteX12" fmla="*/ 241825 w 1277137"/>
              <a:gd name="connsiteY12" fmla="*/ 83127 h 1081933"/>
              <a:gd name="connsiteX13" fmla="*/ 188926 w 1277137"/>
              <a:gd name="connsiteY13" fmla="*/ 113355 h 1081933"/>
              <a:gd name="connsiteX14" fmla="*/ 173811 w 1277137"/>
              <a:gd name="connsiteY14" fmla="*/ 128469 h 1081933"/>
              <a:gd name="connsiteX15" fmla="*/ 113355 w 1277137"/>
              <a:gd name="connsiteY15" fmla="*/ 173811 h 1081933"/>
              <a:gd name="connsiteX16" fmla="*/ 60456 w 1277137"/>
              <a:gd name="connsiteY16" fmla="*/ 211596 h 1081933"/>
              <a:gd name="connsiteX17" fmla="*/ 7557 w 1277137"/>
              <a:gd name="connsiteY17" fmla="*/ 272053 h 1081933"/>
              <a:gd name="connsiteX18" fmla="*/ 0 w 1277137"/>
              <a:gd name="connsiteY18" fmla="*/ 294724 h 1081933"/>
              <a:gd name="connsiteX19" fmla="*/ 7557 w 1277137"/>
              <a:gd name="connsiteY19" fmla="*/ 838829 h 1081933"/>
              <a:gd name="connsiteX20" fmla="*/ 30228 w 1277137"/>
              <a:gd name="connsiteY20" fmla="*/ 861501 h 1081933"/>
              <a:gd name="connsiteX21" fmla="*/ 45342 w 1277137"/>
              <a:gd name="connsiteY21" fmla="*/ 884172 h 1081933"/>
              <a:gd name="connsiteX22" fmla="*/ 90684 w 1277137"/>
              <a:gd name="connsiteY22" fmla="*/ 906843 h 1081933"/>
              <a:gd name="connsiteX23" fmla="*/ 113355 w 1277137"/>
              <a:gd name="connsiteY23" fmla="*/ 929514 h 1081933"/>
              <a:gd name="connsiteX24" fmla="*/ 151140 w 1277137"/>
              <a:gd name="connsiteY24" fmla="*/ 944628 h 1081933"/>
              <a:gd name="connsiteX25" fmla="*/ 204040 w 1277137"/>
              <a:gd name="connsiteY25" fmla="*/ 974856 h 1081933"/>
              <a:gd name="connsiteX26" fmla="*/ 241825 w 1277137"/>
              <a:gd name="connsiteY26" fmla="*/ 1005084 h 1081933"/>
              <a:gd name="connsiteX27" fmla="*/ 355180 w 1277137"/>
              <a:gd name="connsiteY27" fmla="*/ 1057983 h 1081933"/>
              <a:gd name="connsiteX28" fmla="*/ 438307 w 1277137"/>
              <a:gd name="connsiteY28" fmla="*/ 1065540 h 1081933"/>
              <a:gd name="connsiteX29" fmla="*/ 468535 w 1277137"/>
              <a:gd name="connsiteY29" fmla="*/ 1073097 h 1081933"/>
              <a:gd name="connsiteX30" fmla="*/ 831273 w 1277137"/>
              <a:gd name="connsiteY30" fmla="*/ 1057983 h 1081933"/>
              <a:gd name="connsiteX31" fmla="*/ 846387 w 1277137"/>
              <a:gd name="connsiteY31" fmla="*/ 1027755 h 1081933"/>
              <a:gd name="connsiteX32" fmla="*/ 869058 w 1277137"/>
              <a:gd name="connsiteY32" fmla="*/ 1012641 h 1081933"/>
              <a:gd name="connsiteX33" fmla="*/ 921957 w 1277137"/>
              <a:gd name="connsiteY33" fmla="*/ 997527 h 1081933"/>
              <a:gd name="connsiteX34" fmla="*/ 944628 w 1277137"/>
              <a:gd name="connsiteY34" fmla="*/ 974856 h 1081933"/>
              <a:gd name="connsiteX35" fmla="*/ 967299 w 1277137"/>
              <a:gd name="connsiteY35" fmla="*/ 899286 h 1081933"/>
              <a:gd name="connsiteX36" fmla="*/ 982413 w 1277137"/>
              <a:gd name="connsiteY36" fmla="*/ 876615 h 1081933"/>
              <a:gd name="connsiteX37" fmla="*/ 1005084 w 1277137"/>
              <a:gd name="connsiteY37" fmla="*/ 816158 h 1081933"/>
              <a:gd name="connsiteX38" fmla="*/ 1035312 w 1277137"/>
              <a:gd name="connsiteY38" fmla="*/ 755702 h 1081933"/>
              <a:gd name="connsiteX39" fmla="*/ 1080654 w 1277137"/>
              <a:gd name="connsiteY39" fmla="*/ 687689 h 1081933"/>
              <a:gd name="connsiteX40" fmla="*/ 1095769 w 1277137"/>
              <a:gd name="connsiteY40" fmla="*/ 665018 h 1081933"/>
              <a:gd name="connsiteX41" fmla="*/ 1125997 w 1277137"/>
              <a:gd name="connsiteY41" fmla="*/ 619676 h 1081933"/>
              <a:gd name="connsiteX42" fmla="*/ 1148668 w 1277137"/>
              <a:gd name="connsiteY42" fmla="*/ 597005 h 1081933"/>
              <a:gd name="connsiteX43" fmla="*/ 1148668 w 1277137"/>
              <a:gd name="connsiteY43" fmla="*/ 377851 h 1081933"/>
              <a:gd name="connsiteX44" fmla="*/ 1133554 w 1277137"/>
              <a:gd name="connsiteY44" fmla="*/ 347623 h 1081933"/>
              <a:gd name="connsiteX45" fmla="*/ 1125997 w 1277137"/>
              <a:gd name="connsiteY45" fmla="*/ 287167 h 1081933"/>
              <a:gd name="connsiteX46" fmla="*/ 1110883 w 1277137"/>
              <a:gd name="connsiteY46" fmla="*/ 264496 h 1081933"/>
              <a:gd name="connsiteX47" fmla="*/ 1095769 w 1277137"/>
              <a:gd name="connsiteY47" fmla="*/ 211596 h 1081933"/>
              <a:gd name="connsiteX48" fmla="*/ 1080654 w 1277137"/>
              <a:gd name="connsiteY48" fmla="*/ 196482 h 1081933"/>
              <a:gd name="connsiteX49" fmla="*/ 1065540 w 1277137"/>
              <a:gd name="connsiteY49" fmla="*/ 166254 h 1081933"/>
              <a:gd name="connsiteX50" fmla="*/ 1035312 w 1277137"/>
              <a:gd name="connsiteY50" fmla="*/ 151140 h 1081933"/>
              <a:gd name="connsiteX51" fmla="*/ 989970 w 1277137"/>
              <a:gd name="connsiteY51" fmla="*/ 128469 h 1081933"/>
              <a:gd name="connsiteX52" fmla="*/ 937071 w 1277137"/>
              <a:gd name="connsiteY52" fmla="*/ 90684 h 1081933"/>
              <a:gd name="connsiteX53" fmla="*/ 914400 w 1277137"/>
              <a:gd name="connsiteY53" fmla="*/ 83127 h 1081933"/>
              <a:gd name="connsiteX54" fmla="*/ 884172 w 1277137"/>
              <a:gd name="connsiteY54" fmla="*/ 68013 h 1081933"/>
              <a:gd name="connsiteX55" fmla="*/ 831273 w 1277137"/>
              <a:gd name="connsiteY55" fmla="*/ 60456 h 1081933"/>
              <a:gd name="connsiteX56" fmla="*/ 801045 w 1277137"/>
              <a:gd name="connsiteY56" fmla="*/ 7557 h 1081933"/>
              <a:gd name="connsiteX57" fmla="*/ 801045 w 1277137"/>
              <a:gd name="connsiteY57" fmla="*/ 0 h 1081933"/>
              <a:gd name="connsiteX58" fmla="*/ 1042869 w 1277137"/>
              <a:gd name="connsiteY58" fmla="*/ 181368 h 1081933"/>
              <a:gd name="connsiteX59" fmla="*/ 1118440 w 1277137"/>
              <a:gd name="connsiteY59" fmla="*/ 695246 h 1081933"/>
              <a:gd name="connsiteX60" fmla="*/ 710360 w 1277137"/>
              <a:gd name="connsiteY60" fmla="*/ 687689 h 1081933"/>
              <a:gd name="connsiteX61" fmla="*/ 513878 w 1277137"/>
              <a:gd name="connsiteY61" fmla="*/ 566777 h 1081933"/>
              <a:gd name="connsiteX62" fmla="*/ 415636 w 1277137"/>
              <a:gd name="connsiteY62" fmla="*/ 551662 h 1081933"/>
              <a:gd name="connsiteX63" fmla="*/ 498764 w 1277137"/>
              <a:gd name="connsiteY63" fmla="*/ 808601 h 1081933"/>
              <a:gd name="connsiteX64" fmla="*/ 740588 w 1277137"/>
              <a:gd name="connsiteY64" fmla="*/ 483649 h 1081933"/>
              <a:gd name="connsiteX65" fmla="*/ 612119 w 1277137"/>
              <a:gd name="connsiteY65" fmla="*/ 370294 h 1081933"/>
              <a:gd name="connsiteX66" fmla="*/ 544106 w 1277137"/>
              <a:gd name="connsiteY66" fmla="*/ 324952 h 1081933"/>
              <a:gd name="connsiteX67" fmla="*/ 324952 w 1277137"/>
              <a:gd name="connsiteY67" fmla="*/ 196482 h 1081933"/>
              <a:gd name="connsiteX68" fmla="*/ 528992 w 1277137"/>
              <a:gd name="connsiteY68" fmla="*/ 597005 h 1081933"/>
              <a:gd name="connsiteX69" fmla="*/ 392965 w 1277137"/>
              <a:gd name="connsiteY69" fmla="*/ 60456 h 1081933"/>
              <a:gd name="connsiteX70" fmla="*/ 491207 w 1277137"/>
              <a:gd name="connsiteY70" fmla="*/ 90684 h 1081933"/>
              <a:gd name="connsiteX71" fmla="*/ 770816 w 1277137"/>
              <a:gd name="connsiteY71" fmla="*/ 181368 h 1081933"/>
              <a:gd name="connsiteX72" fmla="*/ 536549 w 1277137"/>
              <a:gd name="connsiteY72" fmla="*/ 672575 h 1081933"/>
              <a:gd name="connsiteX73" fmla="*/ 853944 w 1277137"/>
              <a:gd name="connsiteY73" fmla="*/ 793487 h 1081933"/>
              <a:gd name="connsiteX74" fmla="*/ 891729 w 1277137"/>
              <a:gd name="connsiteY74" fmla="*/ 846386 h 1081933"/>
              <a:gd name="connsiteX75" fmla="*/ 899286 w 1277137"/>
              <a:gd name="connsiteY75" fmla="*/ 869058 h 1081933"/>
              <a:gd name="connsiteX76" fmla="*/ 906843 w 1277137"/>
              <a:gd name="connsiteY76" fmla="*/ 884172 h 1081933"/>
              <a:gd name="connsiteX77" fmla="*/ 680132 w 1277137"/>
              <a:gd name="connsiteY77" fmla="*/ 952185 h 1081933"/>
              <a:gd name="connsiteX78" fmla="*/ 377851 w 1277137"/>
              <a:gd name="connsiteY78" fmla="*/ 952185 h 1081933"/>
              <a:gd name="connsiteX79" fmla="*/ 279610 w 1277137"/>
              <a:gd name="connsiteY79" fmla="*/ 914400 h 1081933"/>
              <a:gd name="connsiteX80" fmla="*/ 355180 w 1277137"/>
              <a:gd name="connsiteY80" fmla="*/ 861501 h 1081933"/>
              <a:gd name="connsiteX81" fmla="*/ 377851 w 1277137"/>
              <a:gd name="connsiteY81" fmla="*/ 838829 h 1081933"/>
              <a:gd name="connsiteX82" fmla="*/ 483649 w 1277137"/>
              <a:gd name="connsiteY82" fmla="*/ 785930 h 1081933"/>
              <a:gd name="connsiteX83" fmla="*/ 551663 w 1277137"/>
              <a:gd name="connsiteY83" fmla="*/ 755702 h 1081933"/>
              <a:gd name="connsiteX84" fmla="*/ 612119 w 1277137"/>
              <a:gd name="connsiteY84" fmla="*/ 710360 h 1081933"/>
              <a:gd name="connsiteX85" fmla="*/ 982413 w 1277137"/>
              <a:gd name="connsiteY85" fmla="*/ 574334 h 1081933"/>
              <a:gd name="connsiteX86" fmla="*/ 876615 w 1277137"/>
              <a:gd name="connsiteY86" fmla="*/ 581891 h 1081933"/>
              <a:gd name="connsiteX87" fmla="*/ 672575 w 1277137"/>
              <a:gd name="connsiteY87" fmla="*/ 612119 h 1081933"/>
              <a:gd name="connsiteX88" fmla="*/ 581891 w 1277137"/>
              <a:gd name="connsiteY88" fmla="*/ 634790 h 1081933"/>
              <a:gd name="connsiteX89" fmla="*/ 438307 w 1277137"/>
              <a:gd name="connsiteY89" fmla="*/ 740588 h 1081933"/>
              <a:gd name="connsiteX90" fmla="*/ 876615 w 1277137"/>
              <a:gd name="connsiteY90" fmla="*/ 687689 h 1081933"/>
              <a:gd name="connsiteX91" fmla="*/ 801045 w 1277137"/>
              <a:gd name="connsiteY91" fmla="*/ 680132 h 1081933"/>
              <a:gd name="connsiteX92" fmla="*/ 740588 w 1277137"/>
              <a:gd name="connsiteY92" fmla="*/ 695246 h 1081933"/>
              <a:gd name="connsiteX93" fmla="*/ 702803 w 1277137"/>
              <a:gd name="connsiteY93" fmla="*/ 702803 h 1081933"/>
              <a:gd name="connsiteX94" fmla="*/ 665018 w 1277137"/>
              <a:gd name="connsiteY94" fmla="*/ 725474 h 1081933"/>
              <a:gd name="connsiteX95" fmla="*/ 1020198 w 1277137"/>
              <a:gd name="connsiteY95" fmla="*/ 733031 h 1081933"/>
              <a:gd name="connsiteX96" fmla="*/ 808602 w 1277137"/>
              <a:gd name="connsiteY96" fmla="*/ 680132 h 1081933"/>
              <a:gd name="connsiteX97" fmla="*/ 702803 w 1277137"/>
              <a:gd name="connsiteY97" fmla="*/ 657461 h 1081933"/>
              <a:gd name="connsiteX98" fmla="*/ 476092 w 1277137"/>
              <a:gd name="connsiteY98" fmla="*/ 665018 h 1081933"/>
              <a:gd name="connsiteX99" fmla="*/ 581891 w 1277137"/>
              <a:gd name="connsiteY99" fmla="*/ 649904 h 1081933"/>
              <a:gd name="connsiteX100" fmla="*/ 604562 w 1277137"/>
              <a:gd name="connsiteY100" fmla="*/ 642347 h 1081933"/>
              <a:gd name="connsiteX101" fmla="*/ 173811 w 1277137"/>
              <a:gd name="connsiteY101" fmla="*/ 649904 h 1081933"/>
              <a:gd name="connsiteX102" fmla="*/ 256939 w 1277137"/>
              <a:gd name="connsiteY102" fmla="*/ 642347 h 1081933"/>
              <a:gd name="connsiteX103" fmla="*/ 340066 w 1277137"/>
              <a:gd name="connsiteY103" fmla="*/ 627233 h 1081933"/>
              <a:gd name="connsiteX104" fmla="*/ 1277137 w 1277137"/>
              <a:gd name="connsiteY104" fmla="*/ 385408 h 1081933"/>
              <a:gd name="connsiteX105" fmla="*/ 1125997 w 1277137"/>
              <a:gd name="connsiteY105" fmla="*/ 415636 h 1081933"/>
              <a:gd name="connsiteX106" fmla="*/ 1035312 w 1277137"/>
              <a:gd name="connsiteY106" fmla="*/ 468535 h 1081933"/>
              <a:gd name="connsiteX107" fmla="*/ 944628 w 1277137"/>
              <a:gd name="connsiteY107" fmla="*/ 506320 h 1081933"/>
              <a:gd name="connsiteX108" fmla="*/ 914400 w 1277137"/>
              <a:gd name="connsiteY108" fmla="*/ 521434 h 1081933"/>
              <a:gd name="connsiteX109" fmla="*/ 891729 w 1277137"/>
              <a:gd name="connsiteY109" fmla="*/ 528991 h 1081933"/>
              <a:gd name="connsiteX110" fmla="*/ 974856 w 1277137"/>
              <a:gd name="connsiteY110" fmla="*/ 528991 h 1081933"/>
              <a:gd name="connsiteX111" fmla="*/ 680132 w 1277137"/>
              <a:gd name="connsiteY111" fmla="*/ 528991 h 1081933"/>
              <a:gd name="connsiteX112" fmla="*/ 778373 w 1277137"/>
              <a:gd name="connsiteY112" fmla="*/ 544105 h 1081933"/>
              <a:gd name="connsiteX113" fmla="*/ 385408 w 1277137"/>
              <a:gd name="connsiteY113" fmla="*/ 423193 h 1081933"/>
              <a:gd name="connsiteX114" fmla="*/ 634790 w 1277137"/>
              <a:gd name="connsiteY114" fmla="*/ 415636 h 1081933"/>
              <a:gd name="connsiteX115" fmla="*/ 665018 w 1277137"/>
              <a:gd name="connsiteY115" fmla="*/ 392965 h 1081933"/>
              <a:gd name="connsiteX116" fmla="*/ 287167 w 1277137"/>
              <a:gd name="connsiteY116" fmla="*/ 392965 h 1081933"/>
              <a:gd name="connsiteX117" fmla="*/ 317395 w 1277137"/>
              <a:gd name="connsiteY117" fmla="*/ 453421 h 1081933"/>
              <a:gd name="connsiteX118" fmla="*/ 392965 w 1277137"/>
              <a:gd name="connsiteY118" fmla="*/ 460978 h 1081933"/>
              <a:gd name="connsiteX119" fmla="*/ 513878 w 1277137"/>
              <a:gd name="connsiteY119" fmla="*/ 460978 h 1081933"/>
              <a:gd name="connsiteX120" fmla="*/ 506321 w 1277137"/>
              <a:gd name="connsiteY120" fmla="*/ 438307 h 1081933"/>
              <a:gd name="connsiteX121" fmla="*/ 687689 w 1277137"/>
              <a:gd name="connsiteY121" fmla="*/ 460978 h 1081933"/>
              <a:gd name="connsiteX122" fmla="*/ 324952 w 1277137"/>
              <a:gd name="connsiteY122" fmla="*/ 544105 h 1081933"/>
              <a:gd name="connsiteX123" fmla="*/ 415636 w 1277137"/>
              <a:gd name="connsiteY123" fmla="*/ 551662 h 1081933"/>
              <a:gd name="connsiteX124" fmla="*/ 846387 w 1277137"/>
              <a:gd name="connsiteY124" fmla="*/ 536548 h 1081933"/>
              <a:gd name="connsiteX125" fmla="*/ 755702 w 1277137"/>
              <a:gd name="connsiteY125" fmla="*/ 544105 h 1081933"/>
              <a:gd name="connsiteX126" fmla="*/ 785930 w 1277137"/>
              <a:gd name="connsiteY126" fmla="*/ 536548 h 1081933"/>
              <a:gd name="connsiteX127" fmla="*/ 695246 w 1277137"/>
              <a:gd name="connsiteY127" fmla="*/ 521434 h 1081933"/>
              <a:gd name="connsiteX128" fmla="*/ 574334 w 1277137"/>
              <a:gd name="connsiteY128" fmla="*/ 498763 h 1081933"/>
              <a:gd name="connsiteX129" fmla="*/ 498764 w 1277137"/>
              <a:gd name="connsiteY129" fmla="*/ 498763 h 1081933"/>
              <a:gd name="connsiteX130" fmla="*/ 483649 w 1277137"/>
              <a:gd name="connsiteY130" fmla="*/ 491206 h 1081933"/>
              <a:gd name="connsiteX131" fmla="*/ 710360 w 1277137"/>
              <a:gd name="connsiteY131" fmla="*/ 498763 h 1081933"/>
              <a:gd name="connsiteX132" fmla="*/ 324952 w 1277137"/>
              <a:gd name="connsiteY132" fmla="*/ 476092 h 1081933"/>
              <a:gd name="connsiteX133" fmla="*/ 392965 w 1277137"/>
              <a:gd name="connsiteY133" fmla="*/ 476092 h 1081933"/>
              <a:gd name="connsiteX134" fmla="*/ 725474 w 1277137"/>
              <a:gd name="connsiteY134" fmla="*/ 392965 h 1081933"/>
              <a:gd name="connsiteX135" fmla="*/ 604562 w 1277137"/>
              <a:gd name="connsiteY135" fmla="*/ 438307 h 1081933"/>
              <a:gd name="connsiteX136" fmla="*/ 559220 w 1277137"/>
              <a:gd name="connsiteY136" fmla="*/ 453421 h 1081933"/>
              <a:gd name="connsiteX137" fmla="*/ 536549 w 1277137"/>
              <a:gd name="connsiteY137" fmla="*/ 468535 h 1081933"/>
              <a:gd name="connsiteX138" fmla="*/ 513878 w 1277137"/>
              <a:gd name="connsiteY138" fmla="*/ 476092 h 1081933"/>
              <a:gd name="connsiteX139" fmla="*/ 899286 w 1277137"/>
              <a:gd name="connsiteY139" fmla="*/ 385408 h 1081933"/>
              <a:gd name="connsiteX140" fmla="*/ 710360 w 1277137"/>
              <a:gd name="connsiteY140" fmla="*/ 340066 h 1081933"/>
              <a:gd name="connsiteX141" fmla="*/ 627233 w 1277137"/>
              <a:gd name="connsiteY141" fmla="*/ 347623 h 1081933"/>
              <a:gd name="connsiteX142" fmla="*/ 589448 w 1277137"/>
              <a:gd name="connsiteY142" fmla="*/ 362737 h 1081933"/>
              <a:gd name="connsiteX143" fmla="*/ 536549 w 1277137"/>
              <a:gd name="connsiteY143" fmla="*/ 370294 h 1081933"/>
              <a:gd name="connsiteX144" fmla="*/ 687689 w 1277137"/>
              <a:gd name="connsiteY144" fmla="*/ 370294 h 1081933"/>
              <a:gd name="connsiteX145" fmla="*/ 581891 w 1277137"/>
              <a:gd name="connsiteY145" fmla="*/ 355180 h 1081933"/>
              <a:gd name="connsiteX146" fmla="*/ 483649 w 1277137"/>
              <a:gd name="connsiteY146" fmla="*/ 347623 h 1081933"/>
              <a:gd name="connsiteX147" fmla="*/ 181369 w 1277137"/>
              <a:gd name="connsiteY147" fmla="*/ 385408 h 1081933"/>
              <a:gd name="connsiteX148" fmla="*/ 302281 w 1277137"/>
              <a:gd name="connsiteY148" fmla="*/ 377851 h 1081933"/>
              <a:gd name="connsiteX149" fmla="*/ 362737 w 1277137"/>
              <a:gd name="connsiteY149" fmla="*/ 362737 h 1081933"/>
              <a:gd name="connsiteX150" fmla="*/ 347623 w 1277137"/>
              <a:gd name="connsiteY150" fmla="*/ 317395 h 1081933"/>
              <a:gd name="connsiteX151" fmla="*/ 649904 w 1277137"/>
              <a:gd name="connsiteY151" fmla="*/ 264496 h 1081933"/>
              <a:gd name="connsiteX152" fmla="*/ 566777 w 1277137"/>
              <a:gd name="connsiteY152" fmla="*/ 287167 h 1081933"/>
              <a:gd name="connsiteX153" fmla="*/ 521435 w 1277137"/>
              <a:gd name="connsiteY153" fmla="*/ 309838 h 1081933"/>
              <a:gd name="connsiteX154" fmla="*/ 528992 w 1277137"/>
              <a:gd name="connsiteY154" fmla="*/ 309838 h 1081933"/>
              <a:gd name="connsiteX155" fmla="*/ 755702 w 1277137"/>
              <a:gd name="connsiteY155" fmla="*/ 241824 h 1081933"/>
              <a:gd name="connsiteX156" fmla="*/ 460978 w 1277137"/>
              <a:gd name="connsiteY156" fmla="*/ 264496 h 1081933"/>
              <a:gd name="connsiteX157" fmla="*/ 385408 w 1277137"/>
              <a:gd name="connsiteY157" fmla="*/ 279610 h 1081933"/>
              <a:gd name="connsiteX158" fmla="*/ 272053 w 1277137"/>
              <a:gd name="connsiteY158" fmla="*/ 287167 h 1081933"/>
              <a:gd name="connsiteX159" fmla="*/ 340066 w 1277137"/>
              <a:gd name="connsiteY159" fmla="*/ 249382 h 1081933"/>
              <a:gd name="connsiteX160" fmla="*/ 498764 w 1277137"/>
              <a:gd name="connsiteY160" fmla="*/ 241824 h 1081933"/>
              <a:gd name="connsiteX161" fmla="*/ 551663 w 1277137"/>
              <a:gd name="connsiteY161" fmla="*/ 226710 h 1081933"/>
              <a:gd name="connsiteX162" fmla="*/ 597005 w 1277137"/>
              <a:gd name="connsiteY162" fmla="*/ 219153 h 1081933"/>
              <a:gd name="connsiteX163" fmla="*/ 415636 w 1277137"/>
              <a:gd name="connsiteY163" fmla="*/ 188925 h 1081933"/>
              <a:gd name="connsiteX164" fmla="*/ 476092 w 1277137"/>
              <a:gd name="connsiteY164" fmla="*/ 211596 h 1081933"/>
              <a:gd name="connsiteX165" fmla="*/ 574334 w 1277137"/>
              <a:gd name="connsiteY165" fmla="*/ 219153 h 1081933"/>
              <a:gd name="connsiteX166" fmla="*/ 604562 w 1277137"/>
              <a:gd name="connsiteY166" fmla="*/ 211596 h 1081933"/>
              <a:gd name="connsiteX167" fmla="*/ 672575 w 1277137"/>
              <a:gd name="connsiteY167" fmla="*/ 211596 h 1081933"/>
              <a:gd name="connsiteX168" fmla="*/ 581891 w 1277137"/>
              <a:gd name="connsiteY168" fmla="*/ 211596 h 1081933"/>
              <a:gd name="connsiteX169" fmla="*/ 483649 w 1277137"/>
              <a:gd name="connsiteY169" fmla="*/ 211596 h 1081933"/>
              <a:gd name="connsiteX170" fmla="*/ 438307 w 1277137"/>
              <a:gd name="connsiteY170" fmla="*/ 211596 h 1081933"/>
              <a:gd name="connsiteX171" fmla="*/ 929514 w 1277137"/>
              <a:gd name="connsiteY171" fmla="*/ 166254 h 1081933"/>
              <a:gd name="connsiteX172" fmla="*/ 831273 w 1277137"/>
              <a:gd name="connsiteY172" fmla="*/ 151140 h 1081933"/>
              <a:gd name="connsiteX173" fmla="*/ 725474 w 1277137"/>
              <a:gd name="connsiteY173" fmla="*/ 158697 h 1081933"/>
              <a:gd name="connsiteX174" fmla="*/ 612119 w 1277137"/>
              <a:gd name="connsiteY174" fmla="*/ 166254 h 1081933"/>
              <a:gd name="connsiteX175" fmla="*/ 521435 w 1277137"/>
              <a:gd name="connsiteY175" fmla="*/ 166254 h 1081933"/>
              <a:gd name="connsiteX176" fmla="*/ 612119 w 1277137"/>
              <a:gd name="connsiteY176" fmla="*/ 166254 h 1081933"/>
              <a:gd name="connsiteX177" fmla="*/ 967299 w 1277137"/>
              <a:gd name="connsiteY177" fmla="*/ 120912 h 1081933"/>
              <a:gd name="connsiteX178" fmla="*/ 846387 w 1277137"/>
              <a:gd name="connsiteY178" fmla="*/ 128469 h 1081933"/>
              <a:gd name="connsiteX179" fmla="*/ 808602 w 1277137"/>
              <a:gd name="connsiteY179" fmla="*/ 143583 h 1081933"/>
              <a:gd name="connsiteX180" fmla="*/ 785930 w 1277137"/>
              <a:gd name="connsiteY180" fmla="*/ 151140 h 1081933"/>
              <a:gd name="connsiteX181" fmla="*/ 748145 w 1277137"/>
              <a:gd name="connsiteY181" fmla="*/ 166254 h 1081933"/>
              <a:gd name="connsiteX182" fmla="*/ 725474 w 1277137"/>
              <a:gd name="connsiteY182" fmla="*/ 173811 h 1081933"/>
              <a:gd name="connsiteX183" fmla="*/ 702803 w 1277137"/>
              <a:gd name="connsiteY183" fmla="*/ 173811 h 1081933"/>
              <a:gd name="connsiteX184" fmla="*/ 748145 w 1277137"/>
              <a:gd name="connsiteY184" fmla="*/ 188925 h 1081933"/>
              <a:gd name="connsiteX185" fmla="*/ 687689 w 1277137"/>
              <a:gd name="connsiteY185" fmla="*/ 166254 h 1081933"/>
              <a:gd name="connsiteX186" fmla="*/ 627233 w 1277137"/>
              <a:gd name="connsiteY186" fmla="*/ 151140 h 1081933"/>
              <a:gd name="connsiteX187" fmla="*/ 166254 w 1277137"/>
              <a:gd name="connsiteY187" fmla="*/ 37785 h 1081933"/>
              <a:gd name="connsiteX188" fmla="*/ 241825 w 1277137"/>
              <a:gd name="connsiteY188" fmla="*/ 52899 h 1081933"/>
              <a:gd name="connsiteX189" fmla="*/ 385408 w 1277137"/>
              <a:gd name="connsiteY189" fmla="*/ 45342 h 1081933"/>
              <a:gd name="connsiteX190" fmla="*/ 642347 w 1277137"/>
              <a:gd name="connsiteY190" fmla="*/ 22671 h 1081933"/>
              <a:gd name="connsiteX191" fmla="*/ 763259 w 1277137"/>
              <a:gd name="connsiteY191" fmla="*/ 113355 h 1081933"/>
              <a:gd name="connsiteX192" fmla="*/ 204040 w 1277137"/>
              <a:gd name="connsiteY192" fmla="*/ 98241 h 1081933"/>
              <a:gd name="connsiteX193" fmla="*/ 725474 w 1277137"/>
              <a:gd name="connsiteY193" fmla="*/ 113355 h 1081933"/>
              <a:gd name="connsiteX194" fmla="*/ 695246 w 1277137"/>
              <a:gd name="connsiteY194" fmla="*/ 136026 h 1081933"/>
              <a:gd name="connsiteX195" fmla="*/ 967299 w 1277137"/>
              <a:gd name="connsiteY195" fmla="*/ 83127 h 1081933"/>
              <a:gd name="connsiteX196" fmla="*/ 816159 w 1277137"/>
              <a:gd name="connsiteY196" fmla="*/ 83127 h 1081933"/>
              <a:gd name="connsiteX197" fmla="*/ 702803 w 1277137"/>
              <a:gd name="connsiteY197" fmla="*/ 105798 h 1081933"/>
              <a:gd name="connsiteX198" fmla="*/ 831273 w 1277137"/>
              <a:gd name="connsiteY198" fmla="*/ 136026 h 1081933"/>
              <a:gd name="connsiteX199" fmla="*/ 491207 w 1277137"/>
              <a:gd name="connsiteY199" fmla="*/ 52899 h 1081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Lst>
            <a:rect l="l" t="t" r="r" b="b"/>
            <a:pathLst>
              <a:path w="1277137" h="1081933">
                <a:moveTo>
                  <a:pt x="906843" y="30228"/>
                </a:moveTo>
                <a:lnTo>
                  <a:pt x="906843" y="30228"/>
                </a:lnTo>
                <a:cubicBezTo>
                  <a:pt x="879134" y="27709"/>
                  <a:pt x="851260" y="26606"/>
                  <a:pt x="823716" y="22671"/>
                </a:cubicBezTo>
                <a:cubicBezTo>
                  <a:pt x="815830" y="21544"/>
                  <a:pt x="808773" y="17046"/>
                  <a:pt x="801045" y="15114"/>
                </a:cubicBezTo>
                <a:cubicBezTo>
                  <a:pt x="788584" y="11999"/>
                  <a:pt x="775798" y="10343"/>
                  <a:pt x="763259" y="7557"/>
                </a:cubicBezTo>
                <a:cubicBezTo>
                  <a:pt x="753120" y="5304"/>
                  <a:pt x="743107" y="2519"/>
                  <a:pt x="733031" y="0"/>
                </a:cubicBezTo>
                <a:cubicBezTo>
                  <a:pt x="679990" y="1894"/>
                  <a:pt x="532967" y="1857"/>
                  <a:pt x="453421" y="15114"/>
                </a:cubicBezTo>
                <a:cubicBezTo>
                  <a:pt x="445564" y="16424"/>
                  <a:pt x="438526" y="20943"/>
                  <a:pt x="430750" y="22671"/>
                </a:cubicBezTo>
                <a:cubicBezTo>
                  <a:pt x="415792" y="25995"/>
                  <a:pt x="400273" y="26512"/>
                  <a:pt x="385408" y="30228"/>
                </a:cubicBezTo>
                <a:cubicBezTo>
                  <a:pt x="369952" y="34092"/>
                  <a:pt x="355180" y="40304"/>
                  <a:pt x="340066" y="45342"/>
                </a:cubicBezTo>
                <a:cubicBezTo>
                  <a:pt x="332509" y="47861"/>
                  <a:pt x="324520" y="49337"/>
                  <a:pt x="317395" y="52899"/>
                </a:cubicBezTo>
                <a:cubicBezTo>
                  <a:pt x="307319" y="57937"/>
                  <a:pt x="297627" y="63829"/>
                  <a:pt x="287167" y="68013"/>
                </a:cubicBezTo>
                <a:cubicBezTo>
                  <a:pt x="272375" y="73930"/>
                  <a:pt x="256075" y="76002"/>
                  <a:pt x="241825" y="83127"/>
                </a:cubicBezTo>
                <a:cubicBezTo>
                  <a:pt x="221137" y="93471"/>
                  <a:pt x="206730" y="99112"/>
                  <a:pt x="188926" y="113355"/>
                </a:cubicBezTo>
                <a:cubicBezTo>
                  <a:pt x="183362" y="117806"/>
                  <a:pt x="179375" y="124018"/>
                  <a:pt x="173811" y="128469"/>
                </a:cubicBezTo>
                <a:cubicBezTo>
                  <a:pt x="108868" y="180422"/>
                  <a:pt x="209470" y="88375"/>
                  <a:pt x="113355" y="173811"/>
                </a:cubicBezTo>
                <a:cubicBezTo>
                  <a:pt x="70322" y="212062"/>
                  <a:pt x="100655" y="198196"/>
                  <a:pt x="60456" y="211596"/>
                </a:cubicBezTo>
                <a:cubicBezTo>
                  <a:pt x="40759" y="231294"/>
                  <a:pt x="20054" y="247059"/>
                  <a:pt x="7557" y="272053"/>
                </a:cubicBezTo>
                <a:cubicBezTo>
                  <a:pt x="3995" y="279178"/>
                  <a:pt x="2519" y="287167"/>
                  <a:pt x="0" y="294724"/>
                </a:cubicBezTo>
                <a:cubicBezTo>
                  <a:pt x="2519" y="476092"/>
                  <a:pt x="-2103" y="657701"/>
                  <a:pt x="7557" y="838829"/>
                </a:cubicBezTo>
                <a:cubicBezTo>
                  <a:pt x="8126" y="849501"/>
                  <a:pt x="23386" y="853291"/>
                  <a:pt x="30228" y="861501"/>
                </a:cubicBezTo>
                <a:cubicBezTo>
                  <a:pt x="36042" y="868478"/>
                  <a:pt x="38920" y="877750"/>
                  <a:pt x="45342" y="884172"/>
                </a:cubicBezTo>
                <a:cubicBezTo>
                  <a:pt x="59991" y="898821"/>
                  <a:pt x="72245" y="900697"/>
                  <a:pt x="90684" y="906843"/>
                </a:cubicBezTo>
                <a:cubicBezTo>
                  <a:pt x="98241" y="914400"/>
                  <a:pt x="104292" y="923850"/>
                  <a:pt x="113355" y="929514"/>
                </a:cubicBezTo>
                <a:cubicBezTo>
                  <a:pt x="124858" y="936704"/>
                  <a:pt x="139007" y="938561"/>
                  <a:pt x="151140" y="944628"/>
                </a:cubicBezTo>
                <a:cubicBezTo>
                  <a:pt x="169305" y="953710"/>
                  <a:pt x="187142" y="963591"/>
                  <a:pt x="204040" y="974856"/>
                </a:cubicBezTo>
                <a:cubicBezTo>
                  <a:pt x="217461" y="983803"/>
                  <a:pt x="228611" y="995834"/>
                  <a:pt x="241825" y="1005084"/>
                </a:cubicBezTo>
                <a:cubicBezTo>
                  <a:pt x="268343" y="1023646"/>
                  <a:pt x="329755" y="1055672"/>
                  <a:pt x="355180" y="1057983"/>
                </a:cubicBezTo>
                <a:lnTo>
                  <a:pt x="438307" y="1065540"/>
                </a:lnTo>
                <a:cubicBezTo>
                  <a:pt x="448383" y="1068059"/>
                  <a:pt x="458149" y="1073097"/>
                  <a:pt x="468535" y="1073097"/>
                </a:cubicBezTo>
                <a:cubicBezTo>
                  <a:pt x="793364" y="1073097"/>
                  <a:pt x="702667" y="1100852"/>
                  <a:pt x="831273" y="1057983"/>
                </a:cubicBezTo>
                <a:cubicBezTo>
                  <a:pt x="836311" y="1047907"/>
                  <a:pt x="839175" y="1036409"/>
                  <a:pt x="846387" y="1027755"/>
                </a:cubicBezTo>
                <a:cubicBezTo>
                  <a:pt x="852201" y="1020778"/>
                  <a:pt x="860934" y="1016703"/>
                  <a:pt x="869058" y="1012641"/>
                </a:cubicBezTo>
                <a:cubicBezTo>
                  <a:pt x="879899" y="1007220"/>
                  <a:pt x="912272" y="999948"/>
                  <a:pt x="921957" y="997527"/>
                </a:cubicBezTo>
                <a:cubicBezTo>
                  <a:pt x="929514" y="989970"/>
                  <a:pt x="939438" y="984198"/>
                  <a:pt x="944628" y="974856"/>
                </a:cubicBezTo>
                <a:cubicBezTo>
                  <a:pt x="976377" y="917708"/>
                  <a:pt x="947175" y="946243"/>
                  <a:pt x="967299" y="899286"/>
                </a:cubicBezTo>
                <a:cubicBezTo>
                  <a:pt x="970877" y="890938"/>
                  <a:pt x="977375" y="884172"/>
                  <a:pt x="982413" y="876615"/>
                </a:cubicBezTo>
                <a:cubicBezTo>
                  <a:pt x="990015" y="853808"/>
                  <a:pt x="994239" y="839655"/>
                  <a:pt x="1005084" y="816158"/>
                </a:cubicBezTo>
                <a:cubicBezTo>
                  <a:pt x="1014526" y="795701"/>
                  <a:pt x="1022814" y="774449"/>
                  <a:pt x="1035312" y="755702"/>
                </a:cubicBezTo>
                <a:lnTo>
                  <a:pt x="1080654" y="687689"/>
                </a:lnTo>
                <a:lnTo>
                  <a:pt x="1095769" y="665018"/>
                </a:lnTo>
                <a:cubicBezTo>
                  <a:pt x="1105845" y="649904"/>
                  <a:pt x="1113153" y="632520"/>
                  <a:pt x="1125997" y="619676"/>
                </a:cubicBezTo>
                <a:lnTo>
                  <a:pt x="1148668" y="597005"/>
                </a:lnTo>
                <a:cubicBezTo>
                  <a:pt x="1170037" y="511529"/>
                  <a:pt x="1165584" y="541377"/>
                  <a:pt x="1148668" y="377851"/>
                </a:cubicBezTo>
                <a:cubicBezTo>
                  <a:pt x="1147509" y="366645"/>
                  <a:pt x="1138592" y="357699"/>
                  <a:pt x="1133554" y="347623"/>
                </a:cubicBezTo>
                <a:cubicBezTo>
                  <a:pt x="1131035" y="327471"/>
                  <a:pt x="1131341" y="306760"/>
                  <a:pt x="1125997" y="287167"/>
                </a:cubicBezTo>
                <a:cubicBezTo>
                  <a:pt x="1123607" y="278405"/>
                  <a:pt x="1114461" y="272844"/>
                  <a:pt x="1110883" y="264496"/>
                </a:cubicBezTo>
                <a:cubicBezTo>
                  <a:pt x="1105943" y="252970"/>
                  <a:pt x="1103122" y="223850"/>
                  <a:pt x="1095769" y="211596"/>
                </a:cubicBezTo>
                <a:cubicBezTo>
                  <a:pt x="1092103" y="205486"/>
                  <a:pt x="1085692" y="201520"/>
                  <a:pt x="1080654" y="196482"/>
                </a:cubicBezTo>
                <a:cubicBezTo>
                  <a:pt x="1075616" y="186406"/>
                  <a:pt x="1073506" y="174220"/>
                  <a:pt x="1065540" y="166254"/>
                </a:cubicBezTo>
                <a:cubicBezTo>
                  <a:pt x="1057574" y="158288"/>
                  <a:pt x="1045093" y="156729"/>
                  <a:pt x="1035312" y="151140"/>
                </a:cubicBezTo>
                <a:cubicBezTo>
                  <a:pt x="994294" y="127701"/>
                  <a:pt x="1031536" y="142324"/>
                  <a:pt x="989970" y="128469"/>
                </a:cubicBezTo>
                <a:cubicBezTo>
                  <a:pt x="983124" y="123334"/>
                  <a:pt x="948121" y="96209"/>
                  <a:pt x="937071" y="90684"/>
                </a:cubicBezTo>
                <a:cubicBezTo>
                  <a:pt x="929946" y="87122"/>
                  <a:pt x="921722" y="86265"/>
                  <a:pt x="914400" y="83127"/>
                </a:cubicBezTo>
                <a:cubicBezTo>
                  <a:pt x="904046" y="78689"/>
                  <a:pt x="895040" y="70977"/>
                  <a:pt x="884172" y="68013"/>
                </a:cubicBezTo>
                <a:cubicBezTo>
                  <a:pt x="866988" y="63326"/>
                  <a:pt x="848906" y="62975"/>
                  <a:pt x="831273" y="60456"/>
                </a:cubicBezTo>
                <a:cubicBezTo>
                  <a:pt x="817640" y="40007"/>
                  <a:pt x="810633" y="31527"/>
                  <a:pt x="801045" y="7557"/>
                </a:cubicBezTo>
                <a:cubicBezTo>
                  <a:pt x="800109" y="5218"/>
                  <a:pt x="801045" y="2519"/>
                  <a:pt x="801045" y="0"/>
                </a:cubicBezTo>
                <a:lnTo>
                  <a:pt x="1042869" y="181368"/>
                </a:lnTo>
                <a:lnTo>
                  <a:pt x="1118440" y="695246"/>
                </a:lnTo>
                <a:lnTo>
                  <a:pt x="710360" y="687689"/>
                </a:lnTo>
                <a:lnTo>
                  <a:pt x="513878" y="566777"/>
                </a:lnTo>
                <a:lnTo>
                  <a:pt x="415636" y="551662"/>
                </a:lnTo>
                <a:lnTo>
                  <a:pt x="498764" y="808601"/>
                </a:lnTo>
                <a:lnTo>
                  <a:pt x="740588" y="483649"/>
                </a:lnTo>
                <a:lnTo>
                  <a:pt x="612119" y="370294"/>
                </a:lnTo>
                <a:lnTo>
                  <a:pt x="544106" y="324952"/>
                </a:lnTo>
                <a:lnTo>
                  <a:pt x="324952" y="196482"/>
                </a:lnTo>
                <a:lnTo>
                  <a:pt x="528992" y="597005"/>
                </a:lnTo>
                <a:lnTo>
                  <a:pt x="392965" y="60456"/>
                </a:lnTo>
                <a:lnTo>
                  <a:pt x="491207" y="90684"/>
                </a:lnTo>
                <a:lnTo>
                  <a:pt x="770816" y="181368"/>
                </a:lnTo>
                <a:lnTo>
                  <a:pt x="536549" y="672575"/>
                </a:lnTo>
                <a:lnTo>
                  <a:pt x="853944" y="793487"/>
                </a:lnTo>
                <a:cubicBezTo>
                  <a:pt x="866539" y="811120"/>
                  <a:pt x="880580" y="827805"/>
                  <a:pt x="891729" y="846386"/>
                </a:cubicBezTo>
                <a:cubicBezTo>
                  <a:pt x="895827" y="853217"/>
                  <a:pt x="896328" y="861662"/>
                  <a:pt x="899286" y="869058"/>
                </a:cubicBezTo>
                <a:cubicBezTo>
                  <a:pt x="901378" y="874288"/>
                  <a:pt x="904324" y="879134"/>
                  <a:pt x="906843" y="884172"/>
                </a:cubicBezTo>
                <a:lnTo>
                  <a:pt x="680132" y="952185"/>
                </a:lnTo>
                <a:lnTo>
                  <a:pt x="377851" y="952185"/>
                </a:lnTo>
                <a:lnTo>
                  <a:pt x="279610" y="914400"/>
                </a:lnTo>
                <a:cubicBezTo>
                  <a:pt x="304800" y="896767"/>
                  <a:pt x="330808" y="880249"/>
                  <a:pt x="355180" y="861501"/>
                </a:cubicBezTo>
                <a:cubicBezTo>
                  <a:pt x="363651" y="854985"/>
                  <a:pt x="368639" y="844248"/>
                  <a:pt x="377851" y="838829"/>
                </a:cubicBezTo>
                <a:cubicBezTo>
                  <a:pt x="411836" y="818838"/>
                  <a:pt x="447619" y="801943"/>
                  <a:pt x="483649" y="785930"/>
                </a:cubicBezTo>
                <a:cubicBezTo>
                  <a:pt x="506320" y="775854"/>
                  <a:pt x="530279" y="768281"/>
                  <a:pt x="551663" y="755702"/>
                </a:cubicBezTo>
                <a:cubicBezTo>
                  <a:pt x="573375" y="742930"/>
                  <a:pt x="612119" y="710360"/>
                  <a:pt x="612119" y="710360"/>
                </a:cubicBezTo>
                <a:lnTo>
                  <a:pt x="982413" y="574334"/>
                </a:lnTo>
                <a:lnTo>
                  <a:pt x="876615" y="581891"/>
                </a:lnTo>
                <a:lnTo>
                  <a:pt x="672575" y="612119"/>
                </a:lnTo>
                <a:lnTo>
                  <a:pt x="581891" y="634790"/>
                </a:lnTo>
                <a:lnTo>
                  <a:pt x="438307" y="740588"/>
                </a:lnTo>
                <a:lnTo>
                  <a:pt x="876615" y="687689"/>
                </a:lnTo>
                <a:cubicBezTo>
                  <a:pt x="851425" y="685170"/>
                  <a:pt x="826322" y="678728"/>
                  <a:pt x="801045" y="680132"/>
                </a:cubicBezTo>
                <a:cubicBezTo>
                  <a:pt x="780304" y="681284"/>
                  <a:pt x="760829" y="690575"/>
                  <a:pt x="740588" y="695246"/>
                </a:cubicBezTo>
                <a:cubicBezTo>
                  <a:pt x="728072" y="698134"/>
                  <a:pt x="715398" y="700284"/>
                  <a:pt x="702803" y="702803"/>
                </a:cubicBezTo>
                <a:cubicBezTo>
                  <a:pt x="675445" y="721041"/>
                  <a:pt x="688256" y="713855"/>
                  <a:pt x="665018" y="725474"/>
                </a:cubicBezTo>
                <a:lnTo>
                  <a:pt x="1020198" y="733031"/>
                </a:lnTo>
                <a:cubicBezTo>
                  <a:pt x="840420" y="673105"/>
                  <a:pt x="975317" y="711005"/>
                  <a:pt x="808602" y="680132"/>
                </a:cubicBezTo>
                <a:cubicBezTo>
                  <a:pt x="773138" y="673565"/>
                  <a:pt x="702803" y="657461"/>
                  <a:pt x="702803" y="657461"/>
                </a:cubicBezTo>
                <a:lnTo>
                  <a:pt x="476092" y="665018"/>
                </a:lnTo>
                <a:cubicBezTo>
                  <a:pt x="511358" y="659980"/>
                  <a:pt x="546809" y="656095"/>
                  <a:pt x="581891" y="649904"/>
                </a:cubicBezTo>
                <a:cubicBezTo>
                  <a:pt x="589736" y="648520"/>
                  <a:pt x="604562" y="642347"/>
                  <a:pt x="604562" y="642347"/>
                </a:cubicBezTo>
                <a:lnTo>
                  <a:pt x="173811" y="649904"/>
                </a:lnTo>
                <a:cubicBezTo>
                  <a:pt x="201520" y="647385"/>
                  <a:pt x="229371" y="646106"/>
                  <a:pt x="256939" y="642347"/>
                </a:cubicBezTo>
                <a:cubicBezTo>
                  <a:pt x="284844" y="638542"/>
                  <a:pt x="340066" y="627233"/>
                  <a:pt x="340066" y="627233"/>
                </a:cubicBezTo>
                <a:lnTo>
                  <a:pt x="1277137" y="385408"/>
                </a:lnTo>
                <a:cubicBezTo>
                  <a:pt x="1238147" y="390978"/>
                  <a:pt x="1168204" y="394532"/>
                  <a:pt x="1125997" y="415636"/>
                </a:cubicBezTo>
                <a:cubicBezTo>
                  <a:pt x="1094696" y="431286"/>
                  <a:pt x="1065903" y="451540"/>
                  <a:pt x="1035312" y="468535"/>
                </a:cubicBezTo>
                <a:cubicBezTo>
                  <a:pt x="969103" y="505317"/>
                  <a:pt x="1012240" y="479275"/>
                  <a:pt x="944628" y="506320"/>
                </a:cubicBezTo>
                <a:cubicBezTo>
                  <a:pt x="934168" y="510504"/>
                  <a:pt x="924754" y="516996"/>
                  <a:pt x="914400" y="521434"/>
                </a:cubicBezTo>
                <a:cubicBezTo>
                  <a:pt x="907078" y="524572"/>
                  <a:pt x="891729" y="528991"/>
                  <a:pt x="891729" y="528991"/>
                </a:cubicBezTo>
                <a:lnTo>
                  <a:pt x="974856" y="528991"/>
                </a:lnTo>
                <a:lnTo>
                  <a:pt x="680132" y="528991"/>
                </a:lnTo>
                <a:lnTo>
                  <a:pt x="778373" y="544105"/>
                </a:lnTo>
                <a:lnTo>
                  <a:pt x="385408" y="423193"/>
                </a:lnTo>
                <a:cubicBezTo>
                  <a:pt x="503264" y="431050"/>
                  <a:pt x="510543" y="438226"/>
                  <a:pt x="634790" y="415636"/>
                </a:cubicBezTo>
                <a:cubicBezTo>
                  <a:pt x="667271" y="409730"/>
                  <a:pt x="665018" y="409476"/>
                  <a:pt x="665018" y="392965"/>
                </a:cubicBezTo>
                <a:lnTo>
                  <a:pt x="287167" y="392965"/>
                </a:lnTo>
                <a:cubicBezTo>
                  <a:pt x="297243" y="413117"/>
                  <a:pt x="298443" y="441237"/>
                  <a:pt x="317395" y="453421"/>
                </a:cubicBezTo>
                <a:cubicBezTo>
                  <a:pt x="338690" y="467111"/>
                  <a:pt x="367668" y="460005"/>
                  <a:pt x="392965" y="460978"/>
                </a:cubicBezTo>
                <a:cubicBezTo>
                  <a:pt x="433240" y="462527"/>
                  <a:pt x="473574" y="460978"/>
                  <a:pt x="513878" y="460978"/>
                </a:cubicBezTo>
                <a:lnTo>
                  <a:pt x="506321" y="438307"/>
                </a:lnTo>
                <a:cubicBezTo>
                  <a:pt x="621041" y="469594"/>
                  <a:pt x="560727" y="460978"/>
                  <a:pt x="687689" y="460978"/>
                </a:cubicBezTo>
                <a:lnTo>
                  <a:pt x="324952" y="544105"/>
                </a:lnTo>
                <a:lnTo>
                  <a:pt x="415636" y="551662"/>
                </a:lnTo>
                <a:lnTo>
                  <a:pt x="846387" y="536548"/>
                </a:lnTo>
                <a:cubicBezTo>
                  <a:pt x="765803" y="544606"/>
                  <a:pt x="796132" y="544105"/>
                  <a:pt x="755702" y="544105"/>
                </a:cubicBezTo>
                <a:lnTo>
                  <a:pt x="785930" y="536548"/>
                </a:lnTo>
                <a:cubicBezTo>
                  <a:pt x="755702" y="531510"/>
                  <a:pt x="725350" y="527168"/>
                  <a:pt x="695246" y="521434"/>
                </a:cubicBezTo>
                <a:cubicBezTo>
                  <a:pt x="652410" y="513275"/>
                  <a:pt x="617578" y="501307"/>
                  <a:pt x="574334" y="498763"/>
                </a:cubicBezTo>
                <a:cubicBezTo>
                  <a:pt x="549187" y="497284"/>
                  <a:pt x="523954" y="498763"/>
                  <a:pt x="498764" y="498763"/>
                </a:cubicBezTo>
                <a:lnTo>
                  <a:pt x="483649" y="491206"/>
                </a:lnTo>
                <a:cubicBezTo>
                  <a:pt x="609350" y="503776"/>
                  <a:pt x="533904" y="498763"/>
                  <a:pt x="710360" y="498763"/>
                </a:cubicBezTo>
                <a:lnTo>
                  <a:pt x="324952" y="476092"/>
                </a:lnTo>
                <a:lnTo>
                  <a:pt x="392965" y="476092"/>
                </a:lnTo>
                <a:lnTo>
                  <a:pt x="725474" y="392965"/>
                </a:lnTo>
                <a:cubicBezTo>
                  <a:pt x="559327" y="448347"/>
                  <a:pt x="743595" y="384833"/>
                  <a:pt x="604562" y="438307"/>
                </a:cubicBezTo>
                <a:cubicBezTo>
                  <a:pt x="589692" y="444026"/>
                  <a:pt x="573778" y="446951"/>
                  <a:pt x="559220" y="453421"/>
                </a:cubicBezTo>
                <a:cubicBezTo>
                  <a:pt x="550920" y="457110"/>
                  <a:pt x="544673" y="464473"/>
                  <a:pt x="536549" y="468535"/>
                </a:cubicBezTo>
                <a:cubicBezTo>
                  <a:pt x="529424" y="472097"/>
                  <a:pt x="513878" y="476092"/>
                  <a:pt x="513878" y="476092"/>
                </a:cubicBezTo>
                <a:lnTo>
                  <a:pt x="899286" y="385408"/>
                </a:lnTo>
                <a:cubicBezTo>
                  <a:pt x="746097" y="342856"/>
                  <a:pt x="809845" y="354278"/>
                  <a:pt x="710360" y="340066"/>
                </a:cubicBezTo>
                <a:cubicBezTo>
                  <a:pt x="682651" y="342585"/>
                  <a:pt x="654580" y="342495"/>
                  <a:pt x="627233" y="347623"/>
                </a:cubicBezTo>
                <a:cubicBezTo>
                  <a:pt x="613900" y="350123"/>
                  <a:pt x="602441" y="358839"/>
                  <a:pt x="589448" y="362737"/>
                </a:cubicBezTo>
                <a:cubicBezTo>
                  <a:pt x="560965" y="371282"/>
                  <a:pt x="558921" y="370294"/>
                  <a:pt x="536549" y="370294"/>
                </a:cubicBezTo>
                <a:lnTo>
                  <a:pt x="687689" y="370294"/>
                </a:lnTo>
                <a:cubicBezTo>
                  <a:pt x="652423" y="365256"/>
                  <a:pt x="617297" y="359114"/>
                  <a:pt x="581891" y="355180"/>
                </a:cubicBezTo>
                <a:cubicBezTo>
                  <a:pt x="549248" y="351553"/>
                  <a:pt x="483649" y="347623"/>
                  <a:pt x="483649" y="347623"/>
                </a:cubicBezTo>
                <a:lnTo>
                  <a:pt x="181369" y="385408"/>
                </a:lnTo>
                <a:cubicBezTo>
                  <a:pt x="221673" y="382889"/>
                  <a:pt x="262210" y="382860"/>
                  <a:pt x="302281" y="377851"/>
                </a:cubicBezTo>
                <a:cubicBezTo>
                  <a:pt x="322893" y="375275"/>
                  <a:pt x="362737" y="362737"/>
                  <a:pt x="362737" y="362737"/>
                </a:cubicBezTo>
                <a:lnTo>
                  <a:pt x="347623" y="317395"/>
                </a:lnTo>
                <a:lnTo>
                  <a:pt x="649904" y="264496"/>
                </a:lnTo>
                <a:lnTo>
                  <a:pt x="566777" y="287167"/>
                </a:lnTo>
                <a:cubicBezTo>
                  <a:pt x="549567" y="292084"/>
                  <a:pt x="534683" y="296590"/>
                  <a:pt x="521435" y="309838"/>
                </a:cubicBezTo>
                <a:cubicBezTo>
                  <a:pt x="519654" y="311619"/>
                  <a:pt x="526473" y="309838"/>
                  <a:pt x="528992" y="309838"/>
                </a:cubicBezTo>
                <a:lnTo>
                  <a:pt x="755702" y="241824"/>
                </a:lnTo>
                <a:cubicBezTo>
                  <a:pt x="657461" y="249381"/>
                  <a:pt x="559001" y="254493"/>
                  <a:pt x="460978" y="264496"/>
                </a:cubicBezTo>
                <a:cubicBezTo>
                  <a:pt x="435422" y="267104"/>
                  <a:pt x="410861" y="276139"/>
                  <a:pt x="385408" y="279610"/>
                </a:cubicBezTo>
                <a:cubicBezTo>
                  <a:pt x="325388" y="287795"/>
                  <a:pt x="315541" y="287167"/>
                  <a:pt x="272053" y="287167"/>
                </a:cubicBezTo>
                <a:lnTo>
                  <a:pt x="340066" y="249382"/>
                </a:lnTo>
                <a:cubicBezTo>
                  <a:pt x="392965" y="246863"/>
                  <a:pt x="446106" y="247466"/>
                  <a:pt x="498764" y="241824"/>
                </a:cubicBezTo>
                <a:cubicBezTo>
                  <a:pt x="516998" y="239870"/>
                  <a:pt x="533794" y="230834"/>
                  <a:pt x="551663" y="226710"/>
                </a:cubicBezTo>
                <a:cubicBezTo>
                  <a:pt x="566593" y="223265"/>
                  <a:pt x="597005" y="219153"/>
                  <a:pt x="597005" y="219153"/>
                </a:cubicBezTo>
                <a:lnTo>
                  <a:pt x="415636" y="188925"/>
                </a:lnTo>
                <a:cubicBezTo>
                  <a:pt x="435788" y="196482"/>
                  <a:pt x="455212" y="206376"/>
                  <a:pt x="476092" y="211596"/>
                </a:cubicBezTo>
                <a:cubicBezTo>
                  <a:pt x="512569" y="220715"/>
                  <a:pt x="538862" y="219153"/>
                  <a:pt x="574334" y="219153"/>
                </a:cubicBezTo>
                <a:lnTo>
                  <a:pt x="604562" y="211596"/>
                </a:lnTo>
                <a:lnTo>
                  <a:pt x="672575" y="211596"/>
                </a:lnTo>
                <a:lnTo>
                  <a:pt x="581891" y="211596"/>
                </a:lnTo>
                <a:lnTo>
                  <a:pt x="483649" y="211596"/>
                </a:lnTo>
                <a:lnTo>
                  <a:pt x="438307" y="211596"/>
                </a:lnTo>
                <a:lnTo>
                  <a:pt x="929514" y="166254"/>
                </a:lnTo>
                <a:cubicBezTo>
                  <a:pt x="896767" y="161216"/>
                  <a:pt x="864383" y="152366"/>
                  <a:pt x="831273" y="151140"/>
                </a:cubicBezTo>
                <a:cubicBezTo>
                  <a:pt x="795941" y="149831"/>
                  <a:pt x="760718" y="155878"/>
                  <a:pt x="725474" y="158697"/>
                </a:cubicBezTo>
                <a:cubicBezTo>
                  <a:pt x="619608" y="167166"/>
                  <a:pt x="674771" y="166254"/>
                  <a:pt x="612119" y="166254"/>
                </a:cubicBezTo>
                <a:lnTo>
                  <a:pt x="521435" y="166254"/>
                </a:lnTo>
                <a:lnTo>
                  <a:pt x="612119" y="166254"/>
                </a:lnTo>
                <a:lnTo>
                  <a:pt x="967299" y="120912"/>
                </a:lnTo>
                <a:cubicBezTo>
                  <a:pt x="926995" y="123431"/>
                  <a:pt x="886364" y="122758"/>
                  <a:pt x="846387" y="128469"/>
                </a:cubicBezTo>
                <a:cubicBezTo>
                  <a:pt x="832958" y="130387"/>
                  <a:pt x="821304" y="138820"/>
                  <a:pt x="808602" y="143583"/>
                </a:cubicBezTo>
                <a:cubicBezTo>
                  <a:pt x="801143" y="146380"/>
                  <a:pt x="793389" y="148343"/>
                  <a:pt x="785930" y="151140"/>
                </a:cubicBezTo>
                <a:cubicBezTo>
                  <a:pt x="773228" y="155903"/>
                  <a:pt x="760847" y="161491"/>
                  <a:pt x="748145" y="166254"/>
                </a:cubicBezTo>
                <a:cubicBezTo>
                  <a:pt x="740686" y="169051"/>
                  <a:pt x="733331" y="172501"/>
                  <a:pt x="725474" y="173811"/>
                </a:cubicBezTo>
                <a:cubicBezTo>
                  <a:pt x="718020" y="175053"/>
                  <a:pt x="710360" y="173811"/>
                  <a:pt x="702803" y="173811"/>
                </a:cubicBezTo>
                <a:lnTo>
                  <a:pt x="748145" y="188925"/>
                </a:lnTo>
                <a:cubicBezTo>
                  <a:pt x="727993" y="181368"/>
                  <a:pt x="708232" y="172674"/>
                  <a:pt x="687689" y="166254"/>
                </a:cubicBezTo>
                <a:cubicBezTo>
                  <a:pt x="667862" y="160058"/>
                  <a:pt x="627233" y="151140"/>
                  <a:pt x="627233" y="151140"/>
                </a:cubicBezTo>
                <a:lnTo>
                  <a:pt x="166254" y="37785"/>
                </a:lnTo>
                <a:cubicBezTo>
                  <a:pt x="191444" y="42823"/>
                  <a:pt x="216151" y="52014"/>
                  <a:pt x="241825" y="52899"/>
                </a:cubicBezTo>
                <a:cubicBezTo>
                  <a:pt x="289724" y="54551"/>
                  <a:pt x="385408" y="45342"/>
                  <a:pt x="385408" y="45342"/>
                </a:cubicBezTo>
                <a:lnTo>
                  <a:pt x="642347" y="22671"/>
                </a:lnTo>
                <a:lnTo>
                  <a:pt x="763259" y="113355"/>
                </a:lnTo>
                <a:lnTo>
                  <a:pt x="204040" y="98241"/>
                </a:lnTo>
                <a:cubicBezTo>
                  <a:pt x="419594" y="146142"/>
                  <a:pt x="248829" y="113355"/>
                  <a:pt x="725474" y="113355"/>
                </a:cubicBezTo>
                <a:lnTo>
                  <a:pt x="695246" y="136026"/>
                </a:lnTo>
                <a:lnTo>
                  <a:pt x="967299" y="83127"/>
                </a:lnTo>
                <a:lnTo>
                  <a:pt x="816159" y="83127"/>
                </a:lnTo>
                <a:lnTo>
                  <a:pt x="702803" y="105798"/>
                </a:lnTo>
                <a:lnTo>
                  <a:pt x="831273" y="136026"/>
                </a:lnTo>
                <a:lnTo>
                  <a:pt x="491207" y="52899"/>
                </a:lnTo>
              </a:path>
            </a:pathLst>
          </a:custGeom>
        </p:spPr>
        <p:style>
          <a:lnRef idx="3">
            <a:schemeClr val="accent3"/>
          </a:lnRef>
          <a:fillRef idx="0">
            <a:schemeClr val="accent3"/>
          </a:fillRef>
          <a:effectRef idx="2">
            <a:schemeClr val="accent3"/>
          </a:effectRef>
          <a:fontRef idx="minor">
            <a:schemeClr val="tx1"/>
          </a:fontRef>
        </p:style>
        <p:txBody>
          <a:bodyPr rtlCol="0" anchor="ctr"/>
          <a:lstStyle/>
          <a:p>
            <a:pPr algn="ctr"/>
            <a:endParaRPr lang="en-US"/>
          </a:p>
        </p:txBody>
      </p:sp>
    </p:spTree>
  </p:cSld>
  <p:clrMapOvr>
    <a:masterClrMapping/>
  </p:clrMapOvr>
  <p:transition spd="slow">
    <p:push dir="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lt-LT" dirty="0" smtClean="0"/>
              <a:t> Šildomos dujos </a:t>
            </a:r>
            <a:r>
              <a:rPr lang="lt-LT" dirty="0" smtClean="0"/>
              <a:t>plečiasi</a:t>
            </a:r>
            <a:r>
              <a:rPr lang="lt-LT" dirty="0" smtClean="0"/>
              <a:t>, o šaldomos- traukiasi.</a:t>
            </a:r>
          </a:p>
          <a:p>
            <a:pPr marL="0" indent="0">
              <a:buNone/>
            </a:pPr>
            <a:r>
              <a:rPr lang="lt-LT" dirty="0"/>
              <a:t> </a:t>
            </a:r>
            <a:r>
              <a:rPr lang="lt-LT" dirty="0" smtClean="0"/>
              <a:t>Skysčiai tam tikroje temperatūroje užima apibrėžtą tūrį.</a:t>
            </a:r>
          </a:p>
          <a:p>
            <a:pPr marL="0" indent="0">
              <a:buNone/>
            </a:pPr>
            <a:r>
              <a:rPr lang="lt-LT" dirty="0"/>
              <a:t> </a:t>
            </a:r>
            <a:r>
              <a:rPr lang="lt-LT" dirty="0" smtClean="0"/>
              <a:t>Kintant temperatūrai, kinta ir tūris.</a:t>
            </a:r>
          </a:p>
          <a:p>
            <a:pPr marL="0" indent="0">
              <a:buNone/>
            </a:pPr>
            <a:endParaRPr lang="lt-LT" dirty="0"/>
          </a:p>
          <a:p>
            <a:pPr marL="0" indent="0">
              <a:buNone/>
            </a:pPr>
            <a:r>
              <a:rPr lang="lt-LT" dirty="0" smtClean="0"/>
              <a:t>Dauguma </a:t>
            </a:r>
            <a:r>
              <a:rPr lang="lt-LT" dirty="0" smtClean="0"/>
              <a:t>kūnų </a:t>
            </a:r>
            <a:r>
              <a:rPr lang="lt-LT" dirty="0" smtClean="0"/>
              <a:t>didėjant temperatūrai plečiasi, o mažėjant-traukiasi. Išimtis-vanduo.</a:t>
            </a:r>
            <a:endParaRPr lang="en-US" dirty="0"/>
          </a:p>
        </p:txBody>
      </p:sp>
      <p:sp>
        <p:nvSpPr>
          <p:cNvPr id="3" name="Title 2"/>
          <p:cNvSpPr>
            <a:spLocks noGrp="1"/>
          </p:cNvSpPr>
          <p:nvPr>
            <p:ph type="title"/>
          </p:nvPr>
        </p:nvSpPr>
        <p:spPr/>
        <p:txBody>
          <a:bodyPr>
            <a:normAutofit fontScale="90000"/>
          </a:bodyPr>
          <a:lstStyle/>
          <a:p>
            <a:r>
              <a:rPr lang="lt-LT" dirty="0" smtClean="0"/>
              <a:t>Šiluminis plėtimasis- šildomas </a:t>
            </a:r>
            <a:r>
              <a:rPr lang="lt-LT" dirty="0" smtClean="0"/>
              <a:t>skystis</a:t>
            </a:r>
            <a:r>
              <a:rPr smtClean="0"/>
              <a:t> ir</a:t>
            </a:r>
            <a:r>
              <a:rPr lang="lt-LT" dirty="0" smtClean="0"/>
              <a:t> dujos </a:t>
            </a:r>
            <a:r>
              <a:rPr lang="lt-LT" dirty="0" smtClean="0"/>
              <a:t>plečiasi, nes padidėja </a:t>
            </a:r>
            <a:r>
              <a:rPr lang="lt-LT" dirty="0" smtClean="0"/>
              <a:t>jų </a:t>
            </a:r>
            <a:r>
              <a:rPr lang="lt-LT" dirty="0" smtClean="0"/>
              <a:t>tūris.</a:t>
            </a:r>
            <a:endParaRPr lang="en-US" dirty="0"/>
          </a:p>
        </p:txBody>
      </p:sp>
      <p:sp>
        <p:nvSpPr>
          <p:cNvPr id="4" name="Hexagon 3"/>
          <p:cNvSpPr/>
          <p:nvPr/>
        </p:nvSpPr>
        <p:spPr>
          <a:xfrm>
            <a:off x="1547664" y="5085184"/>
            <a:ext cx="792088" cy="1224136"/>
          </a:xfrm>
          <a:prstGeom prst="hexagon">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sp>
        <p:nvSpPr>
          <p:cNvPr id="5" name="Curved Down Arrow 4"/>
          <p:cNvSpPr/>
          <p:nvPr/>
        </p:nvSpPr>
        <p:spPr>
          <a:xfrm>
            <a:off x="1835696" y="4538210"/>
            <a:ext cx="896108" cy="546974"/>
          </a:xfrm>
          <a:prstGeom prst="curvedDownArrow">
            <a:avLst>
              <a:gd name="adj1" fmla="val 25000"/>
              <a:gd name="adj2" fmla="val 43037"/>
              <a:gd name="adj3" fmla="val 25000"/>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solidFill>
                <a:schemeClr val="tx1"/>
              </a:solidFill>
            </a:endParaRPr>
          </a:p>
        </p:txBody>
      </p:sp>
      <p:sp>
        <p:nvSpPr>
          <p:cNvPr id="12" name="Hexagon 11"/>
          <p:cNvSpPr/>
          <p:nvPr/>
        </p:nvSpPr>
        <p:spPr>
          <a:xfrm>
            <a:off x="3275856" y="5198622"/>
            <a:ext cx="912588" cy="1213284"/>
          </a:xfrm>
          <a:prstGeom prst="hexagon">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sp>
        <p:nvSpPr>
          <p:cNvPr id="13" name="Oval 12"/>
          <p:cNvSpPr/>
          <p:nvPr/>
        </p:nvSpPr>
        <p:spPr>
          <a:xfrm>
            <a:off x="3324348" y="4538210"/>
            <a:ext cx="864096" cy="762998"/>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4" name="Round Diagonal Corner Rectangle 13"/>
          <p:cNvSpPr/>
          <p:nvPr/>
        </p:nvSpPr>
        <p:spPr>
          <a:xfrm>
            <a:off x="2915816" y="6021288"/>
            <a:ext cx="1507809" cy="504056"/>
          </a:xfrm>
          <a:prstGeom prst="round2Diag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1907200138"/>
      </p:ext>
    </p:extLst>
  </p:cSld>
  <p:clrMapOvr>
    <a:masterClrMapping/>
  </p:clrMapOvr>
  <p:transition spd="slow">
    <p:push dir="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marL="0" indent="0">
              <a:buNone/>
            </a:pPr>
            <a:endParaRPr lang="lt-LT" dirty="0" smtClean="0"/>
          </a:p>
          <a:p>
            <a:pPr marL="0" indent="0">
              <a:buNone/>
            </a:pPr>
            <a:endParaRPr lang="lt-LT" dirty="0"/>
          </a:p>
          <a:p>
            <a:pPr marL="0" indent="0">
              <a:buNone/>
            </a:pPr>
            <a:endParaRPr lang="lt-LT" dirty="0" smtClean="0"/>
          </a:p>
          <a:p>
            <a:pPr marL="0" indent="0">
              <a:buNone/>
            </a:pPr>
            <a:endParaRPr lang="lt-LT" dirty="0"/>
          </a:p>
          <a:p>
            <a:pPr marL="0" indent="0">
              <a:buNone/>
            </a:pPr>
            <a:endParaRPr lang="lt-LT" dirty="0" smtClean="0"/>
          </a:p>
          <a:p>
            <a:pPr marL="0" indent="0">
              <a:buNone/>
            </a:pPr>
            <a:endParaRPr lang="lt-LT" dirty="0"/>
          </a:p>
          <a:p>
            <a:pPr marL="0" indent="0">
              <a:buNone/>
            </a:pPr>
            <a:endParaRPr lang="lt-LT" dirty="0" smtClean="0"/>
          </a:p>
          <a:p>
            <a:pPr marL="0" indent="0">
              <a:buNone/>
            </a:pPr>
            <a:endParaRPr lang="lt-LT" dirty="0"/>
          </a:p>
          <a:p>
            <a:pPr marL="0" indent="0">
              <a:buNone/>
            </a:pPr>
            <a:r>
              <a:rPr lang="lt-LT" dirty="0" smtClean="0"/>
              <a:t>Didesnio pradinio tūrio inde pašildytas </a:t>
            </a:r>
          </a:p>
          <a:p>
            <a:pPr marL="0" indent="0">
              <a:buNone/>
            </a:pPr>
            <a:r>
              <a:rPr lang="lt-LT" dirty="0" smtClean="0"/>
              <a:t>aliejus plėsis labiau </a:t>
            </a:r>
          </a:p>
          <a:p>
            <a:pPr marL="0" indent="0">
              <a:buNone/>
            </a:pPr>
            <a:endParaRPr lang="en-US" dirty="0"/>
          </a:p>
        </p:txBody>
      </p:sp>
      <p:sp>
        <p:nvSpPr>
          <p:cNvPr id="3" name="Title 2"/>
          <p:cNvSpPr>
            <a:spLocks noGrp="1"/>
          </p:cNvSpPr>
          <p:nvPr>
            <p:ph type="title"/>
          </p:nvPr>
        </p:nvSpPr>
        <p:spPr/>
        <p:txBody>
          <a:bodyPr>
            <a:normAutofit fontScale="90000"/>
          </a:bodyPr>
          <a:lstStyle/>
          <a:p>
            <a:r>
              <a:rPr lang="lt-LT" dirty="0" smtClean="0"/>
              <a:t>Šiluminis plėtimasis priklauso nuo pradinio tūrio</a:t>
            </a:r>
            <a:endParaRPr lang="en-US" dirty="0"/>
          </a:p>
        </p:txBody>
      </p:sp>
      <p:sp>
        <p:nvSpPr>
          <p:cNvPr id="4" name="Oval 3"/>
          <p:cNvSpPr/>
          <p:nvPr/>
        </p:nvSpPr>
        <p:spPr>
          <a:xfrm>
            <a:off x="1916507" y="2930994"/>
            <a:ext cx="936104" cy="864096"/>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5" name="Rectangle 4"/>
          <p:cNvSpPr/>
          <p:nvPr/>
        </p:nvSpPr>
        <p:spPr>
          <a:xfrm flipH="1">
            <a:off x="2302613" y="2570954"/>
            <a:ext cx="144016" cy="36004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6" name="Rectangle 5"/>
          <p:cNvSpPr/>
          <p:nvPr/>
        </p:nvSpPr>
        <p:spPr>
          <a:xfrm flipH="1">
            <a:off x="2306598" y="1392268"/>
            <a:ext cx="144016" cy="1152128"/>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7" name="Snip Same Side Corner Rectangle 6"/>
          <p:cNvSpPr/>
          <p:nvPr/>
        </p:nvSpPr>
        <p:spPr>
          <a:xfrm>
            <a:off x="1965834" y="4083122"/>
            <a:ext cx="851831" cy="428314"/>
          </a:xfrm>
          <a:prstGeom prst="snip2Same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Isosceles Triangle 8"/>
          <p:cNvSpPr/>
          <p:nvPr/>
        </p:nvSpPr>
        <p:spPr>
          <a:xfrm>
            <a:off x="2332887" y="3795090"/>
            <a:ext cx="117727" cy="288032"/>
          </a:xfrm>
          <a:prstGeom prst="triangl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0" name="Oval 9"/>
          <p:cNvSpPr/>
          <p:nvPr/>
        </p:nvSpPr>
        <p:spPr>
          <a:xfrm>
            <a:off x="5986446" y="2506040"/>
            <a:ext cx="1688449" cy="1707627"/>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11" name="Rectangle 10"/>
          <p:cNvSpPr/>
          <p:nvPr/>
        </p:nvSpPr>
        <p:spPr>
          <a:xfrm flipH="1">
            <a:off x="6703736" y="1262158"/>
            <a:ext cx="267688" cy="1256488"/>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12" name="Rectangle 11"/>
          <p:cNvSpPr/>
          <p:nvPr/>
        </p:nvSpPr>
        <p:spPr>
          <a:xfrm flipH="1">
            <a:off x="6704391" y="686094"/>
            <a:ext cx="267688" cy="576064"/>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13" name="Snip Same Side Corner Rectangle 12"/>
          <p:cNvSpPr/>
          <p:nvPr/>
        </p:nvSpPr>
        <p:spPr>
          <a:xfrm>
            <a:off x="6175995" y="4772837"/>
            <a:ext cx="1309350" cy="762073"/>
          </a:xfrm>
          <a:prstGeom prst="snip2Same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Isosceles Triangle 13"/>
          <p:cNvSpPr/>
          <p:nvPr/>
        </p:nvSpPr>
        <p:spPr>
          <a:xfrm>
            <a:off x="6542638" y="4250035"/>
            <a:ext cx="576064" cy="522802"/>
          </a:xfrm>
          <a:prstGeom prst="triangl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333046444"/>
      </p:ext>
    </p:extLst>
  </p:cSld>
  <p:clrMapOvr>
    <a:masterClrMapping/>
  </p:clrMapOvr>
  <p:transition spd="slow">
    <p:push dir="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8229600" cy="4762520"/>
          </a:xfrm>
        </p:spPr>
        <p:txBody>
          <a:bodyPr>
            <a:normAutofit fontScale="92500" lnSpcReduction="10000"/>
          </a:bodyPr>
          <a:lstStyle/>
          <a:p>
            <a:endParaRPr lang="lt-LT" dirty="0" smtClean="0"/>
          </a:p>
          <a:p>
            <a:endParaRPr lang="lt-LT" dirty="0"/>
          </a:p>
          <a:p>
            <a:endParaRPr lang="lt-LT" dirty="0" smtClean="0"/>
          </a:p>
          <a:p>
            <a:endParaRPr lang="lt-LT" dirty="0"/>
          </a:p>
          <a:p>
            <a:endParaRPr lang="lt-LT" dirty="0" smtClean="0"/>
          </a:p>
          <a:p>
            <a:endParaRPr lang="lt-LT" dirty="0"/>
          </a:p>
          <a:p>
            <a:pPr marL="0" indent="0">
              <a:buNone/>
            </a:pPr>
            <a:r>
              <a:rPr lang="lt-LT" dirty="0" smtClean="0"/>
              <a:t>                    </a:t>
            </a:r>
          </a:p>
          <a:p>
            <a:pPr marL="0" indent="0">
              <a:buNone/>
            </a:pPr>
            <a:r>
              <a:rPr lang="lt-LT" dirty="0"/>
              <a:t> </a:t>
            </a:r>
            <a:r>
              <a:rPr lang="lt-LT" dirty="0" smtClean="0"/>
              <a:t>                                      </a:t>
            </a:r>
          </a:p>
          <a:p>
            <a:pPr marL="0" indent="0">
              <a:buNone/>
            </a:pPr>
            <a:r>
              <a:rPr lang="lt-LT" dirty="0" smtClean="0"/>
              <a:t>  </a:t>
            </a:r>
          </a:p>
          <a:p>
            <a:pPr marL="0" indent="0">
              <a:buNone/>
            </a:pPr>
            <a:r>
              <a:rPr lang="lt-LT" dirty="0"/>
              <a:t> </a:t>
            </a:r>
            <a:endParaRPr lang="lt-LT" dirty="0" smtClean="0"/>
          </a:p>
          <a:p>
            <a:pPr marL="0" indent="0">
              <a:buNone/>
            </a:pPr>
            <a:r>
              <a:rPr lang="en-US" dirty="0" smtClean="0"/>
              <a:t>I</a:t>
            </a:r>
            <a:r>
              <a:rPr lang="lt-LT" dirty="0" err="1" smtClean="0"/>
              <a:t>ki</a:t>
            </a:r>
            <a:r>
              <a:rPr lang="lt-LT" dirty="0" smtClean="0"/>
              <a:t> </a:t>
            </a:r>
            <a:r>
              <a:rPr lang="lt-LT" dirty="0" smtClean="0"/>
              <a:t>aukštesnės </a:t>
            </a:r>
            <a:r>
              <a:rPr lang="lt-LT" dirty="0" smtClean="0"/>
              <a:t>temperatūros </a:t>
            </a:r>
            <a:r>
              <a:rPr lang="lt-LT" dirty="0" smtClean="0"/>
              <a:t>pašildytas skystis plėsis labiau</a:t>
            </a:r>
            <a:endParaRPr lang="en-US" dirty="0"/>
          </a:p>
        </p:txBody>
      </p:sp>
      <p:sp>
        <p:nvSpPr>
          <p:cNvPr id="3" name="Title 2"/>
          <p:cNvSpPr>
            <a:spLocks noGrp="1"/>
          </p:cNvSpPr>
          <p:nvPr>
            <p:ph type="title"/>
          </p:nvPr>
        </p:nvSpPr>
        <p:spPr/>
        <p:txBody>
          <a:bodyPr>
            <a:normAutofit fontScale="90000"/>
          </a:bodyPr>
          <a:lstStyle/>
          <a:p>
            <a:r>
              <a:rPr lang="lt-LT" dirty="0" smtClean="0"/>
              <a:t>Šiluminis plėtimasis priklauso nuo temperatūros pokyčio</a:t>
            </a:r>
            <a:endParaRPr lang="en-US" dirty="0"/>
          </a:p>
        </p:txBody>
      </p:sp>
      <p:sp>
        <p:nvSpPr>
          <p:cNvPr id="4" name="Trapezoid 3"/>
          <p:cNvSpPr/>
          <p:nvPr/>
        </p:nvSpPr>
        <p:spPr>
          <a:xfrm>
            <a:off x="4215522" y="3356992"/>
            <a:ext cx="718459" cy="1046936"/>
          </a:xfrm>
          <a:prstGeom prst="trapezoid">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5" name="Trapezoid 4"/>
          <p:cNvSpPr/>
          <p:nvPr/>
        </p:nvSpPr>
        <p:spPr>
          <a:xfrm>
            <a:off x="2267744" y="3356992"/>
            <a:ext cx="720080" cy="1043100"/>
          </a:xfrm>
          <a:prstGeom prst="trapezoid">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6" name="Round Single Corner Rectangle 5"/>
          <p:cNvSpPr/>
          <p:nvPr/>
        </p:nvSpPr>
        <p:spPr>
          <a:xfrm>
            <a:off x="2447764" y="2852936"/>
            <a:ext cx="360040" cy="504056"/>
          </a:xfrm>
          <a:prstGeom prst="round1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7" name="Round Single Corner Rectangle 6"/>
          <p:cNvSpPr/>
          <p:nvPr/>
        </p:nvSpPr>
        <p:spPr>
          <a:xfrm>
            <a:off x="4394731" y="2250582"/>
            <a:ext cx="360040" cy="1080120"/>
          </a:xfrm>
          <a:prstGeom prst="round1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8" name="Round Same Side Corner Rectangle 7"/>
          <p:cNvSpPr/>
          <p:nvPr/>
        </p:nvSpPr>
        <p:spPr>
          <a:xfrm>
            <a:off x="2447764" y="2204864"/>
            <a:ext cx="360040" cy="648072"/>
          </a:xfrm>
          <a:prstGeom prst="round2Same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11" name="Snip Same Side Corner Rectangle 10"/>
          <p:cNvSpPr/>
          <p:nvPr/>
        </p:nvSpPr>
        <p:spPr>
          <a:xfrm>
            <a:off x="2110204" y="4897868"/>
            <a:ext cx="1080120" cy="648072"/>
          </a:xfrm>
          <a:prstGeom prst="snip2Same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Isosceles Triangle 12"/>
          <p:cNvSpPr/>
          <p:nvPr/>
        </p:nvSpPr>
        <p:spPr>
          <a:xfrm>
            <a:off x="2447764" y="4477332"/>
            <a:ext cx="360040" cy="391827"/>
          </a:xfrm>
          <a:prstGeom prst="triangl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4" name="Isosceles Triangle 13"/>
          <p:cNvSpPr/>
          <p:nvPr/>
        </p:nvSpPr>
        <p:spPr>
          <a:xfrm>
            <a:off x="4394731" y="4477331"/>
            <a:ext cx="360040" cy="391827"/>
          </a:xfrm>
          <a:prstGeom prst="triangl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8" name="Freeform 27"/>
          <p:cNvSpPr/>
          <p:nvPr/>
        </p:nvSpPr>
        <p:spPr>
          <a:xfrm>
            <a:off x="4148807" y="5221904"/>
            <a:ext cx="0" cy="0"/>
          </a:xfrm>
          <a:custGeom>
            <a:avLst/>
            <a:gdLst>
              <a:gd name="connsiteX0" fmla="*/ 0 w 0"/>
              <a:gd name="connsiteY0" fmla="*/ 0 h 0"/>
              <a:gd name="connsiteX1" fmla="*/ 0 w 0"/>
              <a:gd name="connsiteY1" fmla="*/ 0 h 0"/>
            </a:gdLst>
            <a:ahLst/>
            <a:cxnLst>
              <a:cxn ang="0">
                <a:pos x="connsiteX0" y="connsiteY0"/>
              </a:cxn>
              <a:cxn ang="0">
                <a:pos x="connsiteX1" y="connsiteY1"/>
              </a:cxn>
            </a:cxnLst>
            <a:rect l="l" t="t" r="r" b="b"/>
            <a:pathLst>
              <a:path>
                <a:moveTo>
                  <a:pt x="0" y="0"/>
                </a:moveTo>
                <a:lnTo>
                  <a:pt x="0" y="0"/>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Snip Same Side Corner Rectangle 29"/>
          <p:cNvSpPr/>
          <p:nvPr/>
        </p:nvSpPr>
        <p:spPr>
          <a:xfrm>
            <a:off x="3995936" y="4893500"/>
            <a:ext cx="1219006" cy="750077"/>
          </a:xfrm>
          <a:prstGeom prst="snip2Same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p:cNvSpPr txBox="1"/>
          <p:nvPr/>
        </p:nvSpPr>
        <p:spPr>
          <a:xfrm>
            <a:off x="2214546" y="4929198"/>
            <a:ext cx="1143008" cy="584775"/>
          </a:xfrm>
          <a:prstGeom prst="rect">
            <a:avLst/>
          </a:prstGeom>
          <a:noFill/>
        </p:spPr>
        <p:txBody>
          <a:bodyPr wrap="square" rtlCol="0">
            <a:spAutoFit/>
          </a:bodyPr>
          <a:lstStyle/>
          <a:p>
            <a:r>
              <a:rPr lang="en-US" sz="3200" b="1" dirty="0" smtClean="0">
                <a:solidFill>
                  <a:schemeClr val="bg1"/>
                </a:solidFill>
              </a:rPr>
              <a:t>20</a:t>
            </a:r>
            <a:r>
              <a:rPr lang="lt-LT" sz="3200" dirty="0" smtClean="0">
                <a:solidFill>
                  <a:schemeClr val="bg1"/>
                </a:solidFill>
              </a:rPr>
              <a:t>°C</a:t>
            </a:r>
            <a:endParaRPr lang="lt-LT" sz="3200" b="1" dirty="0">
              <a:solidFill>
                <a:schemeClr val="bg1"/>
              </a:solidFill>
            </a:endParaRPr>
          </a:p>
        </p:txBody>
      </p:sp>
      <p:sp>
        <p:nvSpPr>
          <p:cNvPr id="29" name="TextBox 28"/>
          <p:cNvSpPr txBox="1"/>
          <p:nvPr/>
        </p:nvSpPr>
        <p:spPr>
          <a:xfrm>
            <a:off x="4071934" y="5000636"/>
            <a:ext cx="1428760" cy="584775"/>
          </a:xfrm>
          <a:prstGeom prst="rect">
            <a:avLst/>
          </a:prstGeom>
          <a:noFill/>
        </p:spPr>
        <p:txBody>
          <a:bodyPr wrap="square" rtlCol="0">
            <a:spAutoFit/>
          </a:bodyPr>
          <a:lstStyle/>
          <a:p>
            <a:r>
              <a:rPr lang="en-US" sz="3200" b="1" dirty="0" smtClean="0">
                <a:solidFill>
                  <a:schemeClr val="bg1"/>
                </a:solidFill>
              </a:rPr>
              <a:t>100</a:t>
            </a:r>
            <a:r>
              <a:rPr lang="lt-LT" sz="3200" dirty="0" smtClean="0">
                <a:solidFill>
                  <a:schemeClr val="bg1"/>
                </a:solidFill>
              </a:rPr>
              <a:t>°C</a:t>
            </a:r>
            <a:endParaRPr lang="lt-LT" sz="3200" b="1" dirty="0">
              <a:solidFill>
                <a:schemeClr val="bg1"/>
              </a:solidFill>
            </a:endParaRPr>
          </a:p>
        </p:txBody>
      </p:sp>
    </p:spTree>
    <p:extLst>
      <p:ext uri="{BB962C8B-B14F-4D97-AF65-F5344CB8AC3E}">
        <p14:creationId xmlns:p14="http://schemas.microsoft.com/office/powerpoint/2010/main" xmlns="" val="1083821639"/>
      </p:ext>
    </p:extLst>
  </p:cSld>
  <p:clrMapOvr>
    <a:masterClrMapping/>
  </p:clrMapOvr>
  <p:transition spd="slow">
    <p:push dir="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buNone/>
            </a:pPr>
            <a:r>
              <a:rPr lang="lt-LT" dirty="0" smtClean="0"/>
              <a:t>                pienas         vanduo</a:t>
            </a:r>
          </a:p>
          <a:p>
            <a:endParaRPr lang="lt-LT" dirty="0"/>
          </a:p>
          <a:p>
            <a:endParaRPr lang="lt-LT" dirty="0" smtClean="0"/>
          </a:p>
          <a:p>
            <a:endParaRPr lang="lt-LT" dirty="0"/>
          </a:p>
          <a:p>
            <a:endParaRPr lang="lt-LT" dirty="0" smtClean="0"/>
          </a:p>
          <a:p>
            <a:endParaRPr lang="lt-LT" dirty="0"/>
          </a:p>
          <a:p>
            <a:endParaRPr lang="lt-LT" dirty="0" smtClean="0"/>
          </a:p>
          <a:p>
            <a:pPr marL="0" indent="0">
              <a:buNone/>
            </a:pPr>
            <a:r>
              <a:rPr lang="lt-LT" dirty="0" smtClean="0"/>
              <a:t> </a:t>
            </a:r>
            <a:endParaRPr lang="lt-LT" dirty="0" smtClean="0"/>
          </a:p>
          <a:p>
            <a:pPr marL="0" indent="0">
              <a:buNone/>
            </a:pPr>
            <a:r>
              <a:rPr lang="lt-LT" dirty="0"/>
              <a:t> </a:t>
            </a:r>
            <a:r>
              <a:rPr lang="lt-LT" dirty="0" smtClean="0"/>
              <a:t>  </a:t>
            </a:r>
            <a:r>
              <a:rPr lang="en-US" dirty="0" smtClean="0"/>
              <a:t>P</a:t>
            </a:r>
            <a:r>
              <a:rPr lang="lt-LT" dirty="0" err="1" smtClean="0"/>
              <a:t>rie</a:t>
            </a:r>
            <a:r>
              <a:rPr lang="lt-LT" dirty="0" smtClean="0"/>
              <a:t> 5</a:t>
            </a:r>
            <a:r>
              <a:rPr lang="en-US" dirty="0" smtClean="0"/>
              <a:t>0 °C</a:t>
            </a:r>
            <a:r>
              <a:rPr lang="lt-LT" dirty="0" smtClean="0"/>
              <a:t> </a:t>
            </a:r>
            <a:r>
              <a:rPr lang="lt-LT" dirty="0" smtClean="0"/>
              <a:t>pienas plėsis labiau negu vanduo</a:t>
            </a:r>
            <a:endParaRPr lang="lt-LT" dirty="0"/>
          </a:p>
          <a:p>
            <a:endParaRPr lang="en-US" dirty="0"/>
          </a:p>
        </p:txBody>
      </p:sp>
      <p:sp>
        <p:nvSpPr>
          <p:cNvPr id="3" name="Title 2"/>
          <p:cNvSpPr>
            <a:spLocks noGrp="1"/>
          </p:cNvSpPr>
          <p:nvPr>
            <p:ph type="title"/>
          </p:nvPr>
        </p:nvSpPr>
        <p:spPr/>
        <p:txBody>
          <a:bodyPr>
            <a:normAutofit fontScale="90000"/>
          </a:bodyPr>
          <a:lstStyle/>
          <a:p>
            <a:r>
              <a:rPr lang="lt-LT" dirty="0" smtClean="0"/>
              <a:t>Šiluminis plėtimasis priklauso nuo </a:t>
            </a:r>
            <a:r>
              <a:rPr lang="lt-LT" dirty="0" err="1" smtClean="0"/>
              <a:t>kūn</a:t>
            </a:r>
            <a:r>
              <a:rPr smtClean="0"/>
              <a:t>o</a:t>
            </a:r>
            <a:r>
              <a:rPr lang="lt-LT" dirty="0" smtClean="0"/>
              <a:t> medžiagos</a:t>
            </a:r>
            <a:endParaRPr lang="en-US" dirty="0"/>
          </a:p>
        </p:txBody>
      </p:sp>
      <p:sp>
        <p:nvSpPr>
          <p:cNvPr id="7" name="Rectangle 6"/>
          <p:cNvSpPr/>
          <p:nvPr/>
        </p:nvSpPr>
        <p:spPr>
          <a:xfrm>
            <a:off x="2121235" y="2564904"/>
            <a:ext cx="504056" cy="1224136"/>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8" name="Rectangle 7"/>
          <p:cNvSpPr/>
          <p:nvPr/>
        </p:nvSpPr>
        <p:spPr>
          <a:xfrm>
            <a:off x="2126578" y="2060848"/>
            <a:ext cx="504056" cy="504056"/>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9" name="Snip Same Side Corner Rectangle 8"/>
          <p:cNvSpPr/>
          <p:nvPr/>
        </p:nvSpPr>
        <p:spPr>
          <a:xfrm>
            <a:off x="1998543" y="4251726"/>
            <a:ext cx="792088" cy="550092"/>
          </a:xfrm>
          <a:prstGeom prst="snip2Same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lt-LT" dirty="0" smtClean="0"/>
              <a:t>50° </a:t>
            </a:r>
            <a:r>
              <a:rPr lang="lt-LT" dirty="0" smtClean="0"/>
              <a:t>C </a:t>
            </a:r>
            <a:endParaRPr lang="en-US" dirty="0"/>
          </a:p>
        </p:txBody>
      </p:sp>
      <p:sp>
        <p:nvSpPr>
          <p:cNvPr id="10" name="Isosceles Triangle 9"/>
          <p:cNvSpPr/>
          <p:nvPr/>
        </p:nvSpPr>
        <p:spPr>
          <a:xfrm>
            <a:off x="2283253" y="3784886"/>
            <a:ext cx="261289" cy="457712"/>
          </a:xfrm>
          <a:prstGeom prst="triangl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1" name="Rectangle 10"/>
          <p:cNvSpPr/>
          <p:nvPr/>
        </p:nvSpPr>
        <p:spPr>
          <a:xfrm>
            <a:off x="3563888" y="3146420"/>
            <a:ext cx="504056" cy="612068"/>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sp>
        <p:nvSpPr>
          <p:cNvPr id="12" name="Rectangle 11"/>
          <p:cNvSpPr/>
          <p:nvPr/>
        </p:nvSpPr>
        <p:spPr>
          <a:xfrm>
            <a:off x="3563888" y="2060848"/>
            <a:ext cx="504056" cy="1085573"/>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13" name="Snip Same Side Corner Rectangle 12"/>
          <p:cNvSpPr/>
          <p:nvPr/>
        </p:nvSpPr>
        <p:spPr>
          <a:xfrm>
            <a:off x="3428992" y="4286256"/>
            <a:ext cx="792088" cy="550092"/>
          </a:xfrm>
          <a:prstGeom prst="snip2Same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4" name="Isosceles Triangle 13"/>
          <p:cNvSpPr/>
          <p:nvPr/>
        </p:nvSpPr>
        <p:spPr>
          <a:xfrm>
            <a:off x="3685271" y="3815387"/>
            <a:ext cx="261289" cy="457712"/>
          </a:xfrm>
          <a:prstGeom prst="triangl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0" name="TextBox 19"/>
          <p:cNvSpPr txBox="1"/>
          <p:nvPr/>
        </p:nvSpPr>
        <p:spPr>
          <a:xfrm>
            <a:off x="3500430" y="4357694"/>
            <a:ext cx="1071570" cy="369332"/>
          </a:xfrm>
          <a:prstGeom prst="rect">
            <a:avLst/>
          </a:prstGeom>
          <a:noFill/>
        </p:spPr>
        <p:txBody>
          <a:bodyPr wrap="square" rtlCol="0">
            <a:spAutoFit/>
          </a:bodyPr>
          <a:lstStyle/>
          <a:p>
            <a:r>
              <a:rPr lang="en-US" dirty="0" smtClean="0">
                <a:solidFill>
                  <a:schemeClr val="bg1"/>
                </a:solidFill>
              </a:rPr>
              <a:t>50°C</a:t>
            </a:r>
            <a:endParaRPr lang="lt-LT" dirty="0">
              <a:solidFill>
                <a:schemeClr val="bg1"/>
              </a:solidFill>
            </a:endParaRPr>
          </a:p>
        </p:txBody>
      </p:sp>
    </p:spTree>
    <p:extLst>
      <p:ext uri="{BB962C8B-B14F-4D97-AF65-F5344CB8AC3E}">
        <p14:creationId xmlns:p14="http://schemas.microsoft.com/office/powerpoint/2010/main" xmlns="" val="1336324092"/>
      </p:ext>
    </p:extLst>
  </p:cSld>
  <p:clrMapOvr>
    <a:masterClrMapping/>
  </p:clrMapOvr>
  <p:transition spd="slow">
    <p:push dir="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lt-LT" dirty="0" smtClean="0"/>
              <a:t> 1. </a:t>
            </a:r>
            <a:r>
              <a:rPr lang="en-US" dirty="0" smtClean="0"/>
              <a:t>K</a:t>
            </a:r>
            <a:r>
              <a:rPr lang="lt-LT" dirty="0" err="1" smtClean="0"/>
              <a:t>ylant</a:t>
            </a:r>
            <a:r>
              <a:rPr lang="lt-LT" dirty="0" smtClean="0"/>
              <a:t> </a:t>
            </a:r>
            <a:r>
              <a:rPr lang="lt-LT" dirty="0" smtClean="0"/>
              <a:t>temperatūrai, medžiagos dalelės ima judėti greičiau, todėl joms reikia daugiau vietos.</a:t>
            </a:r>
          </a:p>
          <a:p>
            <a:pPr marL="0" indent="0">
              <a:buNone/>
            </a:pPr>
            <a:r>
              <a:rPr lang="lt-LT" dirty="0"/>
              <a:t> </a:t>
            </a:r>
            <a:r>
              <a:rPr lang="lt-LT" dirty="0" smtClean="0"/>
              <a:t>2. </a:t>
            </a:r>
            <a:r>
              <a:rPr lang="en-US" dirty="0" smtClean="0"/>
              <a:t>D</a:t>
            </a:r>
            <a:r>
              <a:rPr lang="lt-LT" dirty="0" err="1" smtClean="0"/>
              <a:t>ujų</a:t>
            </a:r>
            <a:r>
              <a:rPr lang="lt-LT" dirty="0" smtClean="0"/>
              <a:t> </a:t>
            </a:r>
            <a:r>
              <a:rPr lang="lt-LT" dirty="0" smtClean="0"/>
              <a:t>dalelių sąveikos jėga yra silpnesnė už skysčių dalelių jėgą, todėl dujose jos nutolsta </a:t>
            </a:r>
            <a:r>
              <a:rPr lang="lt-LT" dirty="0" smtClean="0"/>
              <a:t>labiau</a:t>
            </a:r>
            <a:r>
              <a:rPr lang="en-US" dirty="0" smtClean="0"/>
              <a:t>.</a:t>
            </a:r>
            <a:endParaRPr lang="lt-LT" dirty="0" smtClean="0"/>
          </a:p>
          <a:p>
            <a:pPr marL="0" indent="0">
              <a:buNone/>
            </a:pPr>
            <a:r>
              <a:rPr lang="lt-LT" dirty="0"/>
              <a:t> </a:t>
            </a:r>
            <a:r>
              <a:rPr lang="lt-LT" dirty="0" smtClean="0"/>
              <a:t>3. </a:t>
            </a:r>
            <a:r>
              <a:rPr lang="en-US" dirty="0" smtClean="0"/>
              <a:t>D</a:t>
            </a:r>
            <a:r>
              <a:rPr lang="lt-LT" dirty="0" err="1" smtClean="0"/>
              <a:t>ujų</a:t>
            </a:r>
            <a:r>
              <a:rPr lang="lt-LT" dirty="0" smtClean="0"/>
              <a:t> </a:t>
            </a:r>
            <a:r>
              <a:rPr lang="lt-LT" dirty="0" smtClean="0"/>
              <a:t>tūris padidėja labiau nei </a:t>
            </a:r>
            <a:r>
              <a:rPr lang="lt-LT" dirty="0" smtClean="0"/>
              <a:t>skysčių</a:t>
            </a:r>
            <a:r>
              <a:rPr lang="en-US" dirty="0" smtClean="0"/>
              <a:t>.</a:t>
            </a:r>
            <a:endParaRPr lang="lt-LT" dirty="0" smtClean="0"/>
          </a:p>
          <a:p>
            <a:pPr marL="0" indent="0">
              <a:buNone/>
            </a:pPr>
            <a:r>
              <a:rPr lang="lt-LT" dirty="0" smtClean="0"/>
              <a:t> 4. </a:t>
            </a:r>
            <a:r>
              <a:rPr lang="en-US" dirty="0" smtClean="0"/>
              <a:t>S</a:t>
            </a:r>
            <a:r>
              <a:rPr lang="lt-LT" dirty="0" err="1" smtClean="0"/>
              <a:t>umažėjus</a:t>
            </a:r>
            <a:r>
              <a:rPr lang="lt-LT" dirty="0" smtClean="0"/>
              <a:t> </a:t>
            </a:r>
            <a:r>
              <a:rPr lang="lt-LT" dirty="0" smtClean="0"/>
              <a:t>temperatūrai, dalelės juda lėčiau-kūno tūris mažėja.</a:t>
            </a:r>
            <a:endParaRPr lang="en-US" dirty="0"/>
          </a:p>
        </p:txBody>
      </p:sp>
      <p:sp>
        <p:nvSpPr>
          <p:cNvPr id="3" name="Title 2"/>
          <p:cNvSpPr>
            <a:spLocks noGrp="1"/>
          </p:cNvSpPr>
          <p:nvPr>
            <p:ph type="title"/>
          </p:nvPr>
        </p:nvSpPr>
        <p:spPr/>
        <p:txBody>
          <a:bodyPr>
            <a:normAutofit/>
          </a:bodyPr>
          <a:lstStyle/>
          <a:p>
            <a:r>
              <a:rPr lang="lt-LT" dirty="0" smtClean="0"/>
              <a:t>Kodėl plečiasi skysčiai ir dujos?</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3635896" y="4509120"/>
            <a:ext cx="2390775" cy="2028850"/>
          </a:xfrm>
          <a:prstGeom prst="rect">
            <a:avLst/>
          </a:prstGeom>
          <a:ln>
            <a:noFill/>
          </a:ln>
          <a:effectLst>
            <a:softEdge rad="112500"/>
          </a:effectLst>
        </p:spPr>
      </p:pic>
    </p:spTree>
    <p:extLst>
      <p:ext uri="{BB962C8B-B14F-4D97-AF65-F5344CB8AC3E}">
        <p14:creationId xmlns:p14="http://schemas.microsoft.com/office/powerpoint/2010/main" xmlns="" val="249425295"/>
      </p:ext>
    </p:extLst>
  </p:cSld>
  <p:clrMapOvr>
    <a:masterClrMapping/>
  </p:clrMapOvr>
  <p:transition spd="slow">
    <p:push dir="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00034" y="1285860"/>
            <a:ext cx="8229600" cy="4572000"/>
          </a:xfrm>
        </p:spPr>
        <p:txBody>
          <a:bodyPr/>
          <a:lstStyle/>
          <a:p>
            <a:pPr marL="0" indent="0">
              <a:buNone/>
            </a:pPr>
            <a:endParaRPr lang="lt-LT" dirty="0" smtClean="0"/>
          </a:p>
          <a:p>
            <a:pPr marL="0" indent="0">
              <a:buNone/>
            </a:pPr>
            <a:r>
              <a:rPr lang="lt-LT" dirty="0"/>
              <a:t> </a:t>
            </a:r>
            <a:r>
              <a:rPr lang="lt-LT" dirty="0" smtClean="0"/>
              <a:t>     Šiltas drėgnas oras kyla aukštyn. Jis plečiasi ir atšąla. Todėl dalis garų virsta vandens lašeliais, kurie krisdami žemyn išgaruoja.</a:t>
            </a:r>
          </a:p>
          <a:p>
            <a:pPr marL="0" indent="0">
              <a:buNone/>
            </a:pPr>
            <a:r>
              <a:rPr lang="lt-LT" dirty="0"/>
              <a:t> </a:t>
            </a:r>
            <a:r>
              <a:rPr lang="lt-LT" dirty="0" smtClean="0"/>
              <a:t>     Garams sušilus jie vėl kyla aukštyn ir kondensuojasi.</a:t>
            </a:r>
          </a:p>
          <a:p>
            <a:pPr marL="0" indent="0">
              <a:buNone/>
            </a:pPr>
            <a:r>
              <a:rPr lang="lt-LT" dirty="0"/>
              <a:t> </a:t>
            </a:r>
            <a:r>
              <a:rPr lang="lt-LT" dirty="0" smtClean="0"/>
              <a:t>     Todėl debesys tai susidaro, tai vėl išnyksta.  </a:t>
            </a:r>
            <a:endParaRPr lang="en-US" dirty="0"/>
          </a:p>
        </p:txBody>
      </p:sp>
      <p:sp>
        <p:nvSpPr>
          <p:cNvPr id="3" name="Title 2"/>
          <p:cNvSpPr>
            <a:spLocks noGrp="1"/>
          </p:cNvSpPr>
          <p:nvPr>
            <p:ph type="title"/>
          </p:nvPr>
        </p:nvSpPr>
        <p:spPr>
          <a:xfrm>
            <a:off x="428596" y="357166"/>
            <a:ext cx="8229600" cy="1219200"/>
          </a:xfrm>
        </p:spPr>
        <p:txBody>
          <a:bodyPr>
            <a:normAutofit fontScale="90000"/>
          </a:bodyPr>
          <a:lstStyle/>
          <a:p>
            <a:r>
              <a:rPr lang="lt-LT" dirty="0" smtClean="0"/>
              <a:t>Uždavinių sprendimas nr.</a:t>
            </a:r>
            <a:r>
              <a:rPr lang="lt-LT" sz="7300" dirty="0" smtClean="0"/>
              <a:t>1</a:t>
            </a:r>
            <a:r>
              <a:rPr lang="lt-LT" dirty="0" smtClean="0"/>
              <a:t/>
            </a:r>
            <a:br>
              <a:rPr lang="lt-LT" dirty="0" smtClean="0"/>
            </a:br>
            <a:r>
              <a:rPr lang="lt-LT" dirty="0"/>
              <a:t> </a:t>
            </a:r>
            <a:r>
              <a:rPr lang="lt-LT" dirty="0" smtClean="0"/>
              <a:t>   Kodėl nenukrinta debesys?</a:t>
            </a: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928794" y="4214818"/>
            <a:ext cx="3857652" cy="2219929"/>
          </a:xfrm>
          <a:prstGeom prst="rect">
            <a:avLst/>
          </a:prstGeom>
          <a:ln>
            <a:noFill/>
          </a:ln>
          <a:effectLst>
            <a:softEdge rad="112500"/>
          </a:effectLst>
        </p:spPr>
      </p:pic>
    </p:spTree>
    <p:extLst>
      <p:ext uri="{BB962C8B-B14F-4D97-AF65-F5344CB8AC3E}">
        <p14:creationId xmlns:p14="http://schemas.microsoft.com/office/powerpoint/2010/main" xmlns="" val="379096142"/>
      </p:ext>
    </p:extLst>
  </p:cSld>
  <p:clrMapOvr>
    <a:masterClrMapping/>
  </p:clrMapOvr>
  <p:transition spd="slow">
    <p:push dir="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lt-LT" dirty="0" smtClean="0"/>
              <a:t>    Gyvsidabrio ir spirito termometrai iš išorės visiškai </a:t>
            </a:r>
            <a:r>
              <a:rPr lang="lt-LT" dirty="0" smtClean="0"/>
              <a:t>panaš</a:t>
            </a:r>
            <a:r>
              <a:rPr lang="lt-LT" dirty="0" smtClean="0"/>
              <a:t>ū</a:t>
            </a:r>
            <a:r>
              <a:rPr lang="lt-LT" dirty="0" smtClean="0"/>
              <a:t>s</a:t>
            </a:r>
            <a:r>
              <a:rPr lang="lt-LT" dirty="0" smtClean="0"/>
              <a:t>.</a:t>
            </a:r>
          </a:p>
          <a:p>
            <a:pPr marL="0" indent="0">
              <a:buNone/>
            </a:pPr>
            <a:r>
              <a:rPr lang="lt-LT" dirty="0"/>
              <a:t> </a:t>
            </a:r>
            <a:r>
              <a:rPr lang="lt-LT" dirty="0" smtClean="0"/>
              <a:t> </a:t>
            </a:r>
            <a:r>
              <a:rPr lang="lt-LT" dirty="0" smtClean="0"/>
              <a:t>Kuris  </a:t>
            </a:r>
            <a:r>
              <a:rPr lang="lt-LT" dirty="0" smtClean="0"/>
              <a:t>termometras yra jautresnis?</a:t>
            </a:r>
          </a:p>
          <a:p>
            <a:pPr marL="0" indent="0">
              <a:buNone/>
            </a:pPr>
            <a:r>
              <a:rPr lang="lt-LT" dirty="0"/>
              <a:t> </a:t>
            </a:r>
            <a:r>
              <a:rPr lang="lt-LT" dirty="0" smtClean="0"/>
              <a:t> </a:t>
            </a:r>
            <a:r>
              <a:rPr lang="lt-LT" dirty="0" smtClean="0"/>
              <a:t>Kodėl</a:t>
            </a:r>
            <a:r>
              <a:rPr lang="lt-LT" dirty="0" smtClean="0"/>
              <a:t>?</a:t>
            </a:r>
          </a:p>
          <a:p>
            <a:pPr marL="0" indent="0">
              <a:buNone/>
            </a:pPr>
            <a:endParaRPr lang="lt-LT" dirty="0"/>
          </a:p>
          <a:p>
            <a:pPr marL="0" indent="0">
              <a:buNone/>
            </a:pPr>
            <a:r>
              <a:rPr lang="lt-LT" dirty="0" smtClean="0"/>
              <a:t>Spiritinis</a:t>
            </a:r>
            <a:r>
              <a:rPr lang="lt-LT" dirty="0" smtClean="0"/>
              <a:t>, nes spirito plėtimosi koeficientas 6 kartus didesnis, negu </a:t>
            </a:r>
            <a:r>
              <a:rPr lang="lt-LT" dirty="0" smtClean="0"/>
              <a:t>gyvsidabrio.</a:t>
            </a:r>
            <a:endParaRPr lang="lt-LT" dirty="0" smtClean="0"/>
          </a:p>
        </p:txBody>
      </p:sp>
      <p:sp>
        <p:nvSpPr>
          <p:cNvPr id="3" name="Title 2"/>
          <p:cNvSpPr>
            <a:spLocks noGrp="1"/>
          </p:cNvSpPr>
          <p:nvPr>
            <p:ph type="title"/>
          </p:nvPr>
        </p:nvSpPr>
        <p:spPr/>
        <p:txBody>
          <a:bodyPr>
            <a:normAutofit fontScale="90000"/>
          </a:bodyPr>
          <a:lstStyle/>
          <a:p>
            <a:r>
              <a:rPr lang="lt-LT" dirty="0" smtClean="0"/>
              <a:t/>
            </a:r>
            <a:br>
              <a:rPr lang="lt-LT" dirty="0" smtClean="0"/>
            </a:br>
            <a:r>
              <a:rPr lang="lt-LT" dirty="0" smtClean="0"/>
              <a:t>nr. </a:t>
            </a:r>
            <a:r>
              <a:rPr lang="lt-LT" sz="7300" dirty="0" smtClean="0"/>
              <a:t>2</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4500562" y="4714884"/>
            <a:ext cx="2619375" cy="1743075"/>
          </a:xfrm>
          <a:prstGeom prst="rect">
            <a:avLst/>
          </a:prstGeom>
          <a:ln>
            <a:noFill/>
          </a:ln>
          <a:effectLst>
            <a:softEdge rad="112500"/>
          </a:effectLst>
        </p:spPr>
      </p:pic>
    </p:spTree>
    <p:extLst>
      <p:ext uri="{BB962C8B-B14F-4D97-AF65-F5344CB8AC3E}">
        <p14:creationId xmlns:p14="http://schemas.microsoft.com/office/powerpoint/2010/main" xmlns="" val="2452078494"/>
      </p:ext>
    </p:extLst>
  </p:cSld>
  <p:clrMapOvr>
    <a:masterClrMapping/>
  </p:clrMapOvr>
  <p:transition spd="slow">
    <p:push dir="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normAutofit lnSpcReduction="10000"/>
          </a:bodyPr>
          <a:lstStyle/>
          <a:p>
            <a:pPr marL="0" indent="0">
              <a:buNone/>
            </a:pPr>
            <a:r>
              <a:rPr lang="lt-LT" dirty="0" smtClean="0"/>
              <a:t> </a:t>
            </a:r>
            <a:r>
              <a:rPr lang="lt-LT" dirty="0" smtClean="0"/>
              <a:t>Kokioje </a:t>
            </a:r>
            <a:r>
              <a:rPr lang="lt-LT" dirty="0" smtClean="0"/>
              <a:t>temperatūroje vanduo yra didžiausio tankio ir kuo tai pasireškia?</a:t>
            </a:r>
          </a:p>
          <a:p>
            <a:pPr marL="0" indent="0">
              <a:buNone/>
            </a:pPr>
            <a:endParaRPr lang="lt-LT" dirty="0" smtClean="0"/>
          </a:p>
          <a:p>
            <a:pPr marL="0" indent="0">
              <a:buNone/>
            </a:pPr>
            <a:r>
              <a:rPr lang="lt-LT" dirty="0"/>
              <a:t> </a:t>
            </a:r>
            <a:r>
              <a:rPr lang="lt-LT" dirty="0" smtClean="0"/>
              <a:t>   </a:t>
            </a:r>
            <a:r>
              <a:rPr lang="lt-LT" dirty="0" smtClean="0"/>
              <a:t>Atvėsus </a:t>
            </a:r>
            <a:r>
              <a:rPr lang="lt-LT" dirty="0" smtClean="0"/>
              <a:t>vandeniui žemiau 10 </a:t>
            </a:r>
            <a:r>
              <a:rPr lang="lt-LT" dirty="0" smtClean="0"/>
              <a:t>°</a:t>
            </a:r>
            <a:r>
              <a:rPr lang="lt-LT" dirty="0" smtClean="0"/>
              <a:t>C pradeda </a:t>
            </a:r>
            <a:r>
              <a:rPr lang="lt-LT" dirty="0" smtClean="0"/>
              <a:t>susidaryti mikroskopiniai ledo kristalėliai. Vandens tankis darosi </a:t>
            </a:r>
            <a:r>
              <a:rPr lang="lt-LT" dirty="0" smtClean="0"/>
              <a:t>maksimalus, </a:t>
            </a:r>
            <a:r>
              <a:rPr lang="lt-LT" dirty="0" smtClean="0"/>
              <a:t>kai vanduo atvėsta iki 4 </a:t>
            </a:r>
            <a:r>
              <a:rPr lang="lt-LT" dirty="0" smtClean="0"/>
              <a:t>°</a:t>
            </a:r>
            <a:r>
              <a:rPr lang="lt-LT" dirty="0" smtClean="0"/>
              <a:t>C temperatūros</a:t>
            </a:r>
            <a:r>
              <a:rPr lang="lt-LT" dirty="0" smtClean="0"/>
              <a:t>.</a:t>
            </a:r>
          </a:p>
          <a:p>
            <a:pPr marL="0" indent="0">
              <a:buNone/>
            </a:pPr>
            <a:r>
              <a:rPr lang="lt-LT" dirty="0"/>
              <a:t> T</a:t>
            </a:r>
            <a:r>
              <a:rPr lang="lt-LT" dirty="0" smtClean="0"/>
              <a:t>oliau vėstant vandeniui, iki jam pavirstant ledu vandens tankis mažėja.</a:t>
            </a:r>
          </a:p>
          <a:p>
            <a:pPr marL="0" indent="0">
              <a:buNone/>
            </a:pPr>
            <a:r>
              <a:rPr lang="lt-LT" dirty="0" smtClean="0"/>
              <a:t> Todėl upėse ir ežeruose virsta ledu tik paviršinis, mažesnio tankio  vanduo. To dėka žiemą išlieka gyvos žuvys.</a:t>
            </a:r>
            <a:endParaRPr lang="en-US" dirty="0"/>
          </a:p>
        </p:txBody>
      </p:sp>
      <p:sp>
        <p:nvSpPr>
          <p:cNvPr id="3" name="Title 2"/>
          <p:cNvSpPr>
            <a:spLocks noGrp="1"/>
          </p:cNvSpPr>
          <p:nvPr>
            <p:ph type="title"/>
          </p:nvPr>
        </p:nvSpPr>
        <p:spPr/>
        <p:txBody>
          <a:bodyPr>
            <a:normAutofit/>
          </a:bodyPr>
          <a:lstStyle/>
          <a:p>
            <a:r>
              <a:rPr lang="lt-LT" dirty="0" smtClean="0"/>
              <a:t>nr. </a:t>
            </a:r>
            <a:r>
              <a:rPr lang="lt-LT" sz="6600" dirty="0" smtClean="0"/>
              <a:t>3</a:t>
            </a:r>
            <a:endParaRPr lang="en-US" dirty="0"/>
          </a:p>
        </p:txBody>
      </p:sp>
      <p:pic>
        <p:nvPicPr>
          <p:cNvPr id="6" name="Picture 5"/>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6286512" y="285728"/>
            <a:ext cx="2443180" cy="1357322"/>
          </a:xfrm>
          <a:prstGeom prst="rect">
            <a:avLst/>
          </a:prstGeom>
          <a:ln>
            <a:noFill/>
          </a:ln>
          <a:effectLst>
            <a:softEdge rad="112500"/>
          </a:effectLst>
        </p:spPr>
      </p:pic>
    </p:spTree>
    <p:extLst>
      <p:ext uri="{BB962C8B-B14F-4D97-AF65-F5344CB8AC3E}">
        <p14:creationId xmlns:p14="http://schemas.microsoft.com/office/powerpoint/2010/main" xmlns="" val="3576708429"/>
      </p:ext>
    </p:extLst>
  </p:cSld>
  <p:clrMapOvr>
    <a:masterClrMapping/>
  </p:clrMapOvr>
  <p:transition spd="slow">
    <p:push dir="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buNone/>
            </a:pPr>
            <a:r>
              <a:rPr lang="lt-LT" dirty="0" smtClean="0"/>
              <a:t> Kuris termometras-su mažu ar dideliu gyvsidabrio rezervuaru yra jautresnis? Kodėl?</a:t>
            </a:r>
          </a:p>
          <a:p>
            <a:pPr marL="0" indent="0">
              <a:buNone/>
            </a:pPr>
            <a:endParaRPr lang="lt-LT" dirty="0"/>
          </a:p>
          <a:p>
            <a:pPr marL="0" indent="0">
              <a:buNone/>
            </a:pPr>
            <a:r>
              <a:rPr lang="lt-LT" dirty="0" smtClean="0"/>
              <a:t>Su dideliu, </a:t>
            </a:r>
            <a:r>
              <a:rPr lang="lt-LT" dirty="0" smtClean="0"/>
              <a:t>n</a:t>
            </a:r>
            <a:r>
              <a:rPr lang="lt-LT" dirty="0" smtClean="0"/>
              <a:t>es </a:t>
            </a:r>
            <a:r>
              <a:rPr lang="lt-LT" dirty="0" smtClean="0"/>
              <a:t>šiluminis plėtimasis priklauso nuo pradinio </a:t>
            </a:r>
            <a:r>
              <a:rPr lang="lt-LT" dirty="0" smtClean="0"/>
              <a:t>tūrio.</a:t>
            </a:r>
            <a:endParaRPr lang="lt-LT" dirty="0" smtClean="0"/>
          </a:p>
        </p:txBody>
      </p:sp>
      <p:sp>
        <p:nvSpPr>
          <p:cNvPr id="3" name="Title 2"/>
          <p:cNvSpPr>
            <a:spLocks noGrp="1"/>
          </p:cNvSpPr>
          <p:nvPr>
            <p:ph type="title"/>
          </p:nvPr>
        </p:nvSpPr>
        <p:spPr/>
        <p:txBody>
          <a:bodyPr>
            <a:normAutofit fontScale="90000"/>
          </a:bodyPr>
          <a:lstStyle/>
          <a:p>
            <a:r>
              <a:rPr lang="lt-LT" dirty="0" smtClean="0"/>
              <a:t/>
            </a:r>
            <a:br>
              <a:rPr lang="lt-LT" dirty="0" smtClean="0"/>
            </a:br>
            <a:r>
              <a:rPr lang="lt-LT" dirty="0" err="1" smtClean="0"/>
              <a:t>nr</a:t>
            </a:r>
            <a:r>
              <a:rPr smtClean="0"/>
              <a:t>.</a:t>
            </a:r>
            <a:r>
              <a:rPr lang="lt-LT" dirty="0" smtClean="0"/>
              <a:t> </a:t>
            </a:r>
            <a:r>
              <a:rPr lang="lt-LT" sz="7300" dirty="0" smtClean="0"/>
              <a:t>4</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2643174" y="3357562"/>
            <a:ext cx="4716860" cy="3138856"/>
          </a:xfrm>
          <a:prstGeom prst="ellipse">
            <a:avLst/>
          </a:prstGeom>
          <a:ln>
            <a:noFill/>
          </a:ln>
          <a:effectLst>
            <a:softEdge rad="112500"/>
          </a:effectLst>
        </p:spPr>
      </p:pic>
    </p:spTree>
    <p:extLst>
      <p:ext uri="{BB962C8B-B14F-4D97-AF65-F5344CB8AC3E}">
        <p14:creationId xmlns:p14="http://schemas.microsoft.com/office/powerpoint/2010/main" xmlns="" val="2548455688"/>
      </p:ext>
    </p:extLst>
  </p:cSld>
  <p:clrMapOvr>
    <a:masterClrMapping/>
  </p:clrMapOvr>
  <p:transition spd="slow">
    <p:push dir="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buNone/>
            </a:pPr>
            <a:r>
              <a:rPr lang="lt-LT" dirty="0" smtClean="0"/>
              <a:t> Paversti matavimo vienetus</a:t>
            </a:r>
          </a:p>
          <a:p>
            <a:pPr marL="0" indent="0">
              <a:buNone/>
            </a:pPr>
            <a:r>
              <a:rPr lang="lt-LT" dirty="0" smtClean="0"/>
              <a:t>1. 4000</a:t>
            </a:r>
            <a:r>
              <a:rPr lang="en-US" dirty="0" smtClean="0"/>
              <a:t> </a:t>
            </a:r>
            <a:r>
              <a:rPr lang="lt-LT" dirty="0" smtClean="0"/>
              <a:t>mm</a:t>
            </a:r>
            <a:r>
              <a:rPr lang="en-US" baseline="30000" dirty="0" smtClean="0"/>
              <a:t>2</a:t>
            </a:r>
            <a:r>
              <a:rPr lang="en-US" dirty="0" smtClean="0"/>
              <a:t>=      m</a:t>
            </a:r>
            <a:r>
              <a:rPr lang="en-US" baseline="30000" dirty="0" smtClean="0"/>
              <a:t>2</a:t>
            </a:r>
            <a:endParaRPr lang="en-US" dirty="0" smtClean="0"/>
          </a:p>
          <a:p>
            <a:pPr marL="0" indent="0">
              <a:buNone/>
            </a:pPr>
            <a:r>
              <a:rPr lang="en-US" dirty="0" smtClean="0"/>
              <a:t>2. 4000 cm </a:t>
            </a:r>
            <a:r>
              <a:rPr lang="en-US" baseline="30000" dirty="0" smtClean="0"/>
              <a:t>2</a:t>
            </a:r>
            <a:r>
              <a:rPr lang="en-US" dirty="0" smtClean="0"/>
              <a:t>=      m</a:t>
            </a:r>
            <a:r>
              <a:rPr lang="en-US" baseline="30000" dirty="0" smtClean="0"/>
              <a:t>2</a:t>
            </a:r>
            <a:endParaRPr lang="en-US" dirty="0" smtClean="0"/>
          </a:p>
          <a:p>
            <a:pPr marL="0" indent="0">
              <a:buNone/>
            </a:pPr>
            <a:r>
              <a:rPr lang="en-US" dirty="0" smtClean="0"/>
              <a:t>3. 0,02 </a:t>
            </a:r>
            <a:r>
              <a:rPr lang="en-US" dirty="0" smtClean="0"/>
              <a:t>m</a:t>
            </a:r>
            <a:r>
              <a:rPr lang="en-US" baseline="30000" dirty="0" smtClean="0"/>
              <a:t>2</a:t>
            </a:r>
            <a:r>
              <a:rPr lang="en-US" dirty="0" smtClean="0"/>
              <a:t> </a:t>
            </a:r>
            <a:r>
              <a:rPr lang="en-US" dirty="0" smtClean="0"/>
              <a:t>=        </a:t>
            </a:r>
            <a:r>
              <a:rPr lang="en-US" dirty="0" smtClean="0"/>
              <a:t>mm</a:t>
            </a:r>
            <a:r>
              <a:rPr lang="en-US" baseline="30000" dirty="0" smtClean="0"/>
              <a:t>2</a:t>
            </a:r>
            <a:endParaRPr lang="en-US" dirty="0" smtClean="0"/>
          </a:p>
          <a:p>
            <a:pPr marL="0" indent="0">
              <a:buNone/>
            </a:pPr>
            <a:r>
              <a:rPr lang="en-US" dirty="0" smtClean="0"/>
              <a:t>4. 0,02 </a:t>
            </a:r>
            <a:r>
              <a:rPr lang="en-US" dirty="0" smtClean="0"/>
              <a:t>m</a:t>
            </a:r>
            <a:r>
              <a:rPr lang="en-US" baseline="30000" dirty="0" smtClean="0"/>
              <a:t>2</a:t>
            </a:r>
            <a:r>
              <a:rPr lang="en-US" dirty="0" smtClean="0"/>
              <a:t>=        dm</a:t>
            </a:r>
            <a:r>
              <a:rPr lang="en-US" baseline="30000" dirty="0" smtClean="0"/>
              <a:t>2</a:t>
            </a:r>
            <a:endParaRPr lang="en-US" dirty="0" smtClean="0"/>
          </a:p>
          <a:p>
            <a:pPr marL="0" indent="0">
              <a:buNone/>
            </a:pPr>
            <a:r>
              <a:rPr lang="en-US" dirty="0" smtClean="0"/>
              <a:t>5. 0,01 </a:t>
            </a:r>
            <a:r>
              <a:rPr lang="en-US" dirty="0" smtClean="0"/>
              <a:t>m</a:t>
            </a:r>
            <a:r>
              <a:rPr lang="en-US" baseline="30000" dirty="0" smtClean="0"/>
              <a:t>2</a:t>
            </a:r>
            <a:r>
              <a:rPr lang="en-US" dirty="0" smtClean="0"/>
              <a:t> </a:t>
            </a:r>
            <a:r>
              <a:rPr lang="en-US" dirty="0" smtClean="0"/>
              <a:t>=        </a:t>
            </a:r>
            <a:r>
              <a:rPr lang="en-US" dirty="0" smtClean="0"/>
              <a:t>cm</a:t>
            </a:r>
            <a:r>
              <a:rPr lang="en-US" baseline="30000" dirty="0" smtClean="0"/>
              <a:t>2</a:t>
            </a:r>
            <a:endParaRPr lang="en-US" dirty="0" smtClean="0"/>
          </a:p>
          <a:p>
            <a:pPr marL="0" indent="0">
              <a:buNone/>
            </a:pPr>
            <a:endParaRPr lang="en-US" dirty="0"/>
          </a:p>
          <a:p>
            <a:pPr marL="0" indent="0">
              <a:buNone/>
            </a:pPr>
            <a:r>
              <a:rPr lang="en-US" dirty="0" smtClean="0"/>
              <a:t>    </a:t>
            </a:r>
            <a:r>
              <a:rPr lang="lt-LT" dirty="0" smtClean="0"/>
              <a:t>1</a:t>
            </a:r>
            <a:r>
              <a:rPr lang="lt-LT" dirty="0" smtClean="0"/>
              <a:t>.          2.      3.           4.     5. </a:t>
            </a:r>
          </a:p>
          <a:p>
            <a:pPr marL="0" indent="0">
              <a:buNone/>
            </a:pPr>
            <a:r>
              <a:rPr lang="lt-LT" dirty="0" smtClean="0"/>
              <a:t>  0,04     0,4   20000     </a:t>
            </a:r>
            <a:r>
              <a:rPr lang="en-US" dirty="0" smtClean="0"/>
              <a:t> </a:t>
            </a:r>
            <a:r>
              <a:rPr lang="lt-LT" dirty="0" smtClean="0"/>
              <a:t>2     </a:t>
            </a:r>
            <a:r>
              <a:rPr lang="lt-LT" dirty="0" smtClean="0"/>
              <a:t>100</a:t>
            </a:r>
            <a:endParaRPr lang="en-US" dirty="0" smtClean="0"/>
          </a:p>
          <a:p>
            <a:pPr marL="0" indent="0">
              <a:buNone/>
            </a:pPr>
            <a:endParaRPr lang="en-US" dirty="0"/>
          </a:p>
        </p:txBody>
      </p:sp>
      <p:sp>
        <p:nvSpPr>
          <p:cNvPr id="3" name="Title 2"/>
          <p:cNvSpPr>
            <a:spLocks noGrp="1"/>
          </p:cNvSpPr>
          <p:nvPr>
            <p:ph type="title"/>
          </p:nvPr>
        </p:nvSpPr>
        <p:spPr/>
        <p:txBody>
          <a:bodyPr>
            <a:normAutofit/>
          </a:bodyPr>
          <a:lstStyle/>
          <a:p>
            <a:r>
              <a:rPr smtClean="0"/>
              <a:t>nr.</a:t>
            </a:r>
            <a:r>
              <a:rPr sz="6600" smtClean="0"/>
              <a:t>5</a:t>
            </a:r>
            <a:endParaRPr lang="en-US" dirty="0"/>
          </a:p>
        </p:txBody>
      </p:sp>
      <p:pic>
        <p:nvPicPr>
          <p:cNvPr id="14" name="Picture 13"/>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5072066" y="1500174"/>
            <a:ext cx="3379018" cy="3929090"/>
          </a:xfrm>
          <a:prstGeom prst="rect">
            <a:avLst/>
          </a:prstGeom>
          <a:ln>
            <a:noFill/>
          </a:ln>
          <a:effectLst>
            <a:softEdge rad="112500"/>
          </a:effectLst>
        </p:spPr>
      </p:pic>
    </p:spTree>
    <p:extLst>
      <p:ext uri="{BB962C8B-B14F-4D97-AF65-F5344CB8AC3E}">
        <p14:creationId xmlns:p14="http://schemas.microsoft.com/office/powerpoint/2010/main" xmlns="" val="682445740"/>
      </p:ext>
    </p:extLst>
  </p:cSld>
  <p:clrMapOvr>
    <a:masterClrMapping/>
  </p:clrMapOvr>
  <p:transition spd="slow">
    <p:push dir="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28596" y="1500174"/>
            <a:ext cx="8229600" cy="4572000"/>
          </a:xfrm>
        </p:spPr>
        <p:txBody>
          <a:bodyPr>
            <a:normAutofit/>
          </a:bodyPr>
          <a:lstStyle/>
          <a:p>
            <a:pPr marL="0" indent="0">
              <a:buNone/>
            </a:pPr>
            <a:r>
              <a:rPr lang="lt-LT" dirty="0" smtClean="0"/>
              <a:t> Paversti matavimo vienetus</a:t>
            </a:r>
          </a:p>
          <a:p>
            <a:pPr marL="514350" indent="-514350">
              <a:buAutoNum type="arabicPeriod"/>
            </a:pPr>
            <a:r>
              <a:rPr lang="lt-LT" dirty="0" smtClean="0"/>
              <a:t>0,4 km</a:t>
            </a:r>
            <a:r>
              <a:rPr lang="en-US" dirty="0" smtClean="0"/>
              <a:t>=       m                 1km = 1000 m</a:t>
            </a:r>
          </a:p>
          <a:p>
            <a:pPr marL="514350" indent="-514350">
              <a:buAutoNum type="arabicPeriod"/>
            </a:pPr>
            <a:r>
              <a:rPr lang="en-US" dirty="0" smtClean="0"/>
              <a:t>0,7 m=         km               </a:t>
            </a:r>
            <a:r>
              <a:rPr lang="en-US" sz="2800" dirty="0" smtClean="0"/>
              <a:t>1</a:t>
            </a:r>
            <a:r>
              <a:rPr lang="en-US" dirty="0" smtClean="0"/>
              <a:t>m= 100 cm</a:t>
            </a:r>
          </a:p>
          <a:p>
            <a:pPr marL="514350" indent="-514350">
              <a:buAutoNum type="arabicPeriod"/>
            </a:pPr>
            <a:r>
              <a:rPr lang="en-US" dirty="0" smtClean="0"/>
              <a:t>30 m=          km</a:t>
            </a:r>
          </a:p>
          <a:p>
            <a:pPr marL="514350" indent="-514350">
              <a:buAutoNum type="arabicPeriod"/>
            </a:pPr>
            <a:r>
              <a:rPr lang="en-US" dirty="0" smtClean="0"/>
              <a:t>104 m=       km</a:t>
            </a:r>
          </a:p>
          <a:p>
            <a:pPr marL="514350" indent="-514350">
              <a:buAutoNum type="arabicPeriod"/>
            </a:pPr>
            <a:r>
              <a:rPr lang="en-US" dirty="0" smtClean="0"/>
              <a:t>502 m=        cm</a:t>
            </a:r>
          </a:p>
          <a:p>
            <a:pPr marL="0" indent="0">
              <a:buNone/>
            </a:pPr>
            <a:r>
              <a:rPr lang="en-US" dirty="0"/>
              <a:t> </a:t>
            </a:r>
            <a:r>
              <a:rPr lang="en-US" dirty="0" smtClean="0"/>
              <a:t>   </a:t>
            </a:r>
          </a:p>
          <a:p>
            <a:pPr marL="0" indent="0">
              <a:buNone/>
            </a:pPr>
            <a:r>
              <a:rPr lang="en-US" dirty="0"/>
              <a:t> </a:t>
            </a:r>
            <a:r>
              <a:rPr lang="en-US" dirty="0" smtClean="0"/>
              <a:t> 1.       2.            3.        4.        5.</a:t>
            </a:r>
          </a:p>
          <a:p>
            <a:pPr marL="0" indent="0">
              <a:buNone/>
            </a:pPr>
            <a:r>
              <a:rPr lang="en-US" dirty="0" smtClean="0"/>
              <a:t>400  0,0007    0,03    0,104   520</a:t>
            </a:r>
          </a:p>
        </p:txBody>
      </p:sp>
      <p:sp>
        <p:nvSpPr>
          <p:cNvPr id="3" name="Title 2"/>
          <p:cNvSpPr>
            <a:spLocks noGrp="1"/>
          </p:cNvSpPr>
          <p:nvPr>
            <p:ph type="title"/>
          </p:nvPr>
        </p:nvSpPr>
        <p:spPr/>
        <p:txBody>
          <a:bodyPr/>
          <a:lstStyle/>
          <a:p>
            <a:r>
              <a:rPr smtClean="0"/>
              <a:t>n</a:t>
            </a:r>
            <a:r>
              <a:rPr lang="lt-LT" dirty="0" smtClean="0"/>
              <a:t>r</a:t>
            </a:r>
            <a:r>
              <a:rPr lang="lt-LT" dirty="0" smtClean="0"/>
              <a:t>. </a:t>
            </a:r>
            <a:r>
              <a:rPr sz="6600" smtClean="0"/>
              <a:t>6</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6000760" y="3143248"/>
            <a:ext cx="2366004" cy="2366004"/>
          </a:xfrm>
          <a:prstGeom prst="ellipse">
            <a:avLst/>
          </a:prstGeom>
          <a:ln>
            <a:noFill/>
          </a:ln>
          <a:effectLst>
            <a:softEdge rad="112500"/>
          </a:effectLst>
        </p:spPr>
      </p:pic>
    </p:spTree>
    <p:extLst>
      <p:ext uri="{BB962C8B-B14F-4D97-AF65-F5344CB8AC3E}">
        <p14:creationId xmlns:p14="http://schemas.microsoft.com/office/powerpoint/2010/main" xmlns="" val="529080700"/>
      </p:ext>
    </p:extLst>
  </p:cSld>
  <p:clrMapOvr>
    <a:masterClrMapping/>
  </p:clrMapOvr>
  <p:transition spd="slow">
    <p:push dir="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514350" indent="-514350">
              <a:buAutoNum type="arabicPeriod"/>
            </a:pPr>
            <a:r>
              <a:rPr lang="lt-LT" dirty="0" smtClean="0"/>
              <a:t>Kodėl vanduo nenaudojamas termometrams </a:t>
            </a:r>
            <a:r>
              <a:rPr lang="lt-LT" dirty="0" smtClean="0"/>
              <a:t>p</a:t>
            </a:r>
            <a:r>
              <a:rPr lang="en-US" dirty="0" err="1" smtClean="0"/>
              <a:t>i</a:t>
            </a:r>
            <a:r>
              <a:rPr lang="lt-LT" dirty="0" err="1" smtClean="0"/>
              <a:t>ldyti</a:t>
            </a:r>
            <a:r>
              <a:rPr lang="lt-LT" dirty="0" smtClean="0"/>
              <a:t>?</a:t>
            </a:r>
          </a:p>
          <a:p>
            <a:pPr marL="0" indent="0">
              <a:buNone/>
            </a:pPr>
            <a:r>
              <a:rPr lang="lt-LT" dirty="0" smtClean="0"/>
              <a:t>    a. Jis yra </a:t>
            </a:r>
            <a:r>
              <a:rPr lang="lt-LT" dirty="0" smtClean="0"/>
              <a:t>skaidrus</a:t>
            </a:r>
            <a:r>
              <a:rPr lang="en-US" dirty="0" smtClean="0"/>
              <a:t>.</a:t>
            </a:r>
            <a:endParaRPr lang="lt-LT" dirty="0" smtClean="0"/>
          </a:p>
          <a:p>
            <a:pPr marL="0" indent="0">
              <a:buNone/>
            </a:pPr>
            <a:r>
              <a:rPr lang="lt-LT" dirty="0"/>
              <a:t> </a:t>
            </a:r>
            <a:r>
              <a:rPr lang="lt-LT" dirty="0" smtClean="0"/>
              <a:t>   b. Jis užverda 100 </a:t>
            </a:r>
            <a:r>
              <a:rPr lang="lt-LT" dirty="0" smtClean="0"/>
              <a:t>°C temperatūros</a:t>
            </a:r>
            <a:r>
              <a:rPr lang="en-US" dirty="0" smtClean="0"/>
              <a:t>.</a:t>
            </a:r>
            <a:endParaRPr lang="lt-LT" dirty="0" smtClean="0"/>
          </a:p>
          <a:p>
            <a:pPr marL="0" indent="0">
              <a:buNone/>
            </a:pPr>
            <a:r>
              <a:rPr lang="lt-LT" dirty="0"/>
              <a:t> </a:t>
            </a:r>
            <a:r>
              <a:rPr lang="lt-LT" dirty="0" smtClean="0"/>
              <a:t>   c. Jo p</a:t>
            </a:r>
            <a:r>
              <a:rPr lang="en-US" dirty="0" smtClean="0"/>
              <a:t>l</a:t>
            </a:r>
            <a:r>
              <a:rPr lang="lt-LT" dirty="0" err="1" smtClean="0"/>
              <a:t>ėtimasis</a:t>
            </a:r>
            <a:r>
              <a:rPr lang="lt-LT" dirty="0" smtClean="0"/>
              <a:t> yra </a:t>
            </a:r>
            <a:r>
              <a:rPr lang="lt-LT" dirty="0" smtClean="0"/>
              <a:t>anomalus</a:t>
            </a:r>
            <a:r>
              <a:rPr lang="en-US" dirty="0" smtClean="0"/>
              <a:t>.</a:t>
            </a:r>
            <a:endParaRPr lang="lt-LT" dirty="0" smtClean="0"/>
          </a:p>
          <a:p>
            <a:pPr marL="0" indent="0">
              <a:buNone/>
            </a:pPr>
            <a:r>
              <a:rPr lang="lt-LT" dirty="0"/>
              <a:t> </a:t>
            </a:r>
            <a:r>
              <a:rPr lang="lt-LT" dirty="0" smtClean="0"/>
              <a:t>   d. Jis užšąla </a:t>
            </a:r>
            <a:r>
              <a:rPr lang="lt-LT" dirty="0" smtClean="0"/>
              <a:t>0° </a:t>
            </a:r>
            <a:r>
              <a:rPr lang="lt-LT" dirty="0" smtClean="0"/>
              <a:t>C </a:t>
            </a:r>
            <a:r>
              <a:rPr lang="lt-LT" dirty="0" smtClean="0"/>
              <a:t>temperatūroje</a:t>
            </a:r>
            <a:r>
              <a:rPr lang="en-US" dirty="0" smtClean="0"/>
              <a:t>.</a:t>
            </a:r>
            <a:endParaRPr lang="en-US" dirty="0"/>
          </a:p>
        </p:txBody>
      </p:sp>
      <p:sp>
        <p:nvSpPr>
          <p:cNvPr id="3" name="Title 2"/>
          <p:cNvSpPr>
            <a:spLocks noGrp="1"/>
          </p:cNvSpPr>
          <p:nvPr>
            <p:ph type="title"/>
          </p:nvPr>
        </p:nvSpPr>
        <p:spPr/>
        <p:txBody>
          <a:bodyPr/>
          <a:lstStyle/>
          <a:p>
            <a:r>
              <a:rPr lang="en-US" dirty="0" smtClean="0"/>
              <a:t>T</a:t>
            </a:r>
            <a:r>
              <a:rPr lang="lt-LT" dirty="0" smtClean="0"/>
              <a:t>estas</a:t>
            </a:r>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6000760" y="2285992"/>
            <a:ext cx="2777886" cy="4071966"/>
          </a:xfrm>
          <a:prstGeom prst="rect">
            <a:avLst/>
          </a:prstGeom>
        </p:spPr>
      </p:pic>
    </p:spTree>
    <p:extLst>
      <p:ext uri="{BB962C8B-B14F-4D97-AF65-F5344CB8AC3E}">
        <p14:creationId xmlns:p14="http://schemas.microsoft.com/office/powerpoint/2010/main" xmlns="" val="1977015807"/>
      </p:ext>
    </p:extLst>
  </p:cSld>
  <p:clrMapOvr>
    <a:masterClrMapping/>
  </p:clrMapOvr>
  <p:transition spd="slow">
    <p:push dir="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lt-LT" dirty="0" smtClean="0"/>
              <a:t> 2. </a:t>
            </a:r>
            <a:r>
              <a:rPr lang="en-US" dirty="0" smtClean="0"/>
              <a:t>K</a:t>
            </a:r>
            <a:r>
              <a:rPr lang="lt-LT" dirty="0" err="1" smtClean="0"/>
              <a:t>aip</a:t>
            </a:r>
            <a:r>
              <a:rPr lang="lt-LT" dirty="0" smtClean="0"/>
              <a:t> žymima ir kokiais </a:t>
            </a:r>
            <a:r>
              <a:rPr lang="lt-LT" dirty="0" err="1" smtClean="0"/>
              <a:t>matav</a:t>
            </a:r>
            <a:r>
              <a:rPr lang="en-US" dirty="0" err="1" smtClean="0"/>
              <a:t>i</a:t>
            </a:r>
            <a:r>
              <a:rPr lang="lt-LT" dirty="0" err="1" smtClean="0"/>
              <a:t>mo</a:t>
            </a:r>
            <a:r>
              <a:rPr lang="lt-LT" dirty="0" smtClean="0"/>
              <a:t> vienetais matuojama temperatūra</a:t>
            </a:r>
          </a:p>
          <a:p>
            <a:pPr marL="0" indent="0">
              <a:buNone/>
            </a:pPr>
            <a:r>
              <a:rPr lang="lt-LT" dirty="0"/>
              <a:t> </a:t>
            </a:r>
            <a:r>
              <a:rPr lang="lt-LT" dirty="0" smtClean="0"/>
              <a:t> A. t,   </a:t>
            </a:r>
            <a:r>
              <a:rPr lang="lt-LT" dirty="0" smtClean="0"/>
              <a:t>°C</a:t>
            </a:r>
            <a:endParaRPr lang="lt-LT" dirty="0" smtClean="0"/>
          </a:p>
          <a:p>
            <a:pPr marL="0" indent="0">
              <a:buNone/>
            </a:pPr>
            <a:r>
              <a:rPr lang="lt-LT" dirty="0"/>
              <a:t> </a:t>
            </a:r>
            <a:r>
              <a:rPr lang="lt-LT" dirty="0" smtClean="0"/>
              <a:t> B. t, s</a:t>
            </a:r>
          </a:p>
          <a:p>
            <a:pPr marL="0" indent="0">
              <a:buNone/>
            </a:pPr>
            <a:r>
              <a:rPr lang="lt-LT" dirty="0"/>
              <a:t> </a:t>
            </a:r>
            <a:r>
              <a:rPr lang="lt-LT" dirty="0" smtClean="0"/>
              <a:t> C. T,  k</a:t>
            </a:r>
          </a:p>
          <a:p>
            <a:pPr marL="0" indent="0">
              <a:buNone/>
            </a:pPr>
            <a:r>
              <a:rPr lang="lt-LT" dirty="0"/>
              <a:t> </a:t>
            </a:r>
            <a:r>
              <a:rPr lang="lt-LT" dirty="0" smtClean="0"/>
              <a:t> D. S, m</a:t>
            </a:r>
            <a:endParaRPr lang="en-US" dirty="0"/>
          </a:p>
        </p:txBody>
      </p:sp>
      <p:sp>
        <p:nvSpPr>
          <p:cNvPr id="3" name="Title 2"/>
          <p:cNvSpPr>
            <a:spLocks noGrp="1"/>
          </p:cNvSpPr>
          <p:nvPr>
            <p:ph type="title"/>
          </p:nvPr>
        </p:nvSpPr>
        <p:spPr/>
        <p:txBody>
          <a:bodyPr/>
          <a:lstStyle/>
          <a:p>
            <a:r>
              <a:rPr smtClean="0"/>
              <a:t>T</a:t>
            </a:r>
            <a:r>
              <a:rPr lang="lt-LT" dirty="0" smtClean="0"/>
              <a:t>estas</a:t>
            </a: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4857752" y="2571744"/>
            <a:ext cx="3520982" cy="3716592"/>
          </a:xfrm>
          <a:prstGeom prst="rect">
            <a:avLst/>
          </a:prstGeom>
        </p:spPr>
      </p:pic>
    </p:spTree>
    <p:extLst>
      <p:ext uri="{BB962C8B-B14F-4D97-AF65-F5344CB8AC3E}">
        <p14:creationId xmlns:p14="http://schemas.microsoft.com/office/powerpoint/2010/main" xmlns="" val="2022345411"/>
      </p:ext>
    </p:extLst>
  </p:cSld>
  <p:clrMapOvr>
    <a:masterClrMapping/>
  </p:clrMapOvr>
  <p:transition spd="slow">
    <p:push dir="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23528" y="1628800"/>
            <a:ext cx="8229600" cy="4572000"/>
          </a:xfrm>
        </p:spPr>
        <p:txBody>
          <a:bodyPr/>
          <a:lstStyle/>
          <a:p>
            <a:pPr marL="0" indent="0">
              <a:buNone/>
            </a:pPr>
            <a:r>
              <a:rPr lang="lt-LT" dirty="0" smtClean="0"/>
              <a:t> 3. </a:t>
            </a:r>
            <a:r>
              <a:rPr lang="en-US" dirty="0" smtClean="0"/>
              <a:t>K</a:t>
            </a:r>
            <a:r>
              <a:rPr lang="lt-LT" dirty="0" err="1" smtClean="0"/>
              <a:t>odėl</a:t>
            </a:r>
            <a:r>
              <a:rPr lang="lt-LT" dirty="0" smtClean="0"/>
              <a:t> lauko termometrai </a:t>
            </a:r>
            <a:r>
              <a:rPr lang="lt-LT" dirty="0" err="1" smtClean="0"/>
              <a:t>pr</a:t>
            </a:r>
            <a:r>
              <a:rPr lang="en-US" dirty="0" err="1" smtClean="0"/>
              <a:t>i</a:t>
            </a:r>
            <a:r>
              <a:rPr lang="lt-LT" dirty="0" smtClean="0"/>
              <a:t>pilami alkoholio?</a:t>
            </a:r>
          </a:p>
          <a:p>
            <a:pPr marL="0" indent="0">
              <a:buNone/>
            </a:pPr>
            <a:r>
              <a:rPr lang="lt-LT" dirty="0"/>
              <a:t> </a:t>
            </a:r>
            <a:r>
              <a:rPr lang="lt-LT" dirty="0" smtClean="0"/>
              <a:t>   A. Jis yra raudonos spalvos.</a:t>
            </a:r>
          </a:p>
          <a:p>
            <a:pPr marL="0" indent="0">
              <a:buNone/>
            </a:pPr>
            <a:r>
              <a:rPr lang="lt-LT" dirty="0"/>
              <a:t> </a:t>
            </a:r>
            <a:r>
              <a:rPr lang="lt-LT" dirty="0" smtClean="0"/>
              <a:t>   B. Jis yra geras šilumos laidininkas.</a:t>
            </a:r>
          </a:p>
          <a:p>
            <a:pPr marL="0" indent="0">
              <a:buNone/>
            </a:pPr>
            <a:r>
              <a:rPr lang="lt-LT" dirty="0"/>
              <a:t> </a:t>
            </a:r>
            <a:r>
              <a:rPr lang="lt-LT" dirty="0" smtClean="0"/>
              <a:t>   C. Jo virimo temperatūra aukšta.</a:t>
            </a:r>
          </a:p>
          <a:p>
            <a:pPr marL="0" indent="0">
              <a:buNone/>
            </a:pPr>
            <a:r>
              <a:rPr lang="lt-LT" dirty="0"/>
              <a:t> </a:t>
            </a:r>
            <a:r>
              <a:rPr lang="lt-LT" dirty="0" smtClean="0"/>
              <a:t>   D. Jis užšąla labai žemoje temperatūroje.</a:t>
            </a:r>
            <a:endParaRPr lang="en-US" dirty="0"/>
          </a:p>
        </p:txBody>
      </p:sp>
      <p:sp>
        <p:nvSpPr>
          <p:cNvPr id="3" name="Title 2"/>
          <p:cNvSpPr>
            <a:spLocks noGrp="1"/>
          </p:cNvSpPr>
          <p:nvPr>
            <p:ph type="title"/>
          </p:nvPr>
        </p:nvSpPr>
        <p:spPr/>
        <p:txBody>
          <a:bodyPr/>
          <a:lstStyle/>
          <a:p>
            <a:r>
              <a:rPr smtClean="0"/>
              <a:t>T</a:t>
            </a:r>
            <a:r>
              <a:rPr lang="lt-LT" dirty="0" smtClean="0"/>
              <a:t>estas</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6858016" y="2143116"/>
            <a:ext cx="1857388" cy="4456335"/>
          </a:xfrm>
          <a:prstGeom prst="rect">
            <a:avLst/>
          </a:prstGeom>
        </p:spPr>
      </p:pic>
    </p:spTree>
    <p:extLst>
      <p:ext uri="{BB962C8B-B14F-4D97-AF65-F5344CB8AC3E}">
        <p14:creationId xmlns:p14="http://schemas.microsoft.com/office/powerpoint/2010/main" xmlns="" val="3486463676"/>
      </p:ext>
    </p:extLst>
  </p:cSld>
  <p:clrMapOvr>
    <a:masterClrMapping/>
  </p:clrMapOvr>
  <p:transition spd="slow">
    <p:push dir="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lt-LT" dirty="0" smtClean="0"/>
              <a:t>4. </a:t>
            </a:r>
            <a:r>
              <a:rPr lang="lt-LT" dirty="0" smtClean="0"/>
              <a:t>10</a:t>
            </a:r>
            <a:r>
              <a:rPr lang="en-US" dirty="0" smtClean="0"/>
              <a:t> </a:t>
            </a:r>
            <a:r>
              <a:rPr lang="lt-LT" dirty="0" smtClean="0"/>
              <a:t>°C </a:t>
            </a:r>
            <a:r>
              <a:rPr lang="lt-LT" dirty="0" smtClean="0"/>
              <a:t>temperatūrą išreikškite </a:t>
            </a:r>
            <a:r>
              <a:rPr lang="en-US" dirty="0" smtClean="0"/>
              <a:t> K</a:t>
            </a:r>
            <a:r>
              <a:rPr lang="lt-LT" dirty="0" err="1" smtClean="0"/>
              <a:t>elvinais</a:t>
            </a:r>
            <a:endParaRPr lang="lt-LT" dirty="0" smtClean="0"/>
          </a:p>
          <a:p>
            <a:pPr marL="0" indent="0">
              <a:buNone/>
            </a:pPr>
            <a:r>
              <a:rPr lang="lt-LT" dirty="0"/>
              <a:t> </a:t>
            </a:r>
            <a:r>
              <a:rPr lang="lt-LT" dirty="0" smtClean="0"/>
              <a:t> A. 283 K</a:t>
            </a:r>
          </a:p>
          <a:p>
            <a:pPr marL="0" indent="0">
              <a:buNone/>
            </a:pPr>
            <a:r>
              <a:rPr lang="lt-LT" dirty="0"/>
              <a:t> </a:t>
            </a:r>
            <a:r>
              <a:rPr lang="lt-LT" dirty="0" smtClean="0"/>
              <a:t> B.-283 K</a:t>
            </a:r>
          </a:p>
          <a:p>
            <a:pPr marL="0" indent="0">
              <a:buNone/>
            </a:pPr>
            <a:r>
              <a:rPr lang="lt-LT" dirty="0"/>
              <a:t> </a:t>
            </a:r>
            <a:r>
              <a:rPr lang="lt-LT" dirty="0" smtClean="0"/>
              <a:t> C. 273 K</a:t>
            </a:r>
          </a:p>
          <a:p>
            <a:pPr marL="0" indent="0">
              <a:buNone/>
            </a:pPr>
            <a:r>
              <a:rPr lang="lt-LT" dirty="0"/>
              <a:t> </a:t>
            </a:r>
            <a:r>
              <a:rPr lang="lt-LT" dirty="0" smtClean="0"/>
              <a:t> </a:t>
            </a:r>
            <a:r>
              <a:rPr lang="lt-LT" dirty="0" smtClean="0"/>
              <a:t>D</a:t>
            </a:r>
            <a:r>
              <a:rPr lang="en-US" dirty="0" smtClean="0"/>
              <a:t>.</a:t>
            </a:r>
            <a:r>
              <a:rPr lang="lt-LT" dirty="0" smtClean="0"/>
              <a:t> </a:t>
            </a:r>
            <a:r>
              <a:rPr lang="lt-LT" dirty="0" smtClean="0"/>
              <a:t>- 273K</a:t>
            </a:r>
            <a:endParaRPr lang="en-US" dirty="0"/>
          </a:p>
        </p:txBody>
      </p:sp>
      <p:sp>
        <p:nvSpPr>
          <p:cNvPr id="3" name="Title 2"/>
          <p:cNvSpPr>
            <a:spLocks noGrp="1"/>
          </p:cNvSpPr>
          <p:nvPr>
            <p:ph type="title"/>
          </p:nvPr>
        </p:nvSpPr>
        <p:spPr/>
        <p:txBody>
          <a:bodyPr/>
          <a:lstStyle/>
          <a:p>
            <a:r>
              <a:rPr lang="lt-LT" dirty="0" smtClean="0"/>
              <a:t>Testas</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4214810" y="2143116"/>
            <a:ext cx="3998874" cy="4135842"/>
          </a:xfrm>
          <a:prstGeom prst="ellipse">
            <a:avLst/>
          </a:prstGeom>
          <a:ln>
            <a:noFill/>
          </a:ln>
          <a:effectLst>
            <a:softEdge rad="112500"/>
          </a:effectLst>
        </p:spPr>
      </p:pic>
    </p:spTree>
    <p:extLst>
      <p:ext uri="{BB962C8B-B14F-4D97-AF65-F5344CB8AC3E}">
        <p14:creationId xmlns:p14="http://schemas.microsoft.com/office/powerpoint/2010/main" xmlns="" val="1731949434"/>
      </p:ext>
    </p:extLst>
  </p:cSld>
  <p:clrMapOvr>
    <a:masterClrMapping/>
  </p:clrMapOvr>
  <p:transition spd="slow">
    <p:push dir="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lt-LT" dirty="0" smtClean="0"/>
              <a:t>5. Kuris yra skysčių šiluminio plėtimosi ypatumas? </a:t>
            </a:r>
          </a:p>
          <a:p>
            <a:pPr marL="0" indent="0">
              <a:buNone/>
            </a:pPr>
            <a:r>
              <a:rPr lang="lt-LT" dirty="0"/>
              <a:t> </a:t>
            </a:r>
            <a:r>
              <a:rPr lang="lt-LT" dirty="0" smtClean="0"/>
              <a:t>    A. Skysčiai plečiasi labiau nei kieti </a:t>
            </a:r>
            <a:r>
              <a:rPr lang="lt-LT" dirty="0" smtClean="0"/>
              <a:t>kūnai</a:t>
            </a:r>
            <a:r>
              <a:rPr lang="en-US" dirty="0" smtClean="0"/>
              <a:t>.</a:t>
            </a:r>
            <a:endParaRPr lang="lt-LT" dirty="0" smtClean="0"/>
          </a:p>
          <a:p>
            <a:pPr marL="0" indent="0">
              <a:buNone/>
            </a:pPr>
            <a:r>
              <a:rPr lang="lt-LT" dirty="0"/>
              <a:t> </a:t>
            </a:r>
            <a:r>
              <a:rPr lang="lt-LT" dirty="0" smtClean="0"/>
              <a:t>    B.  Besiplečiančių skysčių tankis </a:t>
            </a:r>
            <a:r>
              <a:rPr lang="lt-LT" dirty="0" smtClean="0"/>
              <a:t>mažėja</a:t>
            </a:r>
            <a:r>
              <a:rPr lang="en-US" dirty="0" smtClean="0"/>
              <a:t>.</a:t>
            </a:r>
            <a:endParaRPr lang="lt-LT" dirty="0" smtClean="0"/>
          </a:p>
          <a:p>
            <a:pPr marL="0" indent="0">
              <a:buNone/>
            </a:pPr>
            <a:r>
              <a:rPr lang="lt-LT" dirty="0"/>
              <a:t> </a:t>
            </a:r>
            <a:r>
              <a:rPr lang="lt-LT" dirty="0" smtClean="0"/>
              <a:t>    C.  Visi skysčiai plečiasi </a:t>
            </a:r>
            <a:r>
              <a:rPr lang="lt-LT" dirty="0" smtClean="0"/>
              <a:t>vienodai</a:t>
            </a:r>
            <a:r>
              <a:rPr lang="en-US" dirty="0" smtClean="0"/>
              <a:t>.</a:t>
            </a:r>
            <a:endParaRPr lang="lt-LT" dirty="0" smtClean="0"/>
          </a:p>
          <a:p>
            <a:pPr marL="0" indent="0">
              <a:buNone/>
            </a:pPr>
            <a:r>
              <a:rPr lang="lt-LT" dirty="0"/>
              <a:t> </a:t>
            </a:r>
            <a:r>
              <a:rPr lang="lt-LT" dirty="0" smtClean="0"/>
              <a:t>    D. Atsakymo </a:t>
            </a:r>
            <a:r>
              <a:rPr lang="lt-LT" dirty="0" smtClean="0"/>
              <a:t>nėra</a:t>
            </a:r>
            <a:r>
              <a:rPr lang="en-US" dirty="0" smtClean="0"/>
              <a:t>.</a:t>
            </a:r>
            <a:endParaRPr lang="en-US" dirty="0"/>
          </a:p>
        </p:txBody>
      </p:sp>
      <p:sp>
        <p:nvSpPr>
          <p:cNvPr id="3" name="Title 2"/>
          <p:cNvSpPr>
            <a:spLocks noGrp="1"/>
          </p:cNvSpPr>
          <p:nvPr>
            <p:ph type="title"/>
          </p:nvPr>
        </p:nvSpPr>
        <p:spPr/>
        <p:txBody>
          <a:bodyPr>
            <a:normAutofit/>
          </a:bodyPr>
          <a:lstStyle/>
          <a:p>
            <a:r>
              <a:rPr lang="lt-LT" dirty="0" smtClean="0"/>
              <a:t>Testas </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3929058" y="3643314"/>
            <a:ext cx="4167914" cy="2508635"/>
          </a:xfrm>
          <a:prstGeom prst="rect">
            <a:avLst/>
          </a:prstGeom>
          <a:ln>
            <a:noFill/>
          </a:ln>
          <a:effectLst>
            <a:softEdge rad="112500"/>
          </a:effectLst>
        </p:spPr>
      </p:pic>
    </p:spTree>
    <p:extLst>
      <p:ext uri="{BB962C8B-B14F-4D97-AF65-F5344CB8AC3E}">
        <p14:creationId xmlns:p14="http://schemas.microsoft.com/office/powerpoint/2010/main" xmlns="" val="4027247392"/>
      </p:ext>
    </p:extLst>
  </p:cSld>
  <p:clrMapOvr>
    <a:masterClrMapping/>
  </p:clrMapOvr>
  <p:transition spd="slow">
    <p:push dir="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lt-LT" dirty="0" smtClean="0"/>
              <a:t> 6. Kaip kinta medžiagos tankis kylant temperatūrai?</a:t>
            </a:r>
          </a:p>
          <a:p>
            <a:pPr marL="0" indent="0">
              <a:buNone/>
            </a:pPr>
            <a:r>
              <a:rPr lang="lt-LT" dirty="0"/>
              <a:t> </a:t>
            </a:r>
            <a:r>
              <a:rPr lang="lt-LT" dirty="0" smtClean="0"/>
              <a:t>     A. </a:t>
            </a:r>
            <a:r>
              <a:rPr lang="lt-LT" dirty="0" smtClean="0"/>
              <a:t>Didėja</a:t>
            </a:r>
            <a:r>
              <a:rPr lang="en-US" dirty="0" smtClean="0"/>
              <a:t>.</a:t>
            </a:r>
            <a:endParaRPr lang="lt-LT" dirty="0" smtClean="0"/>
          </a:p>
          <a:p>
            <a:pPr marL="0" indent="0">
              <a:buNone/>
            </a:pPr>
            <a:r>
              <a:rPr lang="lt-LT" dirty="0"/>
              <a:t> </a:t>
            </a:r>
            <a:r>
              <a:rPr lang="lt-LT" dirty="0" smtClean="0"/>
              <a:t>     B. </a:t>
            </a:r>
            <a:r>
              <a:rPr lang="lt-LT" dirty="0" smtClean="0"/>
              <a:t>Nekinta</a:t>
            </a:r>
            <a:r>
              <a:rPr lang="en-US" dirty="0" smtClean="0"/>
              <a:t>.</a:t>
            </a:r>
            <a:endParaRPr lang="lt-LT" dirty="0" smtClean="0"/>
          </a:p>
          <a:p>
            <a:pPr marL="0" indent="0">
              <a:buNone/>
            </a:pPr>
            <a:r>
              <a:rPr lang="lt-LT" dirty="0"/>
              <a:t> </a:t>
            </a:r>
            <a:r>
              <a:rPr lang="lt-LT" dirty="0" smtClean="0"/>
              <a:t>     C. </a:t>
            </a:r>
            <a:r>
              <a:rPr lang="lt-LT" dirty="0" smtClean="0"/>
              <a:t>Mažėja</a:t>
            </a:r>
            <a:r>
              <a:rPr lang="en-US" dirty="0" smtClean="0"/>
              <a:t>.</a:t>
            </a:r>
            <a:endParaRPr lang="lt-LT" dirty="0" smtClean="0"/>
          </a:p>
          <a:p>
            <a:pPr marL="0" indent="0">
              <a:buNone/>
            </a:pPr>
            <a:r>
              <a:rPr lang="lt-LT" dirty="0"/>
              <a:t> </a:t>
            </a:r>
            <a:r>
              <a:rPr lang="lt-LT" dirty="0" smtClean="0"/>
              <a:t>     D. Teisingo atsakymo nėra </a:t>
            </a:r>
            <a:r>
              <a:rPr lang="en-US" dirty="0" smtClean="0"/>
              <a:t>.</a:t>
            </a:r>
            <a:endParaRPr lang="en-US" dirty="0"/>
          </a:p>
        </p:txBody>
      </p:sp>
      <p:sp>
        <p:nvSpPr>
          <p:cNvPr id="3" name="Title 2"/>
          <p:cNvSpPr>
            <a:spLocks noGrp="1"/>
          </p:cNvSpPr>
          <p:nvPr>
            <p:ph type="title"/>
          </p:nvPr>
        </p:nvSpPr>
        <p:spPr>
          <a:xfrm>
            <a:off x="467544" y="260648"/>
            <a:ext cx="8229600" cy="1219200"/>
          </a:xfrm>
        </p:spPr>
        <p:txBody>
          <a:bodyPr/>
          <a:lstStyle/>
          <a:p>
            <a:r>
              <a:rPr lang="lt-LT" dirty="0" smtClean="0"/>
              <a:t>Testas</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4786314" y="3929066"/>
            <a:ext cx="3692897" cy="2457455"/>
          </a:xfrm>
          <a:prstGeom prst="rect">
            <a:avLst/>
          </a:prstGeom>
          <a:ln>
            <a:noFill/>
          </a:ln>
          <a:effectLst>
            <a:softEdge rad="112500"/>
          </a:effectLst>
        </p:spPr>
      </p:pic>
    </p:spTree>
    <p:extLst>
      <p:ext uri="{BB962C8B-B14F-4D97-AF65-F5344CB8AC3E}">
        <p14:creationId xmlns:p14="http://schemas.microsoft.com/office/powerpoint/2010/main" xmlns="" val="2825755323"/>
      </p:ext>
    </p:extLst>
  </p:cSld>
  <p:clrMapOvr>
    <a:masterClrMapping/>
  </p:clrMapOvr>
  <p:transition spd="slow">
    <p:push dir="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lt-LT" dirty="0" smtClean="0"/>
              <a:t> 7. </a:t>
            </a:r>
            <a:r>
              <a:rPr lang="en-US" dirty="0" smtClean="0"/>
              <a:t>K</a:t>
            </a:r>
            <a:r>
              <a:rPr lang="lt-LT" dirty="0" smtClean="0"/>
              <a:t>uri </a:t>
            </a:r>
            <a:r>
              <a:rPr lang="lt-LT" dirty="0" smtClean="0"/>
              <a:t>ledo tirpimo temperatūra?</a:t>
            </a:r>
          </a:p>
          <a:p>
            <a:pPr marL="0" indent="0">
              <a:buNone/>
            </a:pPr>
            <a:r>
              <a:rPr lang="lt-LT" dirty="0"/>
              <a:t> </a:t>
            </a:r>
            <a:r>
              <a:rPr lang="lt-LT" dirty="0" smtClean="0"/>
              <a:t>     A. -1  </a:t>
            </a:r>
            <a:r>
              <a:rPr lang="lt-LT" dirty="0" smtClean="0"/>
              <a:t>°C</a:t>
            </a:r>
            <a:endParaRPr lang="lt-LT" dirty="0" smtClean="0"/>
          </a:p>
          <a:p>
            <a:pPr marL="0" indent="0">
              <a:buNone/>
            </a:pPr>
            <a:r>
              <a:rPr lang="lt-LT" dirty="0"/>
              <a:t> </a:t>
            </a:r>
            <a:r>
              <a:rPr lang="lt-LT" dirty="0" smtClean="0"/>
              <a:t>     B. 2  </a:t>
            </a:r>
            <a:r>
              <a:rPr lang="lt-LT" dirty="0" smtClean="0"/>
              <a:t>°C</a:t>
            </a:r>
            <a:endParaRPr lang="lt-LT" dirty="0" smtClean="0"/>
          </a:p>
          <a:p>
            <a:pPr marL="0" indent="0">
              <a:buNone/>
            </a:pPr>
            <a:r>
              <a:rPr lang="lt-LT" dirty="0"/>
              <a:t> </a:t>
            </a:r>
            <a:r>
              <a:rPr lang="lt-LT" dirty="0" smtClean="0"/>
              <a:t>     C. 0 </a:t>
            </a:r>
            <a:r>
              <a:rPr lang="lt-LT" dirty="0" smtClean="0"/>
              <a:t>° </a:t>
            </a:r>
            <a:r>
              <a:rPr lang="lt-LT" dirty="0" smtClean="0"/>
              <a:t>C</a:t>
            </a:r>
          </a:p>
          <a:p>
            <a:pPr marL="0" indent="0">
              <a:buNone/>
            </a:pPr>
            <a:r>
              <a:rPr lang="lt-LT" dirty="0"/>
              <a:t> </a:t>
            </a:r>
            <a:r>
              <a:rPr lang="lt-LT" dirty="0" smtClean="0"/>
              <a:t>     D. 100  </a:t>
            </a:r>
            <a:r>
              <a:rPr lang="lt-LT" dirty="0" smtClean="0"/>
              <a:t>°C</a:t>
            </a:r>
            <a:endParaRPr lang="en-US" dirty="0"/>
          </a:p>
        </p:txBody>
      </p:sp>
      <p:sp>
        <p:nvSpPr>
          <p:cNvPr id="3" name="Title 2"/>
          <p:cNvSpPr>
            <a:spLocks noGrp="1"/>
          </p:cNvSpPr>
          <p:nvPr>
            <p:ph type="title"/>
          </p:nvPr>
        </p:nvSpPr>
        <p:spPr/>
        <p:txBody>
          <a:bodyPr/>
          <a:lstStyle/>
          <a:p>
            <a:r>
              <a:rPr lang="lt-LT" dirty="0" smtClean="0"/>
              <a:t>Testas</a:t>
            </a:r>
            <a:endParaRPr lang="en-US" dirty="0"/>
          </a:p>
        </p:txBody>
      </p:sp>
      <p:pic>
        <p:nvPicPr>
          <p:cNvPr id="8" name="Picture 7"/>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3348624" y="2571744"/>
            <a:ext cx="5034670" cy="3661578"/>
          </a:xfrm>
          <a:prstGeom prst="rect">
            <a:avLst/>
          </a:prstGeom>
          <a:ln>
            <a:noFill/>
          </a:ln>
          <a:effectLst>
            <a:softEdge rad="112500"/>
          </a:effectLst>
        </p:spPr>
      </p:pic>
    </p:spTree>
    <p:extLst>
      <p:ext uri="{BB962C8B-B14F-4D97-AF65-F5344CB8AC3E}">
        <p14:creationId xmlns:p14="http://schemas.microsoft.com/office/powerpoint/2010/main" xmlns="" val="881883074"/>
      </p:ext>
    </p:extLst>
  </p:cSld>
  <p:clrMapOvr>
    <a:masterClrMapping/>
  </p:clrMapOvr>
  <p:transition spd="slow">
    <p:push dir="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buNone/>
            </a:pPr>
            <a:r>
              <a:rPr lang="lt-LT" dirty="0" smtClean="0"/>
              <a:t> 8. Nustatyk termometro skalės padalos vertę.</a:t>
            </a:r>
          </a:p>
          <a:p>
            <a:pPr marL="0" indent="0">
              <a:buNone/>
            </a:pPr>
            <a:r>
              <a:rPr lang="lt-LT" dirty="0"/>
              <a:t> </a:t>
            </a:r>
            <a:r>
              <a:rPr lang="lt-LT" dirty="0" smtClean="0"/>
              <a:t>    A. 0,4</a:t>
            </a:r>
          </a:p>
          <a:p>
            <a:pPr marL="0" indent="0">
              <a:buNone/>
            </a:pPr>
            <a:r>
              <a:rPr lang="lt-LT" dirty="0"/>
              <a:t> </a:t>
            </a:r>
            <a:r>
              <a:rPr lang="lt-LT" dirty="0" smtClean="0"/>
              <a:t>    B. 10</a:t>
            </a:r>
          </a:p>
          <a:p>
            <a:pPr marL="0" indent="0">
              <a:buNone/>
            </a:pPr>
            <a:r>
              <a:rPr lang="lt-LT" dirty="0"/>
              <a:t> </a:t>
            </a:r>
            <a:r>
              <a:rPr lang="lt-LT" dirty="0" smtClean="0"/>
              <a:t>    C. 0,1</a:t>
            </a:r>
          </a:p>
          <a:p>
            <a:pPr marL="0" indent="0">
              <a:buNone/>
            </a:pPr>
            <a:r>
              <a:rPr lang="lt-LT" dirty="0"/>
              <a:t> </a:t>
            </a:r>
            <a:r>
              <a:rPr lang="lt-LT" dirty="0" smtClean="0"/>
              <a:t>    D. 0,5</a:t>
            </a:r>
          </a:p>
          <a:p>
            <a:pPr marL="0" indent="0">
              <a:buNone/>
            </a:pPr>
            <a:r>
              <a:rPr lang="lt-LT" dirty="0"/>
              <a:t> </a:t>
            </a:r>
            <a:r>
              <a:rPr lang="lt-LT" dirty="0" smtClean="0"/>
              <a:t>                                  8          0</a:t>
            </a:r>
          </a:p>
          <a:p>
            <a:pPr marL="0" indent="0">
              <a:buNone/>
            </a:pPr>
            <a:r>
              <a:rPr lang="lt-LT" dirty="0" smtClean="0"/>
              <a:t>                                   6          0        </a:t>
            </a:r>
            <a:endParaRPr lang="lt-LT" dirty="0"/>
          </a:p>
          <a:p>
            <a:pPr marL="0" indent="0">
              <a:buNone/>
            </a:pPr>
            <a:r>
              <a:rPr lang="lt-LT" dirty="0" smtClean="0"/>
              <a:t>                                    4         0  </a:t>
            </a:r>
          </a:p>
          <a:p>
            <a:pPr marL="0" indent="0">
              <a:buNone/>
            </a:pPr>
            <a:r>
              <a:rPr lang="lt-LT" dirty="0"/>
              <a:t> </a:t>
            </a:r>
            <a:r>
              <a:rPr lang="lt-LT" dirty="0" smtClean="0"/>
              <a:t>                                   2        0</a:t>
            </a:r>
            <a:endParaRPr lang="en-US" dirty="0"/>
          </a:p>
        </p:txBody>
      </p:sp>
      <p:sp>
        <p:nvSpPr>
          <p:cNvPr id="3" name="Title 2"/>
          <p:cNvSpPr>
            <a:spLocks noGrp="1"/>
          </p:cNvSpPr>
          <p:nvPr>
            <p:ph type="title"/>
          </p:nvPr>
        </p:nvSpPr>
        <p:spPr/>
        <p:txBody>
          <a:bodyPr/>
          <a:lstStyle/>
          <a:p>
            <a:r>
              <a:rPr lang="lt-LT" dirty="0" smtClean="0"/>
              <a:t>Testas</a:t>
            </a:r>
            <a:endParaRPr lang="en-US" dirty="0"/>
          </a:p>
        </p:txBody>
      </p:sp>
      <p:cxnSp>
        <p:nvCxnSpPr>
          <p:cNvPr id="5" name="Straight Connector 4"/>
          <p:cNvCxnSpPr/>
          <p:nvPr/>
        </p:nvCxnSpPr>
        <p:spPr>
          <a:xfrm>
            <a:off x="3347864" y="3717032"/>
            <a:ext cx="72008" cy="2520280"/>
          </a:xfrm>
          <a:prstGeom prst="line">
            <a:avLst/>
          </a:prstGeom>
        </p:spPr>
        <p:style>
          <a:lnRef idx="3">
            <a:schemeClr val="dk1"/>
          </a:lnRef>
          <a:fillRef idx="0">
            <a:schemeClr val="dk1"/>
          </a:fillRef>
          <a:effectRef idx="2">
            <a:schemeClr val="dk1"/>
          </a:effectRef>
          <a:fontRef idx="minor">
            <a:schemeClr val="tx1"/>
          </a:fontRef>
        </p:style>
      </p:cxnSp>
      <p:cxnSp>
        <p:nvCxnSpPr>
          <p:cNvPr id="8" name="Straight Connector 7"/>
          <p:cNvCxnSpPr/>
          <p:nvPr/>
        </p:nvCxnSpPr>
        <p:spPr>
          <a:xfrm>
            <a:off x="4220344" y="3766657"/>
            <a:ext cx="72008" cy="2520280"/>
          </a:xfrm>
          <a:prstGeom prst="line">
            <a:avLst/>
          </a:prstGeom>
        </p:spPr>
        <p:style>
          <a:lnRef idx="3">
            <a:schemeClr val="dk1"/>
          </a:lnRef>
          <a:fillRef idx="0">
            <a:schemeClr val="dk1"/>
          </a:fillRef>
          <a:effectRef idx="2">
            <a:schemeClr val="dk1"/>
          </a:effectRef>
          <a:fontRef idx="minor">
            <a:schemeClr val="tx1"/>
          </a:fontRef>
        </p:style>
      </p:cxnSp>
      <p:cxnSp>
        <p:nvCxnSpPr>
          <p:cNvPr id="9" name="Straight Connector 8"/>
          <p:cNvCxnSpPr/>
          <p:nvPr/>
        </p:nvCxnSpPr>
        <p:spPr>
          <a:xfrm>
            <a:off x="3779912" y="3766657"/>
            <a:ext cx="72008" cy="2520280"/>
          </a:xfrm>
          <a:prstGeom prst="line">
            <a:avLst/>
          </a:prstGeom>
        </p:spPr>
        <p:style>
          <a:lnRef idx="3">
            <a:schemeClr val="dk1"/>
          </a:lnRef>
          <a:fillRef idx="0">
            <a:schemeClr val="dk1"/>
          </a:fillRef>
          <a:effectRef idx="2">
            <a:schemeClr val="dk1"/>
          </a:effectRef>
          <a:fontRef idx="minor">
            <a:schemeClr val="tx1"/>
          </a:fontRef>
        </p:style>
      </p:cxnSp>
      <p:cxnSp>
        <p:nvCxnSpPr>
          <p:cNvPr id="10" name="Straight Connector 9"/>
          <p:cNvCxnSpPr/>
          <p:nvPr/>
        </p:nvCxnSpPr>
        <p:spPr>
          <a:xfrm>
            <a:off x="4673728" y="3766657"/>
            <a:ext cx="72008" cy="2520280"/>
          </a:xfrm>
          <a:prstGeom prst="line">
            <a:avLst/>
          </a:prstGeom>
        </p:spPr>
        <p:style>
          <a:lnRef idx="3">
            <a:schemeClr val="dk1"/>
          </a:lnRef>
          <a:fillRef idx="0">
            <a:schemeClr val="dk1"/>
          </a:fillRef>
          <a:effectRef idx="2">
            <a:schemeClr val="dk1"/>
          </a:effectRef>
          <a:fontRef idx="minor">
            <a:schemeClr val="tx1"/>
          </a:fontRef>
        </p:style>
      </p:cxnSp>
      <p:cxnSp>
        <p:nvCxnSpPr>
          <p:cNvPr id="11" name="Straight Connector 10"/>
          <p:cNvCxnSpPr/>
          <p:nvPr/>
        </p:nvCxnSpPr>
        <p:spPr>
          <a:xfrm>
            <a:off x="3527802" y="4334941"/>
            <a:ext cx="1008112" cy="0"/>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p:cNvCxnSpPr/>
          <p:nvPr/>
        </p:nvCxnSpPr>
        <p:spPr>
          <a:xfrm>
            <a:off x="3601906" y="4869160"/>
            <a:ext cx="859904" cy="0"/>
          </a:xfrm>
          <a:prstGeom prst="line">
            <a:avLst/>
          </a:prstGeom>
        </p:spPr>
        <p:style>
          <a:lnRef idx="3">
            <a:schemeClr val="dk1"/>
          </a:lnRef>
          <a:fillRef idx="0">
            <a:schemeClr val="dk1"/>
          </a:fillRef>
          <a:effectRef idx="2">
            <a:schemeClr val="dk1"/>
          </a:effectRef>
          <a:fontRef idx="minor">
            <a:schemeClr val="tx1"/>
          </a:fontRef>
        </p:style>
      </p:cxnSp>
      <p:cxnSp>
        <p:nvCxnSpPr>
          <p:cNvPr id="18" name="Straight Connector 17"/>
          <p:cNvCxnSpPr/>
          <p:nvPr/>
        </p:nvCxnSpPr>
        <p:spPr>
          <a:xfrm>
            <a:off x="3556517" y="5373216"/>
            <a:ext cx="1008112" cy="0"/>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p:cNvCxnSpPr/>
          <p:nvPr/>
        </p:nvCxnSpPr>
        <p:spPr>
          <a:xfrm>
            <a:off x="3304134" y="6001230"/>
            <a:ext cx="1405598" cy="20058"/>
          </a:xfrm>
          <a:prstGeom prst="line">
            <a:avLst/>
          </a:prstGeom>
        </p:spPr>
        <p:style>
          <a:lnRef idx="3">
            <a:schemeClr val="dk1"/>
          </a:lnRef>
          <a:fillRef idx="0">
            <a:schemeClr val="dk1"/>
          </a:fillRef>
          <a:effectRef idx="2">
            <a:schemeClr val="dk1"/>
          </a:effectRef>
          <a:fontRef idx="minor">
            <a:schemeClr val="tx1"/>
          </a:fontRef>
        </p:style>
      </p:cxnSp>
      <p:cxnSp>
        <p:nvCxnSpPr>
          <p:cNvPr id="26" name="Tiesioji jungtis 25"/>
          <p:cNvCxnSpPr/>
          <p:nvPr/>
        </p:nvCxnSpPr>
        <p:spPr>
          <a:xfrm>
            <a:off x="3643306" y="4214818"/>
            <a:ext cx="714380" cy="1588"/>
          </a:xfrm>
          <a:prstGeom prst="line">
            <a:avLst/>
          </a:prstGeom>
        </p:spPr>
        <p:style>
          <a:lnRef idx="1">
            <a:schemeClr val="dk1"/>
          </a:lnRef>
          <a:fillRef idx="0">
            <a:schemeClr val="dk1"/>
          </a:fillRef>
          <a:effectRef idx="0">
            <a:schemeClr val="dk1"/>
          </a:effectRef>
          <a:fontRef idx="minor">
            <a:schemeClr val="tx1"/>
          </a:fontRef>
        </p:style>
      </p:cxnSp>
      <p:cxnSp>
        <p:nvCxnSpPr>
          <p:cNvPr id="28" name="Tiesioji jungtis 27"/>
          <p:cNvCxnSpPr/>
          <p:nvPr/>
        </p:nvCxnSpPr>
        <p:spPr>
          <a:xfrm>
            <a:off x="3643306" y="4071942"/>
            <a:ext cx="714380" cy="1588"/>
          </a:xfrm>
          <a:prstGeom prst="line">
            <a:avLst/>
          </a:prstGeom>
        </p:spPr>
        <p:style>
          <a:lnRef idx="1">
            <a:schemeClr val="dk1"/>
          </a:lnRef>
          <a:fillRef idx="0">
            <a:schemeClr val="dk1"/>
          </a:fillRef>
          <a:effectRef idx="0">
            <a:schemeClr val="dk1"/>
          </a:effectRef>
          <a:fontRef idx="minor">
            <a:schemeClr val="tx1"/>
          </a:fontRef>
        </p:style>
      </p:cxnSp>
      <p:cxnSp>
        <p:nvCxnSpPr>
          <p:cNvPr id="29" name="Tiesioji jungtis 28"/>
          <p:cNvCxnSpPr/>
          <p:nvPr/>
        </p:nvCxnSpPr>
        <p:spPr>
          <a:xfrm>
            <a:off x="3714744" y="4500570"/>
            <a:ext cx="714380" cy="1588"/>
          </a:xfrm>
          <a:prstGeom prst="line">
            <a:avLst/>
          </a:prstGeom>
        </p:spPr>
        <p:style>
          <a:lnRef idx="1">
            <a:schemeClr val="dk1"/>
          </a:lnRef>
          <a:fillRef idx="0">
            <a:schemeClr val="dk1"/>
          </a:fillRef>
          <a:effectRef idx="0">
            <a:schemeClr val="dk1"/>
          </a:effectRef>
          <a:fontRef idx="minor">
            <a:schemeClr val="tx1"/>
          </a:fontRef>
        </p:style>
      </p:cxnSp>
      <p:cxnSp>
        <p:nvCxnSpPr>
          <p:cNvPr id="30" name="Tiesioji jungtis 29"/>
          <p:cNvCxnSpPr/>
          <p:nvPr/>
        </p:nvCxnSpPr>
        <p:spPr>
          <a:xfrm>
            <a:off x="3714744" y="4714884"/>
            <a:ext cx="714380" cy="1588"/>
          </a:xfrm>
          <a:prstGeom prst="line">
            <a:avLst/>
          </a:prstGeom>
        </p:spPr>
        <p:style>
          <a:lnRef idx="1">
            <a:schemeClr val="dk1"/>
          </a:lnRef>
          <a:fillRef idx="0">
            <a:schemeClr val="dk1"/>
          </a:fillRef>
          <a:effectRef idx="0">
            <a:schemeClr val="dk1"/>
          </a:effectRef>
          <a:fontRef idx="minor">
            <a:schemeClr val="tx1"/>
          </a:fontRef>
        </p:style>
      </p:cxnSp>
      <p:cxnSp>
        <p:nvCxnSpPr>
          <p:cNvPr id="31" name="Tiesioji jungtis 30"/>
          <p:cNvCxnSpPr/>
          <p:nvPr/>
        </p:nvCxnSpPr>
        <p:spPr>
          <a:xfrm>
            <a:off x="3643306" y="5072074"/>
            <a:ext cx="714380" cy="1588"/>
          </a:xfrm>
          <a:prstGeom prst="line">
            <a:avLst/>
          </a:prstGeom>
        </p:spPr>
        <p:style>
          <a:lnRef idx="1">
            <a:schemeClr val="dk1"/>
          </a:lnRef>
          <a:fillRef idx="0">
            <a:schemeClr val="dk1"/>
          </a:fillRef>
          <a:effectRef idx="0">
            <a:schemeClr val="dk1"/>
          </a:effectRef>
          <a:fontRef idx="minor">
            <a:schemeClr val="tx1"/>
          </a:fontRef>
        </p:style>
      </p:cxnSp>
      <p:cxnSp>
        <p:nvCxnSpPr>
          <p:cNvPr id="32" name="Tiesioji jungtis 31"/>
          <p:cNvCxnSpPr/>
          <p:nvPr/>
        </p:nvCxnSpPr>
        <p:spPr>
          <a:xfrm>
            <a:off x="3643306" y="5214950"/>
            <a:ext cx="714380" cy="1588"/>
          </a:xfrm>
          <a:prstGeom prst="line">
            <a:avLst/>
          </a:prstGeom>
        </p:spPr>
        <p:style>
          <a:lnRef idx="1">
            <a:schemeClr val="dk1"/>
          </a:lnRef>
          <a:fillRef idx="0">
            <a:schemeClr val="dk1"/>
          </a:fillRef>
          <a:effectRef idx="0">
            <a:schemeClr val="dk1"/>
          </a:effectRef>
          <a:fontRef idx="minor">
            <a:schemeClr val="tx1"/>
          </a:fontRef>
        </p:style>
      </p:cxnSp>
      <p:cxnSp>
        <p:nvCxnSpPr>
          <p:cNvPr id="33" name="Tiesioji jungtis 32"/>
          <p:cNvCxnSpPr/>
          <p:nvPr/>
        </p:nvCxnSpPr>
        <p:spPr>
          <a:xfrm>
            <a:off x="3643306" y="5572140"/>
            <a:ext cx="714380" cy="1588"/>
          </a:xfrm>
          <a:prstGeom prst="line">
            <a:avLst/>
          </a:prstGeom>
        </p:spPr>
        <p:style>
          <a:lnRef idx="1">
            <a:schemeClr val="dk1"/>
          </a:lnRef>
          <a:fillRef idx="0">
            <a:schemeClr val="dk1"/>
          </a:fillRef>
          <a:effectRef idx="0">
            <a:schemeClr val="dk1"/>
          </a:effectRef>
          <a:fontRef idx="minor">
            <a:schemeClr val="tx1"/>
          </a:fontRef>
        </p:style>
      </p:cxnSp>
      <p:cxnSp>
        <p:nvCxnSpPr>
          <p:cNvPr id="34" name="Tiesioji jungtis 33"/>
          <p:cNvCxnSpPr/>
          <p:nvPr/>
        </p:nvCxnSpPr>
        <p:spPr>
          <a:xfrm>
            <a:off x="3643306" y="5786454"/>
            <a:ext cx="714380" cy="1588"/>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xmlns="" val="571032553"/>
      </p:ext>
    </p:extLst>
  </p:cSld>
  <p:clrMapOvr>
    <a:masterClrMapping/>
  </p:clrMapOvr>
  <p:transition spd="slow">
    <p:push dir="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lt-LT" dirty="0" smtClean="0"/>
              <a:t> 9. Kaip kinta spirito tūris šildant jį nuo 2 </a:t>
            </a:r>
            <a:r>
              <a:rPr lang="lt-LT" dirty="0" smtClean="0"/>
              <a:t>°C </a:t>
            </a:r>
            <a:r>
              <a:rPr lang="lt-LT" dirty="0" smtClean="0"/>
              <a:t>iki 4 </a:t>
            </a:r>
            <a:r>
              <a:rPr lang="lt-LT" dirty="0" smtClean="0"/>
              <a:t>°C</a:t>
            </a:r>
            <a:endParaRPr lang="lt-LT" dirty="0" smtClean="0"/>
          </a:p>
          <a:p>
            <a:pPr marL="0" indent="0">
              <a:buNone/>
            </a:pPr>
            <a:r>
              <a:rPr lang="lt-LT" dirty="0"/>
              <a:t> </a:t>
            </a:r>
            <a:r>
              <a:rPr lang="lt-LT" dirty="0" smtClean="0"/>
              <a:t>      A. </a:t>
            </a:r>
            <a:r>
              <a:rPr lang="lt-LT" dirty="0" smtClean="0"/>
              <a:t>Mažėja</a:t>
            </a:r>
            <a:r>
              <a:rPr lang="en-US" dirty="0" smtClean="0"/>
              <a:t>.</a:t>
            </a:r>
            <a:endParaRPr lang="lt-LT" dirty="0" smtClean="0"/>
          </a:p>
          <a:p>
            <a:pPr marL="0" indent="0">
              <a:buNone/>
            </a:pPr>
            <a:r>
              <a:rPr lang="lt-LT" dirty="0"/>
              <a:t> </a:t>
            </a:r>
            <a:r>
              <a:rPr lang="lt-LT" dirty="0" smtClean="0"/>
              <a:t>      B. </a:t>
            </a:r>
            <a:r>
              <a:rPr lang="lt-LT" dirty="0" smtClean="0"/>
              <a:t>Didėja</a:t>
            </a:r>
            <a:r>
              <a:rPr lang="en-US" dirty="0" smtClean="0"/>
              <a:t>.</a:t>
            </a:r>
            <a:endParaRPr lang="lt-LT" dirty="0" smtClean="0"/>
          </a:p>
          <a:p>
            <a:pPr marL="0" indent="0">
              <a:buNone/>
            </a:pPr>
            <a:r>
              <a:rPr lang="lt-LT" dirty="0"/>
              <a:t> </a:t>
            </a:r>
            <a:r>
              <a:rPr lang="lt-LT" dirty="0" smtClean="0"/>
              <a:t>      C. </a:t>
            </a:r>
            <a:r>
              <a:rPr lang="lt-LT" dirty="0" smtClean="0"/>
              <a:t>Nekinta</a:t>
            </a:r>
            <a:r>
              <a:rPr lang="en-US" dirty="0" smtClean="0"/>
              <a:t>.</a:t>
            </a:r>
            <a:endParaRPr lang="lt-LT" dirty="0" smtClean="0"/>
          </a:p>
          <a:p>
            <a:pPr marL="0" indent="0">
              <a:buNone/>
            </a:pPr>
            <a:r>
              <a:rPr lang="lt-LT" dirty="0"/>
              <a:t> </a:t>
            </a:r>
            <a:r>
              <a:rPr lang="lt-LT" dirty="0" smtClean="0"/>
              <a:t>      D. </a:t>
            </a:r>
            <a:r>
              <a:rPr lang="lt-LT" dirty="0" smtClean="0"/>
              <a:t>Trumpėja</a:t>
            </a:r>
            <a:r>
              <a:rPr lang="en-US" dirty="0" smtClean="0"/>
              <a:t>.</a:t>
            </a:r>
            <a:endParaRPr lang="en-US" dirty="0"/>
          </a:p>
        </p:txBody>
      </p:sp>
      <p:sp>
        <p:nvSpPr>
          <p:cNvPr id="3" name="Title 2"/>
          <p:cNvSpPr>
            <a:spLocks noGrp="1"/>
          </p:cNvSpPr>
          <p:nvPr>
            <p:ph type="title"/>
          </p:nvPr>
        </p:nvSpPr>
        <p:spPr/>
        <p:txBody>
          <a:bodyPr/>
          <a:lstStyle/>
          <a:p>
            <a:r>
              <a:rPr lang="lt-LT" dirty="0" smtClean="0"/>
              <a:t>Testas</a:t>
            </a:r>
            <a:endParaRPr lang="en-US" dirty="0"/>
          </a:p>
        </p:txBody>
      </p:sp>
      <p:pic>
        <p:nvPicPr>
          <p:cNvPr id="6" name="Picture 5"/>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3447617" y="2708920"/>
            <a:ext cx="2247900" cy="2028825"/>
          </a:xfrm>
          <a:prstGeom prst="ellipse">
            <a:avLst/>
          </a:prstGeom>
          <a:ln>
            <a:noFill/>
          </a:ln>
          <a:effectLst>
            <a:softEdge rad="112500"/>
          </a:effectLst>
        </p:spPr>
      </p:pic>
    </p:spTree>
    <p:extLst>
      <p:ext uri="{BB962C8B-B14F-4D97-AF65-F5344CB8AC3E}">
        <p14:creationId xmlns:p14="http://schemas.microsoft.com/office/powerpoint/2010/main" xmlns="" val="1781311479"/>
      </p:ext>
    </p:extLst>
  </p:cSld>
  <p:clrMapOvr>
    <a:masterClrMapping/>
  </p:clrMapOvr>
  <p:transition spd="slow">
    <p:push dir="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lt-LT" dirty="0" smtClean="0"/>
              <a:t> 10. Jeigu dujos plečiasi, tai ar galime sakyti, kad jų </a:t>
            </a:r>
            <a:r>
              <a:rPr lang="lt-LT" dirty="0" smtClean="0"/>
              <a:t>temperatūra</a:t>
            </a:r>
            <a:r>
              <a:rPr lang="en-US" dirty="0" smtClean="0"/>
              <a:t>:</a:t>
            </a:r>
            <a:endParaRPr lang="lt-LT" dirty="0" smtClean="0"/>
          </a:p>
          <a:p>
            <a:pPr marL="0" indent="0">
              <a:buNone/>
            </a:pPr>
            <a:r>
              <a:rPr lang="lt-LT" dirty="0"/>
              <a:t> </a:t>
            </a:r>
            <a:r>
              <a:rPr lang="lt-LT" dirty="0" smtClean="0"/>
              <a:t>     A. </a:t>
            </a:r>
            <a:r>
              <a:rPr lang="lt-LT" dirty="0" smtClean="0"/>
              <a:t>Kyla</a:t>
            </a:r>
            <a:r>
              <a:rPr lang="en-US" dirty="0" smtClean="0"/>
              <a:t>.</a:t>
            </a:r>
            <a:endParaRPr lang="lt-LT" dirty="0" smtClean="0"/>
          </a:p>
          <a:p>
            <a:pPr marL="0" indent="0">
              <a:buNone/>
            </a:pPr>
            <a:r>
              <a:rPr lang="lt-LT" dirty="0"/>
              <a:t> </a:t>
            </a:r>
            <a:r>
              <a:rPr lang="lt-LT" dirty="0" smtClean="0"/>
              <a:t>     B. </a:t>
            </a:r>
            <a:r>
              <a:rPr lang="lt-LT" dirty="0" smtClean="0"/>
              <a:t>Leidžiasi</a:t>
            </a:r>
            <a:r>
              <a:rPr lang="en-US" dirty="0" smtClean="0"/>
              <a:t>.</a:t>
            </a:r>
            <a:endParaRPr lang="lt-LT" dirty="0" smtClean="0"/>
          </a:p>
          <a:p>
            <a:pPr marL="0" indent="0">
              <a:buNone/>
            </a:pPr>
            <a:r>
              <a:rPr lang="lt-LT" dirty="0"/>
              <a:t> </a:t>
            </a:r>
            <a:r>
              <a:rPr lang="lt-LT" dirty="0" smtClean="0"/>
              <a:t>     C. </a:t>
            </a:r>
            <a:r>
              <a:rPr lang="lt-LT" dirty="0" smtClean="0"/>
              <a:t>Mažėja</a:t>
            </a:r>
            <a:r>
              <a:rPr lang="en-US" dirty="0" smtClean="0"/>
              <a:t>.</a:t>
            </a:r>
            <a:endParaRPr lang="lt-LT" dirty="0" smtClean="0"/>
          </a:p>
          <a:p>
            <a:pPr marL="0" indent="0">
              <a:buNone/>
            </a:pPr>
            <a:r>
              <a:rPr lang="lt-LT" dirty="0"/>
              <a:t> </a:t>
            </a:r>
            <a:r>
              <a:rPr lang="lt-LT" dirty="0" smtClean="0"/>
              <a:t>     D. </a:t>
            </a:r>
            <a:r>
              <a:rPr lang="lt-LT" dirty="0" smtClean="0"/>
              <a:t>Nekinta</a:t>
            </a:r>
            <a:r>
              <a:rPr lang="en-US" dirty="0" smtClean="0"/>
              <a:t>.</a:t>
            </a:r>
            <a:endParaRPr lang="en-US" dirty="0"/>
          </a:p>
        </p:txBody>
      </p:sp>
      <p:sp>
        <p:nvSpPr>
          <p:cNvPr id="3" name="Title 2"/>
          <p:cNvSpPr>
            <a:spLocks noGrp="1"/>
          </p:cNvSpPr>
          <p:nvPr>
            <p:ph type="title"/>
          </p:nvPr>
        </p:nvSpPr>
        <p:spPr/>
        <p:txBody>
          <a:bodyPr/>
          <a:lstStyle/>
          <a:p>
            <a:r>
              <a:rPr lang="lt-LT" dirty="0" smtClean="0"/>
              <a:t>Testas</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4286248" y="2500306"/>
            <a:ext cx="4135745" cy="3685495"/>
          </a:xfrm>
          <a:prstGeom prst="rect">
            <a:avLst/>
          </a:prstGeom>
        </p:spPr>
      </p:pic>
    </p:spTree>
    <p:extLst>
      <p:ext uri="{BB962C8B-B14F-4D97-AF65-F5344CB8AC3E}">
        <p14:creationId xmlns:p14="http://schemas.microsoft.com/office/powerpoint/2010/main" xmlns="" val="502039672"/>
      </p:ext>
    </p:extLst>
  </p:cSld>
  <p:clrMapOvr>
    <a:masterClrMapping/>
  </p:clrMapOvr>
  <p:transition spd="slow">
    <p:push dir="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marL="514350" indent="-514350">
              <a:buAutoNum type="arabicPeriod"/>
            </a:pPr>
            <a:r>
              <a:rPr lang="lt-LT" dirty="0" smtClean="0"/>
              <a:t>C</a:t>
            </a:r>
          </a:p>
          <a:p>
            <a:pPr marL="514350" indent="-514350">
              <a:buAutoNum type="arabicPeriod"/>
            </a:pPr>
            <a:r>
              <a:rPr lang="lt-LT" dirty="0" smtClean="0"/>
              <a:t>A</a:t>
            </a:r>
          </a:p>
          <a:p>
            <a:pPr marL="514350" indent="-514350">
              <a:buAutoNum type="arabicPeriod"/>
            </a:pPr>
            <a:r>
              <a:rPr lang="lt-LT" dirty="0" smtClean="0"/>
              <a:t>D</a:t>
            </a:r>
          </a:p>
          <a:p>
            <a:pPr marL="514350" indent="-514350">
              <a:buAutoNum type="arabicPeriod"/>
            </a:pPr>
            <a:r>
              <a:rPr lang="lt-LT" dirty="0" smtClean="0"/>
              <a:t>A</a:t>
            </a:r>
          </a:p>
          <a:p>
            <a:pPr marL="514350" indent="-514350">
              <a:buAutoNum type="arabicPeriod"/>
            </a:pPr>
            <a:r>
              <a:rPr lang="lt-LT" dirty="0" smtClean="0"/>
              <a:t>A</a:t>
            </a:r>
          </a:p>
          <a:p>
            <a:pPr marL="514350" indent="-514350">
              <a:buAutoNum type="arabicPeriod"/>
            </a:pPr>
            <a:r>
              <a:rPr lang="lt-LT" dirty="0" smtClean="0"/>
              <a:t>C</a:t>
            </a:r>
          </a:p>
          <a:p>
            <a:pPr marL="514350" indent="-514350">
              <a:buAutoNum type="arabicPeriod"/>
            </a:pPr>
            <a:r>
              <a:rPr lang="lt-LT" dirty="0" smtClean="0"/>
              <a:t>C</a:t>
            </a:r>
          </a:p>
          <a:p>
            <a:pPr marL="514350" indent="-514350">
              <a:buAutoNum type="arabicPeriod"/>
            </a:pPr>
            <a:r>
              <a:rPr lang="lt-LT" dirty="0" smtClean="0"/>
              <a:t>B</a:t>
            </a:r>
          </a:p>
          <a:p>
            <a:pPr marL="514350" indent="-514350">
              <a:buAutoNum type="arabicPeriod"/>
            </a:pPr>
            <a:r>
              <a:rPr lang="lt-LT" dirty="0" smtClean="0"/>
              <a:t>B</a:t>
            </a:r>
          </a:p>
          <a:p>
            <a:pPr marL="514350" indent="-514350">
              <a:buAutoNum type="arabicPeriod"/>
            </a:pPr>
            <a:r>
              <a:rPr lang="lt-LT" dirty="0"/>
              <a:t>A</a:t>
            </a:r>
            <a:endParaRPr lang="lt-LT" dirty="0" smtClean="0"/>
          </a:p>
        </p:txBody>
      </p:sp>
      <p:sp>
        <p:nvSpPr>
          <p:cNvPr id="3" name="Title 2"/>
          <p:cNvSpPr>
            <a:spLocks noGrp="1"/>
          </p:cNvSpPr>
          <p:nvPr>
            <p:ph type="title"/>
          </p:nvPr>
        </p:nvSpPr>
        <p:spPr/>
        <p:txBody>
          <a:bodyPr/>
          <a:lstStyle/>
          <a:p>
            <a:r>
              <a:rPr lang="lt-LT" dirty="0" smtClean="0"/>
              <a:t>Atsakymai</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2051720" y="1916832"/>
            <a:ext cx="2664296" cy="3231803"/>
          </a:xfrm>
          <a:prstGeom prst="ellipse">
            <a:avLst/>
          </a:prstGeom>
          <a:ln>
            <a:noFill/>
          </a:ln>
          <a:effectLst>
            <a:softEdge rad="112500"/>
          </a:effectLst>
        </p:spPr>
      </p:pic>
    </p:spTree>
    <p:extLst>
      <p:ext uri="{BB962C8B-B14F-4D97-AF65-F5344CB8AC3E}">
        <p14:creationId xmlns:p14="http://schemas.microsoft.com/office/powerpoint/2010/main" xmlns="" val="3976536352"/>
      </p:ext>
    </p:extLst>
  </p:cSld>
  <p:clrMapOvr>
    <a:masterClrMapping/>
  </p:clrMapOvr>
  <p:transition spd="slow">
    <p:push dir="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514350" indent="-514350">
              <a:buAutoNum type="arabicPeriod"/>
            </a:pPr>
            <a:r>
              <a:rPr lang="lt-LT" dirty="0" smtClean="0"/>
              <a:t>Vl. Valentinavičiaus, Fizika 7 kl., šviesa, Kaunas</a:t>
            </a:r>
          </a:p>
          <a:p>
            <a:pPr marL="514350" indent="-514350">
              <a:buAutoNum type="arabicPeriod"/>
            </a:pPr>
            <a:r>
              <a:rPr lang="lt-LT" dirty="0" smtClean="0"/>
              <a:t>S. Jakutis, Fizikos uždavynynas, VII-X kl., Kaunas, šviesa, 1999</a:t>
            </a:r>
          </a:p>
          <a:p>
            <a:pPr marL="514350" indent="-514350">
              <a:buAutoNum type="arabicPeriod"/>
            </a:pPr>
            <a:r>
              <a:rPr lang="lt-LT" dirty="0" smtClean="0"/>
              <a:t>J. Gutauskaitė, Spektras, Fizkos vadovėlis 7 kl., Briedis</a:t>
            </a:r>
          </a:p>
          <a:p>
            <a:pPr marL="514350" indent="-514350">
              <a:buAutoNum type="arabicPeriod"/>
            </a:pPr>
            <a:r>
              <a:rPr lang="lt-LT" dirty="0" smtClean="0"/>
              <a:t>www. google. lt</a:t>
            </a:r>
          </a:p>
          <a:p>
            <a:pPr marL="514350" indent="-514350">
              <a:buAutoNum type="arabicPeriod"/>
            </a:pPr>
            <a:r>
              <a:rPr lang="lt-LT" dirty="0" smtClean="0">
                <a:hlinkClick r:id="rId2"/>
              </a:rPr>
              <a:t>http://lt</a:t>
            </a:r>
            <a:r>
              <a:rPr lang="lt-LT" dirty="0" smtClean="0"/>
              <a:t>. wikipedija. </a:t>
            </a:r>
            <a:r>
              <a:rPr lang="lt-LT" dirty="0"/>
              <a:t>o</a:t>
            </a:r>
            <a:r>
              <a:rPr lang="lt-LT" dirty="0" smtClean="0"/>
              <a:t>rg </a:t>
            </a:r>
            <a:endParaRPr lang="en-US" dirty="0"/>
          </a:p>
        </p:txBody>
      </p:sp>
      <p:sp>
        <p:nvSpPr>
          <p:cNvPr id="3" name="Title 2"/>
          <p:cNvSpPr>
            <a:spLocks noGrp="1"/>
          </p:cNvSpPr>
          <p:nvPr>
            <p:ph type="title"/>
          </p:nvPr>
        </p:nvSpPr>
        <p:spPr/>
        <p:txBody>
          <a:bodyPr/>
          <a:lstStyle/>
          <a:p>
            <a:r>
              <a:rPr lang="lt-LT" dirty="0" smtClean="0"/>
              <a:t>Naudota literatūra</a:t>
            </a:r>
            <a:endParaRPr lang="en-US" dirty="0"/>
          </a:p>
        </p:txBody>
      </p:sp>
    </p:spTree>
    <p:extLst>
      <p:ext uri="{BB962C8B-B14F-4D97-AF65-F5344CB8AC3E}">
        <p14:creationId xmlns:p14="http://schemas.microsoft.com/office/powerpoint/2010/main" xmlns="" val="678101692"/>
      </p:ext>
    </p:extLst>
  </p:cSld>
  <p:clrMapOvr>
    <a:masterClrMapping/>
  </p:clrMapOvr>
  <p:transition spd="slow">
    <p:push dir="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lstStyle/>
          <a:p>
            <a:endParaRPr lang="en-US" dirty="0"/>
          </a:p>
        </p:txBody>
      </p:sp>
      <p:sp>
        <p:nvSpPr>
          <p:cNvPr id="3" name="Title 2"/>
          <p:cNvSpPr>
            <a:spLocks noGrp="1"/>
          </p:cNvSpPr>
          <p:nvPr>
            <p:ph type="ctrTitle"/>
          </p:nvPr>
        </p:nvSpPr>
        <p:spPr/>
        <p:txBody>
          <a:bodyPr/>
          <a:lstStyle/>
          <a:p>
            <a:r>
              <a:rPr lang="lt-LT" dirty="0" smtClean="0"/>
              <a:t>Ačiū, kad žiūrėjote</a:t>
            </a:r>
            <a:endParaRPr lang="en-US" dirty="0"/>
          </a:p>
        </p:txBody>
      </p:sp>
    </p:spTree>
    <p:extLst>
      <p:ext uri="{BB962C8B-B14F-4D97-AF65-F5344CB8AC3E}">
        <p14:creationId xmlns:p14="http://schemas.microsoft.com/office/powerpoint/2010/main" xmlns="" val="2107115101"/>
      </p:ext>
    </p:extLst>
  </p:cSld>
  <p:clrMapOvr>
    <a:masterClrMapping/>
  </p:clrMapOvr>
  <p:transition spd="slow">
    <p:push dir="r"/>
  </p:transition>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aper">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Pap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325</TotalTime>
  <Words>1223</Words>
  <Application>Microsoft Office PowerPoint</Application>
  <PresentationFormat>Demonstracija ekrane (4:3)</PresentationFormat>
  <Paragraphs>228</Paragraphs>
  <Slides>33</Slides>
  <Notes>2</Notes>
  <HiddenSlides>0</HiddenSlides>
  <MMClips>0</MMClips>
  <ScaleCrop>false</ScaleCrop>
  <HeadingPairs>
    <vt:vector size="4" baseType="variant">
      <vt:variant>
        <vt:lpstr>Tema</vt:lpstr>
      </vt:variant>
      <vt:variant>
        <vt:i4>1</vt:i4>
      </vt:variant>
      <vt:variant>
        <vt:lpstr>Skaidrių pavadinimai</vt:lpstr>
      </vt:variant>
      <vt:variant>
        <vt:i4>33</vt:i4>
      </vt:variant>
    </vt:vector>
  </HeadingPairs>
  <TitlesOfParts>
    <vt:vector size="34" baseType="lpstr">
      <vt:lpstr>Paper</vt:lpstr>
      <vt:lpstr>Šiluminis skysčių ir dujų plėtimasis</vt:lpstr>
      <vt:lpstr>Turinys</vt:lpstr>
      <vt:lpstr>Tikslai</vt:lpstr>
      <vt:lpstr>Bandymas Nr.1    Ar šildomi skysčiai plečiasi?</vt:lpstr>
      <vt:lpstr>Darbo atlikimas</vt:lpstr>
      <vt:lpstr> Bandymas Nr. 2     Ar šildomos dujos plečiasi?</vt:lpstr>
      <vt:lpstr>Išvada:</vt:lpstr>
      <vt:lpstr>Šildomų skysčų ir dujų plėtimosi pavyzdžiai</vt:lpstr>
      <vt:lpstr>Skaidrė 9</vt:lpstr>
      <vt:lpstr>Šiluminis plėtimasis- šildomas skystis ir dujos plečiasi, nes padidėja jų tūris.</vt:lpstr>
      <vt:lpstr>Šiluminis plėtimasis priklauso nuo pradinio tūrio</vt:lpstr>
      <vt:lpstr>Šiluminis plėtimasis priklauso nuo temperatūros pokyčio</vt:lpstr>
      <vt:lpstr>Šiluminis plėtimasis priklauso nuo kūno medžiagos</vt:lpstr>
      <vt:lpstr>Kodėl plečiasi skysčiai ir dujos?</vt:lpstr>
      <vt:lpstr>Uždavinių sprendimas nr.1     Kodėl nenukrinta debesys?</vt:lpstr>
      <vt:lpstr> nr. 2</vt:lpstr>
      <vt:lpstr>nr. 3</vt:lpstr>
      <vt:lpstr> nr. 4</vt:lpstr>
      <vt:lpstr>nr.5</vt:lpstr>
      <vt:lpstr>nr. 6</vt:lpstr>
      <vt:lpstr>Testas</vt:lpstr>
      <vt:lpstr>Testas</vt:lpstr>
      <vt:lpstr>Testas</vt:lpstr>
      <vt:lpstr>Testas</vt:lpstr>
      <vt:lpstr>Testas </vt:lpstr>
      <vt:lpstr>Testas</vt:lpstr>
      <vt:lpstr>Testas</vt:lpstr>
      <vt:lpstr>Testas</vt:lpstr>
      <vt:lpstr>Testas</vt:lpstr>
      <vt:lpstr>Testas</vt:lpstr>
      <vt:lpstr>Atsakymai</vt:lpstr>
      <vt:lpstr>Naudota literatūra</vt:lpstr>
      <vt:lpstr>Ačiū, kad žiūrėjote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Šiluminis skysčių ir dujų plėtimasis</dc:title>
  <dc:creator>asus</dc:creator>
  <cp:lastModifiedBy>Kavarsko vidurinė mo</cp:lastModifiedBy>
  <cp:revision>36</cp:revision>
  <dcterms:created xsi:type="dcterms:W3CDTF">2015-03-03T09:37:22Z</dcterms:created>
  <dcterms:modified xsi:type="dcterms:W3CDTF">2015-03-18T11:46:15Z</dcterms:modified>
</cp:coreProperties>
</file>