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78"/>
  </p:notesMasterIdLst>
  <p:handoutMasterIdLst>
    <p:handoutMasterId r:id="rId79"/>
  </p:handoutMasterIdLst>
  <p:sldIdLst>
    <p:sldId id="256" r:id="rId3"/>
    <p:sldId id="257" r:id="rId4"/>
    <p:sldId id="267" r:id="rId5"/>
    <p:sldId id="269" r:id="rId6"/>
    <p:sldId id="265" r:id="rId7"/>
    <p:sldId id="270" r:id="rId8"/>
    <p:sldId id="272" r:id="rId9"/>
    <p:sldId id="266" r:id="rId10"/>
    <p:sldId id="271" r:id="rId11"/>
    <p:sldId id="273" r:id="rId12"/>
    <p:sldId id="274" r:id="rId13"/>
    <p:sldId id="259" r:id="rId14"/>
    <p:sldId id="258" r:id="rId15"/>
    <p:sldId id="276" r:id="rId16"/>
    <p:sldId id="277" r:id="rId17"/>
    <p:sldId id="286" r:id="rId18"/>
    <p:sldId id="287" r:id="rId19"/>
    <p:sldId id="288" r:id="rId20"/>
    <p:sldId id="289" r:id="rId21"/>
    <p:sldId id="322" r:id="rId22"/>
    <p:sldId id="275" r:id="rId23"/>
    <p:sldId id="280" r:id="rId24"/>
    <p:sldId id="281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1" r:id="rId36"/>
    <p:sldId id="302" r:id="rId37"/>
    <p:sldId id="282" r:id="rId38"/>
    <p:sldId id="303" r:id="rId39"/>
    <p:sldId id="304" r:id="rId40"/>
    <p:sldId id="307" r:id="rId41"/>
    <p:sldId id="308" r:id="rId42"/>
    <p:sldId id="309" r:id="rId43"/>
    <p:sldId id="310" r:id="rId44"/>
    <p:sldId id="311" r:id="rId45"/>
    <p:sldId id="312" r:id="rId46"/>
    <p:sldId id="305" r:id="rId47"/>
    <p:sldId id="306" r:id="rId48"/>
    <p:sldId id="313" r:id="rId49"/>
    <p:sldId id="314" r:id="rId50"/>
    <p:sldId id="315" r:id="rId51"/>
    <p:sldId id="316" r:id="rId52"/>
    <p:sldId id="317" r:id="rId53"/>
    <p:sldId id="318" r:id="rId54"/>
    <p:sldId id="283" r:id="rId55"/>
    <p:sldId id="284" r:id="rId56"/>
    <p:sldId id="285" r:id="rId57"/>
    <p:sldId id="319" r:id="rId58"/>
    <p:sldId id="320" r:id="rId59"/>
    <p:sldId id="321" r:id="rId60"/>
    <p:sldId id="324" r:id="rId61"/>
    <p:sldId id="340" r:id="rId62"/>
    <p:sldId id="326" r:id="rId63"/>
    <p:sldId id="331" r:id="rId64"/>
    <p:sldId id="328" r:id="rId65"/>
    <p:sldId id="337" r:id="rId66"/>
    <p:sldId id="339" r:id="rId67"/>
    <p:sldId id="341" r:id="rId68"/>
    <p:sldId id="329" r:id="rId69"/>
    <p:sldId id="336" r:id="rId70"/>
    <p:sldId id="342" r:id="rId71"/>
    <p:sldId id="343" r:id="rId72"/>
    <p:sldId id="330" r:id="rId73"/>
    <p:sldId id="335" r:id="rId74"/>
    <p:sldId id="344" r:id="rId75"/>
    <p:sldId id="345" r:id="rId76"/>
    <p:sldId id="325" r:id="rId7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2880">
          <p15:clr>
            <a:srgbClr val="A4A3A4"/>
          </p15:clr>
        </p15:guide>
        <p15:guide id="5" orient="horz" pos="3216">
          <p15:clr>
            <a:srgbClr val="A4A3A4"/>
          </p15:clr>
        </p15:guide>
        <p15:guide id="6" orient="horz" pos="816">
          <p15:clr>
            <a:srgbClr val="A4A3A4"/>
          </p15:clr>
        </p15:guide>
        <p15:guide id="7" orient="horz" pos="175">
          <p15:clr>
            <a:srgbClr val="A4A3A4"/>
          </p15:clr>
        </p15:guide>
        <p15:guide id="8" pos="3839">
          <p15:clr>
            <a:srgbClr val="A4A3A4"/>
          </p15:clr>
        </p15:guide>
        <p15:guide id="9" pos="959">
          <p15:clr>
            <a:srgbClr val="A4A3A4"/>
          </p15:clr>
        </p15:guide>
        <p15:guide id="10" pos="6719">
          <p15:clr>
            <a:srgbClr val="A4A3A4"/>
          </p15:clr>
        </p15:guide>
        <p15:guide id="11" pos="6143">
          <p15:clr>
            <a:srgbClr val="A4A3A4"/>
          </p15:clr>
        </p15:guide>
        <p15:guide id="12" pos="28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43" autoAdjust="0"/>
    <p:restoredTop sz="96163" autoAdjust="0"/>
  </p:normalViewPr>
  <p:slideViewPr>
    <p:cSldViewPr>
      <p:cViewPr varScale="1">
        <p:scale>
          <a:sx n="66" d="100"/>
          <a:sy n="66" d="100"/>
        </p:scale>
        <p:origin x="-1320" y="-96"/>
      </p:cViewPr>
      <p:guideLst>
        <p:guide orient="horz" pos="2160"/>
        <p:guide orient="horz" pos="1200"/>
        <p:guide orient="horz" pos="3888"/>
        <p:guide orient="horz" pos="2880"/>
        <p:guide orient="horz" pos="3216"/>
        <p:guide orient="horz" pos="816"/>
        <p:guide orient="horz" pos="175"/>
        <p:guide pos="3839"/>
        <p:guide pos="959"/>
        <p:guide pos="6719"/>
        <p:guide pos="6143"/>
        <p:guide pos="28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538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80" Type="http://schemas.openxmlformats.org/officeDocument/2006/relationships/printerSettings" Target="printerSettings/printerSettings1.bin"/><Relationship Id="rId81" Type="http://schemas.openxmlformats.org/officeDocument/2006/relationships/commentAuthors" Target="commentAuthors.xml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notesMaster" Target="notesMasters/notesMaster1.xml"/><Relationship Id="rId79" Type="http://schemas.openxmlformats.org/officeDocument/2006/relationships/handoutMaster" Target="handoutMasters/handoutMaster1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18/03/15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18/03/15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373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tx2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551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18/03/15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576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tx2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18/03/15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563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18/03/15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596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18/03/15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744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18/03/15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9579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18/03/15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  <a:solidFill>
            <a:schemeClr val="tx2"/>
          </a:solidFill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18/03/15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766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  <a:solidFill>
            <a:schemeClr val="tx2"/>
          </a:solidFill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18/03/15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0549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18/03/15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416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18/03/15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855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18/03/15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471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lt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4" Type="http://schemas.openxmlformats.org/officeDocument/2006/relationships/slide" Target="slide21.xml"/><Relationship Id="rId5" Type="http://schemas.openxmlformats.org/officeDocument/2006/relationships/slide" Target="slide37.xml"/><Relationship Id="rId6" Type="http://schemas.openxmlformats.org/officeDocument/2006/relationships/slide" Target="slide57.xml"/><Relationship Id="rId7" Type="http://schemas.openxmlformats.org/officeDocument/2006/relationships/slide" Target="slide58.xml"/><Relationship Id="rId1" Type="http://schemas.openxmlformats.org/officeDocument/2006/relationships/slideLayout" Target="../slideLayouts/slideLayout4.xml"/><Relationship Id="rId2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6.gif"/><Relationship Id="rId7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9.png"/><Relationship Id="rId7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1.gif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8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8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0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5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9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41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45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46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47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49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50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51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52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53.gi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55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59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3.jpg"/><Relationship Id="rId7" Type="http://schemas.openxmlformats.org/officeDocument/2006/relationships/image" Target="../media/image64.jpg"/><Relationship Id="rId8" Type="http://schemas.openxmlformats.org/officeDocument/2006/relationships/image" Target="../media/image65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image" Target="../media/image6.png"/><Relationship Id="rId5" Type="http://schemas.openxmlformats.org/officeDocument/2006/relationships/slide" Target="slide2.xml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6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" Target="slide59.xml"/><Relationship Id="rId7" Type="http://schemas.openxmlformats.org/officeDocument/2006/relationships/slide" Target="slide67.xm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61.xml"/><Relationship Id="rId5" Type="http://schemas.openxmlformats.org/officeDocument/2006/relationships/slide" Target="slide62.xml"/><Relationship Id="rId6" Type="http://schemas.openxmlformats.org/officeDocument/2006/relationships/slide" Target="slide2.xml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2" Type="http://schemas.openxmlformats.org/officeDocument/2006/relationships/slide" Target="slide6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8.png"/><Relationship Id="rId7" Type="http://schemas.openxmlformats.org/officeDocument/2006/relationships/image" Target="../media/image69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2.xml"/><Relationship Id="rId5" Type="http://schemas.openxmlformats.org/officeDocument/2006/relationships/image" Target="../media/image4.png"/><Relationship Id="rId6" Type="http://schemas.openxmlformats.org/officeDocument/2006/relationships/slide" Target="slide59.xml"/><Relationship Id="rId7" Type="http://schemas.openxmlformats.org/officeDocument/2006/relationships/image" Target="../media/image5.png"/><Relationship Id="rId8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2" Type="http://schemas.openxmlformats.org/officeDocument/2006/relationships/slide" Target="slide6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59.xml"/><Relationship Id="rId5" Type="http://schemas.openxmlformats.org/officeDocument/2006/relationships/slide" Target="slide2.xml"/><Relationship Id="rId6" Type="http://schemas.openxmlformats.org/officeDocument/2006/relationships/image" Target="../media/image4.png"/><Relationship Id="rId7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2" Type="http://schemas.openxmlformats.org/officeDocument/2006/relationships/slide" Target="slide6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66.xml"/><Relationship Id="rId5" Type="http://schemas.openxmlformats.org/officeDocument/2006/relationships/slide" Target="slide65.xml"/><Relationship Id="rId6" Type="http://schemas.openxmlformats.org/officeDocument/2006/relationships/slide" Target="slide2.xml"/><Relationship Id="rId7" Type="http://schemas.openxmlformats.org/officeDocument/2006/relationships/image" Target="../media/image4.png"/><Relationship Id="rId8" Type="http://schemas.openxmlformats.org/officeDocument/2006/relationships/slide" Target="slide59.xml"/><Relationship Id="rId9" Type="http://schemas.openxmlformats.org/officeDocument/2006/relationships/image" Target="../media/image5.png"/><Relationship Id="rId10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2" Type="http://schemas.openxmlformats.org/officeDocument/2006/relationships/slide" Target="slide6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2.xm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2" Type="http://schemas.openxmlformats.org/officeDocument/2006/relationships/slide" Target="slide6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2.xml"/><Relationship Id="rId5" Type="http://schemas.openxmlformats.org/officeDocument/2006/relationships/image" Target="../media/image4.png"/><Relationship Id="rId6" Type="http://schemas.openxmlformats.org/officeDocument/2006/relationships/slide" Target="slide63.xml"/><Relationship Id="rId7" Type="http://schemas.openxmlformats.org/officeDocument/2006/relationships/image" Target="../media/image5.png"/><Relationship Id="rId8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2" Type="http://schemas.openxmlformats.org/officeDocument/2006/relationships/slide" Target="slide6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4" Type="http://schemas.openxmlformats.org/officeDocument/2006/relationships/slide" Target="slide2.xml"/><Relationship Id="rId5" Type="http://schemas.openxmlformats.org/officeDocument/2006/relationships/image" Target="../media/image4.png"/><Relationship Id="rId6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69.xml"/><Relationship Id="rId5" Type="http://schemas.openxmlformats.org/officeDocument/2006/relationships/slide" Target="slide70.xml"/><Relationship Id="rId6" Type="http://schemas.openxmlformats.org/officeDocument/2006/relationships/slide" Target="slide2.xml"/><Relationship Id="rId7" Type="http://schemas.openxmlformats.org/officeDocument/2006/relationships/image" Target="../media/image4.png"/><Relationship Id="rId8" Type="http://schemas.openxmlformats.org/officeDocument/2006/relationships/slide" Target="slide63.xml"/><Relationship Id="rId9" Type="http://schemas.openxmlformats.org/officeDocument/2006/relationships/image" Target="../media/image5.png"/><Relationship Id="rId10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2" Type="http://schemas.openxmlformats.org/officeDocument/2006/relationships/slide" Target="slide7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2.xm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2.jpeg"/><Relationship Id="rId1" Type="http://schemas.openxmlformats.org/officeDocument/2006/relationships/slideLayout" Target="../slideLayouts/slideLayout5.xml"/><Relationship Id="rId2" Type="http://schemas.openxmlformats.org/officeDocument/2006/relationships/slide" Target="slide7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2.xml"/><Relationship Id="rId5" Type="http://schemas.openxmlformats.org/officeDocument/2006/relationships/image" Target="../media/image4.png"/><Relationship Id="rId6" Type="http://schemas.openxmlformats.org/officeDocument/2006/relationships/slide" Target="slide67.xml"/><Relationship Id="rId7" Type="http://schemas.openxmlformats.org/officeDocument/2006/relationships/image" Target="../media/image5.png"/><Relationship Id="rId8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2" Type="http://schemas.openxmlformats.org/officeDocument/2006/relationships/slide" Target="slide7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59.xml"/><Relationship Id="rId5" Type="http://schemas.openxmlformats.org/officeDocument/2006/relationships/slide" Target="slide2.xml"/><Relationship Id="rId6" Type="http://schemas.openxmlformats.org/officeDocument/2006/relationships/image" Target="../media/image4.png"/><Relationship Id="rId7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2" Type="http://schemas.openxmlformats.org/officeDocument/2006/relationships/slide" Target="slide7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74.xml"/><Relationship Id="rId5" Type="http://schemas.openxmlformats.org/officeDocument/2006/relationships/slide" Target="slide73.xml"/><Relationship Id="rId6" Type="http://schemas.openxmlformats.org/officeDocument/2006/relationships/slide" Target="slide2.xml"/><Relationship Id="rId7" Type="http://schemas.openxmlformats.org/officeDocument/2006/relationships/image" Target="../media/image4.png"/><Relationship Id="rId8" Type="http://schemas.openxmlformats.org/officeDocument/2006/relationships/slide" Target="slide67.xml"/><Relationship Id="rId9" Type="http://schemas.openxmlformats.org/officeDocument/2006/relationships/image" Target="../media/image5.png"/><Relationship Id="rId10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2" Type="http://schemas.openxmlformats.org/officeDocument/2006/relationships/slide" Target="slide7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2.xm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2" Type="http://schemas.openxmlformats.org/officeDocument/2006/relationships/slide" Target="slide7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2.xml"/><Relationship Id="rId5" Type="http://schemas.openxmlformats.org/officeDocument/2006/relationships/image" Target="../media/image4.png"/><Relationship Id="rId6" Type="http://schemas.openxmlformats.org/officeDocument/2006/relationships/slide" Target="slide71.xml"/><Relationship Id="rId7" Type="http://schemas.openxmlformats.org/officeDocument/2006/relationships/image" Target="../media/image5.png"/><Relationship Id="rId8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2" Type="http://schemas.openxmlformats.org/officeDocument/2006/relationships/slide" Target="slide7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59.xml"/><Relationship Id="rId5" Type="http://schemas.openxmlformats.org/officeDocument/2006/relationships/slide" Target="slide2.xml"/><Relationship Id="rId6" Type="http://schemas.openxmlformats.org/officeDocument/2006/relationships/image" Target="../media/image4.png"/><Relationship Id="rId7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2" Type="http://schemas.openxmlformats.org/officeDocument/2006/relationships/slide" Target="slide7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2.xml"/><Relationship Id="rId5" Type="http://schemas.openxmlformats.org/officeDocument/2006/relationships/image" Target="../media/image4.png"/><Relationship Id="rId6" Type="http://schemas.openxmlformats.org/officeDocument/2006/relationships/slide" Target="slide71.xml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86500" y="692696"/>
            <a:ext cx="4680519" cy="2038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lt-LT" sz="2800" dirty="0" smtClean="0">
                <a:solidFill>
                  <a:schemeClr val="bg1"/>
                </a:solidFill>
              </a:rPr>
              <a:t>Albinas Vilčiauskis  </a:t>
            </a:r>
            <a:endParaRPr lang="lt-LT" sz="2800" dirty="0" smtClean="0">
              <a:solidFill>
                <a:schemeClr val="bg1"/>
              </a:solidFill>
            </a:endParaRPr>
          </a:p>
          <a:p>
            <a:pPr algn="r">
              <a:lnSpc>
                <a:spcPct val="90000"/>
              </a:lnSpc>
            </a:pPr>
            <a:r>
              <a:rPr lang="lt-LT" sz="2800" dirty="0" smtClean="0">
                <a:solidFill>
                  <a:schemeClr val="bg1"/>
                </a:solidFill>
              </a:rPr>
              <a:t>Klaipėdos Simono Dacho progimnazija</a:t>
            </a:r>
          </a:p>
          <a:p>
            <a:pPr algn="r">
              <a:lnSpc>
                <a:spcPct val="90000"/>
              </a:lnSpc>
            </a:pPr>
            <a:r>
              <a:rPr lang="lt-LT" sz="2800" dirty="0" smtClean="0">
                <a:solidFill>
                  <a:schemeClr val="bg1"/>
                </a:solidFill>
              </a:rPr>
              <a:t>Mokytoja Virginija Birenienė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7788" y="332656"/>
            <a:ext cx="457199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lt-LT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616825" y="6363408"/>
            <a:ext cx="4572000" cy="463948"/>
          </a:xfrm>
        </p:spPr>
        <p:txBody>
          <a:bodyPr/>
          <a:lstStyle/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Informacija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rinkta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</a:t>
            </a:r>
            <a:r>
              <a:rPr lang="lt-LT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š </a:t>
            </a:r>
            <a:r>
              <a:rPr lang="lt-LT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hlinkClick r:id="rId2"/>
              </a:rPr>
              <a:t>google.lt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19900" dirty="0" err="1" smtClean="0">
                <a:latin typeface="AR BLANCA" panose="02000000000000000000" pitchFamily="2" charset="0"/>
              </a:rPr>
              <a:t>Svertas</a:t>
            </a:r>
            <a:endParaRPr lang="en-US" sz="19900" dirty="0">
              <a:latin typeface="AR BLANC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31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606580" y="1844824"/>
            <a:ext cx="4419598" cy="4267200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00" y="1542058"/>
            <a:ext cx="6120680" cy="5199310"/>
          </a:xfrm>
        </p:spPr>
        <p:txBody>
          <a:bodyPr>
            <a:normAutofit/>
          </a:bodyPr>
          <a:lstStyle/>
          <a:p>
            <a:r>
              <a:rPr lang="lt-LT" sz="2800" dirty="0" smtClean="0">
                <a:hlinkClick r:id="" action="ppaction://hlinkshowjump?jump=nextslide"/>
              </a:rPr>
              <a:t>Teorija</a:t>
            </a:r>
            <a:endParaRPr lang="lt-LT" sz="2800" dirty="0" smtClean="0"/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>
                <a:hlinkClick r:id="rId2" action="ppaction://hlinksldjump"/>
              </a:rPr>
              <a:t>Svertas</a:t>
            </a:r>
            <a:endParaRPr lang="lt-LT" sz="2800" dirty="0" smtClean="0"/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>
                <a:hlinkClick r:id="rId3" action="ppaction://hlinksldjump"/>
              </a:rPr>
              <a:t>Svertų rūšys </a:t>
            </a:r>
            <a:endParaRPr lang="lt-LT" sz="2800" dirty="0" smtClean="0"/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>
                <a:hlinkClick r:id="rId4" action="ppaction://hlinksldjump"/>
              </a:rPr>
              <a:t>Dvipusis svertas </a:t>
            </a:r>
            <a:endParaRPr lang="lt-LT" sz="2800" dirty="0" smtClean="0"/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>
                <a:hlinkClick r:id="rId5" action="ppaction://hlinksldjump"/>
              </a:rPr>
              <a:t>Vienpusis svertas</a:t>
            </a:r>
            <a:endParaRPr lang="lt-LT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lt-LT" sz="2800" dirty="0" smtClean="0">
                <a:hlinkClick r:id="rId6" action="ppaction://hlinksldjump"/>
              </a:rPr>
              <a:t>Video medžiaga</a:t>
            </a:r>
            <a:endParaRPr lang="lt-LT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lt-LT" sz="2800" dirty="0" smtClean="0">
                <a:hlinkClick r:id="rId7" action="ppaction://hlinksldjump"/>
              </a:rPr>
              <a:t>Užduotys</a:t>
            </a:r>
            <a:endParaRPr lang="lt-LT" sz="2800" dirty="0" smtClean="0"/>
          </a:p>
          <a:p>
            <a:pPr marL="457200" indent="-457200">
              <a:buFont typeface="+mj-lt"/>
              <a:buAutoNum type="alphaLcParenR"/>
            </a:pPr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2292" y="188640"/>
            <a:ext cx="12188825" cy="1353418"/>
          </a:xfrm>
        </p:spPr>
        <p:txBody>
          <a:bodyPr>
            <a:noAutofit/>
          </a:bodyPr>
          <a:lstStyle/>
          <a:p>
            <a:pPr algn="ctr"/>
            <a:r>
              <a:rPr lang="lt-LT" sz="9600" dirty="0" smtClean="0">
                <a:solidFill>
                  <a:schemeClr val="tx2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Turinys</a:t>
            </a:r>
            <a:endParaRPr lang="en-US" sz="9600" dirty="0">
              <a:solidFill>
                <a:schemeClr val="tx2">
                  <a:lumMod val="7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529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43" y="1844824"/>
            <a:ext cx="5976665" cy="4215608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261764" y="2420888"/>
            <a:ext cx="4176464" cy="2232248"/>
          </a:xfrm>
        </p:spPr>
        <p:txBody>
          <a:bodyPr>
            <a:noAutofit/>
          </a:bodyPr>
          <a:lstStyle/>
          <a:p>
            <a:r>
              <a:rPr lang="lt-LT" sz="2400" dirty="0" smtClean="0"/>
              <a:t>Paprastieji mechanizmai – </a:t>
            </a:r>
            <a:r>
              <a:rPr lang="lt-LT" sz="2400" dirty="0" err="1" smtClean="0"/>
              <a:t>parasčiausi</a:t>
            </a:r>
            <a:r>
              <a:rPr lang="lt-LT" sz="2400" dirty="0" smtClean="0"/>
              <a:t> įtaisai darbui atlikti ar </a:t>
            </a:r>
            <a:r>
              <a:rPr lang="lt-LT" sz="2400" dirty="0" err="1" smtClean="0"/>
              <a:t>palengvinti(svertas</a:t>
            </a:r>
            <a:r>
              <a:rPr lang="lt-LT" sz="2400" dirty="0" smtClean="0"/>
              <a:t>, suktukas, skridinys, nuožulnioji plokštuma...).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2188825" cy="1257906"/>
          </a:xfrm>
        </p:spPr>
        <p:txBody>
          <a:bodyPr/>
          <a:lstStyle/>
          <a:p>
            <a:pPr algn="ctr"/>
            <a:r>
              <a:rPr lang="lt-LT" sz="6600" dirty="0" smtClean="0"/>
              <a:t>Parastieji mechanizmai</a:t>
            </a:r>
            <a:endParaRPr lang="en-US" sz="6600" dirty="0"/>
          </a:p>
        </p:txBody>
      </p:sp>
      <p:pic>
        <p:nvPicPr>
          <p:cNvPr id="5" name="Content Placeholder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  <a:prstGeom prst="rect">
            <a:avLst/>
          </a:prstGeom>
        </p:spPr>
      </p:pic>
      <p:pic>
        <p:nvPicPr>
          <p:cNvPr id="7" name="Picture 6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8" name="Content Placeholder 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383" y="6129522"/>
            <a:ext cx="688624" cy="68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7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84" y="1916832"/>
            <a:ext cx="5987623" cy="4104456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89756" y="1225860"/>
            <a:ext cx="4320480" cy="4651412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 smtClean="0"/>
              <a:t>Svertas – kietasis kūnas, kuris gali suktis apie įtvirtintą ašį (atramos tašką). Jie naudojami technikoje, buityje, kai reikia laimėti jėgos, t.y. mažesnę jėgą atsverti didesne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2188825" cy="1257906"/>
          </a:xfrm>
        </p:spPr>
        <p:txBody>
          <a:bodyPr/>
          <a:lstStyle/>
          <a:p>
            <a:pPr algn="ctr"/>
            <a:r>
              <a:rPr lang="lt-LT" sz="9600" dirty="0" smtClean="0"/>
              <a:t>Svertas</a:t>
            </a:r>
            <a:endParaRPr lang="en-US" sz="9600" dirty="0"/>
          </a:p>
        </p:txBody>
      </p:sp>
      <p:pic>
        <p:nvPicPr>
          <p:cNvPr id="5" name="Content Placeholder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  <a:prstGeom prst="rect">
            <a:avLst/>
          </a:prstGeom>
        </p:spPr>
      </p:pic>
      <p:pic>
        <p:nvPicPr>
          <p:cNvPr id="7" name="Picture 6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8" name="Content Placeholder 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383" y="6129522"/>
            <a:ext cx="688624" cy="68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02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-16915" y="1504917"/>
            <a:ext cx="4820056" cy="3454444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3200" dirty="0" smtClean="0"/>
              <a:t>Svertu galima laimėti daugiau  arba mažiau jėgos. Tai priklauso nuo jo peties.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3200" dirty="0" smtClean="0"/>
              <a:t>Juo ilgesnis petys, juo daugiau jėgos laimime.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00" y="4126494"/>
            <a:ext cx="8902725" cy="27315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44" y="1542671"/>
            <a:ext cx="7614038" cy="258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16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82244" y="1154832"/>
            <a:ext cx="7677916" cy="296416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err="1" smtClean="0"/>
              <a:t>Sverto</a:t>
            </a:r>
            <a:r>
              <a:rPr lang="en-US" sz="3200" dirty="0" smtClean="0"/>
              <a:t> </a:t>
            </a:r>
            <a:r>
              <a:rPr lang="en-US" sz="3200" dirty="0" err="1" smtClean="0"/>
              <a:t>taisykl</a:t>
            </a:r>
            <a:r>
              <a:rPr lang="lt-LT" sz="3200" dirty="0" smtClean="0"/>
              <a:t>ė – svertas pusiausvyras yra tada, kai jį veikiančios jėgos atvirkščiai proporcingos jų pečiams</a:t>
            </a:r>
            <a:endParaRPr lang="en-US" sz="3200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7054" y="1154832"/>
            <a:ext cx="4870276" cy="302433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800" dirty="0" smtClean="0"/>
              <a:t>Visais atvejais </a:t>
            </a:r>
            <a:r>
              <a:rPr lang="lt-LT" sz="2800" dirty="0" err="1" smtClean="0"/>
              <a:t>pusiausvyram</a:t>
            </a:r>
            <a:r>
              <a:rPr lang="lt-LT" sz="2800" dirty="0" smtClean="0"/>
              <a:t> </a:t>
            </a:r>
            <a:r>
              <a:rPr lang="lt-LT" sz="2800" dirty="0" err="1" smtClean="0"/>
              <a:t>svertuo</a:t>
            </a:r>
            <a:r>
              <a:rPr lang="lt-LT" sz="2800" dirty="0" smtClean="0"/>
              <a:t> galioja jėgų momentų taisyklė:</a:t>
            </a:r>
          </a:p>
          <a:p>
            <a:r>
              <a:rPr lang="lt-LT" sz="2800" dirty="0"/>
              <a:t> </a:t>
            </a:r>
            <a:r>
              <a:rPr lang="lt-LT" sz="2800" dirty="0" smtClean="0"/>
              <a:t>      </a:t>
            </a:r>
            <a:r>
              <a:rPr lang="lt-LT" sz="5400" dirty="0" smtClean="0"/>
              <a:t>P</a:t>
            </a:r>
            <a:r>
              <a:rPr lang="lt-LT" sz="3200" dirty="0" smtClean="0"/>
              <a:t>1</a:t>
            </a:r>
            <a:r>
              <a:rPr lang="lt-LT" sz="5400" dirty="0" smtClean="0"/>
              <a:t>l</a:t>
            </a:r>
            <a:r>
              <a:rPr lang="en-GB" sz="3200" dirty="0" smtClean="0"/>
              <a:t>1</a:t>
            </a:r>
            <a:r>
              <a:rPr lang="en-GB" sz="5400" dirty="0" smtClean="0"/>
              <a:t>=P</a:t>
            </a:r>
            <a:r>
              <a:rPr lang="en-GB" sz="3200" dirty="0"/>
              <a:t>2</a:t>
            </a:r>
            <a:r>
              <a:rPr lang="en-GB" sz="5400" dirty="0" smtClean="0"/>
              <a:t>l</a:t>
            </a:r>
            <a:r>
              <a:rPr lang="en-GB" sz="3200" dirty="0" smtClean="0"/>
              <a:t>2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Sverto taisyklė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636" y="3501008"/>
            <a:ext cx="3641094" cy="24124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323" y="3501008"/>
            <a:ext cx="6120680" cy="348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6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rmAutofit/>
          </a:bodyPr>
          <a:lstStyle/>
          <a:p>
            <a:pPr algn="ctr"/>
            <a:r>
              <a:rPr lang="en-US" sz="9600" dirty="0" err="1" smtClean="0"/>
              <a:t>Sverto</a:t>
            </a:r>
            <a:r>
              <a:rPr lang="en-US" sz="9600" dirty="0" smtClean="0"/>
              <a:t> </a:t>
            </a:r>
            <a:r>
              <a:rPr lang="en-US" sz="9600" dirty="0" err="1" smtClean="0"/>
              <a:t>taisykl</a:t>
            </a:r>
            <a:r>
              <a:rPr lang="lt-LT" sz="9600" dirty="0" smtClean="0"/>
              <a:t>ė</a:t>
            </a:r>
            <a:endParaRPr lang="en-US" sz="96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3971"/>
            <a:ext cx="12166192" cy="449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3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Sverto taisyklė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8580"/>
            <a:ext cx="12166192" cy="434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6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2854052" y="5636912"/>
            <a:ext cx="7482948" cy="1469324"/>
          </a:xfrm>
        </p:spPr>
        <p:txBody>
          <a:bodyPr>
            <a:noAutofit/>
          </a:bodyPr>
          <a:lstStyle/>
          <a:p>
            <a:r>
              <a:rPr lang="en-GB" sz="7200" dirty="0" smtClean="0"/>
              <a:t>F</a:t>
            </a:r>
            <a:r>
              <a:rPr lang="lt-LT" sz="4400" dirty="0" smtClean="0"/>
              <a:t>1</a:t>
            </a:r>
            <a:r>
              <a:rPr lang="lt-LT" sz="7200" dirty="0" smtClean="0"/>
              <a:t>l</a:t>
            </a:r>
            <a:r>
              <a:rPr lang="en-GB" sz="4400" dirty="0" smtClean="0"/>
              <a:t>1</a:t>
            </a:r>
            <a:r>
              <a:rPr lang="en-GB" sz="7200" dirty="0" smtClean="0"/>
              <a:t>+</a:t>
            </a:r>
            <a:r>
              <a:rPr lang="en-GB" sz="7200" dirty="0"/>
              <a:t>F</a:t>
            </a:r>
            <a:r>
              <a:rPr lang="en-GB" sz="4400" dirty="0" smtClean="0"/>
              <a:t>2</a:t>
            </a:r>
            <a:r>
              <a:rPr lang="en-GB" sz="7200" dirty="0" smtClean="0"/>
              <a:t>l</a:t>
            </a:r>
            <a:r>
              <a:rPr lang="en-GB" sz="4400" dirty="0" smtClean="0"/>
              <a:t>2</a:t>
            </a:r>
            <a:r>
              <a:rPr lang="en-GB" sz="7200" dirty="0" smtClean="0"/>
              <a:t>=</a:t>
            </a:r>
            <a:r>
              <a:rPr lang="lt-LT" sz="7200" dirty="0"/>
              <a:t> </a:t>
            </a:r>
            <a:r>
              <a:rPr lang="en-GB" sz="7200" dirty="0"/>
              <a:t>F</a:t>
            </a:r>
            <a:r>
              <a:rPr lang="en-GB" sz="4400" dirty="0" smtClean="0"/>
              <a:t>3</a:t>
            </a:r>
            <a:r>
              <a:rPr lang="lt-LT" sz="7200" dirty="0" smtClean="0"/>
              <a:t>l</a:t>
            </a:r>
            <a:r>
              <a:rPr lang="en-GB" sz="4400" dirty="0" smtClean="0"/>
              <a:t>3</a:t>
            </a:r>
            <a:r>
              <a:rPr lang="en-GB" sz="7200" dirty="0" smtClean="0"/>
              <a:t>+F</a:t>
            </a:r>
            <a:r>
              <a:rPr lang="en-GB" sz="4400" dirty="0" smtClean="0"/>
              <a:t>4</a:t>
            </a:r>
            <a:r>
              <a:rPr lang="en-GB" sz="7200" dirty="0" smtClean="0"/>
              <a:t>l</a:t>
            </a:r>
            <a:r>
              <a:rPr lang="en-GB" sz="4400" dirty="0"/>
              <a:t>4</a:t>
            </a:r>
            <a:endParaRPr lang="en-US" sz="7200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-22883" y="2060848"/>
            <a:ext cx="4533119" cy="338437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lt-LT" sz="4000" dirty="0" smtClean="0"/>
              <a:t>Sverto taisyklė galioja kai jį veikia ne dvi, o </a:t>
            </a:r>
            <a:r>
              <a:rPr lang="lt-LT" sz="4400" dirty="0" smtClean="0"/>
              <a:t>kelios</a:t>
            </a:r>
            <a:r>
              <a:rPr lang="lt-LT" sz="4000" dirty="0" smtClean="0"/>
              <a:t> ar keliolika jėgų.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Sverto taisyklė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52" y="1621560"/>
            <a:ext cx="7400925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8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2926060" y="5172348"/>
            <a:ext cx="7583948" cy="2604120"/>
          </a:xfrm>
        </p:spPr>
        <p:txBody>
          <a:bodyPr>
            <a:normAutofit/>
          </a:bodyPr>
          <a:lstStyle/>
          <a:p>
            <a:r>
              <a:rPr lang="en-GB" sz="9600" dirty="0"/>
              <a:t>F</a:t>
            </a:r>
            <a:r>
              <a:rPr lang="lt-LT" sz="6000" dirty="0"/>
              <a:t>1</a:t>
            </a:r>
            <a:r>
              <a:rPr lang="lt-LT" sz="9600" dirty="0"/>
              <a:t>l</a:t>
            </a:r>
            <a:r>
              <a:rPr lang="en-GB" sz="6000" dirty="0" smtClean="0"/>
              <a:t>1</a:t>
            </a:r>
            <a:r>
              <a:rPr lang="en-GB" sz="9600" dirty="0" smtClean="0"/>
              <a:t>=</a:t>
            </a:r>
            <a:r>
              <a:rPr lang="lt-LT" sz="9600" dirty="0" smtClean="0"/>
              <a:t> </a:t>
            </a:r>
            <a:r>
              <a:rPr lang="en-GB" sz="9600" dirty="0" smtClean="0"/>
              <a:t>F</a:t>
            </a:r>
            <a:r>
              <a:rPr lang="lt-LT" sz="6000" dirty="0" smtClean="0"/>
              <a:t>2</a:t>
            </a:r>
            <a:r>
              <a:rPr lang="lt-LT" sz="9600" dirty="0" smtClean="0"/>
              <a:t>l</a:t>
            </a:r>
            <a:r>
              <a:rPr lang="lt-LT" sz="6000" dirty="0" smtClean="0"/>
              <a:t>2</a:t>
            </a:r>
            <a:r>
              <a:rPr lang="en-GB" sz="9600" dirty="0" smtClean="0"/>
              <a:t>+F</a:t>
            </a:r>
            <a:r>
              <a:rPr lang="lt-LT" sz="6000" dirty="0"/>
              <a:t>3</a:t>
            </a:r>
            <a:r>
              <a:rPr lang="en-GB" sz="9600" dirty="0" smtClean="0"/>
              <a:t>l</a:t>
            </a:r>
            <a:r>
              <a:rPr lang="lt-LT" sz="6000" dirty="0"/>
              <a:t>3</a:t>
            </a:r>
            <a:endParaRPr lang="en-US" sz="9600" dirty="0"/>
          </a:p>
          <a:p>
            <a:endParaRPr lang="en-US" sz="3600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89756" y="1700808"/>
            <a:ext cx="4860031" cy="310817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lt-LT" sz="3600" dirty="0" smtClean="0"/>
              <a:t>Svertą jėgos gali veikti ir iš vienos atramos pusės. Tokiais </a:t>
            </a:r>
            <a:r>
              <a:rPr lang="lt-LT" sz="3600" dirty="0" err="1" smtClean="0"/>
              <a:t>vienpusias</a:t>
            </a:r>
            <a:r>
              <a:rPr lang="lt-LT" sz="3600" dirty="0" smtClean="0"/>
              <a:t> svertais, taip pat laimime jėgos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Sverto taisyklė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307" y="1593139"/>
            <a:ext cx="7015755" cy="409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3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-2594" y="2286000"/>
            <a:ext cx="3568136" cy="2736304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3200" dirty="0" smtClean="0"/>
              <a:t>Šią taisyklę suformulavo senovės graikų matematikas ir mechanikas </a:t>
            </a:r>
            <a:r>
              <a:rPr lang="lt-LT" sz="3200" dirty="0" err="1" smtClean="0"/>
              <a:t>Archimedas</a:t>
            </a:r>
            <a:r>
              <a:rPr lang="lt-LT" sz="3200" dirty="0" smtClean="0"/>
              <a:t> (287 pr. Kr. – 212 pr. Kr.)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rmAutofit/>
          </a:bodyPr>
          <a:lstStyle/>
          <a:p>
            <a:pPr algn="ctr"/>
            <a:r>
              <a:rPr lang="lt-LT" sz="9600" dirty="0" smtClean="0"/>
              <a:t>Sverto taisyklė</a:t>
            </a:r>
            <a:endParaRPr lang="en-US" sz="96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860" y="1597112"/>
            <a:ext cx="5995021" cy="39966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179" y="1624567"/>
            <a:ext cx="2967778" cy="395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112" y="1916832"/>
            <a:ext cx="5818251" cy="396044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1564184"/>
            <a:ext cx="4464496" cy="457273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400" dirty="0" smtClean="0"/>
              <a:t>Sverto principu pagrįstas: viniatraukis, žnyplės, atkimštukas, spaustukas, svarstyklės, šulinių svirtys, suktuvas, veržliarakčiai, ir kitų mechanizmų veikimas.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400" dirty="0" smtClean="0"/>
              <a:t>Taip pat svertų yra: </a:t>
            </a:r>
            <a:r>
              <a:rPr lang="lt-LT" sz="2400" dirty="0" err="1" smtClean="0"/>
              <a:t>dvyratyje</a:t>
            </a:r>
            <a:r>
              <a:rPr lang="lt-LT" sz="2400" dirty="0" smtClean="0"/>
              <a:t>, treniruoklyje, automobilyje </a:t>
            </a:r>
            <a:r>
              <a:rPr lang="lt-LT" sz="2400" dirty="0" err="1" smtClean="0"/>
              <a:t>ekskavatuoriuose</a:t>
            </a:r>
            <a:r>
              <a:rPr lang="lt-LT" sz="2400" dirty="0" smtClean="0"/>
              <a:t>, karučiuose, žmoguje, gyvūnuose, augaluose...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2188825" cy="1257906"/>
          </a:xfrm>
        </p:spPr>
        <p:txBody>
          <a:bodyPr/>
          <a:lstStyle/>
          <a:p>
            <a:pPr algn="ctr"/>
            <a:r>
              <a:rPr lang="lt-LT" sz="9600" dirty="0" smtClean="0"/>
              <a:t>Sverto pritaikymas</a:t>
            </a:r>
            <a:endParaRPr lang="en-US" sz="9600" dirty="0"/>
          </a:p>
        </p:txBody>
      </p:sp>
      <p:pic>
        <p:nvPicPr>
          <p:cNvPr id="5" name="Content Placeholder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  <a:prstGeom prst="rect">
            <a:avLst/>
          </a:prstGeom>
        </p:spPr>
      </p:pic>
      <p:pic>
        <p:nvPicPr>
          <p:cNvPr id="7" name="Picture 6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8" name="Content Placeholder 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383" y="6129522"/>
            <a:ext cx="688624" cy="68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3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17748" y="1685835"/>
            <a:ext cx="5832648" cy="208823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4000" dirty="0" err="1" smtClean="0"/>
              <a:t>Svetas</a:t>
            </a:r>
            <a:r>
              <a:rPr lang="lt-LT" sz="4000" dirty="0" smtClean="0"/>
              <a:t> gali būti:</a:t>
            </a:r>
          </a:p>
          <a:p>
            <a:pPr marL="457200" indent="-457200">
              <a:buFont typeface="+mj-lt"/>
              <a:buAutoNum type="arabicParenR"/>
            </a:pPr>
            <a:r>
              <a:rPr lang="lt-LT" sz="4000" dirty="0" smtClean="0"/>
              <a:t>Dvipusis svertas</a:t>
            </a:r>
          </a:p>
          <a:p>
            <a:pPr marL="457200" indent="-457200">
              <a:buFont typeface="+mj-lt"/>
              <a:buAutoNum type="arabicParenR"/>
            </a:pPr>
            <a:r>
              <a:rPr lang="lt-LT" sz="4000" dirty="0" smtClean="0"/>
              <a:t>Vienpusis svertas</a:t>
            </a:r>
          </a:p>
          <a:p>
            <a:pPr marL="457200" indent="-457200">
              <a:buFont typeface="+mj-lt"/>
              <a:buAutoNum type="arabicParenR"/>
            </a:pP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Svertų rūšys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468" y="1536080"/>
            <a:ext cx="5614404" cy="52832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91" y="3264484"/>
            <a:ext cx="4113347" cy="358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6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Svertų rūšys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167" y="4037634"/>
            <a:ext cx="8582025" cy="2847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2" y="1556793"/>
            <a:ext cx="4651962" cy="346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4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Svertų rūšys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" y="1565852"/>
            <a:ext cx="12166192" cy="453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5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Svertų rūšys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086"/>
            <a:ext cx="12188825" cy="385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60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926060" y="1988840"/>
            <a:ext cx="4416552" cy="76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Svertų rūšys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08087"/>
            <a:ext cx="12188825" cy="462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3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Svertų rūšys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3"/>
            <a:ext cx="12049978" cy="457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2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Svertų rūšys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596" y="1556792"/>
            <a:ext cx="12264468" cy="450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4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34580" y="19050"/>
            <a:ext cx="13704628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Svertų rūšys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-1107504"/>
            <a:ext cx="12209684" cy="856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4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6778"/>
            <a:ext cx="12188824" cy="457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6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84" y="1536457"/>
            <a:ext cx="6806108" cy="528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9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5" y="1535053"/>
            <a:ext cx="12183107" cy="453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4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171" y="1578331"/>
            <a:ext cx="7771033" cy="526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7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56792"/>
            <a:ext cx="12188825" cy="451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36" y="1530216"/>
            <a:ext cx="8330257" cy="535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0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5" y="1527449"/>
            <a:ext cx="12233827" cy="454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0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06" y="1561227"/>
            <a:ext cx="11840864" cy="451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3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68" y="1566886"/>
            <a:ext cx="7079892" cy="524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7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87" y="1556792"/>
            <a:ext cx="10070181" cy="457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4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68" y="1587901"/>
            <a:ext cx="6633220" cy="529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0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100" y="1571027"/>
            <a:ext cx="8424936" cy="527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9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92" y="1556792"/>
            <a:ext cx="9168124" cy="531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56792"/>
            <a:ext cx="12166192" cy="459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1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" y="1563514"/>
            <a:ext cx="12185293" cy="450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00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Dvipusis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2765"/>
            <a:ext cx="12166192" cy="450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1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790"/>
            <a:ext cx="12166192" cy="453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0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4132"/>
            <a:ext cx="12166192" cy="45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9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2843"/>
            <a:ext cx="12166192" cy="460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0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12166192" cy="457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6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12166192" cy="451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0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96" y="1700808"/>
            <a:ext cx="16031516" cy="693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9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8631"/>
            <a:ext cx="12166192" cy="448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5" y="1588362"/>
            <a:ext cx="12183107" cy="448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3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8" y="1531791"/>
            <a:ext cx="12201671" cy="459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8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5" y="1520008"/>
            <a:ext cx="12166192" cy="458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5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28800"/>
            <a:ext cx="12188824" cy="45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9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5" y="1532966"/>
            <a:ext cx="12183108" cy="459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40540"/>
            <a:ext cx="12188824" cy="458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5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5" y="1640450"/>
            <a:ext cx="12188825" cy="434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7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12071076" cy="457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66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8" y="1551036"/>
            <a:ext cx="11993009" cy="450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8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1"/>
            <a:ext cx="11871783" cy="457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9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12166191" cy="450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Vienpusis 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7698"/>
            <a:ext cx="12166192" cy="444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0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9600" dirty="0" smtClean="0"/>
              <a:t>Svertas - suktuvas</a:t>
            </a:r>
            <a:endParaRPr lang="en-US" sz="96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4" y="1556793"/>
            <a:ext cx="4336247" cy="4503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491" y="1536342"/>
            <a:ext cx="5424799" cy="53216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432" y="2656517"/>
            <a:ext cx="3910580" cy="423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1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5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Svertas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Lever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7748" y="1294561"/>
            <a:ext cx="11953328" cy="476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4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22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Užduotys</a:t>
            </a:r>
            <a:endParaRPr lang="en-US" sz="115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sp>
        <p:nvSpPr>
          <p:cNvPr id="8" name="Action Button: Custom 7">
            <a:hlinkClick r:id="rId6" action="ppaction://hlinksldjump" highlightClick="1"/>
            <a:hlinkHover r:id="" action="ppaction://hlinkshowjump?jump=nextslide"/>
          </p:cNvPr>
          <p:cNvSpPr/>
          <p:nvPr/>
        </p:nvSpPr>
        <p:spPr>
          <a:xfrm>
            <a:off x="2821394" y="1569169"/>
            <a:ext cx="6367308" cy="1433661"/>
          </a:xfrm>
          <a:prstGeom prst="actionButtonBlank">
            <a:avLst/>
          </a:prstGeom>
          <a:gradFill flip="none" rotWithShape="1">
            <a:gsLst>
              <a:gs pos="100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9000">
                <a:srgbClr val="BDC6EB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Above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hlinkClick r:id="rId6" action="ppaction://hlinksldjump"/>
          </p:cNvPr>
          <p:cNvSpPr txBox="1"/>
          <p:nvPr/>
        </p:nvSpPr>
        <p:spPr>
          <a:xfrm>
            <a:off x="3055517" y="1788246"/>
            <a:ext cx="5918113" cy="75713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Above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lt-LT" sz="4800" dirty="0" smtClean="0"/>
              <a:t>Lengvos užduotys</a:t>
            </a:r>
            <a:endParaRPr lang="en-GB" sz="4800" dirty="0"/>
          </a:p>
        </p:txBody>
      </p:sp>
      <p:sp>
        <p:nvSpPr>
          <p:cNvPr id="16" name="Action Button: Custom 15">
            <a:hlinkClick r:id="rId7" action="ppaction://hlinksldjump" highlightClick="1"/>
          </p:cNvPr>
          <p:cNvSpPr/>
          <p:nvPr/>
        </p:nvSpPr>
        <p:spPr>
          <a:xfrm>
            <a:off x="2821394" y="3128737"/>
            <a:ext cx="6367308" cy="1433661"/>
          </a:xfrm>
          <a:prstGeom prst="actionButtonBlank">
            <a:avLst/>
          </a:prstGeom>
          <a:gradFill flip="none" rotWithShape="1">
            <a:gsLst>
              <a:gs pos="100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9000">
                <a:srgbClr val="BDC6EB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Above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>
            <a:off x="3045991" y="3366136"/>
            <a:ext cx="5918113" cy="75713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Above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lt-LT" sz="4800" dirty="0" smtClean="0"/>
              <a:t>Sunkios užduotys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98897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2809195" y="3974733"/>
            <a:ext cx="7260144" cy="2268474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lt-LT" sz="3200" dirty="0" smtClean="0">
                <a:hlinkClick r:id="rId4" action="ppaction://hlinksldjump"/>
              </a:rPr>
              <a:t>Nes žirklių rankenų pečiai ilgesni</a:t>
            </a:r>
            <a:endParaRPr lang="lt-LT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lt-LT" sz="3200" dirty="0" smtClean="0">
                <a:hlinkClick r:id="rId5" action="ppaction://hlinksldjump"/>
              </a:rPr>
              <a:t>Nes peilį nepatogu laikyti</a:t>
            </a:r>
            <a:endParaRPr lang="lt-LT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lt-LT" sz="3200" dirty="0" smtClean="0">
                <a:hlinkClick r:id="rId5" action="ppaction://hlinksldjump"/>
              </a:rPr>
              <a:t>Nes peilyje nėra tikslaus pusiausvyros centro</a:t>
            </a:r>
            <a:endParaRPr lang="lt-LT" sz="3200" dirty="0" smtClean="0"/>
          </a:p>
          <a:p>
            <a:pPr marL="457200" indent="-457200">
              <a:buFont typeface="+mj-lt"/>
              <a:buAutoNum type="alphaUcPeriod"/>
            </a:pPr>
            <a:endParaRPr lang="en-US" sz="3200" dirty="0"/>
          </a:p>
        </p:txBody>
      </p:sp>
      <p:pic>
        <p:nvPicPr>
          <p:cNvPr id="4" name="Content Placeholder 3">
            <a:hlinkClick r:id="rId6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8800" dirty="0" smtClean="0"/>
              <a:t>Lengva užduotis nr. 1</a:t>
            </a:r>
            <a:endParaRPr lang="en-US" sz="88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sp>
        <p:nvSpPr>
          <p:cNvPr id="8" name="Text Placeholder 6"/>
          <p:cNvSpPr txBox="1">
            <a:spLocks/>
          </p:cNvSpPr>
          <p:nvPr/>
        </p:nvSpPr>
        <p:spPr>
          <a:xfrm>
            <a:off x="6534844" y="2057400"/>
            <a:ext cx="4416552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2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858" y="5089376"/>
            <a:ext cx="1768624" cy="1768624"/>
          </a:xfrm>
          <a:prstGeom prst="rect">
            <a:avLst/>
          </a:prstGeom>
        </p:spPr>
      </p:pic>
      <p:sp>
        <p:nvSpPr>
          <p:cNvPr id="10" name="Text Placeholder 5"/>
          <p:cNvSpPr txBox="1">
            <a:spLocks/>
          </p:cNvSpPr>
          <p:nvPr/>
        </p:nvSpPr>
        <p:spPr>
          <a:xfrm>
            <a:off x="397064" y="1944157"/>
            <a:ext cx="11313972" cy="16295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2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4000" dirty="0" smtClean="0"/>
              <a:t>Kodėl geležies lakštą sunku perpjauti geležiniu </a:t>
            </a:r>
            <a:r>
              <a:rPr lang="lt-LT" sz="4000" dirty="0" err="1" smtClean="0"/>
              <a:t>peiliu,o</a:t>
            </a:r>
            <a:r>
              <a:rPr lang="lt-LT" sz="4000" dirty="0" smtClean="0"/>
              <a:t> žirklėmis perkirpti lengva?</a:t>
            </a:r>
            <a:endParaRPr lang="en-US" sz="40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203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3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6000" dirty="0" smtClean="0"/>
              <a:t>Pagalba – lengva užduotis nr. 1 </a:t>
            </a:r>
            <a:endParaRPr lang="en-US" sz="60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sp>
        <p:nvSpPr>
          <p:cNvPr id="3" name="Left Arrow 2">
            <a:hlinkClick r:id="" action="ppaction://hlinkshowjump?jump=previousslide"/>
          </p:cNvPr>
          <p:cNvSpPr/>
          <p:nvPr/>
        </p:nvSpPr>
        <p:spPr>
          <a:xfrm>
            <a:off x="5518348" y="5301208"/>
            <a:ext cx="4968552" cy="1518086"/>
          </a:xfrm>
          <a:prstGeom prst="leftArrow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hlinkClick r:id="" action="ppaction://hlinkshowjump?jump=previousslide"/>
          </p:cNvPr>
          <p:cNvSpPr txBox="1"/>
          <p:nvPr/>
        </p:nvSpPr>
        <p:spPr>
          <a:xfrm>
            <a:off x="6310436" y="5847885"/>
            <a:ext cx="417646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lt-LT" sz="2400" dirty="0" smtClean="0"/>
              <a:t>Grįžti prie klausimo</a:t>
            </a:r>
            <a:endParaRPr lang="en-GB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558" y="1774289"/>
            <a:ext cx="6309418" cy="31547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682" y="1562284"/>
            <a:ext cx="5130903" cy="384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8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502124" y="2721868"/>
            <a:ext cx="6624736" cy="1863477"/>
          </a:xfrm>
        </p:spPr>
        <p:txBody>
          <a:bodyPr>
            <a:normAutofit/>
          </a:bodyPr>
          <a:lstStyle/>
          <a:p>
            <a:r>
              <a:rPr lang="lt-LT" sz="6000" dirty="0" smtClean="0"/>
              <a:t>Teisingai atsakei</a:t>
            </a:r>
            <a:r>
              <a:rPr lang="en-GB" sz="6000" dirty="0" smtClean="0"/>
              <a:t>!</a:t>
            </a:r>
            <a:endParaRPr lang="en-US" sz="6000" dirty="0"/>
          </a:p>
        </p:txBody>
      </p:sp>
      <p:pic>
        <p:nvPicPr>
          <p:cNvPr id="4" name="Content Placeholder 3">
            <a:hlinkClick r:id="rId4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26" y="1938908"/>
            <a:ext cx="3211263" cy="334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5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014292" y="5376650"/>
            <a:ext cx="4416552" cy="7620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hlinkClick r:id="rId4" action="ppaction://hlinksldjump"/>
              </a:rPr>
              <a:t>Bandyti</a:t>
            </a:r>
            <a:r>
              <a:rPr lang="en-US" sz="3600" dirty="0" smtClean="0">
                <a:hlinkClick r:id="rId4" action="ppaction://hlinksldjump"/>
              </a:rPr>
              <a:t> </a:t>
            </a:r>
            <a:r>
              <a:rPr lang="en-US" sz="3600" dirty="0" err="1" smtClean="0">
                <a:hlinkClick r:id="rId4" action="ppaction://hlinksldjump"/>
              </a:rPr>
              <a:t>dar</a:t>
            </a:r>
            <a:r>
              <a:rPr lang="en-US" sz="3600" dirty="0" smtClean="0">
                <a:hlinkClick r:id="rId4" action="ppaction://hlinksldjump"/>
              </a:rPr>
              <a:t> kart</a:t>
            </a:r>
            <a:r>
              <a:rPr lang="lt-LT" sz="3600" dirty="0" smtClean="0">
                <a:hlinkClick r:id="rId4" action="ppaction://hlinksldjump"/>
              </a:rPr>
              <a:t>ą</a:t>
            </a:r>
            <a:endParaRPr lang="en-US" sz="3600" dirty="0">
              <a:hlinkClick r:id="rId4" action="ppaction://hlinksldjump"/>
            </a:endParaRPr>
          </a:p>
        </p:txBody>
      </p:sp>
      <p:pic>
        <p:nvPicPr>
          <p:cNvPr id="4" name="Content Placeholder 3">
            <a:hlinkClick r:id="rId5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4132" y="2147616"/>
            <a:ext cx="8703615" cy="1556792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Neteisingas</a:t>
            </a:r>
            <a:r>
              <a:rPr lang="en-US" sz="5400" dirty="0" smtClean="0"/>
              <a:t> </a:t>
            </a:r>
            <a:r>
              <a:rPr lang="en-US" sz="5400" dirty="0" err="1" smtClean="0"/>
              <a:t>atsakymas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54" y="1781859"/>
            <a:ext cx="3836750" cy="383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7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114807" y="3789040"/>
            <a:ext cx="6695436" cy="291162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lt-LT" sz="5400" dirty="0" smtClean="0">
                <a:hlinkClick r:id="rId4" action="ppaction://hlinksldjump"/>
              </a:rPr>
              <a:t>150 cm</a:t>
            </a:r>
            <a:endParaRPr lang="lt-LT" sz="5400" dirty="0" smtClean="0"/>
          </a:p>
          <a:p>
            <a:pPr marL="457200" indent="-457200">
              <a:buFont typeface="+mj-lt"/>
              <a:buAutoNum type="alphaUcPeriod"/>
            </a:pPr>
            <a:r>
              <a:rPr lang="lt-LT" sz="5400" dirty="0" smtClean="0">
                <a:hlinkClick r:id="rId4" action="ppaction://hlinksldjump"/>
              </a:rPr>
              <a:t>16,67 cm</a:t>
            </a:r>
            <a:endParaRPr lang="lt-LT" sz="5400" dirty="0" smtClean="0"/>
          </a:p>
          <a:p>
            <a:pPr marL="457200" indent="-457200">
              <a:buFont typeface="+mj-lt"/>
              <a:buAutoNum type="alphaUcPeriod"/>
            </a:pPr>
            <a:r>
              <a:rPr lang="lt-LT" sz="5400" dirty="0" smtClean="0">
                <a:hlinkClick r:id="rId5" action="ppaction://hlinksldjump"/>
              </a:rPr>
              <a:t>60 cm</a:t>
            </a:r>
            <a:endParaRPr lang="lt-LT" sz="5400" dirty="0" smtClean="0"/>
          </a:p>
          <a:p>
            <a:pPr marL="457200" indent="-457200">
              <a:buFont typeface="+mj-lt"/>
              <a:buAutoNum type="alphaUcPeriod"/>
            </a:pPr>
            <a:r>
              <a:rPr lang="lt-LT" sz="5400" dirty="0" smtClean="0">
                <a:hlinkClick r:id="rId4" action="ppaction://hlinksldjump"/>
              </a:rPr>
              <a:t>79 cm</a:t>
            </a:r>
            <a:endParaRPr lang="en-US" sz="5400" dirty="0"/>
          </a:p>
        </p:txBody>
      </p:sp>
      <p:pic>
        <p:nvPicPr>
          <p:cNvPr id="4" name="Content Placeholder 3">
            <a:hlinkClick r:id="rId6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61764" y="1124744"/>
            <a:ext cx="9217023" cy="2820144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Pusiausviro</a:t>
            </a:r>
            <a:r>
              <a:rPr lang="en-US" sz="3200" dirty="0" smtClean="0"/>
              <a:t> </a:t>
            </a:r>
            <a:r>
              <a:rPr lang="en-US" sz="3200" dirty="0" err="1" smtClean="0"/>
              <a:t>sverto</a:t>
            </a:r>
            <a:r>
              <a:rPr lang="en-US" sz="3200" dirty="0" smtClean="0"/>
              <a:t> </a:t>
            </a:r>
            <a:r>
              <a:rPr lang="en-US" sz="3200" dirty="0" err="1" smtClean="0"/>
              <a:t>galus</a:t>
            </a:r>
            <a:r>
              <a:rPr lang="en-US" sz="3200" dirty="0" smtClean="0"/>
              <a:t> </a:t>
            </a:r>
            <a:r>
              <a:rPr lang="en-US" sz="3200" dirty="0" err="1" smtClean="0"/>
              <a:t>veikia</a:t>
            </a:r>
            <a:r>
              <a:rPr lang="en-US" sz="3200" dirty="0" smtClean="0"/>
              <a:t> 0,5 N </a:t>
            </a:r>
            <a:r>
              <a:rPr lang="en-US" sz="3200" dirty="0" err="1" smtClean="0"/>
              <a:t>ir</a:t>
            </a:r>
            <a:r>
              <a:rPr lang="en-US" sz="3200" dirty="0" smtClean="0"/>
              <a:t> 2,5 N j</a:t>
            </a:r>
            <a:r>
              <a:rPr lang="lt-LT" sz="3200" dirty="0" err="1" smtClean="0"/>
              <a:t>ėgos</a:t>
            </a:r>
            <a:r>
              <a:rPr lang="lt-LT" sz="3200" dirty="0" smtClean="0"/>
              <a:t>. Atstumas nuo atramos iki mažesnės jėgos veikimo taško 50 cm. Nustatykite sverto ilgį.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8800" dirty="0" smtClean="0"/>
              <a:t>Lengva užduotis nr. 2</a:t>
            </a:r>
            <a:endParaRPr lang="en-US" sz="8800" dirty="0"/>
          </a:p>
        </p:txBody>
      </p:sp>
      <p:pic>
        <p:nvPicPr>
          <p:cNvPr id="9" name="Picture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sp>
        <p:nvSpPr>
          <p:cNvPr id="8" name="Text Placeholder 6"/>
          <p:cNvSpPr txBox="1">
            <a:spLocks/>
          </p:cNvSpPr>
          <p:nvPr/>
        </p:nvSpPr>
        <p:spPr>
          <a:xfrm>
            <a:off x="6534844" y="2057400"/>
            <a:ext cx="4416552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2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858" y="5089376"/>
            <a:ext cx="1768624" cy="176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4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0" y="1905000"/>
            <a:ext cx="12647140" cy="3612232"/>
          </a:xfrm>
        </p:spPr>
        <p:txBody>
          <a:bodyPr>
            <a:normAutofit/>
          </a:bodyPr>
          <a:lstStyle/>
          <a:p>
            <a:r>
              <a:rPr lang="lt-LT" sz="4800" dirty="0" smtClean="0"/>
              <a:t>Panaudokite formulę: </a:t>
            </a:r>
            <a:r>
              <a:rPr lang="en-GB" sz="4800" dirty="0"/>
              <a:t>F</a:t>
            </a:r>
            <a:r>
              <a:rPr lang="lt-LT" sz="2800" dirty="0"/>
              <a:t>1</a:t>
            </a:r>
            <a:r>
              <a:rPr lang="lt-LT" sz="4800" dirty="0"/>
              <a:t>l</a:t>
            </a:r>
            <a:r>
              <a:rPr lang="en-GB" sz="2800" dirty="0"/>
              <a:t>1</a:t>
            </a:r>
            <a:r>
              <a:rPr lang="en-GB" sz="4800" dirty="0"/>
              <a:t>+F</a:t>
            </a:r>
            <a:r>
              <a:rPr lang="en-GB" sz="2800" dirty="0"/>
              <a:t>2</a:t>
            </a:r>
            <a:r>
              <a:rPr lang="en-GB" sz="4800" dirty="0"/>
              <a:t>l</a:t>
            </a:r>
            <a:r>
              <a:rPr lang="en-GB" sz="2800" dirty="0"/>
              <a:t>2</a:t>
            </a:r>
            <a:r>
              <a:rPr lang="en-GB" sz="4800" dirty="0"/>
              <a:t>=</a:t>
            </a:r>
            <a:r>
              <a:rPr lang="lt-LT" sz="4800" dirty="0"/>
              <a:t> </a:t>
            </a:r>
            <a:r>
              <a:rPr lang="en-GB" sz="4800" dirty="0"/>
              <a:t>F</a:t>
            </a:r>
            <a:r>
              <a:rPr lang="en-GB" sz="2800" dirty="0"/>
              <a:t>3</a:t>
            </a:r>
            <a:r>
              <a:rPr lang="lt-LT" sz="4800" dirty="0"/>
              <a:t>l</a:t>
            </a:r>
            <a:r>
              <a:rPr lang="en-GB" sz="2800" dirty="0"/>
              <a:t>3</a:t>
            </a:r>
            <a:r>
              <a:rPr lang="en-GB" sz="4800" dirty="0"/>
              <a:t>+F</a:t>
            </a:r>
            <a:r>
              <a:rPr lang="en-GB" sz="2800" dirty="0"/>
              <a:t>4</a:t>
            </a:r>
            <a:r>
              <a:rPr lang="en-GB" sz="4800" dirty="0"/>
              <a:t>l</a:t>
            </a:r>
            <a:r>
              <a:rPr lang="en-GB" sz="2800" dirty="0"/>
              <a:t>4</a:t>
            </a:r>
            <a:endParaRPr lang="en-US" sz="4800" dirty="0"/>
          </a:p>
          <a:p>
            <a:endParaRPr lang="en-US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6000" dirty="0" smtClean="0"/>
              <a:t>Pagalba – lengva užduotis nr. 2 </a:t>
            </a:r>
            <a:endParaRPr lang="en-US" sz="60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sp>
        <p:nvSpPr>
          <p:cNvPr id="3" name="Left Arrow 2">
            <a:hlinkClick r:id="" action="ppaction://hlinkshowjump?jump=previousslide"/>
          </p:cNvPr>
          <p:cNvSpPr/>
          <p:nvPr/>
        </p:nvSpPr>
        <p:spPr>
          <a:xfrm>
            <a:off x="5518348" y="5301208"/>
            <a:ext cx="4968552" cy="1518086"/>
          </a:xfrm>
          <a:prstGeom prst="leftArrow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hlinkClick r:id="" action="ppaction://hlinkshowjump?jump=previousslide"/>
          </p:cNvPr>
          <p:cNvSpPr txBox="1"/>
          <p:nvPr/>
        </p:nvSpPr>
        <p:spPr>
          <a:xfrm>
            <a:off x="6310436" y="5847885"/>
            <a:ext cx="417646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lt-LT" sz="2400" dirty="0" smtClean="0">
                <a:hlinkClick r:id="" action="ppaction://hlinkshowjump?jump=previousslide"/>
              </a:rPr>
              <a:t>Grįžti prie klausimo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8292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502124" y="2721868"/>
            <a:ext cx="6624736" cy="1863477"/>
          </a:xfrm>
        </p:spPr>
        <p:txBody>
          <a:bodyPr>
            <a:normAutofit/>
          </a:bodyPr>
          <a:lstStyle/>
          <a:p>
            <a:r>
              <a:rPr lang="lt-LT" sz="6000" dirty="0" smtClean="0"/>
              <a:t>Teisingai atsakei</a:t>
            </a:r>
            <a:r>
              <a:rPr lang="en-GB" sz="6000" dirty="0" smtClean="0"/>
              <a:t>!</a:t>
            </a:r>
            <a:endParaRPr lang="en-US" sz="6000" dirty="0"/>
          </a:p>
        </p:txBody>
      </p:sp>
      <p:pic>
        <p:nvPicPr>
          <p:cNvPr id="4" name="Content Placeholder 3">
            <a:hlinkClick r:id="rId4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26" y="1938908"/>
            <a:ext cx="3211263" cy="334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nextslide"/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014292" y="5376650"/>
            <a:ext cx="4416552" cy="7620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hlinkClick r:id="rId3" action="ppaction://hlinksldjump"/>
              </a:rPr>
              <a:t>Bandyti</a:t>
            </a:r>
            <a:r>
              <a:rPr lang="en-US" sz="3600" dirty="0" smtClean="0">
                <a:hlinkClick r:id="rId3" action="ppaction://hlinksldjump"/>
              </a:rPr>
              <a:t> </a:t>
            </a:r>
            <a:r>
              <a:rPr lang="en-US" sz="3600" dirty="0" err="1" smtClean="0">
                <a:hlinkClick r:id="rId3" action="ppaction://hlinksldjump"/>
              </a:rPr>
              <a:t>dar</a:t>
            </a:r>
            <a:r>
              <a:rPr lang="en-US" sz="3600" dirty="0" smtClean="0">
                <a:hlinkClick r:id="rId3" action="ppaction://hlinksldjump"/>
              </a:rPr>
              <a:t> kart</a:t>
            </a:r>
            <a:r>
              <a:rPr lang="lt-LT" sz="3600" dirty="0" smtClean="0">
                <a:hlinkClick r:id="rId3" action="ppaction://hlinksldjump"/>
              </a:rPr>
              <a:t>ą</a:t>
            </a:r>
            <a:endParaRPr lang="en-US" sz="3600" dirty="0">
              <a:hlinkClick r:id="rId3" action="ppaction://hlinksldjump"/>
            </a:endParaRPr>
          </a:p>
        </p:txBody>
      </p:sp>
      <p:pic>
        <p:nvPicPr>
          <p:cNvPr id="4" name="Content Placeholder 3">
            <a:hlinkClick r:id="rId4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4132" y="2147616"/>
            <a:ext cx="8703615" cy="1556792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Neteisingas</a:t>
            </a:r>
            <a:r>
              <a:rPr lang="en-US" sz="5400" dirty="0" smtClean="0"/>
              <a:t> </a:t>
            </a:r>
            <a:r>
              <a:rPr lang="en-US" sz="5400" dirty="0" err="1" smtClean="0"/>
              <a:t>atsakymas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54" y="1781859"/>
            <a:ext cx="3836750" cy="383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5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1917948" y="3140968"/>
            <a:ext cx="8183770" cy="3600400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lt-LT" dirty="0" smtClean="0">
                <a:hlinkClick r:id="rId4" action="ppaction://hlinksldjump"/>
              </a:rPr>
              <a:t>Nes ties vidurine dalimi yra trumpesni pečiai negu žirklių gale</a:t>
            </a:r>
            <a:endParaRPr lang="lt-LT" dirty="0" smtClean="0"/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hlinkClick r:id="rId5" action="ppaction://hlinksldjump"/>
              </a:rPr>
              <a:t>Nes žirklių vidurinėje dalyje yra atramos centras</a:t>
            </a:r>
            <a:endParaRPr lang="lt-LT" dirty="0" smtClean="0"/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hlinkClick r:id="rId5" action="ppaction://hlinksldjump"/>
              </a:rPr>
              <a:t>Nes žirklių galas nėra toks aštrus kaip vidurinė, jos dalis</a:t>
            </a:r>
            <a:endParaRPr lang="en-US" dirty="0"/>
          </a:p>
        </p:txBody>
      </p:sp>
      <p:pic>
        <p:nvPicPr>
          <p:cNvPr id="4" name="Content Placeholder 3">
            <a:hlinkClick r:id="rId6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40" y="1052736"/>
            <a:ext cx="11809312" cy="3171800"/>
          </a:xfrm>
        </p:spPr>
        <p:txBody>
          <a:bodyPr>
            <a:normAutofit/>
          </a:bodyPr>
          <a:lstStyle/>
          <a:p>
            <a:r>
              <a:rPr lang="lt-LT" sz="4400" dirty="0" smtClean="0"/>
              <a:t>Kodėl kartoną lengviau kirpti vidurine žirklių dalimi, o ne jų galais?</a:t>
            </a:r>
            <a:endParaRPr lang="en-US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8800" dirty="0" smtClean="0"/>
              <a:t>Sunki užduotis nr. 1</a:t>
            </a:r>
            <a:endParaRPr lang="en-US" sz="8800" dirty="0"/>
          </a:p>
        </p:txBody>
      </p:sp>
      <p:pic>
        <p:nvPicPr>
          <p:cNvPr id="9" name="Picture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sp>
        <p:nvSpPr>
          <p:cNvPr id="8" name="Text Placeholder 6"/>
          <p:cNvSpPr txBox="1">
            <a:spLocks/>
          </p:cNvSpPr>
          <p:nvPr/>
        </p:nvSpPr>
        <p:spPr>
          <a:xfrm>
            <a:off x="6534844" y="2057400"/>
            <a:ext cx="4416552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2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858" y="5089376"/>
            <a:ext cx="1768624" cy="176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4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6000" dirty="0" smtClean="0"/>
              <a:t>Pagalba – sunki užduotis nr. 1 </a:t>
            </a:r>
            <a:endParaRPr lang="en-US" sz="60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sp>
        <p:nvSpPr>
          <p:cNvPr id="3" name="Left Arrow 2">
            <a:hlinkClick r:id="" action="ppaction://hlinkshowjump?jump=previousslide"/>
          </p:cNvPr>
          <p:cNvSpPr/>
          <p:nvPr/>
        </p:nvSpPr>
        <p:spPr>
          <a:xfrm>
            <a:off x="5518348" y="5301208"/>
            <a:ext cx="4968552" cy="1518086"/>
          </a:xfrm>
          <a:prstGeom prst="leftArrow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hlinkClick r:id="" action="ppaction://hlinkshowjump?jump=previousslide"/>
          </p:cNvPr>
          <p:cNvSpPr txBox="1"/>
          <p:nvPr/>
        </p:nvSpPr>
        <p:spPr>
          <a:xfrm>
            <a:off x="6310436" y="5847885"/>
            <a:ext cx="417646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lt-LT" sz="2400" dirty="0" smtClean="0"/>
              <a:t>Grįžti prie klausimo</a:t>
            </a:r>
            <a:endParaRPr lang="en-GB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56792"/>
            <a:ext cx="12188825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6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502124" y="2721868"/>
            <a:ext cx="6624736" cy="1863477"/>
          </a:xfrm>
        </p:spPr>
        <p:txBody>
          <a:bodyPr>
            <a:normAutofit/>
          </a:bodyPr>
          <a:lstStyle/>
          <a:p>
            <a:r>
              <a:rPr lang="lt-LT" sz="6000" dirty="0" smtClean="0"/>
              <a:t>Teisingai atsakei</a:t>
            </a:r>
            <a:r>
              <a:rPr lang="en-GB" sz="6000" dirty="0" smtClean="0"/>
              <a:t>!</a:t>
            </a:r>
            <a:endParaRPr lang="en-US" sz="6000" dirty="0"/>
          </a:p>
        </p:txBody>
      </p:sp>
      <p:pic>
        <p:nvPicPr>
          <p:cNvPr id="4" name="Content Placeholder 3">
            <a:hlinkClick r:id="rId4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26" y="1938908"/>
            <a:ext cx="3211263" cy="334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0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014292" y="5376650"/>
            <a:ext cx="4416552" cy="7620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hlinkClick r:id="rId4" action="ppaction://hlinksldjump"/>
              </a:rPr>
              <a:t>Bandyti</a:t>
            </a:r>
            <a:r>
              <a:rPr lang="en-US" sz="3600" dirty="0" smtClean="0">
                <a:hlinkClick r:id="rId4" action="ppaction://hlinksldjump"/>
              </a:rPr>
              <a:t> </a:t>
            </a:r>
            <a:r>
              <a:rPr lang="en-US" sz="3600" dirty="0" err="1" smtClean="0">
                <a:hlinkClick r:id="rId4" action="ppaction://hlinksldjump"/>
              </a:rPr>
              <a:t>dar</a:t>
            </a:r>
            <a:r>
              <a:rPr lang="en-US" sz="3600" dirty="0" smtClean="0">
                <a:hlinkClick r:id="rId4" action="ppaction://hlinksldjump"/>
              </a:rPr>
              <a:t> kart</a:t>
            </a:r>
            <a:r>
              <a:rPr lang="lt-LT" sz="3600" dirty="0" smtClean="0">
                <a:hlinkClick r:id="rId4" action="ppaction://hlinksldjump"/>
              </a:rPr>
              <a:t>ą</a:t>
            </a:r>
            <a:endParaRPr lang="en-US" sz="3600" dirty="0">
              <a:hlinkClick r:id="rId4" action="ppaction://hlinksldjump"/>
            </a:endParaRPr>
          </a:p>
        </p:txBody>
      </p:sp>
      <p:pic>
        <p:nvPicPr>
          <p:cNvPr id="4" name="Content Placeholder 3">
            <a:hlinkClick r:id="rId5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4132" y="2147616"/>
            <a:ext cx="8703615" cy="1556792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Neteisingas</a:t>
            </a:r>
            <a:r>
              <a:rPr lang="en-US" sz="5400" dirty="0" smtClean="0"/>
              <a:t> </a:t>
            </a:r>
            <a:r>
              <a:rPr lang="en-US" sz="5400" dirty="0" err="1" smtClean="0"/>
              <a:t>atsakymas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54" y="1781859"/>
            <a:ext cx="3836750" cy="383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9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2133972" y="3450704"/>
            <a:ext cx="8208912" cy="327734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lt-LT" sz="3200" dirty="0" smtClean="0">
                <a:hlinkClick r:id="rId4" action="ppaction://hlinksldjump"/>
              </a:rPr>
              <a:t>Atramos taškas turėtų būti per </a:t>
            </a:r>
            <a:r>
              <a:rPr lang="lt-LT" sz="3200" dirty="0" err="1" smtClean="0">
                <a:hlinkClick r:id="rId4" action="ppaction://hlinksldjump"/>
              </a:rPr>
              <a:t>veidurį</a:t>
            </a:r>
            <a:r>
              <a:rPr lang="lt-LT" sz="3200" dirty="0" smtClean="0">
                <a:hlinkClick r:id="rId4" action="ppaction://hlinksldjump"/>
              </a:rPr>
              <a:t>.</a:t>
            </a:r>
            <a:endParaRPr lang="lt-LT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lt-LT" sz="3200" dirty="0" smtClean="0">
                <a:hlinkClick r:id="rId5" action="ppaction://hlinksldjump"/>
              </a:rPr>
              <a:t>Atramos taškas turėtų būti 40cm nuo to galo kur veikia 20N jėga.</a:t>
            </a:r>
            <a:endParaRPr lang="lt-LT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lt-LT" sz="3200" dirty="0" smtClean="0">
                <a:hlinkClick r:id="rId4" action="ppaction://hlinksldjump"/>
              </a:rPr>
              <a:t>Atramos taškas turėtų būti 2m nuo to galo kur veikia 20N jėga</a:t>
            </a:r>
            <a:endParaRPr lang="lt-LT" sz="3200" dirty="0" smtClean="0"/>
          </a:p>
          <a:p>
            <a:pPr marL="457200" indent="-457200">
              <a:buFont typeface="+mj-lt"/>
              <a:buAutoNum type="alphaUcPeriod"/>
            </a:pPr>
            <a:r>
              <a:rPr lang="lt-LT" sz="3200" dirty="0" smtClean="0">
                <a:hlinkClick r:id="rId4" action="ppaction://hlinksldjump"/>
              </a:rPr>
              <a:t>Atramos taškas turėtų būti 0,9m nuo to taško kur veikia 5N jėga.</a:t>
            </a:r>
            <a:endParaRPr lang="en-US" sz="3200" dirty="0"/>
          </a:p>
        </p:txBody>
      </p:sp>
      <p:pic>
        <p:nvPicPr>
          <p:cNvPr id="4" name="Content Placeholder 3">
            <a:hlinkClick r:id="rId6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41" y="1276393"/>
            <a:ext cx="12143084" cy="2376264"/>
          </a:xfrm>
        </p:spPr>
        <p:txBody>
          <a:bodyPr>
            <a:normAutofit/>
          </a:bodyPr>
          <a:lstStyle/>
          <a:p>
            <a:r>
              <a:rPr lang="lt-LT" sz="4000" dirty="0" smtClean="0"/>
              <a:t>2 m ilgio sverto vieną galą veikia 5 N jėga, kitą 20 N jėga. Kur turėtų būti sverto atramos taškas, kad svertas būtų pusiausvyras?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8800" dirty="0" smtClean="0"/>
              <a:t>Sunki užduotis nr. 2</a:t>
            </a:r>
            <a:endParaRPr lang="en-US" sz="8800" dirty="0"/>
          </a:p>
        </p:txBody>
      </p:sp>
      <p:pic>
        <p:nvPicPr>
          <p:cNvPr id="9" name="Picture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sp>
        <p:nvSpPr>
          <p:cNvPr id="8" name="Text Placeholder 6"/>
          <p:cNvSpPr txBox="1">
            <a:spLocks/>
          </p:cNvSpPr>
          <p:nvPr/>
        </p:nvSpPr>
        <p:spPr>
          <a:xfrm>
            <a:off x="6534844" y="2057400"/>
            <a:ext cx="4416552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2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858" y="5089376"/>
            <a:ext cx="1768624" cy="176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9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4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0" y="2399829"/>
            <a:ext cx="12264468" cy="2286000"/>
          </a:xfrm>
        </p:spPr>
        <p:txBody>
          <a:bodyPr>
            <a:noAutofit/>
          </a:bodyPr>
          <a:lstStyle/>
          <a:p>
            <a:r>
              <a:rPr lang="lt-LT" sz="6600" dirty="0" smtClean="0"/>
              <a:t>Šiam uždaviniui reikia sudaryti ir išspręsti lygtį.</a:t>
            </a:r>
            <a:endParaRPr lang="en-US" sz="6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6000" dirty="0" smtClean="0"/>
              <a:t>Pagalba – sunki užduotis nr. </a:t>
            </a:r>
            <a:r>
              <a:rPr lang="lt-LT" sz="6000" smtClean="0"/>
              <a:t>2 </a:t>
            </a:r>
            <a:endParaRPr lang="en-US" sz="6000" dirty="0"/>
          </a:p>
        </p:txBody>
      </p:sp>
      <p:pic>
        <p:nvPicPr>
          <p:cNvPr id="9" name="Picture 8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sp>
        <p:nvSpPr>
          <p:cNvPr id="3" name="Left Arrow 2">
            <a:hlinkClick r:id="" action="ppaction://hlinkshowjump?jump=previousslide"/>
          </p:cNvPr>
          <p:cNvSpPr/>
          <p:nvPr/>
        </p:nvSpPr>
        <p:spPr>
          <a:xfrm>
            <a:off x="5518348" y="5301208"/>
            <a:ext cx="4968552" cy="1518086"/>
          </a:xfrm>
          <a:prstGeom prst="leftArrow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hlinkClick r:id="" action="ppaction://hlinkshowjump?jump=previousslide"/>
          </p:cNvPr>
          <p:cNvSpPr txBox="1"/>
          <p:nvPr/>
        </p:nvSpPr>
        <p:spPr>
          <a:xfrm>
            <a:off x="6310436" y="5847885"/>
            <a:ext cx="417646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lt-LT" sz="2400" dirty="0" smtClean="0"/>
              <a:t>Grįžti prie klausimo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6644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502124" y="2721868"/>
            <a:ext cx="6624736" cy="1863477"/>
          </a:xfrm>
        </p:spPr>
        <p:txBody>
          <a:bodyPr>
            <a:normAutofit/>
          </a:bodyPr>
          <a:lstStyle/>
          <a:p>
            <a:r>
              <a:rPr lang="lt-LT" sz="6000" dirty="0" smtClean="0"/>
              <a:t>Teisingai atsakei</a:t>
            </a:r>
            <a:r>
              <a:rPr lang="en-GB" sz="6000" dirty="0" smtClean="0"/>
              <a:t>!</a:t>
            </a:r>
            <a:endParaRPr lang="en-US" sz="6000" dirty="0"/>
          </a:p>
        </p:txBody>
      </p:sp>
      <p:pic>
        <p:nvPicPr>
          <p:cNvPr id="4" name="Content Placeholder 3">
            <a:hlinkClick r:id="rId4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915" y="0"/>
            <a:ext cx="12183107" cy="155679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26" y="1938908"/>
            <a:ext cx="3211263" cy="334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8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 action="ppaction://hlinksldjump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014292" y="5376650"/>
            <a:ext cx="4416552" cy="7620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hlinkClick r:id="rId4" action="ppaction://hlinksldjump"/>
              </a:rPr>
              <a:t>Bandyti</a:t>
            </a:r>
            <a:r>
              <a:rPr lang="en-US" sz="3600" dirty="0" smtClean="0">
                <a:hlinkClick r:id="rId4" action="ppaction://hlinksldjump"/>
              </a:rPr>
              <a:t> </a:t>
            </a:r>
            <a:r>
              <a:rPr lang="en-US" sz="3600" dirty="0" err="1" smtClean="0">
                <a:hlinkClick r:id="rId4" action="ppaction://hlinksldjump"/>
              </a:rPr>
              <a:t>dar</a:t>
            </a:r>
            <a:r>
              <a:rPr lang="en-US" sz="3600" dirty="0" smtClean="0">
                <a:hlinkClick r:id="rId4" action="ppaction://hlinksldjump"/>
              </a:rPr>
              <a:t> kart</a:t>
            </a:r>
            <a:r>
              <a:rPr lang="lt-LT" sz="3600" dirty="0" smtClean="0">
                <a:hlinkClick r:id="rId4" action="ppaction://hlinksldjump"/>
              </a:rPr>
              <a:t>ą</a:t>
            </a:r>
            <a:endParaRPr lang="en-US" sz="3600" dirty="0">
              <a:hlinkClick r:id="rId4" action="ppaction://hlinksldjump"/>
            </a:endParaRPr>
          </a:p>
        </p:txBody>
      </p:sp>
      <p:pic>
        <p:nvPicPr>
          <p:cNvPr id="4" name="Content Placeholder 3">
            <a:hlinkClick r:id="rId5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4132" y="2147616"/>
            <a:ext cx="8703615" cy="1556792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Neteisingas</a:t>
            </a:r>
            <a:r>
              <a:rPr lang="en-US" sz="5400" dirty="0" smtClean="0"/>
              <a:t> </a:t>
            </a:r>
            <a:r>
              <a:rPr lang="en-US" sz="5400" dirty="0" err="1" smtClean="0"/>
              <a:t>atsakymas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54" y="1781859"/>
            <a:ext cx="3836750" cy="383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00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" action="ppaction://hlinkshowjump?jump=endshow"/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8" y="6129522"/>
            <a:ext cx="688624" cy="68977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254249" y="4797152"/>
            <a:ext cx="4416552" cy="76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hlinkClick r:id="rId4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6072032"/>
            <a:ext cx="804753" cy="804753"/>
          </a:xfr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0" y="1556792"/>
            <a:ext cx="12166191" cy="1944216"/>
          </a:xfrm>
        </p:spPr>
        <p:txBody>
          <a:bodyPr>
            <a:noAutofit/>
          </a:bodyPr>
          <a:lstStyle/>
          <a:p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0284" y="2996952"/>
            <a:ext cx="12183107" cy="1556792"/>
          </a:xfrm>
        </p:spPr>
        <p:txBody>
          <a:bodyPr>
            <a:noAutofit/>
          </a:bodyPr>
          <a:lstStyle/>
          <a:p>
            <a:pPr algn="ctr"/>
            <a:r>
              <a:rPr lang="lt-LT" sz="11500" dirty="0" smtClean="0"/>
              <a:t>Ačiū už dėmesį</a:t>
            </a:r>
            <a:endParaRPr lang="en-US" sz="11500" dirty="0"/>
          </a:p>
        </p:txBody>
      </p:sp>
      <p:pic>
        <p:nvPicPr>
          <p:cNvPr id="9" name="Picture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4" y="6060432"/>
            <a:ext cx="827956" cy="82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9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udent presentation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Student presentation" id="{61936DD2-5F1E-4CE5-AB4B-725D35FC9179}" vid="{60FEA300-D151-4B21-9955-901AC34D046A}"/>
    </a:ext>
  </a:extLst>
</a:theme>
</file>

<file path=ppt/theme/theme2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98950B5-7B6B-4C28-8458-CAB8EA4CB2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Student scientific report presentation</Template>
  <TotalTime>0</TotalTime>
  <Words>660</Words>
  <Application>Microsoft Macintosh PowerPoint</Application>
  <PresentationFormat>Custom</PresentationFormat>
  <Paragraphs>134</Paragraphs>
  <Slides>75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Student presentation</vt:lpstr>
      <vt:lpstr>Svertas</vt:lpstr>
      <vt:lpstr>Turinys</vt:lpstr>
      <vt:lpstr>Parastieji mechanizmai</vt:lpstr>
      <vt:lpstr>Svertas</vt:lpstr>
      <vt:lpstr>Svertas</vt:lpstr>
      <vt:lpstr>Sverto taisyklė</vt:lpstr>
      <vt:lpstr>Sverto taisyklė</vt:lpstr>
      <vt:lpstr>Sverto taisyklė</vt:lpstr>
      <vt:lpstr>Sverto taisyklė</vt:lpstr>
      <vt:lpstr>Sverto taisyklė</vt:lpstr>
      <vt:lpstr>Sverto taisyklė</vt:lpstr>
      <vt:lpstr>Sverto pritaikymas</vt:lpstr>
      <vt:lpstr>Svertų rūšys</vt:lpstr>
      <vt:lpstr>Svertų rūšys</vt:lpstr>
      <vt:lpstr>Svertų rūšys</vt:lpstr>
      <vt:lpstr>Svertų rūšys</vt:lpstr>
      <vt:lpstr>Svertų rūšys</vt:lpstr>
      <vt:lpstr>Svertų rūšys</vt:lpstr>
      <vt:lpstr>Svertų rūšys</vt:lpstr>
      <vt:lpstr>Svertų rūšys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Dvipusis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Vienpusis svertas</vt:lpstr>
      <vt:lpstr>Svertas - suktuvas</vt:lpstr>
      <vt:lpstr>Svertas</vt:lpstr>
      <vt:lpstr>Užduotys</vt:lpstr>
      <vt:lpstr>Lengva užduotis nr. 1</vt:lpstr>
      <vt:lpstr>Pagalba – lengva užduotis nr. 1 </vt:lpstr>
      <vt:lpstr>PowerPoint Presentation</vt:lpstr>
      <vt:lpstr>Neteisingas atsakymas</vt:lpstr>
      <vt:lpstr>Lengva užduotis nr. 2</vt:lpstr>
      <vt:lpstr>Pagalba – lengva užduotis nr. 2 </vt:lpstr>
      <vt:lpstr>PowerPoint Presentation</vt:lpstr>
      <vt:lpstr>Neteisingas atsakymas</vt:lpstr>
      <vt:lpstr>Sunki užduotis nr. 1</vt:lpstr>
      <vt:lpstr>Pagalba – sunki užduotis nr. 1 </vt:lpstr>
      <vt:lpstr>PowerPoint Presentation</vt:lpstr>
      <vt:lpstr>Neteisingas atsakymas</vt:lpstr>
      <vt:lpstr>Sunki užduotis nr. 2</vt:lpstr>
      <vt:lpstr>Pagalba – sunki užduotis nr. 2 </vt:lpstr>
      <vt:lpstr>PowerPoint Presentation</vt:lpstr>
      <vt:lpstr>Neteisingas atsakymas</vt:lpstr>
      <vt:lpstr>Ačiū už dėmesį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2015-02-17T13:27:07Z</dcterms:created>
  <dcterms:modified xsi:type="dcterms:W3CDTF">2015-03-18T11:59:27Z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TC034605859991</vt:lpwstr>
  </property>
</Properties>
</file>