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2"/>
  </p:notesMasterIdLst>
  <p:sldIdLst>
    <p:sldId id="256" r:id="rId2"/>
    <p:sldId id="257" r:id="rId3"/>
    <p:sldId id="279" r:id="rId4"/>
    <p:sldId id="258" r:id="rId5"/>
    <p:sldId id="287" r:id="rId6"/>
    <p:sldId id="267" r:id="rId7"/>
    <p:sldId id="262" r:id="rId8"/>
    <p:sldId id="259" r:id="rId9"/>
    <p:sldId id="260" r:id="rId10"/>
    <p:sldId id="261" r:id="rId11"/>
    <p:sldId id="268" r:id="rId12"/>
    <p:sldId id="269" r:id="rId13"/>
    <p:sldId id="270" r:id="rId14"/>
    <p:sldId id="271" r:id="rId15"/>
    <p:sldId id="272" r:id="rId16"/>
    <p:sldId id="273" r:id="rId17"/>
    <p:sldId id="274" r:id="rId18"/>
    <p:sldId id="282" r:id="rId19"/>
    <p:sldId id="283" r:id="rId20"/>
    <p:sldId id="284" r:id="rId21"/>
    <p:sldId id="285" r:id="rId22"/>
    <p:sldId id="286" r:id="rId23"/>
    <p:sldId id="275" r:id="rId24"/>
    <p:sldId id="276" r:id="rId25"/>
    <p:sldId id="280" r:id="rId26"/>
    <p:sldId id="264" r:id="rId27"/>
    <p:sldId id="277" r:id="rId28"/>
    <p:sldId id="278" r:id="rId29"/>
    <p:sldId id="263" r:id="rId30"/>
    <p:sldId id="281"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5" autoAdjust="0"/>
    <p:restoredTop sz="94660"/>
  </p:normalViewPr>
  <p:slideViewPr>
    <p:cSldViewPr>
      <p:cViewPr varScale="1">
        <p:scale>
          <a:sx n="72" d="100"/>
          <a:sy n="72" d="100"/>
        </p:scale>
        <p:origin x="-1530"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049D09-EBE8-4568-90A0-7A8052C18360}" type="datetimeFigureOut">
              <a:rPr lang="en-US"/>
              <a:t>4/5/2016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7366F3-348F-4B58-B5D8-9DB49EDA9EB3}" type="slidenum">
              <a:rPr lang="en-US"/>
              <a:t>‹#›</a:t>
            </a:fld>
            <a:endParaRPr lang="en-US"/>
          </a:p>
        </p:txBody>
      </p:sp>
    </p:spTree>
    <p:extLst>
      <p:ext uri="{BB962C8B-B14F-4D97-AF65-F5344CB8AC3E}">
        <p14:creationId xmlns:p14="http://schemas.microsoft.com/office/powerpoint/2010/main" val="27522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7366F3-348F-4B58-B5D8-9DB49EDA9EB3}" type="slidenum">
              <a:rPr lang="en-US"/>
              <a:t>8</a:t>
            </a:fld>
            <a:endParaRPr lang="en-US"/>
          </a:p>
        </p:txBody>
      </p:sp>
    </p:spTree>
    <p:extLst>
      <p:ext uri="{BB962C8B-B14F-4D97-AF65-F5344CB8AC3E}">
        <p14:creationId xmlns:p14="http://schemas.microsoft.com/office/powerpoint/2010/main" val="2200619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7366F3-348F-4B58-B5D8-9DB49EDA9EB3}" type="slidenum">
              <a:rPr lang="en-US"/>
              <a:t>11</a:t>
            </a:fld>
            <a:endParaRPr lang="en-US"/>
          </a:p>
        </p:txBody>
      </p:sp>
    </p:spTree>
    <p:extLst>
      <p:ext uri="{BB962C8B-B14F-4D97-AF65-F5344CB8AC3E}">
        <p14:creationId xmlns:p14="http://schemas.microsoft.com/office/powerpoint/2010/main" val="1996195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7366F3-348F-4B58-B5D8-9DB49EDA9EB3}" type="slidenum">
              <a:rPr lang="en-US"/>
              <a:t>12</a:t>
            </a:fld>
            <a:endParaRPr lang="en-US"/>
          </a:p>
        </p:txBody>
      </p:sp>
    </p:spTree>
    <p:extLst>
      <p:ext uri="{BB962C8B-B14F-4D97-AF65-F5344CB8AC3E}">
        <p14:creationId xmlns:p14="http://schemas.microsoft.com/office/powerpoint/2010/main" val="2608837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7366F3-348F-4B58-B5D8-9DB49EDA9EB3}" type="slidenum">
              <a:rPr lang="en-US"/>
              <a:t>13</a:t>
            </a:fld>
            <a:endParaRPr lang="en-US"/>
          </a:p>
        </p:txBody>
      </p:sp>
    </p:spTree>
    <p:extLst>
      <p:ext uri="{BB962C8B-B14F-4D97-AF65-F5344CB8AC3E}">
        <p14:creationId xmlns:p14="http://schemas.microsoft.com/office/powerpoint/2010/main" val="2257169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7366F3-348F-4B58-B5D8-9DB49EDA9EB3}" type="slidenum">
              <a:rPr lang="en-US"/>
              <a:t>15</a:t>
            </a:fld>
            <a:endParaRPr lang="en-US"/>
          </a:p>
        </p:txBody>
      </p:sp>
    </p:spTree>
    <p:extLst>
      <p:ext uri="{BB962C8B-B14F-4D97-AF65-F5344CB8AC3E}">
        <p14:creationId xmlns:p14="http://schemas.microsoft.com/office/powerpoint/2010/main" val="182106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7366F3-348F-4B58-B5D8-9DB49EDA9EB3}" type="slidenum">
              <a:rPr lang="en-US"/>
              <a:t>23</a:t>
            </a:fld>
            <a:endParaRPr lang="en-US"/>
          </a:p>
        </p:txBody>
      </p:sp>
    </p:spTree>
    <p:extLst>
      <p:ext uri="{BB962C8B-B14F-4D97-AF65-F5344CB8AC3E}">
        <p14:creationId xmlns:p14="http://schemas.microsoft.com/office/powerpoint/2010/main" val="1997927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7366F3-348F-4B58-B5D8-9DB49EDA9EB3}" type="slidenum">
              <a:rPr lang="en-US"/>
              <a:t>24</a:t>
            </a:fld>
            <a:endParaRPr lang="en-US"/>
          </a:p>
        </p:txBody>
      </p:sp>
    </p:spTree>
    <p:extLst>
      <p:ext uri="{BB962C8B-B14F-4D97-AF65-F5344CB8AC3E}">
        <p14:creationId xmlns:p14="http://schemas.microsoft.com/office/powerpoint/2010/main" val="3137480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7366F3-348F-4B58-B5D8-9DB49EDA9EB3}" type="slidenum">
              <a:rPr lang="en-US"/>
              <a:t>26</a:t>
            </a:fld>
            <a:endParaRPr lang="en-US"/>
          </a:p>
        </p:txBody>
      </p:sp>
    </p:spTree>
    <p:extLst>
      <p:ext uri="{BB962C8B-B14F-4D97-AF65-F5344CB8AC3E}">
        <p14:creationId xmlns:p14="http://schemas.microsoft.com/office/powerpoint/2010/main" val="2760196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7366F3-348F-4B58-B5D8-9DB49EDA9EB3}" type="slidenum">
              <a:rPr lang="en-US"/>
              <a:t>27</a:t>
            </a:fld>
            <a:endParaRPr lang="en-US"/>
          </a:p>
        </p:txBody>
      </p:sp>
    </p:spTree>
    <p:extLst>
      <p:ext uri="{BB962C8B-B14F-4D97-AF65-F5344CB8AC3E}">
        <p14:creationId xmlns:p14="http://schemas.microsoft.com/office/powerpoint/2010/main" val="2825247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7366F3-348F-4B58-B5D8-9DB49EDA9EB3}" type="slidenum">
              <a:rPr lang="en-US"/>
              <a:t>28</a:t>
            </a:fld>
            <a:endParaRPr lang="en-US"/>
          </a:p>
        </p:txBody>
      </p:sp>
    </p:spTree>
    <p:extLst>
      <p:ext uri="{BB962C8B-B14F-4D97-AF65-F5344CB8AC3E}">
        <p14:creationId xmlns:p14="http://schemas.microsoft.com/office/powerpoint/2010/main" val="915142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a:t>Click to edit Master title style</a:t>
            </a:r>
            <a:endParaRPr lang="en-US" dirty="0"/>
          </a:p>
        </p:txBody>
      </p:sp>
      <p:sp>
        <p:nvSpPr>
          <p:cNvPr id="11" name="Date Placeholder 10"/>
          <p:cNvSpPr>
            <a:spLocks noGrp="1"/>
          </p:cNvSpPr>
          <p:nvPr>
            <p:ph type="dt" sz="half" idx="10"/>
          </p:nvPr>
        </p:nvSpPr>
        <p:spPr bwMode="black"/>
        <p:txBody>
          <a:bodyPr/>
          <a:lstStyle/>
          <a:p>
            <a:fld id="{1D8BD707-D9CF-40AE-B4C6-C98DA3205C09}" type="datetimeFigureOut">
              <a:rPr lang="en-US" smtClean="0"/>
              <a:pPr/>
              <a:t>4/5/2016</a:t>
            </a:fld>
            <a:endParaRPr lang="en-US"/>
          </a:p>
        </p:txBody>
      </p:sp>
      <p:sp>
        <p:nvSpPr>
          <p:cNvPr id="17" name="Slide Number Placeholder 16"/>
          <p:cNvSpPr>
            <a:spLocks noGrp="1"/>
          </p:cNvSpPr>
          <p:nvPr>
            <p:ph type="sldNum" sz="quarter" idx="11"/>
          </p:nvPr>
        </p:nvSpPr>
        <p:spPr/>
        <p:txBody>
          <a:bodyPr/>
          <a:lstStyle/>
          <a:p>
            <a:fld id="{B6F15528-21DE-4FAA-801E-634DDDAF4B2B}" type="slidenum">
              <a:rPr lang="en-US" smtClean="0"/>
              <a:pPr/>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p>
        </p:txBody>
      </p:sp>
      <p:sp>
        <p:nvSpPr>
          <p:cNvPr id="11" name="Date Placeholder 10"/>
          <p:cNvSpPr>
            <a:spLocks noGrp="1"/>
          </p:cNvSpPr>
          <p:nvPr>
            <p:ph type="dt" sz="half" idx="14"/>
          </p:nvPr>
        </p:nvSpPr>
        <p:spPr/>
        <p:txBody>
          <a:bodyPr/>
          <a:lstStyle/>
          <a:p>
            <a:fld id="{1D8BD707-D9CF-40AE-B4C6-C98DA3205C09}" type="datetimeFigureOut">
              <a:rPr lang="en-US" smtClean="0"/>
              <a:pPr/>
              <a:t>4/5/2016</a:t>
            </a:fld>
            <a:endParaRPr lang="en-US"/>
          </a:p>
        </p:txBody>
      </p:sp>
      <p:sp>
        <p:nvSpPr>
          <p:cNvPr id="12" name="Slide Number Placeholder 11"/>
          <p:cNvSpPr>
            <a:spLocks noGrp="1"/>
          </p:cNvSpPr>
          <p:nvPr>
            <p:ph type="sldNum" sz="quarter" idx="15"/>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Date Placeholder 12"/>
          <p:cNvSpPr>
            <a:spLocks noGrp="1"/>
          </p:cNvSpPr>
          <p:nvPr>
            <p:ph type="dt" sz="half" idx="10"/>
          </p:nvPr>
        </p:nvSpPr>
        <p:spPr/>
        <p:txBody>
          <a:bodyPr/>
          <a:lstStyle/>
          <a:p>
            <a:fld id="{1D8BD707-D9CF-40AE-B4C6-C98DA3205C09}" type="datetimeFigureOut">
              <a:rPr lang="en-US" smtClean="0"/>
              <a:pPr/>
              <a:t>4/5/2016</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p:cNvSpPr>
            <a:spLocks noGrp="1"/>
          </p:cNvSpPr>
          <p:nvPr>
            <p:ph type="dt" sz="half" idx="15"/>
          </p:nvPr>
        </p:nvSpPr>
        <p:spPr/>
        <p:txBody>
          <a:bodyPr/>
          <a:lstStyle/>
          <a:p>
            <a:fld id="{1D8BD707-D9CF-40AE-B4C6-C98DA3205C09}" type="datetimeFigureOut">
              <a:rPr lang="en-US" smtClean="0"/>
              <a:pPr/>
              <a:t>4/5/2016</a:t>
            </a:fld>
            <a:endParaRPr lang="en-US"/>
          </a:p>
        </p:txBody>
      </p:sp>
      <p:sp>
        <p:nvSpPr>
          <p:cNvPr id="12" name="Slide Number Placeholder 11"/>
          <p:cNvSpPr>
            <a:spLocks noGrp="1"/>
          </p:cNvSpPr>
          <p:nvPr>
            <p:ph type="sldNum" sz="quarter" idx="16"/>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a:t>Click to edit Master text styles</a:t>
            </a:r>
          </a:p>
        </p:txBody>
      </p:sp>
      <p:sp>
        <p:nvSpPr>
          <p:cNvPr id="11" name="Date Placeholder 10"/>
          <p:cNvSpPr>
            <a:spLocks noGrp="1"/>
          </p:cNvSpPr>
          <p:nvPr>
            <p:ph type="dt" sz="half" idx="16"/>
          </p:nvPr>
        </p:nvSpPr>
        <p:spPr/>
        <p:txBody>
          <a:bodyPr/>
          <a:lstStyle/>
          <a:p>
            <a:fld id="{1D8BD707-D9CF-40AE-B4C6-C98DA3205C09}" type="datetimeFigureOut">
              <a:rPr lang="en-US" smtClean="0"/>
              <a:pPr/>
              <a:t>4/5/2016</a:t>
            </a:fld>
            <a:endParaRPr lang="en-US"/>
          </a:p>
        </p:txBody>
      </p:sp>
      <p:sp>
        <p:nvSpPr>
          <p:cNvPr id="12" name="Slide Number Placeholder 11"/>
          <p:cNvSpPr>
            <a:spLocks noGrp="1"/>
          </p:cNvSpPr>
          <p:nvPr>
            <p:ph type="sldNum" sz="quarter" idx="17"/>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Click to edit Master title style</a:t>
            </a:r>
          </a:p>
        </p:txBody>
      </p:sp>
      <p:sp>
        <p:nvSpPr>
          <p:cNvPr id="15" name="Date Placeholder 14"/>
          <p:cNvSpPr>
            <a:spLocks noGrp="1"/>
          </p:cNvSpPr>
          <p:nvPr>
            <p:ph type="dt" sz="half" idx="10"/>
          </p:nvPr>
        </p:nvSpPr>
        <p:spPr/>
        <p:txBody>
          <a:bodyPr/>
          <a:lstStyle/>
          <a:p>
            <a:fld id="{1D8BD707-D9CF-40AE-B4C6-C98DA3205C09}" type="datetimeFigureOut">
              <a:rPr lang="en-US" smtClean="0"/>
              <a:pPr/>
              <a:t>4/5/2016</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D8BD707-D9CF-40AE-B4C6-C98DA3205C09}" type="datetimeFigureOut">
              <a:rPr lang="en-US" smtClean="0"/>
              <a:pPr/>
              <a:t>4/5/2016</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Title 12"/>
          <p:cNvSpPr>
            <a:spLocks noGrp="1"/>
          </p:cNvSpPr>
          <p:nvPr>
            <p:ph type="title"/>
          </p:nvPr>
        </p:nvSpPr>
        <p:spPr/>
        <p:txBody>
          <a:bodyPr/>
          <a:lstStyle/>
          <a:p>
            <a:r>
              <a:rPr lang="en-US"/>
              <a:t>Click to edit Master title style</a:t>
            </a:r>
          </a:p>
        </p:txBody>
      </p:sp>
      <p:sp>
        <p:nvSpPr>
          <p:cNvPr id="16" name="Date Placeholder 15"/>
          <p:cNvSpPr>
            <a:spLocks noGrp="1"/>
          </p:cNvSpPr>
          <p:nvPr>
            <p:ph type="dt" sz="half" idx="15"/>
          </p:nvPr>
        </p:nvSpPr>
        <p:spPr/>
        <p:txBody>
          <a:bodyPr/>
          <a:lstStyle/>
          <a:p>
            <a:fld id="{1D8BD707-D9CF-40AE-B4C6-C98DA3205C09}" type="datetimeFigureOut">
              <a:rPr lang="en-US" smtClean="0"/>
              <a:pPr/>
              <a:t>4/5/2016</a:t>
            </a:fld>
            <a:endParaRPr lang="en-US"/>
          </a:p>
        </p:txBody>
      </p:sp>
      <p:sp>
        <p:nvSpPr>
          <p:cNvPr id="19" name="Slide Number Placeholder 18"/>
          <p:cNvSpPr>
            <a:spLocks noGrp="1"/>
          </p:cNvSpPr>
          <p:nvPr>
            <p:ph type="sldNum" sz="quarter" idx="16"/>
          </p:nvPr>
        </p:nvSpPr>
        <p:spPr/>
        <p:txBody>
          <a:bodyPr/>
          <a:lstStyle/>
          <a:p>
            <a:fld id="{B6F15528-21DE-4FAA-801E-634DDDAF4B2B}" type="slidenum">
              <a:rPr lang="en-US" smtClean="0"/>
              <a:pPr/>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a:t>Click to edit Master text styles</a:t>
            </a:r>
          </a:p>
        </p:txBody>
      </p:sp>
      <p:sp>
        <p:nvSpPr>
          <p:cNvPr id="12" name="Title 11"/>
          <p:cNvSpPr>
            <a:spLocks noGrp="1"/>
          </p:cNvSpPr>
          <p:nvPr>
            <p:ph type="title"/>
          </p:nvPr>
        </p:nvSpPr>
        <p:spPr>
          <a:xfrm>
            <a:off x="2514600" y="975360"/>
            <a:ext cx="4114800" cy="701040"/>
          </a:xfrm>
        </p:spPr>
        <p:txBody>
          <a:bodyPr/>
          <a:lstStyle/>
          <a:p>
            <a:r>
              <a:rPr lang="en-US"/>
              <a:t>Click to edit Master title style</a:t>
            </a:r>
          </a:p>
        </p:txBody>
      </p:sp>
      <p:sp>
        <p:nvSpPr>
          <p:cNvPr id="13" name="Date Placeholder 12"/>
          <p:cNvSpPr>
            <a:spLocks noGrp="1"/>
          </p:cNvSpPr>
          <p:nvPr>
            <p:ph type="dt" sz="half" idx="14"/>
          </p:nvPr>
        </p:nvSpPr>
        <p:spPr>
          <a:xfrm>
            <a:off x="2981325" y="273180"/>
            <a:ext cx="3181350" cy="292100"/>
          </a:xfrm>
        </p:spPr>
        <p:txBody>
          <a:bodyPr/>
          <a:lstStyle/>
          <a:p>
            <a:fld id="{1D8BD707-D9CF-40AE-B4C6-C98DA3205C09}" type="datetimeFigureOut">
              <a:rPr lang="en-US" smtClean="0"/>
              <a:pPr/>
              <a:t>4/5/2016</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1D8BD707-D9CF-40AE-B4C6-C98DA3205C09}" type="datetimeFigureOut">
              <a:rPr lang="en-US" smtClean="0"/>
              <a:pPr/>
              <a:t>4/5/2016</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B6F15528-21DE-4FAA-801E-634DDDAF4B2B}" type="slidenum">
              <a:rPr lang="en-US" smtClean="0"/>
              <a:pPr/>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www.50waystohelp.com/" TargetMode="External"/><Relationship Id="rId3" Type="http://schemas.openxmlformats.org/officeDocument/2006/relationships/hyperlink" Target="http://www.space.com/17081-how-far-is-earth-from-the-sun.html" TargetMode="External"/><Relationship Id="rId7" Type="http://schemas.openxmlformats.org/officeDocument/2006/relationships/hyperlink" Target="http://geografija.lt/2012/06/didziausios-musu-planetos-problemos/" TargetMode="External"/><Relationship Id="rId2" Type="http://schemas.openxmlformats.org/officeDocument/2006/relationships/hyperlink" Target="http://earthobservatory.nasa.gov/" TargetMode="External"/><Relationship Id="rId1" Type="http://schemas.openxmlformats.org/officeDocument/2006/relationships/slideLayout" Target="../slideLayouts/slideLayout2.xml"/><Relationship Id="rId6" Type="http://schemas.openxmlformats.org/officeDocument/2006/relationships/hyperlink" Target="http://www.15min.lt/mokslasit/straipsnis/kosmosas/viskas-ka-deretu-zinoti-apie-zemes-planeta-651-445203" TargetMode="External"/><Relationship Id="rId5" Type="http://schemas.openxmlformats.org/officeDocument/2006/relationships/hyperlink" Target="http://astronomija.lt/sol-sys/earth" TargetMode="External"/><Relationship Id="rId4" Type="http://schemas.openxmlformats.org/officeDocument/2006/relationships/hyperlink" Target="http://www.universetoday.com/15055/diameter-of-earth/"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30" y="-609600"/>
            <a:ext cx="8586788" cy="8586788"/>
          </a:xfrm>
          <a:prstGeom prst="rect">
            <a:avLst/>
          </a:prstGeom>
        </p:spPr>
      </p:pic>
      <p:sp>
        <p:nvSpPr>
          <p:cNvPr id="7" name="TextBox 6"/>
          <p:cNvSpPr txBox="1"/>
          <p:nvPr/>
        </p:nvSpPr>
        <p:spPr>
          <a:xfrm>
            <a:off x="851297" y="1704400"/>
            <a:ext cx="8153400" cy="3754874"/>
          </a:xfrm>
          <a:prstGeom prst="rect">
            <a:avLst/>
          </a:prstGeom>
          <a:noFill/>
          <a:effectLst>
            <a:glow rad="368300">
              <a:schemeClr val="tx1">
                <a:lumMod val="95000"/>
                <a:alpha val="40000"/>
              </a:schemeClr>
            </a:glow>
          </a:effectLst>
        </p:spPr>
        <p:txBody>
          <a:bodyPr wrap="square" rtlCol="0">
            <a:spAutoFit/>
          </a:bodyPr>
          <a:lstStyle/>
          <a:p>
            <a:pPr algn="just"/>
            <a:r>
              <a:rPr lang="en-US" sz="9600" b="1" dirty="0" err="1">
                <a:solidFill>
                  <a:schemeClr val="accent4">
                    <a:lumMod val="20000"/>
                    <a:lumOff val="80000"/>
                  </a:schemeClr>
                </a:solidFill>
                <a:effectLst>
                  <a:outerShdw blurRad="38100" dist="38100" dir="2700000" algn="tl">
                    <a:srgbClr val="000000">
                      <a:alpha val="43137"/>
                    </a:srgbClr>
                  </a:outerShdw>
                </a:effectLst>
              </a:rPr>
              <a:t>Žemės</a:t>
            </a:r>
            <a:r>
              <a:rPr lang="en-US" sz="9600" b="1" dirty="0">
                <a:solidFill>
                  <a:schemeClr val="accent4">
                    <a:lumMod val="20000"/>
                    <a:lumOff val="80000"/>
                  </a:schemeClr>
                </a:solidFill>
                <a:effectLst>
                  <a:outerShdw blurRad="38100" dist="38100" dir="2700000" algn="tl">
                    <a:srgbClr val="000000">
                      <a:alpha val="43137"/>
                    </a:srgbClr>
                  </a:outerShdw>
                </a:effectLst>
              </a:rPr>
              <a:t> </a:t>
            </a:r>
            <a:r>
              <a:rPr lang="en-US" sz="9600" b="1" dirty="0" err="1" smtClean="0">
                <a:solidFill>
                  <a:schemeClr val="accent4">
                    <a:lumMod val="20000"/>
                    <a:lumOff val="80000"/>
                  </a:schemeClr>
                </a:solidFill>
                <a:effectLst>
                  <a:outerShdw blurRad="38100" dist="38100" dir="2700000" algn="tl">
                    <a:srgbClr val="000000">
                      <a:alpha val="43137"/>
                    </a:srgbClr>
                  </a:outerShdw>
                </a:effectLst>
              </a:rPr>
              <a:t>planeta</a:t>
            </a:r>
            <a:endParaRPr lang="en-US" sz="9600" b="1" dirty="0" smtClean="0">
              <a:solidFill>
                <a:schemeClr val="accent4">
                  <a:lumMod val="20000"/>
                  <a:lumOff val="80000"/>
                </a:schemeClr>
              </a:solidFill>
              <a:effectLst>
                <a:outerShdw blurRad="38100" dist="38100" dir="2700000" algn="tl">
                  <a:srgbClr val="000000">
                    <a:alpha val="43137"/>
                  </a:srgbClr>
                </a:outerShdw>
              </a:effectLst>
            </a:endParaRPr>
          </a:p>
          <a:p>
            <a:pPr algn="just"/>
            <a:endParaRPr lang="en-US" sz="9600" b="1" dirty="0" smtClean="0">
              <a:solidFill>
                <a:schemeClr val="accent4">
                  <a:lumMod val="20000"/>
                  <a:lumOff val="80000"/>
                </a:schemeClr>
              </a:solidFill>
              <a:effectLst>
                <a:outerShdw blurRad="38100" dist="38100" dir="2700000" algn="tl">
                  <a:srgbClr val="000000">
                    <a:alpha val="43137"/>
                  </a:srgbClr>
                </a:outerShdw>
              </a:effectLst>
            </a:endParaRPr>
          </a:p>
          <a:p>
            <a:pPr algn="just"/>
            <a:r>
              <a:rPr lang="pt-BR" sz="2800" b="1" dirty="0">
                <a:solidFill>
                  <a:srgbClr val="FFC000"/>
                </a:solidFill>
              </a:rPr>
              <a:t>konkursas "Fizikos bandymai aplink </a:t>
            </a:r>
            <a:r>
              <a:rPr lang="pt-BR" sz="2800" b="1" dirty="0" smtClean="0">
                <a:solidFill>
                  <a:srgbClr val="FFC000"/>
                </a:solidFill>
              </a:rPr>
              <a:t>mus 2016</a:t>
            </a:r>
            <a:r>
              <a:rPr lang="en-GB" sz="2800" b="1" dirty="0">
                <a:solidFill>
                  <a:srgbClr val="FFC000"/>
                </a:solidFill>
              </a:rPr>
              <a:t>"</a:t>
            </a:r>
            <a:endParaRPr lang="en-US" sz="2800" b="1" dirty="0" smtClean="0">
              <a:solidFill>
                <a:srgbClr val="FFC000"/>
              </a:solidFill>
              <a:effectLst>
                <a:outerShdw blurRad="38100" dist="38100" dir="2700000" algn="tl">
                  <a:srgbClr val="000000">
                    <a:alpha val="43137"/>
                  </a:srgbClr>
                </a:outerShdw>
              </a:effectLst>
            </a:endParaRPr>
          </a:p>
          <a:p>
            <a:pPr algn="just"/>
            <a:endParaRPr lang="en-US" b="1" dirty="0">
              <a:solidFill>
                <a:schemeClr val="accent4">
                  <a:lumMod val="20000"/>
                  <a:lumOff val="80000"/>
                </a:schemeClr>
              </a:solidFill>
              <a:effectLst>
                <a:outerShdw blurRad="38100" dist="38100" dir="2700000" algn="tl">
                  <a:srgbClr val="000000">
                    <a:alpha val="43137"/>
                  </a:srgbClr>
                </a:outerShdw>
              </a:effectLst>
            </a:endParaRPr>
          </a:p>
        </p:txBody>
      </p:sp>
      <p:sp>
        <p:nvSpPr>
          <p:cNvPr id="3" name="Subtitle 2"/>
          <p:cNvSpPr>
            <a:spLocks noGrp="1"/>
          </p:cNvSpPr>
          <p:nvPr>
            <p:ph type="subTitle" idx="4294967295"/>
          </p:nvPr>
        </p:nvSpPr>
        <p:spPr>
          <a:xfrm>
            <a:off x="4927997" y="5715000"/>
            <a:ext cx="4013200" cy="1066800"/>
          </a:xfrm>
        </p:spPr>
        <p:txBody>
          <a:bodyPr>
            <a:normAutofit lnSpcReduction="10000"/>
          </a:bodyPr>
          <a:lstStyle/>
          <a:p>
            <a:r>
              <a:rPr lang="lt-LT" sz="2000" dirty="0">
                <a:solidFill>
                  <a:schemeClr val="bg2">
                    <a:lumMod val="40000"/>
                    <a:lumOff val="60000"/>
                  </a:schemeClr>
                </a:solidFill>
              </a:rPr>
              <a:t>Darbą atliko Vilius </a:t>
            </a:r>
            <a:r>
              <a:rPr lang="lt-LT" sz="2000" dirty="0" err="1">
                <a:solidFill>
                  <a:schemeClr val="bg2">
                    <a:lumMod val="40000"/>
                    <a:lumOff val="60000"/>
                  </a:schemeClr>
                </a:solidFill>
              </a:rPr>
              <a:t>Vileiniškis</a:t>
            </a:r>
            <a:r>
              <a:rPr lang="en-US" sz="2000" dirty="0">
                <a:solidFill>
                  <a:schemeClr val="bg2">
                    <a:lumMod val="40000"/>
                    <a:lumOff val="60000"/>
                  </a:schemeClr>
                </a:solidFill>
              </a:rPr>
              <a:t> </a:t>
            </a:r>
            <a:r>
              <a:rPr lang="en-US" sz="2000" dirty="0" smtClean="0">
                <a:solidFill>
                  <a:schemeClr val="bg2">
                    <a:lumMod val="40000"/>
                    <a:lumOff val="60000"/>
                  </a:schemeClr>
                </a:solidFill>
              </a:rPr>
              <a:t>10D</a:t>
            </a:r>
            <a:endParaRPr lang="lt-LT" sz="2000" dirty="0" smtClean="0">
              <a:solidFill>
                <a:schemeClr val="bg2">
                  <a:lumMod val="40000"/>
                  <a:lumOff val="60000"/>
                </a:schemeClr>
              </a:solidFill>
            </a:endParaRPr>
          </a:p>
          <a:p>
            <a:r>
              <a:rPr lang="lt-LT" sz="2000" dirty="0" smtClean="0">
                <a:solidFill>
                  <a:schemeClr val="bg2">
                    <a:lumMod val="40000"/>
                    <a:lumOff val="60000"/>
                  </a:schemeClr>
                </a:solidFill>
              </a:rPr>
              <a:t>Fizikos mokytoja N. </a:t>
            </a:r>
            <a:r>
              <a:rPr lang="lt-LT" sz="2000" dirty="0" err="1" smtClean="0">
                <a:solidFill>
                  <a:schemeClr val="bg2">
                    <a:lumMod val="40000"/>
                    <a:lumOff val="60000"/>
                  </a:schemeClr>
                </a:solidFill>
              </a:rPr>
              <a:t>Šmitienė</a:t>
            </a:r>
            <a:endParaRPr lang="lt-LT" sz="2000" dirty="0" smtClean="0">
              <a:solidFill>
                <a:schemeClr val="bg2">
                  <a:lumMod val="40000"/>
                  <a:lumOff val="60000"/>
                </a:schemeClr>
              </a:solidFill>
            </a:endParaRPr>
          </a:p>
          <a:p>
            <a:r>
              <a:rPr lang="lt-LT" dirty="0">
                <a:solidFill>
                  <a:schemeClr val="bg2">
                    <a:lumMod val="40000"/>
                    <a:lumOff val="60000"/>
                  </a:schemeClr>
                </a:solidFill>
              </a:rPr>
              <a:t>Kauno „Varpo“ gimnazija</a:t>
            </a:r>
          </a:p>
          <a:p>
            <a:endParaRPr lang="lt-LT" sz="2000" dirty="0">
              <a:solidFill>
                <a:schemeClr val="bg2">
                  <a:lumMod val="40000"/>
                  <a:lumOff val="60000"/>
                </a:schemeClr>
              </a:solidFill>
            </a:endParaRPr>
          </a:p>
          <a:p>
            <a:endParaRPr lang="lt-LT" dirty="0">
              <a:solidFill>
                <a:schemeClr val="bg2">
                  <a:lumMod val="40000"/>
                  <a:lumOff val="60000"/>
                </a:schemeClr>
              </a:solidFill>
            </a:endParaRPr>
          </a:p>
        </p:txBody>
      </p:sp>
    </p:spTree>
    <p:extLst>
      <p:ext uri="{BB962C8B-B14F-4D97-AF65-F5344CB8AC3E}">
        <p14:creationId xmlns:p14="http://schemas.microsoft.com/office/powerpoint/2010/main" val="33456247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533400" y="1716024"/>
            <a:ext cx="8229600" cy="4075176"/>
          </a:xfrm>
        </p:spPr>
        <p:txBody>
          <a:bodyPr vert="horz" lIns="91440" tIns="45720" rIns="91440" bIns="45720" rtlCol="0" anchor="t">
            <a:noAutofit/>
          </a:bodyPr>
          <a:lstStyle/>
          <a:p>
            <a:pPr algn="l"/>
            <a:r>
              <a:rPr lang="en-US" dirty="0" smtClean="0"/>
              <a:t>  1. </a:t>
            </a:r>
            <a:r>
              <a:rPr lang="en-US" dirty="0" err="1" smtClean="0"/>
              <a:t>Tikslas</a:t>
            </a:r>
            <a:endParaRPr lang="en-US" dirty="0" smtClean="0"/>
          </a:p>
          <a:p>
            <a:pPr algn="l"/>
            <a:r>
              <a:rPr lang="en-US" dirty="0" smtClean="0"/>
              <a:t>  2. </a:t>
            </a:r>
            <a:r>
              <a:rPr lang="en-US" dirty="0"/>
              <a:t>Kas </a:t>
            </a:r>
            <a:r>
              <a:rPr lang="en-US" dirty="0" err="1"/>
              <a:t>yra</a:t>
            </a:r>
            <a:r>
              <a:rPr lang="en-US" dirty="0"/>
              <a:t> </a:t>
            </a:r>
            <a:r>
              <a:rPr lang="lt-LT" dirty="0" smtClean="0"/>
              <a:t>Ž</a:t>
            </a:r>
            <a:r>
              <a:rPr lang="en-US" dirty="0" err="1" smtClean="0"/>
              <a:t>emė</a:t>
            </a:r>
            <a:r>
              <a:rPr lang="en-US" dirty="0"/>
              <a:t>?</a:t>
            </a:r>
          </a:p>
          <a:p>
            <a:pPr algn="l"/>
            <a:r>
              <a:rPr lang="en-US" dirty="0" smtClean="0"/>
              <a:t>  3. </a:t>
            </a:r>
            <a:r>
              <a:rPr lang="en-US" dirty="0" err="1"/>
              <a:t>Kaip</a:t>
            </a:r>
            <a:r>
              <a:rPr lang="en-US" dirty="0"/>
              <a:t> </a:t>
            </a:r>
            <a:r>
              <a:rPr lang="lt-LT" dirty="0" smtClean="0"/>
              <a:t>atsirado Žemė?</a:t>
            </a:r>
            <a:endParaRPr lang="en-US" dirty="0"/>
          </a:p>
          <a:p>
            <a:pPr algn="l"/>
            <a:r>
              <a:rPr lang="en-US" dirty="0" smtClean="0"/>
              <a:t>  4.</a:t>
            </a:r>
            <a:r>
              <a:rPr lang="lt-LT" dirty="0" smtClean="0"/>
              <a:t> </a:t>
            </a:r>
            <a:r>
              <a:rPr lang="lt-LT" dirty="0"/>
              <a:t>Žemės </a:t>
            </a:r>
            <a:r>
              <a:rPr lang="en-US" dirty="0"/>
              <a:t>charakteristikos</a:t>
            </a:r>
            <a:endParaRPr lang="lt-LT" dirty="0"/>
          </a:p>
          <a:p>
            <a:pPr algn="l"/>
            <a:r>
              <a:rPr lang="en-US" dirty="0" smtClean="0"/>
              <a:t>  5.</a:t>
            </a:r>
            <a:r>
              <a:rPr lang="lt-LT" dirty="0" smtClean="0"/>
              <a:t> </a:t>
            </a:r>
            <a:r>
              <a:rPr lang="lt-LT" dirty="0"/>
              <a:t>Žemės atmosfera</a:t>
            </a:r>
          </a:p>
          <a:p>
            <a:pPr algn="l"/>
            <a:r>
              <a:rPr lang="en-US" dirty="0" smtClean="0"/>
              <a:t>  6.</a:t>
            </a:r>
            <a:r>
              <a:rPr lang="lt-LT" dirty="0" smtClean="0"/>
              <a:t> </a:t>
            </a:r>
            <a:r>
              <a:rPr lang="lt-LT" dirty="0"/>
              <a:t>Žemės sandara</a:t>
            </a:r>
          </a:p>
          <a:p>
            <a:pPr algn="l"/>
            <a:r>
              <a:rPr lang="en-US" dirty="0" smtClean="0"/>
              <a:t>  7.</a:t>
            </a:r>
            <a:r>
              <a:rPr lang="lt-LT" dirty="0" smtClean="0"/>
              <a:t> </a:t>
            </a:r>
            <a:r>
              <a:rPr lang="en-US" dirty="0" err="1"/>
              <a:t>Žemės</a:t>
            </a:r>
            <a:r>
              <a:rPr lang="en-US" dirty="0"/>
              <a:t> m</a:t>
            </a:r>
            <a:r>
              <a:rPr lang="lt-LT" dirty="0" err="1"/>
              <a:t>agnetinis</a:t>
            </a:r>
            <a:r>
              <a:rPr lang="lt-LT" dirty="0"/>
              <a:t> laukas</a:t>
            </a:r>
            <a:endParaRPr lang="en-US" dirty="0"/>
          </a:p>
          <a:p>
            <a:pPr algn="l"/>
            <a:r>
              <a:rPr lang="en-US" dirty="0" smtClean="0"/>
              <a:t>  8. </a:t>
            </a:r>
            <a:r>
              <a:rPr lang="en-US" dirty="0" err="1"/>
              <a:t>Didžiausios</a:t>
            </a:r>
            <a:r>
              <a:rPr lang="en-US" dirty="0"/>
              <a:t> </a:t>
            </a:r>
            <a:r>
              <a:rPr lang="lt-LT" dirty="0" smtClean="0"/>
              <a:t>Ž</a:t>
            </a:r>
            <a:r>
              <a:rPr lang="en-US" dirty="0" err="1" smtClean="0"/>
              <a:t>emės</a:t>
            </a:r>
            <a:r>
              <a:rPr lang="en-US" dirty="0" smtClean="0"/>
              <a:t> </a:t>
            </a:r>
            <a:r>
              <a:rPr lang="en-US" dirty="0"/>
              <a:t>problemos</a:t>
            </a:r>
          </a:p>
          <a:p>
            <a:pPr algn="l"/>
            <a:r>
              <a:rPr lang="en-US" dirty="0" smtClean="0"/>
              <a:t>  9. </a:t>
            </a:r>
            <a:r>
              <a:rPr lang="en-US" dirty="0"/>
              <a:t>Kaip mes galime </a:t>
            </a:r>
            <a:r>
              <a:rPr lang="en-US" dirty="0" err="1"/>
              <a:t>padėti</a:t>
            </a:r>
            <a:r>
              <a:rPr lang="en-US" dirty="0"/>
              <a:t> </a:t>
            </a:r>
            <a:r>
              <a:rPr lang="lt-LT" dirty="0" smtClean="0"/>
              <a:t>Ž</a:t>
            </a:r>
            <a:r>
              <a:rPr lang="en-US" dirty="0" err="1" smtClean="0"/>
              <a:t>emės</a:t>
            </a:r>
            <a:r>
              <a:rPr lang="en-US" dirty="0" smtClean="0"/>
              <a:t> </a:t>
            </a:r>
            <a:r>
              <a:rPr lang="en-US" dirty="0"/>
              <a:t>planetai?</a:t>
            </a:r>
          </a:p>
          <a:p>
            <a:pPr algn="l"/>
            <a:r>
              <a:rPr lang="en-US" dirty="0" smtClean="0"/>
              <a:t>10. </a:t>
            </a:r>
            <a:r>
              <a:rPr lang="en-US" dirty="0"/>
              <a:t>Įdomūs faktai </a:t>
            </a:r>
          </a:p>
          <a:p>
            <a:pPr algn="l"/>
            <a:r>
              <a:rPr lang="en-US" dirty="0" smtClean="0"/>
              <a:t>11. </a:t>
            </a:r>
            <a:r>
              <a:rPr lang="en-US" dirty="0" err="1" smtClean="0"/>
              <a:t>Klausimai</a:t>
            </a:r>
            <a:endParaRPr lang="en-US" dirty="0" smtClean="0"/>
          </a:p>
          <a:p>
            <a:pPr algn="l"/>
            <a:r>
              <a:rPr lang="en-US" dirty="0" smtClean="0"/>
              <a:t>12. </a:t>
            </a:r>
            <a:r>
              <a:rPr lang="en-US" dirty="0" err="1" smtClean="0"/>
              <a:t>Išvada</a:t>
            </a:r>
            <a:endParaRPr lang="en-US" dirty="0"/>
          </a:p>
          <a:p>
            <a:pPr algn="l"/>
            <a:r>
              <a:rPr lang="en-US" dirty="0" smtClean="0"/>
              <a:t>13. </a:t>
            </a:r>
            <a:r>
              <a:rPr lang="en-US" dirty="0"/>
              <a:t>Informacijos </a:t>
            </a:r>
            <a:r>
              <a:rPr lang="en-US" dirty="0" err="1"/>
              <a:t>šaltiniai</a:t>
            </a:r>
            <a:endParaRPr lang="lt-LT" dirty="0"/>
          </a:p>
          <a:p>
            <a:r>
              <a:rPr lang="lt-LT" dirty="0"/>
              <a:t/>
            </a:r>
            <a:br>
              <a:rPr lang="lt-LT" dirty="0"/>
            </a:br>
            <a:endParaRPr lang="lt-LT" dirty="0"/>
          </a:p>
        </p:txBody>
      </p:sp>
      <p:sp>
        <p:nvSpPr>
          <p:cNvPr id="3" name="Title 2"/>
          <p:cNvSpPr>
            <a:spLocks noGrp="1"/>
          </p:cNvSpPr>
          <p:nvPr>
            <p:ph type="title"/>
          </p:nvPr>
        </p:nvSpPr>
        <p:spPr/>
        <p:txBody>
          <a:bodyPr/>
          <a:lstStyle/>
          <a:p>
            <a:r>
              <a:rPr lang="lt-LT" dirty="0"/>
              <a:t>Turinys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981200"/>
            <a:ext cx="2976563" cy="3586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648200" y="5821017"/>
            <a:ext cx="3586163" cy="1015663"/>
          </a:xfrm>
          <a:prstGeom prst="rect">
            <a:avLst/>
          </a:prstGeom>
          <a:noFill/>
        </p:spPr>
        <p:txBody>
          <a:bodyPr wrap="square" rtlCol="0">
            <a:spAutoFit/>
          </a:bodyPr>
          <a:lstStyle/>
          <a:p>
            <a:r>
              <a:rPr lang="en-US" sz="2000" dirty="0"/>
              <a:t>https://protecttheword.files.wordpress.com/2012/04/earth-in-hands.jpg</a:t>
            </a:r>
          </a:p>
        </p:txBody>
      </p:sp>
    </p:spTree>
    <p:extLst>
      <p:ext uri="{BB962C8B-B14F-4D97-AF65-F5344CB8AC3E}">
        <p14:creationId xmlns:p14="http://schemas.microsoft.com/office/powerpoint/2010/main" val="2006043654"/>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US" sz="3200" dirty="0" err="1" smtClean="0"/>
              <a:t>Pažvelgti</a:t>
            </a:r>
            <a:r>
              <a:rPr lang="en-US" sz="3200" dirty="0" smtClean="0"/>
              <a:t> </a:t>
            </a:r>
            <a:r>
              <a:rPr lang="lt-LT" sz="3200" dirty="0" smtClean="0"/>
              <a:t>į Ž</a:t>
            </a:r>
            <a:r>
              <a:rPr lang="en-US" sz="3200" dirty="0" err="1" smtClean="0"/>
              <a:t>emę</a:t>
            </a:r>
            <a:r>
              <a:rPr lang="lt-LT" sz="3200" dirty="0" smtClean="0"/>
              <a:t> iš kosmoso platybių.</a:t>
            </a:r>
          </a:p>
          <a:p>
            <a:r>
              <a:rPr lang="en-US" sz="3200" dirty="0" smtClean="0"/>
              <a:t> </a:t>
            </a:r>
            <a:r>
              <a:rPr lang="en-US" sz="3200" dirty="0" err="1" smtClean="0"/>
              <a:t>Susipažinti</a:t>
            </a:r>
            <a:r>
              <a:rPr lang="en-US" sz="3200" dirty="0" smtClean="0"/>
              <a:t> </a:t>
            </a:r>
            <a:r>
              <a:rPr lang="en-US" sz="3200" dirty="0" err="1" smtClean="0"/>
              <a:t>su</a:t>
            </a:r>
            <a:r>
              <a:rPr lang="en-US" sz="3200" dirty="0" smtClean="0"/>
              <a:t> </a:t>
            </a:r>
            <a:r>
              <a:rPr lang="en-US" sz="3200" dirty="0" err="1" smtClean="0"/>
              <a:t>planetos</a:t>
            </a:r>
            <a:r>
              <a:rPr lang="en-US" sz="3200" dirty="0" smtClean="0"/>
              <a:t> </a:t>
            </a:r>
            <a:r>
              <a:rPr lang="en-US" sz="3200" dirty="0" err="1" smtClean="0"/>
              <a:t>istorija</a:t>
            </a:r>
            <a:r>
              <a:rPr lang="en-US" sz="3200" dirty="0" smtClean="0"/>
              <a:t>, </a:t>
            </a:r>
            <a:r>
              <a:rPr lang="en-US" sz="3200" dirty="0" err="1" smtClean="0"/>
              <a:t>sandara</a:t>
            </a:r>
            <a:r>
              <a:rPr lang="en-US" sz="3200" dirty="0" smtClean="0"/>
              <a:t>, </a:t>
            </a:r>
            <a:r>
              <a:rPr lang="en-US" sz="3200" dirty="0" err="1" smtClean="0"/>
              <a:t>magnetiniu</a:t>
            </a:r>
            <a:r>
              <a:rPr lang="en-US" sz="3200" dirty="0" smtClean="0"/>
              <a:t> </a:t>
            </a:r>
            <a:r>
              <a:rPr lang="en-US" sz="3200" dirty="0" err="1" smtClean="0"/>
              <a:t>lauku</a:t>
            </a:r>
            <a:r>
              <a:rPr lang="lt-LT" sz="3200" dirty="0" smtClean="0"/>
              <a:t>, surasti </a:t>
            </a:r>
            <a:r>
              <a:rPr lang="en-US" sz="3200" dirty="0" err="1" smtClean="0"/>
              <a:t>įdomių</a:t>
            </a:r>
            <a:r>
              <a:rPr lang="en-US" sz="3200" dirty="0" smtClean="0"/>
              <a:t> </a:t>
            </a:r>
            <a:r>
              <a:rPr lang="en-US" sz="3200" dirty="0" err="1" smtClean="0"/>
              <a:t>faktų</a:t>
            </a:r>
            <a:r>
              <a:rPr lang="en-US" sz="3200" dirty="0" smtClean="0"/>
              <a:t>.</a:t>
            </a:r>
            <a:endParaRPr lang="lt-LT" sz="3200" dirty="0" smtClean="0"/>
          </a:p>
          <a:p>
            <a:r>
              <a:rPr lang="en-US" sz="3200" dirty="0" smtClean="0"/>
              <a:t> </a:t>
            </a:r>
            <a:r>
              <a:rPr lang="lt-LT" sz="3200" dirty="0"/>
              <a:t>A</a:t>
            </a:r>
            <a:r>
              <a:rPr lang="en-US" sz="3200" dirty="0" err="1" smtClean="0"/>
              <a:t>tkreipti</a:t>
            </a:r>
            <a:r>
              <a:rPr lang="en-US" sz="3200" dirty="0" smtClean="0"/>
              <a:t> </a:t>
            </a:r>
            <a:r>
              <a:rPr lang="en-US" sz="3200" dirty="0" err="1" smtClean="0"/>
              <a:t>dėmesį</a:t>
            </a:r>
            <a:r>
              <a:rPr lang="en-US" sz="3200" dirty="0" smtClean="0"/>
              <a:t> į </a:t>
            </a:r>
            <a:r>
              <a:rPr lang="lt-LT" sz="3200" dirty="0" err="1"/>
              <a:t>Ž</a:t>
            </a:r>
            <a:r>
              <a:rPr lang="en-US" sz="3200" dirty="0" err="1" smtClean="0"/>
              <a:t>emės</a:t>
            </a:r>
            <a:r>
              <a:rPr lang="en-US" sz="3200" dirty="0" smtClean="0"/>
              <a:t> </a:t>
            </a:r>
            <a:r>
              <a:rPr lang="en-US" sz="3200" dirty="0" err="1" smtClean="0"/>
              <a:t>problemas</a:t>
            </a:r>
            <a:r>
              <a:rPr lang="en-US" sz="3200" dirty="0" smtClean="0"/>
              <a:t> </a:t>
            </a:r>
            <a:r>
              <a:rPr lang="en-US" sz="3200" dirty="0" err="1" smtClean="0"/>
              <a:t>ir</a:t>
            </a:r>
            <a:r>
              <a:rPr lang="en-US" sz="3200" dirty="0" smtClean="0"/>
              <a:t> </a:t>
            </a:r>
            <a:r>
              <a:rPr lang="en-US" sz="3200" dirty="0" err="1" smtClean="0"/>
              <a:t>jų</a:t>
            </a:r>
            <a:r>
              <a:rPr lang="en-US" sz="3200" dirty="0" smtClean="0"/>
              <a:t> </a:t>
            </a:r>
            <a:r>
              <a:rPr lang="en-US" sz="3200" dirty="0" err="1" smtClean="0"/>
              <a:t>sprendimo</a:t>
            </a:r>
            <a:r>
              <a:rPr lang="en-US" sz="3200" dirty="0" smtClean="0"/>
              <a:t> </a:t>
            </a:r>
            <a:r>
              <a:rPr lang="en-US" sz="3200" dirty="0" err="1" smtClean="0"/>
              <a:t>būdus</a:t>
            </a:r>
            <a:r>
              <a:rPr lang="en-US" sz="3200" dirty="0" smtClean="0"/>
              <a:t>.</a:t>
            </a:r>
            <a:endParaRPr lang="en-US" sz="3200" dirty="0"/>
          </a:p>
        </p:txBody>
      </p:sp>
      <p:sp>
        <p:nvSpPr>
          <p:cNvPr id="3" name="Title 2"/>
          <p:cNvSpPr>
            <a:spLocks noGrp="1"/>
          </p:cNvSpPr>
          <p:nvPr>
            <p:ph type="title"/>
          </p:nvPr>
        </p:nvSpPr>
        <p:spPr/>
        <p:txBody>
          <a:bodyPr>
            <a:noAutofit/>
          </a:bodyPr>
          <a:lstStyle/>
          <a:p>
            <a:r>
              <a:rPr lang="en-US" sz="6000" dirty="0" smtClean="0"/>
              <a:t>TIKSLAS</a:t>
            </a:r>
            <a:endParaRPr lang="en-US" sz="6000" dirty="0"/>
          </a:p>
        </p:txBody>
      </p:sp>
      <p:pic>
        <p:nvPicPr>
          <p:cNvPr id="5122" name="Picture 2" descr="C:\Users\W10\Desktop\ze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2322" y="4627538"/>
            <a:ext cx="2971800" cy="22304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6000" y="6132731"/>
            <a:ext cx="3505200" cy="646331"/>
          </a:xfrm>
          <a:prstGeom prst="rect">
            <a:avLst/>
          </a:prstGeom>
          <a:noFill/>
        </p:spPr>
        <p:txBody>
          <a:bodyPr wrap="square" rtlCol="0">
            <a:spAutoFit/>
          </a:bodyPr>
          <a:lstStyle/>
          <a:p>
            <a:r>
              <a:rPr lang="en-GB" dirty="0"/>
              <a:t>http://www.decotopics.com/ivairenybes/idomu/apie_zeme.php</a:t>
            </a:r>
          </a:p>
        </p:txBody>
      </p:sp>
    </p:spTree>
    <p:extLst>
      <p:ext uri="{BB962C8B-B14F-4D97-AF65-F5344CB8AC3E}">
        <p14:creationId xmlns:p14="http://schemas.microsoft.com/office/powerpoint/2010/main" val="395822849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2128189"/>
            <a:ext cx="8323133" cy="3621863"/>
          </a:xfrm>
          <a:prstGeom prst="rect">
            <a:avLst/>
          </a:prstGeom>
        </p:spPr>
      </p:pic>
      <p:sp>
        <p:nvSpPr>
          <p:cNvPr id="2" name="Content Placeholder 1"/>
          <p:cNvSpPr>
            <a:spLocks noGrp="1"/>
          </p:cNvSpPr>
          <p:nvPr>
            <p:ph sz="quarter" idx="13"/>
          </p:nvPr>
        </p:nvSpPr>
        <p:spPr>
          <a:xfrm>
            <a:off x="381000" y="990600"/>
            <a:ext cx="8229600" cy="4075176"/>
          </a:xfrm>
        </p:spPr>
        <p:txBody>
          <a:bodyPr>
            <a:normAutofit/>
          </a:bodyPr>
          <a:lstStyle/>
          <a:p>
            <a:pPr algn="l"/>
            <a:endParaRPr lang="en-US" b="1" dirty="0"/>
          </a:p>
          <a:p>
            <a:pPr algn="l"/>
            <a:endParaRPr lang="en-US" b="1" dirty="0"/>
          </a:p>
          <a:p>
            <a:pPr algn="l"/>
            <a:r>
              <a:rPr lang="lt-LT" b="1" dirty="0"/>
              <a:t>Žemė</a:t>
            </a:r>
            <a:r>
              <a:rPr lang="lt-LT" dirty="0"/>
              <a:t>  – Saulės sistemos planeta, pagal atstumą trečia nuo Saulės (tarp </a:t>
            </a:r>
            <a:r>
              <a:rPr lang="en-US" dirty="0"/>
              <a:t>	  		</a:t>
            </a:r>
            <a:r>
              <a:rPr lang="lt-LT" dirty="0"/>
              <a:t>Veneros ir </a:t>
            </a:r>
            <a:r>
              <a:rPr lang="lt-LT" dirty="0" smtClean="0"/>
              <a:t>Marso)</a:t>
            </a:r>
            <a:r>
              <a:rPr lang="en-US" dirty="0"/>
              <a:t>	</a:t>
            </a:r>
          </a:p>
          <a:p>
            <a:pPr algn="l"/>
            <a:endParaRPr lang="en-US" dirty="0"/>
          </a:p>
          <a:p>
            <a:pPr algn="l"/>
            <a:endParaRPr lang="en-US" dirty="0"/>
          </a:p>
          <a:p>
            <a:pPr algn="l"/>
            <a:endParaRPr lang="en-US" dirty="0"/>
          </a:p>
          <a:p>
            <a:pPr algn="l"/>
            <a:r>
              <a:rPr lang="en-US" dirty="0"/>
              <a:t>      </a:t>
            </a:r>
          </a:p>
        </p:txBody>
      </p:sp>
      <p:sp>
        <p:nvSpPr>
          <p:cNvPr id="5" name="TextBox 4"/>
          <p:cNvSpPr txBox="1"/>
          <p:nvPr/>
        </p:nvSpPr>
        <p:spPr>
          <a:xfrm>
            <a:off x="2590800" y="304800"/>
            <a:ext cx="4610100" cy="830997"/>
          </a:xfrm>
          <a:prstGeom prst="rect">
            <a:avLst/>
          </a:prstGeom>
          <a:noFill/>
        </p:spPr>
        <p:txBody>
          <a:bodyPr wrap="square" rtlCol="0">
            <a:spAutoFit/>
          </a:bodyPr>
          <a:lstStyle/>
          <a:p>
            <a:r>
              <a:rPr lang="en-US" sz="4800" b="1" dirty="0" err="1"/>
              <a:t>Kas</a:t>
            </a:r>
            <a:r>
              <a:rPr lang="en-US" sz="4800" b="1" dirty="0"/>
              <a:t> </a:t>
            </a:r>
            <a:r>
              <a:rPr lang="en-US" sz="4800" b="1" dirty="0" err="1"/>
              <a:t>yra</a:t>
            </a:r>
            <a:r>
              <a:rPr lang="en-US" sz="4800" b="1" dirty="0"/>
              <a:t> </a:t>
            </a:r>
            <a:r>
              <a:rPr lang="en-US" sz="4800" b="1" dirty="0" err="1"/>
              <a:t>žemė</a:t>
            </a:r>
            <a:r>
              <a:rPr lang="en-US" sz="4800" b="1" dirty="0"/>
              <a:t>?</a:t>
            </a:r>
          </a:p>
        </p:txBody>
      </p:sp>
      <p:sp>
        <p:nvSpPr>
          <p:cNvPr id="8" name="TextBox 7"/>
          <p:cNvSpPr txBox="1"/>
          <p:nvPr/>
        </p:nvSpPr>
        <p:spPr>
          <a:xfrm>
            <a:off x="609600" y="4406706"/>
            <a:ext cx="1447800" cy="400110"/>
          </a:xfrm>
          <a:prstGeom prst="rect">
            <a:avLst/>
          </a:prstGeom>
          <a:noFill/>
        </p:spPr>
        <p:txBody>
          <a:bodyPr wrap="square" rtlCol="0">
            <a:spAutoFit/>
          </a:bodyPr>
          <a:lstStyle/>
          <a:p>
            <a:r>
              <a:rPr lang="en-US" sz="2000" dirty="0" err="1"/>
              <a:t>Merkurijus</a:t>
            </a:r>
            <a:endParaRPr lang="en-US" sz="2000" dirty="0"/>
          </a:p>
        </p:txBody>
      </p:sp>
      <p:sp>
        <p:nvSpPr>
          <p:cNvPr id="9" name="TextBox 8"/>
          <p:cNvSpPr txBox="1"/>
          <p:nvPr/>
        </p:nvSpPr>
        <p:spPr>
          <a:xfrm>
            <a:off x="2789966" y="5280759"/>
            <a:ext cx="1981200" cy="400110"/>
          </a:xfrm>
          <a:prstGeom prst="rect">
            <a:avLst/>
          </a:prstGeom>
          <a:noFill/>
        </p:spPr>
        <p:txBody>
          <a:bodyPr wrap="square" rtlCol="0">
            <a:spAutoFit/>
          </a:bodyPr>
          <a:lstStyle/>
          <a:p>
            <a:r>
              <a:rPr lang="en-US" sz="2000" dirty="0" err="1"/>
              <a:t>Venera</a:t>
            </a:r>
            <a:endParaRPr lang="en-US" sz="2000" dirty="0"/>
          </a:p>
        </p:txBody>
      </p:sp>
      <p:sp>
        <p:nvSpPr>
          <p:cNvPr id="10" name="TextBox 9"/>
          <p:cNvSpPr txBox="1"/>
          <p:nvPr/>
        </p:nvSpPr>
        <p:spPr>
          <a:xfrm>
            <a:off x="5533166" y="5335984"/>
            <a:ext cx="1858234" cy="400110"/>
          </a:xfrm>
          <a:prstGeom prst="rect">
            <a:avLst/>
          </a:prstGeom>
          <a:noFill/>
        </p:spPr>
        <p:txBody>
          <a:bodyPr wrap="square" rtlCol="0">
            <a:spAutoFit/>
          </a:bodyPr>
          <a:lstStyle/>
          <a:p>
            <a:r>
              <a:rPr lang="en-US" sz="2000" dirty="0" err="1"/>
              <a:t>Žemė</a:t>
            </a:r>
            <a:endParaRPr lang="en-US" sz="2000" dirty="0"/>
          </a:p>
        </p:txBody>
      </p:sp>
      <p:sp>
        <p:nvSpPr>
          <p:cNvPr id="11" name="TextBox 10"/>
          <p:cNvSpPr txBox="1"/>
          <p:nvPr/>
        </p:nvSpPr>
        <p:spPr>
          <a:xfrm>
            <a:off x="7628667" y="4619270"/>
            <a:ext cx="1143000" cy="400110"/>
          </a:xfrm>
          <a:prstGeom prst="rect">
            <a:avLst/>
          </a:prstGeom>
          <a:noFill/>
        </p:spPr>
        <p:txBody>
          <a:bodyPr wrap="square" rtlCol="0">
            <a:spAutoFit/>
          </a:bodyPr>
          <a:lstStyle/>
          <a:p>
            <a:r>
              <a:rPr lang="en-US" sz="2000" dirty="0" err="1"/>
              <a:t>Marsas</a:t>
            </a:r>
            <a:endParaRPr lang="en-US" sz="2000" dirty="0"/>
          </a:p>
        </p:txBody>
      </p:sp>
      <p:sp>
        <p:nvSpPr>
          <p:cNvPr id="3" name="TextBox 2"/>
          <p:cNvSpPr txBox="1"/>
          <p:nvPr/>
        </p:nvSpPr>
        <p:spPr>
          <a:xfrm>
            <a:off x="1219200" y="6019800"/>
            <a:ext cx="6705600" cy="646331"/>
          </a:xfrm>
          <a:prstGeom prst="rect">
            <a:avLst/>
          </a:prstGeom>
          <a:noFill/>
        </p:spPr>
        <p:txBody>
          <a:bodyPr wrap="square" rtlCol="0">
            <a:spAutoFit/>
          </a:bodyPr>
          <a:lstStyle/>
          <a:p>
            <a:r>
              <a:rPr lang="en-US"/>
              <a:t>https://upload.wikimedia.org/wikipedia/commons/b/b9/Terrestrial_planet_size_comparisons.jpg</a:t>
            </a:r>
            <a:endParaRPr lang="en-US" dirty="0"/>
          </a:p>
        </p:txBody>
      </p:sp>
    </p:spTree>
    <p:extLst>
      <p:ext uri="{BB962C8B-B14F-4D97-AF65-F5344CB8AC3E}">
        <p14:creationId xmlns:p14="http://schemas.microsoft.com/office/powerpoint/2010/main" val="233189478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p:txBody>
          <a:bodyPr>
            <a:normAutofit/>
          </a:bodyPr>
          <a:lstStyle/>
          <a:p>
            <a:pPr marL="457200" indent="-457200" algn="l">
              <a:buFont typeface="Arial" panose="020B0604020202020204" pitchFamily="34" charset="0"/>
              <a:buChar char="•"/>
            </a:pPr>
            <a:r>
              <a:rPr lang="lt-LT" sz="2800" dirty="0"/>
              <a:t>Sunku pasakyti, kada tiksliai atsirado Žemės atmosfera, tačiau galima drąsiai teigti, kad atmosferos sudėtis smarkiai pasikeitė nuo tada, kai prieš 4,6 milijardo metų iš dujų ir dulkių debesies aplink jauną Saulę susiformavo mūsų planeta.</a:t>
            </a:r>
            <a:endParaRPr lang="lt-LT" sz="2800" dirty="0">
              <a:solidFill>
                <a:srgbClr val="FF0000"/>
              </a:solidFill>
            </a:endParaRPr>
          </a:p>
        </p:txBody>
      </p:sp>
      <p:sp>
        <p:nvSpPr>
          <p:cNvPr id="3" name="Antraštė 2"/>
          <p:cNvSpPr>
            <a:spLocks noGrp="1"/>
          </p:cNvSpPr>
          <p:nvPr>
            <p:ph type="title"/>
          </p:nvPr>
        </p:nvSpPr>
        <p:spPr/>
        <p:txBody>
          <a:bodyPr/>
          <a:lstStyle/>
          <a:p>
            <a:r>
              <a:rPr lang="en-GB" dirty="0" err="1" smtClean="0"/>
              <a:t>Kada</a:t>
            </a:r>
            <a:r>
              <a:rPr lang="en-GB" dirty="0" smtClean="0"/>
              <a:t> </a:t>
            </a:r>
            <a:r>
              <a:rPr lang="en-GB" dirty="0" err="1" smtClean="0"/>
              <a:t>atsirado</a:t>
            </a:r>
            <a:r>
              <a:rPr lang="en-GB" dirty="0" smtClean="0"/>
              <a:t> </a:t>
            </a:r>
            <a:r>
              <a:rPr lang="lt-LT" dirty="0" smtClean="0"/>
              <a:t>žemė?</a:t>
            </a:r>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803374"/>
            <a:ext cx="2499862" cy="2252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276600" y="6199495"/>
            <a:ext cx="5867400" cy="646331"/>
          </a:xfrm>
          <a:prstGeom prst="rect">
            <a:avLst/>
          </a:prstGeom>
          <a:noFill/>
        </p:spPr>
        <p:txBody>
          <a:bodyPr wrap="square" rtlCol="0">
            <a:spAutoFit/>
          </a:bodyPr>
          <a:lstStyle/>
          <a:p>
            <a:r>
              <a:rPr lang="en-GB" dirty="0"/>
              <a:t>http://live.iliustruotasismokslas.lt/images/publicationimages/bf224515-2235-4b37-b57d-b4ce0a347355.jpg</a:t>
            </a:r>
          </a:p>
        </p:txBody>
      </p:sp>
    </p:spTree>
    <p:extLst>
      <p:ext uri="{BB962C8B-B14F-4D97-AF65-F5344CB8AC3E}">
        <p14:creationId xmlns:p14="http://schemas.microsoft.com/office/powerpoint/2010/main" val="193683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4300" y="2383536"/>
            <a:ext cx="5029658" cy="3349752"/>
          </a:xfrm>
          <a:prstGeom prst="rect">
            <a:avLst/>
          </a:prstGeom>
        </p:spPr>
      </p:pic>
      <p:sp>
        <p:nvSpPr>
          <p:cNvPr id="2" name="Content Placeholder 1"/>
          <p:cNvSpPr>
            <a:spLocks noGrp="1"/>
          </p:cNvSpPr>
          <p:nvPr>
            <p:ph sz="quarter" idx="13"/>
          </p:nvPr>
        </p:nvSpPr>
        <p:spPr>
          <a:xfrm>
            <a:off x="457200" y="2020824"/>
            <a:ext cx="3505200" cy="4075176"/>
          </a:xfrm>
        </p:spPr>
        <p:txBody>
          <a:bodyPr>
            <a:normAutofit/>
          </a:bodyPr>
          <a:lstStyle/>
          <a:p>
            <a:r>
              <a:rPr lang="lt-LT" dirty="0"/>
              <a:t>Prieš 4,6 mlrd. metų Žemė </a:t>
            </a:r>
            <a:r>
              <a:rPr lang="lt-LT" dirty="0" smtClean="0"/>
              <a:t>susiformavo, susitelkė </a:t>
            </a:r>
            <a:r>
              <a:rPr lang="lt-LT" dirty="0"/>
              <a:t>į didžiulį dujų ir dulkių debesį. Šis pradėjo tankėti, o jo centre susidarė akrecinis diskas. Mažos dalelės pradėjo jungtis į vis didesnius medžiagos fragmentus. Šie kaupdami medžiagą galiausiai virto objektais, kuriuos vadiname planetomis. Šis procesas truko nuo 10 iki 20 mln. metų ir tebėra ne visai aiškus.</a:t>
            </a:r>
            <a:endParaRPr lang="en-US" dirty="0"/>
          </a:p>
        </p:txBody>
      </p:sp>
      <p:sp>
        <p:nvSpPr>
          <p:cNvPr id="4" name="TextBox 3"/>
          <p:cNvSpPr txBox="1"/>
          <p:nvPr/>
        </p:nvSpPr>
        <p:spPr>
          <a:xfrm>
            <a:off x="914400" y="762000"/>
            <a:ext cx="7543800" cy="769441"/>
          </a:xfrm>
          <a:prstGeom prst="rect">
            <a:avLst/>
          </a:prstGeom>
          <a:noFill/>
        </p:spPr>
        <p:txBody>
          <a:bodyPr wrap="square" rtlCol="0">
            <a:spAutoFit/>
          </a:bodyPr>
          <a:lstStyle/>
          <a:p>
            <a:r>
              <a:rPr lang="en-US" sz="4400" b="1" dirty="0" err="1"/>
              <a:t>Kaip</a:t>
            </a:r>
            <a:r>
              <a:rPr lang="en-US" sz="4400" b="1" dirty="0"/>
              <a:t> </a:t>
            </a:r>
            <a:r>
              <a:rPr lang="en-US" sz="4400" b="1" dirty="0" err="1"/>
              <a:t>atsirado</a:t>
            </a:r>
            <a:r>
              <a:rPr lang="en-US" sz="4400" b="1" dirty="0"/>
              <a:t> </a:t>
            </a:r>
            <a:r>
              <a:rPr lang="en-US" sz="4400" b="1" dirty="0" err="1"/>
              <a:t>žemės</a:t>
            </a:r>
            <a:r>
              <a:rPr lang="en-US" sz="4400" b="1" dirty="0"/>
              <a:t> </a:t>
            </a:r>
            <a:r>
              <a:rPr lang="en-US" sz="4400" b="1" dirty="0" err="1"/>
              <a:t>planeta</a:t>
            </a:r>
            <a:r>
              <a:rPr lang="en-US" sz="4400" b="1" dirty="0"/>
              <a:t>?</a:t>
            </a:r>
            <a:endParaRPr lang="en-US" dirty="0"/>
          </a:p>
        </p:txBody>
      </p:sp>
      <p:sp>
        <p:nvSpPr>
          <p:cNvPr id="3" name="TextBox 2"/>
          <p:cNvSpPr txBox="1"/>
          <p:nvPr/>
        </p:nvSpPr>
        <p:spPr>
          <a:xfrm>
            <a:off x="3962400" y="5835920"/>
            <a:ext cx="5181600" cy="369332"/>
          </a:xfrm>
          <a:prstGeom prst="rect">
            <a:avLst/>
          </a:prstGeom>
          <a:noFill/>
        </p:spPr>
        <p:txBody>
          <a:bodyPr wrap="square" rtlCol="0">
            <a:spAutoFit/>
          </a:bodyPr>
          <a:lstStyle/>
          <a:p>
            <a:endParaRPr lang="en-US" dirty="0"/>
          </a:p>
        </p:txBody>
      </p:sp>
      <p:sp>
        <p:nvSpPr>
          <p:cNvPr id="6" name="TextBox 5"/>
          <p:cNvSpPr txBox="1"/>
          <p:nvPr/>
        </p:nvSpPr>
        <p:spPr>
          <a:xfrm>
            <a:off x="3962400" y="5882086"/>
            <a:ext cx="4991558" cy="646331"/>
          </a:xfrm>
          <a:prstGeom prst="rect">
            <a:avLst/>
          </a:prstGeom>
          <a:noFill/>
        </p:spPr>
        <p:txBody>
          <a:bodyPr wrap="square" rtlCol="0">
            <a:spAutoFit/>
          </a:bodyPr>
          <a:lstStyle/>
          <a:p>
            <a:r>
              <a:rPr lang="en-US"/>
              <a:t>https://protecttheword.files.wordpress.com/2012/04/earth-in-hands.jpg</a:t>
            </a:r>
            <a:endParaRPr lang="en-US" dirty="0"/>
          </a:p>
        </p:txBody>
      </p:sp>
    </p:spTree>
    <p:extLst>
      <p:ext uri="{BB962C8B-B14F-4D97-AF65-F5344CB8AC3E}">
        <p14:creationId xmlns:p14="http://schemas.microsoft.com/office/powerpoint/2010/main" val="40051346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457200"/>
            <a:ext cx="5105400" cy="5924354"/>
          </a:xfrm>
          <a:prstGeom prst="rect">
            <a:avLst/>
          </a:prstGeom>
        </p:spPr>
      </p:pic>
      <p:sp>
        <p:nvSpPr>
          <p:cNvPr id="2" name="Content Placeholder 1"/>
          <p:cNvSpPr>
            <a:spLocks noGrp="1"/>
          </p:cNvSpPr>
          <p:nvPr>
            <p:ph sz="quarter" idx="13"/>
          </p:nvPr>
        </p:nvSpPr>
        <p:spPr>
          <a:xfrm>
            <a:off x="0" y="1295400"/>
            <a:ext cx="4800600" cy="4800600"/>
          </a:xfrm>
        </p:spPr>
        <p:txBody>
          <a:bodyPr vert="horz" lIns="91440" tIns="45720" rIns="91440" bIns="45720" rtlCol="0" anchor="t">
            <a:normAutofit lnSpcReduction="10000"/>
          </a:bodyPr>
          <a:lstStyle/>
          <a:p>
            <a:pPr algn="l"/>
            <a:endParaRPr lang="en-US" dirty="0"/>
          </a:p>
          <a:p>
            <a:pPr marL="342900" indent="-342900" algn="l">
              <a:buFont typeface="Wingdings" panose="05000000000000000000" pitchFamily="2" charset="2"/>
              <a:buChar char="Ø"/>
            </a:pPr>
            <a:r>
              <a:rPr lang="sv-SE" dirty="0" err="1"/>
              <a:t>Vidutinis</a:t>
            </a:r>
            <a:r>
              <a:rPr lang="sv-SE" dirty="0"/>
              <a:t> </a:t>
            </a:r>
            <a:r>
              <a:rPr lang="sv-SE" dirty="0" err="1"/>
              <a:t>Atstumas</a:t>
            </a:r>
            <a:r>
              <a:rPr lang="sv-SE" dirty="0"/>
              <a:t> </a:t>
            </a:r>
            <a:r>
              <a:rPr lang="sv-SE" dirty="0" err="1"/>
              <a:t>nuo</a:t>
            </a:r>
            <a:r>
              <a:rPr lang="sv-SE" dirty="0"/>
              <a:t> </a:t>
            </a:r>
            <a:r>
              <a:rPr lang="sv-SE" dirty="0" err="1"/>
              <a:t>Saulės</a:t>
            </a:r>
            <a:r>
              <a:rPr lang="sv-SE" dirty="0"/>
              <a:t> </a:t>
            </a:r>
            <a:r>
              <a:rPr lang="en-US" dirty="0"/>
              <a:t>yra </a:t>
            </a:r>
          </a:p>
          <a:p>
            <a:pPr algn="l"/>
            <a:r>
              <a:rPr lang="sv-SE" dirty="0"/>
              <a:t>149 597 887 km </a:t>
            </a:r>
            <a:r>
              <a:rPr lang="en-US" dirty="0"/>
              <a:t>= 1 av (astronominis vienetas)</a:t>
            </a:r>
          </a:p>
          <a:p>
            <a:pPr marL="342900" indent="-342900" algn="l">
              <a:buFont typeface="Wingdings" panose="05000000000000000000" pitchFamily="2" charset="2"/>
              <a:buChar char="Ø"/>
            </a:pPr>
            <a:r>
              <a:rPr lang="sv-SE" dirty="0"/>
              <a:t>Pusiaujo skersmuo = 12 756 274 km</a:t>
            </a:r>
          </a:p>
          <a:p>
            <a:pPr marL="342900" indent="-342900" algn="l">
              <a:buFont typeface="Wingdings" panose="05000000000000000000" pitchFamily="2" charset="2"/>
              <a:buChar char="Ø"/>
            </a:pPr>
            <a:r>
              <a:rPr lang="en-US" dirty="0"/>
              <a:t>M</a:t>
            </a:r>
            <a:r>
              <a:rPr lang="lt-LT" dirty="0"/>
              <a:t>asė = 5.97×10</a:t>
            </a:r>
            <a:r>
              <a:rPr lang="lt-LT" baseline="30000" dirty="0"/>
              <a:t>24</a:t>
            </a:r>
            <a:r>
              <a:rPr lang="lt-LT" dirty="0"/>
              <a:t> kg</a:t>
            </a:r>
            <a:endParaRPr lang="en-US" dirty="0"/>
          </a:p>
          <a:p>
            <a:pPr marL="342900" indent="-342900" algn="l">
              <a:buFont typeface="Wingdings" panose="05000000000000000000" pitchFamily="2" charset="2"/>
              <a:buChar char="Ø"/>
            </a:pPr>
            <a:r>
              <a:rPr lang="en-US" dirty="0"/>
              <a:t>D</a:t>
            </a:r>
            <a:r>
              <a:rPr lang="lt-LT" dirty="0"/>
              <a:t>ėl sukimosi Žemė „suplota“:</a:t>
            </a:r>
            <a:endParaRPr lang="en-US" dirty="0"/>
          </a:p>
          <a:p>
            <a:pPr algn="l"/>
            <a:r>
              <a:rPr lang="lt-LT" dirty="0"/>
              <a:t>spindulys ⟼ 6 378 km</a:t>
            </a:r>
            <a:br>
              <a:rPr lang="lt-LT" dirty="0"/>
            </a:br>
            <a:r>
              <a:rPr lang="lt-LT" dirty="0"/>
              <a:t>spindulys ↧ 6 357 km</a:t>
            </a:r>
            <a:endParaRPr lang="en-US" dirty="0"/>
          </a:p>
          <a:p>
            <a:pPr marL="342900" indent="-342900" algn="l">
              <a:buFont typeface="Wingdings" panose="05000000000000000000" pitchFamily="2" charset="2"/>
              <a:buChar char="Ø"/>
            </a:pPr>
            <a:r>
              <a:rPr lang="en-US" dirty="0"/>
              <a:t>T</a:t>
            </a:r>
            <a:r>
              <a:rPr lang="lt-LT" dirty="0"/>
              <a:t>ankis = 5 515 kg/m</a:t>
            </a:r>
            <a:r>
              <a:rPr lang="lt-LT" baseline="30000" dirty="0"/>
              <a:t>3</a:t>
            </a:r>
            <a:endParaRPr lang="en-US" dirty="0"/>
          </a:p>
          <a:p>
            <a:pPr marL="342900" indent="-342900" algn="l">
              <a:buFont typeface="Wingdings" panose="05000000000000000000" pitchFamily="2" charset="2"/>
              <a:buChar char="Ø"/>
            </a:pPr>
            <a:r>
              <a:rPr lang="en-US" dirty="0"/>
              <a:t>L</a:t>
            </a:r>
            <a:r>
              <a:rPr lang="lt-LT" dirty="0"/>
              <a:t>aisvo kritimo pagreitis = 9.7801 m/s</a:t>
            </a:r>
            <a:r>
              <a:rPr lang="lt-LT" baseline="30000" dirty="0"/>
              <a:t>2</a:t>
            </a:r>
            <a:endParaRPr lang="en-US" dirty="0"/>
          </a:p>
          <a:p>
            <a:pPr marL="342900" indent="-342900" algn="l">
              <a:buFont typeface="Wingdings" panose="05000000000000000000" pitchFamily="2" charset="2"/>
              <a:buChar char="Ø"/>
            </a:pPr>
            <a:r>
              <a:rPr lang="en-US" dirty="0"/>
              <a:t>P</a:t>
            </a:r>
            <a:r>
              <a:rPr lang="lt-LT" dirty="0"/>
              <a:t>abėgimo greitis 11 186 km/s</a:t>
            </a:r>
            <a:endParaRPr lang="en-US" dirty="0"/>
          </a:p>
          <a:p>
            <a:pPr marL="342900" indent="-342900" algn="l">
              <a:buFont typeface="Wingdings" panose="05000000000000000000" pitchFamily="2" charset="2"/>
              <a:buChar char="Ø"/>
            </a:pPr>
            <a:r>
              <a:rPr lang="en-US" dirty="0"/>
              <a:t>P</a:t>
            </a:r>
            <a:r>
              <a:rPr lang="lt-LT" dirty="0"/>
              <a:t>aviršiaus temperatūra: </a:t>
            </a:r>
            <a:r>
              <a:rPr lang="en-US" dirty="0"/>
              <a:t>200-320 K     (1ºC= 274,15 K)</a:t>
            </a:r>
            <a:endParaRPr lang="sv-SE" dirty="0"/>
          </a:p>
        </p:txBody>
      </p:sp>
      <p:sp>
        <p:nvSpPr>
          <p:cNvPr id="6" name="TextBox 5"/>
          <p:cNvSpPr txBox="1"/>
          <p:nvPr/>
        </p:nvSpPr>
        <p:spPr>
          <a:xfrm>
            <a:off x="1600200" y="253105"/>
            <a:ext cx="6096000" cy="769441"/>
          </a:xfrm>
          <a:prstGeom prst="rect">
            <a:avLst/>
          </a:prstGeom>
          <a:noFill/>
        </p:spPr>
        <p:txBody>
          <a:bodyPr wrap="square" rtlCol="0">
            <a:spAutoFit/>
          </a:bodyPr>
          <a:lstStyle/>
          <a:p>
            <a:r>
              <a:rPr lang="en-US" sz="4400" b="1" dirty="0" err="1"/>
              <a:t>Žemės</a:t>
            </a:r>
            <a:r>
              <a:rPr lang="en-US" sz="4400" b="1" dirty="0"/>
              <a:t> </a:t>
            </a:r>
            <a:r>
              <a:rPr lang="en-US" sz="4400" b="1" dirty="0" err="1"/>
              <a:t>charakteristikos</a:t>
            </a:r>
            <a:endParaRPr lang="en-US" sz="4400" b="1" dirty="0"/>
          </a:p>
        </p:txBody>
      </p:sp>
      <p:sp>
        <p:nvSpPr>
          <p:cNvPr id="3" name="TextBox 2"/>
          <p:cNvSpPr txBox="1"/>
          <p:nvPr/>
        </p:nvSpPr>
        <p:spPr>
          <a:xfrm>
            <a:off x="4648200" y="6096000"/>
            <a:ext cx="4419600" cy="646331"/>
          </a:xfrm>
          <a:prstGeom prst="rect">
            <a:avLst/>
          </a:prstGeom>
          <a:noFill/>
        </p:spPr>
        <p:txBody>
          <a:bodyPr wrap="square" rtlCol="0">
            <a:spAutoFit/>
          </a:bodyPr>
          <a:lstStyle/>
          <a:p>
            <a:r>
              <a:rPr lang="en-US"/>
              <a:t>http://astronomija.lt/files/sol-sys/earth_moon.jpg</a:t>
            </a:r>
            <a:endParaRPr lang="en-US" dirty="0"/>
          </a:p>
        </p:txBody>
      </p:sp>
    </p:spTree>
    <p:extLst>
      <p:ext uri="{BB962C8B-B14F-4D97-AF65-F5344CB8AC3E}">
        <p14:creationId xmlns:p14="http://schemas.microsoft.com/office/powerpoint/2010/main" val="41448886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900" y="2362200"/>
            <a:ext cx="9372600" cy="5451538"/>
          </a:xfrm>
          <a:prstGeom prst="rect">
            <a:avLst/>
          </a:prstGeom>
        </p:spPr>
      </p:pic>
      <p:sp>
        <p:nvSpPr>
          <p:cNvPr id="2" name="Content Placeholder 1"/>
          <p:cNvSpPr>
            <a:spLocks noGrp="1"/>
          </p:cNvSpPr>
          <p:nvPr>
            <p:ph sz="quarter" idx="13"/>
          </p:nvPr>
        </p:nvSpPr>
        <p:spPr>
          <a:xfrm>
            <a:off x="457200" y="1295400"/>
            <a:ext cx="8229600" cy="4075176"/>
          </a:xfrm>
        </p:spPr>
        <p:txBody>
          <a:bodyPr/>
          <a:lstStyle/>
          <a:p>
            <a:pPr algn="l"/>
            <a:endParaRPr lang="en-US" dirty="0"/>
          </a:p>
          <a:p>
            <a:pPr algn="l"/>
            <a:endParaRPr lang="en-US" b="1" dirty="0"/>
          </a:p>
          <a:p>
            <a:pPr algn="l"/>
            <a:r>
              <a:rPr lang="en-US" b="1" dirty="0" err="1"/>
              <a:t>Žemės</a:t>
            </a:r>
            <a:r>
              <a:rPr lang="en-US" b="1" dirty="0"/>
              <a:t> </a:t>
            </a:r>
            <a:r>
              <a:rPr lang="en-US" b="1" dirty="0" err="1"/>
              <a:t>atmosfera</a:t>
            </a:r>
            <a:r>
              <a:rPr lang="en-US" b="1" dirty="0"/>
              <a:t> </a:t>
            </a:r>
            <a:r>
              <a:rPr lang="lt-LT" b="1" dirty="0"/>
              <a:t>susideda iš molekulinio azoto, molekulinio deguonies, dar yra argono, vandens garų, anglies dioksido ir kitų dujų. Žemės atmosfera vertikalia kryptimi skirstoma į šiuos sluoksnius (nuo žemiausio iki aukščiausio):</a:t>
            </a:r>
            <a:endParaRPr lang="en-US" b="1" dirty="0"/>
          </a:p>
          <a:p>
            <a:pPr algn="l"/>
            <a:endParaRPr lang="en-US" b="1" dirty="0"/>
          </a:p>
          <a:p>
            <a:pPr marL="457200" indent="-457200" algn="l">
              <a:buFont typeface="+mj-lt"/>
              <a:buAutoNum type="arabicPeriod"/>
            </a:pPr>
            <a:r>
              <a:rPr lang="en-US" b="1" dirty="0" err="1"/>
              <a:t>Troposfera</a:t>
            </a:r>
            <a:r>
              <a:rPr lang="en-US" b="1" dirty="0"/>
              <a:t> (</a:t>
            </a:r>
            <a:r>
              <a:rPr lang="en-US" b="1" dirty="0" err="1"/>
              <a:t>iki</a:t>
            </a:r>
            <a:r>
              <a:rPr lang="en-US" b="1" dirty="0"/>
              <a:t> 12-18km)</a:t>
            </a:r>
          </a:p>
          <a:p>
            <a:pPr marL="457200" indent="-457200" algn="l">
              <a:buFont typeface="+mj-lt"/>
              <a:buAutoNum type="arabicPeriod"/>
            </a:pPr>
            <a:r>
              <a:rPr lang="en-US" b="1" dirty="0" err="1"/>
              <a:t>Stratosfera</a:t>
            </a:r>
            <a:r>
              <a:rPr lang="en-US" b="1" dirty="0"/>
              <a:t> (</a:t>
            </a:r>
            <a:r>
              <a:rPr lang="en-US" b="1" dirty="0" err="1"/>
              <a:t>iki</a:t>
            </a:r>
            <a:r>
              <a:rPr lang="en-US" b="1" dirty="0"/>
              <a:t> 50-55km)</a:t>
            </a:r>
          </a:p>
          <a:p>
            <a:pPr marL="457200" indent="-457200" algn="l">
              <a:buFont typeface="+mj-lt"/>
              <a:buAutoNum type="arabicPeriod"/>
            </a:pPr>
            <a:r>
              <a:rPr lang="en-US" b="1" dirty="0" err="1"/>
              <a:t>Jonosfera</a:t>
            </a:r>
            <a:r>
              <a:rPr lang="en-US" b="1" dirty="0"/>
              <a:t> (</a:t>
            </a:r>
            <a:r>
              <a:rPr lang="en-US" b="1" dirty="0" err="1"/>
              <a:t>iki</a:t>
            </a:r>
            <a:r>
              <a:rPr lang="en-US" b="1" dirty="0"/>
              <a:t> 500km)</a:t>
            </a:r>
          </a:p>
          <a:p>
            <a:pPr marL="457200" indent="-457200" algn="l">
              <a:buFont typeface="+mj-lt"/>
              <a:buAutoNum type="arabicPeriod"/>
            </a:pPr>
            <a:r>
              <a:rPr lang="en-US" b="1" dirty="0" err="1"/>
              <a:t>Egzosfera</a:t>
            </a:r>
            <a:r>
              <a:rPr lang="en-US" b="1" dirty="0"/>
              <a:t> (</a:t>
            </a:r>
            <a:r>
              <a:rPr lang="en-US" b="1" dirty="0" err="1"/>
              <a:t>virš</a:t>
            </a:r>
            <a:r>
              <a:rPr lang="en-US" b="1" dirty="0"/>
              <a:t> 500km)</a:t>
            </a:r>
            <a:endParaRPr lang="lt-LT" b="1" dirty="0"/>
          </a:p>
        </p:txBody>
      </p:sp>
      <p:sp>
        <p:nvSpPr>
          <p:cNvPr id="6" name="TextBox 5"/>
          <p:cNvSpPr txBox="1"/>
          <p:nvPr/>
        </p:nvSpPr>
        <p:spPr>
          <a:xfrm>
            <a:off x="2514600" y="724033"/>
            <a:ext cx="4419600" cy="707886"/>
          </a:xfrm>
          <a:prstGeom prst="rect">
            <a:avLst/>
          </a:prstGeom>
          <a:noFill/>
        </p:spPr>
        <p:txBody>
          <a:bodyPr wrap="square" rtlCol="0">
            <a:spAutoFit/>
          </a:bodyPr>
          <a:lstStyle/>
          <a:p>
            <a:r>
              <a:rPr lang="en-US" sz="4000" b="1" dirty="0" err="1"/>
              <a:t>Žemės</a:t>
            </a:r>
            <a:r>
              <a:rPr lang="en-US" sz="4000" b="1" dirty="0"/>
              <a:t> </a:t>
            </a:r>
            <a:r>
              <a:rPr lang="en-US" sz="4000" b="1" dirty="0" err="1"/>
              <a:t>atmosfera</a:t>
            </a:r>
            <a:endParaRPr lang="en-US" sz="4000" b="1" dirty="0"/>
          </a:p>
        </p:txBody>
      </p:sp>
    </p:spTree>
    <p:extLst>
      <p:ext uri="{BB962C8B-B14F-4D97-AF65-F5344CB8AC3E}">
        <p14:creationId xmlns:p14="http://schemas.microsoft.com/office/powerpoint/2010/main" val="26351500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1447800"/>
            <a:ext cx="3429000" cy="4075176"/>
          </a:xfrm>
        </p:spPr>
        <p:txBody>
          <a:bodyPr>
            <a:noAutofit/>
          </a:bodyPr>
          <a:lstStyle/>
          <a:p>
            <a:pPr algn="l"/>
            <a:r>
              <a:rPr lang="lt-LT" dirty="0"/>
              <a:t>Kietas išorinis Žemės sluoksnis vadinamas pluta, kurią sudaro sustingusios lavos produktai – granitai ir bazaltai. Po pluta yra Žemės mantija, susidedanti iš olivino ir pirokseno (magnio ir geležies silikatų). Po žemynais mantija prasideda 35-70 km gylyje, o po vandenynais – 6-10 km gylyje. Mantijos storis apie 2900 km. Po ja yra </a:t>
            </a:r>
            <a:r>
              <a:rPr lang="en-GB" dirty="0" smtClean="0"/>
              <a:t>2200</a:t>
            </a:r>
            <a:r>
              <a:rPr lang="lt-LT" dirty="0"/>
              <a:t> km storio skystas sluoksnis, vadinamas išorinis branduolys, kurio viduje glūdi </a:t>
            </a:r>
            <a:r>
              <a:rPr lang="en-GB" dirty="0" smtClean="0"/>
              <a:t>1270</a:t>
            </a:r>
            <a:r>
              <a:rPr lang="lt-LT" dirty="0"/>
              <a:t> km spindulio kietas vidinis branduolys</a:t>
            </a:r>
          </a:p>
        </p:txBody>
      </p:sp>
      <p:sp>
        <p:nvSpPr>
          <p:cNvPr id="5" name="TextBox 4"/>
          <p:cNvSpPr txBox="1"/>
          <p:nvPr/>
        </p:nvSpPr>
        <p:spPr>
          <a:xfrm>
            <a:off x="1828800" y="609600"/>
            <a:ext cx="5638800" cy="707886"/>
          </a:xfrm>
          <a:prstGeom prst="rect">
            <a:avLst/>
          </a:prstGeom>
          <a:noFill/>
        </p:spPr>
        <p:txBody>
          <a:bodyPr wrap="square" rtlCol="0">
            <a:spAutoFit/>
          </a:bodyPr>
          <a:lstStyle/>
          <a:p>
            <a:r>
              <a:rPr lang="en-US" sz="4000" b="1" dirty="0" err="1"/>
              <a:t>Žemės</a:t>
            </a:r>
            <a:r>
              <a:rPr lang="en-US" sz="4000" b="1" dirty="0"/>
              <a:t> </a:t>
            </a:r>
            <a:r>
              <a:rPr lang="en-US" sz="4000" b="1" dirty="0" err="1"/>
              <a:t>rutulio</a:t>
            </a:r>
            <a:r>
              <a:rPr lang="en-US" sz="4000" b="1" dirty="0"/>
              <a:t> </a:t>
            </a:r>
            <a:r>
              <a:rPr lang="en-US" sz="4000" b="1" dirty="0" err="1"/>
              <a:t>sandara</a:t>
            </a:r>
            <a:endParaRPr lang="en-US" sz="4000" b="1" dirty="0"/>
          </a:p>
        </p:txBody>
      </p:sp>
      <p:sp>
        <p:nvSpPr>
          <p:cNvPr id="3" name="TextBox 2"/>
          <p:cNvSpPr txBox="1"/>
          <p:nvPr/>
        </p:nvSpPr>
        <p:spPr>
          <a:xfrm>
            <a:off x="4628322" y="5615105"/>
            <a:ext cx="4152900" cy="1200329"/>
          </a:xfrm>
          <a:prstGeom prst="rect">
            <a:avLst/>
          </a:prstGeom>
          <a:noFill/>
        </p:spPr>
        <p:txBody>
          <a:bodyPr wrap="square" rtlCol="0">
            <a:spAutoFit/>
          </a:bodyPr>
          <a:lstStyle/>
          <a:p>
            <a:r>
              <a:rPr lang="en-US" dirty="0"/>
              <a:t>http://image.slidesharecdn.com/zemessandara-pamoka2012-121128032641-phpapp02/95/zemes-sandara-pamoka-2012-9-638.jpg?cb=1354073268</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0311" y="1905000"/>
            <a:ext cx="4763872" cy="3576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36626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Content Placeholder 3"/>
          <p:cNvSpPr>
            <a:spLocks noGrp="1"/>
          </p:cNvSpPr>
          <p:nvPr>
            <p:ph sz="quarter" idx="13"/>
          </p:nvPr>
        </p:nvSpPr>
        <p:spPr>
          <a:xfrm>
            <a:off x="0" y="1828800"/>
            <a:ext cx="3505200" cy="4267200"/>
          </a:xfrm>
        </p:spPr>
        <p:txBody>
          <a:bodyPr>
            <a:normAutofit lnSpcReduction="10000"/>
          </a:bodyPr>
          <a:lstStyle/>
          <a:p>
            <a:pPr algn="l"/>
            <a:endParaRPr lang="lt-LT" dirty="0"/>
          </a:p>
          <a:p>
            <a:pPr algn="l"/>
            <a:endParaRPr lang="lt-LT" dirty="0"/>
          </a:p>
          <a:p>
            <a:pPr algn="l"/>
            <a:r>
              <a:rPr lang="lt-LT" dirty="0"/>
              <a:t>Žemė turi gana stiprų magnetinį lauką, kurio ašis pakrypusi į Žemės sukimosi ašį 11,5° kampu, bet ji pamažu keičiasi. Be to, magnetiniai šiaurės ir pietų poliai per paskutinį milijoną metų kelis kartus susikeitė vietomis</a:t>
            </a:r>
            <a:r>
              <a:rPr lang="lt-LT" dirty="0" smtClean="0"/>
              <a:t>.</a:t>
            </a:r>
          </a:p>
          <a:p>
            <a:pPr algn="l"/>
            <a:r>
              <a:rPr lang="lt-LT" dirty="0" smtClean="0"/>
              <a:t>Žemės magnetinis laukas apsaugo gyvybę Žemėje nuo elektronų ir protonų srautų.</a:t>
            </a:r>
            <a:endParaRPr lang="lt-LT"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0" y="1828800"/>
            <a:ext cx="5638800" cy="422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981200" y="769194"/>
            <a:ext cx="6172200" cy="707886"/>
          </a:xfrm>
          <a:prstGeom prst="rect">
            <a:avLst/>
          </a:prstGeom>
          <a:noFill/>
        </p:spPr>
        <p:txBody>
          <a:bodyPr wrap="square" rtlCol="0">
            <a:spAutoFit/>
          </a:bodyPr>
          <a:lstStyle/>
          <a:p>
            <a:r>
              <a:rPr lang="en-US" sz="4000" b="1" dirty="0" err="1"/>
              <a:t>Žemės</a:t>
            </a:r>
            <a:r>
              <a:rPr lang="en-US" sz="4000" b="1" dirty="0"/>
              <a:t> </a:t>
            </a:r>
            <a:r>
              <a:rPr lang="en-US" sz="4000" b="1" dirty="0" err="1"/>
              <a:t>magnetinis</a:t>
            </a:r>
            <a:r>
              <a:rPr lang="en-US" sz="4000" b="1" dirty="0"/>
              <a:t> </a:t>
            </a:r>
            <a:r>
              <a:rPr lang="en-US" sz="4000" b="1" dirty="0" err="1"/>
              <a:t>laukas</a:t>
            </a:r>
            <a:endParaRPr lang="en-US" sz="4000" b="1" dirty="0"/>
          </a:p>
        </p:txBody>
      </p:sp>
      <p:sp>
        <p:nvSpPr>
          <p:cNvPr id="2" name="TextBox 1"/>
          <p:cNvSpPr txBox="1"/>
          <p:nvPr/>
        </p:nvSpPr>
        <p:spPr>
          <a:xfrm>
            <a:off x="3492500" y="6124554"/>
            <a:ext cx="5499100" cy="646331"/>
          </a:xfrm>
          <a:prstGeom prst="rect">
            <a:avLst/>
          </a:prstGeom>
          <a:noFill/>
        </p:spPr>
        <p:txBody>
          <a:bodyPr wrap="square" rtlCol="0">
            <a:spAutoFit/>
          </a:bodyPr>
          <a:lstStyle/>
          <a:p>
            <a:r>
              <a:rPr lang="en-US"/>
              <a:t>http://mokslasplius.lt/eksperimentai/files/eksperimentai/images/pav2.preview.jpg</a:t>
            </a:r>
            <a:endParaRPr lang="en-US" dirty="0"/>
          </a:p>
        </p:txBody>
      </p:sp>
    </p:spTree>
    <p:extLst>
      <p:ext uri="{BB962C8B-B14F-4D97-AF65-F5344CB8AC3E}">
        <p14:creationId xmlns:p14="http://schemas.microsoft.com/office/powerpoint/2010/main" val="40866420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457200" indent="-457200" algn="l">
              <a:buFont typeface="+mj-lt"/>
              <a:buAutoNum type="arabicPeriod"/>
            </a:pPr>
            <a:r>
              <a:rPr lang="en-US" sz="3200" dirty="0" err="1"/>
              <a:t>Klimato</a:t>
            </a:r>
            <a:r>
              <a:rPr lang="en-US" sz="3200" dirty="0"/>
              <a:t> </a:t>
            </a:r>
            <a:r>
              <a:rPr lang="en-US" sz="3200" dirty="0" err="1"/>
              <a:t>kaita</a:t>
            </a:r>
            <a:r>
              <a:rPr lang="en-US" sz="3200" dirty="0"/>
              <a:t>,</a:t>
            </a:r>
          </a:p>
          <a:p>
            <a:pPr marL="457200" indent="-457200" algn="l">
              <a:buFont typeface="+mj-lt"/>
              <a:buAutoNum type="arabicPeriod"/>
            </a:pPr>
            <a:r>
              <a:rPr lang="en-US" sz="3200" dirty="0"/>
              <a:t>Oro </a:t>
            </a:r>
            <a:r>
              <a:rPr lang="en-US" sz="3200" dirty="0" err="1"/>
              <a:t>tarša</a:t>
            </a:r>
            <a:r>
              <a:rPr lang="en-US" sz="3200" dirty="0"/>
              <a:t>,</a:t>
            </a:r>
          </a:p>
          <a:p>
            <a:pPr marL="457200" indent="-457200" algn="l">
              <a:buFont typeface="+mj-lt"/>
              <a:buAutoNum type="arabicPeriod"/>
            </a:pPr>
            <a:r>
              <a:rPr lang="en-US" sz="3200" dirty="0" err="1"/>
              <a:t>Vandens</a:t>
            </a:r>
            <a:r>
              <a:rPr lang="en-US" sz="3200" dirty="0"/>
              <a:t> </a:t>
            </a:r>
            <a:r>
              <a:rPr lang="en-US" sz="3200" dirty="0" err="1"/>
              <a:t>trūkumas</a:t>
            </a:r>
            <a:r>
              <a:rPr lang="en-US" sz="3200" dirty="0"/>
              <a:t>,</a:t>
            </a:r>
          </a:p>
          <a:p>
            <a:pPr marL="457200" indent="-457200" algn="l">
              <a:buFont typeface="+mj-lt"/>
              <a:buAutoNum type="arabicPeriod"/>
            </a:pPr>
            <a:r>
              <a:rPr lang="en-US" sz="3200" dirty="0" err="1"/>
              <a:t>Pasaulinis</a:t>
            </a:r>
            <a:r>
              <a:rPr lang="en-US" sz="3200" dirty="0"/>
              <a:t> </a:t>
            </a:r>
            <a:r>
              <a:rPr lang="en-US" sz="3200" dirty="0" err="1"/>
              <a:t>skurdas</a:t>
            </a:r>
            <a:r>
              <a:rPr lang="en-US" sz="3200" dirty="0"/>
              <a:t>,</a:t>
            </a:r>
          </a:p>
          <a:p>
            <a:pPr marL="457200" indent="-457200" algn="l">
              <a:buFont typeface="+mj-lt"/>
              <a:buAutoNum type="arabicPeriod"/>
            </a:pPr>
            <a:r>
              <a:rPr lang="en-US" sz="3200" dirty="0" err="1"/>
              <a:t>Pasaulinis</a:t>
            </a:r>
            <a:r>
              <a:rPr lang="en-US" sz="3200" dirty="0"/>
              <a:t> </a:t>
            </a:r>
            <a:r>
              <a:rPr lang="en-US" sz="3200" dirty="0" err="1"/>
              <a:t>badas</a:t>
            </a:r>
            <a:r>
              <a:rPr lang="en-US" sz="3200" dirty="0"/>
              <a:t>.</a:t>
            </a:r>
          </a:p>
        </p:txBody>
      </p:sp>
      <p:sp>
        <p:nvSpPr>
          <p:cNvPr id="4" name="TextBox 3"/>
          <p:cNvSpPr txBox="1"/>
          <p:nvPr/>
        </p:nvSpPr>
        <p:spPr>
          <a:xfrm>
            <a:off x="762000" y="533400"/>
            <a:ext cx="7772400" cy="769441"/>
          </a:xfrm>
          <a:prstGeom prst="rect">
            <a:avLst/>
          </a:prstGeom>
          <a:noFill/>
        </p:spPr>
        <p:txBody>
          <a:bodyPr wrap="square" rtlCol="0">
            <a:spAutoFit/>
          </a:bodyPr>
          <a:lstStyle/>
          <a:p>
            <a:r>
              <a:rPr lang="en-US" sz="4400" b="1" dirty="0" err="1"/>
              <a:t>Didžiausios</a:t>
            </a:r>
            <a:r>
              <a:rPr lang="en-US" sz="4400" b="1" dirty="0"/>
              <a:t> </a:t>
            </a:r>
            <a:r>
              <a:rPr lang="en-US" sz="4400" b="1" dirty="0" err="1"/>
              <a:t>žemės</a:t>
            </a:r>
            <a:r>
              <a:rPr lang="en-US" sz="4400" b="1" dirty="0"/>
              <a:t> </a:t>
            </a:r>
            <a:r>
              <a:rPr lang="en-US" sz="4400" b="1" dirty="0" err="1"/>
              <a:t>problemos</a:t>
            </a:r>
            <a:r>
              <a:rPr lang="en-US" sz="4400" b="1" dirty="0"/>
              <a:t>:</a:t>
            </a:r>
          </a:p>
        </p:txBody>
      </p:sp>
      <p:pic>
        <p:nvPicPr>
          <p:cNvPr id="3" name="Picture 2"/>
          <p:cNvPicPr>
            <a:picLocks noChangeAspect="1"/>
          </p:cNvPicPr>
          <p:nvPr/>
        </p:nvPicPr>
        <p:blipFill>
          <a:blip r:embed="rId3"/>
          <a:stretch>
            <a:fillRect/>
          </a:stretch>
        </p:blipFill>
        <p:spPr>
          <a:xfrm>
            <a:off x="4433198" y="2080821"/>
            <a:ext cx="3858636" cy="2727744"/>
          </a:xfrm>
          <a:prstGeom prst="rect">
            <a:avLst/>
          </a:prstGeom>
        </p:spPr>
      </p:pic>
      <p:sp>
        <p:nvSpPr>
          <p:cNvPr id="5" name="TextBox 4"/>
          <p:cNvSpPr txBox="1"/>
          <p:nvPr/>
        </p:nvSpPr>
        <p:spPr>
          <a:xfrm>
            <a:off x="4433198" y="4905617"/>
            <a:ext cx="4101202" cy="646331"/>
          </a:xfrm>
          <a:prstGeom prst="rect">
            <a:avLst/>
          </a:prstGeom>
          <a:noFill/>
        </p:spPr>
        <p:txBody>
          <a:bodyPr wrap="square" rtlCol="0">
            <a:spAutoFit/>
          </a:bodyPr>
          <a:lstStyle/>
          <a:p>
            <a:r>
              <a:rPr lang="en-US"/>
              <a:t>http://www.haskellauto.com/uploads/1/6/7/8/16784472/7897105.jpg?362</a:t>
            </a:r>
            <a:endParaRPr lang="en-US" dirty="0"/>
          </a:p>
        </p:txBody>
      </p:sp>
    </p:spTree>
    <p:extLst>
      <p:ext uri="{BB962C8B-B14F-4D97-AF65-F5344CB8AC3E}">
        <p14:creationId xmlns:p14="http://schemas.microsoft.com/office/powerpoint/2010/main" val="20264013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81000" y="1828800"/>
            <a:ext cx="3505200" cy="4075176"/>
          </a:xfrm>
        </p:spPr>
        <p:txBody>
          <a:bodyPr/>
          <a:lstStyle/>
          <a:p>
            <a:r>
              <a:rPr lang="lt-LT" dirty="0"/>
              <a:t>Globalinis atšilimas užgožia kitus aplinkos pavojus ir nebe priežasties. Šiluma, kurią mes išmetame į atmosferą, gali visiškai, ir beveik užtikrintai į blogą, pakeisti planetą. 201</a:t>
            </a:r>
            <a:r>
              <a:rPr lang="en-US" dirty="0"/>
              <a:t>6</a:t>
            </a:r>
            <a:r>
              <a:rPr lang="lt-LT" dirty="0"/>
              <a:t> metai kol kas žada būti karščiausiais užfiksuotais metais, o pasaulinės anglies dvideginio dujų išmetimas kyla.</a:t>
            </a:r>
          </a:p>
          <a:p>
            <a:endParaRPr lang="lt-LT" dirty="0"/>
          </a:p>
          <a:p>
            <a:endParaRPr lang="en-US" dirty="0"/>
          </a:p>
        </p:txBody>
      </p:sp>
      <p:sp>
        <p:nvSpPr>
          <p:cNvPr id="4" name="TextBox 3"/>
          <p:cNvSpPr txBox="1"/>
          <p:nvPr/>
        </p:nvSpPr>
        <p:spPr>
          <a:xfrm>
            <a:off x="762000" y="685800"/>
            <a:ext cx="4572000" cy="769441"/>
          </a:xfrm>
          <a:prstGeom prst="rect">
            <a:avLst/>
          </a:prstGeom>
          <a:noFill/>
        </p:spPr>
        <p:txBody>
          <a:bodyPr wrap="square" rtlCol="0">
            <a:spAutoFit/>
          </a:bodyPr>
          <a:lstStyle/>
          <a:p>
            <a:r>
              <a:rPr lang="en-US" sz="4400" u="sng" dirty="0" err="1"/>
              <a:t>Klimato</a:t>
            </a:r>
            <a:r>
              <a:rPr lang="en-US" sz="4400" u="sng" dirty="0"/>
              <a:t> </a:t>
            </a:r>
            <a:r>
              <a:rPr lang="en-US" sz="4400" u="sng" dirty="0" err="1"/>
              <a:t>kaita</a:t>
            </a:r>
            <a:endParaRPr lang="en-US" sz="4400" u="sng" dirty="0"/>
          </a:p>
        </p:txBody>
      </p:sp>
      <p:pic>
        <p:nvPicPr>
          <p:cNvPr id="3" name="Picture 2"/>
          <p:cNvPicPr>
            <a:picLocks noChangeAspect="1"/>
          </p:cNvPicPr>
          <p:nvPr/>
        </p:nvPicPr>
        <p:blipFill>
          <a:blip r:embed="rId3"/>
          <a:stretch>
            <a:fillRect/>
          </a:stretch>
        </p:blipFill>
        <p:spPr>
          <a:xfrm>
            <a:off x="4036514" y="1450064"/>
            <a:ext cx="5024437" cy="3469442"/>
          </a:xfrm>
          <a:prstGeom prst="rect">
            <a:avLst/>
          </a:prstGeom>
        </p:spPr>
      </p:pic>
      <p:sp>
        <p:nvSpPr>
          <p:cNvPr id="5" name="TextBox 4"/>
          <p:cNvSpPr txBox="1"/>
          <p:nvPr/>
        </p:nvSpPr>
        <p:spPr>
          <a:xfrm>
            <a:off x="4036514" y="5037439"/>
            <a:ext cx="4878886" cy="646331"/>
          </a:xfrm>
          <a:prstGeom prst="rect">
            <a:avLst/>
          </a:prstGeom>
          <a:noFill/>
        </p:spPr>
        <p:txBody>
          <a:bodyPr wrap="square" rtlCol="0">
            <a:spAutoFit/>
          </a:bodyPr>
          <a:lstStyle/>
          <a:p>
            <a:r>
              <a:rPr lang="en-US" dirty="0"/>
              <a:t>http://cx.aos.ask.com/question/aq/1400px-788px/global-warming-occur_f66875f8a4ac275e.jpg</a:t>
            </a:r>
          </a:p>
        </p:txBody>
      </p:sp>
    </p:spTree>
    <p:extLst>
      <p:ext uri="{BB962C8B-B14F-4D97-AF65-F5344CB8AC3E}">
        <p14:creationId xmlns:p14="http://schemas.microsoft.com/office/powerpoint/2010/main" val="16394135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020824"/>
            <a:ext cx="2971800" cy="4075176"/>
          </a:xfrm>
        </p:spPr>
        <p:txBody>
          <a:bodyPr/>
          <a:lstStyle/>
          <a:p>
            <a:r>
              <a:rPr lang="lt-LT" dirty="0"/>
              <a:t>Tai tylus, nematomas žudikas, bet jis pasiima didelę duoklę. Pasak Pasaulio sveikatos organizacijos, daugiau nei 1,3 mln. kasmet žūsta nuo oro taršos. Nors dangūs praskaidrėjo JAV ir Japonijoje, panašu, kad oras sparčiai blogėja greitai augančiose šalyse, pavyzdžiui, Kinijoje.</a:t>
            </a:r>
            <a:endParaRPr lang="en-US" dirty="0"/>
          </a:p>
        </p:txBody>
      </p:sp>
      <p:sp>
        <p:nvSpPr>
          <p:cNvPr id="4" name="TextBox 3"/>
          <p:cNvSpPr txBox="1"/>
          <p:nvPr/>
        </p:nvSpPr>
        <p:spPr>
          <a:xfrm>
            <a:off x="990600" y="685800"/>
            <a:ext cx="3581400" cy="769441"/>
          </a:xfrm>
          <a:prstGeom prst="rect">
            <a:avLst/>
          </a:prstGeom>
          <a:noFill/>
        </p:spPr>
        <p:txBody>
          <a:bodyPr wrap="square" rtlCol="0">
            <a:spAutoFit/>
          </a:bodyPr>
          <a:lstStyle/>
          <a:p>
            <a:r>
              <a:rPr lang="en-US" sz="4400" u="sng" dirty="0"/>
              <a:t>Oro </a:t>
            </a:r>
            <a:r>
              <a:rPr lang="en-US" sz="4400" u="sng" dirty="0" err="1"/>
              <a:t>tarša</a:t>
            </a:r>
            <a:endParaRPr lang="en-US" sz="4400" u="sng" dirty="0"/>
          </a:p>
        </p:txBody>
      </p:sp>
      <p:pic>
        <p:nvPicPr>
          <p:cNvPr id="3" name="Picture 2"/>
          <p:cNvPicPr>
            <a:picLocks noChangeAspect="1"/>
          </p:cNvPicPr>
          <p:nvPr/>
        </p:nvPicPr>
        <p:blipFill>
          <a:blip r:embed="rId3"/>
          <a:stretch>
            <a:fillRect/>
          </a:stretch>
        </p:blipFill>
        <p:spPr>
          <a:xfrm>
            <a:off x="4250380" y="1908732"/>
            <a:ext cx="4148138" cy="3217393"/>
          </a:xfrm>
          <a:prstGeom prst="rect">
            <a:avLst/>
          </a:prstGeom>
        </p:spPr>
      </p:pic>
      <p:sp>
        <p:nvSpPr>
          <p:cNvPr id="5" name="TextBox 4"/>
          <p:cNvSpPr txBox="1"/>
          <p:nvPr/>
        </p:nvSpPr>
        <p:spPr>
          <a:xfrm>
            <a:off x="4250380" y="5257800"/>
            <a:ext cx="4284020" cy="1200329"/>
          </a:xfrm>
          <a:prstGeom prst="rect">
            <a:avLst/>
          </a:prstGeom>
          <a:noFill/>
        </p:spPr>
        <p:txBody>
          <a:bodyPr wrap="square" rtlCol="0">
            <a:spAutoFit/>
          </a:bodyPr>
          <a:lstStyle/>
          <a:p>
            <a:r>
              <a:rPr lang="en-US"/>
              <a:t>http://alkas.lt/wp-content/uploads/2013/12/Kaminas-d%C5%ABmai-Leftfootforward.org-nuotr..jpg</a:t>
            </a:r>
            <a:endParaRPr lang="en-US" dirty="0"/>
          </a:p>
        </p:txBody>
      </p:sp>
    </p:spTree>
    <p:extLst>
      <p:ext uri="{BB962C8B-B14F-4D97-AF65-F5344CB8AC3E}">
        <p14:creationId xmlns:p14="http://schemas.microsoft.com/office/powerpoint/2010/main" val="8698954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6200" y="990600"/>
            <a:ext cx="3733800" cy="4876800"/>
          </a:xfrm>
        </p:spPr>
        <p:txBody>
          <a:bodyPr>
            <a:noAutofit/>
          </a:bodyPr>
          <a:lstStyle/>
          <a:p>
            <a:r>
              <a:rPr lang="lt-LT" dirty="0" smtClean="0"/>
              <a:t> </a:t>
            </a:r>
            <a:r>
              <a:rPr lang="lt-LT" dirty="0"/>
              <a:t>Maždaug vienas iš devynių žmonių neturi priėjimo prie gero vandens šaltinio, o tai lemia ligas ir mažą ūkio derlių</a:t>
            </a:r>
            <a:r>
              <a:rPr lang="lt-LT" dirty="0" smtClean="0"/>
              <a:t>.</a:t>
            </a:r>
            <a:endParaRPr lang="lt-LT" dirty="0"/>
          </a:p>
          <a:p>
            <a:r>
              <a:rPr lang="lt-LT" dirty="0"/>
              <a:t>Turimi šviežio vandens ištekliai gali būti išnaudoti ar užteršti, o klimato kaita gali sukelti stiprias sausras ir taip vandens nepriteklių kenčiančiose Amerikos pietvakarių ir Užsachario Afrikos </a:t>
            </a:r>
            <a:r>
              <a:rPr lang="lt-LT" dirty="0" smtClean="0"/>
              <a:t>šalyse.</a:t>
            </a:r>
          </a:p>
          <a:p>
            <a:r>
              <a:rPr lang="lt-LT" dirty="0" smtClean="0"/>
              <a:t> </a:t>
            </a:r>
            <a:r>
              <a:rPr lang="lt-LT" dirty="0"/>
              <a:t>Gera žinia ta, kad pasaulyje vandens užtenka net ir augančiai populiacijai. Tiesiog svarbu jį paskirstyti.</a:t>
            </a:r>
            <a:endParaRPr lang="en-US" dirty="0"/>
          </a:p>
        </p:txBody>
      </p:sp>
      <p:sp>
        <p:nvSpPr>
          <p:cNvPr id="5" name="TextBox 4"/>
          <p:cNvSpPr txBox="1"/>
          <p:nvPr/>
        </p:nvSpPr>
        <p:spPr>
          <a:xfrm>
            <a:off x="3810000" y="39757"/>
            <a:ext cx="4419600" cy="769441"/>
          </a:xfrm>
          <a:prstGeom prst="rect">
            <a:avLst/>
          </a:prstGeom>
          <a:noFill/>
        </p:spPr>
        <p:txBody>
          <a:bodyPr wrap="square" rtlCol="0">
            <a:spAutoFit/>
          </a:bodyPr>
          <a:lstStyle/>
          <a:p>
            <a:r>
              <a:rPr lang="en-US" sz="4400" u="sng" dirty="0" err="1"/>
              <a:t>Vandens</a:t>
            </a:r>
            <a:r>
              <a:rPr lang="en-US" sz="4400" u="sng" dirty="0"/>
              <a:t> </a:t>
            </a:r>
            <a:r>
              <a:rPr lang="en-US" sz="4400" u="sng" dirty="0" err="1"/>
              <a:t>trūkumas</a:t>
            </a:r>
            <a:endParaRPr lang="en-US" sz="4400" u="sng"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19600" y="1295400"/>
            <a:ext cx="4457700" cy="2971800"/>
          </a:xfrm>
          <a:prstGeom prst="rect">
            <a:avLst/>
          </a:prstGeom>
        </p:spPr>
      </p:pic>
      <p:sp>
        <p:nvSpPr>
          <p:cNvPr id="3" name="TextBox 2"/>
          <p:cNvSpPr txBox="1"/>
          <p:nvPr/>
        </p:nvSpPr>
        <p:spPr>
          <a:xfrm>
            <a:off x="4267200" y="4572000"/>
            <a:ext cx="4457700" cy="923330"/>
          </a:xfrm>
          <a:prstGeom prst="rect">
            <a:avLst/>
          </a:prstGeom>
          <a:noFill/>
        </p:spPr>
        <p:txBody>
          <a:bodyPr wrap="square" rtlCol="0">
            <a:spAutoFit/>
          </a:bodyPr>
          <a:lstStyle/>
          <a:p>
            <a:r>
              <a:rPr lang="en-US" dirty="0"/>
              <a:t>http://www.technologijos.lt/upload/image/n/mokslas/gamta_ir_biologija/S-26795/nuotrauka-51054/2-1-pavojai_102.jpg</a:t>
            </a:r>
          </a:p>
        </p:txBody>
      </p:sp>
    </p:spTree>
    <p:extLst>
      <p:ext uri="{BB962C8B-B14F-4D97-AF65-F5344CB8AC3E}">
        <p14:creationId xmlns:p14="http://schemas.microsoft.com/office/powerpoint/2010/main" val="40800180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4953000"/>
            <a:ext cx="7543800" cy="1447800"/>
          </a:xfrm>
        </p:spPr>
        <p:txBody>
          <a:bodyPr>
            <a:noAutofit/>
          </a:bodyPr>
          <a:lstStyle/>
          <a:p>
            <a:r>
              <a:rPr lang="lt-LT" dirty="0"/>
              <a:t>Didžiausia blogos sveikatos ir, iš dalies, aplinkos naikinimo priežastis – skurdas. Labai skurdžiose vietose, pavyzdžiui, Brazilijos Amazonėje ar Madagaskare, skurdas lemia miškų ir kitų laukinių gyvenviečių naikinimą. Pasaulinis nepriteklius smarkiai sumažėjo nuo pirmojo Rio susitikimo prieš 20 metų, daugiausia dėl plėtros tokios šalyse kaip Indija ir Kinija. Tačiau skurde skendi vis dar per daug šalių.</a:t>
            </a:r>
            <a:endParaRPr lang="en-US" dirty="0"/>
          </a:p>
        </p:txBody>
      </p:sp>
      <p:sp>
        <p:nvSpPr>
          <p:cNvPr id="4" name="TextBox 3"/>
          <p:cNvSpPr txBox="1"/>
          <p:nvPr/>
        </p:nvSpPr>
        <p:spPr>
          <a:xfrm>
            <a:off x="609600" y="685800"/>
            <a:ext cx="5105400" cy="769441"/>
          </a:xfrm>
          <a:prstGeom prst="rect">
            <a:avLst/>
          </a:prstGeom>
          <a:noFill/>
        </p:spPr>
        <p:txBody>
          <a:bodyPr wrap="square" rtlCol="0">
            <a:spAutoFit/>
          </a:bodyPr>
          <a:lstStyle/>
          <a:p>
            <a:r>
              <a:rPr lang="en-US" sz="4400" u="sng" dirty="0" err="1"/>
              <a:t>Pasaulinis</a:t>
            </a:r>
            <a:r>
              <a:rPr lang="en-US" sz="4400" u="sng" dirty="0"/>
              <a:t> </a:t>
            </a:r>
            <a:r>
              <a:rPr lang="en-US" sz="4400" u="sng" dirty="0" err="1"/>
              <a:t>skurdas</a:t>
            </a:r>
            <a:endParaRPr lang="en-US" sz="4400" u="sng" dirty="0"/>
          </a:p>
        </p:txBody>
      </p:sp>
      <p:pic>
        <p:nvPicPr>
          <p:cNvPr id="6" name="Picture 5"/>
          <p:cNvPicPr>
            <a:picLocks noChangeAspect="1"/>
          </p:cNvPicPr>
          <p:nvPr/>
        </p:nvPicPr>
        <p:blipFill>
          <a:blip r:embed="rId3"/>
          <a:stretch>
            <a:fillRect/>
          </a:stretch>
        </p:blipFill>
        <p:spPr>
          <a:xfrm>
            <a:off x="2041854" y="1600200"/>
            <a:ext cx="4770570" cy="2582862"/>
          </a:xfrm>
          <a:prstGeom prst="rect">
            <a:avLst/>
          </a:prstGeom>
        </p:spPr>
      </p:pic>
      <p:sp>
        <p:nvSpPr>
          <p:cNvPr id="3" name="TextBox 2"/>
          <p:cNvSpPr txBox="1"/>
          <p:nvPr/>
        </p:nvSpPr>
        <p:spPr>
          <a:xfrm>
            <a:off x="2048480" y="4183062"/>
            <a:ext cx="4876800" cy="646331"/>
          </a:xfrm>
          <a:prstGeom prst="rect">
            <a:avLst/>
          </a:prstGeom>
          <a:noFill/>
        </p:spPr>
        <p:txBody>
          <a:bodyPr wrap="square" rtlCol="0">
            <a:spAutoFit/>
          </a:bodyPr>
          <a:lstStyle/>
          <a:p>
            <a:r>
              <a:rPr lang="en-US" dirty="0"/>
              <a:t>http://www.borgenmagazine.com/wp-content/uploads/2015/04/Poverty.jpg</a:t>
            </a:r>
          </a:p>
        </p:txBody>
      </p:sp>
    </p:spTree>
    <p:extLst>
      <p:ext uri="{BB962C8B-B14F-4D97-AF65-F5344CB8AC3E}">
        <p14:creationId xmlns:p14="http://schemas.microsoft.com/office/powerpoint/2010/main" val="7841778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810000" y="1752600"/>
            <a:ext cx="5029200" cy="3439972"/>
          </a:xfrm>
        </p:spPr>
      </p:pic>
      <p:sp>
        <p:nvSpPr>
          <p:cNvPr id="4" name="TextBox 3"/>
          <p:cNvSpPr txBox="1"/>
          <p:nvPr/>
        </p:nvSpPr>
        <p:spPr>
          <a:xfrm>
            <a:off x="917713" y="0"/>
            <a:ext cx="4953000" cy="769441"/>
          </a:xfrm>
          <a:prstGeom prst="rect">
            <a:avLst/>
          </a:prstGeom>
          <a:noFill/>
        </p:spPr>
        <p:txBody>
          <a:bodyPr wrap="square" rtlCol="0">
            <a:spAutoFit/>
          </a:bodyPr>
          <a:lstStyle/>
          <a:p>
            <a:r>
              <a:rPr lang="en-US" sz="4400" u="sng" dirty="0" err="1"/>
              <a:t>Pasaulinis</a:t>
            </a:r>
            <a:r>
              <a:rPr lang="en-US" sz="4400" u="sng" dirty="0"/>
              <a:t> </a:t>
            </a:r>
            <a:r>
              <a:rPr lang="en-US" sz="4400" u="sng" dirty="0" err="1"/>
              <a:t>badas</a:t>
            </a:r>
            <a:endParaRPr lang="en-US" sz="4400" u="sng" dirty="0"/>
          </a:p>
        </p:txBody>
      </p:sp>
      <p:sp>
        <p:nvSpPr>
          <p:cNvPr id="6" name="TextBox 5"/>
          <p:cNvSpPr txBox="1"/>
          <p:nvPr/>
        </p:nvSpPr>
        <p:spPr>
          <a:xfrm>
            <a:off x="381000" y="786822"/>
            <a:ext cx="3429000" cy="5632311"/>
          </a:xfrm>
          <a:prstGeom prst="rect">
            <a:avLst/>
          </a:prstGeom>
          <a:noFill/>
        </p:spPr>
        <p:txBody>
          <a:bodyPr wrap="square" rtlCol="0">
            <a:spAutoFit/>
          </a:bodyPr>
          <a:lstStyle/>
          <a:p>
            <a:r>
              <a:rPr lang="lt-LT" sz="2000" dirty="0"/>
              <a:t>Pasaulis gali didžiuotis progresu, kurį jis pasiekė per 20 metų alkio mažinime. Badas vis labiau tampa praeities dalyku visiems išskyrus pačioms vargingiausioms tautoms, o sparčiai augančių šalių, tokių kaip Kinija, piliečiai kyla maisto grandine į viršų. Tačiau 925 mln. žmonių pasaulyje vis dar alksta. Didžioji dauguma jų gyvena Užsachario Afrikoje ir Indijoje</a:t>
            </a:r>
            <a:r>
              <a:rPr lang="lt-LT" sz="2000" dirty="0" smtClean="0"/>
              <a:t>.</a:t>
            </a:r>
            <a:endParaRPr lang="lt-LT" sz="2000" dirty="0"/>
          </a:p>
          <a:p>
            <a:r>
              <a:rPr lang="lt-LT" sz="2000" dirty="0"/>
              <a:t>Atsižvelgiant į augančią populiaciją ir pajamas, 2050 m. pasauliui gali prireikti pagaminti dvigubai daugiau maisto nei dabar. O žemės ūkis gali labai užteršti aplinką.</a:t>
            </a:r>
            <a:endParaRPr lang="en-US" sz="2000" dirty="0"/>
          </a:p>
        </p:txBody>
      </p:sp>
      <p:sp>
        <p:nvSpPr>
          <p:cNvPr id="2" name="TextBox 1"/>
          <p:cNvSpPr txBox="1"/>
          <p:nvPr/>
        </p:nvSpPr>
        <p:spPr>
          <a:xfrm>
            <a:off x="3810000" y="5242965"/>
            <a:ext cx="5029200" cy="646331"/>
          </a:xfrm>
          <a:prstGeom prst="rect">
            <a:avLst/>
          </a:prstGeom>
          <a:noFill/>
        </p:spPr>
        <p:txBody>
          <a:bodyPr wrap="square" rtlCol="0">
            <a:spAutoFit/>
          </a:bodyPr>
          <a:lstStyle/>
          <a:p>
            <a:r>
              <a:rPr lang="en-US" dirty="0"/>
              <a:t>http://ekonomika.tv3.lt/Uploads/47RS110807B143.jpg</a:t>
            </a:r>
          </a:p>
        </p:txBody>
      </p:sp>
    </p:spTree>
    <p:extLst>
      <p:ext uri="{BB962C8B-B14F-4D97-AF65-F5344CB8AC3E}">
        <p14:creationId xmlns:p14="http://schemas.microsoft.com/office/powerpoint/2010/main" val="20459360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04800" y="2514600"/>
            <a:ext cx="5181600" cy="4075176"/>
          </a:xfrm>
        </p:spPr>
        <p:txBody>
          <a:bodyPr/>
          <a:lstStyle/>
          <a:p>
            <a:pPr marL="342900" indent="-342900" algn="l">
              <a:buFont typeface="Wingdings" panose="05000000000000000000" pitchFamily="2" charset="2"/>
              <a:buChar char="Ø"/>
            </a:pPr>
            <a:r>
              <a:rPr lang="en-US" sz="2400" dirty="0" err="1"/>
              <a:t>Rūšiuodami</a:t>
            </a:r>
            <a:r>
              <a:rPr lang="en-US" sz="2400" dirty="0"/>
              <a:t> </a:t>
            </a:r>
            <a:r>
              <a:rPr lang="en-US" sz="2400" dirty="0" err="1"/>
              <a:t>atliekas</a:t>
            </a:r>
            <a:r>
              <a:rPr lang="en-US" sz="2400" dirty="0"/>
              <a:t>,</a:t>
            </a:r>
          </a:p>
          <a:p>
            <a:pPr marL="342900" indent="-342900" algn="l">
              <a:buFont typeface="Wingdings" panose="05000000000000000000" pitchFamily="2" charset="2"/>
              <a:buChar char="Ø"/>
            </a:pPr>
            <a:r>
              <a:rPr lang="en-US" sz="2400" dirty="0" err="1"/>
              <a:t>Tausodami</a:t>
            </a:r>
            <a:r>
              <a:rPr lang="en-US" sz="2400" dirty="0"/>
              <a:t> </a:t>
            </a:r>
            <a:r>
              <a:rPr lang="en-US" sz="2400" dirty="0" err="1"/>
              <a:t>vandenį</a:t>
            </a:r>
            <a:r>
              <a:rPr lang="en-US" sz="2400" dirty="0"/>
              <a:t>,</a:t>
            </a:r>
          </a:p>
          <a:p>
            <a:pPr marL="342900" indent="-342900" algn="l">
              <a:buFont typeface="Wingdings" panose="05000000000000000000" pitchFamily="2" charset="2"/>
              <a:buChar char="Ø"/>
            </a:pPr>
            <a:r>
              <a:rPr lang="en-US" sz="2400" dirty="0" err="1"/>
              <a:t>Tausodami</a:t>
            </a:r>
            <a:r>
              <a:rPr lang="en-US" sz="2400" dirty="0"/>
              <a:t> </a:t>
            </a:r>
            <a:r>
              <a:rPr lang="en-US" sz="2400" dirty="0" err="1"/>
              <a:t>popierių</a:t>
            </a:r>
            <a:r>
              <a:rPr lang="en-US" sz="2400" dirty="0"/>
              <a:t>,</a:t>
            </a:r>
          </a:p>
          <a:p>
            <a:pPr marL="342900" indent="-342900" algn="l">
              <a:buFont typeface="Wingdings" panose="05000000000000000000" pitchFamily="2" charset="2"/>
              <a:buChar char="Ø"/>
            </a:pPr>
            <a:r>
              <a:rPr lang="en-US" sz="2400" dirty="0" err="1"/>
              <a:t>Naudodami</a:t>
            </a:r>
            <a:r>
              <a:rPr lang="en-US" sz="2400" dirty="0"/>
              <a:t> </a:t>
            </a:r>
            <a:r>
              <a:rPr lang="en-US" sz="2400" dirty="0" err="1"/>
              <a:t>mažiau</a:t>
            </a:r>
            <a:r>
              <a:rPr lang="en-US" sz="2400" dirty="0"/>
              <a:t> </a:t>
            </a:r>
            <a:r>
              <a:rPr lang="en-US" sz="2400" dirty="0" err="1"/>
              <a:t>chemikalų</a:t>
            </a:r>
            <a:r>
              <a:rPr lang="en-US" sz="2400" dirty="0"/>
              <a:t>,</a:t>
            </a:r>
          </a:p>
          <a:p>
            <a:pPr marL="342900" indent="-342900" algn="l">
              <a:buFont typeface="Wingdings" panose="05000000000000000000" pitchFamily="2" charset="2"/>
              <a:buChar char="Ø"/>
            </a:pPr>
            <a:r>
              <a:rPr lang="en-US" sz="2400" dirty="0" err="1"/>
              <a:t>Naudodami</a:t>
            </a:r>
            <a:r>
              <a:rPr lang="en-US" sz="2400" dirty="0"/>
              <a:t> </a:t>
            </a:r>
            <a:r>
              <a:rPr lang="en-US" sz="2400" dirty="0" err="1"/>
              <a:t>mažiau</a:t>
            </a:r>
            <a:r>
              <a:rPr lang="en-US" sz="2400" dirty="0"/>
              <a:t> </a:t>
            </a:r>
            <a:r>
              <a:rPr lang="en-US" sz="2400" dirty="0" err="1" smtClean="0"/>
              <a:t>elektros</a:t>
            </a:r>
            <a:r>
              <a:rPr lang="lt-LT" sz="2400" dirty="0"/>
              <a:t> </a:t>
            </a:r>
            <a:r>
              <a:rPr lang="lt-LT" sz="2400" dirty="0" smtClean="0"/>
              <a:t>energijos</a:t>
            </a:r>
            <a:endParaRPr lang="en-US" sz="2400" dirty="0"/>
          </a:p>
          <a:p>
            <a:pPr marL="342900" indent="-342900" algn="l">
              <a:buFont typeface="Wingdings" panose="05000000000000000000" pitchFamily="2" charset="2"/>
              <a:buChar char="Ø"/>
            </a:pPr>
            <a:endParaRPr lang="en-US" dirty="0"/>
          </a:p>
          <a:p>
            <a:pPr marL="457200" indent="-457200" algn="l">
              <a:buAutoNum type="arabicPeriod"/>
            </a:pPr>
            <a:endParaRPr lang="en-US" dirty="0"/>
          </a:p>
        </p:txBody>
      </p:sp>
      <p:sp>
        <p:nvSpPr>
          <p:cNvPr id="4" name="TextBox 3"/>
          <p:cNvSpPr txBox="1"/>
          <p:nvPr/>
        </p:nvSpPr>
        <p:spPr>
          <a:xfrm>
            <a:off x="609600" y="533400"/>
            <a:ext cx="8305800" cy="1569660"/>
          </a:xfrm>
          <a:prstGeom prst="rect">
            <a:avLst/>
          </a:prstGeom>
          <a:noFill/>
        </p:spPr>
        <p:txBody>
          <a:bodyPr wrap="square" rtlCol="0">
            <a:spAutoFit/>
          </a:bodyPr>
          <a:lstStyle/>
          <a:p>
            <a:pPr algn="ctr"/>
            <a:r>
              <a:rPr lang="en-US" sz="4800" b="1" dirty="0" err="1"/>
              <a:t>Kaip</a:t>
            </a:r>
            <a:r>
              <a:rPr lang="en-US" sz="4800" b="1" dirty="0"/>
              <a:t> </a:t>
            </a:r>
            <a:r>
              <a:rPr lang="en-US" sz="4800" b="1" dirty="0" err="1"/>
              <a:t>mes</a:t>
            </a:r>
            <a:r>
              <a:rPr lang="en-US" sz="4800" b="1" dirty="0"/>
              <a:t> </a:t>
            </a:r>
            <a:r>
              <a:rPr lang="en-US" sz="4800" b="1" dirty="0" err="1"/>
              <a:t>galime</a:t>
            </a:r>
            <a:r>
              <a:rPr lang="en-US" sz="4800" b="1" dirty="0"/>
              <a:t> </a:t>
            </a:r>
            <a:r>
              <a:rPr lang="en-US" sz="4800" b="1" dirty="0" err="1"/>
              <a:t>padėti</a:t>
            </a:r>
            <a:r>
              <a:rPr lang="en-US" sz="4800" b="1" dirty="0"/>
              <a:t> </a:t>
            </a:r>
            <a:r>
              <a:rPr lang="lt-LT" sz="4800" b="1" dirty="0" err="1"/>
              <a:t>Ž</a:t>
            </a:r>
            <a:r>
              <a:rPr lang="en-US" sz="4800" b="1" dirty="0" err="1" smtClean="0"/>
              <a:t>emės</a:t>
            </a:r>
            <a:r>
              <a:rPr lang="en-US" sz="4800" b="1" dirty="0" smtClean="0"/>
              <a:t> </a:t>
            </a:r>
            <a:r>
              <a:rPr lang="en-US" sz="4800" b="1" dirty="0" err="1"/>
              <a:t>planetai</a:t>
            </a:r>
            <a:r>
              <a:rPr lang="en-US" sz="4800" b="1" dirty="0"/>
              <a: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0200" y="1987371"/>
            <a:ext cx="3479800" cy="3657600"/>
          </a:xfrm>
          <a:prstGeom prst="rect">
            <a:avLst/>
          </a:prstGeom>
        </p:spPr>
      </p:pic>
      <p:sp>
        <p:nvSpPr>
          <p:cNvPr id="3" name="TextBox 2"/>
          <p:cNvSpPr txBox="1"/>
          <p:nvPr/>
        </p:nvSpPr>
        <p:spPr>
          <a:xfrm>
            <a:off x="5252160" y="5657671"/>
            <a:ext cx="3663240" cy="1200329"/>
          </a:xfrm>
          <a:prstGeom prst="rect">
            <a:avLst/>
          </a:prstGeom>
          <a:noFill/>
        </p:spPr>
        <p:txBody>
          <a:bodyPr wrap="square" rtlCol="0">
            <a:spAutoFit/>
          </a:bodyPr>
          <a:lstStyle/>
          <a:p>
            <a:r>
              <a:rPr lang="en-US"/>
              <a:t>https://encrypted-tbn1.gstatic.com/images?q=tbn:ANd9GcRj8wBBmJr2Rc__xtQeO8mDeyzQEO8VjFsqIwGmXr_4D6CxuLIK</a:t>
            </a:r>
            <a:endParaRPr lang="en-US" dirty="0"/>
          </a:p>
        </p:txBody>
      </p:sp>
    </p:spTree>
    <p:extLst>
      <p:ext uri="{BB962C8B-B14F-4D97-AF65-F5344CB8AC3E}">
        <p14:creationId xmlns:p14="http://schemas.microsoft.com/office/powerpoint/2010/main" val="40366290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p:txBody>
          <a:bodyPr>
            <a:normAutofit/>
          </a:bodyPr>
          <a:lstStyle/>
          <a:p>
            <a:r>
              <a:rPr lang="lt-LT" sz="2400" dirty="0" smtClean="0"/>
              <a:t>Nerūšiuojamos </a:t>
            </a:r>
            <a:r>
              <a:rPr lang="lt-LT" sz="2400" dirty="0"/>
              <a:t>atliekos, keliauja į sąvartynus, tuo tarpu jas rūšiuojant galimas jų </a:t>
            </a:r>
            <a:r>
              <a:rPr lang="lt-LT" sz="2400" dirty="0" smtClean="0"/>
              <a:t>perdirbimas</a:t>
            </a:r>
            <a:endParaRPr lang="lt-LT" sz="2400" dirty="0"/>
          </a:p>
        </p:txBody>
      </p:sp>
      <p:sp>
        <p:nvSpPr>
          <p:cNvPr id="3" name="Antraštė 2"/>
          <p:cNvSpPr>
            <a:spLocks noGrp="1"/>
          </p:cNvSpPr>
          <p:nvPr>
            <p:ph type="title"/>
          </p:nvPr>
        </p:nvSpPr>
        <p:spPr/>
        <p:txBody>
          <a:bodyPr/>
          <a:lstStyle/>
          <a:p>
            <a:r>
              <a:rPr lang="lt-LT" dirty="0" smtClean="0"/>
              <a:t>Kaip mes padedame gamtai </a:t>
            </a:r>
            <a:r>
              <a:rPr lang="lt-LT" dirty="0" err="1" smtClean="0"/>
              <a:t>rušiuodami</a:t>
            </a:r>
            <a:r>
              <a:rPr lang="lt-LT" dirty="0" smtClean="0"/>
              <a:t> atliekas?</a:t>
            </a:r>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048000"/>
            <a:ext cx="5349235" cy="2745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28800" y="6019800"/>
            <a:ext cx="2945126" cy="923330"/>
          </a:xfrm>
          <a:prstGeom prst="rect">
            <a:avLst/>
          </a:prstGeom>
          <a:noFill/>
        </p:spPr>
        <p:txBody>
          <a:bodyPr wrap="square" rtlCol="0">
            <a:spAutoFit/>
          </a:bodyPr>
          <a:lstStyle/>
          <a:p>
            <a:r>
              <a:rPr lang="lt-LT" dirty="0"/>
              <a:t>http://aplinka.vilnius.lt/vaikams_ir_paugliams_clip_image003.png</a:t>
            </a:r>
          </a:p>
        </p:txBody>
      </p:sp>
    </p:spTree>
    <p:extLst>
      <p:ext uri="{BB962C8B-B14F-4D97-AF65-F5344CB8AC3E}">
        <p14:creationId xmlns:p14="http://schemas.microsoft.com/office/powerpoint/2010/main" val="30589968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3429000"/>
            <a:ext cx="2155508" cy="2477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urinio vietos rezervavimo ženklas 1"/>
          <p:cNvSpPr>
            <a:spLocks noGrp="1"/>
          </p:cNvSpPr>
          <p:nvPr>
            <p:ph sz="quarter" idx="13"/>
          </p:nvPr>
        </p:nvSpPr>
        <p:spPr>
          <a:xfrm>
            <a:off x="457200" y="2020824"/>
            <a:ext cx="8229600" cy="4684776"/>
          </a:xfrm>
        </p:spPr>
        <p:txBody>
          <a:bodyPr>
            <a:normAutofit/>
          </a:bodyPr>
          <a:lstStyle/>
          <a:p>
            <a:pPr algn="l"/>
            <a:r>
              <a:rPr lang="lt-LT" dirty="0" smtClean="0"/>
              <a:t>Naudokime vandenį tausojančius įrenginius: skalbimo mašinas, indaploves,</a:t>
            </a:r>
          </a:p>
          <a:p>
            <a:pPr algn="l"/>
            <a:r>
              <a:rPr lang="lt-LT" dirty="0" smtClean="0"/>
              <a:t>Naudokime lietaus vandenį,</a:t>
            </a:r>
          </a:p>
          <a:p>
            <a:pPr algn="l"/>
            <a:r>
              <a:rPr lang="lt-LT" dirty="0" smtClean="0"/>
              <a:t>Prauskimės po dušu,</a:t>
            </a:r>
          </a:p>
          <a:p>
            <a:pPr algn="l"/>
            <a:r>
              <a:rPr lang="lt-LT" dirty="0" smtClean="0"/>
              <a:t>Sugedusius čiaupus, vamzdynus nedelsiant suremontuokime,</a:t>
            </a:r>
          </a:p>
          <a:p>
            <a:pPr algn="l"/>
            <a:r>
              <a:rPr lang="lt-LT" dirty="0"/>
              <a:t/>
            </a:r>
            <a:br>
              <a:rPr lang="lt-LT" dirty="0"/>
            </a:br>
            <a:r>
              <a:rPr lang="lt-LT" dirty="0"/>
              <a:t/>
            </a:r>
            <a:br>
              <a:rPr lang="lt-LT" dirty="0"/>
            </a:br>
            <a:r>
              <a:rPr lang="lt-LT" dirty="0"/>
              <a:t/>
            </a:r>
            <a:br>
              <a:rPr lang="lt-LT" dirty="0"/>
            </a:br>
            <a:r>
              <a:rPr lang="lt-LT" dirty="0"/>
              <a:t/>
            </a:r>
            <a:br>
              <a:rPr lang="lt-LT" dirty="0"/>
            </a:br>
            <a:r>
              <a:rPr lang="lt-LT" dirty="0"/>
              <a:t/>
            </a:r>
            <a:br>
              <a:rPr lang="lt-LT" dirty="0"/>
            </a:br>
            <a:r>
              <a:rPr lang="lt-LT" dirty="0"/>
              <a:t/>
            </a:r>
            <a:br>
              <a:rPr lang="lt-LT" dirty="0"/>
            </a:br>
            <a:endParaRPr lang="lt-LT" dirty="0"/>
          </a:p>
          <a:p>
            <a:pPr marL="457200" indent="-457200" algn="l">
              <a:buFontTx/>
              <a:buAutoNum type="arabicPeriod"/>
            </a:pPr>
            <a:endParaRPr lang="lt-LT" dirty="0" smtClean="0"/>
          </a:p>
          <a:p>
            <a:pPr marL="457200" indent="-457200" algn="l">
              <a:buFontTx/>
              <a:buAutoNum type="arabicPeriod"/>
            </a:pPr>
            <a:endParaRPr lang="lt-LT" dirty="0" smtClean="0"/>
          </a:p>
          <a:p>
            <a:pPr marL="457200" indent="-457200" algn="l">
              <a:buFontTx/>
              <a:buAutoNum type="arabicPeriod"/>
            </a:pPr>
            <a:endParaRPr lang="lt-LT" dirty="0"/>
          </a:p>
        </p:txBody>
      </p:sp>
      <p:sp>
        <p:nvSpPr>
          <p:cNvPr id="3" name="Antraštė 2"/>
          <p:cNvSpPr>
            <a:spLocks noGrp="1"/>
          </p:cNvSpPr>
          <p:nvPr>
            <p:ph type="title"/>
          </p:nvPr>
        </p:nvSpPr>
        <p:spPr/>
        <p:txBody>
          <a:bodyPr/>
          <a:lstStyle/>
          <a:p>
            <a:r>
              <a:rPr lang="lt-LT" dirty="0" smtClean="0"/>
              <a:t>Kaip mes galima padėti gamtai tausodami vandenį?</a:t>
            </a:r>
            <a:endParaRPr lang="lt-LT" dirty="0"/>
          </a:p>
        </p:txBody>
      </p:sp>
      <p:sp>
        <p:nvSpPr>
          <p:cNvPr id="4" name="TextBox 3"/>
          <p:cNvSpPr txBox="1"/>
          <p:nvPr/>
        </p:nvSpPr>
        <p:spPr>
          <a:xfrm>
            <a:off x="4933950" y="5914310"/>
            <a:ext cx="4613910" cy="923330"/>
          </a:xfrm>
          <a:prstGeom prst="rect">
            <a:avLst/>
          </a:prstGeom>
          <a:noFill/>
        </p:spPr>
        <p:txBody>
          <a:bodyPr wrap="square" rtlCol="0">
            <a:spAutoFit/>
          </a:bodyPr>
          <a:lstStyle/>
          <a:p>
            <a:r>
              <a:rPr lang="lt-LT" dirty="0"/>
              <a:t>http://www.dreamstime.com/stock-illustration-save-water-over-blue-background-vector-illustration-image50324646</a:t>
            </a:r>
          </a:p>
        </p:txBody>
      </p:sp>
    </p:spTree>
    <p:extLst>
      <p:ext uri="{BB962C8B-B14F-4D97-AF65-F5344CB8AC3E}">
        <p14:creationId xmlns:p14="http://schemas.microsoft.com/office/powerpoint/2010/main" val="32407740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a:xfrm>
            <a:off x="457200" y="2020824"/>
            <a:ext cx="6553200" cy="4075176"/>
          </a:xfrm>
        </p:spPr>
        <p:txBody>
          <a:bodyPr>
            <a:normAutofit lnSpcReduction="10000"/>
          </a:bodyPr>
          <a:lstStyle/>
          <a:p>
            <a:r>
              <a:rPr lang="lt-LT" dirty="0"/>
              <a:t>Per metus AB „Kauno energija“ paruošia ir pristato vartotojams apie 1 mln. 300 tūkst. sąskaitų, kurių paruošimui ir įpakavimui sunaudojama apie 15 tonų popieriaus.</a:t>
            </a:r>
          </a:p>
          <a:p>
            <a:r>
              <a:rPr lang="lt-LT" dirty="0"/>
              <a:t>Gaminant toną popieriaus yra sunaudojama tiek pat energijos, kaip ir gaminant toną plieno. Penktadalis nukertamų medžių keliauja į popieriaus gamybą, o visa ši gamyba sunaudoja penktadalį visos pasaulio pramonės naudojamos energijos. Taip pat labai aktualios ekologijos problemos: kai kuriose šalyse popierius sudaro apie 40 proc. visų buitinių atliekų.</a:t>
            </a:r>
          </a:p>
          <a:p>
            <a:r>
              <a:rPr lang="lt-LT" dirty="0"/>
              <a:t>Esant šiuolaikiniam kompiuterizacijos lygiui, kai kompiuteriu ir internetu naudojasi vis daugiau žmonių, popierinės sąskaitos daugeliui tampa nereikalingos ir dažniausiai nukeliauja į sąvartynus.</a:t>
            </a:r>
          </a:p>
          <a:p>
            <a:endParaRPr lang="lt-LT" dirty="0"/>
          </a:p>
        </p:txBody>
      </p:sp>
      <p:sp>
        <p:nvSpPr>
          <p:cNvPr id="3" name="Antraštė 2"/>
          <p:cNvSpPr>
            <a:spLocks noGrp="1"/>
          </p:cNvSpPr>
          <p:nvPr>
            <p:ph type="title"/>
          </p:nvPr>
        </p:nvSpPr>
        <p:spPr/>
        <p:txBody>
          <a:bodyPr/>
          <a:lstStyle/>
          <a:p>
            <a:r>
              <a:rPr lang="lt-LT" dirty="0" smtClean="0"/>
              <a:t>Kaip mes galima padėti gamtai tausodami </a:t>
            </a:r>
            <a:r>
              <a:rPr lang="lt-LT" dirty="0" err="1" smtClean="0"/>
              <a:t>popieriu</a:t>
            </a:r>
            <a:r>
              <a:rPr lang="lt-LT" dirty="0" smtClean="0"/>
              <a:t>?</a:t>
            </a:r>
            <a:endParaRPr lang="lt-LT" dirty="0"/>
          </a:p>
        </p:txBody>
      </p:sp>
      <p:pic>
        <p:nvPicPr>
          <p:cNvPr id="3074" name="Picture 2" descr="http://www.utterlyorganized.net/wp-content/uploads/2014/03/pape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1828800"/>
            <a:ext cx="1981200" cy="1981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934200" y="4267200"/>
            <a:ext cx="2209800" cy="1200329"/>
          </a:xfrm>
          <a:prstGeom prst="rect">
            <a:avLst/>
          </a:prstGeom>
          <a:noFill/>
        </p:spPr>
        <p:txBody>
          <a:bodyPr wrap="square" rtlCol="0">
            <a:spAutoFit/>
          </a:bodyPr>
          <a:lstStyle/>
          <a:p>
            <a:r>
              <a:rPr lang="lt-LT" dirty="0"/>
              <a:t>http://www.utterlyorganized.net/wp-content/uploads/2014/03/papers.jpg</a:t>
            </a:r>
          </a:p>
        </p:txBody>
      </p:sp>
    </p:spTree>
    <p:extLst>
      <p:ext uri="{BB962C8B-B14F-4D97-AF65-F5344CB8AC3E}">
        <p14:creationId xmlns:p14="http://schemas.microsoft.com/office/powerpoint/2010/main" val="10625462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p:txBody>
          <a:bodyPr/>
          <a:lstStyle/>
          <a:p>
            <a:r>
              <a:rPr lang="lt-LT" dirty="0"/>
              <a:t>Su cheminėmis medžiagomis ir preparatais vartotojas susiduria tenkindamas daugelį namų ūkio poreikių. Pasak Baltijos aplinkos forumo cheminių medžiagų specialistės Lauros </a:t>
            </a:r>
            <a:r>
              <a:rPr lang="lt-LT" dirty="0" err="1"/>
              <a:t>Stančės</a:t>
            </a:r>
            <a:r>
              <a:rPr lang="lt-LT" dirty="0"/>
              <a:t>, pernelyg stropus švarinimasis namuose kartais gali sukelti daugiau žalos negu </a:t>
            </a:r>
            <a:r>
              <a:rPr lang="lt-LT" dirty="0" smtClean="0"/>
              <a:t>naudos.</a:t>
            </a:r>
          </a:p>
          <a:p>
            <a:r>
              <a:rPr lang="lt-LT" dirty="0" smtClean="0"/>
              <a:t>Šiuo </a:t>
            </a:r>
            <a:r>
              <a:rPr lang="lt-LT" dirty="0"/>
              <a:t>metu dauguma </a:t>
            </a:r>
            <a:r>
              <a:rPr lang="lt-LT" dirty="0" smtClean="0"/>
              <a:t>cheminių medžiagų </a:t>
            </a:r>
            <a:r>
              <a:rPr lang="lt-LT" dirty="0"/>
              <a:t>gaminama vadinamosiose išsivysčiusiose šalyse, tačiau jų gamyba dvigubai sparčiau auga Indijoje, Kinijoje, Brazilijoje, Pietų Afrikoje ir Indonezijoje. Apskaičiuota, kad 2020 m. šiose šalyse chemikalų gamyba sudarys iki 30 proc. pasaulinės gamybos, o 2030 m. sieks beveik 40 proc.</a:t>
            </a:r>
          </a:p>
        </p:txBody>
      </p:sp>
      <p:sp>
        <p:nvSpPr>
          <p:cNvPr id="3" name="Antraštė 2"/>
          <p:cNvSpPr>
            <a:spLocks noGrp="1"/>
          </p:cNvSpPr>
          <p:nvPr>
            <p:ph type="title"/>
          </p:nvPr>
        </p:nvSpPr>
        <p:spPr/>
        <p:txBody>
          <a:bodyPr/>
          <a:lstStyle/>
          <a:p>
            <a:r>
              <a:rPr lang="lt-LT" dirty="0" smtClean="0"/>
              <a:t>Naudoti mažiau chemikalų</a:t>
            </a:r>
            <a:endParaRPr lang="lt-LT"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5383619"/>
            <a:ext cx="2286000" cy="1194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257800" y="5103674"/>
            <a:ext cx="1676400" cy="1754326"/>
          </a:xfrm>
          <a:prstGeom prst="rect">
            <a:avLst/>
          </a:prstGeom>
          <a:noFill/>
        </p:spPr>
        <p:txBody>
          <a:bodyPr wrap="square" rtlCol="0">
            <a:spAutoFit/>
          </a:bodyPr>
          <a:lstStyle/>
          <a:p>
            <a:r>
              <a:rPr lang="lt-LT" dirty="0"/>
              <a:t>http://agrolietuva.lt/skelbimai/photobig/lightbox/chemikalai-zemes-ukiui-3720.jpg</a:t>
            </a:r>
          </a:p>
        </p:txBody>
      </p:sp>
    </p:spTree>
    <p:extLst>
      <p:ext uri="{BB962C8B-B14F-4D97-AF65-F5344CB8AC3E}">
        <p14:creationId xmlns:p14="http://schemas.microsoft.com/office/powerpoint/2010/main" val="23853142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sz="quarter" idx="13"/>
          </p:nvPr>
        </p:nvSpPr>
        <p:spPr/>
        <p:txBody>
          <a:bodyPr/>
          <a:lstStyle/>
          <a:p>
            <a:pPr algn="l"/>
            <a:r>
              <a:rPr lang="lt-LT" dirty="0"/>
              <a:t>Mokslininkai suskaičiavo, kad Saulės energijos, pasiekiančios  Žemę per dvi minutes, užtektų žmonijos vienerių metų poreikiams elektrai, šilumai bei degalams. Suprantama, nerealu tokį kiekį energijos „sugaudyti“ per dvi minutes, to niekas ir nedarys. Be Saulės energijos  Žemėje yra vėjo, jūros bangų ir </a:t>
            </a:r>
            <a:r>
              <a:rPr lang="lt-LT" dirty="0" smtClean="0"/>
              <a:t>kitokios </a:t>
            </a:r>
            <a:r>
              <a:rPr lang="lt-LT" dirty="0"/>
              <a:t>atsinaujinančios energijos – jų kiekiai ne </a:t>
            </a:r>
            <a:r>
              <a:rPr lang="lt-LT" dirty="0" smtClean="0"/>
              <a:t>mažiau</a:t>
            </a:r>
          </a:p>
          <a:p>
            <a:pPr algn="l"/>
            <a:r>
              <a:rPr lang="lt-LT" dirty="0"/>
              <a:t>Dabar vėjo ir saulės elektrinės prie pasaulio elektros energijos tiekimo grandinės prisideda kaip niekada gausiai, tačiau tradicinių elektros išteklių energija naudojama tuomet, kai trūksta atsinaujinančiųjų, pavyzdžiui, naktimis. Bet Kanados </a:t>
            </a:r>
            <a:r>
              <a:rPr lang="lt-LT" dirty="0" err="1"/>
              <a:t>startuolis</a:t>
            </a:r>
            <a:r>
              <a:rPr lang="lt-LT" dirty="0"/>
              <a:t> „</a:t>
            </a:r>
            <a:r>
              <a:rPr lang="lt-LT" dirty="0" err="1"/>
              <a:t>Hydrostor</a:t>
            </a:r>
            <a:r>
              <a:rPr lang="lt-LT" dirty="0"/>
              <a:t>“ rado naują būdą, kaip to išvengti – jis elektros energiją siūlo kaupti ir laikyti po vandeniu.</a:t>
            </a:r>
          </a:p>
        </p:txBody>
      </p:sp>
      <p:sp>
        <p:nvSpPr>
          <p:cNvPr id="3" name="Antraštė 2"/>
          <p:cNvSpPr>
            <a:spLocks noGrp="1"/>
          </p:cNvSpPr>
          <p:nvPr>
            <p:ph type="title"/>
          </p:nvPr>
        </p:nvSpPr>
        <p:spPr/>
        <p:txBody>
          <a:bodyPr>
            <a:normAutofit fontScale="90000"/>
          </a:bodyPr>
          <a:lstStyle/>
          <a:p>
            <a:r>
              <a:rPr lang="lt-LT" dirty="0" smtClean="0"/>
              <a:t>Kaip mes galime padėti gamtai naudojant mažiau elektros</a:t>
            </a:r>
            <a:endParaRPr lang="lt-LT"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5105400"/>
            <a:ext cx="32766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07720" y="5774862"/>
            <a:ext cx="5029200" cy="923330"/>
          </a:xfrm>
          <a:prstGeom prst="rect">
            <a:avLst/>
          </a:prstGeom>
          <a:noFill/>
        </p:spPr>
        <p:txBody>
          <a:bodyPr wrap="square" rtlCol="0">
            <a:spAutoFit/>
          </a:bodyPr>
          <a:lstStyle/>
          <a:p>
            <a:r>
              <a:rPr lang="lt-LT" dirty="0"/>
              <a:t>http://www.technologijos.lt/upload/image/n/technologijos/energija_ir_energetika/S-51502/globos-aire-comprimido.jpg</a:t>
            </a:r>
          </a:p>
        </p:txBody>
      </p:sp>
    </p:spTree>
    <p:extLst>
      <p:ext uri="{BB962C8B-B14F-4D97-AF65-F5344CB8AC3E}">
        <p14:creationId xmlns:p14="http://schemas.microsoft.com/office/powerpoint/2010/main" val="26896958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81000" y="1981200"/>
            <a:ext cx="3352800" cy="4038600"/>
          </a:xfrm>
        </p:spPr>
        <p:txBody>
          <a:bodyPr>
            <a:normAutofit/>
          </a:bodyPr>
          <a:lstStyle/>
          <a:p>
            <a:pPr marL="342900" indent="-342900" algn="l">
              <a:buFont typeface="Wingdings" panose="05000000000000000000" pitchFamily="2" charset="2"/>
              <a:buChar char="Ø"/>
            </a:pPr>
            <a:r>
              <a:rPr lang="lt-LT" dirty="0"/>
              <a:t>Žemė sveria apie 6.588.000.000.000.000.000.000.000 tonų</a:t>
            </a:r>
            <a:r>
              <a:rPr lang="lt-LT" dirty="0" smtClean="0"/>
              <a:t>.</a:t>
            </a:r>
          </a:p>
          <a:p>
            <a:pPr marL="342900" indent="-342900" algn="l">
              <a:buFont typeface="Wingdings" panose="05000000000000000000" pitchFamily="2" charset="2"/>
              <a:buChar char="Ø"/>
            </a:pPr>
            <a:r>
              <a:rPr lang="lt-LT" dirty="0" smtClean="0"/>
              <a:t> </a:t>
            </a:r>
            <a:r>
              <a:rPr lang="lt-LT" dirty="0"/>
              <a:t>Saulė yra 333000 kartų didesnė už Žemę. </a:t>
            </a:r>
            <a:endParaRPr lang="en-US" dirty="0"/>
          </a:p>
          <a:p>
            <a:pPr marL="342900" indent="-342900" algn="l">
              <a:buFont typeface="Wingdings" panose="05000000000000000000" pitchFamily="2" charset="2"/>
              <a:buChar char="Ø"/>
            </a:pPr>
            <a:r>
              <a:rPr lang="lt-LT" dirty="0"/>
              <a:t>Kiekvieną sekundę į </a:t>
            </a:r>
            <a:r>
              <a:rPr lang="lt-LT" dirty="0" smtClean="0"/>
              <a:t>Žemę trenkia </a:t>
            </a:r>
            <a:r>
              <a:rPr lang="lt-LT" dirty="0"/>
              <a:t>apie 100 žaibų. </a:t>
            </a:r>
            <a:endParaRPr lang="en-US" dirty="0"/>
          </a:p>
          <a:p>
            <a:pPr marL="342900" indent="-342900" algn="l">
              <a:buFont typeface="Wingdings" panose="05000000000000000000" pitchFamily="2" charset="2"/>
              <a:buChar char="Ø"/>
            </a:pPr>
            <a:r>
              <a:rPr lang="lt-LT" dirty="0"/>
              <a:t>Kiekvieną dieną </a:t>
            </a:r>
            <a:r>
              <a:rPr lang="lt-LT" dirty="0" smtClean="0"/>
              <a:t>sunaudojama </a:t>
            </a:r>
            <a:r>
              <a:rPr lang="lt-LT" dirty="0"/>
              <a:t>apie 800 milijardų litrų vandens. </a:t>
            </a:r>
            <a:endParaRPr lang="en-US" dirty="0"/>
          </a:p>
          <a:p>
            <a:pPr algn="l"/>
            <a:endParaRPr lang="lt-LT" dirty="0"/>
          </a:p>
        </p:txBody>
      </p:sp>
      <p:sp>
        <p:nvSpPr>
          <p:cNvPr id="4" name="TextBox 3"/>
          <p:cNvSpPr txBox="1"/>
          <p:nvPr/>
        </p:nvSpPr>
        <p:spPr>
          <a:xfrm>
            <a:off x="381000" y="304800"/>
            <a:ext cx="8686800" cy="1538883"/>
          </a:xfrm>
          <a:prstGeom prst="rect">
            <a:avLst/>
          </a:prstGeom>
          <a:noFill/>
        </p:spPr>
        <p:txBody>
          <a:bodyPr wrap="square" rtlCol="0">
            <a:spAutoFit/>
          </a:bodyPr>
          <a:lstStyle/>
          <a:p>
            <a:r>
              <a:rPr lang="en-US" sz="4700" b="1" dirty="0" err="1"/>
              <a:t>Įdomūs</a:t>
            </a:r>
            <a:r>
              <a:rPr lang="en-US" sz="4700" b="1" dirty="0"/>
              <a:t> </a:t>
            </a:r>
            <a:r>
              <a:rPr lang="en-US" sz="4700" b="1" dirty="0" err="1"/>
              <a:t>faktai</a:t>
            </a:r>
            <a:r>
              <a:rPr lang="en-US" sz="4700" b="1" dirty="0"/>
              <a:t> </a:t>
            </a:r>
            <a:r>
              <a:rPr lang="en-US" sz="4700" b="1" dirty="0" err="1"/>
              <a:t>apie</a:t>
            </a:r>
            <a:r>
              <a:rPr lang="en-US" sz="4700" b="1" dirty="0"/>
              <a:t> </a:t>
            </a:r>
            <a:r>
              <a:rPr lang="lt-LT" sz="4700" b="1" dirty="0" err="1"/>
              <a:t>Ž</a:t>
            </a:r>
            <a:r>
              <a:rPr lang="en-US" sz="4700" b="1" dirty="0" err="1" smtClean="0"/>
              <a:t>emės</a:t>
            </a:r>
            <a:r>
              <a:rPr lang="en-US" sz="4700" b="1" dirty="0" smtClean="0"/>
              <a:t> </a:t>
            </a:r>
            <a:r>
              <a:rPr lang="en-US" sz="4700" b="1" dirty="0" err="1"/>
              <a:t>planetą</a:t>
            </a:r>
            <a:endParaRPr lang="en-US" sz="4700" b="1" dirty="0"/>
          </a:p>
        </p:txBody>
      </p:sp>
      <p:pic>
        <p:nvPicPr>
          <p:cNvPr id="3" name="Picture 2"/>
          <p:cNvPicPr>
            <a:picLocks noChangeAspect="1"/>
          </p:cNvPicPr>
          <p:nvPr/>
        </p:nvPicPr>
        <p:blipFill>
          <a:blip r:embed="rId3"/>
          <a:stretch>
            <a:fillRect/>
          </a:stretch>
        </p:blipFill>
        <p:spPr>
          <a:xfrm>
            <a:off x="4510088" y="2101452"/>
            <a:ext cx="3978275" cy="3275411"/>
          </a:xfrm>
          <a:prstGeom prst="rect">
            <a:avLst/>
          </a:prstGeom>
        </p:spPr>
      </p:pic>
      <p:sp>
        <p:nvSpPr>
          <p:cNvPr id="5" name="TextBox 4"/>
          <p:cNvSpPr txBox="1"/>
          <p:nvPr/>
        </p:nvSpPr>
        <p:spPr>
          <a:xfrm>
            <a:off x="4497388" y="5558135"/>
            <a:ext cx="3978275" cy="923330"/>
          </a:xfrm>
          <a:prstGeom prst="rect">
            <a:avLst/>
          </a:prstGeom>
          <a:noFill/>
        </p:spPr>
        <p:txBody>
          <a:bodyPr wrap="square" rtlCol="0">
            <a:spAutoFit/>
          </a:bodyPr>
          <a:lstStyle/>
          <a:p>
            <a:r>
              <a:rPr lang="en-US" dirty="0"/>
              <a:t>http://wallpaperstock.net/nice-earth-planet-stars-night-wallpapers_46776_1280x1024.jpg</a:t>
            </a:r>
          </a:p>
        </p:txBody>
      </p:sp>
    </p:spTree>
    <p:extLst>
      <p:ext uri="{BB962C8B-B14F-4D97-AF65-F5344CB8AC3E}">
        <p14:creationId xmlns:p14="http://schemas.microsoft.com/office/powerpoint/2010/main" val="499926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93700" y="1447800"/>
            <a:ext cx="3263900" cy="5257800"/>
          </a:xfrm>
        </p:spPr>
        <p:txBody>
          <a:bodyPr>
            <a:normAutofit fontScale="85000" lnSpcReduction="20000"/>
          </a:bodyPr>
          <a:lstStyle/>
          <a:p>
            <a:pPr marL="342900" indent="-342900" algn="l">
              <a:buFont typeface="Wingdings" panose="05000000000000000000" pitchFamily="2" charset="2"/>
              <a:buChar char="ü"/>
            </a:pPr>
            <a:r>
              <a:rPr lang="lt-LT" sz="2600" dirty="0"/>
              <a:t>Tik 3% </a:t>
            </a:r>
            <a:r>
              <a:rPr lang="lt-LT" sz="2600" dirty="0" smtClean="0"/>
              <a:t>Žemėje esančio vandens </a:t>
            </a:r>
            <a:r>
              <a:rPr lang="lt-LT" sz="2600" dirty="0"/>
              <a:t>yra gėlas, 97% vandens yra sūrus. 2% vandens iš tų 3% yra užšalę į ledą. Taigi reiškia, kad tik 1% vandens yra tinkamas naudoti. </a:t>
            </a:r>
          </a:p>
          <a:p>
            <a:pPr marL="342900" indent="-342900" algn="l">
              <a:buFont typeface="Wingdings" panose="05000000000000000000" pitchFamily="2" charset="2"/>
              <a:buChar char="ü"/>
            </a:pPr>
            <a:r>
              <a:rPr lang="lt-LT" sz="2600" dirty="0"/>
              <a:t>Jei planetą apjuostume skersai ir išilgai, tokių juostų ilgių skirtumas būtų apie 43 kilometrus.  </a:t>
            </a:r>
          </a:p>
          <a:p>
            <a:pPr marL="342900" indent="-342900" algn="l">
              <a:buFont typeface="Wingdings" panose="05000000000000000000" pitchFamily="2" charset="2"/>
              <a:buChar char="ü"/>
            </a:pPr>
            <a:r>
              <a:rPr lang="lt-LT" sz="2600" dirty="0"/>
              <a:t>Lietuvos teritorija užima mažiau nei 0,013 proc. viso planetos paviršiaus ploto, kuris siekia 510 mln. kvadratinių kilometrų</a:t>
            </a:r>
            <a:r>
              <a:rPr lang="lt-LT" dirty="0"/>
              <a:t>.</a:t>
            </a:r>
          </a:p>
          <a:p>
            <a:pPr algn="l"/>
            <a:endParaRPr lang="en-US" dirty="0"/>
          </a:p>
        </p:txBody>
      </p:sp>
      <p:sp>
        <p:nvSpPr>
          <p:cNvPr id="4" name="TextBox 3"/>
          <p:cNvSpPr txBox="1"/>
          <p:nvPr/>
        </p:nvSpPr>
        <p:spPr>
          <a:xfrm>
            <a:off x="381000" y="381000"/>
            <a:ext cx="8686800" cy="800219"/>
          </a:xfrm>
          <a:prstGeom prst="rect">
            <a:avLst/>
          </a:prstGeom>
          <a:noFill/>
        </p:spPr>
        <p:txBody>
          <a:bodyPr wrap="square" rtlCol="0">
            <a:spAutoFit/>
          </a:bodyPr>
          <a:lstStyle/>
          <a:p>
            <a:pPr algn="ctr"/>
            <a:r>
              <a:rPr lang="en-US" sz="4600" b="1" dirty="0" err="1"/>
              <a:t>Įdomūs</a:t>
            </a:r>
            <a:r>
              <a:rPr lang="en-US" sz="4600" b="1" dirty="0"/>
              <a:t> </a:t>
            </a:r>
            <a:r>
              <a:rPr lang="en-US" sz="4600" b="1" dirty="0" err="1" smtClean="0"/>
              <a:t>faktai</a:t>
            </a:r>
            <a:endParaRPr lang="en-US" sz="4600" b="1" dirty="0"/>
          </a:p>
        </p:txBody>
      </p:sp>
      <p:pic>
        <p:nvPicPr>
          <p:cNvPr id="3" name="Picture 2"/>
          <p:cNvPicPr>
            <a:picLocks noChangeAspect="1"/>
          </p:cNvPicPr>
          <p:nvPr/>
        </p:nvPicPr>
        <p:blipFill>
          <a:blip r:embed="rId3"/>
          <a:stretch>
            <a:fillRect/>
          </a:stretch>
        </p:blipFill>
        <p:spPr>
          <a:xfrm>
            <a:off x="4567056" y="1878670"/>
            <a:ext cx="3927475" cy="3052497"/>
          </a:xfrm>
          <a:prstGeom prst="rect">
            <a:avLst/>
          </a:prstGeom>
        </p:spPr>
      </p:pic>
      <p:sp>
        <p:nvSpPr>
          <p:cNvPr id="5" name="TextBox 4"/>
          <p:cNvSpPr txBox="1"/>
          <p:nvPr/>
        </p:nvSpPr>
        <p:spPr>
          <a:xfrm>
            <a:off x="4567055" y="5166953"/>
            <a:ext cx="3927475" cy="923330"/>
          </a:xfrm>
          <a:prstGeom prst="rect">
            <a:avLst/>
          </a:prstGeom>
          <a:noFill/>
        </p:spPr>
        <p:txBody>
          <a:bodyPr wrap="square" rtlCol="0">
            <a:spAutoFit/>
          </a:bodyPr>
          <a:lstStyle/>
          <a:p>
            <a:r>
              <a:rPr lang="en-US" dirty="0"/>
              <a:t>http://pre06.deviantart.net/bd89/th/pre/i/2012/297/a/e/nice_place_on_earth_by_johndoop-d5ison5.jpg</a:t>
            </a:r>
          </a:p>
        </p:txBody>
      </p:sp>
    </p:spTree>
    <p:extLst>
      <p:ext uri="{BB962C8B-B14F-4D97-AF65-F5344CB8AC3E}">
        <p14:creationId xmlns:p14="http://schemas.microsoft.com/office/powerpoint/2010/main" val="2850048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lt-LT" sz="3200" dirty="0" smtClean="0"/>
              <a:t>Planeta žemė yra dangaus kūnas, su įdomia istorija, įspūdingais faktais bei charakteristikomis, specifine sandara ir atmosfera</a:t>
            </a:r>
            <a:r>
              <a:rPr lang="en-GB" sz="3200" dirty="0" smtClean="0"/>
              <a:t>,</a:t>
            </a:r>
            <a:r>
              <a:rPr lang="lt-LT" sz="3200" dirty="0" smtClean="0"/>
              <a:t> taip pat tai yra mūsų namai, kuriuos privalome saugoti ir tausoti.</a:t>
            </a:r>
            <a:endParaRPr lang="en-US" sz="3200" dirty="0"/>
          </a:p>
        </p:txBody>
      </p:sp>
      <p:sp>
        <p:nvSpPr>
          <p:cNvPr id="3" name="Title 2"/>
          <p:cNvSpPr>
            <a:spLocks noGrp="1"/>
          </p:cNvSpPr>
          <p:nvPr>
            <p:ph type="title"/>
          </p:nvPr>
        </p:nvSpPr>
        <p:spPr/>
        <p:txBody>
          <a:bodyPr>
            <a:noAutofit/>
          </a:bodyPr>
          <a:lstStyle/>
          <a:p>
            <a:r>
              <a:rPr lang="en-US" sz="6000" dirty="0" err="1" smtClean="0"/>
              <a:t>Išvad</a:t>
            </a:r>
            <a:r>
              <a:rPr lang="lt-LT" sz="6000" dirty="0" err="1" smtClean="0"/>
              <a:t>os</a:t>
            </a:r>
            <a:endParaRPr lang="en-US" sz="6000" dirty="0"/>
          </a:p>
        </p:txBody>
      </p:sp>
      <p:pic>
        <p:nvPicPr>
          <p:cNvPr id="2050" name="Picture 2" descr="C:\Users\W10\Desktop\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4084320"/>
            <a:ext cx="3810000" cy="2362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142340" y="6371230"/>
            <a:ext cx="7001660" cy="369332"/>
          </a:xfrm>
          <a:prstGeom prst="rect">
            <a:avLst/>
          </a:prstGeom>
          <a:noFill/>
        </p:spPr>
        <p:txBody>
          <a:bodyPr wrap="none" rtlCol="0">
            <a:spAutoFit/>
          </a:bodyPr>
          <a:lstStyle/>
          <a:p>
            <a:r>
              <a:rPr lang="en-GB" dirty="0"/>
              <a:t>https://learnenglishteens.britishcouncil.org/uk-now/read-uk/earth-hour-uk</a:t>
            </a:r>
          </a:p>
        </p:txBody>
      </p:sp>
    </p:spTree>
    <p:extLst>
      <p:ext uri="{BB962C8B-B14F-4D97-AF65-F5344CB8AC3E}">
        <p14:creationId xmlns:p14="http://schemas.microsoft.com/office/powerpoint/2010/main" val="2297026354"/>
      </p:ext>
    </p:extLst>
  </p:cSld>
  <p:clrMapOvr>
    <a:masterClrMapping/>
  </p:clrMapOvr>
  <p:transition spd="slow">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52400" y="1088886"/>
            <a:ext cx="8686800" cy="5769114"/>
          </a:xfrm>
        </p:spPr>
        <p:txBody>
          <a:bodyPr>
            <a:normAutofit fontScale="85000" lnSpcReduction="20000"/>
          </a:bodyPr>
          <a:lstStyle/>
          <a:p>
            <a:pPr algn="l"/>
            <a:r>
              <a:rPr lang="en-US" dirty="0" err="1"/>
              <a:t>Kokia</a:t>
            </a:r>
            <a:r>
              <a:rPr lang="en-US" dirty="0"/>
              <a:t> </a:t>
            </a:r>
            <a:r>
              <a:rPr lang="en-US" dirty="0" err="1"/>
              <a:t>yra</a:t>
            </a:r>
            <a:r>
              <a:rPr lang="en-US" dirty="0"/>
              <a:t> </a:t>
            </a:r>
            <a:r>
              <a:rPr lang="en-US" dirty="0" err="1"/>
              <a:t>žemės</a:t>
            </a:r>
            <a:r>
              <a:rPr lang="en-US" dirty="0"/>
              <a:t> </a:t>
            </a:r>
            <a:r>
              <a:rPr lang="en-US" dirty="0" err="1"/>
              <a:t>paviršiaus</a:t>
            </a:r>
            <a:r>
              <a:rPr lang="en-US" dirty="0"/>
              <a:t> </a:t>
            </a:r>
            <a:r>
              <a:rPr lang="en-US" dirty="0" err="1"/>
              <a:t>temperatūra</a:t>
            </a:r>
            <a:r>
              <a:rPr lang="lt-LT" dirty="0"/>
              <a:t>?</a:t>
            </a:r>
          </a:p>
          <a:p>
            <a:pPr marL="457200" indent="-457200" algn="l">
              <a:buAutoNum type="alphaLcParenR"/>
            </a:pPr>
            <a:r>
              <a:rPr lang="en-US" dirty="0"/>
              <a:t>150 – 420 K</a:t>
            </a:r>
            <a:endParaRPr lang="lt-LT" dirty="0"/>
          </a:p>
          <a:p>
            <a:pPr marL="457200" indent="-457200" algn="l">
              <a:buAutoNum type="alphaLcParenR"/>
            </a:pPr>
            <a:r>
              <a:rPr lang="en-US" dirty="0"/>
              <a:t>20 – 70 K</a:t>
            </a:r>
            <a:endParaRPr lang="lt-LT" dirty="0"/>
          </a:p>
          <a:p>
            <a:pPr marL="457200" indent="-457200" algn="l">
              <a:buAutoNum type="alphaLcParenR"/>
            </a:pPr>
            <a:r>
              <a:rPr lang="en-US" dirty="0"/>
              <a:t>200 – 320 K</a:t>
            </a:r>
          </a:p>
          <a:p>
            <a:pPr algn="l"/>
            <a:r>
              <a:rPr lang="en-US" dirty="0" err="1"/>
              <a:t>Teisingas</a:t>
            </a:r>
            <a:r>
              <a:rPr lang="en-US" dirty="0"/>
              <a:t> </a:t>
            </a:r>
            <a:r>
              <a:rPr lang="en-US" dirty="0" err="1"/>
              <a:t>atsakymas</a:t>
            </a:r>
            <a:r>
              <a:rPr lang="en-US" dirty="0"/>
              <a:t>…..     </a:t>
            </a:r>
          </a:p>
          <a:p>
            <a:pPr algn="l"/>
            <a:r>
              <a:rPr lang="en-US" dirty="0"/>
              <a:t>                                      C  </a:t>
            </a:r>
            <a:endParaRPr lang="lt-LT" dirty="0"/>
          </a:p>
          <a:p>
            <a:pPr marL="457200" indent="-457200" algn="l">
              <a:buAutoNum type="alphaLcParenR"/>
            </a:pPr>
            <a:endParaRPr lang="lt-LT" dirty="0"/>
          </a:p>
          <a:p>
            <a:pPr algn="l"/>
            <a:r>
              <a:rPr lang="en-US" dirty="0" err="1"/>
              <a:t>Koks</a:t>
            </a:r>
            <a:r>
              <a:rPr lang="en-US" dirty="0"/>
              <a:t> </a:t>
            </a:r>
            <a:r>
              <a:rPr lang="en-US" dirty="0" err="1"/>
              <a:t>yra</a:t>
            </a:r>
            <a:r>
              <a:rPr lang="en-US" dirty="0"/>
              <a:t> </a:t>
            </a:r>
            <a:r>
              <a:rPr lang="en-US" dirty="0" err="1"/>
              <a:t>žemės</a:t>
            </a:r>
            <a:r>
              <a:rPr lang="en-US" dirty="0"/>
              <a:t> </a:t>
            </a:r>
            <a:r>
              <a:rPr lang="en-US" dirty="0" err="1"/>
              <a:t>pusiaujo</a:t>
            </a:r>
            <a:r>
              <a:rPr lang="en-US" dirty="0"/>
              <a:t> </a:t>
            </a:r>
            <a:r>
              <a:rPr lang="en-US" dirty="0" err="1"/>
              <a:t>skersmuo</a:t>
            </a:r>
            <a:r>
              <a:rPr lang="lt-LT" dirty="0"/>
              <a:t>?</a:t>
            </a:r>
          </a:p>
          <a:p>
            <a:pPr algn="l"/>
            <a:r>
              <a:rPr lang="lt-LT" dirty="0"/>
              <a:t>a) 12 756 274 km</a:t>
            </a:r>
          </a:p>
          <a:p>
            <a:pPr algn="l"/>
            <a:r>
              <a:rPr lang="lt-LT" dirty="0"/>
              <a:t>b) </a:t>
            </a:r>
            <a:r>
              <a:rPr lang="en-US" dirty="0"/>
              <a:t>11 273 km</a:t>
            </a:r>
            <a:endParaRPr lang="lt-LT" dirty="0"/>
          </a:p>
          <a:p>
            <a:pPr algn="l"/>
            <a:r>
              <a:rPr lang="lt-LT" dirty="0"/>
              <a:t>c) </a:t>
            </a:r>
            <a:r>
              <a:rPr lang="en-US" dirty="0"/>
              <a:t>420 km</a:t>
            </a:r>
          </a:p>
          <a:p>
            <a:pPr algn="l"/>
            <a:r>
              <a:rPr lang="en-US" dirty="0" err="1"/>
              <a:t>Teisingas</a:t>
            </a:r>
            <a:r>
              <a:rPr lang="en-US" dirty="0"/>
              <a:t> </a:t>
            </a:r>
            <a:r>
              <a:rPr lang="en-US" dirty="0" err="1"/>
              <a:t>atsakymas</a:t>
            </a:r>
            <a:r>
              <a:rPr lang="en-US" dirty="0"/>
              <a:t> ….</a:t>
            </a:r>
          </a:p>
          <a:p>
            <a:pPr algn="l"/>
            <a:r>
              <a:rPr lang="en-US" dirty="0"/>
              <a:t>                                      A</a:t>
            </a:r>
          </a:p>
          <a:p>
            <a:pPr algn="l"/>
            <a:endParaRPr lang="en-US" dirty="0"/>
          </a:p>
          <a:p>
            <a:pPr algn="l"/>
            <a:r>
              <a:rPr lang="en-US" dirty="0" err="1"/>
              <a:t>Kaip</a:t>
            </a:r>
            <a:r>
              <a:rPr lang="en-US" dirty="0"/>
              <a:t> </a:t>
            </a:r>
            <a:r>
              <a:rPr lang="en-US" dirty="0" err="1"/>
              <a:t>vadinasi</a:t>
            </a:r>
            <a:r>
              <a:rPr lang="en-US" dirty="0"/>
              <a:t> </a:t>
            </a:r>
            <a:r>
              <a:rPr lang="en-US" dirty="0" err="1"/>
              <a:t>žemiausias</a:t>
            </a:r>
            <a:r>
              <a:rPr lang="en-US" dirty="0"/>
              <a:t> </a:t>
            </a:r>
            <a:r>
              <a:rPr lang="en-US" dirty="0" err="1"/>
              <a:t>žemės</a:t>
            </a:r>
            <a:r>
              <a:rPr lang="en-US" dirty="0"/>
              <a:t> </a:t>
            </a:r>
            <a:r>
              <a:rPr lang="en-US" dirty="0" err="1"/>
              <a:t>atmosferos</a:t>
            </a:r>
            <a:r>
              <a:rPr lang="en-US" dirty="0"/>
              <a:t> </a:t>
            </a:r>
            <a:r>
              <a:rPr lang="en-US" dirty="0" err="1"/>
              <a:t>sluoksnis</a:t>
            </a:r>
            <a:r>
              <a:rPr lang="en-US" dirty="0"/>
              <a:t>?</a:t>
            </a:r>
          </a:p>
          <a:p>
            <a:pPr marL="457200" indent="-457200" algn="l">
              <a:buAutoNum type="alphaLcParenR"/>
            </a:pPr>
            <a:r>
              <a:rPr lang="en-US" dirty="0" err="1"/>
              <a:t>Stratosfera</a:t>
            </a:r>
            <a:endParaRPr lang="en-US" dirty="0"/>
          </a:p>
          <a:p>
            <a:pPr marL="457200" indent="-457200" algn="l">
              <a:buAutoNum type="alphaLcParenR"/>
            </a:pPr>
            <a:r>
              <a:rPr lang="en-US" dirty="0" err="1"/>
              <a:t>Troposfera</a:t>
            </a:r>
            <a:endParaRPr lang="en-US" dirty="0"/>
          </a:p>
          <a:p>
            <a:pPr marL="457200" indent="-457200" algn="l">
              <a:buAutoNum type="alphaLcParenR"/>
            </a:pPr>
            <a:r>
              <a:rPr lang="en-US" dirty="0" err="1"/>
              <a:t>Egzosfera</a:t>
            </a:r>
            <a:endParaRPr lang="en-US" dirty="0"/>
          </a:p>
          <a:p>
            <a:pPr algn="l"/>
            <a:r>
              <a:rPr lang="en-US" dirty="0" err="1"/>
              <a:t>Teisingas</a:t>
            </a:r>
            <a:r>
              <a:rPr lang="en-US" dirty="0"/>
              <a:t> </a:t>
            </a:r>
            <a:r>
              <a:rPr lang="en-US" dirty="0" err="1"/>
              <a:t>atsakymas</a:t>
            </a:r>
            <a:r>
              <a:rPr lang="en-US" dirty="0"/>
              <a:t>…..</a:t>
            </a:r>
          </a:p>
          <a:p>
            <a:pPr algn="l"/>
            <a:r>
              <a:rPr lang="en-US" dirty="0"/>
              <a:t>                                       B</a:t>
            </a:r>
            <a:endParaRPr lang="lt-LT" dirty="0"/>
          </a:p>
        </p:txBody>
      </p:sp>
      <p:sp>
        <p:nvSpPr>
          <p:cNvPr id="5" name="TextBox 4"/>
          <p:cNvSpPr txBox="1"/>
          <p:nvPr/>
        </p:nvSpPr>
        <p:spPr>
          <a:xfrm>
            <a:off x="3048000" y="381000"/>
            <a:ext cx="2743200" cy="707886"/>
          </a:xfrm>
          <a:prstGeom prst="rect">
            <a:avLst/>
          </a:prstGeom>
          <a:noFill/>
        </p:spPr>
        <p:txBody>
          <a:bodyPr wrap="square" rtlCol="0">
            <a:spAutoFit/>
          </a:bodyPr>
          <a:lstStyle/>
          <a:p>
            <a:pPr algn="ctr"/>
            <a:r>
              <a:rPr lang="en-US" sz="4000" b="1" dirty="0" err="1"/>
              <a:t>Klausimai</a:t>
            </a:r>
            <a:endParaRPr lang="en-US" sz="4000" b="1" dirty="0"/>
          </a:p>
        </p:txBody>
      </p:sp>
      <p:pic>
        <p:nvPicPr>
          <p:cNvPr id="4" name="Picture 3"/>
          <p:cNvPicPr>
            <a:picLocks noChangeAspect="1"/>
          </p:cNvPicPr>
          <p:nvPr/>
        </p:nvPicPr>
        <p:blipFill>
          <a:blip r:embed="rId3"/>
          <a:stretch>
            <a:fillRect/>
          </a:stretch>
        </p:blipFill>
        <p:spPr>
          <a:xfrm>
            <a:off x="4911725" y="1136650"/>
            <a:ext cx="3902075" cy="2222619"/>
          </a:xfrm>
          <a:prstGeom prst="rect">
            <a:avLst/>
          </a:prstGeom>
        </p:spPr>
      </p:pic>
      <p:sp>
        <p:nvSpPr>
          <p:cNvPr id="3" name="TextBox 2"/>
          <p:cNvSpPr txBox="1"/>
          <p:nvPr/>
        </p:nvSpPr>
        <p:spPr>
          <a:xfrm>
            <a:off x="5791200" y="3733800"/>
            <a:ext cx="3022600" cy="923330"/>
          </a:xfrm>
          <a:prstGeom prst="rect">
            <a:avLst/>
          </a:prstGeom>
          <a:noFill/>
        </p:spPr>
        <p:txBody>
          <a:bodyPr wrap="square" rtlCol="0">
            <a:spAutoFit/>
          </a:bodyPr>
          <a:lstStyle/>
          <a:p>
            <a:r>
              <a:rPr lang="en-US"/>
              <a:t>http://eoimages.gsfc.nasa.gov/images/imagerecords/79000/79803/earth_night_rotate_lrg.jpg</a:t>
            </a:r>
            <a:endParaRPr lang="en-US" dirty="0"/>
          </a:p>
        </p:txBody>
      </p:sp>
    </p:spTree>
    <p:extLst>
      <p:ext uri="{BB962C8B-B14F-4D97-AF65-F5344CB8AC3E}">
        <p14:creationId xmlns:p14="http://schemas.microsoft.com/office/powerpoint/2010/main" val="77570065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wheel(1)">
                                      <p:cBhvr>
                                        <p:cTn id="36" dur="2000"/>
                                        <p:tgtEl>
                                          <p:spTgt spid="2">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Effect transition="in" filter="fade">
                                      <p:cBhvr>
                                        <p:cTn id="41" dur="1000"/>
                                        <p:tgtEl>
                                          <p:spTgt spid="2">
                                            <p:txEl>
                                              <p:pRg st="7" end="7"/>
                                            </p:txEl>
                                          </p:spTgt>
                                        </p:tgtEl>
                                      </p:cBhvr>
                                    </p:animEffect>
                                    <p:anim calcmode="lin" valueType="num">
                                      <p:cBhvr>
                                        <p:cTn id="4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
                                            <p:txEl>
                                              <p:pRg st="8" end="8"/>
                                            </p:txEl>
                                          </p:spTgt>
                                        </p:tgtEl>
                                        <p:attrNameLst>
                                          <p:attrName>style.visibility</p:attrName>
                                        </p:attrNameLst>
                                      </p:cBhvr>
                                      <p:to>
                                        <p:strVal val="visible"/>
                                      </p:to>
                                    </p:set>
                                    <p:animEffect transition="in" filter="fade">
                                      <p:cBhvr>
                                        <p:cTn id="46" dur="1000"/>
                                        <p:tgtEl>
                                          <p:spTgt spid="2">
                                            <p:txEl>
                                              <p:pRg st="8" end="8"/>
                                            </p:txEl>
                                          </p:spTgt>
                                        </p:tgtEl>
                                      </p:cBhvr>
                                    </p:animEffect>
                                    <p:anim calcmode="lin" valueType="num">
                                      <p:cBhvr>
                                        <p:cTn id="47"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8" end="8"/>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Effect transition="in" filter="fade">
                                      <p:cBhvr>
                                        <p:cTn id="51" dur="1000"/>
                                        <p:tgtEl>
                                          <p:spTgt spid="2">
                                            <p:txEl>
                                              <p:pRg st="9" end="9"/>
                                            </p:txEl>
                                          </p:spTgt>
                                        </p:tgtEl>
                                      </p:cBhvr>
                                    </p:animEffect>
                                    <p:anim calcmode="lin" valueType="num">
                                      <p:cBhvr>
                                        <p:cTn id="52"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
                                            <p:txEl>
                                              <p:pRg st="10" end="10"/>
                                            </p:txEl>
                                          </p:spTgt>
                                        </p:tgtEl>
                                        <p:attrNameLst>
                                          <p:attrName>style.visibility</p:attrName>
                                        </p:attrNameLst>
                                      </p:cBhvr>
                                      <p:to>
                                        <p:strVal val="visible"/>
                                      </p:to>
                                    </p:set>
                                    <p:animEffect transition="in" filter="fade">
                                      <p:cBhvr>
                                        <p:cTn id="56" dur="1000"/>
                                        <p:tgtEl>
                                          <p:spTgt spid="2">
                                            <p:txEl>
                                              <p:pRg st="10" end="10"/>
                                            </p:txEl>
                                          </p:spTgt>
                                        </p:tgtEl>
                                      </p:cBhvr>
                                    </p:animEffect>
                                    <p:anim calcmode="lin" valueType="num">
                                      <p:cBhvr>
                                        <p:cTn id="57"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11" end="11"/>
                                            </p:txEl>
                                          </p:spTgt>
                                        </p:tgtEl>
                                        <p:attrNameLst>
                                          <p:attrName>style.visibility</p:attrName>
                                        </p:attrNameLst>
                                      </p:cBhvr>
                                      <p:to>
                                        <p:strVal val="visible"/>
                                      </p:to>
                                    </p:set>
                                    <p:animEffect transition="in" filter="fade">
                                      <p:cBhvr>
                                        <p:cTn id="63" dur="1000"/>
                                        <p:tgtEl>
                                          <p:spTgt spid="2">
                                            <p:txEl>
                                              <p:pRg st="11" end="11"/>
                                            </p:txEl>
                                          </p:spTgt>
                                        </p:tgtEl>
                                      </p:cBhvr>
                                    </p:animEffect>
                                    <p:anim calcmode="lin" valueType="num">
                                      <p:cBhvr>
                                        <p:cTn id="64"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nodeType="clickEffect">
                                  <p:stCondLst>
                                    <p:cond delay="0"/>
                                  </p:stCondLst>
                                  <p:childTnLst>
                                    <p:set>
                                      <p:cBhvr>
                                        <p:cTn id="69" dur="1" fill="hold">
                                          <p:stCondLst>
                                            <p:cond delay="0"/>
                                          </p:stCondLst>
                                        </p:cTn>
                                        <p:tgtEl>
                                          <p:spTgt spid="2">
                                            <p:txEl>
                                              <p:pRg st="12" end="12"/>
                                            </p:txEl>
                                          </p:spTgt>
                                        </p:tgtEl>
                                        <p:attrNameLst>
                                          <p:attrName>style.visibility</p:attrName>
                                        </p:attrNameLst>
                                      </p:cBhvr>
                                      <p:to>
                                        <p:strVal val="visible"/>
                                      </p:to>
                                    </p:set>
                                    <p:animEffect transition="in" filter="circle(in)">
                                      <p:cBhvr>
                                        <p:cTn id="70" dur="2000"/>
                                        <p:tgtEl>
                                          <p:spTgt spid="2">
                                            <p:txEl>
                                              <p:pRg st="12" end="1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2">
                                            <p:txEl>
                                              <p:pRg st="14" end="14"/>
                                            </p:txEl>
                                          </p:spTgt>
                                        </p:tgtEl>
                                        <p:attrNameLst>
                                          <p:attrName>style.visibility</p:attrName>
                                        </p:attrNameLst>
                                      </p:cBhvr>
                                      <p:to>
                                        <p:strVal val="visible"/>
                                      </p:to>
                                    </p:set>
                                    <p:animEffect transition="in" filter="fade">
                                      <p:cBhvr>
                                        <p:cTn id="75" dur="1000"/>
                                        <p:tgtEl>
                                          <p:spTgt spid="2">
                                            <p:txEl>
                                              <p:pRg st="14" end="14"/>
                                            </p:txEl>
                                          </p:spTgt>
                                        </p:tgtEl>
                                      </p:cBhvr>
                                    </p:animEffect>
                                    <p:anim calcmode="lin" valueType="num">
                                      <p:cBhvr>
                                        <p:cTn id="76"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77" dur="1000" fill="hold"/>
                                        <p:tgtEl>
                                          <p:spTgt spid="2">
                                            <p:txEl>
                                              <p:pRg st="14" end="14"/>
                                            </p:txEl>
                                          </p:spTgt>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2">
                                            <p:txEl>
                                              <p:pRg st="15" end="15"/>
                                            </p:txEl>
                                          </p:spTgt>
                                        </p:tgtEl>
                                        <p:attrNameLst>
                                          <p:attrName>style.visibility</p:attrName>
                                        </p:attrNameLst>
                                      </p:cBhvr>
                                      <p:to>
                                        <p:strVal val="visible"/>
                                      </p:to>
                                    </p:set>
                                    <p:animEffect transition="in" filter="fade">
                                      <p:cBhvr>
                                        <p:cTn id="80" dur="1000"/>
                                        <p:tgtEl>
                                          <p:spTgt spid="2">
                                            <p:txEl>
                                              <p:pRg st="15" end="15"/>
                                            </p:txEl>
                                          </p:spTgt>
                                        </p:tgtEl>
                                      </p:cBhvr>
                                    </p:animEffect>
                                    <p:anim calcmode="lin" valueType="num">
                                      <p:cBhvr>
                                        <p:cTn id="81" dur="1000" fill="hold"/>
                                        <p:tgtEl>
                                          <p:spTgt spid="2">
                                            <p:txEl>
                                              <p:pRg st="15" end="15"/>
                                            </p:txEl>
                                          </p:spTgt>
                                        </p:tgtEl>
                                        <p:attrNameLst>
                                          <p:attrName>ppt_x</p:attrName>
                                        </p:attrNameLst>
                                      </p:cBhvr>
                                      <p:tavLst>
                                        <p:tav tm="0">
                                          <p:val>
                                            <p:strVal val="#ppt_x"/>
                                          </p:val>
                                        </p:tav>
                                        <p:tav tm="100000">
                                          <p:val>
                                            <p:strVal val="#ppt_x"/>
                                          </p:val>
                                        </p:tav>
                                      </p:tavLst>
                                    </p:anim>
                                    <p:anim calcmode="lin" valueType="num">
                                      <p:cBhvr>
                                        <p:cTn id="82" dur="1000" fill="hold"/>
                                        <p:tgtEl>
                                          <p:spTgt spid="2">
                                            <p:txEl>
                                              <p:pRg st="15" end="15"/>
                                            </p:txEl>
                                          </p:spTgt>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2">
                                            <p:txEl>
                                              <p:pRg st="16" end="16"/>
                                            </p:txEl>
                                          </p:spTgt>
                                        </p:tgtEl>
                                        <p:attrNameLst>
                                          <p:attrName>style.visibility</p:attrName>
                                        </p:attrNameLst>
                                      </p:cBhvr>
                                      <p:to>
                                        <p:strVal val="visible"/>
                                      </p:to>
                                    </p:set>
                                    <p:animEffect transition="in" filter="fade">
                                      <p:cBhvr>
                                        <p:cTn id="85" dur="1000"/>
                                        <p:tgtEl>
                                          <p:spTgt spid="2">
                                            <p:txEl>
                                              <p:pRg st="16" end="16"/>
                                            </p:txEl>
                                          </p:spTgt>
                                        </p:tgtEl>
                                      </p:cBhvr>
                                    </p:animEffect>
                                    <p:anim calcmode="lin" valueType="num">
                                      <p:cBhvr>
                                        <p:cTn id="86" dur="1000" fill="hold"/>
                                        <p:tgtEl>
                                          <p:spTgt spid="2">
                                            <p:txEl>
                                              <p:pRg st="16" end="16"/>
                                            </p:txEl>
                                          </p:spTgt>
                                        </p:tgtEl>
                                        <p:attrNameLst>
                                          <p:attrName>ppt_x</p:attrName>
                                        </p:attrNameLst>
                                      </p:cBhvr>
                                      <p:tavLst>
                                        <p:tav tm="0">
                                          <p:val>
                                            <p:strVal val="#ppt_x"/>
                                          </p:val>
                                        </p:tav>
                                        <p:tav tm="100000">
                                          <p:val>
                                            <p:strVal val="#ppt_x"/>
                                          </p:val>
                                        </p:tav>
                                      </p:tavLst>
                                    </p:anim>
                                    <p:anim calcmode="lin" valueType="num">
                                      <p:cBhvr>
                                        <p:cTn id="87" dur="1000" fill="hold"/>
                                        <p:tgtEl>
                                          <p:spTgt spid="2">
                                            <p:txEl>
                                              <p:pRg st="16" end="16"/>
                                            </p:txEl>
                                          </p:spTgt>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2">
                                            <p:txEl>
                                              <p:pRg st="17" end="17"/>
                                            </p:txEl>
                                          </p:spTgt>
                                        </p:tgtEl>
                                        <p:attrNameLst>
                                          <p:attrName>style.visibility</p:attrName>
                                        </p:attrNameLst>
                                      </p:cBhvr>
                                      <p:to>
                                        <p:strVal val="visible"/>
                                      </p:to>
                                    </p:set>
                                    <p:animEffect transition="in" filter="fade">
                                      <p:cBhvr>
                                        <p:cTn id="90" dur="1000"/>
                                        <p:tgtEl>
                                          <p:spTgt spid="2">
                                            <p:txEl>
                                              <p:pRg st="17" end="17"/>
                                            </p:txEl>
                                          </p:spTgt>
                                        </p:tgtEl>
                                      </p:cBhvr>
                                    </p:animEffect>
                                    <p:anim calcmode="lin" valueType="num">
                                      <p:cBhvr>
                                        <p:cTn id="91" dur="1000" fill="hold"/>
                                        <p:tgtEl>
                                          <p:spTgt spid="2">
                                            <p:txEl>
                                              <p:pRg st="17" end="17"/>
                                            </p:txEl>
                                          </p:spTgt>
                                        </p:tgtEl>
                                        <p:attrNameLst>
                                          <p:attrName>ppt_x</p:attrName>
                                        </p:attrNameLst>
                                      </p:cBhvr>
                                      <p:tavLst>
                                        <p:tav tm="0">
                                          <p:val>
                                            <p:strVal val="#ppt_x"/>
                                          </p:val>
                                        </p:tav>
                                        <p:tav tm="100000">
                                          <p:val>
                                            <p:strVal val="#ppt_x"/>
                                          </p:val>
                                        </p:tav>
                                      </p:tavLst>
                                    </p:anim>
                                    <p:anim calcmode="lin" valueType="num">
                                      <p:cBhvr>
                                        <p:cTn id="92" dur="1000" fill="hold"/>
                                        <p:tgtEl>
                                          <p:spTgt spid="2">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nodeType="clickEffect">
                                  <p:stCondLst>
                                    <p:cond delay="0"/>
                                  </p:stCondLst>
                                  <p:childTnLst>
                                    <p:set>
                                      <p:cBhvr>
                                        <p:cTn id="96" dur="1" fill="hold">
                                          <p:stCondLst>
                                            <p:cond delay="0"/>
                                          </p:stCondLst>
                                        </p:cTn>
                                        <p:tgtEl>
                                          <p:spTgt spid="2">
                                            <p:txEl>
                                              <p:pRg st="18" end="18"/>
                                            </p:txEl>
                                          </p:spTgt>
                                        </p:tgtEl>
                                        <p:attrNameLst>
                                          <p:attrName>style.visibility</p:attrName>
                                        </p:attrNameLst>
                                      </p:cBhvr>
                                      <p:to>
                                        <p:strVal val="visible"/>
                                      </p:to>
                                    </p:set>
                                    <p:animEffect transition="in" filter="fade">
                                      <p:cBhvr>
                                        <p:cTn id="97" dur="1000"/>
                                        <p:tgtEl>
                                          <p:spTgt spid="2">
                                            <p:txEl>
                                              <p:pRg st="18" end="18"/>
                                            </p:txEl>
                                          </p:spTgt>
                                        </p:tgtEl>
                                      </p:cBhvr>
                                    </p:animEffect>
                                    <p:anim calcmode="lin" valueType="num">
                                      <p:cBhvr>
                                        <p:cTn id="98" dur="1000" fill="hold"/>
                                        <p:tgtEl>
                                          <p:spTgt spid="2">
                                            <p:txEl>
                                              <p:pRg st="18" end="18"/>
                                            </p:txEl>
                                          </p:spTgt>
                                        </p:tgtEl>
                                        <p:attrNameLst>
                                          <p:attrName>ppt_x</p:attrName>
                                        </p:attrNameLst>
                                      </p:cBhvr>
                                      <p:tavLst>
                                        <p:tav tm="0">
                                          <p:val>
                                            <p:strVal val="#ppt_x"/>
                                          </p:val>
                                        </p:tav>
                                        <p:tav tm="100000">
                                          <p:val>
                                            <p:strVal val="#ppt_x"/>
                                          </p:val>
                                        </p:tav>
                                      </p:tavLst>
                                    </p:anim>
                                    <p:anim calcmode="lin" valueType="num">
                                      <p:cBhvr>
                                        <p:cTn id="99" dur="1000" fill="hold"/>
                                        <p:tgtEl>
                                          <p:spTgt spid="2">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6" presetClass="entr" presetSubtype="16" fill="hold" nodeType="clickEffect">
                                  <p:stCondLst>
                                    <p:cond delay="0"/>
                                  </p:stCondLst>
                                  <p:childTnLst>
                                    <p:set>
                                      <p:cBhvr>
                                        <p:cTn id="103" dur="1" fill="hold">
                                          <p:stCondLst>
                                            <p:cond delay="0"/>
                                          </p:stCondLst>
                                        </p:cTn>
                                        <p:tgtEl>
                                          <p:spTgt spid="2">
                                            <p:txEl>
                                              <p:pRg st="19" end="19"/>
                                            </p:txEl>
                                          </p:spTgt>
                                        </p:tgtEl>
                                        <p:attrNameLst>
                                          <p:attrName>style.visibility</p:attrName>
                                        </p:attrNameLst>
                                      </p:cBhvr>
                                      <p:to>
                                        <p:strVal val="visible"/>
                                      </p:to>
                                    </p:set>
                                    <p:animEffect transition="in" filter="circle(in)">
                                      <p:cBhvr>
                                        <p:cTn id="104" dur="2000"/>
                                        <p:tgtEl>
                                          <p:spTgt spid="2">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52400" y="1088886"/>
            <a:ext cx="8686800" cy="5769114"/>
          </a:xfrm>
        </p:spPr>
        <p:txBody>
          <a:bodyPr vert="horz" lIns="91440" tIns="45720" rIns="91440" bIns="45720" rtlCol="0" anchor="t">
            <a:normAutofit fontScale="85000" lnSpcReduction="20000"/>
          </a:bodyPr>
          <a:lstStyle/>
          <a:p>
            <a:pPr algn="l"/>
            <a:r>
              <a:rPr lang="en-US" dirty="0">
                <a:latin typeface="+mj-lt"/>
              </a:rPr>
              <a:t>Kuri sąvoka yra tiksli?</a:t>
            </a:r>
          </a:p>
          <a:p>
            <a:pPr algn="l"/>
            <a:r>
              <a:rPr lang="en-US" dirty="0">
                <a:latin typeface="+mj-lt"/>
              </a:rPr>
              <a:t>A) Žemė - Saulės sistemos planeta, pagal atstuma antra nuo saulės</a:t>
            </a:r>
            <a:endParaRPr lang="lt-LT" dirty="0">
              <a:latin typeface="+mj-lt"/>
            </a:endParaRPr>
          </a:p>
          <a:p>
            <a:pPr algn="l"/>
            <a:r>
              <a:rPr lang="en-US" dirty="0">
                <a:latin typeface="+mj-lt"/>
              </a:rPr>
              <a:t>B) Žemė - Veneros sistemos planeta, pagal atstuma trečia nuo saulės</a:t>
            </a:r>
            <a:endParaRPr lang="lt-LT" dirty="0">
              <a:latin typeface="+mj-lt"/>
            </a:endParaRPr>
          </a:p>
          <a:p>
            <a:pPr algn="l"/>
            <a:r>
              <a:rPr lang="en-US" dirty="0">
                <a:latin typeface="+mj-lt"/>
              </a:rPr>
              <a:t>C) Žemė - Saulės sistemos planeta, pagal atstuma trečia nuo saulės</a:t>
            </a:r>
          </a:p>
          <a:p>
            <a:pPr algn="l"/>
            <a:r>
              <a:rPr lang="en-US" dirty="0">
                <a:latin typeface="+mj-lt"/>
              </a:rPr>
              <a:t>Teisingas atsakymas…..     </a:t>
            </a:r>
          </a:p>
          <a:p>
            <a:pPr algn="l"/>
            <a:r>
              <a:rPr lang="en-US" dirty="0">
                <a:latin typeface="+mj-lt"/>
              </a:rPr>
              <a:t>                                      C  </a:t>
            </a:r>
            <a:endParaRPr lang="lt-LT" dirty="0">
              <a:latin typeface="+mj-lt"/>
            </a:endParaRPr>
          </a:p>
          <a:p>
            <a:pPr marL="457200" indent="-457200" algn="l">
              <a:buAutoNum type="alphaLcParenR"/>
            </a:pPr>
            <a:endParaRPr lang="lt-LT" dirty="0">
              <a:latin typeface="+mj-lt"/>
            </a:endParaRPr>
          </a:p>
          <a:p>
            <a:pPr algn="l"/>
            <a:r>
              <a:rPr lang="en-US" dirty="0">
                <a:latin typeface="+mj-lt"/>
              </a:rPr>
              <a:t>Koks yra žemės amžius?</a:t>
            </a:r>
            <a:endParaRPr lang="lt-LT" dirty="0">
              <a:latin typeface="+mj-lt"/>
            </a:endParaRPr>
          </a:p>
          <a:p>
            <a:pPr algn="l"/>
            <a:r>
              <a:rPr lang="lt-LT" dirty="0">
                <a:latin typeface="+mj-lt"/>
              </a:rPr>
              <a:t>A) 6milijardai m.</a:t>
            </a:r>
          </a:p>
          <a:p>
            <a:pPr algn="l"/>
            <a:r>
              <a:rPr lang="lt-LT" dirty="0">
                <a:latin typeface="+mj-lt"/>
              </a:rPr>
              <a:t>B) </a:t>
            </a:r>
            <a:r>
              <a:rPr lang="en-US" dirty="0">
                <a:latin typeface="+mj-lt"/>
              </a:rPr>
              <a:t>4,6 milijardai m.</a:t>
            </a:r>
            <a:endParaRPr lang="lt-LT" dirty="0">
              <a:latin typeface="+mj-lt"/>
            </a:endParaRPr>
          </a:p>
          <a:p>
            <a:pPr algn="l"/>
            <a:r>
              <a:rPr lang="lt-LT" dirty="0">
                <a:latin typeface="+mj-lt"/>
              </a:rPr>
              <a:t>C) 3 milijardai m.</a:t>
            </a:r>
            <a:endParaRPr lang="en-US" dirty="0">
              <a:latin typeface="+mj-lt"/>
            </a:endParaRPr>
          </a:p>
          <a:p>
            <a:pPr algn="l"/>
            <a:r>
              <a:rPr lang="en-US" dirty="0">
                <a:latin typeface="+mj-lt"/>
              </a:rPr>
              <a:t>Teisingas atsakymas …. </a:t>
            </a:r>
          </a:p>
          <a:p>
            <a:pPr algn="l"/>
            <a:r>
              <a:rPr lang="en-US" dirty="0">
                <a:latin typeface="+mj-lt"/>
              </a:rPr>
              <a:t>                                      B</a:t>
            </a:r>
          </a:p>
          <a:p>
            <a:pPr algn="l"/>
            <a:endParaRPr lang="en-US" dirty="0">
              <a:latin typeface="+mj-lt"/>
            </a:endParaRPr>
          </a:p>
          <a:p>
            <a:pPr algn="l"/>
            <a:r>
              <a:rPr lang="en-US" dirty="0">
                <a:latin typeface="+mj-lt"/>
              </a:rPr>
              <a:t>Koks </a:t>
            </a:r>
            <a:r>
              <a:rPr lang="en-US" dirty="0" err="1">
                <a:latin typeface="+mj-lt"/>
              </a:rPr>
              <a:t>yra</a:t>
            </a:r>
            <a:r>
              <a:rPr lang="en-US" dirty="0">
                <a:latin typeface="+mj-lt"/>
              </a:rPr>
              <a:t> </a:t>
            </a:r>
            <a:r>
              <a:rPr lang="en-US" dirty="0" err="1" smtClean="0">
                <a:latin typeface="+mj-lt"/>
              </a:rPr>
              <a:t>žemės</a:t>
            </a:r>
            <a:r>
              <a:rPr lang="en-US" dirty="0" smtClean="0">
                <a:latin typeface="+mj-lt"/>
              </a:rPr>
              <a:t> </a:t>
            </a:r>
            <a:r>
              <a:rPr lang="en-US" dirty="0">
                <a:latin typeface="+mj-lt"/>
              </a:rPr>
              <a:t>tankis? </a:t>
            </a:r>
          </a:p>
          <a:p>
            <a:pPr algn="l"/>
            <a:r>
              <a:rPr lang="en-US" dirty="0" smtClean="0">
                <a:solidFill>
                  <a:srgbClr val="FFFFFF"/>
                </a:solidFill>
                <a:latin typeface="+mj-lt"/>
              </a:rPr>
              <a:t>A)  4,462 </a:t>
            </a:r>
            <a:r>
              <a:rPr lang="en-US" dirty="0">
                <a:solidFill>
                  <a:srgbClr val="FFFFFF"/>
                </a:solidFill>
                <a:latin typeface="+mj-lt"/>
              </a:rPr>
              <a:t>kg/m</a:t>
            </a:r>
            <a:r>
              <a:rPr lang="en-US" baseline="30000" dirty="0">
                <a:solidFill>
                  <a:srgbClr val="FFFFFF"/>
                </a:solidFill>
                <a:latin typeface="+mj-lt"/>
              </a:rPr>
              <a:t>3</a:t>
            </a:r>
            <a:endParaRPr lang="en-US" baseline="30000" dirty="0">
              <a:latin typeface="+mj-lt"/>
            </a:endParaRPr>
          </a:p>
          <a:p>
            <a:pPr algn="l"/>
            <a:r>
              <a:rPr lang="en-US" dirty="0" smtClean="0">
                <a:latin typeface="+mj-lt"/>
              </a:rPr>
              <a:t>B)  5515kg/m</a:t>
            </a:r>
            <a:r>
              <a:rPr lang="en-US" baseline="30000" dirty="0" smtClean="0">
                <a:latin typeface="+mj-lt"/>
              </a:rPr>
              <a:t>3</a:t>
            </a:r>
            <a:endParaRPr lang="en-US" baseline="30000" dirty="0">
              <a:latin typeface="+mj-lt"/>
            </a:endParaRPr>
          </a:p>
          <a:p>
            <a:pPr algn="l"/>
            <a:r>
              <a:rPr lang="en-US" dirty="0" smtClean="0">
                <a:latin typeface="+mj-lt"/>
              </a:rPr>
              <a:t>C)  6472kg/m</a:t>
            </a:r>
            <a:r>
              <a:rPr lang="en-US" baseline="30000" dirty="0" smtClean="0">
                <a:latin typeface="+mj-lt"/>
              </a:rPr>
              <a:t>3</a:t>
            </a:r>
            <a:endParaRPr lang="en-US" baseline="30000" dirty="0">
              <a:latin typeface="+mj-lt"/>
            </a:endParaRPr>
          </a:p>
          <a:p>
            <a:pPr algn="l"/>
            <a:r>
              <a:rPr lang="en-US" dirty="0">
                <a:latin typeface="+mj-lt"/>
              </a:rPr>
              <a:t>Teisingas atsakymas…..</a:t>
            </a:r>
          </a:p>
          <a:p>
            <a:pPr algn="l"/>
            <a:r>
              <a:rPr lang="en-US" dirty="0"/>
              <a:t>                                       B</a:t>
            </a:r>
            <a:endParaRPr lang="lt-LT" dirty="0"/>
          </a:p>
        </p:txBody>
      </p:sp>
      <p:sp>
        <p:nvSpPr>
          <p:cNvPr id="5" name="TextBox 4"/>
          <p:cNvSpPr txBox="1"/>
          <p:nvPr/>
        </p:nvSpPr>
        <p:spPr>
          <a:xfrm>
            <a:off x="2122773" y="0"/>
            <a:ext cx="5341710" cy="707886"/>
          </a:xfrm>
          <a:prstGeom prst="rect">
            <a:avLst/>
          </a:prstGeom>
          <a:noFill/>
        </p:spPr>
        <p:txBody>
          <a:bodyPr wrap="square" rtlCol="0" anchor="t">
            <a:spAutoFit/>
          </a:bodyPr>
          <a:lstStyle/>
          <a:p>
            <a:pPr algn="ctr"/>
            <a:r>
              <a:rPr lang="en-US" sz="4000" b="1" dirty="0" err="1"/>
              <a:t>Daugiau</a:t>
            </a:r>
            <a:r>
              <a:rPr lang="en-US" sz="4000" b="1" dirty="0"/>
              <a:t> </a:t>
            </a:r>
            <a:r>
              <a:rPr lang="en-US" sz="4000" b="1" dirty="0" err="1" smtClean="0"/>
              <a:t>klausimų</a:t>
            </a:r>
            <a:r>
              <a:rPr lang="en-US" sz="4000" b="1" dirty="0" smtClean="0"/>
              <a:t>!</a:t>
            </a:r>
            <a:endParaRPr lang="en-US" sz="4000" b="1" dirty="0"/>
          </a:p>
        </p:txBody>
      </p:sp>
      <p:sp>
        <p:nvSpPr>
          <p:cNvPr id="3" name="TextBox 2"/>
          <p:cNvSpPr txBox="1"/>
          <p:nvPr/>
        </p:nvSpPr>
        <p:spPr>
          <a:xfrm>
            <a:off x="5289215" y="3222156"/>
            <a:ext cx="3022600" cy="369332"/>
          </a:xfrm>
          <a:prstGeom prst="rect">
            <a:avLst/>
          </a:prstGeom>
          <a:noFill/>
        </p:spPr>
        <p:txBody>
          <a:bodyPr wrap="square" rtlCol="0" anchor="t">
            <a:spAutoFit/>
          </a:bodyPr>
          <a:lstStyle/>
          <a:p>
            <a:endParaRPr lang="en-US" dirty="0"/>
          </a:p>
        </p:txBody>
      </p:sp>
      <p:pic>
        <p:nvPicPr>
          <p:cNvPr id="3074" name="Picture 2" descr="C:\Users\W10\Desktop\planets-visible-earth-unaided-human-eye_e2217f802d79bb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3122" y="2438400"/>
            <a:ext cx="3854785" cy="28307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987940" y="5486400"/>
            <a:ext cx="2953086" cy="923330"/>
          </a:xfrm>
          <a:prstGeom prst="rect">
            <a:avLst/>
          </a:prstGeom>
          <a:noFill/>
        </p:spPr>
        <p:txBody>
          <a:bodyPr wrap="square" rtlCol="0">
            <a:spAutoFit/>
          </a:bodyPr>
          <a:lstStyle/>
          <a:p>
            <a:r>
              <a:rPr lang="en-GB" dirty="0"/>
              <a:t>http://www.ask.com/science/planets-visible-earth-unaided-human-eye-e2217f802d79bb00</a:t>
            </a:r>
          </a:p>
        </p:txBody>
      </p:sp>
    </p:spTree>
    <p:extLst>
      <p:ext uri="{BB962C8B-B14F-4D97-AF65-F5344CB8AC3E}">
        <p14:creationId xmlns:p14="http://schemas.microsoft.com/office/powerpoint/2010/main" val="230864132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wheel(1)">
                                      <p:cBhvr>
                                        <p:cTn id="36" dur="2000"/>
                                        <p:tgtEl>
                                          <p:spTgt spid="2">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Effect transition="in" filter="fade">
                                      <p:cBhvr>
                                        <p:cTn id="41" dur="1000"/>
                                        <p:tgtEl>
                                          <p:spTgt spid="2">
                                            <p:txEl>
                                              <p:pRg st="7" end="7"/>
                                            </p:txEl>
                                          </p:spTgt>
                                        </p:tgtEl>
                                      </p:cBhvr>
                                    </p:animEffect>
                                    <p:anim calcmode="lin" valueType="num">
                                      <p:cBhvr>
                                        <p:cTn id="4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
                                            <p:txEl>
                                              <p:pRg st="8" end="8"/>
                                            </p:txEl>
                                          </p:spTgt>
                                        </p:tgtEl>
                                        <p:attrNameLst>
                                          <p:attrName>style.visibility</p:attrName>
                                        </p:attrNameLst>
                                      </p:cBhvr>
                                      <p:to>
                                        <p:strVal val="visible"/>
                                      </p:to>
                                    </p:set>
                                    <p:animEffect transition="in" filter="fade">
                                      <p:cBhvr>
                                        <p:cTn id="46" dur="1000"/>
                                        <p:tgtEl>
                                          <p:spTgt spid="2">
                                            <p:txEl>
                                              <p:pRg st="8" end="8"/>
                                            </p:txEl>
                                          </p:spTgt>
                                        </p:tgtEl>
                                      </p:cBhvr>
                                    </p:animEffect>
                                    <p:anim calcmode="lin" valueType="num">
                                      <p:cBhvr>
                                        <p:cTn id="47"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8" end="8"/>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Effect transition="in" filter="fade">
                                      <p:cBhvr>
                                        <p:cTn id="51" dur="1000"/>
                                        <p:tgtEl>
                                          <p:spTgt spid="2">
                                            <p:txEl>
                                              <p:pRg st="9" end="9"/>
                                            </p:txEl>
                                          </p:spTgt>
                                        </p:tgtEl>
                                      </p:cBhvr>
                                    </p:animEffect>
                                    <p:anim calcmode="lin" valueType="num">
                                      <p:cBhvr>
                                        <p:cTn id="52"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
                                            <p:txEl>
                                              <p:pRg st="10" end="10"/>
                                            </p:txEl>
                                          </p:spTgt>
                                        </p:tgtEl>
                                        <p:attrNameLst>
                                          <p:attrName>style.visibility</p:attrName>
                                        </p:attrNameLst>
                                      </p:cBhvr>
                                      <p:to>
                                        <p:strVal val="visible"/>
                                      </p:to>
                                    </p:set>
                                    <p:animEffect transition="in" filter="fade">
                                      <p:cBhvr>
                                        <p:cTn id="56" dur="1000"/>
                                        <p:tgtEl>
                                          <p:spTgt spid="2">
                                            <p:txEl>
                                              <p:pRg st="10" end="10"/>
                                            </p:txEl>
                                          </p:spTgt>
                                        </p:tgtEl>
                                      </p:cBhvr>
                                    </p:animEffect>
                                    <p:anim calcmode="lin" valueType="num">
                                      <p:cBhvr>
                                        <p:cTn id="57"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11" end="11"/>
                                            </p:txEl>
                                          </p:spTgt>
                                        </p:tgtEl>
                                        <p:attrNameLst>
                                          <p:attrName>style.visibility</p:attrName>
                                        </p:attrNameLst>
                                      </p:cBhvr>
                                      <p:to>
                                        <p:strVal val="visible"/>
                                      </p:to>
                                    </p:set>
                                    <p:animEffect transition="in" filter="fade">
                                      <p:cBhvr>
                                        <p:cTn id="63" dur="1000"/>
                                        <p:tgtEl>
                                          <p:spTgt spid="2">
                                            <p:txEl>
                                              <p:pRg st="11" end="11"/>
                                            </p:txEl>
                                          </p:spTgt>
                                        </p:tgtEl>
                                      </p:cBhvr>
                                    </p:animEffect>
                                    <p:anim calcmode="lin" valueType="num">
                                      <p:cBhvr>
                                        <p:cTn id="64"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nodeType="clickEffect">
                                  <p:stCondLst>
                                    <p:cond delay="0"/>
                                  </p:stCondLst>
                                  <p:childTnLst>
                                    <p:set>
                                      <p:cBhvr>
                                        <p:cTn id="69" dur="1" fill="hold">
                                          <p:stCondLst>
                                            <p:cond delay="0"/>
                                          </p:stCondLst>
                                        </p:cTn>
                                        <p:tgtEl>
                                          <p:spTgt spid="2">
                                            <p:txEl>
                                              <p:pRg st="12" end="12"/>
                                            </p:txEl>
                                          </p:spTgt>
                                        </p:tgtEl>
                                        <p:attrNameLst>
                                          <p:attrName>style.visibility</p:attrName>
                                        </p:attrNameLst>
                                      </p:cBhvr>
                                      <p:to>
                                        <p:strVal val="visible"/>
                                      </p:to>
                                    </p:set>
                                    <p:animEffect transition="in" filter="circle(in)">
                                      <p:cBhvr>
                                        <p:cTn id="70" dur="2000"/>
                                        <p:tgtEl>
                                          <p:spTgt spid="2">
                                            <p:txEl>
                                              <p:pRg st="12" end="1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16" fill="hold" nodeType="clickEffect">
                                  <p:stCondLst>
                                    <p:cond delay="0"/>
                                  </p:stCondLst>
                                  <p:childTnLst>
                                    <p:set>
                                      <p:cBhvr>
                                        <p:cTn id="74" dur="1" fill="hold">
                                          <p:stCondLst>
                                            <p:cond delay="0"/>
                                          </p:stCondLst>
                                        </p:cTn>
                                        <p:tgtEl>
                                          <p:spTgt spid="2">
                                            <p:txEl>
                                              <p:pRg st="14" end="14"/>
                                            </p:txEl>
                                          </p:spTgt>
                                        </p:tgtEl>
                                        <p:attrNameLst>
                                          <p:attrName>style.visibility</p:attrName>
                                        </p:attrNameLst>
                                      </p:cBhvr>
                                      <p:to>
                                        <p:strVal val="visible"/>
                                      </p:to>
                                    </p:set>
                                    <p:animEffect transition="in" filter="circle(in)">
                                      <p:cBhvr>
                                        <p:cTn id="75" dur="2000"/>
                                        <p:tgtEl>
                                          <p:spTgt spid="2">
                                            <p:txEl>
                                              <p:pRg st="14" end="14"/>
                                            </p:txEl>
                                          </p:spTgt>
                                        </p:tgtEl>
                                      </p:cBhvr>
                                    </p:animEffect>
                                  </p:childTnLst>
                                </p:cTn>
                              </p:par>
                              <p:par>
                                <p:cTn id="76" presetID="42" presetClass="entr" presetSubtype="0" fill="hold" nodeType="withEffect">
                                  <p:stCondLst>
                                    <p:cond delay="0"/>
                                  </p:stCondLst>
                                  <p:childTnLst>
                                    <p:set>
                                      <p:cBhvr>
                                        <p:cTn id="77" dur="1" fill="hold">
                                          <p:stCondLst>
                                            <p:cond delay="0"/>
                                          </p:stCondLst>
                                        </p:cTn>
                                        <p:tgtEl>
                                          <p:spTgt spid="2">
                                            <p:txEl>
                                              <p:pRg st="15" end="15"/>
                                            </p:txEl>
                                          </p:spTgt>
                                        </p:tgtEl>
                                        <p:attrNameLst>
                                          <p:attrName>style.visibility</p:attrName>
                                        </p:attrNameLst>
                                      </p:cBhvr>
                                      <p:to>
                                        <p:strVal val="visible"/>
                                      </p:to>
                                    </p:set>
                                    <p:animEffect transition="in" filter="fade">
                                      <p:cBhvr>
                                        <p:cTn id="78" dur="1000"/>
                                        <p:tgtEl>
                                          <p:spTgt spid="2">
                                            <p:txEl>
                                              <p:pRg st="15" end="15"/>
                                            </p:txEl>
                                          </p:spTgt>
                                        </p:tgtEl>
                                      </p:cBhvr>
                                    </p:animEffect>
                                    <p:anim calcmode="lin" valueType="num">
                                      <p:cBhvr>
                                        <p:cTn id="79" dur="1000" fill="hold"/>
                                        <p:tgtEl>
                                          <p:spTgt spid="2">
                                            <p:txEl>
                                              <p:pRg st="15" end="15"/>
                                            </p:txEl>
                                          </p:spTgt>
                                        </p:tgtEl>
                                        <p:attrNameLst>
                                          <p:attrName>ppt_x</p:attrName>
                                        </p:attrNameLst>
                                      </p:cBhvr>
                                      <p:tavLst>
                                        <p:tav tm="0">
                                          <p:val>
                                            <p:strVal val="#ppt_x"/>
                                          </p:val>
                                        </p:tav>
                                        <p:tav tm="100000">
                                          <p:val>
                                            <p:strVal val="#ppt_x"/>
                                          </p:val>
                                        </p:tav>
                                      </p:tavLst>
                                    </p:anim>
                                    <p:anim calcmode="lin" valueType="num">
                                      <p:cBhvr>
                                        <p:cTn id="80" dur="1000" fill="hold"/>
                                        <p:tgtEl>
                                          <p:spTgt spid="2">
                                            <p:txEl>
                                              <p:pRg st="15" end="15"/>
                                            </p:txEl>
                                          </p:spTgt>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
                                            <p:txEl>
                                              <p:pRg st="16" end="16"/>
                                            </p:txEl>
                                          </p:spTgt>
                                        </p:tgtEl>
                                        <p:attrNameLst>
                                          <p:attrName>style.visibility</p:attrName>
                                        </p:attrNameLst>
                                      </p:cBhvr>
                                      <p:to>
                                        <p:strVal val="visible"/>
                                      </p:to>
                                    </p:set>
                                    <p:animEffect transition="in" filter="fade">
                                      <p:cBhvr>
                                        <p:cTn id="83" dur="1000"/>
                                        <p:tgtEl>
                                          <p:spTgt spid="2">
                                            <p:txEl>
                                              <p:pRg st="16" end="16"/>
                                            </p:txEl>
                                          </p:spTgt>
                                        </p:tgtEl>
                                      </p:cBhvr>
                                    </p:animEffect>
                                    <p:anim calcmode="lin" valueType="num">
                                      <p:cBhvr>
                                        <p:cTn id="84" dur="1000" fill="hold"/>
                                        <p:tgtEl>
                                          <p:spTgt spid="2">
                                            <p:txEl>
                                              <p:pRg st="16" end="16"/>
                                            </p:txEl>
                                          </p:spTgt>
                                        </p:tgtEl>
                                        <p:attrNameLst>
                                          <p:attrName>ppt_x</p:attrName>
                                        </p:attrNameLst>
                                      </p:cBhvr>
                                      <p:tavLst>
                                        <p:tav tm="0">
                                          <p:val>
                                            <p:strVal val="#ppt_x"/>
                                          </p:val>
                                        </p:tav>
                                        <p:tav tm="100000">
                                          <p:val>
                                            <p:strVal val="#ppt_x"/>
                                          </p:val>
                                        </p:tav>
                                      </p:tavLst>
                                    </p:anim>
                                    <p:anim calcmode="lin" valueType="num">
                                      <p:cBhvr>
                                        <p:cTn id="85" dur="1000" fill="hold"/>
                                        <p:tgtEl>
                                          <p:spTgt spid="2">
                                            <p:txEl>
                                              <p:pRg st="16" end="16"/>
                                            </p:txEl>
                                          </p:spTgt>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
                                            <p:txEl>
                                              <p:pRg st="17" end="17"/>
                                            </p:txEl>
                                          </p:spTgt>
                                        </p:tgtEl>
                                        <p:attrNameLst>
                                          <p:attrName>style.visibility</p:attrName>
                                        </p:attrNameLst>
                                      </p:cBhvr>
                                      <p:to>
                                        <p:strVal val="visible"/>
                                      </p:to>
                                    </p:set>
                                    <p:animEffect transition="in" filter="fade">
                                      <p:cBhvr>
                                        <p:cTn id="88" dur="1000"/>
                                        <p:tgtEl>
                                          <p:spTgt spid="2">
                                            <p:txEl>
                                              <p:pRg st="17" end="17"/>
                                            </p:txEl>
                                          </p:spTgt>
                                        </p:tgtEl>
                                      </p:cBhvr>
                                    </p:animEffect>
                                    <p:anim calcmode="lin" valueType="num">
                                      <p:cBhvr>
                                        <p:cTn id="89" dur="1000" fill="hold"/>
                                        <p:tgtEl>
                                          <p:spTgt spid="2">
                                            <p:txEl>
                                              <p:pRg st="17" end="17"/>
                                            </p:txEl>
                                          </p:spTgt>
                                        </p:tgtEl>
                                        <p:attrNameLst>
                                          <p:attrName>ppt_x</p:attrName>
                                        </p:attrNameLst>
                                      </p:cBhvr>
                                      <p:tavLst>
                                        <p:tav tm="0">
                                          <p:val>
                                            <p:strVal val="#ppt_x"/>
                                          </p:val>
                                        </p:tav>
                                        <p:tav tm="100000">
                                          <p:val>
                                            <p:strVal val="#ppt_x"/>
                                          </p:val>
                                        </p:tav>
                                      </p:tavLst>
                                    </p:anim>
                                    <p:anim calcmode="lin" valueType="num">
                                      <p:cBhvr>
                                        <p:cTn id="90" dur="1000" fill="hold"/>
                                        <p:tgtEl>
                                          <p:spTgt spid="2">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2">
                                            <p:txEl>
                                              <p:pRg st="18" end="18"/>
                                            </p:txEl>
                                          </p:spTgt>
                                        </p:tgtEl>
                                        <p:attrNameLst>
                                          <p:attrName>style.visibility</p:attrName>
                                        </p:attrNameLst>
                                      </p:cBhvr>
                                      <p:to>
                                        <p:strVal val="visible"/>
                                      </p:to>
                                    </p:set>
                                    <p:animEffect transition="in" filter="fade">
                                      <p:cBhvr>
                                        <p:cTn id="95" dur="1000"/>
                                        <p:tgtEl>
                                          <p:spTgt spid="2">
                                            <p:txEl>
                                              <p:pRg st="18" end="18"/>
                                            </p:txEl>
                                          </p:spTgt>
                                        </p:tgtEl>
                                      </p:cBhvr>
                                    </p:animEffect>
                                    <p:anim calcmode="lin" valueType="num">
                                      <p:cBhvr>
                                        <p:cTn id="96" dur="1000" fill="hold"/>
                                        <p:tgtEl>
                                          <p:spTgt spid="2">
                                            <p:txEl>
                                              <p:pRg st="18" end="18"/>
                                            </p:txEl>
                                          </p:spTgt>
                                        </p:tgtEl>
                                        <p:attrNameLst>
                                          <p:attrName>ppt_x</p:attrName>
                                        </p:attrNameLst>
                                      </p:cBhvr>
                                      <p:tavLst>
                                        <p:tav tm="0">
                                          <p:val>
                                            <p:strVal val="#ppt_x"/>
                                          </p:val>
                                        </p:tav>
                                        <p:tav tm="100000">
                                          <p:val>
                                            <p:strVal val="#ppt_x"/>
                                          </p:val>
                                        </p:tav>
                                      </p:tavLst>
                                    </p:anim>
                                    <p:anim calcmode="lin" valueType="num">
                                      <p:cBhvr>
                                        <p:cTn id="97" dur="1000" fill="hold"/>
                                        <p:tgtEl>
                                          <p:spTgt spid="2">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6" presetClass="entr" presetSubtype="16" fill="hold" nodeType="clickEffect">
                                  <p:stCondLst>
                                    <p:cond delay="0"/>
                                  </p:stCondLst>
                                  <p:childTnLst>
                                    <p:set>
                                      <p:cBhvr>
                                        <p:cTn id="101" dur="1" fill="hold">
                                          <p:stCondLst>
                                            <p:cond delay="0"/>
                                          </p:stCondLst>
                                        </p:cTn>
                                        <p:tgtEl>
                                          <p:spTgt spid="2">
                                            <p:txEl>
                                              <p:pRg st="19" end="19"/>
                                            </p:txEl>
                                          </p:spTgt>
                                        </p:tgtEl>
                                        <p:attrNameLst>
                                          <p:attrName>style.visibility</p:attrName>
                                        </p:attrNameLst>
                                      </p:cBhvr>
                                      <p:to>
                                        <p:strVal val="visible"/>
                                      </p:to>
                                    </p:set>
                                    <p:animEffect transition="in" filter="circle(in)">
                                      <p:cBhvr>
                                        <p:cTn id="102" dur="2000"/>
                                        <p:tgtEl>
                                          <p:spTgt spid="2">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52400" y="1088886"/>
            <a:ext cx="8686800" cy="5769114"/>
          </a:xfrm>
        </p:spPr>
        <p:txBody>
          <a:bodyPr vert="horz" lIns="91440" tIns="45720" rIns="91440" bIns="45720" rtlCol="0" anchor="t">
            <a:normAutofit fontScale="85000" lnSpcReduction="20000"/>
          </a:bodyPr>
          <a:lstStyle/>
          <a:p>
            <a:pPr algn="l"/>
            <a:r>
              <a:rPr lang="en-US" dirty="0">
                <a:latin typeface="+mj-lt"/>
              </a:rPr>
              <a:t>Kokio ilgio yra išorinis branduolys?</a:t>
            </a:r>
          </a:p>
          <a:p>
            <a:pPr algn="l"/>
            <a:r>
              <a:rPr lang="en-US" dirty="0">
                <a:latin typeface="+mj-lt"/>
              </a:rPr>
              <a:t>A) 3200km</a:t>
            </a:r>
          </a:p>
          <a:p>
            <a:pPr algn="l"/>
            <a:r>
              <a:rPr lang="lt-LT" dirty="0">
                <a:latin typeface="+mj-lt"/>
              </a:rPr>
              <a:t>B</a:t>
            </a:r>
            <a:r>
              <a:rPr lang="lt-LT" dirty="0" smtClean="0">
                <a:latin typeface="+mj-lt"/>
              </a:rPr>
              <a:t>)</a:t>
            </a:r>
            <a:r>
              <a:rPr lang="en-US" dirty="0" smtClean="0">
                <a:latin typeface="+mj-lt"/>
              </a:rPr>
              <a:t> </a:t>
            </a:r>
            <a:r>
              <a:rPr lang="lt-LT" dirty="0" smtClean="0">
                <a:latin typeface="+mj-lt"/>
              </a:rPr>
              <a:t>5200km</a:t>
            </a:r>
            <a:endParaRPr lang="lt-LT" dirty="0">
              <a:latin typeface="+mj-lt"/>
            </a:endParaRPr>
          </a:p>
          <a:p>
            <a:pPr algn="l"/>
            <a:r>
              <a:rPr lang="en-US" dirty="0">
                <a:latin typeface="+mj-lt"/>
              </a:rPr>
              <a:t>C) 1800km</a:t>
            </a:r>
          </a:p>
          <a:p>
            <a:pPr algn="l"/>
            <a:r>
              <a:rPr lang="en-US" dirty="0">
                <a:latin typeface="+mj-lt"/>
              </a:rPr>
              <a:t>Teisingas atsakymas…..     </a:t>
            </a:r>
          </a:p>
          <a:p>
            <a:pPr algn="l"/>
            <a:r>
              <a:rPr lang="en-US" dirty="0">
                <a:latin typeface="+mj-lt"/>
              </a:rPr>
              <a:t>                                      C  </a:t>
            </a:r>
            <a:endParaRPr lang="lt-LT" dirty="0">
              <a:latin typeface="+mj-lt"/>
            </a:endParaRPr>
          </a:p>
          <a:p>
            <a:pPr marL="457200" indent="-457200" algn="l">
              <a:buAutoNum type="alphaLcParenR"/>
            </a:pPr>
            <a:endParaRPr lang="lt-LT" dirty="0">
              <a:latin typeface="+mj-lt"/>
            </a:endParaRPr>
          </a:p>
          <a:p>
            <a:pPr algn="l"/>
            <a:r>
              <a:rPr lang="en-US" dirty="0">
                <a:latin typeface="+mj-lt"/>
              </a:rPr>
              <a:t>Koks yra mantijos </a:t>
            </a:r>
            <a:r>
              <a:rPr lang="en-US" dirty="0" err="1">
                <a:latin typeface="+mj-lt"/>
              </a:rPr>
              <a:t>storis</a:t>
            </a:r>
            <a:r>
              <a:rPr lang="en-US" dirty="0">
                <a:latin typeface="+mj-lt"/>
              </a:rPr>
              <a:t>?</a:t>
            </a:r>
            <a:endParaRPr lang="lt-LT" dirty="0">
              <a:latin typeface="+mj-lt"/>
            </a:endParaRPr>
          </a:p>
          <a:p>
            <a:pPr algn="l"/>
            <a:r>
              <a:rPr lang="lt-LT" dirty="0">
                <a:latin typeface="+mj-lt"/>
              </a:rPr>
              <a:t>A)  4750km</a:t>
            </a:r>
          </a:p>
          <a:p>
            <a:pPr algn="l"/>
            <a:r>
              <a:rPr lang="lt-LT" dirty="0">
                <a:latin typeface="+mj-lt"/>
              </a:rPr>
              <a:t>B</a:t>
            </a:r>
            <a:r>
              <a:rPr lang="lt-LT" dirty="0" smtClean="0">
                <a:latin typeface="+mj-lt"/>
              </a:rPr>
              <a:t>)</a:t>
            </a:r>
            <a:r>
              <a:rPr lang="en-US" dirty="0" smtClean="0">
                <a:latin typeface="+mj-lt"/>
              </a:rPr>
              <a:t>  2900km</a:t>
            </a:r>
            <a:endParaRPr lang="lt-LT" dirty="0">
              <a:latin typeface="+mj-lt"/>
            </a:endParaRPr>
          </a:p>
          <a:p>
            <a:pPr algn="l"/>
            <a:r>
              <a:rPr lang="lt-LT" dirty="0">
                <a:latin typeface="+mj-lt"/>
              </a:rPr>
              <a:t>C</a:t>
            </a:r>
            <a:r>
              <a:rPr lang="lt-LT" dirty="0" smtClean="0">
                <a:latin typeface="+mj-lt"/>
              </a:rPr>
              <a:t>)</a:t>
            </a:r>
            <a:r>
              <a:rPr lang="en-US" dirty="0" smtClean="0">
                <a:latin typeface="+mj-lt"/>
              </a:rPr>
              <a:t>  </a:t>
            </a:r>
            <a:r>
              <a:rPr lang="lt-LT" dirty="0" smtClean="0">
                <a:latin typeface="+mj-lt"/>
              </a:rPr>
              <a:t>3200km</a:t>
            </a:r>
            <a:endParaRPr lang="en-US" dirty="0">
              <a:latin typeface="+mj-lt"/>
            </a:endParaRPr>
          </a:p>
          <a:p>
            <a:pPr algn="l"/>
            <a:r>
              <a:rPr lang="en-US" dirty="0">
                <a:latin typeface="+mj-lt"/>
              </a:rPr>
              <a:t>Teisingas atsakymas …. </a:t>
            </a:r>
          </a:p>
          <a:p>
            <a:pPr algn="l"/>
            <a:r>
              <a:rPr lang="en-US" dirty="0">
                <a:latin typeface="+mj-lt"/>
              </a:rPr>
              <a:t>                                      B</a:t>
            </a:r>
          </a:p>
          <a:p>
            <a:pPr algn="l"/>
            <a:endParaRPr lang="en-US" dirty="0">
              <a:latin typeface="+mj-lt"/>
            </a:endParaRPr>
          </a:p>
          <a:p>
            <a:pPr algn="l"/>
            <a:r>
              <a:rPr lang="en-US" dirty="0">
                <a:latin typeface="+mj-lt"/>
              </a:rPr>
              <a:t>Kokio ilgio yra vidinis branduolys?</a:t>
            </a:r>
          </a:p>
          <a:p>
            <a:pPr algn="l"/>
            <a:r>
              <a:rPr lang="en-US" dirty="0">
                <a:latin typeface="+mj-lt"/>
              </a:rPr>
              <a:t>A) 2000km</a:t>
            </a:r>
          </a:p>
          <a:p>
            <a:pPr algn="l"/>
            <a:r>
              <a:rPr lang="en-US" dirty="0">
                <a:latin typeface="+mj-lt"/>
              </a:rPr>
              <a:t>B</a:t>
            </a:r>
            <a:r>
              <a:rPr lang="en-US" dirty="0" smtClean="0">
                <a:latin typeface="+mj-lt"/>
              </a:rPr>
              <a:t>) 1600km</a:t>
            </a:r>
            <a:endParaRPr lang="en-US" dirty="0">
              <a:latin typeface="+mj-lt"/>
            </a:endParaRPr>
          </a:p>
          <a:p>
            <a:pPr algn="l"/>
            <a:r>
              <a:rPr lang="en-US" dirty="0">
                <a:latin typeface="+mj-lt"/>
              </a:rPr>
              <a:t>C</a:t>
            </a:r>
            <a:r>
              <a:rPr lang="en-US" dirty="0" smtClean="0">
                <a:latin typeface="+mj-lt"/>
              </a:rPr>
              <a:t>) 5870km</a:t>
            </a:r>
            <a:endParaRPr lang="en-US" dirty="0">
              <a:latin typeface="+mj-lt"/>
            </a:endParaRPr>
          </a:p>
          <a:p>
            <a:pPr algn="l"/>
            <a:r>
              <a:rPr lang="en-US" dirty="0">
                <a:latin typeface="+mj-lt"/>
              </a:rPr>
              <a:t>Teisingas atsakymas…..</a:t>
            </a:r>
          </a:p>
          <a:p>
            <a:pPr algn="l"/>
            <a:r>
              <a:rPr lang="en-US" dirty="0"/>
              <a:t>                                       B</a:t>
            </a:r>
            <a:endParaRPr lang="lt-LT" dirty="0"/>
          </a:p>
        </p:txBody>
      </p:sp>
      <p:sp>
        <p:nvSpPr>
          <p:cNvPr id="5" name="TextBox 4"/>
          <p:cNvSpPr txBox="1"/>
          <p:nvPr/>
        </p:nvSpPr>
        <p:spPr>
          <a:xfrm>
            <a:off x="1463303" y="-110966"/>
            <a:ext cx="5007053" cy="1323439"/>
          </a:xfrm>
          <a:prstGeom prst="rect">
            <a:avLst/>
          </a:prstGeom>
          <a:noFill/>
        </p:spPr>
        <p:txBody>
          <a:bodyPr wrap="square" rtlCol="0" anchor="t">
            <a:spAutoFit/>
          </a:bodyPr>
          <a:lstStyle/>
          <a:p>
            <a:pPr algn="ctr"/>
            <a:r>
              <a:rPr lang="en-US" sz="4000" b="1" dirty="0"/>
              <a:t>Klausimai apie Žemės rutulio sandara</a:t>
            </a:r>
          </a:p>
        </p:txBody>
      </p:sp>
      <p:sp>
        <p:nvSpPr>
          <p:cNvPr id="3" name="TextBox 2"/>
          <p:cNvSpPr txBox="1"/>
          <p:nvPr/>
        </p:nvSpPr>
        <p:spPr>
          <a:xfrm>
            <a:off x="5289215" y="3222156"/>
            <a:ext cx="3022600" cy="369332"/>
          </a:xfrm>
          <a:prstGeom prst="rect">
            <a:avLst/>
          </a:prstGeom>
          <a:noFill/>
        </p:spPr>
        <p:txBody>
          <a:bodyPr wrap="square" rtlCol="0" anchor="t">
            <a:spAutoFit/>
          </a:bodyPr>
          <a:lstStyle/>
          <a:p>
            <a:endParaRPr lang="en-US" dirty="0"/>
          </a:p>
        </p:txBody>
      </p:sp>
      <p:pic>
        <p:nvPicPr>
          <p:cNvPr id="4098" name="Picture 2" descr="C:\Users\W10\Desktop\zemes-rutulys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554773"/>
            <a:ext cx="4265737" cy="203671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06980" y="3886200"/>
            <a:ext cx="4267200" cy="923330"/>
          </a:xfrm>
          <a:prstGeom prst="rect">
            <a:avLst/>
          </a:prstGeom>
          <a:noFill/>
        </p:spPr>
        <p:txBody>
          <a:bodyPr wrap="square" rtlCol="0">
            <a:spAutoFit/>
          </a:bodyPr>
          <a:lstStyle/>
          <a:p>
            <a:r>
              <a:rPr lang="en-GB" dirty="0"/>
              <a:t>http://laikas.tv3.lt/lt/info/5975/ateitis-musu-pirmtaku-akimis-zeme-putesi-ir-turejo-sprogti/</a:t>
            </a:r>
          </a:p>
        </p:txBody>
      </p:sp>
    </p:spTree>
    <p:extLst>
      <p:ext uri="{BB962C8B-B14F-4D97-AF65-F5344CB8AC3E}">
        <p14:creationId xmlns:p14="http://schemas.microsoft.com/office/powerpoint/2010/main" val="409486665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wheel(1)">
                                      <p:cBhvr>
                                        <p:cTn id="36" dur="2000"/>
                                        <p:tgtEl>
                                          <p:spTgt spid="2">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Effect transition="in" filter="fade">
                                      <p:cBhvr>
                                        <p:cTn id="41" dur="1000"/>
                                        <p:tgtEl>
                                          <p:spTgt spid="2">
                                            <p:txEl>
                                              <p:pRg st="7" end="7"/>
                                            </p:txEl>
                                          </p:spTgt>
                                        </p:tgtEl>
                                      </p:cBhvr>
                                    </p:animEffect>
                                    <p:anim calcmode="lin" valueType="num">
                                      <p:cBhvr>
                                        <p:cTn id="4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
                                            <p:txEl>
                                              <p:pRg st="8" end="8"/>
                                            </p:txEl>
                                          </p:spTgt>
                                        </p:tgtEl>
                                        <p:attrNameLst>
                                          <p:attrName>style.visibility</p:attrName>
                                        </p:attrNameLst>
                                      </p:cBhvr>
                                      <p:to>
                                        <p:strVal val="visible"/>
                                      </p:to>
                                    </p:set>
                                    <p:animEffect transition="in" filter="fade">
                                      <p:cBhvr>
                                        <p:cTn id="46" dur="1000"/>
                                        <p:tgtEl>
                                          <p:spTgt spid="2">
                                            <p:txEl>
                                              <p:pRg st="8" end="8"/>
                                            </p:txEl>
                                          </p:spTgt>
                                        </p:tgtEl>
                                      </p:cBhvr>
                                    </p:animEffect>
                                    <p:anim calcmode="lin" valueType="num">
                                      <p:cBhvr>
                                        <p:cTn id="47"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8" end="8"/>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Effect transition="in" filter="fade">
                                      <p:cBhvr>
                                        <p:cTn id="51" dur="1000"/>
                                        <p:tgtEl>
                                          <p:spTgt spid="2">
                                            <p:txEl>
                                              <p:pRg st="9" end="9"/>
                                            </p:txEl>
                                          </p:spTgt>
                                        </p:tgtEl>
                                      </p:cBhvr>
                                    </p:animEffect>
                                    <p:anim calcmode="lin" valueType="num">
                                      <p:cBhvr>
                                        <p:cTn id="52"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
                                            <p:txEl>
                                              <p:pRg st="10" end="10"/>
                                            </p:txEl>
                                          </p:spTgt>
                                        </p:tgtEl>
                                        <p:attrNameLst>
                                          <p:attrName>style.visibility</p:attrName>
                                        </p:attrNameLst>
                                      </p:cBhvr>
                                      <p:to>
                                        <p:strVal val="visible"/>
                                      </p:to>
                                    </p:set>
                                    <p:animEffect transition="in" filter="fade">
                                      <p:cBhvr>
                                        <p:cTn id="56" dur="1000"/>
                                        <p:tgtEl>
                                          <p:spTgt spid="2">
                                            <p:txEl>
                                              <p:pRg st="10" end="10"/>
                                            </p:txEl>
                                          </p:spTgt>
                                        </p:tgtEl>
                                      </p:cBhvr>
                                    </p:animEffect>
                                    <p:anim calcmode="lin" valueType="num">
                                      <p:cBhvr>
                                        <p:cTn id="57"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11" end="11"/>
                                            </p:txEl>
                                          </p:spTgt>
                                        </p:tgtEl>
                                        <p:attrNameLst>
                                          <p:attrName>style.visibility</p:attrName>
                                        </p:attrNameLst>
                                      </p:cBhvr>
                                      <p:to>
                                        <p:strVal val="visible"/>
                                      </p:to>
                                    </p:set>
                                    <p:animEffect transition="in" filter="fade">
                                      <p:cBhvr>
                                        <p:cTn id="63" dur="1000"/>
                                        <p:tgtEl>
                                          <p:spTgt spid="2">
                                            <p:txEl>
                                              <p:pRg st="11" end="11"/>
                                            </p:txEl>
                                          </p:spTgt>
                                        </p:tgtEl>
                                      </p:cBhvr>
                                    </p:animEffect>
                                    <p:anim calcmode="lin" valueType="num">
                                      <p:cBhvr>
                                        <p:cTn id="64"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nodeType="clickEffect">
                                  <p:stCondLst>
                                    <p:cond delay="0"/>
                                  </p:stCondLst>
                                  <p:childTnLst>
                                    <p:set>
                                      <p:cBhvr>
                                        <p:cTn id="69" dur="1" fill="hold">
                                          <p:stCondLst>
                                            <p:cond delay="0"/>
                                          </p:stCondLst>
                                        </p:cTn>
                                        <p:tgtEl>
                                          <p:spTgt spid="2">
                                            <p:txEl>
                                              <p:pRg st="12" end="12"/>
                                            </p:txEl>
                                          </p:spTgt>
                                        </p:tgtEl>
                                        <p:attrNameLst>
                                          <p:attrName>style.visibility</p:attrName>
                                        </p:attrNameLst>
                                      </p:cBhvr>
                                      <p:to>
                                        <p:strVal val="visible"/>
                                      </p:to>
                                    </p:set>
                                    <p:animEffect transition="in" filter="circle(in)">
                                      <p:cBhvr>
                                        <p:cTn id="70" dur="2000"/>
                                        <p:tgtEl>
                                          <p:spTgt spid="2">
                                            <p:txEl>
                                              <p:pRg st="12" end="1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16" fill="hold" nodeType="clickEffect">
                                  <p:stCondLst>
                                    <p:cond delay="0"/>
                                  </p:stCondLst>
                                  <p:childTnLst>
                                    <p:set>
                                      <p:cBhvr>
                                        <p:cTn id="74" dur="1" fill="hold">
                                          <p:stCondLst>
                                            <p:cond delay="0"/>
                                          </p:stCondLst>
                                        </p:cTn>
                                        <p:tgtEl>
                                          <p:spTgt spid="2">
                                            <p:txEl>
                                              <p:pRg st="14" end="14"/>
                                            </p:txEl>
                                          </p:spTgt>
                                        </p:tgtEl>
                                        <p:attrNameLst>
                                          <p:attrName>style.visibility</p:attrName>
                                        </p:attrNameLst>
                                      </p:cBhvr>
                                      <p:to>
                                        <p:strVal val="visible"/>
                                      </p:to>
                                    </p:set>
                                    <p:animEffect transition="in" filter="circle(in)">
                                      <p:cBhvr>
                                        <p:cTn id="75" dur="2000"/>
                                        <p:tgtEl>
                                          <p:spTgt spid="2">
                                            <p:txEl>
                                              <p:pRg st="14" end="14"/>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6" presetClass="entr" presetSubtype="16" fill="hold" nodeType="clickEffect">
                                  <p:stCondLst>
                                    <p:cond delay="0"/>
                                  </p:stCondLst>
                                  <p:childTnLst>
                                    <p:set>
                                      <p:cBhvr>
                                        <p:cTn id="79" dur="1" fill="hold">
                                          <p:stCondLst>
                                            <p:cond delay="0"/>
                                          </p:stCondLst>
                                        </p:cTn>
                                        <p:tgtEl>
                                          <p:spTgt spid="2">
                                            <p:txEl>
                                              <p:pRg st="15" end="15"/>
                                            </p:txEl>
                                          </p:spTgt>
                                        </p:tgtEl>
                                        <p:attrNameLst>
                                          <p:attrName>style.visibility</p:attrName>
                                        </p:attrNameLst>
                                      </p:cBhvr>
                                      <p:to>
                                        <p:strVal val="visible"/>
                                      </p:to>
                                    </p:set>
                                    <p:animEffect transition="in" filter="circle(in)">
                                      <p:cBhvr>
                                        <p:cTn id="80" dur="2000"/>
                                        <p:tgtEl>
                                          <p:spTgt spid="2">
                                            <p:txEl>
                                              <p:pRg st="15" end="15"/>
                                            </p:txEl>
                                          </p:spTgt>
                                        </p:tgtEl>
                                      </p:cBhvr>
                                    </p:animEffect>
                                  </p:childTnLst>
                                </p:cTn>
                              </p:par>
                              <p:par>
                                <p:cTn id="81" presetID="42" presetClass="entr" presetSubtype="0" fill="hold" nodeType="withEffect">
                                  <p:stCondLst>
                                    <p:cond delay="0"/>
                                  </p:stCondLst>
                                  <p:childTnLst>
                                    <p:set>
                                      <p:cBhvr>
                                        <p:cTn id="82" dur="1" fill="hold">
                                          <p:stCondLst>
                                            <p:cond delay="0"/>
                                          </p:stCondLst>
                                        </p:cTn>
                                        <p:tgtEl>
                                          <p:spTgt spid="2">
                                            <p:txEl>
                                              <p:pRg st="16" end="16"/>
                                            </p:txEl>
                                          </p:spTgt>
                                        </p:tgtEl>
                                        <p:attrNameLst>
                                          <p:attrName>style.visibility</p:attrName>
                                        </p:attrNameLst>
                                      </p:cBhvr>
                                      <p:to>
                                        <p:strVal val="visible"/>
                                      </p:to>
                                    </p:set>
                                    <p:animEffect transition="in" filter="fade">
                                      <p:cBhvr>
                                        <p:cTn id="83" dur="1000"/>
                                        <p:tgtEl>
                                          <p:spTgt spid="2">
                                            <p:txEl>
                                              <p:pRg st="16" end="16"/>
                                            </p:txEl>
                                          </p:spTgt>
                                        </p:tgtEl>
                                      </p:cBhvr>
                                    </p:animEffect>
                                    <p:anim calcmode="lin" valueType="num">
                                      <p:cBhvr>
                                        <p:cTn id="84" dur="1000" fill="hold"/>
                                        <p:tgtEl>
                                          <p:spTgt spid="2">
                                            <p:txEl>
                                              <p:pRg st="16" end="16"/>
                                            </p:txEl>
                                          </p:spTgt>
                                        </p:tgtEl>
                                        <p:attrNameLst>
                                          <p:attrName>ppt_x</p:attrName>
                                        </p:attrNameLst>
                                      </p:cBhvr>
                                      <p:tavLst>
                                        <p:tav tm="0">
                                          <p:val>
                                            <p:strVal val="#ppt_x"/>
                                          </p:val>
                                        </p:tav>
                                        <p:tav tm="100000">
                                          <p:val>
                                            <p:strVal val="#ppt_x"/>
                                          </p:val>
                                        </p:tav>
                                      </p:tavLst>
                                    </p:anim>
                                    <p:anim calcmode="lin" valueType="num">
                                      <p:cBhvr>
                                        <p:cTn id="85" dur="1000" fill="hold"/>
                                        <p:tgtEl>
                                          <p:spTgt spid="2">
                                            <p:txEl>
                                              <p:pRg st="16" end="16"/>
                                            </p:txEl>
                                          </p:spTgt>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
                                            <p:txEl>
                                              <p:pRg st="17" end="17"/>
                                            </p:txEl>
                                          </p:spTgt>
                                        </p:tgtEl>
                                        <p:attrNameLst>
                                          <p:attrName>style.visibility</p:attrName>
                                        </p:attrNameLst>
                                      </p:cBhvr>
                                      <p:to>
                                        <p:strVal val="visible"/>
                                      </p:to>
                                    </p:set>
                                    <p:animEffect transition="in" filter="fade">
                                      <p:cBhvr>
                                        <p:cTn id="88" dur="1000"/>
                                        <p:tgtEl>
                                          <p:spTgt spid="2">
                                            <p:txEl>
                                              <p:pRg st="17" end="17"/>
                                            </p:txEl>
                                          </p:spTgt>
                                        </p:tgtEl>
                                      </p:cBhvr>
                                    </p:animEffect>
                                    <p:anim calcmode="lin" valueType="num">
                                      <p:cBhvr>
                                        <p:cTn id="89" dur="1000" fill="hold"/>
                                        <p:tgtEl>
                                          <p:spTgt spid="2">
                                            <p:txEl>
                                              <p:pRg st="17" end="17"/>
                                            </p:txEl>
                                          </p:spTgt>
                                        </p:tgtEl>
                                        <p:attrNameLst>
                                          <p:attrName>ppt_x</p:attrName>
                                        </p:attrNameLst>
                                      </p:cBhvr>
                                      <p:tavLst>
                                        <p:tav tm="0">
                                          <p:val>
                                            <p:strVal val="#ppt_x"/>
                                          </p:val>
                                        </p:tav>
                                        <p:tav tm="100000">
                                          <p:val>
                                            <p:strVal val="#ppt_x"/>
                                          </p:val>
                                        </p:tav>
                                      </p:tavLst>
                                    </p:anim>
                                    <p:anim calcmode="lin" valueType="num">
                                      <p:cBhvr>
                                        <p:cTn id="90" dur="1000" fill="hold"/>
                                        <p:tgtEl>
                                          <p:spTgt spid="2">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2">
                                            <p:txEl>
                                              <p:pRg st="18" end="18"/>
                                            </p:txEl>
                                          </p:spTgt>
                                        </p:tgtEl>
                                        <p:attrNameLst>
                                          <p:attrName>style.visibility</p:attrName>
                                        </p:attrNameLst>
                                      </p:cBhvr>
                                      <p:to>
                                        <p:strVal val="visible"/>
                                      </p:to>
                                    </p:set>
                                    <p:animEffect transition="in" filter="fade">
                                      <p:cBhvr>
                                        <p:cTn id="95" dur="1000"/>
                                        <p:tgtEl>
                                          <p:spTgt spid="2">
                                            <p:txEl>
                                              <p:pRg st="18" end="18"/>
                                            </p:txEl>
                                          </p:spTgt>
                                        </p:tgtEl>
                                      </p:cBhvr>
                                    </p:animEffect>
                                    <p:anim calcmode="lin" valueType="num">
                                      <p:cBhvr>
                                        <p:cTn id="96" dur="1000" fill="hold"/>
                                        <p:tgtEl>
                                          <p:spTgt spid="2">
                                            <p:txEl>
                                              <p:pRg st="18" end="18"/>
                                            </p:txEl>
                                          </p:spTgt>
                                        </p:tgtEl>
                                        <p:attrNameLst>
                                          <p:attrName>ppt_x</p:attrName>
                                        </p:attrNameLst>
                                      </p:cBhvr>
                                      <p:tavLst>
                                        <p:tav tm="0">
                                          <p:val>
                                            <p:strVal val="#ppt_x"/>
                                          </p:val>
                                        </p:tav>
                                        <p:tav tm="100000">
                                          <p:val>
                                            <p:strVal val="#ppt_x"/>
                                          </p:val>
                                        </p:tav>
                                      </p:tavLst>
                                    </p:anim>
                                    <p:anim calcmode="lin" valueType="num">
                                      <p:cBhvr>
                                        <p:cTn id="97" dur="1000" fill="hold"/>
                                        <p:tgtEl>
                                          <p:spTgt spid="2">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6" presetClass="entr" presetSubtype="16" fill="hold" nodeType="clickEffect">
                                  <p:stCondLst>
                                    <p:cond delay="0"/>
                                  </p:stCondLst>
                                  <p:childTnLst>
                                    <p:set>
                                      <p:cBhvr>
                                        <p:cTn id="101" dur="1" fill="hold">
                                          <p:stCondLst>
                                            <p:cond delay="0"/>
                                          </p:stCondLst>
                                        </p:cTn>
                                        <p:tgtEl>
                                          <p:spTgt spid="2">
                                            <p:txEl>
                                              <p:pRg st="19" end="19"/>
                                            </p:txEl>
                                          </p:spTgt>
                                        </p:tgtEl>
                                        <p:attrNameLst>
                                          <p:attrName>style.visibility</p:attrName>
                                        </p:attrNameLst>
                                      </p:cBhvr>
                                      <p:to>
                                        <p:strVal val="visible"/>
                                      </p:to>
                                    </p:set>
                                    <p:animEffect transition="in" filter="circle(in)">
                                      <p:cBhvr>
                                        <p:cTn id="102" dur="2000"/>
                                        <p:tgtEl>
                                          <p:spTgt spid="2">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l"/>
            <a:r>
              <a:rPr lang="lt-LT" dirty="0">
                <a:hlinkClick r:id="rId2"/>
              </a:rPr>
              <a:t>http://earthobservatory.nasa.gov</a:t>
            </a:r>
            <a:endParaRPr lang="lt-LT" dirty="0"/>
          </a:p>
          <a:p>
            <a:pPr algn="l"/>
            <a:r>
              <a:rPr lang="lt-LT" dirty="0">
                <a:hlinkClick r:id="rId3"/>
              </a:rPr>
              <a:t>http://www.space.com/17081-how-far-is-earth-from-the-sun.html</a:t>
            </a:r>
            <a:endParaRPr lang="lt-LT" dirty="0"/>
          </a:p>
          <a:p>
            <a:pPr algn="l"/>
            <a:r>
              <a:rPr lang="lt-LT" dirty="0">
                <a:hlinkClick r:id="rId4"/>
              </a:rPr>
              <a:t>http://www.universetoday.com/15055/diameter-of-earth/</a:t>
            </a:r>
            <a:endParaRPr lang="en-US" dirty="0"/>
          </a:p>
          <a:p>
            <a:pPr algn="l"/>
            <a:r>
              <a:rPr lang="lt-LT" b="1" dirty="0" smtClean="0">
                <a:hlinkClick r:id="rId5"/>
              </a:rPr>
              <a:t>http</a:t>
            </a:r>
            <a:r>
              <a:rPr lang="lt-LT" b="1" dirty="0">
                <a:hlinkClick r:id="rId5"/>
              </a:rPr>
              <a:t>://astronomija.lt/sol-sys/earth</a:t>
            </a:r>
            <a:endParaRPr lang="en-US" b="1" dirty="0"/>
          </a:p>
          <a:p>
            <a:pPr algn="l"/>
            <a:r>
              <a:rPr lang="en-US" b="1" dirty="0" smtClean="0">
                <a:hlinkClick r:id="rId6"/>
              </a:rPr>
              <a:t>zinoti-apie-zemes-planeta-651-445203</a:t>
            </a:r>
            <a:endParaRPr lang="en-US" b="1" dirty="0"/>
          </a:p>
          <a:p>
            <a:pPr algn="l"/>
            <a:r>
              <a:rPr lang="en-US" b="1" dirty="0">
                <a:hlinkClick r:id="rId7"/>
              </a:rPr>
              <a:t>http://geografija.lt/2012/06/didziausios-musu-planetos-problemos/</a:t>
            </a:r>
            <a:endParaRPr lang="en-US" b="1" dirty="0"/>
          </a:p>
          <a:p>
            <a:pPr algn="l"/>
            <a:r>
              <a:rPr lang="en-US" b="1" dirty="0">
                <a:hlinkClick r:id="rId8"/>
              </a:rPr>
              <a:t>http://www.50waystohelp.com/</a:t>
            </a:r>
            <a:endParaRPr lang="en-US" b="1" dirty="0"/>
          </a:p>
          <a:p>
            <a:pPr algn="l"/>
            <a:endParaRPr lang="en-US" b="1" dirty="0"/>
          </a:p>
          <a:p>
            <a:pPr algn="l"/>
            <a:endParaRPr lang="lt-LT" b="1" dirty="0"/>
          </a:p>
          <a:p>
            <a:pPr algn="l"/>
            <a:endParaRPr lang="lt-LT" dirty="0"/>
          </a:p>
          <a:p>
            <a:pPr algn="l"/>
            <a:endParaRPr lang="lt-LT" dirty="0"/>
          </a:p>
        </p:txBody>
      </p:sp>
      <p:sp>
        <p:nvSpPr>
          <p:cNvPr id="3" name="Title 2"/>
          <p:cNvSpPr>
            <a:spLocks noGrp="1"/>
          </p:cNvSpPr>
          <p:nvPr>
            <p:ph type="title"/>
          </p:nvPr>
        </p:nvSpPr>
        <p:spPr/>
        <p:txBody>
          <a:bodyPr/>
          <a:lstStyle/>
          <a:p>
            <a:r>
              <a:rPr lang="lt-LT" dirty="0"/>
              <a:t>Informacijos šaltiniai</a:t>
            </a:r>
          </a:p>
        </p:txBody>
      </p:sp>
    </p:spTree>
    <p:extLst>
      <p:ext uri="{BB962C8B-B14F-4D97-AF65-F5344CB8AC3E}">
        <p14:creationId xmlns:p14="http://schemas.microsoft.com/office/powerpoint/2010/main" val="43236693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GB" dirty="0"/>
          </a:p>
        </p:txBody>
      </p:sp>
      <p:sp>
        <p:nvSpPr>
          <p:cNvPr id="3" name="Title 2"/>
          <p:cNvSpPr>
            <a:spLocks noGrp="1"/>
          </p:cNvSpPr>
          <p:nvPr>
            <p:ph type="title"/>
          </p:nvPr>
        </p:nvSpPr>
        <p:spPr/>
        <p:txBody>
          <a:bodyPr/>
          <a:lstStyle/>
          <a:p>
            <a:r>
              <a:rPr lang="lt-LT" dirty="0" smtClean="0"/>
              <a:t>AČIŪ UŽ</a:t>
            </a:r>
            <a:endParaRPr lang="en-GB" dirty="0"/>
          </a:p>
        </p:txBody>
      </p:sp>
      <p:sp>
        <p:nvSpPr>
          <p:cNvPr id="4" name="TextBox 3"/>
          <p:cNvSpPr txBox="1"/>
          <p:nvPr/>
        </p:nvSpPr>
        <p:spPr>
          <a:xfrm>
            <a:off x="1676400" y="1143000"/>
            <a:ext cx="3810000" cy="369332"/>
          </a:xfrm>
          <a:prstGeom prst="rect">
            <a:avLst/>
          </a:prstGeom>
          <a:noFill/>
        </p:spPr>
        <p:txBody>
          <a:bodyPr wrap="square" rtlCol="0">
            <a:spAutoFit/>
          </a:bodyPr>
          <a:lstStyle/>
          <a:p>
            <a:r>
              <a:rPr lang="en-GB" dirty="0" smtClean="0"/>
              <a:t>A</a:t>
            </a:r>
            <a:endParaRPr lang="en-GB" dirty="0"/>
          </a:p>
        </p:txBody>
      </p:sp>
      <p:pic>
        <p:nvPicPr>
          <p:cNvPr id="1028" name="Picture 4" descr="C:\Users\W10\Desktop\Planetoid_crashing_into_primordial_Earth-1200x9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8580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a:extLst/>
        </p:spPr>
      </p:pic>
      <p:sp>
        <p:nvSpPr>
          <p:cNvPr id="9" name="TextBox 8"/>
          <p:cNvSpPr txBox="1"/>
          <p:nvPr/>
        </p:nvSpPr>
        <p:spPr>
          <a:xfrm flipH="1">
            <a:off x="762000" y="3566416"/>
            <a:ext cx="7239000" cy="1323439"/>
          </a:xfrm>
          <a:prstGeom prst="rect">
            <a:avLst/>
          </a:prstGeom>
          <a:noFill/>
        </p:spPr>
        <p:txBody>
          <a:bodyPr wrap="square" rtlCol="0">
            <a:spAutoFit/>
          </a:bodyPr>
          <a:lstStyle/>
          <a:p>
            <a:r>
              <a:rPr lang="lt-LT" sz="8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tx2">
                    <a:lumMod val="10000"/>
                  </a:schemeClr>
                </a:solidFill>
                <a:effectLst>
                  <a:outerShdw blurRad="50800" dist="40000" dir="5400000" algn="tl" rotWithShape="0">
                    <a:srgbClr val="000000">
                      <a:shade val="5000"/>
                      <a:satMod val="120000"/>
                      <a:alpha val="33000"/>
                    </a:srgbClr>
                  </a:outerShdw>
                </a:effectLst>
              </a:rPr>
              <a:t>Ačiū už dėmesį</a:t>
            </a:r>
            <a:endParaRPr lang="en-GB" sz="8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tx2">
                  <a:lumMod val="10000"/>
                </a:schemeClr>
              </a:solidFill>
              <a:effectLst>
                <a:outerShdw blurRad="50800" dist="40000" dir="5400000" algn="tl" rotWithShape="0">
                  <a:srgbClr val="000000">
                    <a:shade val="5000"/>
                    <a:satMod val="120000"/>
                    <a:alpha val="33000"/>
                  </a:srgbClr>
                </a:outerShdw>
              </a:effectLst>
            </a:endParaRPr>
          </a:p>
        </p:txBody>
      </p:sp>
      <p:sp>
        <p:nvSpPr>
          <p:cNvPr id="6" name="TextBox 5"/>
          <p:cNvSpPr txBox="1"/>
          <p:nvPr/>
        </p:nvSpPr>
        <p:spPr>
          <a:xfrm>
            <a:off x="7239000" y="5980837"/>
            <a:ext cx="2362200" cy="1754326"/>
          </a:xfrm>
          <a:prstGeom prst="rect">
            <a:avLst/>
          </a:prstGeom>
          <a:noFill/>
        </p:spPr>
        <p:txBody>
          <a:bodyPr wrap="square" rtlCol="0">
            <a:spAutoFit/>
          </a:bodyPr>
          <a:lstStyle/>
          <a:p>
            <a:r>
              <a:rPr lang="en-GB" dirty="0"/>
              <a:t>http://www.forbes.com/sites/startswithabang/2016/02/06/ask-ethan-are-we-due-for-an-extinction-event-on-earth/#7168f8457a55</a:t>
            </a:r>
          </a:p>
        </p:txBody>
      </p:sp>
    </p:spTree>
    <p:extLst>
      <p:ext uri="{BB962C8B-B14F-4D97-AF65-F5344CB8AC3E}">
        <p14:creationId xmlns:p14="http://schemas.microsoft.com/office/powerpoint/2010/main" val="250477562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TM03457485[[fn=Mesh]]</Template>
  <TotalTime>1120</TotalTime>
  <Words>1472</Words>
  <Application>Microsoft Office PowerPoint</Application>
  <PresentationFormat>On-screen Show (4:3)</PresentationFormat>
  <Paragraphs>237</Paragraphs>
  <Slides>30</Slides>
  <Notes>10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BlackTie</vt:lpstr>
      <vt:lpstr>PowerPoint Presentation</vt:lpstr>
      <vt:lpstr>Turinys</vt:lpstr>
      <vt:lpstr>TIKSLAS</vt:lpstr>
      <vt:lpstr>PowerPoint Presentation</vt:lpstr>
      <vt:lpstr>Kada atsirado žemė?</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Kaip mes padedame gamtai rušiuodami atliekas?</vt:lpstr>
      <vt:lpstr>Kaip mes galima padėti gamtai tausodami vandenį?</vt:lpstr>
      <vt:lpstr>Kaip mes galima padėti gamtai tausodami popieriu?</vt:lpstr>
      <vt:lpstr>Naudoti mažiau chemikalų</vt:lpstr>
      <vt:lpstr>Kaip mes galime padėti gamtai naudojant mažiau elektros</vt:lpstr>
      <vt:lpstr>PowerPoint Presentation</vt:lpstr>
      <vt:lpstr>PowerPoint Presentation</vt:lpstr>
      <vt:lpstr>Išvados</vt:lpstr>
      <vt:lpstr>PowerPoint Presentation</vt:lpstr>
      <vt:lpstr>PowerPoint Presentation</vt:lpstr>
      <vt:lpstr>PowerPoint Presentation</vt:lpstr>
      <vt:lpstr>Informacijos šaltiniai</vt:lpstr>
      <vt:lpstr>AČIŪ UŽ</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Žemė</dc:title>
  <dc:creator>Vilius</dc:creator>
  <cp:lastModifiedBy>Lukas Malinauskas</cp:lastModifiedBy>
  <cp:revision>72</cp:revision>
  <dcterms:created xsi:type="dcterms:W3CDTF">2006-08-16T00:00:00Z</dcterms:created>
  <dcterms:modified xsi:type="dcterms:W3CDTF">2016-04-05T17:04:02Z</dcterms:modified>
</cp:coreProperties>
</file>