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6" r:id="rId2"/>
    <p:sldId id="279" r:id="rId3"/>
    <p:sldId id="280" r:id="rId4"/>
    <p:sldId id="277" r:id="rId5"/>
    <p:sldId id="278" r:id="rId6"/>
    <p:sldId id="261" r:id="rId7"/>
    <p:sldId id="285" r:id="rId8"/>
    <p:sldId id="283" r:id="rId9"/>
    <p:sldId id="284" r:id="rId10"/>
    <p:sldId id="334" r:id="rId11"/>
    <p:sldId id="336" r:id="rId12"/>
    <p:sldId id="339" r:id="rId13"/>
    <p:sldId id="335" r:id="rId14"/>
    <p:sldId id="337" r:id="rId15"/>
    <p:sldId id="330" r:id="rId16"/>
    <p:sldId id="308" r:id="rId17"/>
    <p:sldId id="359" r:id="rId18"/>
    <p:sldId id="360" r:id="rId19"/>
    <p:sldId id="307" r:id="rId20"/>
    <p:sldId id="272" r:id="rId21"/>
    <p:sldId id="309" r:id="rId22"/>
    <p:sldId id="290" r:id="rId23"/>
    <p:sldId id="289" r:id="rId24"/>
    <p:sldId id="281" r:id="rId25"/>
    <p:sldId id="257" r:id="rId26"/>
    <p:sldId id="291" r:id="rId27"/>
    <p:sldId id="292" r:id="rId28"/>
    <p:sldId id="293" r:id="rId29"/>
    <p:sldId id="258" r:id="rId30"/>
    <p:sldId id="295" r:id="rId31"/>
    <p:sldId id="296" r:id="rId32"/>
    <p:sldId id="297" r:id="rId33"/>
    <p:sldId id="298" r:id="rId34"/>
    <p:sldId id="299" r:id="rId35"/>
    <p:sldId id="300" r:id="rId36"/>
    <p:sldId id="260" r:id="rId37"/>
    <p:sldId id="301" r:id="rId38"/>
    <p:sldId id="303" r:id="rId39"/>
    <p:sldId id="262" r:id="rId40"/>
    <p:sldId id="311" r:id="rId41"/>
    <p:sldId id="312" r:id="rId42"/>
    <p:sldId id="313" r:id="rId43"/>
    <p:sldId id="314" r:id="rId44"/>
    <p:sldId id="265" r:id="rId45"/>
    <p:sldId id="315" r:id="rId46"/>
    <p:sldId id="317" r:id="rId47"/>
    <p:sldId id="316" r:id="rId48"/>
    <p:sldId id="318" r:id="rId49"/>
    <p:sldId id="332" r:id="rId50"/>
    <p:sldId id="320" r:id="rId51"/>
    <p:sldId id="321" r:id="rId52"/>
    <p:sldId id="270" r:id="rId53"/>
    <p:sldId id="323" r:id="rId54"/>
    <p:sldId id="324" r:id="rId55"/>
    <p:sldId id="325" r:id="rId56"/>
    <p:sldId id="333" r:id="rId57"/>
    <p:sldId id="327" r:id="rId58"/>
    <p:sldId id="340" r:id="rId59"/>
    <p:sldId id="341" r:id="rId60"/>
    <p:sldId id="342" r:id="rId61"/>
    <p:sldId id="343" r:id="rId62"/>
    <p:sldId id="344" r:id="rId63"/>
    <p:sldId id="346" r:id="rId64"/>
    <p:sldId id="347" r:id="rId65"/>
    <p:sldId id="348" r:id="rId66"/>
    <p:sldId id="361" r:id="rId67"/>
    <p:sldId id="350" r:id="rId68"/>
    <p:sldId id="363" r:id="rId69"/>
    <p:sldId id="362" r:id="rId70"/>
    <p:sldId id="352" r:id="rId71"/>
    <p:sldId id="357" r:id="rId72"/>
    <p:sldId id="356" r:id="rId73"/>
    <p:sldId id="353" r:id="rId74"/>
    <p:sldId id="354" r:id="rId75"/>
    <p:sldId id="358" r:id="rId76"/>
    <p:sldId id="355" r:id="rId77"/>
    <p:sldId id="328" r:id="rId78"/>
    <p:sldId id="329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C0C0"/>
    <a:srgbClr val="B2B2B2"/>
    <a:srgbClr val="1C1C1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00" autoAdjust="0"/>
  </p:normalViewPr>
  <p:slideViewPr>
    <p:cSldViewPr>
      <p:cViewPr varScale="1">
        <p:scale>
          <a:sx n="88" d="100"/>
          <a:sy n="88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C2EB8-37F0-4E37-837B-C3BE2D13DF90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24550-B5AC-46A7-BBF7-EA96CEF7EBE0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63497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24550-B5AC-46A7-BBF7-EA96CEF7EBE0}" type="slidenum">
              <a:rPr lang="lt-LT" smtClean="0"/>
              <a:pPr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10653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14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117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446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490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451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212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539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400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850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387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44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BCDDB-AF53-41E1-9194-BA5436612484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78817-EDEA-4339-833B-E8FDAEF985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74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wmv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rle.lt/teleskopai/teleskopas-skywatcher-mercury-70500-az2--430074.html" TargetMode="External"/><Relationship Id="rId2" Type="http://schemas.openxmlformats.org/officeDocument/2006/relationships/hyperlink" Target="http://ligos.sveikas.lt/lt/ligos_straipsniai/akys__musu_langas_i_pasaul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zeiss.co.uk/vision-care/en_gb/eye-care-professionals/optical-knowledge/optical-basics/optics-the-eye/ametropic-eye.html" TargetMode="External"/><Relationship Id="rId4" Type="http://schemas.openxmlformats.org/officeDocument/2006/relationships/hyperlink" Target="http://www.schoolphysics.co.uk/age11-14/Light/text/Eye_/index.html" TargetMode="Externa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676400"/>
            <a:ext cx="6781800" cy="2593975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LĘŠIŲ </a:t>
            </a:r>
            <a:r>
              <a:rPr lang="lt-LT" sz="9600" b="1" dirty="0" smtClean="0"/>
              <a:t>GAMYBA</a:t>
            </a:r>
            <a:r>
              <a:rPr lang="lt-LT" sz="8800" b="1" dirty="0" smtClean="0"/>
              <a:t> </a:t>
            </a:r>
            <a:endParaRPr lang="en-US" sz="8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9530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u="sng" dirty="0" smtClean="0"/>
              <a:t>Parengė: </a:t>
            </a:r>
            <a:r>
              <a:rPr lang="lt-LT" sz="3200" b="1" dirty="0" smtClean="0"/>
              <a:t>Biržų </a:t>
            </a:r>
            <a:r>
              <a:rPr lang="lt-LT" sz="3200" b="1" dirty="0"/>
              <a:t>„Saulės“ </a:t>
            </a:r>
            <a:r>
              <a:rPr lang="lt-LT" sz="3200" b="1" dirty="0" smtClean="0"/>
              <a:t>gimnazijos 2a kl. mokinės</a:t>
            </a:r>
          </a:p>
          <a:p>
            <a:pPr algn="ctr"/>
            <a:r>
              <a:rPr lang="lt-LT" sz="3200" b="1" dirty="0" smtClean="0"/>
              <a:t>Reda Rulinskaitė ir Sigutė Žigaitė</a:t>
            </a:r>
          </a:p>
          <a:p>
            <a:pPr algn="ctr"/>
            <a:r>
              <a:rPr lang="lt-LT" sz="3200" b="1" dirty="0" smtClean="0"/>
              <a:t>Darbo vadovė: Astra Korsakienė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"/>
            <a:ext cx="7696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/>
              <a:t>Respublikiniam </a:t>
            </a:r>
            <a:r>
              <a:rPr lang="lt-LT" sz="2400" b="1" dirty="0" smtClean="0"/>
              <a:t>mokinių fizikos kūrybinių darbų </a:t>
            </a:r>
            <a:r>
              <a:rPr lang="lt-LT" sz="2400" b="1" dirty="0" smtClean="0"/>
              <a:t>konkursui</a:t>
            </a:r>
            <a:endParaRPr lang="lt-LT" sz="2400" b="1" dirty="0" smtClean="0"/>
          </a:p>
          <a:p>
            <a:pPr algn="ctr"/>
            <a:r>
              <a:rPr lang="lt-LT" sz="2400" b="1" dirty="0" smtClean="0"/>
              <a:t>„Fizikos bandymai aplink mus 2016“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3749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b="1" dirty="0" smtClean="0"/>
              <a:t>Turinys</a:t>
            </a:r>
            <a:endParaRPr lang="lt-LT" sz="8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Darbo tikslas, hipotezė.</a:t>
            </a:r>
          </a:p>
          <a:p>
            <a:r>
              <a:rPr lang="lt-LT" sz="3600" b="1" dirty="0" smtClean="0"/>
              <a:t>Kas yra lęšis?</a:t>
            </a:r>
          </a:p>
          <a:p>
            <a:r>
              <a:rPr lang="lt-LT" sz="3600" b="1" dirty="0" smtClean="0"/>
              <a:t>Lęšių rūšys.</a:t>
            </a:r>
          </a:p>
          <a:p>
            <a:r>
              <a:rPr lang="lt-LT" sz="3600" b="1" dirty="0" smtClean="0"/>
              <a:t>Lęšių paskirtis.</a:t>
            </a:r>
          </a:p>
          <a:p>
            <a:r>
              <a:rPr lang="lt-LT" sz="3600" b="1" dirty="0" smtClean="0"/>
              <a:t>Lęšiai gamtoje</a:t>
            </a:r>
          </a:p>
          <a:p>
            <a:r>
              <a:rPr lang="lt-LT" sz="3600" b="1" dirty="0" smtClean="0"/>
              <a:t>Tyrimai ir bandymai.</a:t>
            </a:r>
          </a:p>
          <a:p>
            <a:r>
              <a:rPr lang="lt-LT" sz="3600" b="1" dirty="0" smtClean="0"/>
              <a:t>Išvados</a:t>
            </a:r>
          </a:p>
          <a:p>
            <a:r>
              <a:rPr lang="lt-LT" sz="3600" b="1" dirty="0" smtClean="0"/>
              <a:t>Šaltiniai.</a:t>
            </a:r>
          </a:p>
          <a:p>
            <a:endParaRPr lang="lt-LT" sz="36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3096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Kodėl</a:t>
            </a:r>
            <a:r>
              <a:rPr lang="lt-LT" sz="8800" dirty="0" smtClean="0"/>
              <a:t> </a:t>
            </a:r>
            <a:r>
              <a:rPr lang="lt-LT" sz="8800" b="1" dirty="0" smtClean="0"/>
              <a:t>pasirinkta</a:t>
            </a:r>
            <a:r>
              <a:rPr lang="lt-LT" sz="8800" dirty="0" smtClean="0"/>
              <a:t>?</a:t>
            </a:r>
            <a:endParaRPr lang="lt-LT" sz="8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205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5400" b="1" dirty="0" smtClean="0"/>
              <a:t>Pasirinkome šią temą, nes mums patinka gamtos mokslai ir domimės optikos sritimi.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xmlns="" val="20631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Darbo tikslas</a:t>
            </a:r>
            <a:endParaRPr lang="lt-LT" sz="8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667000"/>
            <a:ext cx="8153400" cy="274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 smtClean="0"/>
              <a:t>N</a:t>
            </a:r>
            <a:r>
              <a:rPr lang="lt-LT" sz="5400" b="1" dirty="0" smtClean="0"/>
              <a:t>amų sąlygomis naudojant įvairias skaidrias medžiagas pasigaminti lęšį.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xmlns="" val="42636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1143000"/>
          </a:xfrm>
        </p:spPr>
        <p:txBody>
          <a:bodyPr>
            <a:noAutofit/>
          </a:bodyPr>
          <a:lstStyle/>
          <a:p>
            <a:r>
              <a:rPr lang="lt-LT" sz="8800" b="1" dirty="0"/>
              <a:t>H</a:t>
            </a:r>
            <a:r>
              <a:rPr lang="lt-LT" sz="8800" b="1" dirty="0" smtClean="0"/>
              <a:t>ipotezė</a:t>
            </a:r>
            <a:endParaRPr lang="lt-LT" sz="8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66800" y="3048000"/>
            <a:ext cx="69342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5400" b="1" dirty="0" smtClean="0"/>
              <a:t>Sušalęs vanduo turėtų suformuoti puikų lęšį.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xmlns="" val="203014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Lęšis</a:t>
            </a:r>
            <a:endParaRPr lang="en-US" sz="8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8763000" cy="3124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800" b="1" dirty="0" smtClean="0"/>
              <a:t>      – tai skaidrus kūnas, apribotas dviejų sferinių paviršių (vienas iš jų gali būti ir ploksčias).</a:t>
            </a:r>
            <a:endParaRPr lang="lt-LT" sz="4800" b="1" dirty="0"/>
          </a:p>
          <a:p>
            <a:pPr>
              <a:buNone/>
            </a:pPr>
            <a:endParaRPr lang="lt-LT" sz="4800" b="1" dirty="0" smtClean="0"/>
          </a:p>
          <a:p>
            <a:pPr>
              <a:buNone/>
            </a:pPr>
            <a:endParaRPr lang="lt-LT"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851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Autofit/>
          </a:bodyPr>
          <a:lstStyle/>
          <a:p>
            <a:r>
              <a:rPr lang="en-US" sz="13800" b="1" dirty="0" smtClean="0"/>
              <a:t>L</a:t>
            </a:r>
            <a:r>
              <a:rPr lang="lt-LT" sz="13800" b="1" dirty="0" smtClean="0"/>
              <a:t>ęšių rūšys</a:t>
            </a:r>
            <a:endParaRPr lang="en-US" sz="13800" b="1" dirty="0"/>
          </a:p>
        </p:txBody>
      </p:sp>
    </p:spTree>
    <p:extLst>
      <p:ext uri="{BB962C8B-B14F-4D97-AF65-F5344CB8AC3E}">
        <p14:creationId xmlns:p14="http://schemas.microsoft.com/office/powerpoint/2010/main" xmlns="" val="36670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1331" y="152400"/>
            <a:ext cx="88217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solidFill>
                  <a:srgbClr val="FF0000"/>
                </a:solidFill>
              </a:rPr>
              <a:t>Glaudžiamieji</a:t>
            </a:r>
          </a:p>
          <a:p>
            <a:r>
              <a:rPr lang="lt-LT" sz="4000" b="1" dirty="0" smtClean="0"/>
              <a:t>-tai lęšiai, kurie per vidurį yra storesni nei kraštuose.</a:t>
            </a:r>
            <a:endParaRPr lang="en-US" sz="4000" b="1" dirty="0"/>
          </a:p>
        </p:txBody>
      </p:sp>
      <p:pic>
        <p:nvPicPr>
          <p:cNvPr id="1026" name="Picture 2" descr="C:\Users\Reda\Desktop\glaudz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23929"/>
            <a:ext cx="794435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369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82608"/>
            <a:ext cx="8371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solidFill>
                  <a:srgbClr val="FF0000"/>
                </a:solidFill>
              </a:rPr>
              <a:t>Sklaidomieji</a:t>
            </a:r>
          </a:p>
          <a:p>
            <a:r>
              <a:rPr lang="lt-LT" sz="4000" b="1" dirty="0" smtClean="0"/>
              <a:t>- tai lęšiai, kurie per vidurį yra plonesni negu kraštuose.</a:t>
            </a:r>
            <a:endParaRPr lang="en-US" sz="4000" b="1" dirty="0"/>
          </a:p>
        </p:txBody>
      </p:sp>
      <p:pic>
        <p:nvPicPr>
          <p:cNvPr id="2050" name="Picture 2" descr="C:\Users\Reda\Desktop\sklai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142" y="1931719"/>
            <a:ext cx="8686799" cy="485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243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382000" cy="1935162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Pagrindinės lęšių charakteristikos</a:t>
            </a:r>
            <a:endParaRPr lang="lt-LT" sz="88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3429000"/>
            <a:ext cx="5105400" cy="2438400"/>
          </a:xfrm>
        </p:spPr>
        <p:txBody>
          <a:bodyPr>
            <a:normAutofit/>
          </a:bodyPr>
          <a:lstStyle/>
          <a:p>
            <a:r>
              <a:rPr lang="lt-LT" sz="5400" b="1" dirty="0" smtClean="0">
                <a:solidFill>
                  <a:srgbClr val="FF0000"/>
                </a:solidFill>
              </a:rPr>
              <a:t>Židinio nuotolis </a:t>
            </a:r>
          </a:p>
          <a:p>
            <a:r>
              <a:rPr lang="lt-LT" sz="5400" b="1" dirty="0" smtClean="0">
                <a:solidFill>
                  <a:srgbClr val="FF0000"/>
                </a:solidFill>
              </a:rPr>
              <a:t>Laužiamoji geba</a:t>
            </a:r>
            <a:endParaRPr lang="lt-LT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04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73166" y="304800"/>
            <a:ext cx="8229600" cy="1143000"/>
          </a:xfrm>
        </p:spPr>
        <p:txBody>
          <a:bodyPr>
            <a:noAutofit/>
          </a:bodyPr>
          <a:lstStyle/>
          <a:p>
            <a:r>
              <a:rPr lang="en-GB" sz="8800" b="1" dirty="0" smtClean="0"/>
              <a:t>Lau</a:t>
            </a:r>
            <a:r>
              <a:rPr lang="lt-LT" sz="8800" b="1" dirty="0" err="1" smtClean="0"/>
              <a:t>žiamoji</a:t>
            </a:r>
            <a:r>
              <a:rPr lang="lt-LT" sz="8800" b="1" dirty="0" smtClean="0"/>
              <a:t> geba</a:t>
            </a:r>
            <a:endParaRPr lang="lt-LT" sz="88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495800" y="4572000"/>
                <a:ext cx="3779378" cy="2042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800" b="1" dirty="0" smtClean="0"/>
                  <a:t> </a:t>
                </a:r>
                <a:r>
                  <a:rPr lang="lt-LT" sz="8800" b="1" dirty="0" smtClean="0"/>
                  <a:t>D</a:t>
                </a:r>
                <a14:m>
                  <m:oMath xmlns:m="http://schemas.openxmlformats.org/officeDocument/2006/math">
                    <m:r>
                      <a:rPr lang="en-GB" sz="8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8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8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lt-LT" sz="8800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den>
                    </m:f>
                  </m:oMath>
                </a14:m>
                <a:endParaRPr lang="lt-LT" sz="88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572000"/>
                <a:ext cx="3779378" cy="204203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5509" b="-1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28600" y="1828800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4800" b="1" dirty="0"/>
              <a:t>t</a:t>
            </a:r>
            <a:r>
              <a:rPr lang="lt-LT" sz="4800" b="1" dirty="0" smtClean="0"/>
              <a:t>ai dydis, atvirkščias lęšio židinio nuotoliui.</a:t>
            </a:r>
            <a:endParaRPr lang="en-US" sz="48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" y="3392845"/>
            <a:ext cx="9517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b="1" dirty="0">
                <a:solidFill>
                  <a:srgbClr val="FF0000"/>
                </a:solidFill>
              </a:rPr>
              <a:t>Matuojama</a:t>
            </a:r>
            <a:r>
              <a:rPr lang="lt-LT" sz="5400" b="1" dirty="0"/>
              <a:t>: </a:t>
            </a:r>
            <a:r>
              <a:rPr lang="lt-LT" sz="5400" b="1" i="1" dirty="0"/>
              <a:t>dioptrijomis [D]</a:t>
            </a:r>
            <a:endParaRPr lang="en-US" sz="5400" b="1" i="1" dirty="0"/>
          </a:p>
          <a:p>
            <a:r>
              <a:rPr lang="lt-LT" sz="5400" b="1" dirty="0" smtClean="0">
                <a:solidFill>
                  <a:srgbClr val="FF0000"/>
                </a:solidFill>
              </a:rPr>
              <a:t>Žymima</a:t>
            </a:r>
            <a:r>
              <a:rPr lang="lt-LT" sz="5400" b="1" dirty="0" smtClean="0"/>
              <a:t>: D</a:t>
            </a:r>
          </a:p>
        </p:txBody>
      </p:sp>
    </p:spTree>
    <p:extLst>
      <p:ext uri="{BB962C8B-B14F-4D97-AF65-F5344CB8AC3E}">
        <p14:creationId xmlns:p14="http://schemas.microsoft.com/office/powerpoint/2010/main" xmlns="" val="157409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/>
          <p:cNvSpPr>
            <a:spLocks noGrp="1"/>
          </p:cNvSpPr>
          <p:nvPr>
            <p:ph type="title"/>
          </p:nvPr>
        </p:nvSpPr>
        <p:spPr>
          <a:xfrm>
            <a:off x="377439" y="304800"/>
            <a:ext cx="8229600" cy="1143000"/>
          </a:xfrm>
        </p:spPr>
        <p:txBody>
          <a:bodyPr>
            <a:noAutofit/>
          </a:bodyPr>
          <a:lstStyle/>
          <a:p>
            <a:r>
              <a:rPr lang="lt-LT" sz="8800" b="1" dirty="0" smtClean="0"/>
              <a:t>Židinio nuotolis</a:t>
            </a:r>
            <a:endParaRPr lang="lt-LT" sz="8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9459" y="1752600"/>
            <a:ext cx="8915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b="1" dirty="0" smtClean="0"/>
              <a:t>– tai atstumas nuo lęšio optinio centro iki pagrindinio židinio.</a:t>
            </a:r>
            <a:endParaRPr lang="en-US" sz="5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7418" y="4419600"/>
            <a:ext cx="94594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600" b="1" dirty="0" smtClean="0">
                <a:solidFill>
                  <a:srgbClr val="FF0000"/>
                </a:solidFill>
              </a:rPr>
              <a:t>Matuojamas</a:t>
            </a:r>
            <a:r>
              <a:rPr lang="lt-LT" sz="6600" b="1" dirty="0" smtClean="0"/>
              <a:t>: </a:t>
            </a:r>
            <a:r>
              <a:rPr lang="lt-LT" sz="6600" b="1" dirty="0"/>
              <a:t>metrais [m</a:t>
            </a:r>
            <a:r>
              <a:rPr lang="lt-LT" sz="6600" b="1" dirty="0" smtClean="0"/>
              <a:t>]</a:t>
            </a:r>
            <a:endParaRPr lang="lt-LT" sz="6600" b="1" dirty="0" smtClean="0">
              <a:solidFill>
                <a:srgbClr val="FF0000"/>
              </a:solidFill>
            </a:endParaRPr>
          </a:p>
          <a:p>
            <a:r>
              <a:rPr lang="lt-LT" sz="6600" b="1" dirty="0" smtClean="0">
                <a:solidFill>
                  <a:srgbClr val="FF0000"/>
                </a:solidFill>
              </a:rPr>
              <a:t>Žymimas</a:t>
            </a:r>
            <a:r>
              <a:rPr lang="lt-LT" sz="6600" b="1" dirty="0" smtClean="0"/>
              <a:t>: F</a:t>
            </a:r>
          </a:p>
        </p:txBody>
      </p:sp>
    </p:spTree>
    <p:extLst>
      <p:ext uri="{BB962C8B-B14F-4D97-AF65-F5344CB8AC3E}">
        <p14:creationId xmlns:p14="http://schemas.microsoft.com/office/powerpoint/2010/main" xmlns="" val="390006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Reda\Desktop\2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5" y="1752600"/>
            <a:ext cx="9144000" cy="361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3400" y="5257800"/>
            <a:ext cx="8458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/>
              <a:t>Glaudžiamojo lęšio židinys yra tikrasis, D ir F yra teigiami.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062" y="-28125"/>
            <a:ext cx="906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6000" b="1" dirty="0" smtClean="0"/>
              <a:t>Glaudžiamojo lęšio židinio nuotolis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xmlns="" val="733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Reda\Desktop\2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92954"/>
            <a:ext cx="9144000" cy="444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822" y="762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 smtClean="0"/>
              <a:t>Sklaidomojo lęšio židinio nuotolis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9222" y="51816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/>
              <a:t>Sklaidomojo lęšio židinys yra menamas, tad D ir F yra neigiami.</a:t>
            </a:r>
          </a:p>
          <a:p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3939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839200" cy="3657600"/>
          </a:xfrm>
        </p:spPr>
        <p:txBody>
          <a:bodyPr>
            <a:noAutofit/>
          </a:bodyPr>
          <a:lstStyle/>
          <a:p>
            <a:r>
              <a:rPr lang="lt-LT" sz="11500" b="1" dirty="0" smtClean="0"/>
              <a:t>Lęšių paskirtis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xmlns="" val="32288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93" y="5970853"/>
            <a:ext cx="7772400" cy="1143000"/>
          </a:xfrm>
        </p:spPr>
        <p:txBody>
          <a:bodyPr>
            <a:no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Optiniams prietaisams kurti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Reda\Desktop\20160109_1637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724400" cy="388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eda\Desktop\DSC_0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75974"/>
            <a:ext cx="4448675" cy="369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593" y="3962401"/>
            <a:ext cx="3798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Fotoaparatams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762000"/>
            <a:ext cx="47224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Mobiliųjų telefonų kameroms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7388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152400" y="311288"/>
            <a:ext cx="4114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Lęšių, įmontuotų vizualiam </a:t>
            </a:r>
            <a:r>
              <a:rPr lang="lt-LT" sz="3600" b="1" dirty="0" err="1" smtClean="0"/>
              <a:t>stebėji-mui</a:t>
            </a:r>
            <a:r>
              <a:rPr lang="lt-LT" sz="3600" b="1" dirty="0" smtClean="0"/>
              <a:t> skirtuose </a:t>
            </a:r>
            <a:r>
              <a:rPr lang="lt-LT" sz="4400" b="1" dirty="0" smtClean="0">
                <a:solidFill>
                  <a:srgbClr val="FF0000"/>
                </a:solidFill>
              </a:rPr>
              <a:t>teleskopuose</a:t>
            </a:r>
            <a:r>
              <a:rPr lang="lt-LT" sz="3600" b="1" dirty="0" smtClean="0"/>
              <a:t> paskirtis – </a:t>
            </a:r>
            <a:r>
              <a:rPr lang="lt-LT" sz="3600" b="1" dirty="0"/>
              <a:t>padidinti kampą, kuriuo matomas stebimas objektas, ir šitaip padidinti skiriamąją akies </a:t>
            </a:r>
            <a:r>
              <a:rPr lang="lt-LT" sz="3600" b="1" dirty="0" smtClean="0"/>
              <a:t>gebą.</a:t>
            </a:r>
            <a:endParaRPr lang="lt-LT" sz="3600" b="1" dirty="0"/>
          </a:p>
        </p:txBody>
      </p:sp>
      <p:pic>
        <p:nvPicPr>
          <p:cNvPr id="9" name="Paveikslėlis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109657"/>
            <a:ext cx="4814888" cy="674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549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54057"/>
            <a:ext cx="3733800" cy="666750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304800" y="762000"/>
            <a:ext cx="4572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4000" b="1" dirty="0">
                <a:solidFill>
                  <a:srgbClr val="FF0000"/>
                </a:solidFill>
              </a:rPr>
              <a:t>Mikroskopas</a:t>
            </a:r>
            <a:r>
              <a:rPr lang="lt-LT" sz="3600" b="1" dirty="0"/>
              <a:t> (iš graikų </a:t>
            </a:r>
            <a:r>
              <a:rPr lang="lt-LT" sz="3600" b="1" dirty="0" err="1"/>
              <a:t>mikrós</a:t>
            </a:r>
            <a:r>
              <a:rPr lang="lt-LT" sz="3600" b="1" dirty="0"/>
              <a:t>: mažas; </a:t>
            </a:r>
            <a:r>
              <a:rPr lang="lt-LT" sz="3600" b="1" dirty="0" err="1"/>
              <a:t>skopein</a:t>
            </a:r>
            <a:r>
              <a:rPr lang="lt-LT" sz="3600" b="1" dirty="0"/>
              <a:t>: stebėti) yra optinis prietaisas skirtas stipriai padidintam, plika akim neįžiūrimų objektų (arba jų struktūros detalių), vaizdui gauti.</a:t>
            </a:r>
          </a:p>
        </p:txBody>
      </p:sp>
    </p:spTree>
    <p:extLst>
      <p:ext uri="{BB962C8B-B14F-4D97-AF65-F5344CB8AC3E}">
        <p14:creationId xmlns:p14="http://schemas.microsoft.com/office/powerpoint/2010/main" xmlns="" val="222758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808589"/>
            <a:ext cx="6019800" cy="609600"/>
          </a:xfrm>
        </p:spPr>
        <p:txBody>
          <a:bodyPr>
            <a:noAutofit/>
          </a:bodyPr>
          <a:lstStyle/>
          <a:p>
            <a:r>
              <a:rPr lang="lt-LT" sz="5400" b="1" dirty="0" smtClean="0"/>
              <a:t>Regai koreguoti</a:t>
            </a:r>
            <a:endParaRPr lang="en-US" sz="5400" b="1" dirty="0"/>
          </a:p>
        </p:txBody>
      </p:sp>
      <p:pic>
        <p:nvPicPr>
          <p:cNvPr id="2051" name="Picture 3" descr="C:\Users\Reda\Desktop\DSC_01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7713"/>
            <a:ext cx="8382000" cy="558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798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133600"/>
            <a:ext cx="9296400" cy="1752600"/>
          </a:xfrm>
        </p:spPr>
        <p:txBody>
          <a:bodyPr>
            <a:noAutofit/>
          </a:bodyPr>
          <a:lstStyle/>
          <a:p>
            <a:r>
              <a:rPr lang="en-US" sz="11500" b="1" dirty="0" smtClean="0"/>
              <a:t>L</a:t>
            </a:r>
            <a:r>
              <a:rPr lang="lt-LT" sz="11500" b="1" dirty="0" smtClean="0"/>
              <a:t>ęši</a:t>
            </a:r>
            <a:r>
              <a:rPr lang="en-US" sz="11500" b="1" dirty="0" err="1" smtClean="0"/>
              <a:t>ai</a:t>
            </a:r>
            <a:r>
              <a:rPr lang="en-US" sz="11500" b="1" dirty="0" smtClean="0"/>
              <a:t> </a:t>
            </a:r>
            <a:r>
              <a:rPr lang="en-US" sz="11500" b="1" dirty="0" err="1" smtClean="0"/>
              <a:t>gamtoje</a:t>
            </a:r>
            <a:endParaRPr lang="lt-LT" sz="11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738" y="6096000"/>
            <a:ext cx="50292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000" b="1" dirty="0"/>
              <a:t>A</a:t>
            </a:r>
            <a:r>
              <a:rPr lang="lt-LT" sz="4000" b="1" dirty="0" smtClean="0"/>
              <a:t>kyje esantis lęšiukas</a:t>
            </a:r>
            <a:endParaRPr lang="en-US" sz="4000" b="1" dirty="0"/>
          </a:p>
        </p:txBody>
      </p:sp>
      <p:pic>
        <p:nvPicPr>
          <p:cNvPr id="1026" name="Picture 2" descr="http://www.visionaware.org/image.ashx?ImageID=37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0" y="-44464"/>
            <a:ext cx="4588339" cy="411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veikslėlis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7322" y="2971800"/>
            <a:ext cx="48768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04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5867400"/>
            <a:ext cx="89154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/>
              <a:t>La</a:t>
            </a:r>
            <a:r>
              <a:rPr lang="lt-LT" sz="4800" b="1" dirty="0" smtClean="0"/>
              <a:t>šas – puikiausias natūralus lęšis.</a:t>
            </a:r>
            <a:endParaRPr lang="en-US" sz="4800" b="1" dirty="0"/>
          </a:p>
        </p:txBody>
      </p:sp>
      <p:pic>
        <p:nvPicPr>
          <p:cNvPr id="2052" name="Picture 4" descr="C:\Users\Reda\Desktop\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01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51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eda\Desktop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5400" b="1" dirty="0">
                <a:solidFill>
                  <a:schemeClr val="bg1"/>
                </a:solidFill>
              </a:rPr>
              <a:t>V</a:t>
            </a:r>
            <a:r>
              <a:rPr lang="lt-LT" sz="5400" b="1" dirty="0" smtClean="0">
                <a:solidFill>
                  <a:schemeClr val="bg1"/>
                </a:solidFill>
              </a:rPr>
              <a:t>andens lašas yra natūralus lęšis. Karštą vasaros dieną jei ant augalo lapo yra vandens lašų, jie gali pradeginti lapuose skylutes.</a:t>
            </a:r>
            <a:r>
              <a:rPr lang="en-US" sz="5400" b="1" dirty="0" smtClean="0">
                <a:solidFill>
                  <a:schemeClr val="bg1"/>
                </a:solidFill>
              </a:rPr>
              <a:t> 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76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Autofit/>
          </a:bodyPr>
          <a:lstStyle/>
          <a:p>
            <a:r>
              <a:rPr lang="lt-LT" sz="7200" b="1" dirty="0" smtClean="0"/>
              <a:t>Tiriamojo darbo eiga</a:t>
            </a:r>
            <a:endParaRPr lang="lt-LT" sz="7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9248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000" b="1" dirty="0"/>
              <a:t>P</a:t>
            </a:r>
            <a:r>
              <a:rPr lang="lt-LT" sz="4000" b="1" dirty="0" smtClean="0"/>
              <a:t>asigaminome formeles, atsiradome papildomų indelių.Pradėjome daryti bandymus su vandeniu iš čiaupo ir  distiliuotu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vandeniu</a:t>
            </a:r>
            <a:r>
              <a:rPr lang="en-US" sz="4000" b="1" dirty="0" smtClean="0"/>
              <a:t> </a:t>
            </a:r>
            <a:r>
              <a:rPr lang="lt-LT" sz="4000" b="1" dirty="0" smtClean="0"/>
              <a:t>. Tęsėme bandymus su papildomomis medžiagomis.</a:t>
            </a:r>
          </a:p>
        </p:txBody>
      </p:sp>
    </p:spTree>
    <p:extLst>
      <p:ext uri="{BB962C8B-B14F-4D97-AF65-F5344CB8AC3E}">
        <p14:creationId xmlns:p14="http://schemas.microsoft.com/office/powerpoint/2010/main" xmlns="" val="28366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9067800" cy="1981200"/>
          </a:xfrm>
        </p:spPr>
        <p:txBody>
          <a:bodyPr>
            <a:noAutofit/>
          </a:bodyPr>
          <a:lstStyle/>
          <a:p>
            <a:pPr marL="0" indent="0"/>
            <a:r>
              <a:rPr lang="lt-LT" sz="8000" b="1" u="sng" dirty="0" smtClean="0">
                <a:sym typeface="Wingdings" pitchFamily="2" charset="2"/>
              </a:rPr>
              <a:t>Pirmasis bandymas</a:t>
            </a: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0"/>
            <a:ext cx="8229600" cy="220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b="1" dirty="0" smtClean="0">
                <a:sym typeface="Wingdings" pitchFamily="2" charset="2"/>
              </a:rPr>
              <a:t>Įpylėme į pailgą indelį vandens iš čiaupo ir įdėjome į šaldiklį.</a:t>
            </a:r>
            <a:endParaRPr lang="lt-LT" sz="4800" dirty="0" smtClean="0"/>
          </a:p>
        </p:txBody>
      </p:sp>
    </p:spTree>
    <p:extLst>
      <p:ext uri="{BB962C8B-B14F-4D97-AF65-F5344CB8AC3E}">
        <p14:creationId xmlns:p14="http://schemas.microsoft.com/office/powerpoint/2010/main" xmlns="" val="201285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594" y="5867400"/>
            <a:ext cx="85344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u="sng" dirty="0" smtClean="0">
                <a:solidFill>
                  <a:srgbClr val="FF0000"/>
                </a:solidFill>
              </a:rPr>
              <a:t>Matmenys: </a:t>
            </a:r>
            <a:r>
              <a:rPr lang="lt-LT" b="1" dirty="0" smtClean="0"/>
              <a:t>Storis</a:t>
            </a:r>
            <a:r>
              <a:rPr lang="lt-LT" b="1" dirty="0"/>
              <a:t>: </a:t>
            </a:r>
            <a:r>
              <a:rPr lang="lt-LT" b="1" dirty="0" smtClean="0"/>
              <a:t>1cm, </a:t>
            </a:r>
            <a:r>
              <a:rPr lang="lt-LT" b="1" dirty="0"/>
              <a:t>i</a:t>
            </a:r>
            <a:r>
              <a:rPr lang="lt-LT" b="1" dirty="0" smtClean="0"/>
              <a:t>lgis</a:t>
            </a:r>
            <a:r>
              <a:rPr lang="lt-LT" b="1" dirty="0"/>
              <a:t>: </a:t>
            </a:r>
            <a:r>
              <a:rPr lang="lt-LT" b="1" dirty="0" smtClean="0"/>
              <a:t>15cm, </a:t>
            </a:r>
            <a:r>
              <a:rPr lang="lt-LT" b="1" dirty="0"/>
              <a:t>p</a:t>
            </a:r>
            <a:r>
              <a:rPr lang="lt-LT" b="1" dirty="0" smtClean="0"/>
              <a:t>lotis</a:t>
            </a:r>
            <a:r>
              <a:rPr lang="lt-LT" b="1" dirty="0"/>
              <a:t>: 9,5cm</a:t>
            </a:r>
          </a:p>
          <a:p>
            <a:endParaRPr lang="en-US" b="1" dirty="0"/>
          </a:p>
        </p:txBody>
      </p:sp>
      <p:pic>
        <p:nvPicPr>
          <p:cNvPr id="1026" name="Picture 2" descr="C:\Users\Reda\Desktop\20151006_1708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6410" y="855719"/>
            <a:ext cx="9150409" cy="44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064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81600"/>
            <a:ext cx="9372600" cy="15410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dirty="0" smtClean="0"/>
              <a:t>Gautas lęšis buvo neefektyvus, nes jis nepakankamai skaidrus ir jo nepavyko tinkamai išformuoti. </a:t>
            </a:r>
            <a:endParaRPr lang="en-US" sz="3600" b="1" dirty="0"/>
          </a:p>
        </p:txBody>
      </p:sp>
      <p:pic>
        <p:nvPicPr>
          <p:cNvPr id="2050" name="Picture 2" descr="C:\Users\Reda\Desktop\20151006_171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7732" y="0"/>
            <a:ext cx="921173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01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3521164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 smtClean="0"/>
              <a:t>Kadangi lęšis iš ledo, jis greitai tirpsta. Tai sumažino bandymo laiką.</a:t>
            </a:r>
            <a:endParaRPr lang="en-US" sz="4400" b="1" dirty="0"/>
          </a:p>
        </p:txBody>
      </p:sp>
      <p:pic>
        <p:nvPicPr>
          <p:cNvPr id="3075" name="Picture 3" descr="C:\Users\Reda\Desktop\20151006_1711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3605" y="-31738"/>
            <a:ext cx="5150395" cy="687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815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305800" cy="1651242"/>
          </a:xfrm>
        </p:spPr>
        <p:txBody>
          <a:bodyPr>
            <a:noAutofit/>
          </a:bodyPr>
          <a:lstStyle/>
          <a:p>
            <a:pPr marL="0" indent="0"/>
            <a:r>
              <a:rPr lang="lt-LT" sz="8000" b="1" u="sng" dirty="0" smtClean="0"/>
              <a:t>Antrasis bandymas</a:t>
            </a: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19400"/>
            <a:ext cx="7848600" cy="259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b="1" dirty="0" smtClean="0"/>
              <a:t>Šaldome paprastą vandenį iš čiaupo plastikiniame indelyje.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391309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3886200" cy="274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400" b="1" u="sng" dirty="0">
                <a:solidFill>
                  <a:srgbClr val="FF0000"/>
                </a:solidFill>
              </a:rPr>
              <a:t>Matmenys:</a:t>
            </a:r>
          </a:p>
          <a:p>
            <a:pPr marL="0" indent="0">
              <a:buNone/>
            </a:pPr>
            <a:r>
              <a:rPr lang="lt-LT" sz="4400" b="1" dirty="0"/>
              <a:t>Storis: 5cm</a:t>
            </a:r>
          </a:p>
          <a:p>
            <a:pPr marL="0" indent="0">
              <a:buNone/>
            </a:pPr>
            <a:r>
              <a:rPr lang="lt-LT" sz="4400" b="1" dirty="0"/>
              <a:t>Skersmuo: 9cm</a:t>
            </a:r>
          </a:p>
          <a:p>
            <a:endParaRPr lang="en-US" sz="4400" b="1" dirty="0"/>
          </a:p>
        </p:txBody>
      </p:sp>
      <p:pic>
        <p:nvPicPr>
          <p:cNvPr id="4098" name="Picture 2" descr="C:\Users\Reda\Desktop\20151011_14311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-76200"/>
            <a:ext cx="5257800" cy="697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872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0058"/>
            <a:ext cx="4038600" cy="6324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dirty="0"/>
              <a:t>Vandeniui šąlant iš visų pusių, ledo centre </a:t>
            </a:r>
            <a:r>
              <a:rPr lang="lt-LT" sz="3600" b="1" dirty="0" smtClean="0"/>
              <a:t>susikaupė nepasišalinęs </a:t>
            </a:r>
            <a:r>
              <a:rPr lang="lt-LT" sz="3600" b="1" dirty="0"/>
              <a:t>deguonis. Todėl ledo centras yra neskaidrus</a:t>
            </a:r>
            <a:r>
              <a:rPr lang="lt-LT" sz="3600" b="1" dirty="0" smtClean="0"/>
              <a:t>.</a:t>
            </a:r>
          </a:p>
          <a:p>
            <a:pPr marL="0" indent="0">
              <a:buNone/>
            </a:pPr>
            <a:r>
              <a:rPr lang="lt-LT" sz="3600" b="1" dirty="0" smtClean="0"/>
              <a:t>Nuo rankos ir ledo temperatūrų skirtumo ledas suskilo.</a:t>
            </a:r>
            <a:endParaRPr lang="lt-LT" sz="3600" b="1" dirty="0"/>
          </a:p>
          <a:p>
            <a:endParaRPr lang="en-US" sz="3600" b="1" dirty="0"/>
          </a:p>
        </p:txBody>
      </p:sp>
      <p:pic>
        <p:nvPicPr>
          <p:cNvPr id="5122" name="Picture 2" descr="C:\Users\Reda\Desktop\20151011_14382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-1"/>
            <a:ext cx="4724400" cy="684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67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43000"/>
          </a:xfrm>
        </p:spPr>
        <p:txBody>
          <a:bodyPr>
            <a:noAutofit/>
          </a:bodyPr>
          <a:lstStyle/>
          <a:p>
            <a:r>
              <a:rPr lang="lt-LT" sz="7200" b="1" u="sng" dirty="0" smtClean="0"/>
              <a:t>Trečiasis bandymas</a:t>
            </a:r>
            <a:endParaRPr lang="en-US" sz="7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0"/>
            <a:ext cx="8763000" cy="1828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4800" b="1" dirty="0" smtClean="0"/>
              <a:t>Bandome šaldyti vandenį formelėje.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8900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338" y="5974936"/>
            <a:ext cx="9018662" cy="845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dirty="0" smtClean="0"/>
              <a:t>Norimą lęšio formą suformavome iš plastilino.</a:t>
            </a:r>
            <a:endParaRPr lang="en-US" sz="3600" b="1" dirty="0"/>
          </a:p>
        </p:txBody>
      </p:sp>
      <p:pic>
        <p:nvPicPr>
          <p:cNvPr id="6148" name="Picture 4" descr="C:\Users\Reda\Desktop\projektas\Coll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663114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70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3657600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000" b="1" dirty="0" smtClean="0"/>
              <a:t>Uždėjome plevelę, kad ledą butų lengviau atskirti nuo formelės.</a:t>
            </a:r>
            <a:endParaRPr lang="en-US" sz="4000" b="1" dirty="0"/>
          </a:p>
        </p:txBody>
      </p:sp>
      <p:pic>
        <p:nvPicPr>
          <p:cNvPr id="7171" name="Picture 3" descr="C:\Users\Reda\Desktop\projektas\20151001_2034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1" y="0"/>
            <a:ext cx="5638800" cy="691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80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5562600"/>
            <a:ext cx="8915400" cy="129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000" b="1" dirty="0" smtClean="0"/>
              <a:t>Gautas</a:t>
            </a:r>
            <a:r>
              <a:rPr lang="en-US" sz="6000" b="1" dirty="0" smtClean="0"/>
              <a:t> </a:t>
            </a:r>
            <a:r>
              <a:rPr lang="lt-LT" sz="6000" b="1" dirty="0" smtClean="0"/>
              <a:t>neskaidrus</a:t>
            </a:r>
            <a:r>
              <a:rPr lang="en-US" sz="6000" b="1" dirty="0"/>
              <a:t> </a:t>
            </a:r>
            <a:r>
              <a:rPr lang="lt-LT" sz="6000" b="1" dirty="0" smtClean="0"/>
              <a:t>lęšiukas</a:t>
            </a:r>
            <a:r>
              <a:rPr lang="en-US" sz="6000" b="1" dirty="0" smtClean="0"/>
              <a:t>.</a:t>
            </a:r>
            <a:endParaRPr lang="en-US" sz="6000" b="1" dirty="0"/>
          </a:p>
        </p:txBody>
      </p:sp>
      <p:pic>
        <p:nvPicPr>
          <p:cNvPr id="8194" name="Picture 2" descr="C:\Users\Reda\Desktop\projektas\20151002_1610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516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93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4686" y="2601730"/>
            <a:ext cx="9220200" cy="2743200"/>
          </a:xfrm>
        </p:spPr>
        <p:txBody>
          <a:bodyPr>
            <a:noAutofit/>
          </a:bodyPr>
          <a:lstStyle/>
          <a:p>
            <a:r>
              <a:rPr lang="lt-LT" sz="4800" b="1" dirty="0" smtClean="0">
                <a:solidFill>
                  <a:srgbClr val="FF0000"/>
                </a:solidFill>
              </a:rPr>
              <a:t>1.  </a:t>
            </a:r>
            <a:r>
              <a:rPr lang="lt-LT" sz="4800" b="1" dirty="0" smtClean="0"/>
              <a:t>Bandome izoliuoti indelį su vandeniu nuo išorės, kad jis šaltų tik nuo viršaus, o ne iš visų pusių.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76314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7200" b="1" i="1" dirty="0" smtClean="0">
                <a:solidFill>
                  <a:srgbClr val="FF0000"/>
                </a:solidFill>
              </a:rPr>
              <a:t>Bandymai pašalinti neskaidrumus</a:t>
            </a:r>
            <a:endParaRPr lang="lt-LT" sz="7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1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eda\Desktop\Jan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0419" y="-759894"/>
            <a:ext cx="6862212" cy="83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561975"/>
            <a:ext cx="85344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600" b="1" dirty="0" smtClean="0">
                <a:solidFill>
                  <a:srgbClr val="C0C0C0"/>
                </a:solidFill>
              </a:rPr>
              <a:t>Iš kartono padarome konteineriuką, kuris turėtų neprileisti tiesiogino šalčio prie indelio su vandeniu.</a:t>
            </a:r>
            <a:endParaRPr lang="en-US" sz="6600" b="1" dirty="0">
              <a:solidFill>
                <a:srgbClr val="C0C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6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2622" y="1066800"/>
            <a:ext cx="4650377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u="sng" dirty="0" smtClean="0">
                <a:solidFill>
                  <a:srgbClr val="FF0000"/>
                </a:solidFill>
              </a:rPr>
              <a:t>Matmenys:</a:t>
            </a:r>
          </a:p>
          <a:p>
            <a:pPr marL="0" indent="0">
              <a:buNone/>
            </a:pPr>
            <a:r>
              <a:rPr lang="lt-LT" sz="3600" b="1" dirty="0" smtClean="0"/>
              <a:t>Storis: 7,2cm</a:t>
            </a:r>
          </a:p>
          <a:p>
            <a:pPr marL="0" indent="0">
              <a:buNone/>
            </a:pPr>
            <a:r>
              <a:rPr lang="lt-LT" sz="3600" b="1" dirty="0" smtClean="0"/>
              <a:t>Skersmuo: 10,5cm</a:t>
            </a:r>
            <a:endParaRPr lang="en-US" sz="3600" b="1" dirty="0"/>
          </a:p>
        </p:txBody>
      </p:sp>
      <p:pic>
        <p:nvPicPr>
          <p:cNvPr id="4099" name="Picture 3" descr="C:\Users\Reda\Desktop\20151012_1857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7080" y="0"/>
            <a:ext cx="42252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207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5991920"/>
            <a:ext cx="74676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b="1" dirty="0"/>
              <a:t>P</a:t>
            </a:r>
            <a:r>
              <a:rPr lang="lt-LT" sz="4800" b="1" dirty="0" smtClean="0"/>
              <a:t>aviršių padengė sniegelis.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076" name="Picture 4" descr="C:\Users\Reda\Desktop\20151012_1835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35"/>
            <a:ext cx="9144000" cy="598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38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5259936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/>
              <a:t>Bandymas nepavyko, nes kartonas neizoliavo šalčio, tad neskaidrumai vis vien susidarė.</a:t>
            </a:r>
            <a:endParaRPr lang="en-US" sz="3600" b="1" dirty="0"/>
          </a:p>
        </p:txBody>
      </p:sp>
      <p:pic>
        <p:nvPicPr>
          <p:cNvPr id="5122" name="Picture 2" descr="C:\Users\Reda\Desktop\20151012_18572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3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05800" cy="3733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6600" b="1" dirty="0" smtClean="0">
                <a:solidFill>
                  <a:srgbClr val="FF0000"/>
                </a:solidFill>
              </a:rPr>
              <a:t>2. </a:t>
            </a:r>
            <a:r>
              <a:rPr lang="lt-LT" sz="6600" b="1" dirty="0" smtClean="0"/>
              <a:t>Paprastą vandenį pakeičiame distiliuotu.</a:t>
            </a:r>
          </a:p>
          <a:p>
            <a:pPr marL="0" indent="0" algn="ctr">
              <a:buNone/>
            </a:pPr>
            <a:r>
              <a:rPr lang="lt-LT" sz="6600" b="1" dirty="0" smtClean="0"/>
              <a:t>(Konteineriuke)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xmlns="" val="338405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5638800"/>
            <a:ext cx="85344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u="sng" dirty="0" smtClean="0">
                <a:solidFill>
                  <a:srgbClr val="FF0000"/>
                </a:solidFill>
              </a:rPr>
              <a:t>Matmenys: </a:t>
            </a:r>
            <a:r>
              <a:rPr lang="lt-LT" sz="3600" b="1" dirty="0" smtClean="0"/>
              <a:t>Storis</a:t>
            </a:r>
            <a:r>
              <a:rPr lang="lt-LT" sz="3600" b="1" dirty="0"/>
              <a:t>: </a:t>
            </a:r>
            <a:r>
              <a:rPr lang="lt-LT" sz="3600" b="1" dirty="0" smtClean="0"/>
              <a:t>2cm   Skersmuo</a:t>
            </a:r>
            <a:r>
              <a:rPr lang="lt-LT" sz="3600" b="1" dirty="0"/>
              <a:t>: 10,5cm</a:t>
            </a:r>
            <a:endParaRPr lang="en-US" sz="3600" b="1" dirty="0"/>
          </a:p>
          <a:p>
            <a:endParaRPr lang="en-US" sz="3600" b="1" dirty="0"/>
          </a:p>
        </p:txBody>
      </p:sp>
      <p:pic>
        <p:nvPicPr>
          <p:cNvPr id="6147" name="Picture 3" descr="C:\Users\Reda\Desktop\20151014_153638ku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361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eda\Desktop\20151014_153649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16" y="12819"/>
            <a:ext cx="9053477" cy="50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241" y="5108854"/>
            <a:ext cx="9073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 smtClean="0"/>
              <a:t>Bandymas nepavyko, nes paviršius nelygus </a:t>
            </a:r>
            <a:r>
              <a:rPr lang="lt-LT" sz="4800" b="1" dirty="0"/>
              <a:t>ir yra neskaidrumų.</a:t>
            </a:r>
          </a:p>
          <a:p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14778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95400"/>
            <a:ext cx="8839200" cy="4114800"/>
          </a:xfrm>
        </p:spPr>
        <p:txBody>
          <a:bodyPr>
            <a:noAutofit/>
          </a:bodyPr>
          <a:lstStyle/>
          <a:p>
            <a:r>
              <a:rPr lang="lt-LT" sz="7200" b="1" dirty="0" smtClean="0">
                <a:solidFill>
                  <a:srgbClr val="FF0000"/>
                </a:solidFill>
              </a:rPr>
              <a:t>3. </a:t>
            </a:r>
            <a:r>
              <a:rPr lang="lt-LT" sz="7200" b="1" dirty="0" smtClean="0">
                <a:sym typeface="Wingdings" pitchFamily="2" charset="2"/>
              </a:rPr>
              <a:t>Į distiliuotą vandenį įpylame du arbatinius šaukštelius acto.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xmlns="" val="25332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eda\Desktop\20151022_1812091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40719" y="-2029026"/>
            <a:ext cx="5186362" cy="922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8343" y="5410200"/>
            <a:ext cx="2971800" cy="13759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800" b="1" u="sng" dirty="0">
                <a:solidFill>
                  <a:srgbClr val="FF0000"/>
                </a:solidFill>
              </a:rPr>
              <a:t>Matmenys:</a:t>
            </a:r>
          </a:p>
          <a:p>
            <a:pPr marL="0" indent="0">
              <a:buNone/>
            </a:pPr>
            <a:r>
              <a:rPr lang="lt-LT" sz="2800" b="1" dirty="0"/>
              <a:t>Storis: 2,3cm</a:t>
            </a:r>
          </a:p>
          <a:p>
            <a:pPr marL="0" indent="0">
              <a:buNone/>
            </a:pPr>
            <a:r>
              <a:rPr lang="lt-LT" sz="2800" b="1" dirty="0"/>
              <a:t>Skersmuo: 9cm</a:t>
            </a:r>
          </a:p>
          <a:p>
            <a:endParaRPr lang="en-US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78807" y="5105400"/>
            <a:ext cx="5943600" cy="977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lt-LT" sz="5400" b="1" dirty="0" smtClean="0"/>
              <a:t>Rūkelis paplito po visą ledą.</a:t>
            </a:r>
          </a:p>
        </p:txBody>
      </p:sp>
    </p:spTree>
    <p:extLst>
      <p:ext uri="{BB962C8B-B14F-4D97-AF65-F5344CB8AC3E}">
        <p14:creationId xmlns:p14="http://schemas.microsoft.com/office/powerpoint/2010/main" xmlns="" val="306424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9688" y="1524000"/>
            <a:ext cx="9067800" cy="403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6600" b="1" dirty="0" smtClean="0">
                <a:solidFill>
                  <a:srgbClr val="FF0000"/>
                </a:solidFill>
              </a:rPr>
              <a:t>4. </a:t>
            </a:r>
            <a:r>
              <a:rPr lang="lt-LT" sz="6600" b="1" dirty="0" smtClean="0"/>
              <a:t>Sluoksniuojame ledą po 5mm užšaldant po vieną sluoksnį vandens.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xmlns="" val="2250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4576" y="5257800"/>
            <a:ext cx="9065624" cy="106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000" b="1" u="sng" dirty="0" smtClean="0">
                <a:solidFill>
                  <a:srgbClr val="FF0000"/>
                </a:solidFill>
              </a:rPr>
              <a:t>Matmenys: </a:t>
            </a:r>
            <a:r>
              <a:rPr lang="lt-LT" sz="4000" b="1" dirty="0" smtClean="0"/>
              <a:t>Storis</a:t>
            </a:r>
            <a:r>
              <a:rPr lang="lt-LT" sz="4000" b="1" dirty="0"/>
              <a:t>: </a:t>
            </a:r>
            <a:r>
              <a:rPr lang="lt-LT" sz="4000" b="1" dirty="0" smtClean="0"/>
              <a:t>4cm   Skersmuo</a:t>
            </a:r>
            <a:r>
              <a:rPr lang="lt-LT" sz="4000" b="1" dirty="0"/>
              <a:t>: 9cm</a:t>
            </a: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  <p:pic>
        <p:nvPicPr>
          <p:cNvPr id="1028" name="Picture 4" descr="C:\Users\Reda\Desktop\20151021_192805456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72748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0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181600"/>
            <a:ext cx="9067800" cy="14089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5400" b="1" dirty="0" smtClean="0"/>
              <a:t>Ledo sluoksniai puikiai matosi žvelgiant iš šono</a:t>
            </a:r>
            <a:endParaRPr lang="en-US" sz="5400" b="1" dirty="0"/>
          </a:p>
        </p:txBody>
      </p:sp>
      <p:pic>
        <p:nvPicPr>
          <p:cNvPr id="2051" name="Picture 3" descr="C:\Users\Reda\Desktop\20151021_19294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5240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097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80703"/>
            <a:ext cx="9372600" cy="1341438"/>
          </a:xfrm>
        </p:spPr>
        <p:txBody>
          <a:bodyPr>
            <a:normAutofit fontScale="90000"/>
          </a:bodyPr>
          <a:lstStyle/>
          <a:p>
            <a:r>
              <a:rPr lang="lt-LT" sz="6000" b="1" dirty="0">
                <a:solidFill>
                  <a:schemeClr val="tx2"/>
                </a:solidFill>
              </a:rPr>
              <a:t>Susluoksniuotas lęšis iš distiliuoto vandens</a:t>
            </a:r>
            <a:r>
              <a:rPr lang="lt-LT" sz="6000" b="1" dirty="0" smtClean="0">
                <a:solidFill>
                  <a:schemeClr val="tx2"/>
                </a:solidFill>
              </a:rPr>
              <a:t>. </a:t>
            </a:r>
            <a:endParaRPr lang="en-US" dirty="0"/>
          </a:p>
        </p:txBody>
      </p:sp>
      <p:pic>
        <p:nvPicPr>
          <p:cNvPr id="8" name="lesis is distiliuoto vandens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8486" y="1447800"/>
            <a:ext cx="9067800" cy="5101085"/>
          </a:xfrm>
        </p:spPr>
      </p:pic>
      <p:sp>
        <p:nvSpPr>
          <p:cNvPr id="3" name="TextBox 2"/>
          <p:cNvSpPr txBox="1"/>
          <p:nvPr/>
        </p:nvSpPr>
        <p:spPr>
          <a:xfrm>
            <a:off x="6865121" y="762000"/>
            <a:ext cx="2414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VIDEO.</a:t>
            </a:r>
          </a:p>
          <a:p>
            <a:r>
              <a:rPr lang="lt-LT" b="1" dirty="0" smtClean="0">
                <a:solidFill>
                  <a:srgbClr val="FF0000"/>
                </a:solidFill>
              </a:rPr>
              <a:t>Spausti ant skaidrės.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16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763000" cy="281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600" b="1" dirty="0" smtClean="0">
                <a:solidFill>
                  <a:srgbClr val="FF0000"/>
                </a:solidFill>
              </a:rPr>
              <a:t>5. </a:t>
            </a:r>
            <a:r>
              <a:rPr lang="lt-LT" sz="6600" b="1" dirty="0" smtClean="0"/>
              <a:t>Į distiliuotą vandenį įbėrėme šaukštelį sodos.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xmlns="" val="146595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49" y="5790533"/>
            <a:ext cx="9141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6000" b="1" dirty="0" smtClean="0"/>
              <a:t>Ant ledo viršaus iškilo soda.</a:t>
            </a:r>
            <a:endParaRPr lang="lt-LT" sz="6000" b="1" dirty="0"/>
          </a:p>
        </p:txBody>
      </p:sp>
      <p:pic>
        <p:nvPicPr>
          <p:cNvPr id="4099" name="Picture 3" descr="C:\Users\Reda\Desktop\CAM046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3434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eda\Desktop\CAM046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-7834"/>
            <a:ext cx="4348775" cy="579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39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0899" y="685800"/>
            <a:ext cx="3600994" cy="4495800"/>
          </a:xfrm>
        </p:spPr>
        <p:txBody>
          <a:bodyPr>
            <a:noAutofit/>
          </a:bodyPr>
          <a:lstStyle/>
          <a:p>
            <a:r>
              <a:rPr lang="lt-LT" b="1" dirty="0" smtClean="0"/>
              <a:t>Ledas su soda atrodo kaip </a:t>
            </a:r>
            <a:br>
              <a:rPr lang="lt-LT" b="1" dirty="0" smtClean="0"/>
            </a:br>
            <a:r>
              <a:rPr lang="lt-LT" b="1" dirty="0" smtClean="0"/>
              <a:t>kieta sniego gniūžtė, toks ir jausmas</a:t>
            </a:r>
            <a:endParaRPr lang="lt-LT" b="1" dirty="0"/>
          </a:p>
        </p:txBody>
      </p:sp>
      <p:pic>
        <p:nvPicPr>
          <p:cNvPr id="4" name="Content Placeholder 3" descr="CAM046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1431" b="29288"/>
          <a:stretch>
            <a:fillRect/>
          </a:stretch>
        </p:blipFill>
        <p:spPr>
          <a:xfrm>
            <a:off x="76200" y="152400"/>
            <a:ext cx="5512631" cy="66151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7863840" cy="3886200"/>
          </a:xfrm>
        </p:spPr>
        <p:txBody>
          <a:bodyPr>
            <a:noAutofit/>
          </a:bodyPr>
          <a:lstStyle/>
          <a:p>
            <a:r>
              <a:rPr lang="lt-LT" sz="4400" b="1" dirty="0" smtClean="0"/>
              <a:t>Želatiną ištirpinome </a:t>
            </a:r>
            <a:r>
              <a:rPr lang="lt-LT" sz="4400" b="1" dirty="0"/>
              <a:t>karštame </a:t>
            </a:r>
            <a:r>
              <a:rPr lang="lt-LT" sz="4400" b="1" dirty="0" smtClean="0"/>
              <a:t>vandenyje.</a:t>
            </a:r>
          </a:p>
          <a:p>
            <a:r>
              <a:rPr lang="lt-LT" sz="4400" b="1" dirty="0" smtClean="0"/>
              <a:t>Kai </a:t>
            </a:r>
            <a:r>
              <a:rPr lang="lt-LT" sz="4400" b="1" dirty="0"/>
              <a:t>skystis </a:t>
            </a:r>
            <a:r>
              <a:rPr lang="lt-LT" sz="4400" b="1" dirty="0" smtClean="0"/>
              <a:t>atvėso, indelį nunešėme </a:t>
            </a:r>
            <a:r>
              <a:rPr lang="lt-LT" sz="4400" b="1" dirty="0"/>
              <a:t>į šaltą patalpą, kad </a:t>
            </a:r>
            <a:r>
              <a:rPr lang="lt-LT" sz="4400" b="1" dirty="0" smtClean="0"/>
              <a:t>želatina sustingtų</a:t>
            </a:r>
            <a:r>
              <a:rPr lang="lt-LT" sz="4400" b="1" dirty="0"/>
              <a:t>.</a:t>
            </a:r>
          </a:p>
          <a:p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28600"/>
            <a:ext cx="82395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800" b="1" dirty="0" smtClean="0"/>
              <a:t>Lęšis iš želatinos</a:t>
            </a:r>
            <a:endParaRPr lang="lt-LT" sz="8800" b="1" dirty="0"/>
          </a:p>
        </p:txBody>
      </p:sp>
    </p:spTree>
    <p:extLst>
      <p:ext uri="{BB962C8B-B14F-4D97-AF65-F5344CB8AC3E}">
        <p14:creationId xmlns:p14="http://schemas.microsoft.com/office/powerpoint/2010/main" xmlns="" val="39032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6045" y="5638800"/>
            <a:ext cx="87630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u="sng" dirty="0" smtClean="0">
                <a:solidFill>
                  <a:srgbClr val="FF0000"/>
                </a:solidFill>
              </a:rPr>
              <a:t>Matmenys: </a:t>
            </a:r>
            <a:r>
              <a:rPr lang="lt-LT" sz="3600" b="1" dirty="0" smtClean="0"/>
              <a:t>Storis</a:t>
            </a:r>
            <a:r>
              <a:rPr lang="lt-LT" sz="3600" b="1" dirty="0"/>
              <a:t>: </a:t>
            </a:r>
            <a:r>
              <a:rPr lang="lt-LT" sz="3600" b="1" dirty="0" smtClean="0"/>
              <a:t>1cm  Skersmuo</a:t>
            </a:r>
            <a:r>
              <a:rPr lang="lt-LT" sz="3600" b="1" dirty="0"/>
              <a:t>: 8,5cm</a:t>
            </a:r>
          </a:p>
          <a:p>
            <a:pPr marL="0" indent="0">
              <a:buNone/>
            </a:pPr>
            <a:endParaRPr lang="en-US" sz="3600" b="1" dirty="0"/>
          </a:p>
        </p:txBody>
      </p:sp>
      <p:pic>
        <p:nvPicPr>
          <p:cNvPr id="5122" name="Picture 2" descr="C:\Users\Reda\Desktop\20151022_152746=el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173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790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eda\Desktop\20151022_152857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921173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571500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/>
              <a:t>Šis bandymas pavyko, lęšis gautas taisyklingas.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320815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152400"/>
            <a:ext cx="8229600" cy="1143000"/>
          </a:xfrm>
        </p:spPr>
        <p:txBody>
          <a:bodyPr>
            <a:noAutofit/>
          </a:bodyPr>
          <a:lstStyle/>
          <a:p>
            <a:r>
              <a:rPr lang="lt-LT" sz="7200" b="1" dirty="0">
                <a:solidFill>
                  <a:schemeClr val="tx2"/>
                </a:solidFill>
              </a:rPr>
              <a:t>Lęšis iš </a:t>
            </a:r>
            <a:r>
              <a:rPr lang="lt-LT" sz="7200" b="1" dirty="0" smtClean="0">
                <a:solidFill>
                  <a:schemeClr val="tx2"/>
                </a:solidFill>
              </a:rPr>
              <a:t>želatinos</a:t>
            </a:r>
            <a:endParaRPr lang="en-US" sz="7200" dirty="0"/>
          </a:p>
        </p:txBody>
      </p:sp>
      <p:pic>
        <p:nvPicPr>
          <p:cNvPr id="4" name="Lesis is zelatinos.wmv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6200" y="1295400"/>
            <a:ext cx="8959850" cy="5040358"/>
          </a:xfrm>
        </p:spPr>
      </p:pic>
      <p:sp>
        <p:nvSpPr>
          <p:cNvPr id="5" name="TextBox 4"/>
          <p:cNvSpPr txBox="1"/>
          <p:nvPr/>
        </p:nvSpPr>
        <p:spPr>
          <a:xfrm>
            <a:off x="6858000" y="519868"/>
            <a:ext cx="2414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VIDEO.</a:t>
            </a:r>
          </a:p>
          <a:p>
            <a:r>
              <a:rPr lang="lt-LT" b="1" dirty="0" smtClean="0">
                <a:solidFill>
                  <a:srgbClr val="FF0000"/>
                </a:solidFill>
              </a:rPr>
              <a:t>Spausti ant skaidrės.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8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Autofit/>
          </a:bodyPr>
          <a:lstStyle/>
          <a:p>
            <a:r>
              <a:rPr lang="lt-LT" sz="8000" b="1" dirty="0" smtClean="0"/>
              <a:t>Išvados:</a:t>
            </a: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410200"/>
          </a:xfrm>
        </p:spPr>
        <p:txBody>
          <a:bodyPr>
            <a:noAutofit/>
          </a:bodyPr>
          <a:lstStyle/>
          <a:p>
            <a:r>
              <a:rPr lang="lt-LT" sz="3600" b="1" dirty="0" smtClean="0"/>
              <a:t>Namų sąlygomis yra labai sunku pasigaminti lęšį, kuris puikiai padidintų vaizdą. </a:t>
            </a:r>
            <a:endParaRPr lang="lt-LT" sz="3600" b="1" dirty="0"/>
          </a:p>
          <a:p>
            <a:r>
              <a:rPr lang="lt-LT" sz="3600" b="1" dirty="0" smtClean="0"/>
              <a:t>Bandydamos pagaminti lęšį iš ledo susidūrėme su daugeliu kliūčių (neskaidrumais).</a:t>
            </a:r>
          </a:p>
          <a:p>
            <a:r>
              <a:rPr lang="lt-LT" sz="3600" b="1" dirty="0" smtClean="0"/>
              <a:t>Mums pavyko pagaminti lęšį iš želatinos.</a:t>
            </a:r>
          </a:p>
          <a:p>
            <a:r>
              <a:rPr lang="lt-LT" sz="3600" b="1" dirty="0" smtClean="0"/>
              <a:t>H</a:t>
            </a:r>
            <a:r>
              <a:rPr lang="en-US" sz="3600" b="1" dirty="0" err="1" smtClean="0"/>
              <a:t>ipotez</a:t>
            </a:r>
            <a:r>
              <a:rPr lang="lt-LT" sz="3600" b="1" dirty="0" smtClean="0"/>
              <a:t>ė, kad „sušalęs </a:t>
            </a:r>
            <a:r>
              <a:rPr lang="lt-LT" sz="3600" b="1" dirty="0"/>
              <a:t>vanduo turėtų suformuoti puikų </a:t>
            </a:r>
            <a:r>
              <a:rPr lang="lt-LT" sz="3600" b="1" dirty="0" smtClean="0"/>
              <a:t>lęšį“, nepasitvirtino.</a:t>
            </a:r>
          </a:p>
        </p:txBody>
      </p:sp>
    </p:spTree>
    <p:extLst>
      <p:ext uri="{BB962C8B-B14F-4D97-AF65-F5344CB8AC3E}">
        <p14:creationId xmlns:p14="http://schemas.microsoft.com/office/powerpoint/2010/main" xmlns="" val="67395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b="1" dirty="0" err="1" smtClean="0"/>
              <a:t>Pasitikrinkite</a:t>
            </a:r>
            <a:r>
              <a:rPr lang="en-US" sz="8800" b="1" dirty="0" smtClean="0"/>
              <a:t> !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xmlns="" val="41568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517"/>
            <a:ext cx="6553200" cy="1143000"/>
          </a:xfrm>
        </p:spPr>
        <p:txBody>
          <a:bodyPr>
            <a:noAutofit/>
          </a:bodyPr>
          <a:lstStyle/>
          <a:p>
            <a:pPr algn="l"/>
            <a:r>
              <a:rPr lang="en-US" sz="6600" b="1" dirty="0" smtClean="0"/>
              <a:t>1. </a:t>
            </a:r>
            <a:r>
              <a:rPr lang="en-US" sz="6600" b="1" dirty="0" err="1" smtClean="0"/>
              <a:t>Kas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yra</a:t>
            </a:r>
            <a:r>
              <a:rPr lang="en-US" sz="6600" b="1" dirty="0" smtClean="0"/>
              <a:t> l</a:t>
            </a:r>
            <a:r>
              <a:rPr lang="lt-LT" sz="6600" b="1" dirty="0" smtClean="0"/>
              <a:t>ęšis?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a) </a:t>
            </a:r>
            <a:r>
              <a:rPr lang="lt-LT" sz="4000" b="1" dirty="0" smtClean="0"/>
              <a:t>t</a:t>
            </a:r>
            <a:r>
              <a:rPr lang="en-US" sz="4000" b="1" dirty="0" err="1" smtClean="0"/>
              <a:t>ai</a:t>
            </a:r>
            <a:r>
              <a:rPr lang="en-US" sz="4000" b="1" dirty="0" smtClean="0"/>
              <a:t> </a:t>
            </a:r>
            <a:r>
              <a:rPr lang="en-US" sz="4000" b="1" dirty="0" err="1"/>
              <a:t>skaidrus</a:t>
            </a:r>
            <a:r>
              <a:rPr lang="en-US" sz="4000" b="1" dirty="0"/>
              <a:t> </a:t>
            </a:r>
            <a:r>
              <a:rPr lang="en-US" sz="4000" b="1" dirty="0" err="1"/>
              <a:t>kūnas</a:t>
            </a:r>
            <a:r>
              <a:rPr lang="en-US" sz="4000" b="1" dirty="0"/>
              <a:t>, </a:t>
            </a:r>
            <a:r>
              <a:rPr lang="en-US" sz="4000" b="1" dirty="0" err="1"/>
              <a:t>apribotas</a:t>
            </a:r>
            <a:r>
              <a:rPr lang="en-US" sz="4000" b="1" dirty="0"/>
              <a:t> </a:t>
            </a:r>
            <a:r>
              <a:rPr lang="en-US" sz="4000" b="1" dirty="0" err="1"/>
              <a:t>dviejų</a:t>
            </a:r>
            <a:r>
              <a:rPr lang="en-US" sz="4000" b="1" dirty="0"/>
              <a:t> </a:t>
            </a:r>
            <a:r>
              <a:rPr lang="en-US" sz="4000" b="1" dirty="0" err="1"/>
              <a:t>sferinių</a:t>
            </a:r>
            <a:r>
              <a:rPr lang="en-US" sz="4000" b="1" dirty="0"/>
              <a:t> </a:t>
            </a:r>
            <a:r>
              <a:rPr lang="en-US" sz="4000" b="1" dirty="0" err="1"/>
              <a:t>paviršių</a:t>
            </a:r>
            <a:r>
              <a:rPr lang="en-US" sz="4000" b="1" dirty="0"/>
              <a:t>;</a:t>
            </a:r>
          </a:p>
          <a:p>
            <a:pPr marL="0" indent="0">
              <a:buNone/>
            </a:pPr>
            <a:r>
              <a:rPr lang="en-US" sz="4000" b="1" dirty="0"/>
              <a:t>b) </a:t>
            </a:r>
            <a:r>
              <a:rPr lang="lt-LT" sz="4000" b="1" dirty="0" smtClean="0"/>
              <a:t>t</a:t>
            </a:r>
            <a:r>
              <a:rPr lang="en-US" sz="4000" b="1" dirty="0" err="1" smtClean="0"/>
              <a:t>ai</a:t>
            </a:r>
            <a:r>
              <a:rPr lang="en-US" sz="4000" b="1" dirty="0" smtClean="0"/>
              <a:t> </a:t>
            </a:r>
            <a:r>
              <a:rPr lang="en-US" sz="4000" b="1" dirty="0" err="1"/>
              <a:t>neskaidrus</a:t>
            </a:r>
            <a:r>
              <a:rPr lang="en-US" sz="4000" b="1" dirty="0"/>
              <a:t> </a:t>
            </a:r>
            <a:r>
              <a:rPr lang="en-US" sz="4000" b="1" dirty="0" err="1"/>
              <a:t>kūnas</a:t>
            </a:r>
            <a:r>
              <a:rPr lang="en-US" sz="4000" b="1" dirty="0"/>
              <a:t>, </a:t>
            </a:r>
            <a:r>
              <a:rPr lang="en-US" sz="4000" b="1" dirty="0" err="1"/>
              <a:t>apribotas</a:t>
            </a:r>
            <a:r>
              <a:rPr lang="en-US" sz="4000" b="1" dirty="0"/>
              <a:t> </a:t>
            </a:r>
            <a:r>
              <a:rPr lang="en-US" sz="4000" b="1" dirty="0" err="1"/>
              <a:t>dviejų</a:t>
            </a:r>
            <a:r>
              <a:rPr lang="en-US" sz="4000" b="1" dirty="0"/>
              <a:t> </a:t>
            </a:r>
            <a:r>
              <a:rPr lang="en-US" sz="4000" b="1" dirty="0" err="1"/>
              <a:t>sferinių</a:t>
            </a:r>
            <a:r>
              <a:rPr lang="en-US" sz="4000" b="1" dirty="0"/>
              <a:t> </a:t>
            </a:r>
            <a:r>
              <a:rPr lang="en-US" sz="4000" b="1" dirty="0" err="1" smtClean="0"/>
              <a:t>paviršių</a:t>
            </a:r>
            <a:r>
              <a:rPr lang="lt-LT" sz="4000" b="1" dirty="0"/>
              <a:t>;</a:t>
            </a: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c) </a:t>
            </a:r>
            <a:r>
              <a:rPr lang="lt-LT" sz="4000" b="1" dirty="0" smtClean="0"/>
              <a:t>t</a:t>
            </a:r>
            <a:r>
              <a:rPr lang="en-US" sz="4000" b="1" dirty="0" err="1" smtClean="0"/>
              <a:t>ai</a:t>
            </a:r>
            <a:r>
              <a:rPr lang="en-US" sz="4000" b="1" dirty="0" smtClean="0"/>
              <a:t> </a:t>
            </a:r>
            <a:r>
              <a:rPr lang="en-US" sz="4000" b="1" dirty="0" err="1"/>
              <a:t>skaidrus</a:t>
            </a:r>
            <a:r>
              <a:rPr lang="en-US" sz="4000" b="1" dirty="0"/>
              <a:t>, </a:t>
            </a:r>
            <a:r>
              <a:rPr lang="en-US" sz="4000" b="1" dirty="0" err="1"/>
              <a:t>plok</a:t>
            </a:r>
            <a:r>
              <a:rPr lang="lt-LT" sz="4000" b="1" dirty="0"/>
              <a:t>ščias </a:t>
            </a:r>
            <a:r>
              <a:rPr lang="lt-LT" sz="4000" b="1" dirty="0" smtClean="0"/>
              <a:t>kūnas;</a:t>
            </a:r>
            <a:endParaRPr lang="en-US" sz="4000" b="1" dirty="0"/>
          </a:p>
          <a:p>
            <a:pPr marL="0" indent="0">
              <a:buNone/>
            </a:pPr>
            <a:r>
              <a:rPr lang="lt-LT" sz="4000" b="1" dirty="0"/>
              <a:t>d) </a:t>
            </a:r>
            <a:r>
              <a:rPr lang="lt-LT" sz="4000" b="1" dirty="0" smtClean="0"/>
              <a:t>tai </a:t>
            </a:r>
            <a:r>
              <a:rPr lang="lt-LT" sz="4000" b="1" dirty="0"/>
              <a:t>neskaidrus, plokščias kūnas.</a:t>
            </a:r>
            <a:endParaRPr lang="en-US" sz="4000" b="1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1026" name="Picture 2" descr="http://www.vabolis.lt/stuff/201107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436377" cy="568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327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743288"/>
          </a:xfrm>
        </p:spPr>
        <p:txBody>
          <a:bodyPr>
            <a:noAutofit/>
          </a:bodyPr>
          <a:lstStyle/>
          <a:p>
            <a:r>
              <a:rPr lang="en-US" sz="5400" b="1" dirty="0"/>
              <a:t>2. </a:t>
            </a:r>
            <a:r>
              <a:rPr lang="en-US" sz="5400" b="1" dirty="0" err="1"/>
              <a:t>Kokios</a:t>
            </a:r>
            <a:r>
              <a:rPr lang="en-US" sz="5400" b="1" dirty="0"/>
              <a:t> </a:t>
            </a:r>
            <a:r>
              <a:rPr lang="en-US" sz="5400" b="1" dirty="0" err="1"/>
              <a:t>yra</a:t>
            </a:r>
            <a:r>
              <a:rPr lang="en-US" sz="5400" b="1" dirty="0"/>
              <a:t> </a:t>
            </a:r>
            <a:r>
              <a:rPr lang="en-US" sz="5400" b="1" dirty="0" err="1"/>
              <a:t>šių</a:t>
            </a:r>
            <a:r>
              <a:rPr lang="en-US" sz="5400" b="1" dirty="0"/>
              <a:t> </a:t>
            </a:r>
            <a:r>
              <a:rPr lang="en-US" sz="5400" b="1" dirty="0" smtClean="0"/>
              <a:t>l</a:t>
            </a:r>
            <a:r>
              <a:rPr lang="lt-LT" sz="5400" b="1" dirty="0" smtClean="0"/>
              <a:t>ę</a:t>
            </a:r>
            <a:r>
              <a:rPr lang="en-US" sz="5400" b="1" dirty="0" err="1" smtClean="0"/>
              <a:t>šių</a:t>
            </a:r>
            <a:r>
              <a:rPr lang="lt-LT" sz="5400" b="1" dirty="0" smtClean="0"/>
              <a:t> </a:t>
            </a:r>
            <a:r>
              <a:rPr lang="en-US" sz="5400" b="1" dirty="0" err="1" smtClean="0"/>
              <a:t>rūšys</a:t>
            </a:r>
            <a:r>
              <a:rPr lang="en-US" sz="5400" b="1" dirty="0" smtClean="0"/>
              <a:t>?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93426" cy="4830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/>
              <a:t>a) </a:t>
            </a:r>
            <a:r>
              <a:rPr lang="lt-LT" sz="4800" b="1" dirty="0" err="1"/>
              <a:t>į</a:t>
            </a:r>
            <a:r>
              <a:rPr lang="en-US" sz="4800" b="1" dirty="0" err="1" smtClean="0"/>
              <a:t>gaubtieji</a:t>
            </a:r>
            <a:r>
              <a:rPr lang="en-US" sz="4800" b="1" dirty="0" smtClean="0"/>
              <a:t> </a:t>
            </a:r>
            <a:r>
              <a:rPr lang="en-US" sz="4800" b="1" dirty="0" err="1"/>
              <a:t>ir</a:t>
            </a:r>
            <a:r>
              <a:rPr lang="en-US" sz="4800" b="1" dirty="0"/>
              <a:t> </a:t>
            </a:r>
            <a:r>
              <a:rPr lang="en-US" sz="4800" b="1" dirty="0" err="1"/>
              <a:t>sklaidomieji</a:t>
            </a:r>
            <a:r>
              <a:rPr lang="en-US" sz="4800" b="1" dirty="0"/>
              <a:t>;</a:t>
            </a:r>
          </a:p>
          <a:p>
            <a:pPr marL="0" indent="0">
              <a:buNone/>
            </a:pPr>
            <a:r>
              <a:rPr lang="en-US" sz="4800" b="1" dirty="0"/>
              <a:t>b) </a:t>
            </a:r>
            <a:r>
              <a:rPr lang="lt-LT" sz="4800" b="1" dirty="0"/>
              <a:t>s</a:t>
            </a:r>
            <a:r>
              <a:rPr lang="en-US" sz="4800" b="1" dirty="0" err="1"/>
              <a:t>uglaustieji</a:t>
            </a:r>
            <a:r>
              <a:rPr lang="en-US" sz="4800" b="1" dirty="0"/>
              <a:t> </a:t>
            </a:r>
            <a:r>
              <a:rPr lang="en-US" sz="4800" b="1" dirty="0" err="1"/>
              <a:t>ir</a:t>
            </a:r>
            <a:r>
              <a:rPr lang="en-US" sz="4800" b="1" dirty="0"/>
              <a:t> </a:t>
            </a:r>
            <a:r>
              <a:rPr lang="en-US" sz="4800" b="1" dirty="0" err="1" smtClean="0"/>
              <a:t>prasklaidomieji</a:t>
            </a:r>
            <a:r>
              <a:rPr lang="lt-LT" sz="4800" b="1" dirty="0"/>
              <a:t>;</a:t>
            </a:r>
            <a:endParaRPr lang="lt-LT" sz="4800" b="1" dirty="0" smtClean="0"/>
          </a:p>
          <a:p>
            <a:pPr marL="0" indent="0">
              <a:buNone/>
            </a:pPr>
            <a:r>
              <a:rPr lang="en-US" sz="4800" b="1" dirty="0" smtClean="0"/>
              <a:t>c) </a:t>
            </a:r>
            <a:r>
              <a:rPr lang="lt-LT" sz="4800" b="1" dirty="0" smtClean="0"/>
              <a:t>g</a:t>
            </a:r>
            <a:r>
              <a:rPr lang="en-US" sz="4800" b="1" dirty="0" err="1" smtClean="0"/>
              <a:t>laudžiamieji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ir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iškilieji</a:t>
            </a:r>
            <a:r>
              <a:rPr lang="en-US" sz="4800" b="1" dirty="0" smtClean="0"/>
              <a:t>;</a:t>
            </a:r>
            <a:endParaRPr lang="lt-LT" sz="4800" b="1" dirty="0" smtClean="0"/>
          </a:p>
          <a:p>
            <a:pPr marL="0" indent="0">
              <a:buNone/>
            </a:pPr>
            <a:r>
              <a:rPr lang="en-US" sz="4800" b="1" dirty="0" smtClean="0"/>
              <a:t>d</a:t>
            </a:r>
            <a:r>
              <a:rPr lang="en-US" sz="4800" b="1" dirty="0"/>
              <a:t>) </a:t>
            </a:r>
            <a:r>
              <a:rPr lang="lt-LT" sz="4800" b="1" dirty="0" smtClean="0"/>
              <a:t>g</a:t>
            </a:r>
            <a:r>
              <a:rPr lang="en-US" sz="4800" b="1" dirty="0" err="1"/>
              <a:t>laudžiamieji</a:t>
            </a:r>
            <a:r>
              <a:rPr lang="en-US" sz="4800" b="1" dirty="0"/>
              <a:t> </a:t>
            </a:r>
            <a:r>
              <a:rPr lang="en-US" sz="4800" b="1" dirty="0" err="1"/>
              <a:t>ir</a:t>
            </a:r>
            <a:r>
              <a:rPr lang="en-US" sz="4800" b="1" dirty="0"/>
              <a:t> </a:t>
            </a:r>
            <a:r>
              <a:rPr lang="en-US" sz="4800" b="1" dirty="0" err="1" smtClean="0"/>
              <a:t>sklaidomieji</a:t>
            </a:r>
            <a:r>
              <a:rPr lang="lt-LT" sz="4800" b="1" dirty="0" smtClean="0"/>
              <a:t>.</a:t>
            </a:r>
            <a:endParaRPr lang="en-US" sz="4800" b="1" dirty="0"/>
          </a:p>
          <a:p>
            <a:pPr marL="0" indent="0">
              <a:buNone/>
            </a:pPr>
            <a:endParaRPr lang="en-US" sz="4800" b="1" dirty="0"/>
          </a:p>
        </p:txBody>
      </p:sp>
      <p:pic>
        <p:nvPicPr>
          <p:cNvPr id="4" name="Picture 3" descr="http://teleformacion.edu.aytolacoruna.es/FISICA/document/fisicaInteractiva/OptGeometrica/Practicas/imaxes/TipoLentes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19200" y="1295400"/>
            <a:ext cx="6566452" cy="533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2804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763000" cy="1905000"/>
          </a:xfrm>
        </p:spPr>
        <p:txBody>
          <a:bodyPr>
            <a:noAutofit/>
          </a:bodyPr>
          <a:lstStyle/>
          <a:p>
            <a:r>
              <a:rPr lang="en-US" sz="6600" b="1" dirty="0"/>
              <a:t>3. </a:t>
            </a:r>
            <a:r>
              <a:rPr lang="en-US" sz="6600" b="1" dirty="0" err="1"/>
              <a:t>Pagrindinės</a:t>
            </a:r>
            <a:r>
              <a:rPr lang="en-US" sz="6600" b="1" dirty="0"/>
              <a:t> </a:t>
            </a:r>
            <a:r>
              <a:rPr lang="en-US" sz="6600" b="1" dirty="0" err="1"/>
              <a:t>lęšių</a:t>
            </a:r>
            <a:r>
              <a:rPr lang="en-US" sz="6600" b="1" dirty="0"/>
              <a:t> </a:t>
            </a:r>
            <a:r>
              <a:rPr lang="en-US" sz="6600" b="1" dirty="0" err="1"/>
              <a:t>charakteristikos</a:t>
            </a:r>
            <a:r>
              <a:rPr lang="en-US" sz="6600" b="1" dirty="0" smtClean="0"/>
              <a:t>: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460" y="2438400"/>
            <a:ext cx="8991600" cy="419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/>
              <a:t>a) </a:t>
            </a:r>
            <a:r>
              <a:rPr lang="lt-LT" sz="4400" b="1" dirty="0" err="1"/>
              <a:t>s</a:t>
            </a:r>
            <a:r>
              <a:rPr lang="en-US" sz="4400" b="1" dirty="0" err="1" smtClean="0"/>
              <a:t>kaidrumas</a:t>
            </a:r>
            <a:r>
              <a:rPr lang="en-US" sz="4400" b="1" dirty="0" smtClean="0"/>
              <a:t> </a:t>
            </a:r>
            <a:r>
              <a:rPr lang="en-US" sz="4400" b="1" dirty="0" err="1"/>
              <a:t>ir</a:t>
            </a:r>
            <a:r>
              <a:rPr lang="en-US" sz="4400" b="1" dirty="0"/>
              <a:t> </a:t>
            </a:r>
            <a:r>
              <a:rPr lang="en-US" sz="4400" b="1" dirty="0" err="1"/>
              <a:t>vaizdo</a:t>
            </a:r>
            <a:r>
              <a:rPr lang="en-US" sz="4400" b="1" dirty="0"/>
              <a:t> </a:t>
            </a:r>
            <a:r>
              <a:rPr lang="en-US" sz="4400" b="1" dirty="0" err="1"/>
              <a:t>didinimas</a:t>
            </a:r>
            <a:r>
              <a:rPr lang="en-US" sz="4400" b="1" dirty="0"/>
              <a:t>;</a:t>
            </a:r>
          </a:p>
          <a:p>
            <a:pPr marL="0" indent="0">
              <a:buNone/>
            </a:pPr>
            <a:r>
              <a:rPr lang="en-US" sz="4400" b="1" dirty="0"/>
              <a:t>b) </a:t>
            </a:r>
            <a:r>
              <a:rPr lang="lt-LT" sz="4400" b="1" dirty="0" err="1"/>
              <a:t>ž</a:t>
            </a:r>
            <a:r>
              <a:rPr lang="en-US" sz="4400" b="1" dirty="0" err="1" smtClean="0"/>
              <a:t>idinio</a:t>
            </a:r>
            <a:r>
              <a:rPr lang="en-US" sz="4400" b="1" dirty="0" smtClean="0"/>
              <a:t> </a:t>
            </a:r>
            <a:r>
              <a:rPr lang="en-US" sz="4400" b="1" dirty="0" err="1"/>
              <a:t>nuotolis</a:t>
            </a:r>
            <a:r>
              <a:rPr lang="en-US" sz="4400" b="1" dirty="0"/>
              <a:t> </a:t>
            </a:r>
            <a:r>
              <a:rPr lang="en-US" sz="4400" b="1" dirty="0" err="1"/>
              <a:t>ir</a:t>
            </a:r>
            <a:r>
              <a:rPr lang="en-US" sz="4400" b="1" dirty="0"/>
              <a:t> </a:t>
            </a:r>
            <a:r>
              <a:rPr lang="en-US" sz="4400" b="1" dirty="0" err="1"/>
              <a:t>laužiamoji</a:t>
            </a:r>
            <a:r>
              <a:rPr lang="en-US" sz="4400" b="1" dirty="0"/>
              <a:t> </a:t>
            </a:r>
            <a:r>
              <a:rPr lang="en-US" sz="4400" b="1" dirty="0" err="1"/>
              <a:t>geba</a:t>
            </a:r>
            <a:r>
              <a:rPr lang="en-US" sz="4400" b="1" dirty="0"/>
              <a:t>;</a:t>
            </a:r>
          </a:p>
          <a:p>
            <a:pPr marL="0" indent="0">
              <a:buNone/>
            </a:pPr>
            <a:r>
              <a:rPr lang="en-US" sz="4400" b="1" dirty="0"/>
              <a:t>c) </a:t>
            </a:r>
            <a:r>
              <a:rPr lang="lt-LT" sz="4400" b="1" dirty="0" err="1"/>
              <a:t>ž</a:t>
            </a:r>
            <a:r>
              <a:rPr lang="en-US" sz="4400" b="1" dirty="0" err="1" smtClean="0"/>
              <a:t>idinio</a:t>
            </a:r>
            <a:r>
              <a:rPr lang="en-US" sz="4400" b="1" dirty="0" smtClean="0"/>
              <a:t> </a:t>
            </a:r>
            <a:r>
              <a:rPr lang="en-US" sz="4400" b="1" dirty="0" err="1"/>
              <a:t>nuotolis</a:t>
            </a:r>
            <a:r>
              <a:rPr lang="en-US" sz="4400" b="1" dirty="0"/>
              <a:t> </a:t>
            </a:r>
            <a:r>
              <a:rPr lang="en-US" sz="4400" b="1" dirty="0" err="1"/>
              <a:t>ir</a:t>
            </a:r>
            <a:r>
              <a:rPr lang="en-US" sz="4400" b="1" dirty="0"/>
              <a:t> </a:t>
            </a:r>
            <a:r>
              <a:rPr lang="en-US" sz="4400" b="1" dirty="0" err="1"/>
              <a:t>vaizdo</a:t>
            </a:r>
            <a:r>
              <a:rPr lang="en-US" sz="4400" b="1" dirty="0"/>
              <a:t> </a:t>
            </a:r>
            <a:r>
              <a:rPr lang="en-US" sz="4400" b="1" dirty="0" err="1"/>
              <a:t>iškreipimas</a:t>
            </a:r>
            <a:r>
              <a:rPr lang="en-US" sz="4400" b="1" dirty="0"/>
              <a:t>;</a:t>
            </a:r>
          </a:p>
          <a:p>
            <a:pPr marL="0" indent="0">
              <a:buNone/>
            </a:pPr>
            <a:r>
              <a:rPr lang="en-US" sz="4400" b="1" dirty="0"/>
              <a:t>d) </a:t>
            </a:r>
            <a:r>
              <a:rPr lang="lt-LT" sz="4400" b="1" dirty="0" err="1"/>
              <a:t>v</a:t>
            </a:r>
            <a:r>
              <a:rPr lang="en-US" sz="4400" b="1" dirty="0" err="1" smtClean="0"/>
              <a:t>aizdo</a:t>
            </a:r>
            <a:r>
              <a:rPr lang="en-US" sz="4400" b="1" dirty="0" smtClean="0"/>
              <a:t> </a:t>
            </a:r>
            <a:r>
              <a:rPr lang="en-US" sz="4400" b="1" dirty="0" err="1"/>
              <a:t>iškreipimas</a:t>
            </a:r>
            <a:r>
              <a:rPr lang="en-US" sz="4400" b="1" dirty="0"/>
              <a:t> </a:t>
            </a:r>
            <a:r>
              <a:rPr lang="en-US" sz="4400" b="1" dirty="0" err="1"/>
              <a:t>ir</a:t>
            </a:r>
            <a:r>
              <a:rPr lang="en-US" sz="4400" b="1" dirty="0"/>
              <a:t> </a:t>
            </a:r>
            <a:r>
              <a:rPr lang="en-US" sz="4400" b="1" dirty="0" err="1"/>
              <a:t>skaidrumas</a:t>
            </a:r>
            <a:r>
              <a:rPr lang="en-US" sz="4400" b="1" dirty="0"/>
              <a:t>.</a:t>
            </a:r>
          </a:p>
          <a:p>
            <a:pPr marL="0" indent="0"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258537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veikslėlis 10"/>
          <p:cNvPicPr>
            <a:picLocks noChangeAspect="1"/>
          </p:cNvPicPr>
          <p:nvPr/>
        </p:nvPicPr>
        <p:blipFill rotWithShape="1">
          <a:blip r:embed="rId2" cstate="print"/>
          <a:srcRect l="4542" t="11037" b="5073"/>
          <a:stretch/>
        </p:blipFill>
        <p:spPr>
          <a:xfrm>
            <a:off x="4389780" y="1812127"/>
            <a:ext cx="4734246" cy="2291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22" y="21383"/>
            <a:ext cx="8382000" cy="1630362"/>
          </a:xfrm>
        </p:spPr>
        <p:txBody>
          <a:bodyPr>
            <a:noAutofit/>
          </a:bodyPr>
          <a:lstStyle/>
          <a:p>
            <a:r>
              <a:rPr lang="lt-LT" sz="6000" b="1" dirty="0" smtClean="0"/>
              <a:t>4. Kuris iš iš šių skaidrių kūnų yra natūralus lęšis?</a:t>
            </a:r>
            <a:endParaRPr lang="en-US" sz="6000" b="1" dirty="0"/>
          </a:p>
        </p:txBody>
      </p:sp>
      <p:pic>
        <p:nvPicPr>
          <p:cNvPr id="4" name="Picture 3" descr="http://img.webmd.com/dtmcms/live/webmd/consumer_assets/site_images/articles/health_tools/cataract_overview_slideshow/phototake_rm_photo_of_side_view_of_cataract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4298385"/>
            <a:ext cx="4379843" cy="259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pad3.whstatic.com/images/thumb/8/8a/Draw-a-Glass-Window-Step-6.jpg/670px-Draw-a-Glass-Window-Step-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740"/>
          <a:stretch/>
        </p:blipFill>
        <p:spPr bwMode="auto">
          <a:xfrm>
            <a:off x="4379841" y="4298386"/>
            <a:ext cx="4744185" cy="2559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://bestwallpaperhd.com/wp-content/uploads/2016/02/Clear-Vision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6" r="5877"/>
          <a:stretch/>
        </p:blipFill>
        <p:spPr bwMode="auto">
          <a:xfrm>
            <a:off x="13252" y="1846488"/>
            <a:ext cx="4267201" cy="22571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tačiakampis 2"/>
          <p:cNvSpPr/>
          <p:nvPr/>
        </p:nvSpPr>
        <p:spPr>
          <a:xfrm>
            <a:off x="13252" y="1885914"/>
            <a:ext cx="22926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a) a</a:t>
            </a:r>
            <a:r>
              <a:rPr lang="lt-LT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kinių </a:t>
            </a:r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lęšis;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13252" y="4298384"/>
            <a:ext cx="2697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b) </a:t>
            </a:r>
            <a:r>
              <a:rPr lang="lt-LT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akies </a:t>
            </a:r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lęšiukas;</a:t>
            </a:r>
          </a:p>
        </p:txBody>
      </p:sp>
      <p:sp>
        <p:nvSpPr>
          <p:cNvPr id="9" name="Stačiakampis 8"/>
          <p:cNvSpPr/>
          <p:nvPr/>
        </p:nvSpPr>
        <p:spPr>
          <a:xfrm>
            <a:off x="4379842" y="1776942"/>
            <a:ext cx="4744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c) </a:t>
            </a:r>
            <a:r>
              <a:rPr lang="lt-LT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fotoaparato </a:t>
            </a:r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objektyvo lęšis;</a:t>
            </a:r>
          </a:p>
        </p:txBody>
      </p:sp>
      <p:sp>
        <p:nvSpPr>
          <p:cNvPr id="10" name="Stačiakampis 9"/>
          <p:cNvSpPr/>
          <p:nvPr/>
        </p:nvSpPr>
        <p:spPr>
          <a:xfrm>
            <a:off x="4396406" y="4202280"/>
            <a:ext cx="25816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d) </a:t>
            </a:r>
            <a:r>
              <a:rPr lang="lt-LT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lango </a:t>
            </a:r>
            <a:r>
              <a:rPr lang="lt-LT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stiklas. </a:t>
            </a:r>
          </a:p>
        </p:txBody>
      </p:sp>
    </p:spTree>
    <p:extLst>
      <p:ext uri="{BB962C8B-B14F-4D97-AF65-F5344CB8AC3E}">
        <p14:creationId xmlns:p14="http://schemas.microsoft.com/office/powerpoint/2010/main" xmlns="" val="281072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56" y="304800"/>
            <a:ext cx="8930244" cy="2362200"/>
          </a:xfrm>
        </p:spPr>
        <p:txBody>
          <a:bodyPr>
            <a:noAutofit/>
          </a:bodyPr>
          <a:lstStyle/>
          <a:p>
            <a:r>
              <a:rPr lang="en-US" sz="6600" b="1" dirty="0"/>
              <a:t>5. </a:t>
            </a:r>
            <a:r>
              <a:rPr lang="en-US" sz="6600" b="1" dirty="0" err="1"/>
              <a:t>Kas</a:t>
            </a:r>
            <a:r>
              <a:rPr lang="en-US" sz="6600" b="1" dirty="0"/>
              <a:t> </a:t>
            </a:r>
            <a:r>
              <a:rPr lang="en-US" sz="6600" b="1" dirty="0" err="1"/>
              <a:t>yra</a:t>
            </a:r>
            <a:r>
              <a:rPr lang="en-US" sz="6600" b="1" dirty="0"/>
              <a:t> </a:t>
            </a:r>
            <a:r>
              <a:rPr lang="en-US" sz="6600" b="1" dirty="0" err="1"/>
              <a:t>matuojama</a:t>
            </a:r>
            <a:r>
              <a:rPr lang="en-US" sz="6600" b="1" dirty="0"/>
              <a:t> </a:t>
            </a:r>
            <a:r>
              <a:rPr lang="en-US" sz="6600" b="1" dirty="0" err="1"/>
              <a:t>dioprijomis</a:t>
            </a:r>
            <a:r>
              <a:rPr lang="en-US" sz="6600" b="1" dirty="0"/>
              <a:t> ?</a:t>
            </a:r>
            <a:br>
              <a:rPr lang="en-US" sz="6600" b="1" dirty="0"/>
            </a:b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17193"/>
            <a:ext cx="8458200" cy="4540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/>
              <a:t>a</a:t>
            </a:r>
            <a:r>
              <a:rPr lang="en-US" sz="4800" b="1" dirty="0"/>
              <a:t>) </a:t>
            </a:r>
            <a:r>
              <a:rPr lang="lt-LT" sz="4800" b="1" dirty="0" err="1"/>
              <a:t>l</a:t>
            </a:r>
            <a:r>
              <a:rPr lang="en-US" sz="4800" b="1" dirty="0" err="1" smtClean="0"/>
              <a:t>aužiamoji</a:t>
            </a:r>
            <a:r>
              <a:rPr lang="en-US" sz="4800" b="1" dirty="0" smtClean="0"/>
              <a:t> </a:t>
            </a:r>
            <a:r>
              <a:rPr lang="en-US" sz="4800" b="1" dirty="0" err="1"/>
              <a:t>geba</a:t>
            </a:r>
            <a:r>
              <a:rPr lang="en-US" sz="4800" b="1" dirty="0"/>
              <a:t>;</a:t>
            </a:r>
          </a:p>
          <a:p>
            <a:pPr marL="0" indent="0">
              <a:buNone/>
            </a:pPr>
            <a:r>
              <a:rPr lang="en-US" sz="4800" b="1" dirty="0"/>
              <a:t>b) </a:t>
            </a:r>
            <a:r>
              <a:rPr lang="lt-LT" sz="4800" b="1" dirty="0" err="1"/>
              <a:t>ž</a:t>
            </a:r>
            <a:r>
              <a:rPr lang="en-US" sz="4800" b="1" dirty="0" err="1" smtClean="0"/>
              <a:t>idinio</a:t>
            </a:r>
            <a:r>
              <a:rPr lang="en-US" sz="4800" b="1" dirty="0" smtClean="0"/>
              <a:t> </a:t>
            </a:r>
            <a:r>
              <a:rPr lang="en-US" sz="4800" b="1" dirty="0" err="1"/>
              <a:t>nuotolis</a:t>
            </a:r>
            <a:r>
              <a:rPr lang="en-US" sz="4800" b="1" dirty="0"/>
              <a:t>;</a:t>
            </a:r>
          </a:p>
          <a:p>
            <a:pPr marL="0" indent="0">
              <a:buNone/>
            </a:pPr>
            <a:r>
              <a:rPr lang="en-US" sz="4800" b="1" dirty="0"/>
              <a:t>c) </a:t>
            </a:r>
            <a:r>
              <a:rPr lang="lt-LT" sz="4800" b="1" dirty="0" err="1"/>
              <a:t>a</a:t>
            </a:r>
            <a:r>
              <a:rPr lang="en-US" sz="4800" b="1" dirty="0" err="1" smtClean="0"/>
              <a:t>tstumas</a:t>
            </a:r>
            <a:r>
              <a:rPr lang="en-US" sz="4800" b="1" dirty="0" smtClean="0"/>
              <a:t> </a:t>
            </a:r>
            <a:r>
              <a:rPr lang="en-US" sz="4800" b="1" dirty="0"/>
              <a:t>tarp </a:t>
            </a:r>
            <a:r>
              <a:rPr lang="en-US" sz="4800" b="1" dirty="0" err="1"/>
              <a:t>optinio</a:t>
            </a:r>
            <a:r>
              <a:rPr lang="en-US" sz="4800" b="1" dirty="0"/>
              <a:t> </a:t>
            </a:r>
            <a:r>
              <a:rPr lang="en-US" sz="4800" b="1" dirty="0" err="1"/>
              <a:t>centro</a:t>
            </a:r>
            <a:r>
              <a:rPr lang="en-US" sz="4800" b="1" dirty="0"/>
              <a:t> </a:t>
            </a:r>
            <a:r>
              <a:rPr lang="en-US" sz="4800" b="1" dirty="0" err="1"/>
              <a:t>ir</a:t>
            </a:r>
            <a:r>
              <a:rPr lang="en-US" sz="4800" b="1" dirty="0"/>
              <a:t> </a:t>
            </a:r>
            <a:r>
              <a:rPr lang="en-US" sz="4800" b="1" dirty="0" err="1"/>
              <a:t>pagrindinio</a:t>
            </a:r>
            <a:r>
              <a:rPr lang="en-US" sz="4800" b="1" dirty="0"/>
              <a:t> </a:t>
            </a:r>
            <a:r>
              <a:rPr lang="en-US" sz="4800" b="1" dirty="0" err="1"/>
              <a:t>židinio</a:t>
            </a:r>
            <a:r>
              <a:rPr lang="en-US" sz="4800" b="1" dirty="0"/>
              <a:t>;</a:t>
            </a:r>
          </a:p>
          <a:p>
            <a:pPr marL="0" indent="0">
              <a:buNone/>
            </a:pPr>
            <a:r>
              <a:rPr lang="en-US" sz="4800" b="1" dirty="0"/>
              <a:t>d) </a:t>
            </a:r>
            <a:r>
              <a:rPr lang="lt-LT" sz="4800" b="1" dirty="0" err="1"/>
              <a:t>l</a:t>
            </a:r>
            <a:r>
              <a:rPr lang="en-US" sz="4800" b="1" dirty="0" err="1" smtClean="0"/>
              <a:t>ęšio</a:t>
            </a:r>
            <a:r>
              <a:rPr lang="en-US" sz="4800" b="1" dirty="0" smtClean="0"/>
              <a:t> </a:t>
            </a:r>
            <a:r>
              <a:rPr lang="en-US" sz="4800" b="1" dirty="0" err="1"/>
              <a:t>storis</a:t>
            </a:r>
            <a:r>
              <a:rPr lang="en-US" sz="4800" b="1" dirty="0"/>
              <a:t>. </a:t>
            </a:r>
          </a:p>
          <a:p>
            <a:pPr marL="0" indent="0">
              <a:buNone/>
            </a:pP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337098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34183"/>
            <a:ext cx="9144000" cy="1221890"/>
          </a:xfrm>
        </p:spPr>
        <p:txBody>
          <a:bodyPr>
            <a:noAutofit/>
          </a:bodyPr>
          <a:lstStyle/>
          <a:p>
            <a:r>
              <a:rPr lang="en-US" sz="5400" b="1" dirty="0"/>
              <a:t>6. </a:t>
            </a:r>
            <a:r>
              <a:rPr lang="en-US" sz="5400" b="1" dirty="0" err="1"/>
              <a:t>Koks</a:t>
            </a:r>
            <a:r>
              <a:rPr lang="en-US" sz="5400" b="1" dirty="0"/>
              <a:t> </a:t>
            </a:r>
            <a:r>
              <a:rPr lang="en-US" sz="5400" b="1" dirty="0" err="1"/>
              <a:t>atvaizdas</a:t>
            </a:r>
            <a:r>
              <a:rPr lang="en-US" sz="5400" b="1" dirty="0"/>
              <a:t> </a:t>
            </a:r>
            <a:r>
              <a:rPr lang="en-US" sz="5400" b="1" dirty="0" err="1"/>
              <a:t>susidarė</a:t>
            </a:r>
            <a:r>
              <a:rPr lang="en-US" sz="5400" b="1" dirty="0" smtClean="0"/>
              <a:t>?</a:t>
            </a:r>
            <a:endParaRPr lang="en-US" sz="5400" b="1" dirty="0"/>
          </a:p>
        </p:txBody>
      </p:sp>
      <p:pic>
        <p:nvPicPr>
          <p:cNvPr id="4" name="Picture 3" descr="C:\Users\Reda\Desktop\hfjkhsjhfs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44" b="9524"/>
          <a:stretch/>
        </p:blipFill>
        <p:spPr bwMode="auto">
          <a:xfrm>
            <a:off x="405213" y="1295400"/>
            <a:ext cx="84582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839200" cy="3782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/>
              <a:t>a) </a:t>
            </a:r>
            <a:r>
              <a:rPr lang="lt-LT" sz="5400" b="1" dirty="0" err="1"/>
              <a:t>t</a:t>
            </a:r>
            <a:r>
              <a:rPr lang="en-US" sz="5400" b="1" dirty="0" err="1" smtClean="0"/>
              <a:t>ikslus</a:t>
            </a:r>
            <a:r>
              <a:rPr lang="en-US" sz="5400" b="1" dirty="0"/>
              <a:t>, </a:t>
            </a:r>
            <a:r>
              <a:rPr lang="en-US" sz="5400" b="1" dirty="0" err="1" smtClean="0"/>
              <a:t>sumažintas</a:t>
            </a:r>
            <a:r>
              <a:rPr lang="lt-LT" sz="5400" b="1" dirty="0"/>
              <a:t>;</a:t>
            </a:r>
            <a:endParaRPr lang="en-US" sz="5400" b="1" dirty="0"/>
          </a:p>
          <a:p>
            <a:pPr marL="0" indent="0">
              <a:buNone/>
            </a:pPr>
            <a:r>
              <a:rPr lang="en-US" sz="5400" b="1" dirty="0"/>
              <a:t>b) </a:t>
            </a:r>
            <a:r>
              <a:rPr lang="lt-LT" sz="5400" b="1" dirty="0" err="1"/>
              <a:t>m</a:t>
            </a:r>
            <a:r>
              <a:rPr lang="en-US" sz="5400" b="1" dirty="0" err="1" smtClean="0"/>
              <a:t>enamas</a:t>
            </a:r>
            <a:r>
              <a:rPr lang="en-US" sz="5400" b="1" dirty="0"/>
              <a:t>, </a:t>
            </a:r>
            <a:r>
              <a:rPr lang="en-US" sz="5400" b="1" dirty="0" err="1"/>
              <a:t>padidintas</a:t>
            </a:r>
            <a:r>
              <a:rPr lang="lt-LT" sz="5400" b="1" dirty="0"/>
              <a:t>;</a:t>
            </a:r>
            <a:r>
              <a:rPr lang="en-US" sz="5400" b="1" dirty="0"/>
              <a:t> </a:t>
            </a:r>
          </a:p>
          <a:p>
            <a:pPr marL="0" indent="0">
              <a:buNone/>
            </a:pPr>
            <a:r>
              <a:rPr lang="en-US" sz="5400" b="1" dirty="0"/>
              <a:t>c) </a:t>
            </a:r>
            <a:r>
              <a:rPr lang="lt-LT" sz="5400" b="1" dirty="0" err="1"/>
              <a:t>t</a:t>
            </a:r>
            <a:r>
              <a:rPr lang="en-US" sz="5400" b="1" dirty="0" err="1" smtClean="0"/>
              <a:t>ikras</a:t>
            </a:r>
            <a:r>
              <a:rPr lang="en-US" sz="5400" b="1" dirty="0"/>
              <a:t>, </a:t>
            </a:r>
            <a:r>
              <a:rPr lang="en-US" sz="5400" b="1" dirty="0" err="1"/>
              <a:t>padidintas</a:t>
            </a:r>
            <a:r>
              <a:rPr lang="lt-LT" sz="5400" b="1" dirty="0" smtClean="0"/>
              <a:t>;</a:t>
            </a:r>
            <a:endParaRPr lang="en-US" sz="5400" b="1" dirty="0"/>
          </a:p>
          <a:p>
            <a:pPr marL="0" indent="0">
              <a:buNone/>
            </a:pPr>
            <a:r>
              <a:rPr lang="en-US" sz="5400" b="1" dirty="0" smtClean="0"/>
              <a:t>d)</a:t>
            </a:r>
            <a:r>
              <a:rPr lang="lt-LT" sz="5400" b="1" dirty="0" smtClean="0"/>
              <a:t> menamas</a:t>
            </a:r>
            <a:r>
              <a:rPr lang="en-US" sz="5400" b="1" dirty="0" smtClean="0"/>
              <a:t>, </a:t>
            </a:r>
            <a:r>
              <a:rPr lang="en-US" sz="5400" b="1" dirty="0" err="1"/>
              <a:t>sumažintas</a:t>
            </a:r>
            <a:r>
              <a:rPr lang="en-US" sz="5400" b="1" dirty="0"/>
              <a:t>.</a:t>
            </a:r>
          </a:p>
          <a:p>
            <a:pPr marL="0" indent="0">
              <a:buNone/>
            </a:pP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xmlns="" val="345514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9144000" cy="1676400"/>
          </a:xfrm>
        </p:spPr>
        <p:txBody>
          <a:bodyPr>
            <a:noAutofit/>
          </a:bodyPr>
          <a:lstStyle/>
          <a:p>
            <a:r>
              <a:rPr lang="en-US" sz="6600" b="1" dirty="0"/>
              <a:t>7. </a:t>
            </a:r>
            <a:r>
              <a:rPr lang="en-US" sz="6600" b="1" dirty="0" err="1"/>
              <a:t>Lęšiai</a:t>
            </a:r>
            <a:r>
              <a:rPr lang="en-US" sz="6600" b="1" dirty="0"/>
              <a:t> </a:t>
            </a:r>
            <a:r>
              <a:rPr lang="en-US" sz="6600" b="1" dirty="0" err="1"/>
              <a:t>yra</a:t>
            </a:r>
            <a:r>
              <a:rPr lang="en-US" sz="6600" b="1" dirty="0"/>
              <a:t> </a:t>
            </a:r>
            <a:r>
              <a:rPr lang="en-US" sz="6600" b="1" dirty="0" err="1"/>
              <a:t>naudojami</a:t>
            </a:r>
            <a:r>
              <a:rPr lang="en-US" sz="6600" b="1" dirty="0" smtClean="0"/>
              <a:t>: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372600" cy="46289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b="1" dirty="0" smtClean="0"/>
              <a:t>a</a:t>
            </a:r>
            <a:r>
              <a:rPr lang="en-US" sz="5400" b="1" dirty="0" smtClean="0"/>
              <a:t>) </a:t>
            </a:r>
            <a:r>
              <a:rPr lang="lt-LT" sz="5400" b="1" dirty="0" smtClean="0"/>
              <a:t>mašinoms </a:t>
            </a:r>
            <a:r>
              <a:rPr lang="lt-LT" sz="5400" b="1" dirty="0" smtClean="0"/>
              <a:t>gaminti;</a:t>
            </a:r>
          </a:p>
          <a:p>
            <a:pPr marL="0" indent="0">
              <a:buNone/>
            </a:pPr>
            <a:r>
              <a:rPr lang="en-US" sz="5400" b="1" dirty="0" smtClean="0"/>
              <a:t>b</a:t>
            </a:r>
            <a:r>
              <a:rPr lang="en-US" sz="5400" b="1" dirty="0"/>
              <a:t>) </a:t>
            </a:r>
            <a:r>
              <a:rPr lang="lt-LT" sz="5400" b="1" dirty="0" err="1" smtClean="0"/>
              <a:t>v</a:t>
            </a:r>
            <a:r>
              <a:rPr lang="en-US" sz="5400" b="1" dirty="0" err="1" smtClean="0"/>
              <a:t>eidrodžių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gamyboje</a:t>
            </a:r>
            <a:r>
              <a:rPr lang="lt-LT" sz="5400" b="1" dirty="0" smtClean="0"/>
              <a:t>;</a:t>
            </a:r>
          </a:p>
          <a:p>
            <a:pPr marL="0" indent="0">
              <a:buNone/>
            </a:pPr>
            <a:r>
              <a:rPr lang="en-US" sz="5400" b="1" dirty="0" smtClean="0"/>
              <a:t>c</a:t>
            </a:r>
            <a:r>
              <a:rPr lang="en-US" sz="5400" b="1" dirty="0"/>
              <a:t>) </a:t>
            </a:r>
            <a:r>
              <a:rPr lang="lt-LT" sz="5400" b="1" dirty="0" err="1"/>
              <a:t>t</a:t>
            </a:r>
            <a:r>
              <a:rPr lang="en-US" sz="5400" b="1" dirty="0" err="1" smtClean="0"/>
              <a:t>elevizoriams</a:t>
            </a:r>
            <a:r>
              <a:rPr lang="en-US" sz="5400" b="1" dirty="0" smtClean="0"/>
              <a:t> </a:t>
            </a:r>
            <a:r>
              <a:rPr lang="en-US" sz="5400" b="1" dirty="0" err="1"/>
              <a:t>kurti</a:t>
            </a:r>
            <a:r>
              <a:rPr lang="en-US" sz="5400" b="1" dirty="0"/>
              <a:t>;</a:t>
            </a:r>
          </a:p>
          <a:p>
            <a:pPr marL="0" indent="0">
              <a:buNone/>
            </a:pPr>
            <a:r>
              <a:rPr lang="en-US" sz="5400" b="1" dirty="0"/>
              <a:t>d) </a:t>
            </a:r>
            <a:r>
              <a:rPr lang="lt-LT" sz="5400" b="1" dirty="0" err="1"/>
              <a:t>o</a:t>
            </a:r>
            <a:r>
              <a:rPr lang="en-US" sz="5400" b="1" dirty="0" err="1" smtClean="0"/>
              <a:t>ptiniams</a:t>
            </a:r>
            <a:r>
              <a:rPr lang="en-US" sz="5400" b="1" dirty="0" smtClean="0"/>
              <a:t> </a:t>
            </a:r>
            <a:r>
              <a:rPr lang="en-US" sz="5400" b="1" dirty="0" err="1"/>
              <a:t>prietaisams</a:t>
            </a:r>
            <a:r>
              <a:rPr lang="en-US" sz="5400" b="1" dirty="0"/>
              <a:t> </a:t>
            </a:r>
            <a:r>
              <a:rPr lang="en-US" sz="5400" b="1" dirty="0" err="1" smtClean="0"/>
              <a:t>kurti</a:t>
            </a:r>
            <a:r>
              <a:rPr lang="lt-LT" sz="5400" b="1" dirty="0" smtClean="0"/>
              <a:t>.</a:t>
            </a:r>
            <a:endParaRPr lang="en-US" sz="5400" b="1" dirty="0"/>
          </a:p>
          <a:p>
            <a:pPr marL="0" indent="0">
              <a:buNone/>
            </a:pP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312031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2354" y="1981200"/>
            <a:ext cx="4231585" cy="3213066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52400" y="2819400"/>
            <a:ext cx="6705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/>
              <a:t>a</a:t>
            </a:r>
            <a:r>
              <a:rPr lang="lt-LT" sz="4400" b="1" dirty="0" smtClean="0"/>
              <a:t>) astigmatizmas;</a:t>
            </a:r>
            <a:endParaRPr lang="lt-LT" sz="4400" b="1" dirty="0"/>
          </a:p>
          <a:p>
            <a:r>
              <a:rPr lang="lt-LT" sz="4400" b="1" dirty="0"/>
              <a:t>b</a:t>
            </a:r>
            <a:r>
              <a:rPr lang="lt-LT" sz="4400" b="1" dirty="0" smtClean="0"/>
              <a:t>) trumparegystė;</a:t>
            </a:r>
          </a:p>
          <a:p>
            <a:r>
              <a:rPr lang="lt-LT" sz="4400" b="1" dirty="0" smtClean="0"/>
              <a:t>c) toliaregystė;</a:t>
            </a:r>
          </a:p>
          <a:p>
            <a:r>
              <a:rPr lang="lt-LT" sz="4400" b="1" dirty="0" smtClean="0"/>
              <a:t>d) bet kokia  regėjimo yda.</a:t>
            </a:r>
            <a:endParaRPr lang="lt-LT" sz="4400" b="1" dirty="0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432177"/>
            <a:ext cx="8229600" cy="1143000"/>
          </a:xfrm>
        </p:spPr>
        <p:txBody>
          <a:bodyPr>
            <a:noAutofit/>
          </a:bodyPr>
          <a:lstStyle/>
          <a:p>
            <a:r>
              <a:rPr lang="lt-LT" b="1" dirty="0" smtClean="0"/>
              <a:t>8.Kokia regėjimo yda koreguojama iliustracijoje pavaizduotais lęšiais?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xmlns="" val="15162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273"/>
            <a:ext cx="8686800" cy="1636224"/>
          </a:xfrm>
        </p:spPr>
        <p:txBody>
          <a:bodyPr>
            <a:noAutofit/>
          </a:bodyPr>
          <a:lstStyle/>
          <a:p>
            <a:r>
              <a:rPr lang="lt-LT" sz="4800" b="1" dirty="0" smtClean="0"/>
              <a:t>9.</a:t>
            </a:r>
            <a:r>
              <a:rPr lang="en-US" sz="4800" b="1" dirty="0"/>
              <a:t> </a:t>
            </a:r>
            <a:r>
              <a:rPr lang="lt-LT" sz="4800" b="1" dirty="0" smtClean="0"/>
              <a:t>Koks yra </a:t>
            </a:r>
            <a:r>
              <a:rPr lang="lt-LT" sz="4800" b="1" dirty="0"/>
              <a:t>t</a:t>
            </a:r>
            <a:r>
              <a:rPr lang="en-US" sz="4800" b="1" dirty="0" err="1" smtClean="0"/>
              <a:t>eleskopo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okuliaro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ir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objektyvo</a:t>
            </a:r>
            <a:r>
              <a:rPr lang="en-US" sz="4800" b="1" dirty="0" smtClean="0"/>
              <a:t> </a:t>
            </a:r>
            <a:r>
              <a:rPr lang="lt-LT" sz="4800" b="1" dirty="0" smtClean="0"/>
              <a:t>židinio nuotolis ?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76854"/>
            <a:ext cx="9105405" cy="4495800"/>
          </a:xfrm>
        </p:spPr>
        <p:txBody>
          <a:bodyPr>
            <a:noAutofit/>
          </a:bodyPr>
          <a:lstStyle/>
          <a:p>
            <a:pPr marL="514350" indent="-514350">
              <a:buAutoNum type="alphaLcParenR"/>
            </a:pPr>
            <a:r>
              <a:rPr lang="lt-LT" sz="4000" b="1" dirty="0"/>
              <a:t>o</a:t>
            </a:r>
            <a:r>
              <a:rPr lang="lt-LT" sz="4000" b="1" dirty="0" smtClean="0"/>
              <a:t>kuliaro didelis, objektyvo nedidelis;</a:t>
            </a:r>
          </a:p>
          <a:p>
            <a:pPr marL="514350" indent="-514350">
              <a:buAutoNum type="alphaLcParenR"/>
            </a:pPr>
            <a:r>
              <a:rPr lang="lt-LT" sz="4000" b="1" dirty="0"/>
              <a:t>a</a:t>
            </a:r>
            <a:r>
              <a:rPr lang="lt-LT" sz="4000" b="1" dirty="0" smtClean="0"/>
              <a:t>biejų nedidelis;</a:t>
            </a:r>
          </a:p>
          <a:p>
            <a:pPr marL="514350" indent="-514350">
              <a:buAutoNum type="alphaLcParenR"/>
            </a:pPr>
            <a:r>
              <a:rPr lang="lt-LT" sz="4000" b="1" dirty="0"/>
              <a:t>o</a:t>
            </a:r>
            <a:r>
              <a:rPr lang="lt-LT" sz="4000" b="1" dirty="0" smtClean="0"/>
              <a:t>kuliaro nedidelis, objektyvo didelis;</a:t>
            </a:r>
          </a:p>
          <a:p>
            <a:pPr marL="514350" indent="-514350">
              <a:buAutoNum type="alphaLcParenR"/>
            </a:pPr>
            <a:r>
              <a:rPr lang="lt-LT" sz="4000" b="1" dirty="0"/>
              <a:t>a</a:t>
            </a:r>
            <a:r>
              <a:rPr lang="lt-LT" sz="4000" b="1" dirty="0" smtClean="0"/>
              <a:t>biejų didelis.</a:t>
            </a:r>
          </a:p>
          <a:p>
            <a:pPr marL="514350" indent="-514350">
              <a:buAutoNum type="alphaLcParenR"/>
            </a:pPr>
            <a:endParaRPr lang="en-US" sz="4800" b="1" dirty="0"/>
          </a:p>
        </p:txBody>
      </p:sp>
      <p:pic>
        <p:nvPicPr>
          <p:cNvPr id="2050" name="Picture 2" descr="http://www.15min.lt/images/photos/616237/original/1316418776konkursopriz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91208"/>
            <a:ext cx="3581400" cy="517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631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834" y="22860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lt-LT" b="1" dirty="0" smtClean="0"/>
              <a:t>10.Kokį lęšį panaudojus galima uždegti laužą?</a:t>
            </a:r>
            <a:endParaRPr lang="lt-LT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/>
          <a:srcRect t="13620"/>
          <a:stretch/>
        </p:blipFill>
        <p:spPr>
          <a:xfrm>
            <a:off x="4558748" y="1035671"/>
            <a:ext cx="4572000" cy="5822329"/>
          </a:xfrm>
          <a:prstGeom prst="rect">
            <a:avLst/>
          </a:prstGeom>
        </p:spPr>
      </p:pic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165931" y="1981200"/>
            <a:ext cx="4406348" cy="4591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b="1" dirty="0" smtClean="0"/>
              <a:t>a) bet kokį lęšį;</a:t>
            </a:r>
          </a:p>
          <a:p>
            <a:pPr marL="0" indent="0">
              <a:buNone/>
            </a:pPr>
            <a:r>
              <a:rPr lang="lt-LT" sz="4000" b="1" dirty="0" smtClean="0"/>
              <a:t>b) sklaidomąjį;</a:t>
            </a:r>
          </a:p>
          <a:p>
            <a:pPr marL="0" indent="0">
              <a:buNone/>
            </a:pPr>
            <a:r>
              <a:rPr lang="lt-LT" sz="4000" b="1" dirty="0" smtClean="0"/>
              <a:t>c) glaudžiamąjį;</a:t>
            </a:r>
          </a:p>
          <a:p>
            <a:pPr marL="0" indent="0">
              <a:buNone/>
            </a:pPr>
            <a:r>
              <a:rPr lang="lt-LT" sz="4000" b="1" dirty="0" smtClean="0"/>
              <a:t>d) lęšiu neįmanoma </a:t>
            </a:r>
          </a:p>
          <a:p>
            <a:pPr marL="0" indent="0">
              <a:buNone/>
            </a:pPr>
            <a:r>
              <a:rPr lang="lt-LT" sz="4000" b="1" dirty="0" smtClean="0"/>
              <a:t>uždegti laužo.</a:t>
            </a:r>
            <a:endParaRPr lang="lt-LT" sz="4000" b="1" dirty="0"/>
          </a:p>
        </p:txBody>
      </p:sp>
    </p:spTree>
    <p:extLst>
      <p:ext uri="{BB962C8B-B14F-4D97-AF65-F5344CB8AC3E}">
        <p14:creationId xmlns:p14="http://schemas.microsoft.com/office/powerpoint/2010/main" xmlns="" val="39780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8000" b="1" dirty="0" smtClean="0"/>
              <a:t>Testo atsakymai</a:t>
            </a:r>
            <a:endParaRPr lang="lt-LT" sz="80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133600" y="1676400"/>
            <a:ext cx="5181600" cy="4800600"/>
          </a:xfrm>
        </p:spPr>
        <p:txBody>
          <a:bodyPr numCol="2">
            <a:noAutofit/>
          </a:bodyPr>
          <a:lstStyle/>
          <a:p>
            <a:pPr marL="514350" indent="-514350">
              <a:buAutoNum type="arabicPeriod"/>
            </a:pPr>
            <a:r>
              <a:rPr lang="lt-LT" sz="4800" b="1" dirty="0" smtClean="0"/>
              <a:t>a)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d)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b)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b)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a)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c)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d)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b)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c)</a:t>
            </a:r>
          </a:p>
          <a:p>
            <a:pPr marL="514350" indent="-514350">
              <a:buAutoNum type="arabicPeriod"/>
            </a:pPr>
            <a:r>
              <a:rPr lang="lt-LT" sz="4800" b="1" dirty="0" smtClean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xmlns="" val="37191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08" y="1981200"/>
            <a:ext cx="8915400" cy="2514600"/>
          </a:xfrm>
        </p:spPr>
        <p:txBody>
          <a:bodyPr>
            <a:noAutofit/>
          </a:bodyPr>
          <a:lstStyle/>
          <a:p>
            <a:r>
              <a:rPr lang="lt-LT" sz="11500" b="1" dirty="0" smtClean="0"/>
              <a:t>UŽDAVINIAI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xmlns="" val="22789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1357"/>
            <a:ext cx="8382000" cy="5410200"/>
          </a:xfrm>
        </p:spPr>
        <p:txBody>
          <a:bodyPr>
            <a:noAutofit/>
          </a:bodyPr>
          <a:lstStyle/>
          <a:p>
            <a:pPr algn="l"/>
            <a:r>
              <a:rPr lang="lt-LT" sz="6000" b="1" dirty="0" smtClean="0">
                <a:solidFill>
                  <a:schemeClr val="tx2">
                    <a:lumMod val="75000"/>
                  </a:schemeClr>
                </a:solidFill>
              </a:rPr>
              <a:t>1 uždavinys</a:t>
            </a:r>
            <a:r>
              <a:rPr lang="lt-LT" sz="6000" b="1" dirty="0" smtClean="0"/>
              <a:t/>
            </a:r>
            <a:br>
              <a:rPr lang="lt-LT" sz="6000" b="1" dirty="0" smtClean="0"/>
            </a:br>
            <a:r>
              <a:rPr lang="en-US" sz="6000" b="1" dirty="0" err="1" smtClean="0"/>
              <a:t>Lęšio</a:t>
            </a:r>
            <a:r>
              <a:rPr lang="en-US" sz="6000" b="1" dirty="0" smtClean="0"/>
              <a:t> </a:t>
            </a:r>
            <a:r>
              <a:rPr lang="en-US" sz="6000" b="1" dirty="0" err="1"/>
              <a:t>židinio</a:t>
            </a:r>
            <a:r>
              <a:rPr lang="en-US" sz="6000" b="1" dirty="0"/>
              <a:t> </a:t>
            </a:r>
            <a:r>
              <a:rPr lang="en-US" sz="6000" b="1" dirty="0" err="1"/>
              <a:t>nuotolis</a:t>
            </a:r>
            <a:r>
              <a:rPr lang="en-US" sz="6000" b="1" dirty="0"/>
              <a:t> </a:t>
            </a:r>
            <a:r>
              <a:rPr lang="en-US" sz="6000" b="1" dirty="0" err="1"/>
              <a:t>yra</a:t>
            </a:r>
            <a:r>
              <a:rPr lang="en-US" sz="6000" b="1" dirty="0"/>
              <a:t> </a:t>
            </a:r>
            <a:r>
              <a:rPr lang="en-US" sz="6000" b="1" dirty="0" err="1"/>
              <a:t>lygus</a:t>
            </a:r>
            <a:r>
              <a:rPr lang="en-US" sz="6000" b="1" dirty="0"/>
              <a:t>  5 m. </a:t>
            </a:r>
            <a:r>
              <a:rPr lang="en-US" sz="6000" b="1" dirty="0" err="1"/>
              <a:t>Apskaičiuokite</a:t>
            </a:r>
            <a:r>
              <a:rPr lang="en-US" sz="6000" b="1" dirty="0"/>
              <a:t> </a:t>
            </a:r>
            <a:r>
              <a:rPr lang="lt-LT" sz="6000" b="1" dirty="0" smtClean="0"/>
              <a:t>lęšio </a:t>
            </a:r>
            <a:r>
              <a:rPr lang="en-US" sz="6000" b="1" dirty="0" err="1" smtClean="0"/>
              <a:t>laužiamąją</a:t>
            </a:r>
            <a:r>
              <a:rPr lang="en-US" sz="6000" b="1" dirty="0" smtClean="0"/>
              <a:t> </a:t>
            </a:r>
            <a:r>
              <a:rPr lang="en-US" sz="6000" b="1" dirty="0" err="1"/>
              <a:t>gebą</a:t>
            </a:r>
            <a:r>
              <a:rPr lang="en-US" sz="6000" b="1" dirty="0"/>
              <a:t>.</a:t>
            </a:r>
            <a:br>
              <a:rPr lang="en-US" sz="6000" b="1" dirty="0"/>
            </a:br>
            <a:r>
              <a:rPr lang="lt-LT" sz="6000" b="1" dirty="0"/>
              <a:t/>
            </a:r>
            <a:br>
              <a:rPr lang="lt-LT" sz="6000" b="1" dirty="0"/>
            </a:br>
            <a:r>
              <a:rPr lang="lt-LT" sz="6000" b="1" dirty="0" smtClean="0"/>
              <a:t>  </a:t>
            </a:r>
            <a:br>
              <a:rPr lang="lt-LT" sz="6000" b="1" dirty="0" smtClean="0"/>
            </a:br>
            <a:r>
              <a:rPr lang="lt-LT" sz="6000" b="1" dirty="0"/>
              <a:t/>
            </a:r>
            <a:br>
              <a:rPr lang="lt-LT" sz="6000" b="1" dirty="0"/>
            </a:br>
            <a:endParaRPr lang="en-US" sz="6000" b="1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4535557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70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>
            <a:noAutofit/>
          </a:bodyPr>
          <a:lstStyle/>
          <a:p>
            <a:r>
              <a:rPr lang="en-US" sz="5400" b="1" u="sng" dirty="0" err="1"/>
              <a:t>Sprendimas</a:t>
            </a:r>
            <a:r>
              <a:rPr lang="en-US" sz="5400" b="1" u="sng" dirty="0"/>
              <a:t>: (</a:t>
            </a:r>
            <a:r>
              <a:rPr lang="en-US" sz="5400" b="1" u="sng" dirty="0" err="1"/>
              <a:t>pagal</a:t>
            </a:r>
            <a:r>
              <a:rPr lang="en-US" sz="5400" b="1" u="sng" dirty="0"/>
              <a:t> </a:t>
            </a:r>
            <a:r>
              <a:rPr lang="en-US" sz="5400" b="1" u="sng" dirty="0" err="1"/>
              <a:t>laužiamosios</a:t>
            </a:r>
            <a:r>
              <a:rPr lang="en-US" sz="5400" b="1" u="sng" dirty="0"/>
              <a:t> </a:t>
            </a:r>
            <a:r>
              <a:rPr lang="en-US" sz="5400" b="1" u="sng" dirty="0" err="1"/>
              <a:t>gebos</a:t>
            </a:r>
            <a:r>
              <a:rPr lang="en-US" sz="5400" b="1" u="sng" dirty="0"/>
              <a:t> </a:t>
            </a:r>
            <a:r>
              <a:rPr lang="en-US" sz="5400" b="1" u="sng" dirty="0" err="1"/>
              <a:t>formulę</a:t>
            </a:r>
            <a:r>
              <a:rPr lang="en-US" sz="5400" b="1" u="sng" dirty="0"/>
              <a:t>)</a:t>
            </a:r>
            <a:endParaRPr lang="en-US" sz="5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05000" y="3124200"/>
                <a:ext cx="7144987" cy="23622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>
                          <a:latin typeface="Cambria Math"/>
                        </a:rPr>
                        <m:t>𝑫</m:t>
                      </m:r>
                      <m:r>
                        <a:rPr lang="en-US" sz="6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6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6000" b="1" i="1">
                              <a:latin typeface="Cambria Math"/>
                            </a:rPr>
                            <m:t>𝑭</m:t>
                          </m:r>
                        </m:den>
                      </m:f>
                      <m:r>
                        <a:rPr lang="en-US" sz="6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6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6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6000" b="1" i="1"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n-US" sz="6000" b="1" i="1">
                          <a:latin typeface="Cambria Math"/>
                        </a:rPr>
                        <m:t>=</m:t>
                      </m:r>
                      <m:r>
                        <a:rPr lang="en-US" sz="6000" b="1" i="1">
                          <a:latin typeface="Cambria Math"/>
                        </a:rPr>
                        <m:t>𝟎</m:t>
                      </m:r>
                      <m:r>
                        <a:rPr lang="en-US" sz="6000" b="1" i="1">
                          <a:latin typeface="Cambria Math"/>
                        </a:rPr>
                        <m:t>,</m:t>
                      </m:r>
                      <m:r>
                        <a:rPr lang="en-US" sz="6000" b="1" i="1">
                          <a:latin typeface="Cambria Math"/>
                        </a:rPr>
                        <m:t>𝟐</m:t>
                      </m:r>
                      <m:r>
                        <a:rPr lang="en-US" sz="6000" b="1" i="1">
                          <a:latin typeface="Cambria Math"/>
                        </a:rPr>
                        <m:t> </m:t>
                      </m:r>
                      <m:r>
                        <a:rPr lang="en-US" sz="6000" b="1" i="1">
                          <a:latin typeface="Cambria Math"/>
                        </a:rPr>
                        <m:t>𝑫</m:t>
                      </m:r>
                    </m:oMath>
                  </m:oMathPara>
                </a14:m>
                <a:endParaRPr lang="en-US" sz="6000" b="1" dirty="0"/>
              </a:p>
              <a:p>
                <a:pPr marL="0" indent="0">
                  <a:buNone/>
                </a:pPr>
                <a:endParaRPr lang="en-US" sz="60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3124200"/>
                <a:ext cx="7144987" cy="2362200"/>
              </a:xfrm>
              <a:blipFill rotWithShape="1">
                <a:blip r:embed="rId2" cstate="print"/>
                <a:stretch>
                  <a:fillRect l="-5205" r="-3754" b="-40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207818" y="1735777"/>
                <a:ext cx="2666010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>
                          <a:latin typeface="Cambria Math"/>
                        </a:rPr>
                        <m:t>𝑫</m:t>
                      </m:r>
                      <m:r>
                        <a:rPr lang="en-US" sz="54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54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5400" b="1" i="1">
                              <a:latin typeface="Cambria Math"/>
                            </a:rPr>
                            <m:t>𝑭</m:t>
                          </m:r>
                        </m:den>
                      </m:f>
                    </m:oMath>
                  </m:oMathPara>
                </a14:m>
                <a:endParaRPr lang="en-US" sz="5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18" y="1735777"/>
                <a:ext cx="2666010" cy="164814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r="-6407" b="-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08808" y="5209309"/>
            <a:ext cx="82503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u="sng" dirty="0" err="1" smtClean="0"/>
              <a:t>Atsakymas</a:t>
            </a:r>
            <a:r>
              <a:rPr lang="en-US" sz="6000" b="1" dirty="0" smtClean="0"/>
              <a:t>: D= 0,2 </a:t>
            </a:r>
            <a:r>
              <a:rPr lang="en-US" sz="6000" b="1" dirty="0"/>
              <a:t>D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11184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36" y="152400"/>
            <a:ext cx="9067800" cy="6553200"/>
          </a:xfrm>
        </p:spPr>
        <p:txBody>
          <a:bodyPr>
            <a:noAutofit/>
          </a:bodyPr>
          <a:lstStyle/>
          <a:p>
            <a:pPr algn="l"/>
            <a:r>
              <a:rPr lang="lt-LT" sz="5400" b="1" dirty="0" smtClean="0">
                <a:solidFill>
                  <a:schemeClr val="tx2">
                    <a:lumMod val="75000"/>
                  </a:schemeClr>
                </a:solidFill>
              </a:rPr>
              <a:t>2 uždavinys</a:t>
            </a:r>
            <a:br>
              <a:rPr lang="lt-LT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5400" b="1" dirty="0" err="1" smtClean="0"/>
              <a:t>Daigtas</a:t>
            </a:r>
            <a:r>
              <a:rPr lang="en-US" sz="5400" b="1" dirty="0" smtClean="0"/>
              <a:t> </a:t>
            </a:r>
            <a:r>
              <a:rPr lang="en-US" sz="5400" b="1" dirty="0" err="1"/>
              <a:t>padėtas</a:t>
            </a:r>
            <a:r>
              <a:rPr lang="en-US" sz="5400" b="1" dirty="0"/>
              <a:t> 0,4 m </a:t>
            </a:r>
            <a:r>
              <a:rPr lang="en-US" sz="5400" b="1" dirty="0" err="1"/>
              <a:t>atstumu</a:t>
            </a:r>
            <a:r>
              <a:rPr lang="en-US" sz="5400" b="1" dirty="0"/>
              <a:t> </a:t>
            </a:r>
            <a:r>
              <a:rPr lang="en-US" sz="5400" b="1" dirty="0" err="1"/>
              <a:t>nuo</a:t>
            </a:r>
            <a:r>
              <a:rPr lang="en-US" sz="5400" b="1" dirty="0"/>
              <a:t> </a:t>
            </a:r>
            <a:r>
              <a:rPr lang="en-US" sz="5400" b="1" dirty="0" err="1"/>
              <a:t>lęšio</a:t>
            </a:r>
            <a:r>
              <a:rPr lang="en-US" sz="5400" b="1" dirty="0"/>
              <a:t>, o to </a:t>
            </a:r>
            <a:r>
              <a:rPr lang="en-US" sz="5400" b="1" dirty="0" err="1"/>
              <a:t>daigto</a:t>
            </a:r>
            <a:r>
              <a:rPr lang="en-US" sz="5400" b="1" dirty="0"/>
              <a:t> </a:t>
            </a:r>
            <a:r>
              <a:rPr lang="en-US" sz="5400" b="1" dirty="0" err="1"/>
              <a:t>menamasis</a:t>
            </a:r>
            <a:r>
              <a:rPr lang="en-US" sz="5400" b="1" dirty="0"/>
              <a:t> </a:t>
            </a:r>
            <a:r>
              <a:rPr lang="en-US" sz="5400" b="1" dirty="0" err="1"/>
              <a:t>atvaizdas</a:t>
            </a:r>
            <a:r>
              <a:rPr lang="en-US" sz="5400" b="1" dirty="0"/>
              <a:t> </a:t>
            </a:r>
            <a:r>
              <a:rPr lang="en-US" sz="5400" b="1" dirty="0" err="1"/>
              <a:t>gautas</a:t>
            </a:r>
            <a:r>
              <a:rPr lang="en-US" sz="5400" b="1" dirty="0"/>
              <a:t> </a:t>
            </a:r>
            <a:r>
              <a:rPr lang="en-US" sz="5400" b="1" dirty="0" err="1"/>
              <a:t>už</a:t>
            </a:r>
            <a:r>
              <a:rPr lang="en-US" sz="5400" b="1" dirty="0"/>
              <a:t> 1,2 m </a:t>
            </a:r>
            <a:r>
              <a:rPr lang="en-US" sz="5400" b="1" dirty="0" err="1"/>
              <a:t>nuo</a:t>
            </a:r>
            <a:r>
              <a:rPr lang="en-US" sz="5400" b="1" dirty="0"/>
              <a:t> </a:t>
            </a:r>
            <a:r>
              <a:rPr lang="en-US" sz="5400" b="1" dirty="0" err="1"/>
              <a:t>lęšio</a:t>
            </a:r>
            <a:r>
              <a:rPr lang="en-US" sz="5400" b="1" dirty="0"/>
              <a:t>. </a:t>
            </a:r>
            <a:r>
              <a:rPr lang="en-US" sz="5400" b="1" dirty="0" err="1"/>
              <a:t>Koks</a:t>
            </a:r>
            <a:r>
              <a:rPr lang="en-US" sz="5400" b="1" dirty="0"/>
              <a:t> </a:t>
            </a:r>
            <a:r>
              <a:rPr lang="en-US" sz="5400" b="1" dirty="0" err="1"/>
              <a:t>yra</a:t>
            </a:r>
            <a:r>
              <a:rPr lang="en-US" sz="5400" b="1" dirty="0"/>
              <a:t> </a:t>
            </a:r>
            <a:r>
              <a:rPr lang="en-US" sz="5400" b="1" dirty="0" err="1"/>
              <a:t>lęšio</a:t>
            </a:r>
            <a:r>
              <a:rPr lang="en-US" sz="5400" b="1" dirty="0"/>
              <a:t> </a:t>
            </a:r>
            <a:r>
              <a:rPr lang="en-US" sz="5400" b="1" dirty="0" err="1"/>
              <a:t>židinio</a:t>
            </a:r>
            <a:r>
              <a:rPr lang="en-US" sz="5400" b="1" dirty="0"/>
              <a:t> </a:t>
            </a:r>
            <a:r>
              <a:rPr lang="en-US" sz="5400" b="1" dirty="0" err="1"/>
              <a:t>nuotolis</a:t>
            </a:r>
            <a:r>
              <a:rPr lang="en-US" sz="5400" b="1" dirty="0"/>
              <a:t> </a:t>
            </a:r>
            <a:r>
              <a:rPr lang="en-US" sz="5400" b="1" dirty="0" smtClean="0"/>
              <a:t>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13016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2608" y="730991"/>
                <a:ext cx="8839200" cy="57150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lt-LT" sz="4000" b="1" i="1">
                              <a:latin typeface="Cambria Math"/>
                            </a:rPr>
                            <m:t>𝑭</m:t>
                          </m:r>
                        </m:den>
                      </m:f>
                      <m:r>
                        <a:rPr lang="lt-LT" sz="4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lt-LT" sz="4000" b="1" i="1">
                              <a:latin typeface="Cambria Math"/>
                            </a:rPr>
                            <m:t>𝒅</m:t>
                          </m:r>
                        </m:den>
                      </m:f>
                      <m:r>
                        <a:rPr lang="lt-LT" sz="4000" b="1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4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4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lt-LT" sz="4000" b="1" i="1">
                              <a:latin typeface="Cambria Math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lt-LT" b="1" dirty="0"/>
                  <a:t>Kadangi gautas menamas atvaizdas, turime pakeisti ženklą</a:t>
                </a:r>
                <a:r>
                  <a:rPr lang="lt-LT" b="1" dirty="0" smtClean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𝑭</m:t>
                          </m:r>
                        </m:den>
                      </m:f>
                      <m:r>
                        <a:rPr lang="en-US" sz="36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𝒅</m:t>
                          </m:r>
                        </m:den>
                      </m:f>
                      <m:r>
                        <a:rPr lang="en-US" sz="3600" b="1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36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3600" b="1" i="1">
                              <a:latin typeface="Cambria Math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𝑭</m:t>
                        </m:r>
                      </m:den>
                    </m:f>
                    <m:r>
                      <a:rPr lang="en-US" sz="4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𝒇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r>
                          <a:rPr lang="en-US" sz="4000" b="1" i="1">
                            <a:latin typeface="Cambria Math"/>
                          </a:rPr>
                          <m:t>𝒅</m:t>
                        </m:r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𝒅𝒇</m:t>
                        </m:r>
                      </m:den>
                    </m:f>
                  </m:oMath>
                </a14:m>
                <a:r>
                  <a:rPr lang="en-US" sz="4000" b="1" dirty="0"/>
                  <a:t>   ;  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/>
                      </a:rPr>
                      <m:t>𝑭</m:t>
                    </m:r>
                    <m:r>
                      <a:rPr lang="en-US" sz="40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/>
                          </a:rPr>
                          <m:t>𝒅𝒇</m:t>
                        </m:r>
                      </m:num>
                      <m:den>
                        <m:r>
                          <a:rPr lang="en-US" sz="4000" b="1" i="1">
                            <a:latin typeface="Cambria Math"/>
                          </a:rPr>
                          <m:t>𝒇</m:t>
                        </m:r>
                        <m:r>
                          <a:rPr lang="en-US" sz="4000" b="1" i="1">
                            <a:latin typeface="Cambria Math"/>
                          </a:rPr>
                          <m:t>−</m:t>
                        </m:r>
                        <m:r>
                          <a:rPr lang="en-US" sz="40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000" b="1">
                        <a:latin typeface="Cambria Math"/>
                      </a:rPr>
                      <m:t>= </m:t>
                    </m:r>
                    <m:r>
                      <a:rPr lang="en-US" sz="4000" b="1" i="1">
                        <a:latin typeface="Cambria Math"/>
                      </a:rPr>
                      <m:t>𝟎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𝟒</m:t>
                    </m:r>
                    <m:r>
                      <a:rPr lang="en-US" sz="4000" b="1" i="1">
                        <a:latin typeface="Cambria Math"/>
                      </a:rPr>
                      <m:t>∗</m:t>
                    </m:r>
                    <m:r>
                      <a:rPr lang="en-US" sz="4000" b="1" i="1">
                        <a:latin typeface="Cambria Math"/>
                      </a:rPr>
                      <m:t>𝟏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𝟐</m:t>
                    </m:r>
                    <m:r>
                      <a:rPr lang="en-US" sz="4000" b="1">
                        <a:latin typeface="Cambria Math"/>
                      </a:rPr>
                      <m:t>/</m:t>
                    </m:r>
                    <m:r>
                      <a:rPr lang="en-US" sz="4000" b="1" i="1">
                        <a:latin typeface="Cambria Math"/>
                      </a:rPr>
                      <m:t>𝟏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𝟐</m:t>
                    </m:r>
                    <m:r>
                      <a:rPr lang="en-US" sz="4000" b="1" i="1">
                        <a:latin typeface="Cambria Math"/>
                      </a:rPr>
                      <m:t>−</m:t>
                    </m:r>
                    <m:r>
                      <a:rPr lang="en-US" sz="4000" b="1" i="1">
                        <a:latin typeface="Cambria Math"/>
                      </a:rPr>
                      <m:t>𝟎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𝟒</m:t>
                    </m:r>
                    <m:r>
                      <a:rPr lang="en-US" sz="4000" b="1">
                        <a:latin typeface="Cambria Math"/>
                      </a:rPr>
                      <m:t>=</m:t>
                    </m:r>
                    <m:r>
                      <a:rPr lang="en-US" sz="4000" b="1" i="1">
                        <a:latin typeface="Cambria Math"/>
                      </a:rPr>
                      <m:t>𝟎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𝟒𝟖</m:t>
                    </m:r>
                    <m:r>
                      <a:rPr lang="en-US" sz="4000" b="1">
                        <a:latin typeface="Cambria Math"/>
                      </a:rPr>
                      <m:t>/</m:t>
                    </m:r>
                    <m:r>
                      <a:rPr lang="en-US" sz="4000" b="1" i="1">
                        <a:latin typeface="Cambria Math"/>
                      </a:rPr>
                      <m:t>𝟎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𝟖</m:t>
                    </m:r>
                    <m:r>
                      <a:rPr lang="en-US" sz="4000" b="1">
                        <a:latin typeface="Cambria Math"/>
                      </a:rPr>
                      <m:t>=</m:t>
                    </m:r>
                    <m:r>
                      <a:rPr lang="en-US" sz="4000" b="1" i="1">
                        <a:latin typeface="Cambria Math"/>
                      </a:rPr>
                      <m:t>𝟎</m:t>
                    </m:r>
                    <m:r>
                      <a:rPr lang="en-US" sz="4000" b="1">
                        <a:latin typeface="Cambria Math"/>
                      </a:rPr>
                      <m:t>,</m:t>
                    </m:r>
                    <m:r>
                      <a:rPr lang="en-US" sz="4000" b="1" i="1">
                        <a:latin typeface="Cambria Math"/>
                      </a:rPr>
                      <m:t>𝟔𝐦</m:t>
                    </m:r>
                  </m:oMath>
                </a14:m>
                <a:endParaRPr lang="lt-LT" sz="4000" b="1" dirty="0" smtClean="0"/>
              </a:p>
              <a:p>
                <a:pPr marL="0" indent="0">
                  <a:buNone/>
                </a:pPr>
                <a:r>
                  <a:rPr lang="lt-LT" sz="4000" b="1" u="sng" dirty="0" smtClean="0"/>
                  <a:t>Atsakymas</a:t>
                </a:r>
                <a:r>
                  <a:rPr lang="lt-LT" sz="4000" b="1" dirty="0" smtClean="0"/>
                  <a:t>:</a:t>
                </a:r>
                <a:r>
                  <a:rPr lang="en-US" sz="4000" b="1" dirty="0" smtClean="0"/>
                  <a:t> F=</a:t>
                </a:r>
                <a:r>
                  <a:rPr lang="lt-LT" sz="4000" b="1" dirty="0" smtClean="0"/>
                  <a:t>0,6 m.</a:t>
                </a:r>
                <a:endParaRPr lang="en-US" sz="4000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2608" y="730991"/>
                <a:ext cx="8839200" cy="5715000"/>
              </a:xfrm>
              <a:blipFill rotWithShape="0">
                <a:blip r:embed="rId2" cstate="print"/>
                <a:stretch>
                  <a:fillRect l="-2483" b="-104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32608" y="57397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u="sng" dirty="0"/>
              <a:t>Sprendimas: (pagal plonojo lęšio formulę)</a:t>
            </a:r>
            <a:endParaRPr lang="lt-LT" sz="4000" b="1" dirty="0"/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10599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477000"/>
          </a:xfrm>
        </p:spPr>
        <p:txBody>
          <a:bodyPr>
            <a:noAutofit/>
          </a:bodyPr>
          <a:lstStyle/>
          <a:p>
            <a:pPr algn="l"/>
            <a:r>
              <a:rPr lang="lt-LT" sz="5400" b="1" dirty="0" smtClean="0">
                <a:solidFill>
                  <a:schemeClr val="tx2">
                    <a:lumMod val="75000"/>
                  </a:schemeClr>
                </a:solidFill>
              </a:rPr>
              <a:t>3 uždavinys</a:t>
            </a:r>
            <a:br>
              <a:rPr lang="lt-LT" sz="5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5400" b="1" dirty="0" err="1" smtClean="0"/>
              <a:t>Kokiu</a:t>
            </a:r>
            <a:r>
              <a:rPr lang="en-US" sz="5400" b="1" dirty="0" smtClean="0"/>
              <a:t> </a:t>
            </a:r>
            <a:r>
              <a:rPr lang="en-US" sz="5400" b="1" dirty="0" err="1"/>
              <a:t>atstumu</a:t>
            </a:r>
            <a:r>
              <a:rPr lang="en-US" sz="5400" b="1" dirty="0"/>
              <a:t> </a:t>
            </a:r>
            <a:r>
              <a:rPr lang="en-US" sz="5400" b="1" dirty="0" err="1"/>
              <a:t>nuo</a:t>
            </a:r>
            <a:r>
              <a:rPr lang="en-US" sz="5400" b="1" dirty="0"/>
              <a:t> </a:t>
            </a:r>
            <a:r>
              <a:rPr lang="en-US" sz="5400" b="1" dirty="0" err="1"/>
              <a:t>abipus</a:t>
            </a:r>
            <a:r>
              <a:rPr lang="en-US" sz="5400" b="1" dirty="0"/>
              <a:t> </a:t>
            </a:r>
            <a:r>
              <a:rPr lang="en-US" sz="5400" b="1" dirty="0" err="1"/>
              <a:t>iškilo</a:t>
            </a:r>
            <a:r>
              <a:rPr lang="en-US" sz="5400" b="1" dirty="0"/>
              <a:t> </a:t>
            </a:r>
            <a:r>
              <a:rPr lang="en-US" sz="5400" b="1" dirty="0" err="1"/>
              <a:t>lęšio</a:t>
            </a:r>
            <a:r>
              <a:rPr lang="en-US" sz="5400" b="1" dirty="0"/>
              <a:t>, </a:t>
            </a:r>
            <a:r>
              <a:rPr lang="en-US" sz="5400" b="1" dirty="0" err="1"/>
              <a:t>kurio</a:t>
            </a:r>
            <a:r>
              <a:rPr lang="en-US" sz="5400" b="1" dirty="0"/>
              <a:t> </a:t>
            </a:r>
            <a:r>
              <a:rPr lang="en-US" sz="5400" b="1" dirty="0" err="1"/>
              <a:t>židinio</a:t>
            </a:r>
            <a:r>
              <a:rPr lang="en-US" sz="5400" b="1" dirty="0"/>
              <a:t> </a:t>
            </a:r>
            <a:r>
              <a:rPr lang="en-US" sz="5400" b="1" dirty="0" err="1"/>
              <a:t>nuotolis</a:t>
            </a:r>
            <a:r>
              <a:rPr lang="en-US" sz="5400" b="1" dirty="0"/>
              <a:t> 40 cm, </a:t>
            </a:r>
            <a:r>
              <a:rPr lang="en-US" sz="5400" b="1" dirty="0" err="1"/>
              <a:t>reikia</a:t>
            </a:r>
            <a:r>
              <a:rPr lang="en-US" sz="5400" b="1" dirty="0"/>
              <a:t> </a:t>
            </a:r>
            <a:r>
              <a:rPr lang="en-US" sz="5400" b="1" dirty="0" err="1"/>
              <a:t>padėti</a:t>
            </a:r>
            <a:r>
              <a:rPr lang="en-US" sz="5400" b="1" dirty="0"/>
              <a:t> </a:t>
            </a:r>
            <a:r>
              <a:rPr lang="en-US" sz="5400" b="1" dirty="0" err="1"/>
              <a:t>daigtą</a:t>
            </a:r>
            <a:r>
              <a:rPr lang="en-US" sz="5400" b="1" dirty="0"/>
              <a:t>, </a:t>
            </a:r>
            <a:r>
              <a:rPr lang="en-US" sz="5400" b="1" dirty="0" err="1"/>
              <a:t>kad</a:t>
            </a:r>
            <a:r>
              <a:rPr lang="en-US" sz="5400" b="1" dirty="0"/>
              <a:t> jo </a:t>
            </a:r>
            <a:r>
              <a:rPr lang="en-US" sz="5400" b="1" dirty="0" err="1"/>
              <a:t>atvaizdas</a:t>
            </a:r>
            <a:r>
              <a:rPr lang="en-US" sz="5400" b="1" dirty="0"/>
              <a:t> </a:t>
            </a:r>
            <a:r>
              <a:rPr lang="en-US" sz="5400" b="1" dirty="0" err="1"/>
              <a:t>būtų</a:t>
            </a:r>
            <a:r>
              <a:rPr lang="en-US" sz="5400" b="1" dirty="0"/>
              <a:t> 2 </a:t>
            </a:r>
            <a:r>
              <a:rPr lang="en-US" sz="5400" b="1" dirty="0" err="1"/>
              <a:t>kartus</a:t>
            </a:r>
            <a:r>
              <a:rPr lang="en-US" sz="5400" b="1" dirty="0"/>
              <a:t> </a:t>
            </a:r>
            <a:r>
              <a:rPr lang="en-US" sz="5400" b="1" dirty="0" err="1"/>
              <a:t>padidintas</a:t>
            </a:r>
            <a:r>
              <a:rPr lang="en-US" sz="5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955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5712031" cy="1066800"/>
          </a:xfrm>
        </p:spPr>
        <p:txBody>
          <a:bodyPr>
            <a:noAutofit/>
          </a:bodyPr>
          <a:lstStyle/>
          <a:p>
            <a:pPr algn="l"/>
            <a:r>
              <a:rPr lang="lt-LT" sz="8000" b="1" u="sng" dirty="0" smtClean="0"/>
              <a:t>Sprendimas:</a:t>
            </a:r>
            <a:endParaRPr lang="en-US" sz="8000" b="1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915400" cy="411479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4800" b="1" i="1" smtClean="0">
                        <a:latin typeface="Cambria Math"/>
                      </a:rPr>
                      <m:t>𝚪</m:t>
                    </m:r>
                    <m:r>
                      <a:rPr lang="en-US" sz="4800" b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𝒇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800" b="1">
                        <a:latin typeface="Cambria Math"/>
                      </a:rPr>
                      <m:t>=</m:t>
                    </m:r>
                    <m:r>
                      <a:rPr lang="en-US" sz="4800" b="1" i="1">
                        <a:latin typeface="Cambria Math"/>
                      </a:rPr>
                      <m:t>𝟐</m:t>
                    </m:r>
                  </m:oMath>
                </a14:m>
                <a:r>
                  <a:rPr lang="en-US" sz="4800" b="1" dirty="0"/>
                  <a:t>;</a:t>
                </a:r>
                <a:r>
                  <a:rPr lang="en-US" sz="48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4800" b="1" i="1">
                        <a:latin typeface="Cambria Math"/>
                      </a:rPr>
                      <m:t>𝒇</m:t>
                    </m:r>
                    <m:r>
                      <a:rPr lang="en-US" sz="4800" b="1" i="1">
                        <a:latin typeface="Cambria Math"/>
                      </a:rPr>
                      <m:t>=</m:t>
                    </m:r>
                    <m:r>
                      <a:rPr lang="en-US" sz="4800" b="1" i="1">
                        <a:latin typeface="Cambria Math"/>
                      </a:rPr>
                      <m:t>𝟐</m:t>
                    </m:r>
                    <m:r>
                      <a:rPr lang="en-US" sz="4800" b="1" i="1">
                        <a:latin typeface="Cambria Math"/>
                      </a:rPr>
                      <m:t>𝒅</m:t>
                    </m:r>
                  </m:oMath>
                </a14:m>
                <a:r>
                  <a:rPr lang="en-US" sz="4800" b="1" dirty="0"/>
                  <a:t>;</a:t>
                </a:r>
                <a:r>
                  <a:rPr lang="en-US" sz="4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𝑭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𝒇</m:t>
                        </m:r>
                      </m:den>
                    </m:f>
                  </m:oMath>
                </a14:m>
                <a:r>
                  <a:rPr lang="en-US" sz="4800" b="1" dirty="0"/>
                  <a:t>;</a:t>
                </a:r>
                <a:r>
                  <a:rPr lang="en-US" sz="4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𝑭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r>
                      <a:rPr lang="en-US" sz="4800" b="1" i="1">
                        <a:latin typeface="Cambria Math"/>
                      </a:rPr>
                      <m:t>𝟏</m:t>
                    </m:r>
                    <m:r>
                      <a:rPr lang="en-US" sz="48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sz="4800" b="1" dirty="0"/>
                  <a:t>;</a:t>
                </a:r>
                <a:r>
                  <a:rPr lang="en-US" sz="4800" b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𝑭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  <m:r>
                          <a:rPr lang="en-US" sz="4800" b="1" i="1">
                            <a:latin typeface="Cambria Math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sz="4800" b="1" dirty="0"/>
                  <a:t>;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latin typeface="Cambria Math"/>
                      </a:rPr>
                      <m:t> </m:t>
                    </m:r>
                    <m:r>
                      <a:rPr lang="en-US" sz="4800" b="1" i="1">
                        <a:latin typeface="Cambria Math"/>
                      </a:rPr>
                      <m:t>𝟐</m:t>
                    </m:r>
                    <m:r>
                      <a:rPr lang="en-US" sz="4800" b="1" i="1">
                        <a:latin typeface="Cambria Math"/>
                      </a:rPr>
                      <m:t>𝒅</m:t>
                    </m:r>
                    <m:r>
                      <a:rPr lang="en-US" sz="4800" b="1" i="1">
                        <a:latin typeface="Cambria Math"/>
                      </a:rPr>
                      <m:t>=</m:t>
                    </m:r>
                    <m:r>
                      <a:rPr lang="en-US" sz="4800" b="1" i="1">
                        <a:latin typeface="Cambria Math"/>
                      </a:rPr>
                      <m:t>𝟑</m:t>
                    </m:r>
                    <m:r>
                      <a:rPr lang="en-US" sz="4800" b="1" i="1">
                        <a:latin typeface="Cambria Math"/>
                      </a:rPr>
                      <m:t>𝑭</m:t>
                    </m:r>
                  </m:oMath>
                </a14:m>
                <a:r>
                  <a:rPr lang="en-US" sz="4800" b="1" dirty="0"/>
                  <a:t>;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latin typeface="Cambria Math"/>
                      </a:rPr>
                      <m:t> </m:t>
                    </m:r>
                    <m:r>
                      <a:rPr lang="en-US" sz="4800" b="1" i="1">
                        <a:latin typeface="Cambria Math"/>
                      </a:rPr>
                      <m:t>𝒅</m:t>
                    </m:r>
                    <m:r>
                      <a:rPr lang="en-US" sz="48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1" i="1">
                            <a:latin typeface="Cambria Math"/>
                          </a:rPr>
                          <m:t>𝟑</m:t>
                        </m:r>
                        <m:r>
                          <a:rPr lang="en-US" sz="4800" b="1" i="1">
                            <a:latin typeface="Cambria Math"/>
                          </a:rPr>
                          <m:t>𝑭</m:t>
                        </m:r>
                      </m:num>
                      <m:den>
                        <m:r>
                          <a:rPr lang="en-US" sz="4800" b="1" i="1"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4800" b="1" i="1">
                        <a:latin typeface="Cambria Math"/>
                      </a:rPr>
                      <m:t>=</m:t>
                    </m:r>
                    <m:r>
                      <a:rPr lang="en-US" sz="4800" b="1" i="1">
                        <a:latin typeface="Cambria Math"/>
                      </a:rPr>
                      <m:t>𝟏</m:t>
                    </m:r>
                    <m:r>
                      <a:rPr lang="en-US" sz="4800" b="1" i="1">
                        <a:latin typeface="Cambria Math"/>
                      </a:rPr>
                      <m:t>,</m:t>
                    </m:r>
                    <m:r>
                      <a:rPr lang="en-US" sz="4800" b="1" i="1">
                        <a:latin typeface="Cambria Math"/>
                      </a:rPr>
                      <m:t>𝟓</m:t>
                    </m:r>
                    <m:r>
                      <a:rPr lang="en-US" sz="4800" b="1" i="1">
                        <a:latin typeface="Cambria Math"/>
                      </a:rPr>
                      <m:t>𝑭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4800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4800" b="1" dirty="0" smtClean="0"/>
              </a:p>
              <a:p>
                <a:pPr marL="0" indent="0">
                  <a:buNone/>
                </a:pPr>
                <a:r>
                  <a:rPr lang="en-US" sz="4800" b="1" u="sng" dirty="0" err="1" smtClean="0"/>
                  <a:t>Atsakymas</a:t>
                </a:r>
                <a:r>
                  <a:rPr lang="en-US" sz="4800" b="1" dirty="0" smtClean="0"/>
                  <a:t>: d=0,6 m</a:t>
                </a:r>
                <a:endParaRPr lang="en-US" sz="4800" b="1" dirty="0"/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915400" cy="4114799"/>
              </a:xfrm>
              <a:blipFill rotWithShape="0">
                <a:blip r:embed="rId2" cstate="print"/>
                <a:stretch>
                  <a:fillRect l="-3146" b="-286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450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295400"/>
            <a:ext cx="5562600" cy="914400"/>
          </a:xfrm>
        </p:spPr>
        <p:txBody>
          <a:bodyPr>
            <a:noAutofit/>
          </a:bodyPr>
          <a:lstStyle/>
          <a:p>
            <a:r>
              <a:rPr lang="lt-LT" sz="11500" b="1" dirty="0" smtClean="0"/>
              <a:t>Šaltiniai</a:t>
            </a:r>
            <a:endParaRPr lang="en-US" sz="115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124199"/>
            <a:ext cx="7924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 smtClean="0"/>
              <a:t>Fizika</a:t>
            </a:r>
          </a:p>
          <a:p>
            <a:r>
              <a:rPr lang="lt-LT" sz="2000" b="1" dirty="0" smtClean="0"/>
              <a:t> </a:t>
            </a:r>
            <a:r>
              <a:rPr lang="lt-LT" sz="2000" b="1" dirty="0" smtClean="0">
                <a:hlinkClick r:id="rId2"/>
              </a:rPr>
              <a:t>http://ligos.sveikas.lt/lt/ligos_straipsniai/akys__musu_langas_i_pasauli/</a:t>
            </a:r>
            <a:endParaRPr lang="lt-LT" sz="2000" b="1" dirty="0" smtClean="0"/>
          </a:p>
          <a:p>
            <a:r>
              <a:rPr lang="lt-LT" sz="2000" b="1" dirty="0">
                <a:hlinkClick r:id="rId3"/>
              </a:rPr>
              <a:t>https://www.varle.lt/teleskopai/teleskopas-skywatcher-mercury-70500-az2--</a:t>
            </a:r>
            <a:r>
              <a:rPr lang="lt-LT" sz="2000" b="1" dirty="0" smtClean="0">
                <a:hlinkClick r:id="rId3"/>
              </a:rPr>
              <a:t>430074.html</a:t>
            </a:r>
            <a:endParaRPr lang="lt-LT" sz="2000" b="1" dirty="0" smtClean="0"/>
          </a:p>
          <a:p>
            <a:r>
              <a:rPr lang="lt-LT" sz="2000" b="1" dirty="0">
                <a:hlinkClick r:id="rId4"/>
              </a:rPr>
              <a:t>http://www.schoolphysics.co.uk/age11-14/Light/text/Eye_/</a:t>
            </a:r>
            <a:r>
              <a:rPr lang="lt-LT" sz="2000" b="1" dirty="0" smtClean="0">
                <a:hlinkClick r:id="rId4"/>
              </a:rPr>
              <a:t>index.html</a:t>
            </a:r>
            <a:endParaRPr lang="lt-LT" sz="2000" b="1" dirty="0" smtClean="0"/>
          </a:p>
          <a:p>
            <a:r>
              <a:rPr lang="lt-LT" sz="2000" b="1" dirty="0">
                <a:hlinkClick r:id="rId5"/>
              </a:rPr>
              <a:t>http://</a:t>
            </a:r>
            <a:r>
              <a:rPr lang="lt-LT" sz="2000" b="1" dirty="0" smtClean="0">
                <a:hlinkClick r:id="rId5"/>
              </a:rPr>
              <a:t>www.zeiss.co.uk/vision-care/en_gb/eye-care-professionals/optical-knowledge/optical-basics/optics-the-eye/ametropic-eye.html</a:t>
            </a:r>
            <a:endParaRPr lang="en-US" sz="2000" b="1" dirty="0" smtClean="0"/>
          </a:p>
          <a:p>
            <a:r>
              <a:rPr lang="lt-LT" sz="2000" b="1" dirty="0" smtClean="0"/>
              <a:t>Vladas Valentinavičius, fizikos </a:t>
            </a:r>
            <a:r>
              <a:rPr lang="lt-LT" sz="2000" b="1" dirty="0"/>
              <a:t>v</a:t>
            </a:r>
            <a:r>
              <a:rPr lang="lt-LT" sz="2000" b="1" dirty="0" smtClean="0"/>
              <a:t>adovėlis</a:t>
            </a:r>
            <a:r>
              <a:rPr lang="lt-LT" sz="2000" dirty="0"/>
              <a:t> </a:t>
            </a:r>
            <a:r>
              <a:rPr lang="lt-LT" sz="2000" b="1" dirty="0" smtClean="0"/>
              <a:t>10</a:t>
            </a:r>
            <a:r>
              <a:rPr lang="lt-LT" sz="2000" dirty="0"/>
              <a:t> </a:t>
            </a:r>
            <a:r>
              <a:rPr lang="lt-LT" sz="2000" b="1" dirty="0" smtClean="0"/>
              <a:t>klasei.</a:t>
            </a:r>
          </a:p>
          <a:p>
            <a:pPr algn="ctr"/>
            <a:endParaRPr lang="lt-LT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9098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05000"/>
            <a:ext cx="8229600" cy="2514600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</a:rPr>
              <a:t>Geros</a:t>
            </a:r>
            <a:r>
              <a:rPr lang="en-US" sz="8800" b="1" dirty="0" smtClean="0">
                <a:solidFill>
                  <a:srgbClr val="FF0000"/>
                </a:solidFill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</a:rPr>
              <a:t>dienos</a:t>
            </a:r>
            <a:r>
              <a:rPr lang="en-US" sz="8800" b="1" dirty="0" smtClean="0">
                <a:solidFill>
                  <a:srgbClr val="FF0000"/>
                </a:solidFill>
              </a:rPr>
              <a:t> ! </a:t>
            </a:r>
            <a:r>
              <a:rPr lang="lt-LT" sz="8800" b="1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en-US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87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</TotalTime>
  <Words>1195</Words>
  <Application>Microsoft Office PowerPoint</Application>
  <PresentationFormat>Demonstracija ekrane (4:3)</PresentationFormat>
  <Paragraphs>197</Paragraphs>
  <Slides>78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78</vt:i4>
      </vt:variant>
    </vt:vector>
  </HeadingPairs>
  <TitlesOfParts>
    <vt:vector size="79" baseType="lpstr">
      <vt:lpstr>Office Theme</vt:lpstr>
      <vt:lpstr>LĘŠIŲ GAMYBA </vt:lpstr>
      <vt:lpstr>Turinys</vt:lpstr>
      <vt:lpstr>Kodėl pasirinkta?</vt:lpstr>
      <vt:lpstr>Darbo tikslas</vt:lpstr>
      <vt:lpstr>Hipotezė</vt:lpstr>
      <vt:lpstr>Lęšis</vt:lpstr>
      <vt:lpstr>Lęšių rūšys</vt:lpstr>
      <vt:lpstr>Skaidrė 8</vt:lpstr>
      <vt:lpstr>Skaidrė 9</vt:lpstr>
      <vt:lpstr>Pagrindinės lęšių charakteristikos</vt:lpstr>
      <vt:lpstr>Laužiamoji geba</vt:lpstr>
      <vt:lpstr>Židinio nuotolis</vt:lpstr>
      <vt:lpstr>Skaidrė 13</vt:lpstr>
      <vt:lpstr>Skaidrė 14</vt:lpstr>
      <vt:lpstr>Lęšių paskirtis</vt:lpstr>
      <vt:lpstr>Skaidrė 16</vt:lpstr>
      <vt:lpstr>Skaidrė 17</vt:lpstr>
      <vt:lpstr>Skaidrė 18</vt:lpstr>
      <vt:lpstr>Skaidrė 19</vt:lpstr>
      <vt:lpstr>Lęšiai gamtoje</vt:lpstr>
      <vt:lpstr>Skaidrė 21</vt:lpstr>
      <vt:lpstr>Skaidrė 22</vt:lpstr>
      <vt:lpstr>Skaidrė 23</vt:lpstr>
      <vt:lpstr>Tiriamojo darbo eiga</vt:lpstr>
      <vt:lpstr>Pirmasis bandymas</vt:lpstr>
      <vt:lpstr>Skaidrė 26</vt:lpstr>
      <vt:lpstr>Skaidrė 27</vt:lpstr>
      <vt:lpstr>Skaidrė 28</vt:lpstr>
      <vt:lpstr>Antrasis bandymas</vt:lpstr>
      <vt:lpstr>Skaidrė 30</vt:lpstr>
      <vt:lpstr>Skaidrė 31</vt:lpstr>
      <vt:lpstr>Trečiasis bandymas</vt:lpstr>
      <vt:lpstr>Skaidrė 33</vt:lpstr>
      <vt:lpstr>Skaidrė 34</vt:lpstr>
      <vt:lpstr>Skaidrė 35</vt:lpstr>
      <vt:lpstr>1.  Bandome izoliuoti indelį su vandeniu nuo išorės, kad jis šaltų tik nuo viršaus, o ne iš visų pusių.</vt:lpstr>
      <vt:lpstr>Skaidrė 37</vt:lpstr>
      <vt:lpstr>Skaidrė 38</vt:lpstr>
      <vt:lpstr>Skaidrė 39</vt:lpstr>
      <vt:lpstr>Skaidrė 40</vt:lpstr>
      <vt:lpstr>Skaidrė 41</vt:lpstr>
      <vt:lpstr>Skaidrė 42</vt:lpstr>
      <vt:lpstr>Skaidrė 43</vt:lpstr>
      <vt:lpstr>3. Į distiliuotą vandenį įpylame du arbatinius šaukštelius acto.</vt:lpstr>
      <vt:lpstr>Skaidrė 45</vt:lpstr>
      <vt:lpstr>Skaidrė 46</vt:lpstr>
      <vt:lpstr>Skaidrė 47</vt:lpstr>
      <vt:lpstr>Skaidrė 48</vt:lpstr>
      <vt:lpstr>Susluoksniuotas lęšis iš distiliuoto vandens. </vt:lpstr>
      <vt:lpstr>Skaidrė 50</vt:lpstr>
      <vt:lpstr>Skaidrė 51</vt:lpstr>
      <vt:lpstr>Ledas su soda atrodo kaip  kieta sniego gniūžtė, toks ir jausmas</vt:lpstr>
      <vt:lpstr>Skaidrė 53</vt:lpstr>
      <vt:lpstr>Skaidrė 54</vt:lpstr>
      <vt:lpstr>Skaidrė 55</vt:lpstr>
      <vt:lpstr>Lęšis iš želatinos</vt:lpstr>
      <vt:lpstr>Išvados:</vt:lpstr>
      <vt:lpstr>Pasitikrinkite !</vt:lpstr>
      <vt:lpstr>1. Kas yra lęšis?</vt:lpstr>
      <vt:lpstr>2. Kokios yra šių lęšių rūšys?</vt:lpstr>
      <vt:lpstr>3. Pagrindinės lęšių charakteristikos:</vt:lpstr>
      <vt:lpstr>4. Kuris iš iš šių skaidrių kūnų yra natūralus lęšis?</vt:lpstr>
      <vt:lpstr>5. Kas yra matuojama dioprijomis ? </vt:lpstr>
      <vt:lpstr>6. Koks atvaizdas susidarė?</vt:lpstr>
      <vt:lpstr>7. Lęšiai yra naudojami:</vt:lpstr>
      <vt:lpstr>8.Kokia regėjimo yda koreguojama iliustracijoje pavaizduotais lęšiais?</vt:lpstr>
      <vt:lpstr>9. Koks yra teleskopo okuliaro ir objektyvo židinio nuotolis ?</vt:lpstr>
      <vt:lpstr>10.Kokį lęšį panaudojus galima uždegti laužą?</vt:lpstr>
      <vt:lpstr>Testo atsakymai</vt:lpstr>
      <vt:lpstr>UŽDAVINIAI</vt:lpstr>
      <vt:lpstr>1 uždavinys Lęšio židinio nuotolis yra lygus  5 m. Apskaičiuokite lęšio laužiamąją gebą.      </vt:lpstr>
      <vt:lpstr>Sprendimas: (pagal laužiamosios gebos formulę)</vt:lpstr>
      <vt:lpstr>2 uždavinys Daigtas padėtas 0,4 m atstumu nuo lęšio, o to daigto menamasis atvaizdas gautas už 1,2 m nuo lęšio. Koks yra lęšio židinio nuotolis ?</vt:lpstr>
      <vt:lpstr>Skaidrė 74</vt:lpstr>
      <vt:lpstr>3 uždavinys Kokiu atstumu nuo abipus iškilo lęšio, kurio židinio nuotolis 40 cm, reikia padėti daigtą, kad jo atvaizdas būtų 2 kartus padidintas?</vt:lpstr>
      <vt:lpstr>Sprendimas:</vt:lpstr>
      <vt:lpstr>Šaltiniai</vt:lpstr>
      <vt:lpstr>Geros dienos !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Reda</dc:creator>
  <cp:lastModifiedBy>Fizika</cp:lastModifiedBy>
  <cp:revision>186</cp:revision>
  <dcterms:created xsi:type="dcterms:W3CDTF">2015-10-29T15:30:20Z</dcterms:created>
  <dcterms:modified xsi:type="dcterms:W3CDTF">2016-04-05T08:11:44Z</dcterms:modified>
</cp:coreProperties>
</file>