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sldIdLst>
    <p:sldId id="256" r:id="rId2"/>
    <p:sldId id="274" r:id="rId3"/>
    <p:sldId id="276" r:id="rId4"/>
    <p:sldId id="265" r:id="rId5"/>
    <p:sldId id="292" r:id="rId6"/>
    <p:sldId id="294" r:id="rId7"/>
    <p:sldId id="266" r:id="rId8"/>
    <p:sldId id="329" r:id="rId9"/>
    <p:sldId id="332" r:id="rId10"/>
    <p:sldId id="295" r:id="rId11"/>
    <p:sldId id="293" r:id="rId12"/>
    <p:sldId id="297" r:id="rId13"/>
    <p:sldId id="296" r:id="rId14"/>
    <p:sldId id="271" r:id="rId15"/>
    <p:sldId id="298" r:id="rId16"/>
    <p:sldId id="260" r:id="rId17"/>
    <p:sldId id="262" r:id="rId18"/>
    <p:sldId id="263" r:id="rId19"/>
    <p:sldId id="264" r:id="rId20"/>
    <p:sldId id="277" r:id="rId21"/>
    <p:sldId id="268" r:id="rId22"/>
    <p:sldId id="281" r:id="rId23"/>
    <p:sldId id="308" r:id="rId24"/>
    <p:sldId id="309" r:id="rId25"/>
    <p:sldId id="311" r:id="rId26"/>
    <p:sldId id="310" r:id="rId27"/>
    <p:sldId id="312" r:id="rId28"/>
    <p:sldId id="327" r:id="rId29"/>
    <p:sldId id="328" r:id="rId30"/>
    <p:sldId id="272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5" r:id="rId41"/>
    <p:sldId id="326" r:id="rId42"/>
    <p:sldId id="275" r:id="rId43"/>
    <p:sldId id="299" r:id="rId44"/>
    <p:sldId id="306" r:id="rId45"/>
    <p:sldId id="305" r:id="rId46"/>
    <p:sldId id="304" r:id="rId47"/>
    <p:sldId id="303" r:id="rId48"/>
    <p:sldId id="302" r:id="rId49"/>
    <p:sldId id="301" r:id="rId50"/>
    <p:sldId id="300" r:id="rId51"/>
    <p:sldId id="307" r:id="rId52"/>
    <p:sldId id="331" r:id="rId53"/>
    <p:sldId id="314" r:id="rId54"/>
    <p:sldId id="313" r:id="rId55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umatytoji sekcija" id="{A419662D-7808-4700-BD8D-E9987EDCD807}">
          <p14:sldIdLst>
            <p14:sldId id="256"/>
            <p14:sldId id="274"/>
            <p14:sldId id="276"/>
            <p14:sldId id="265"/>
            <p14:sldId id="292"/>
            <p14:sldId id="294"/>
            <p14:sldId id="266"/>
            <p14:sldId id="329"/>
            <p14:sldId id="332"/>
            <p14:sldId id="295"/>
            <p14:sldId id="293"/>
            <p14:sldId id="297"/>
            <p14:sldId id="296"/>
            <p14:sldId id="271"/>
            <p14:sldId id="298"/>
            <p14:sldId id="260"/>
            <p14:sldId id="262"/>
            <p14:sldId id="263"/>
            <p14:sldId id="264"/>
            <p14:sldId id="277"/>
            <p14:sldId id="268"/>
            <p14:sldId id="281"/>
            <p14:sldId id="308"/>
            <p14:sldId id="309"/>
            <p14:sldId id="311"/>
            <p14:sldId id="310"/>
            <p14:sldId id="312"/>
            <p14:sldId id="327"/>
            <p14:sldId id="328"/>
            <p14:sldId id="272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275"/>
            <p14:sldId id="299"/>
            <p14:sldId id="306"/>
            <p14:sldId id="305"/>
            <p14:sldId id="304"/>
            <p14:sldId id="303"/>
            <p14:sldId id="302"/>
            <p14:sldId id="301"/>
            <p14:sldId id="300"/>
            <p14:sldId id="307"/>
            <p14:sldId id="331"/>
            <p14:sldId id="314"/>
            <p14:sldId id="3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0454"/>
    <a:srgbClr val="008000"/>
    <a:srgbClr val="FF6600"/>
    <a:srgbClr val="FF3300"/>
    <a:srgbClr val="DD4223"/>
    <a:srgbClr val="B408B8"/>
    <a:srgbClr val="7A1CA4"/>
    <a:srgbClr val="992737"/>
    <a:srgbClr val="00FF99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74" autoAdjust="0"/>
    <p:restoredTop sz="97041" autoAdjust="0"/>
  </p:normalViewPr>
  <p:slideViewPr>
    <p:cSldViewPr snapToGrid="0">
      <p:cViewPr varScale="1">
        <p:scale>
          <a:sx n="74" d="100"/>
          <a:sy n="74" d="100"/>
        </p:scale>
        <p:origin x="67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098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4B1A88C-95D7-4C89-94B0-66FD0BC5EC42}" type="datetimeFigureOut">
              <a:rPr lang="lt-LT" smtClean="0"/>
              <a:t>2016-04-05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5F6A9-614B-4E72-8433-8B2C8136F0BA}" type="slidenum">
              <a:rPr lang="lt-LT" smtClean="0"/>
              <a:t>‹#›</a:t>
            </a:fld>
            <a:endParaRPr lang="lt-LT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681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A88C-95D7-4C89-94B0-66FD0BC5EC42}" type="datetimeFigureOut">
              <a:rPr lang="lt-LT" smtClean="0"/>
              <a:t>2016-04-05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5F6A9-614B-4E72-8433-8B2C8136F0B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5064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A88C-95D7-4C89-94B0-66FD0BC5EC42}" type="datetimeFigureOut">
              <a:rPr lang="lt-LT" smtClean="0"/>
              <a:t>2016-04-05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5F6A9-614B-4E72-8433-8B2C8136F0BA}" type="slidenum">
              <a:rPr lang="lt-LT" smtClean="0"/>
              <a:t>‹#›</a:t>
            </a:fld>
            <a:endParaRPr lang="lt-LT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918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A88C-95D7-4C89-94B0-66FD0BC5EC42}" type="datetimeFigureOut">
              <a:rPr lang="lt-LT" smtClean="0"/>
              <a:t>2016-04-05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5F6A9-614B-4E72-8433-8B2C8136F0B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13771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A88C-95D7-4C89-94B0-66FD0BC5EC42}" type="datetimeFigureOut">
              <a:rPr lang="lt-LT" smtClean="0"/>
              <a:t>2016-04-05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5F6A9-614B-4E72-8433-8B2C8136F0B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61022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A88C-95D7-4C89-94B0-66FD0BC5EC42}" type="datetimeFigureOut">
              <a:rPr lang="lt-LT" smtClean="0"/>
              <a:t>2016-04-05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5F6A9-614B-4E72-8433-8B2C8136F0B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85885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A88C-95D7-4C89-94B0-66FD0BC5EC42}" type="datetimeFigureOut">
              <a:rPr lang="lt-LT" smtClean="0"/>
              <a:t>2016-04-05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5F6A9-614B-4E72-8433-8B2C8136F0B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5254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A88C-95D7-4C89-94B0-66FD0BC5EC42}" type="datetimeFigureOut">
              <a:rPr lang="lt-LT" smtClean="0"/>
              <a:t>2016-04-05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5F6A9-614B-4E72-8433-8B2C8136F0B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93223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A88C-95D7-4C89-94B0-66FD0BC5EC42}" type="datetimeFigureOut">
              <a:rPr lang="lt-LT" smtClean="0"/>
              <a:t>2016-04-05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5F6A9-614B-4E72-8433-8B2C8136F0BA}" type="slidenum">
              <a:rPr lang="lt-LT" smtClean="0"/>
              <a:t>‹#›</a:t>
            </a:fld>
            <a:endParaRPr lang="lt-LT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08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A88C-95D7-4C89-94B0-66FD0BC5EC42}" type="datetimeFigureOut">
              <a:rPr lang="lt-LT" smtClean="0"/>
              <a:t>2016-04-05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5F6A9-614B-4E72-8433-8B2C8136F0B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74191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A88C-95D7-4C89-94B0-66FD0BC5EC42}" type="datetimeFigureOut">
              <a:rPr lang="lt-LT" smtClean="0"/>
              <a:t>2016-04-05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5F6A9-614B-4E72-8433-8B2C8136F0BA}" type="slidenum">
              <a:rPr lang="lt-LT" smtClean="0"/>
              <a:t>‹#›</a:t>
            </a:fld>
            <a:endParaRPr lang="lt-LT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100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4B1A88C-95D7-4C89-94B0-66FD0BC5EC42}" type="datetimeFigureOut">
              <a:rPr lang="lt-LT" smtClean="0"/>
              <a:t>2016-04-05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C095F6A9-614B-4E72-8433-8B2C8136F0BA}" type="slidenum">
              <a:rPr lang="lt-LT" smtClean="0"/>
              <a:t>‹#›</a:t>
            </a:fld>
            <a:endParaRPr lang="lt-LT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69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lt.wikipedia.org/wiki/Violetin%C4%97" TargetMode="External"/><Relationship Id="rId3" Type="http://schemas.openxmlformats.org/officeDocument/2006/relationships/hyperlink" Target="https://lt.wikipedia.org/wiki/Oran%C5%BEin%C4%97" TargetMode="External"/><Relationship Id="rId7" Type="http://schemas.openxmlformats.org/officeDocument/2006/relationships/hyperlink" Target="https://lt.wikipedia.org/wiki/M%C4%97lyna" TargetMode="External"/><Relationship Id="rId2" Type="http://schemas.openxmlformats.org/officeDocument/2006/relationships/hyperlink" Target="https://lt.wikipedia.org/wiki/Raudon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t.wikipedia.org/wiki/%C5%BDydra" TargetMode="External"/><Relationship Id="rId5" Type="http://schemas.openxmlformats.org/officeDocument/2006/relationships/hyperlink" Target="https://lt.wikipedia.org/wiki/%C5%BDalia" TargetMode="External"/><Relationship Id="rId4" Type="http://schemas.openxmlformats.org/officeDocument/2006/relationships/hyperlink" Target="https://lt.wikipedia.org/wiki/Geltona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lt.wikipedia.org/wiki/Violetin%C4%97" TargetMode="External"/><Relationship Id="rId3" Type="http://schemas.openxmlformats.org/officeDocument/2006/relationships/hyperlink" Target="https://lt.wikipedia.org/wiki/Oran%C5%BEin%C4%97" TargetMode="External"/><Relationship Id="rId7" Type="http://schemas.openxmlformats.org/officeDocument/2006/relationships/hyperlink" Target="https://lt.wikipedia.org/wiki/M%C4%97lyna" TargetMode="External"/><Relationship Id="rId2" Type="http://schemas.openxmlformats.org/officeDocument/2006/relationships/hyperlink" Target="https://lt.wikipedia.org/wiki/Raudon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t.wikipedia.org/wiki/%C5%BDydra" TargetMode="External"/><Relationship Id="rId5" Type="http://schemas.openxmlformats.org/officeDocument/2006/relationships/hyperlink" Target="https://lt.wikipedia.org/wiki/%C5%BDalia" TargetMode="External"/><Relationship Id="rId4" Type="http://schemas.openxmlformats.org/officeDocument/2006/relationships/hyperlink" Target="https://lt.wikipedia.org/wiki/Geltona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lt.wikipedia.org/wiki/Violetin%C4%97" TargetMode="External"/><Relationship Id="rId3" Type="http://schemas.openxmlformats.org/officeDocument/2006/relationships/hyperlink" Target="https://lt.wikipedia.org/wiki/Oran%C5%BEin%C4%97" TargetMode="External"/><Relationship Id="rId7" Type="http://schemas.openxmlformats.org/officeDocument/2006/relationships/hyperlink" Target="https://lt.wikipedia.org/wiki/M%C4%97lyna" TargetMode="External"/><Relationship Id="rId2" Type="http://schemas.openxmlformats.org/officeDocument/2006/relationships/hyperlink" Target="https://lt.wikipedia.org/wiki/Raudon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t.wikipedia.org/wiki/%C5%BDydra" TargetMode="External"/><Relationship Id="rId5" Type="http://schemas.openxmlformats.org/officeDocument/2006/relationships/hyperlink" Target="https://lt.wikipedia.org/wiki/%C5%BDalia" TargetMode="External"/><Relationship Id="rId4" Type="http://schemas.openxmlformats.org/officeDocument/2006/relationships/hyperlink" Target="https://lt.wikipedia.org/wiki/Geltona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ucYGK_Ymp0" TargetMode="External"/><Relationship Id="rId2" Type="http://schemas.openxmlformats.org/officeDocument/2006/relationships/hyperlink" Target="https://www.youtube.com/watch?v=6y0WJ4OFm58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DE8ZlVaCKiM" TargetMode="External"/><Relationship Id="rId4" Type="http://schemas.openxmlformats.org/officeDocument/2006/relationships/hyperlink" Target="https://www.youtube.com/watch?v=yrRkJMHEcYE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Izaokas_Niutonas" TargetMode="External"/><Relationship Id="rId2" Type="http://schemas.openxmlformats.org/officeDocument/2006/relationships/hyperlink" Target="https://lt.wikipedia.org/wiki/%C5%A0viesos_dispersij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t.wikipedia.org/wiki/Vaivoryk%C5%A1t%C4%97" TargetMode="External"/><Relationship Id="rId5" Type="http://schemas.openxmlformats.org/officeDocument/2006/relationships/hyperlink" Target="https://lt.wikipedia.org/wiki/Regimasis_spektras" TargetMode="External"/><Relationship Id="rId4" Type="http://schemas.openxmlformats.org/officeDocument/2006/relationships/hyperlink" Target="https://lt.wikipedia.org/wiki/Spalv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457200" y="4813993"/>
            <a:ext cx="7116792" cy="1463040"/>
          </a:xfrm>
        </p:spPr>
        <p:txBody>
          <a:bodyPr>
            <a:normAutofit/>
          </a:bodyPr>
          <a:lstStyle/>
          <a:p>
            <a:r>
              <a:rPr lang="lt-LT" sz="6600" b="1" dirty="0" smtClean="0"/>
              <a:t>Šviesos dispersija</a:t>
            </a:r>
            <a:endParaRPr lang="lt-LT" sz="6600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8462513" y="4942380"/>
            <a:ext cx="3729486" cy="1664481"/>
          </a:xfrm>
        </p:spPr>
        <p:txBody>
          <a:bodyPr>
            <a:normAutofit fontScale="85000" lnSpcReduction="20000"/>
          </a:bodyPr>
          <a:lstStyle/>
          <a:p>
            <a:r>
              <a:rPr lang="lt-LT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Šiaulių r. </a:t>
            </a:r>
            <a:r>
              <a:rPr lang="lt-LT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Kuršėnų</a:t>
            </a:r>
            <a:r>
              <a:rPr lang="lt-LT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Lauryno </a:t>
            </a:r>
            <a:r>
              <a:rPr lang="lt-LT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Ivinskio gimnazija</a:t>
            </a:r>
          </a:p>
          <a:p>
            <a:r>
              <a:rPr lang="lt-LT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2Ga klasės mokinės:</a:t>
            </a:r>
          </a:p>
          <a:p>
            <a:r>
              <a:rPr lang="lt-LT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Saulenė </a:t>
            </a:r>
            <a:r>
              <a:rPr lang="lt-LT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Taurosevičiūtė</a:t>
            </a:r>
            <a:r>
              <a:rPr lang="lt-LT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r>
              <a:rPr lang="lt-LT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Vaida </a:t>
            </a:r>
            <a:r>
              <a:rPr lang="lt-LT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Liandzbergaitė</a:t>
            </a:r>
            <a:endParaRPr lang="lt-LT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Fizikos mokytoja </a:t>
            </a:r>
            <a:r>
              <a:rPr lang="lt-LT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Violeta </a:t>
            </a:r>
            <a:r>
              <a:rPr lang="lt-LT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Čibinskienė</a:t>
            </a:r>
            <a:endParaRPr lang="lt-LT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2016m.</a:t>
            </a:r>
            <a:endParaRPr lang="lt-LT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lt-LT" sz="1700" dirty="0"/>
          </a:p>
        </p:txBody>
      </p:sp>
      <p:sp>
        <p:nvSpPr>
          <p:cNvPr id="4" name="Stačiakampis 3"/>
          <p:cNvSpPr/>
          <p:nvPr/>
        </p:nvSpPr>
        <p:spPr>
          <a:xfrm>
            <a:off x="457200" y="1183304"/>
            <a:ext cx="113864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800" b="1" dirty="0" smtClean="0">
                <a:latin typeface="Algerian" panose="04020705040A02060702" pitchFamily="82" charset="0"/>
              </a:rPr>
              <a:t>K</a:t>
            </a:r>
            <a:r>
              <a:rPr lang="pt-BR" sz="4800" b="1" dirty="0" smtClean="0">
                <a:latin typeface="Algerian" panose="04020705040A02060702" pitchFamily="82" charset="0"/>
              </a:rPr>
              <a:t>onkursas </a:t>
            </a:r>
            <a:r>
              <a:rPr lang="pt-BR" sz="4800" b="1" dirty="0">
                <a:latin typeface="Algerian" panose="04020705040A02060702" pitchFamily="82" charset="0"/>
              </a:rPr>
              <a:t>"Fizikos bandymai aplink mus 2016"</a:t>
            </a:r>
            <a:endParaRPr lang="lt-LT" sz="48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75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800" b="1" dirty="0" smtClean="0">
                <a:latin typeface="Arial" pitchFamily="34" charset="0"/>
                <a:cs typeface="Arial" pitchFamily="34" charset="0"/>
              </a:rPr>
              <a:t>TURINYS</a:t>
            </a:r>
            <a:endParaRPr lang="lt-LT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24128" y="1841679"/>
            <a:ext cx="9720073" cy="4649273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Šviesos dispersijos atradėjas, jo bandymas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Šviesos dispersija, jos savybės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Spalvos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Vaivorykštė, jos susidarymas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Bandymai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Įdomu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Kokybinės užduotys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Testas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Informacijos šaltiniai</a:t>
            </a:r>
          </a:p>
        </p:txBody>
      </p:sp>
    </p:spTree>
    <p:extLst>
      <p:ext uri="{BB962C8B-B14F-4D97-AF65-F5344CB8AC3E}">
        <p14:creationId xmlns:p14="http://schemas.microsoft.com/office/powerpoint/2010/main" val="3635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b="1" dirty="0">
                <a:latin typeface="Arial" pitchFamily="34" charset="0"/>
                <a:cs typeface="Arial" pitchFamily="34" charset="0"/>
              </a:rPr>
              <a:t>Šviesos dispersijos atradėjas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75605" y="1924230"/>
            <a:ext cx="9720073" cy="4023360"/>
          </a:xfrm>
        </p:spPr>
        <p:txBody>
          <a:bodyPr/>
          <a:lstStyle/>
          <a:p>
            <a:pPr indent="91440" algn="just">
              <a:lnSpc>
                <a:spcPct val="100000"/>
              </a:lnSpc>
            </a:pPr>
            <a:r>
              <a:rPr lang="lt-LT" sz="2800" b="1" dirty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Izaokas </a:t>
            </a:r>
            <a:r>
              <a:rPr lang="lt-LT" sz="2800" b="1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Niutonas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(</a:t>
            </a:r>
            <a:r>
              <a:rPr lang="fi-FI" sz="2800" dirty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1643 m</a:t>
            </a:r>
            <a:r>
              <a:rPr lang="fi-FI" sz="2800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.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fi-FI" sz="2800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–1727 m.)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 - </a:t>
            </a:r>
            <a:r>
              <a:rPr lang="lt-LT" sz="2800" dirty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anglų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fizikas, matematikas</a:t>
            </a:r>
            <a:r>
              <a:rPr lang="lt-LT" sz="2800" dirty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astronomas, alchemikas, filosofas</a:t>
            </a:r>
            <a:r>
              <a:rPr lang="lt-LT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.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" pitchFamily="34" charset="0"/>
              </a:rPr>
              <a:t>Jis pirmasis atrado šviesos dispersiją ir ją tyrinėjo. 1666m. Niutonas savo idėjas apie baltos šviesos sudėtį patvirtino bandymais, kuriuos atliko langinėmis užtemdytame kambaryje. </a:t>
            </a:r>
            <a:endParaRPr lang="lt-LT" dirty="0">
              <a:latin typeface="Arial Narrow" pitchFamily="34" charset="0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1026" name="Picture 2" descr="http://www.technologijos.lt/upload/image/n/mokslas/idomusis_mokslas/S-46082/5-4-3-2-1-2638997-newton-light-bdcd6711822857338ffb894ffb33eed20f86606e-s6-c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532" y="4022544"/>
            <a:ext cx="3906029" cy="261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no\Desktop\n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094" y="4022544"/>
            <a:ext cx="4976416" cy="261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82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005078" y="461391"/>
            <a:ext cx="9720072" cy="1499616"/>
          </a:xfrm>
        </p:spPr>
        <p:txBody>
          <a:bodyPr>
            <a:normAutofit/>
          </a:bodyPr>
          <a:lstStyle/>
          <a:p>
            <a:r>
              <a:rPr lang="lt-LT" sz="4400" b="1" dirty="0" smtClean="0">
                <a:latin typeface="Arial" pitchFamily="34" charset="0"/>
                <a:cs typeface="Arial" pitchFamily="34" charset="0"/>
              </a:rPr>
              <a:t>Niutono bandymas</a:t>
            </a:r>
            <a:endParaRPr lang="lt-LT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14603" y="1654854"/>
            <a:ext cx="9720073" cy="4023360"/>
          </a:xfrm>
        </p:spPr>
        <p:txBody>
          <a:bodyPr/>
          <a:lstStyle/>
          <a:p>
            <a:pPr lvl="0" indent="91440" algn="just"/>
            <a:r>
              <a:rPr lang="lt-LT" sz="2800" dirty="0">
                <a:latin typeface="Arial Narrow" pitchFamily="34" charset="0"/>
                <a:cs typeface="Arial" pitchFamily="34" charset="0"/>
              </a:rPr>
              <a:t>Siauras </a:t>
            </a:r>
            <a:r>
              <a:rPr lang="lt-LT" sz="2800" dirty="0" smtClean="0">
                <a:latin typeface="Arial Narrow" pitchFamily="34" charset="0"/>
                <a:cs typeface="Arial" pitchFamily="34" charset="0"/>
              </a:rPr>
              <a:t>baltos </a:t>
            </a:r>
            <a:r>
              <a:rPr lang="lt-LT" sz="2800" dirty="0">
                <a:latin typeface="Arial Narrow" pitchFamily="34" charset="0"/>
                <a:cs typeface="Arial" pitchFamily="34" charset="0"/>
              </a:rPr>
              <a:t>šviesos spindulių pluoštas, kritęs į stiklinės prizmės briauną, lūžta link prizmės pagrindo. </a:t>
            </a:r>
            <a:endParaRPr lang="lt-LT" sz="2800" dirty="0" smtClean="0">
              <a:latin typeface="Arial Narrow" pitchFamily="34" charset="0"/>
              <a:cs typeface="Arial" pitchFamily="34" charset="0"/>
            </a:endParaRPr>
          </a:p>
          <a:p>
            <a:pPr lvl="0" indent="91440" algn="just"/>
            <a:r>
              <a:rPr lang="lt-LT" sz="2800" dirty="0" smtClean="0">
                <a:latin typeface="Arial Narrow" pitchFamily="34" charset="0"/>
                <a:cs typeface="Arial" pitchFamily="34" charset="0"/>
              </a:rPr>
              <a:t>Kiekviena </a:t>
            </a:r>
            <a:r>
              <a:rPr lang="lt-LT" sz="2800" dirty="0">
                <a:latin typeface="Arial Narrow" pitchFamily="34" charset="0"/>
                <a:cs typeface="Arial" pitchFamily="34" charset="0"/>
              </a:rPr>
              <a:t>skirtingo </a:t>
            </a:r>
            <a:r>
              <a:rPr lang="lt-LT" sz="2800" dirty="0" smtClean="0">
                <a:latin typeface="Arial Narrow" pitchFamily="34" charset="0"/>
                <a:cs typeface="Arial" pitchFamily="34" charset="0"/>
              </a:rPr>
              <a:t>dažnio (spalvos) </a:t>
            </a:r>
            <a:r>
              <a:rPr lang="lt-LT" sz="2800" dirty="0">
                <a:latin typeface="Arial Narrow" pitchFamily="34" charset="0"/>
                <a:cs typeface="Arial" pitchFamily="34" charset="0"/>
              </a:rPr>
              <a:t>banga dėl </a:t>
            </a:r>
            <a:r>
              <a:rPr lang="lt-LT" sz="2800" dirty="0" smtClean="0">
                <a:latin typeface="Arial Narrow" pitchFamily="34" charset="0"/>
                <a:cs typeface="Arial" pitchFamily="34" charset="0"/>
              </a:rPr>
              <a:t>nevienodo </a:t>
            </a:r>
            <a:r>
              <a:rPr lang="lt-LT" sz="2800" dirty="0">
                <a:latin typeface="Arial Narrow" pitchFamily="34" charset="0"/>
                <a:cs typeface="Arial" pitchFamily="34" charset="0"/>
              </a:rPr>
              <a:t>lūžio rodiklio lūžta skirtingu </a:t>
            </a:r>
            <a:r>
              <a:rPr lang="lt-LT" sz="2800" dirty="0" smtClean="0">
                <a:latin typeface="Arial Narrow" pitchFamily="34" charset="0"/>
                <a:cs typeface="Arial" pitchFamily="34" charset="0"/>
              </a:rPr>
              <a:t>kampu</a:t>
            </a:r>
            <a:r>
              <a:rPr lang="lt-LT" sz="2800" dirty="0">
                <a:latin typeface="Arial Narrow" pitchFamily="34" charset="0"/>
                <a:cs typeface="Arial" pitchFamily="34" charset="0"/>
              </a:rPr>
              <a:t>. </a:t>
            </a:r>
            <a:endParaRPr lang="lt-LT" sz="2800" dirty="0" smtClean="0">
              <a:latin typeface="Arial Narrow" pitchFamily="34" charset="0"/>
              <a:cs typeface="Arial" pitchFamily="34" charset="0"/>
            </a:endParaRPr>
          </a:p>
          <a:p>
            <a:pPr lvl="0" indent="91440" algn="just"/>
            <a:r>
              <a:rPr lang="lt-LT" sz="2800" dirty="0" smtClean="0">
                <a:latin typeface="Arial Narrow" pitchFamily="34" charset="0"/>
                <a:cs typeface="Arial" pitchFamily="34" charset="0"/>
              </a:rPr>
              <a:t>Dėl </a:t>
            </a:r>
            <a:r>
              <a:rPr lang="lt-LT" sz="2800" dirty="0">
                <a:latin typeface="Arial Narrow" pitchFamily="34" charset="0"/>
                <a:cs typeface="Arial" pitchFamily="34" charset="0"/>
              </a:rPr>
              <a:t>šios priežasties </a:t>
            </a:r>
            <a:r>
              <a:rPr lang="lt-LT" sz="2800" dirty="0" smtClean="0">
                <a:latin typeface="Arial Narrow" pitchFamily="34" charset="0"/>
                <a:cs typeface="Arial" pitchFamily="34" charset="0"/>
              </a:rPr>
              <a:t>spalvos </a:t>
            </a:r>
            <a:r>
              <a:rPr lang="lt-LT" sz="2800" dirty="0">
                <a:latin typeface="Arial Narrow" pitchFamily="34" charset="0"/>
                <a:cs typeface="Arial" pitchFamily="34" charset="0"/>
              </a:rPr>
              <a:t>keliauja skirtingais kampais, taip iš baltos šviesos spindulių pluošto atsiskiria jį sudarantys skirtingų spalvų pluošteliai.</a:t>
            </a:r>
          </a:p>
          <a:p>
            <a:endParaRPr lang="lt-LT" dirty="0"/>
          </a:p>
        </p:txBody>
      </p:sp>
      <p:pic>
        <p:nvPicPr>
          <p:cNvPr id="7" name="Paveikslėlis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404" y="4510763"/>
            <a:ext cx="4482888" cy="2056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109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80995" y="905774"/>
            <a:ext cx="9720073" cy="4023360"/>
          </a:xfrm>
        </p:spPr>
        <p:txBody>
          <a:bodyPr>
            <a:normAutofit/>
          </a:bodyPr>
          <a:lstStyle/>
          <a:p>
            <a:pPr algn="ctr"/>
            <a:r>
              <a:rPr lang="lt-LT" sz="4400" b="1" dirty="0" smtClean="0">
                <a:latin typeface="Arial" pitchFamily="34" charset="0"/>
                <a:cs typeface="Arial" pitchFamily="34" charset="0"/>
              </a:rPr>
              <a:t>Šviesos dispersija </a:t>
            </a:r>
            <a:r>
              <a:rPr lang="lt-LT" sz="5400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lt-LT" sz="2800" dirty="0" smtClean="0">
                <a:latin typeface="Arial Narrow" pitchFamily="34" charset="0"/>
                <a:cs typeface="Arial" pitchFamily="34" charset="0"/>
              </a:rPr>
              <a:t> tai baltos šviesos skaidymas į spektrą.</a:t>
            </a:r>
            <a:endParaRPr lang="lt-LT" sz="2800" dirty="0"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1028" name="Picture 4" descr="http://ichef.bbci.co.uk/images/ic/640xn/p023hqs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179" y="2649718"/>
            <a:ext cx="6685172" cy="3760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61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24128" y="810882"/>
            <a:ext cx="10224717" cy="4023360"/>
          </a:xfrm>
        </p:spPr>
        <p:txBody>
          <a:bodyPr/>
          <a:lstStyle/>
          <a:p>
            <a:r>
              <a:rPr lang="lt-LT" sz="4400" b="1" dirty="0" smtClean="0">
                <a:latin typeface="Arial" pitchFamily="34" charset="0"/>
                <a:cs typeface="Arial" pitchFamily="34" charset="0"/>
              </a:rPr>
              <a:t>Šviesos dispersijos spektro spalvos: </a:t>
            </a:r>
          </a:p>
          <a:p>
            <a:pPr algn="ctr"/>
            <a:r>
              <a:rPr lang="lt-LT" sz="4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Raudona</a:t>
            </a:r>
            <a:r>
              <a:rPr lang="lt-LT" sz="4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lt-LT" sz="44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oranžinė</a:t>
            </a:r>
            <a:r>
              <a:rPr lang="lt-LT" sz="4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lt-LT" sz="4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geltona</a:t>
            </a:r>
            <a:r>
              <a:rPr lang="lt-LT" sz="4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lt-LT" sz="4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žalia</a:t>
            </a:r>
            <a:r>
              <a:rPr lang="lt-LT" sz="4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lt-LT" sz="4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žydra</a:t>
            </a:r>
            <a:r>
              <a:rPr lang="lt-LT" sz="4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lt-LT" sz="4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mėlyna</a:t>
            </a:r>
            <a:r>
              <a:rPr lang="lt-LT" sz="4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lt-LT" sz="4400" b="1" dirty="0">
                <a:latin typeface="Arial" pitchFamily="34" charset="0"/>
                <a:cs typeface="Arial" pitchFamily="34" charset="0"/>
              </a:rPr>
              <a:t>ir </a:t>
            </a:r>
            <a:r>
              <a:rPr lang="lt-LT" sz="4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violetinė</a:t>
            </a:r>
            <a:r>
              <a:rPr lang="lt-LT" sz="4400" b="1" dirty="0" smtClean="0">
                <a:latin typeface="Arial" pitchFamily="34" charset="0"/>
                <a:cs typeface="Arial" pitchFamily="34" charset="0"/>
              </a:rPr>
              <a:t>.</a:t>
            </a:r>
            <a:endParaRPr lang="lt-LT" sz="4400" b="1" dirty="0">
              <a:latin typeface="Arial" pitchFamily="34" charset="0"/>
              <a:cs typeface="Arial" pitchFamily="34" charset="0"/>
            </a:endParaRPr>
          </a:p>
          <a:p>
            <a:endParaRPr lang="lt-LT" dirty="0"/>
          </a:p>
        </p:txBody>
      </p:sp>
      <p:pic>
        <p:nvPicPr>
          <p:cNvPr id="3076" name="Picture 4" descr="http://www.lilysoft.org/CGI/SR/SR-Prism%20Mitsubishi%20Daylight%20Fluoresc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337" y="2993365"/>
            <a:ext cx="5365330" cy="351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770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58212" y="1048711"/>
            <a:ext cx="9720073" cy="4023360"/>
          </a:xfrm>
        </p:spPr>
        <p:txBody>
          <a:bodyPr>
            <a:normAutofit/>
          </a:bodyPr>
          <a:lstStyle/>
          <a:p>
            <a:r>
              <a:rPr lang="lt-LT" sz="4400" b="1" dirty="0" smtClean="0">
                <a:latin typeface="Arial" pitchFamily="34" charset="0"/>
                <a:cs typeface="Arial" pitchFamily="34" charset="0"/>
              </a:rPr>
              <a:t>Atvirkštinis bandymas</a:t>
            </a:r>
          </a:p>
          <a:p>
            <a:r>
              <a:rPr lang="lt-LT" sz="2800" dirty="0" smtClean="0">
                <a:latin typeface="Arial Narrow" pitchFamily="34" charset="0"/>
                <a:cs typeface="Arial" pitchFamily="34" charset="0"/>
              </a:rPr>
              <a:t>Prizme išskaidytą baltą šviesą nukreipkime į antrą prizmę, pastatytą atvirkščiai pirmajai. Vėl gausime baltą šviesą.</a:t>
            </a:r>
            <a:endParaRPr lang="lt-LT" sz="2800" dirty="0"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4" name="Paveikslėlis 3" descr="http://www.fotonas.su.lt/studdarbai/sviesa/svetaine/teorija/dispersija/1.2paveikslai/dvi%20prizmes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394" y="2932867"/>
            <a:ext cx="7787844" cy="31717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139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>
          <a:xfrm flipV="1">
            <a:off x="-1080717" y="-736008"/>
            <a:ext cx="968574" cy="1037931"/>
          </a:xfrm>
        </p:spPr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6" name="Turinio vietos rezervavimo ženklas 2"/>
          <p:cNvSpPr>
            <a:spLocks noGrp="1"/>
          </p:cNvSpPr>
          <p:nvPr>
            <p:ph idx="1"/>
          </p:nvPr>
        </p:nvSpPr>
        <p:spPr>
          <a:xfrm>
            <a:off x="946489" y="508958"/>
            <a:ext cx="9720073" cy="4023360"/>
          </a:xfrm>
        </p:spPr>
        <p:txBody>
          <a:bodyPr>
            <a:normAutofit/>
          </a:bodyPr>
          <a:lstStyle/>
          <a:p>
            <a:pPr algn="ctr"/>
            <a:r>
              <a:rPr lang="lt-LT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Monochromatiniai</a:t>
            </a:r>
            <a:r>
              <a:rPr lang="lt-L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(vienos spalvos) spinduliai nesiskaido į spektrą</a:t>
            </a:r>
            <a:endParaRPr lang="lt-L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mokslasplius.lt/eksperimentai/files/eksperimentai/images/DISPERS.500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7" r="50000" b="35035"/>
          <a:stretch/>
        </p:blipFill>
        <p:spPr bwMode="auto">
          <a:xfrm>
            <a:off x="3010919" y="1690777"/>
            <a:ext cx="6714604" cy="444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85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993194" y="768553"/>
            <a:ext cx="103509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Skirtingos spalvos lūžta skirtingu kampu.</a:t>
            </a:r>
          </a:p>
        </p:txBody>
      </p:sp>
      <p:sp>
        <p:nvSpPr>
          <p:cNvPr id="5" name="Stačiakampis 4"/>
          <p:cNvSpPr/>
          <p:nvPr/>
        </p:nvSpPr>
        <p:spPr>
          <a:xfrm>
            <a:off x="1100928" y="1804350"/>
            <a:ext cx="87302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>
                <a:solidFill>
                  <a:srgbClr val="C00000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Raudonos</a:t>
            </a:r>
            <a:r>
              <a:rPr lang="lt-LT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bangos lūžta mažiausiai</a:t>
            </a:r>
            <a:r>
              <a:rPr lang="en-US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, o </a:t>
            </a:r>
            <a:r>
              <a:rPr lang="en-US" sz="2800" b="1" dirty="0" err="1">
                <a:solidFill>
                  <a:srgbClr val="7A1CA4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violetin</a:t>
            </a:r>
            <a:r>
              <a:rPr lang="lt-LT" sz="2800" b="1" dirty="0">
                <a:solidFill>
                  <a:srgbClr val="7A1CA4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ės </a:t>
            </a:r>
            <a:r>
              <a:rPr lang="lt-LT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- daugiausiai</a:t>
            </a:r>
          </a:p>
        </p:txBody>
      </p:sp>
      <p:pic>
        <p:nvPicPr>
          <p:cNvPr id="6" name="Picture 2" descr="https://lh3.googleusercontent.com/-WFq4jXfhgZA/VbO2RhrcqRI/AAAAAAAA3eI/flbiuIYDhQ8/w800-h800/prism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693" y="3001991"/>
            <a:ext cx="6538525" cy="3413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05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b="1" dirty="0">
                <a:solidFill>
                  <a:schemeClr val="accent4">
                    <a:lumMod val="7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lt-LT" sz="5400" b="1" dirty="0">
                <a:solidFill>
                  <a:schemeClr val="accent4">
                    <a:lumMod val="7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06875" y="646981"/>
            <a:ext cx="9720073" cy="4023360"/>
          </a:xfrm>
        </p:spPr>
        <p:txBody>
          <a:bodyPr/>
          <a:lstStyle/>
          <a:p>
            <a:r>
              <a:rPr lang="lt-LT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Skirtingos spalvos </a:t>
            </a:r>
            <a:r>
              <a:rPr lang="lt-LT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turi </a:t>
            </a:r>
            <a:r>
              <a:rPr lang="lt-LT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skirtingą dažnį.</a:t>
            </a:r>
          </a:p>
          <a:p>
            <a:pPr marL="0" indent="0">
              <a:buNone/>
            </a:pPr>
            <a:r>
              <a:rPr lang="lt-LT" sz="2800" b="1" dirty="0">
                <a:solidFill>
                  <a:srgbClr val="C00000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Raudonos</a:t>
            </a:r>
            <a:r>
              <a:rPr lang="lt-LT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spalvos dažnis- mažiausias</a:t>
            </a:r>
            <a:r>
              <a:rPr lang="en-US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, o </a:t>
            </a:r>
            <a:r>
              <a:rPr lang="en-US" sz="2800" b="1" dirty="0" err="1">
                <a:solidFill>
                  <a:srgbClr val="B408B8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violetin</a:t>
            </a:r>
            <a:r>
              <a:rPr lang="lt-LT" sz="2800" b="1" dirty="0" smtClean="0">
                <a:solidFill>
                  <a:srgbClr val="B408B8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ės </a:t>
            </a:r>
            <a:r>
              <a:rPr lang="lt-LT" sz="28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lang="en-US" sz="28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did</a:t>
            </a:r>
            <a:r>
              <a:rPr lang="lt-LT" sz="2800" b="1" dirty="0" err="1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žiausias</a:t>
            </a:r>
            <a:r>
              <a:rPr lang="lt-LT" sz="28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marL="0" indent="0">
              <a:buNone/>
            </a:pPr>
            <a:endParaRPr lang="lt-LT" sz="3600" b="1" dirty="0">
              <a:solidFill>
                <a:schemeClr val="accent4">
                  <a:lumMod val="75000"/>
                </a:schemeClr>
              </a:solidFill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lt-LT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81911"/>
              </p:ext>
            </p:extLst>
          </p:nvPr>
        </p:nvGraphicFramePr>
        <p:xfrm>
          <a:off x="1084322" y="2475783"/>
          <a:ext cx="6480174" cy="3735236"/>
        </p:xfrm>
        <a:graphic>
          <a:graphicData uri="http://schemas.openxmlformats.org/drawingml/2006/table">
            <a:tbl>
              <a:tblPr/>
              <a:tblGrid>
                <a:gridCol w="3240087"/>
                <a:gridCol w="3240087"/>
              </a:tblGrid>
              <a:tr h="534836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Spalva: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Dažnis,</a:t>
                      </a:r>
                      <a:r>
                        <a:rPr lang="lt-LT" sz="2400" b="1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lt-LT" sz="2400" b="1" baseline="0" dirty="0" err="1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THz</a:t>
                      </a:r>
                      <a:r>
                        <a:rPr lang="lt-LT" sz="2400" b="1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: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 smtClean="0">
                          <a:solidFill>
                            <a:schemeClr val="tx1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2" tooltip="Raudona"/>
                        </a:rPr>
                        <a:t>Raudona</a:t>
                      </a:r>
                      <a:endParaRPr lang="lt-LT" sz="2400" b="1" dirty="0">
                        <a:solidFill>
                          <a:schemeClr val="tx1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395</a:t>
                      </a:r>
                      <a:r>
                        <a:rPr lang="lt-LT" sz="24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- 483</a:t>
                      </a:r>
                      <a:endParaRPr lang="lt-LT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3" tooltip="Oranžinė"/>
                        </a:rPr>
                        <a:t>Oranžinė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483</a:t>
                      </a:r>
                      <a:r>
                        <a:rPr lang="lt-LT" sz="24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- 508</a:t>
                      </a:r>
                      <a:endParaRPr lang="lt-LT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4" tooltip="Geltona"/>
                        </a:rPr>
                        <a:t>Geltona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508</a:t>
                      </a:r>
                      <a:r>
                        <a:rPr lang="lt-LT" sz="24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- 536</a:t>
                      </a:r>
                      <a:endParaRPr lang="lt-LT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5" tooltip="Žalia"/>
                        </a:rPr>
                        <a:t>Žalia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536</a:t>
                      </a:r>
                      <a:r>
                        <a:rPr lang="lt-LT" sz="24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- 600</a:t>
                      </a:r>
                      <a:endParaRPr lang="lt-LT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6" tooltip="Žydra"/>
                        </a:rPr>
                        <a:t>Žydra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600</a:t>
                      </a:r>
                      <a:r>
                        <a:rPr lang="lt-LT" sz="24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- 625</a:t>
                      </a:r>
                      <a:endParaRPr lang="lt-LT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7" tooltip="Mėlyna"/>
                        </a:rPr>
                        <a:t>Mėlyna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625</a:t>
                      </a:r>
                      <a:r>
                        <a:rPr lang="lt-LT" sz="24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- 666</a:t>
                      </a:r>
                      <a:endParaRPr lang="lt-LT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8" tooltip="Violetinė"/>
                        </a:rPr>
                        <a:t>Violetinė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666</a:t>
                      </a:r>
                      <a:r>
                        <a:rPr lang="lt-LT" sz="24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- 789</a:t>
                      </a:r>
                      <a:endParaRPr lang="lt-LT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055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46489" y="508958"/>
            <a:ext cx="9720073" cy="4023360"/>
          </a:xfrm>
        </p:spPr>
        <p:txBody>
          <a:bodyPr/>
          <a:lstStyle/>
          <a:p>
            <a:r>
              <a:rPr lang="lt-LT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Skirtingos spalvos </a:t>
            </a:r>
            <a:r>
              <a:rPr lang="lt-LT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yra </a:t>
            </a:r>
            <a:r>
              <a:rPr lang="lt-LT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skirtingo ilgio elektromagnetinės bangos.</a:t>
            </a:r>
          </a:p>
          <a:p>
            <a:pPr marL="0" indent="0">
              <a:buNone/>
            </a:pPr>
            <a:r>
              <a:rPr lang="lt-LT" sz="2800" b="1" dirty="0">
                <a:solidFill>
                  <a:srgbClr val="C00000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Raudonos </a:t>
            </a:r>
            <a:r>
              <a:rPr lang="lt-LT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spalvos bangos- ilgiausios,</a:t>
            </a:r>
            <a:r>
              <a:rPr lang="en-US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o </a:t>
            </a:r>
            <a:r>
              <a:rPr lang="en-US" sz="2800" b="1" dirty="0" err="1">
                <a:solidFill>
                  <a:srgbClr val="B408B8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violetin</a:t>
            </a:r>
            <a:r>
              <a:rPr lang="lt-LT" sz="2800" b="1" dirty="0">
                <a:solidFill>
                  <a:srgbClr val="B408B8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ės- </a:t>
            </a:r>
            <a:r>
              <a:rPr lang="lt-LT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trumpiausios.</a:t>
            </a:r>
          </a:p>
          <a:p>
            <a:endParaRPr lang="lt-LT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191909"/>
              </p:ext>
            </p:extLst>
          </p:nvPr>
        </p:nvGraphicFramePr>
        <p:xfrm>
          <a:off x="980806" y="2661794"/>
          <a:ext cx="6480174" cy="3657600"/>
        </p:xfrm>
        <a:graphic>
          <a:graphicData uri="http://schemas.openxmlformats.org/drawingml/2006/table">
            <a:tbl>
              <a:tblPr/>
              <a:tblGrid>
                <a:gridCol w="3240087"/>
                <a:gridCol w="3240087"/>
              </a:tblGrid>
              <a:tr h="0">
                <a:tc>
                  <a:txBody>
                    <a:bodyPr/>
                    <a:lstStyle/>
                    <a:p>
                      <a:r>
                        <a:rPr lang="lt-LT" sz="2400" b="1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Spalva: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sz="24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Bangos </a:t>
                      </a:r>
                      <a:r>
                        <a:rPr lang="lt-LT" sz="2400" b="1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ilgis,</a:t>
                      </a:r>
                      <a:r>
                        <a:rPr lang="lt-LT" sz="2400" b="1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</a:t>
                      </a:r>
                      <a:r>
                        <a:rPr lang="lt-LT" sz="2400" b="1" baseline="0" dirty="0" err="1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nm</a:t>
                      </a:r>
                      <a:r>
                        <a:rPr lang="lt-LT" sz="2400" b="1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: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 smtClean="0">
                          <a:solidFill>
                            <a:schemeClr val="tx1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2" tooltip="Raudona"/>
                        </a:rPr>
                        <a:t>Raudona</a:t>
                      </a:r>
                      <a:endParaRPr lang="lt-LT" sz="2400" b="1" dirty="0">
                        <a:solidFill>
                          <a:schemeClr val="tx1"/>
                        </a:solidFill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760 - 620</a:t>
                      </a:r>
                      <a:endParaRPr lang="lt-LT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3" tooltip="Oranžinė"/>
                        </a:rPr>
                        <a:t>Oranžinė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620</a:t>
                      </a:r>
                      <a:r>
                        <a:rPr lang="lt-LT" sz="24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- 590</a:t>
                      </a:r>
                      <a:endParaRPr lang="lt-LT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4" tooltip="Geltona"/>
                        </a:rPr>
                        <a:t>Geltona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590</a:t>
                      </a:r>
                      <a:r>
                        <a:rPr lang="lt-LT" sz="24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- 560</a:t>
                      </a:r>
                      <a:endParaRPr lang="lt-LT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5" tooltip="Žalia"/>
                        </a:rPr>
                        <a:t>Žalia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560</a:t>
                      </a:r>
                      <a:r>
                        <a:rPr lang="lt-LT" sz="24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- 500</a:t>
                      </a:r>
                      <a:endParaRPr lang="lt-LT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6" tooltip="Žydra"/>
                        </a:rPr>
                        <a:t>Žydra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500</a:t>
                      </a:r>
                      <a:r>
                        <a:rPr lang="lt-LT" sz="24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- 480</a:t>
                      </a:r>
                      <a:endParaRPr lang="lt-LT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7" tooltip="Mėlyna"/>
                        </a:rPr>
                        <a:t>Mėlyna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480</a:t>
                      </a:r>
                      <a:r>
                        <a:rPr lang="lt-LT" sz="24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- 450</a:t>
                      </a:r>
                      <a:endParaRPr lang="lt-LT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8" tooltip="Violetinė"/>
                        </a:rPr>
                        <a:t>Violetinė</a:t>
                      </a:r>
                      <a:endParaRPr lang="lt-LT" sz="24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4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450</a:t>
                      </a:r>
                      <a:r>
                        <a:rPr lang="lt-LT" sz="24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- 380</a:t>
                      </a:r>
                      <a:endParaRPr lang="lt-LT" sz="24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282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20611" y="560717"/>
            <a:ext cx="10612906" cy="4023360"/>
          </a:xfrm>
        </p:spPr>
        <p:txBody>
          <a:bodyPr/>
          <a:lstStyle/>
          <a:p>
            <a:r>
              <a:rPr lang="lt-LT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Skirtingos spalvos </a:t>
            </a:r>
            <a:r>
              <a:rPr lang="lt-LT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turi skirtingą viename milimetre telpančių bangų skaičių.</a:t>
            </a:r>
            <a:endParaRPr lang="lt-LT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  <a:p>
            <a:pPr marL="0" indent="0">
              <a:buNone/>
            </a:pPr>
            <a:r>
              <a:rPr lang="lt-LT" sz="2800" b="1" dirty="0">
                <a:solidFill>
                  <a:srgbClr val="C00000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Raudonos</a:t>
            </a:r>
            <a:r>
              <a:rPr lang="lt-LT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8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bangos mažiausiai,</a:t>
            </a:r>
            <a:r>
              <a:rPr lang="en-US" sz="28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o </a:t>
            </a:r>
            <a:r>
              <a:rPr lang="en-US" sz="2800" b="1" dirty="0" err="1">
                <a:solidFill>
                  <a:srgbClr val="B408B8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violetin</a:t>
            </a:r>
            <a:r>
              <a:rPr lang="lt-LT" sz="2800" b="1" dirty="0" smtClean="0">
                <a:solidFill>
                  <a:srgbClr val="B408B8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ės- </a:t>
            </a:r>
            <a:r>
              <a:rPr lang="lt-LT" sz="28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daugiausiai.</a:t>
            </a:r>
            <a:endParaRPr lang="lt-LT" sz="2800" b="1" dirty="0"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  <a:p>
            <a:endParaRPr lang="lt-LT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236108"/>
              </p:ext>
            </p:extLst>
          </p:nvPr>
        </p:nvGraphicFramePr>
        <p:xfrm>
          <a:off x="2205755" y="2682816"/>
          <a:ext cx="7464454" cy="3749040"/>
        </p:xfrm>
        <a:graphic>
          <a:graphicData uri="http://schemas.openxmlformats.org/drawingml/2006/table">
            <a:tbl>
              <a:tblPr/>
              <a:tblGrid>
                <a:gridCol w="3240087"/>
                <a:gridCol w="4224367"/>
              </a:tblGrid>
              <a:tr h="0">
                <a:tc>
                  <a:txBody>
                    <a:bodyPr/>
                    <a:lstStyle/>
                    <a:p>
                      <a:r>
                        <a:rPr lang="lt-LT" sz="2200" b="1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Spalva:</a:t>
                      </a:r>
                      <a:endParaRPr lang="lt-LT" sz="22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sz="2200" b="1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Viename</a:t>
                      </a:r>
                      <a:r>
                        <a:rPr lang="lt-LT" sz="2200" b="1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milimetre telpančių bangų skaičius:</a:t>
                      </a:r>
                      <a:endParaRPr lang="lt-LT" sz="22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lt-LT" sz="22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2" tooltip="Raudona"/>
                        </a:rPr>
                        <a:t>Raudona</a:t>
                      </a:r>
                      <a:endParaRPr lang="lt-LT" sz="22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2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1316</a:t>
                      </a:r>
                      <a:r>
                        <a:rPr lang="lt-LT" sz="22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– 1610</a:t>
                      </a:r>
                      <a:endParaRPr lang="lt-LT" sz="22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lt-LT" sz="22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3" tooltip="Oranžinė"/>
                        </a:rPr>
                        <a:t>Oranžinė</a:t>
                      </a:r>
                      <a:endParaRPr lang="lt-LT" sz="22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2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1610</a:t>
                      </a:r>
                      <a:r>
                        <a:rPr lang="lt-LT" sz="22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– 1695</a:t>
                      </a:r>
                      <a:endParaRPr lang="lt-LT" sz="22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lt-LT" sz="22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4" tooltip="Geltona"/>
                        </a:rPr>
                        <a:t>Geltona</a:t>
                      </a:r>
                      <a:endParaRPr lang="lt-LT" sz="22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2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1695 – 1786</a:t>
                      </a:r>
                      <a:endParaRPr lang="lt-LT" sz="22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lt-LT" sz="22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5" tooltip="Žalia"/>
                        </a:rPr>
                        <a:t>Žalia</a:t>
                      </a:r>
                      <a:endParaRPr lang="lt-LT" sz="22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2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1786</a:t>
                      </a:r>
                      <a:r>
                        <a:rPr lang="lt-LT" sz="22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 – 2000</a:t>
                      </a:r>
                      <a:endParaRPr lang="lt-LT" sz="22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lt-LT" sz="22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6" tooltip="Žydra"/>
                        </a:rPr>
                        <a:t>Žydra</a:t>
                      </a:r>
                      <a:endParaRPr lang="lt-LT" sz="22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2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2000 – 2083 </a:t>
                      </a:r>
                      <a:endParaRPr lang="lt-LT" sz="22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lt-LT" sz="22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7" tooltip="Mėlyna"/>
                        </a:rPr>
                        <a:t>Mėlyna</a:t>
                      </a:r>
                      <a:endParaRPr lang="lt-LT" sz="22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2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2083 – 2222</a:t>
                      </a:r>
                      <a:endParaRPr lang="lt-LT" sz="22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lt-LT" sz="2200" b="1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  <a:hlinkClick r:id="rId8" tooltip="Violetinė"/>
                        </a:rPr>
                        <a:t>Violetinė</a:t>
                      </a:r>
                      <a:endParaRPr lang="lt-LT" sz="22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2045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2200" baseline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2222 – 2632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129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89622" y="1069675"/>
            <a:ext cx="9720073" cy="4023360"/>
          </a:xfrm>
        </p:spPr>
        <p:txBody>
          <a:bodyPr/>
          <a:lstStyle/>
          <a:p>
            <a:r>
              <a:rPr lang="lt-LT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Skirtingos spalvos </a:t>
            </a:r>
            <a:r>
              <a:rPr lang="lt-LT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turi skirtingą greitį.</a:t>
            </a:r>
            <a:endParaRPr lang="lt-LT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  <a:p>
            <a:pPr marL="0" indent="0">
              <a:buNone/>
            </a:pPr>
            <a:r>
              <a:rPr lang="lt-LT" sz="2800" b="1" dirty="0">
                <a:solidFill>
                  <a:srgbClr val="C00000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Raudonos</a:t>
            </a:r>
            <a:r>
              <a:rPr lang="lt-LT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bangos </a:t>
            </a:r>
            <a:r>
              <a:rPr lang="lt-LT" sz="28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- greičiausios</a:t>
            </a:r>
            <a:r>
              <a:rPr lang="lt-LT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,</a:t>
            </a:r>
            <a:r>
              <a:rPr lang="en-US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o </a:t>
            </a:r>
            <a:r>
              <a:rPr lang="en-US" sz="2800" b="1" dirty="0" err="1">
                <a:solidFill>
                  <a:srgbClr val="B408B8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violetin</a:t>
            </a:r>
            <a:r>
              <a:rPr lang="lt-LT" sz="2800" b="1" dirty="0">
                <a:solidFill>
                  <a:srgbClr val="B408B8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ės- </a:t>
            </a:r>
            <a:r>
              <a:rPr lang="lt-LT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lėčiausios.</a:t>
            </a:r>
          </a:p>
          <a:p>
            <a:endParaRPr lang="lt-LT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259" y="2659711"/>
            <a:ext cx="6770798" cy="38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1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38403" y="394716"/>
            <a:ext cx="9720072" cy="1499616"/>
          </a:xfrm>
        </p:spPr>
        <p:txBody>
          <a:bodyPr>
            <a:normAutofit/>
          </a:bodyPr>
          <a:lstStyle/>
          <a:p>
            <a:r>
              <a:rPr lang="lt-LT" sz="4400" b="1" dirty="0" smtClean="0">
                <a:latin typeface="Arial" pitchFamily="34" charset="0"/>
                <a:cs typeface="Arial" pitchFamily="34" charset="0"/>
              </a:rPr>
              <a:t>Spalvos</a:t>
            </a:r>
            <a:endParaRPr lang="lt-LT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79854" y="1431092"/>
            <a:ext cx="10200108" cy="4027796"/>
          </a:xfrm>
        </p:spPr>
        <p:txBody>
          <a:bodyPr>
            <a:normAutofit/>
          </a:bodyPr>
          <a:lstStyle/>
          <a:p>
            <a:r>
              <a:rPr lang="lt-LT" sz="28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Spalva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– daiktų savybė, suvokiame, kaip regėjimo pojūtis. Spalva priklauso: </a:t>
            </a:r>
          </a:p>
          <a:p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• nuo kūno paviršiaus</a:t>
            </a:r>
            <a:r>
              <a:rPr lang="lt-LT" sz="28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   </a:t>
            </a:r>
          </a:p>
          <a:p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• šviesos šaltinio optinių savybių</a:t>
            </a:r>
            <a:r>
              <a:rPr lang="lt-LT" sz="28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 </a:t>
            </a:r>
          </a:p>
          <a:p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• aplinkos, kuria sklinda.</a:t>
            </a:r>
          </a:p>
        </p:txBody>
      </p:sp>
      <p:pic>
        <p:nvPicPr>
          <p:cNvPr id="6148" name="Picture 4" descr="http://apiemistika.lt/wp-content/uploads/2012/12/spalvu-magijs-burta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466" y="3877920"/>
            <a:ext cx="4555865" cy="246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data:image/jpeg;base64,/9j/4AAQSkZJRgABAQAAAQABAAD/2wCEAAkGBw0NEhANDQ8NDQ0PEREPDQ0NDQ8NDQ0NFRIXFhURFRUYHSggGBolGxUVITEhJSkrLi4uFx8zOD8tNygtLisBCgoKDQ0OGw8PFS0dFR0tKy0tLS0tLS0tLS0tKy0tLS0tLS0tLS0tLS0tLS0tLS0tLS0tLS0tLS0tLTctLS0tLf/AABEIALcBEwMBEQACEQEDEQH/xAAcAAADAQADAQEAAAAAAAAAAAAEBQYDAQIHCAD/xAAyEAABAgIIBQQCAwADAQAAAAABAAIEcQMFISIxMnKxI4GywfAGM0GCUdERQsJDUpFh/8QAGgEAAwEBAQEAAAAAAAAAAAAAAwQFAgEGAP/EACsRAAEEAgIBBQEBAAEFAQAAAAABAjEyAwQzcYEFQbHB0fBCUSE0Q2GREf/aAAwDAQACEQMRAD8A9aiMpSuWoRsk+8XjNeI9Q518fBRxVAo8WCaVYM47AdILERsjbZETxeKopBYxUQweNx3VTRhew7ZP0SLHaXbKg6DnsTrBZzSY8oHTC87l0hHSqf3upP8A9u7+kMIoWefkImORfZqvj5M3iwyKMKLUHoBh58lHSBRp+ihYEbDIjvVTv9OWjbsm0JLoPQYAYyCtJVDxOSyin1GLzJdytslRjDUXAW8xutOgO2QyhFhXVPifrkcY6Qkc1ijgoc1eOIz79Dkjnqp9sca/3uUcOLFNcRlka1SMZd1B27qPsj/4KfWA9vV+0f0+wxi9yZcLDIqsGQKgxdZL/RS+SynHSPKibxfr3Cnb3Epd9Fu7ouYkXHaTsvOsselSTyutRxqTUV6bBxp0ZF1Yi63WNinMUk3fp5FjhY6SZ9yQpk0WCZ3WgaDCAF98qPdfGXD2JbcdI7LqAyPihxKSa6ptDErh8fYcQLpS+WoRsk+8XjNeI9R518fBQxVAo8WCaUYM47AlKLFpsjTZETxaVTSCzjohg8bjuquhC9h2n6JF12k7Kg6DP/7/ANCcaLOaSH1A6bM7l0hHSEEf9O7+kMIsWDz5CJjkW2YXx8nRwsMijCq1B6AYefJR0gUafosWBHwyIb9U7/Tlo2GyaQkug9BgBjIK0lUPFZLKKPUQvMl3K2yVDYYAP4t5jdddAdshlCLCtKfIT1cjjHS1I5rFHBQ5q8cRn36HJHPRTmxxqUdALApriQsjWqBjLuoO3dR/HCeBT6wHt6h3R/T7DGP3JpwsMjsqwVAqCF1kv9FLZLKcdI8qMcT69wp29xKXvRbu6LeJFx2k7LzzbHpEk8srQcak1lemwcbejgurIXW6x0lN4ZJ2/TyK3Cx0imSOsGLRYJu3WwaDKrxffKj3XyGHj6KFx2k7LqGCMivcpJrqm0MHLh8fYlPlKXy1CJIgeLxmvD+o86+PgoYqgccLBNKMgZx2BKQWLTZGWyIXi0qmkFnFRDB43HdVtCq9h2nMSLrtJ2VB8GPYm2CzmkigsgVMLzuXSEdIQSSzu/pDGKFg8+QiY5FtiF8fJ0cLDIo4qsA9AMOe5R0gUacxYsCNikR36p39KdmDYbJtCQ4v4AWGQVhKoeJyWUU+oxeZLuURkqGxQAfxbzG666A7ZC6IWFaU6hP1yOMdISOaxRwUP1XDiMm/ocks9VObHGv97lJDiwKY4jrI1qgYy7qDt3UoY4TpBT6wHt6h3R9CwxjJtwsMjsqwRAmCF1nPqKWyWU+dI8qMcT69wpu9xKXfRbu6LaIFx2k7Lz7bHpEk8trQcak1lel1+JD4XVmLrdY6SnMMk7fp5FbhY6SZJCwYNFgmd1oEgyq4X3yo+pdQy8oIoXHSOy6gMiYr3KSa6pswcuHx9iU+UpfLUI2RA/MZrxHqPOvj4KGKoJHYCaSbAxjsCUuC0kjTZEThaVTQsY6IYUg3HdV9CF7QM05ihddpdsqL4MoTTMOaQKCgVNmdy6QmEhBNLO7+kMIrAefIRMci+xVfHydHCwyOyOKrBhQDDz5KOkCjTmLFgRsMiG9VO/07sFnIbJtCQ6C+gMDIKwlUPFPsop9Ri8yXcrbJUJjgAIt5jdadAdkhlELCuqdQna5946WpPLYo4KHarxxGTf0OSOxVT7Y41/vco6AWKa4j+41qgYy7qBt3UoY4TpBT6wHt6h3R/T7DGMm3CwyOyrBECoEXGc+opbJZT50jypBxfr3Cm73EXfRrO6LWJFx2k7LzzbHomyeW1oONSayvTYOJOjYurMXW629JTmGSbv08it4sdJMoSFB24CZ3WwSDOrhxHyo+pcQy8oYsXHSdstIDIeL9ykn+l1ZNmDlw+PsSnylL5ahGyIH5jNeH9R518fBQxVBI34mk2wMY7AlJgtNkZbIicLSqaFjHRDCkG47qv6fChmnMULrtJ2VF8KZQmmYc0gUVAqbO7l0hHSEE0s7v6Qxi8By3CLjkX2IXx8nRwsMijiqwD0GI8+SjpAq07RYsCNhkn79U7+lOzBZyGybSSQ6C/q8WGQVdKoeJfZRR6iF5ku5RMcqFxwAkW8xuuugMywZQ4FaU0hO1yOMdLUnlsUcFDmrxfZN3Q5JbFVObHGpRw4sUxxH9xrVAxl3UDbupRxwnSCr1iPb1BG0LDGOSbcLDI7KuEQKgRcZz6ilcllPnSPKkHF+vcKbv8Rd9Gs7otYjI7Sdl59tj0TZPLK096k1lel1+JOjYurMXW6x0lOYZJ2/TyLHYOkUyhHUGbgJu3WwSDSrvcfKj3XyGXlDF5HSdstIDIaL9ykmurJoHK4dPsSnylAy1CJIhfmM14b1HnXx8D+OoHG/E0m2BjHYFpMFpo02RG7EqmV8dEMKTuO6r+n1UM05ihddpOyovgyhMsw5pEpAVNndy6QjJCCaWd39IYxeA8/CLjkX2Kr4+ToRY6R2R/cVWAeHFo8+SjpAq07xmA8/CNhkn79U7/TtR4chsm0kkugvqvwMgq6VQ8S+yin1GLzJdyiY5U3jgBPcbrroDskLoRYVpTqE9XQ4x0tSeWxRwVOavHEo5u6HJLYqp9scalHD4KYpH9xrVHzLuoG3dSjjhOkFPrH/j1BG0LDDCbdgZFVwiBUCLjOfUUrkspx0jypfd+vcKbv8AEXvRru6LWJyO0lefbY9C2TyytPepNZXpdfiQIL6zF1usdJTmGSdv08it4sdIplCOsAzcBM7rYJBpV3uPlR7r5DLyiixcdpOy0gMhIv3KWa6smgdwXDp9i02UpfJUIkiF+YzXh/UudfHwP46gcb8TSbYGMdgSkwWmyMtkSOxKpFfHRDB+PMd1Y9PqvaB2nMVldpOypPhTCEzR4c0gU1AqbO7l0hHSEE0s7v6QxisB58hExyL7FV8fJ0OBkdkf3FVgHh/jz5KOkCzTvGCwefhGwyT9+id/p3oxZy7JpJJDql7V+HIKx/lDxL7KKfUYvMl3KJjlTeOAEjcbrroDssGUIsK6400nq5HGOlvdKZbFDBU/VeL9HN3Q5JbFFPtjjUpIfBTVI/uNKo+fPlef3ORSjjhOkFXrEe3qCNoWGGE04WOkdlXCIFQIuM59RSuSynHSPKl9369wpm/xF30azui0iMjtJ2UBtj0TZPLaz96k1lel1+JOjaC+s8rdbdinMMk/fp5Fb8HSKZQjrAM3ATO62CQaVd7j5M3XyGXlFF5HaXbLSAyDi/dpZ/pdU0hiVk6fYdNlKDlqEbIhfmM14b1LnXx8D+KoHG4CaTbAxjkFpMFpsjLZEZxKpoV8dEMnjcd1X9Phe0DIfovK7SdlSfCmUJhmHNIFICps7vr0hHbCCnu7v6Qxi8B58hExyL7FV8fJ1OBkdkdJFlgHh8R58lHSBRDvGYDz8I2GRDfqnf0p3oxZyGyaSSQ6pe1dhyCsf5Q8S+yir1HmZLuVvHKm2QAEdt110BmWDaHArTjTSdrn3zpb3SmWSjgqcwGejm7ocktiqn2xxqUcNgpriP7jOqPnz5Xn9zkUo44TpBX6x/49QRtCwwwmjg6RVc2gVAZGc+opXJZT50jypfd+vcKZv8Rd9Gs7otIjI7SdlAbY9C2Ty2s/dpNZXpdfjToIL60yt1t2KcwyT9+nkVuwdIplJI6wDMwE3brYJBpV3uP0s6gvkgy8oovI7SdlpAZBRfu0s11TSGJWTp9h02UoOSoRsiF+YzXhvUf+4Xx8D+KoHG4CaTbAxjsC0mC02RlsiQ4lUkK+OiGL8eY7qx6fC9oFacxeV2k7Kk+DKEuzDmkCmoFT53fXpajthBVJd39IZRmA8+QiY5Fs8L4+TocDI7I6CywDw/x58lHSBVDSNwHn4R8Nifv0Tv8ATSiw5dkykkl1S8q7D6hV/wDKHiH2UVeo8zJdyi45U0yAE/PLdfOgOyQygwK0400na6986W90plkoYKnMAL9HN3Q5JbFVPtjjUo4cWKapI9xnVHz58rz+5yKUsUJ0gq9Y4UeoI2hYOySbd/aRVc2gTAZGc+opXJZT50j2pvd+v+gpm/xF30a7uiziMjtJ2UBtj0LZPLaz92k1ndel1+NOgqQL60yt1t6SnMMk7fp5FjsHSKZQjrAKzATO62CQaVf7j9LOoL5IMvKKLyukdlpAZBxfu0s/0uqaQxKydPsKmylByVCJIgfmM14b1Hnd4+ChjqCRuAmk2wHx2BaTBabIy2RGcxVNCvjohlSY8x3Vf0+F8BWn6Lyu0nZUnwZQmGYc0gU1AqfO769IRmwgqkr39IZRmA8+Qi45Fs8L4+TqcDI7I6CywDw+I8+SjpAqh3jcB5+EfDJP36p3+mlFl5dkykkl1S8q7D6jZV/8oeIfZRV6izMl3KJjlTTIAj88t110B2WDKH5WnGmk7XXvHS3ulcslDBU5gM9HN3Q5I7FVPtjjcUcMpqkf3GVUfPPdef3ORSnihOhV6xwo9Q3RtCwdhNn+0iq5tAmAyM59RSuSynzpHtTe79e4Uzf4i76Nd3RZxGR2k7KA2x6FsnltZ+7SayvS6/GnQVIF9aZW627FOYZJ2/TyK3YOkUykkdQVuAm7dbBINKv9x+lnUF1IMvKOLyOkdl1AZBRfu0s/0uqaQxK4dPsKmylL5KhEkQvzGa8P6jzr4+ChjqCR3xPsk2wHx2BKTBabIy2RIcSqaFfHRDGkx5juq/p8O8BmnMXldpOypPhTKExR4c+yQKagVPndy6Go7YQU917/AAyjMBy3CJjkWzwvj5OpwdI7I4ssA0PiPPko6QKoaxuA8/CPhkn79U7/AE0osvLsmUkkuqXlXYfUbKulUPEOsop9R5mS7lExyptkAR+eW666AzLBtB8rTjTScrr3zpb3SmSShgqcwOejm7ocktiqn2xxuKOFwU1xISRlVPzz6ioG5yKUsUJ0K/WOFHqG6LoWDsJo/wBpFVzaBMBkZz6ilcllPnSPKm9369wpm/xF30a7ui0iMjtJ2UBtj0LZPLK092k1lel1+NOgqQL60yt1t2KcwyTt+nkVuwdpKZQjqCtwEzutgkGkB7j9LOoL5DLyjisrpO2WkBkHF+7Sz7rqyaSDL+QsnT7Ap8pQMtQjZELsxmvDeo86+PgoY6gkd8TSjYD47AtJgtNkabIjOYqmhXx0QxpceY7qv6fDvH2GacxWV2k7Kk+FMoTNHgkCkoDT53THQ1GbCCnuvf4ZRmA8/CLjkWzwvj5OpwMjsjpIssA8PiPPkoyQKoax2A8/CPhkn79U7/TShy8uyZSSS6pd1dh9RsrH+UPEOuoq9R5mS7lExyptsATsDy3XXQHZIZQfK0460na6946W90rlkoYKnaBzUU3dDkjsVU7scbiihVMcR0kZVT88+pQdzkUo44ToVescKPUN0XQsMMkmz/aRVcIgRAZGc+opXJZTjpHtTe79e4Uzf4i76Nd3RZxGR2k7KA2x6JsnltZ+7SayvS4ONOjfsLq1yt1t2KcwyT9+nkVuNjtJTKEdQVuAmd0QEg0gPcfpZ1BcQy8ooo3XSdstIDUhIv3KWf6XVk0kGSydPsGnylAy1CNkQOzGZXh/UedfHwUMdQSO+J9km2BjHYEpcFtsjLZEbjeKpIWMdEMaTuO6r+nw7x9hWnaKyu0u2VJ8GUJmjw8/CnlJQKnzu5dDUdsIKe69/hjGYDluEXHIrsVXx8nU4OkdkdJF1gHh8R58lGSBRDWOwHn4R8Mk/eqnf0prQ5PPwmUsS3VLqrcPq3ZWP8oeHddRX6jzMl3KJjlTbYAXYHluvnQHZIZQHFbcdaT1de8dLe6VyyUMFTmCzUUz0OSOxVf73O7HG4ooVTVI/uMqp+efUVA3ORSjjhBX6xwo9Q3RNCwxjkmv+0irARAiByM59RS2SynHSPamPF+v+gpe/wAZd9Hu7otInI7SVAbY9E2TyutDxqTWV6XBxp0EF9a5W627FO4ZJu/TyKzg7SUwhIUFbgJndbBINIA8R+lnUF8hl5QxJuuk7ZaBkNF+5Sz/AEuqaSDJZOn2BT5SgZahGyT7jeMyvD+o86+PgoY6gsd8TSjYGMdgSlNi02RpsiJxvFUkLGOiGVKbeY7qvoQ7x9hWnaKyu0nZUXQplCZo8EgUVAojO7l0NR2wgoll7MYzActwi45Fdiq+Pk6nB0jsjiywDw+I8+SjJAqhrHYDz8I+GSfvVTv9NaHJ5+EyliW6hdVZh9W7Kx/lDw7rqK/UhvMl3KJjlQjIAXGw+fK+dAdkhlAcVtx1pO12eMdLe6VyyUMFTtBZqKZ6HJDPVf73PtjjcUULgpqkf3GVUnHn1FQdzkUo44QV+scKPUN0TQsMY5Jr/tIqwEQIgTcZz6ilcllPnSPKm90ae4Uzf4i56Nd3RaxOR2k7KA2x6JsnldaHi0ms7r02vxobF9am63WNinMMk7fp5FZNjtJTKEhQRps5ndbBINIE8R+lvUFxDLygiTddJ2y0DImK9ykn+l1TSQY/ysnT7Ap8pQMtQjZJ9xvGZXh/UOd3j4KGOoJHHCaUbAxjsCUhsWmyNNkRuN4qmhYx0QxpDuO6raEL4+w7TtEm67SdlRdBgmmYJAoKBxGd316AjthBT/S9/hhGGwTG4RcciuxVfHydSbHSdsjiywDw5tHnyUZIFUNY82Dz8I+GSfvVTv8ATWgyefhMJYluoXVWGwaW7BWf8oeHddRV6kN5ku5RccqEZAC42Hz5Xzg7JQMoDitOOtJ2uzxjpb3SuWShgqd4E3qKZ6HJDPVTuxxuKGEwU1SP7jKqTjz6ioO5yKUMcIK/WJu0erui6FhjHJNA5pFVgqBECbjOfUUvkspx0j2pjxfr3Cl7/EXfRru6+y0iTcdpOygMsejbJ5XWnvUmsr02vxp0aF9am63WNinMMk3fp5Ffw7SUySFBWmwTO62CQZwR4j9LeoLiGXlBEG66R2WkBkVFe5Sav0uqaQx/lZOn1/T5Sl8tQjZJ9xvGZXiPUOd3j4KGOoJHmwTSrYGcdgWlNi00abIhcbxVNCxjohlS9x3VXQhfH2HYdok3XaTsqLoME1RpEoKBxOd3LoajNqgn7r3+GMYbBMbhFxyK7FV8fJ1+DJ2yOKrANQG0efJRkgVQ2jzYPPwj4pEN6qd/ppQm55+EwliYtC6qw2DS3YK1/lDw77qK/UhvMl3KJjlQjIAHGwyXzg7JC6A4rbj5pP12eN9G90plkoYKnaBN6imehyQz1U7scbihhDYpqkf3GVVHHn1FQdzkUoY4ToV+sTdo9XcIuhYYxyTX85pFVgqG8CbjOfUUvkspx0j6pjxfr/oKZv8AEXfRru6+y0iTcdI7KA2x6RsnldaHi0msr0uvxp0fC+tTdbrGxTmGSdv8flBWDY7SUyR1BW4CZ3WwYzgzxH6G9QXyGXj+IN10nbLqGCLizxKTV+l06hmD/wDFlTp9fU+UpfLUI2SecbxmV4j1Dnd4+CjjqCR5sE0syBjHYEpTdWmyNtkRE3iqSFjHRDKlO47qpow7x9h2Sdog3XaTsqLjBNUZ85JIoKCROd3LpajNhBL/AEvf4YRhsExuEXHIrsVXx8nX+bDJ2yOKugGoDaPPkoyQKIbR5sHn4R8MiG9RO/01oDw+f+Uwlia6hc1YbBpbsFaSqHh33UV+pDayXcomOVCY4AXmwyXzhhkoFUBxW3HzSfrs8b6Duk80lDBU5gjeopnockc9VO7HG4ooQ2KapH9xlVRx59RUHd5F/vYfxwgr9Ym7R6u4RdCwxikmgc0iqwVpvBG4zn1FL5LKcdI9qY8X69wpm/xF30bkd19lrEm46R2UBlj0qSeV1oeNSayvTYONOjigFaG63W3ZN4ZJu9x+RUDY7SUySFBm4CZ3WwYyhPcfob1BcQy8fU5uuk7ZaQGRsV7lJNdU0hkuKdPr+IylK5ahEknXG8ZleK3+d3j4KOOoJWBsE0syBnHYEpTd/wDVpsjbZETjeKpIWMdEMqU7juqejC+PsMyTtEG67S7ZUHQZ9iboikh9QSJN93Loajtqgktl7B402NmNwi45FNmq+Pk6/wA2GTtkYVdUGoTaPPko6QgqhrHm6J/pHwyT96id/prDnhmf+UdLE5aFzVZsGluwVxKoeHfdRZ6lNrJHdbxyoXFAA83XSXzhhsoFQ5xW1Pmk/Xh431HdJ5pKGCp2gTeovP6OSGeq/wB7n2xxuKKDNimqSFkY1UcefWVC3ORf72HWQgs9Ym7R6huEXQsMYpJlpzaSq4dDeCNxnPqKWyWU46R7Ux4o09wpm/xFz0Xkd19lvEm47SdlAZc9Mh5VWh41JrK9Ng406MqL60N1utuycwyTd+nlBWMHaSmSQoOMOZ3WgaDGEN9+hvUF8hl49pzY6Ttl1AZHxXuUk11TSHQFZOn15EG6UtmqEbJOuN4zK8Vvczv72KWOoJWBsE0swYx2A6U3URsjbJERN4qinsWcdE6M6U7juqelC+PsMyTmIN12l2yfccWCcojYkh5QSKN93Lpajtqgitl7/DCNNg5bhFxyKbNV8fJn/OaTtkYVWoPQm0efJR0gUaa1gbomj4pEN6id/ppDnhmf+QjJcnLxl1VZsGluwV1KIeHfdRZ6lNrJHdbZKhsUC95uukvnDDZQJhziiOONEFeHjfQd0lmsUMFTtBG9Ref1ckM9VO5+NxRQZsU1SR7jGqjj9usqFuci/wB7IOMhBZ6xN1mobhF0LDGGSZYc0iqwdDeDNxnPqKBkspx0j2pTxRp/0FM3+Iu+i8juvst4o3HaTsvPsuemQ8qrQ8ak1FemwcaA1AK0N0am7JzDJN36eUFgwdpKZJKg4w5ndaBDCFN9+hvUF8hx48pjY6Ttl1DBJRXuUk106hmCuKdPryIylK5qhWyTjjeMyvE73M7+9ijjqCVgbBNAYMYrAdKbq22RxsiIm8VSQs46J0Z0h3HdUtOF8fYZknNObrtLtk844sE7RFJjqgkUb7uXS1HbCCC2Xv6QHjTYJjcIuORTZqvj5MybHSdsjIKrUGoTaPPko6QJoa1gbomjYpEt6id/ppQHh8/8hHS5PXjLmqjYNDdgryUQ8M+6+Rb6lNrJHdaZKhsMC5xuukvnDLZQKhziiOONEFeHjfQd0jnsUMFTtAm9RT/y5I56qdz8bihgzYpjiOsjKqjj9usqJuXX+9htsILPWBus1dwiaFhnDJMsOaRVZRhDaCNxnPqKBkspx0j6pTxRp/0FN3+LyXPReR3X2XEUbjtJ2Xn2WPToh5VWh4tJqK9Ng406AuAazN0am7JzDJO3qeRY02O0lMEhQcYczutAxhDG+/Q3qC+Q48dUxsdJ2y6YJSK9ykn+l06hmFlTp9dxGUpbNUK2SccbxmV4re5nf3sUcdQSsDYJ9kBgzjsBUpurbZHGyIibxVFCzjohnSHcd1S04Xx9hmSdqc3XaTsnnQfLBO0Xn/iUG1BIrO7l0tRm1QQWy9/gNGmwTG4RsciezVfHyZk2Ok7ZGQVWAahNo8+SjewmhrHm6Jo2KRLdonf6aQ54X2/yjJcnrxlzVRsGhuwV9KIeIfdfIs9Sm1nPdbZKh8EC9xsdJcdAw2UCaB2KK44ghrs8b6DukNixQwVO0Cb1F5/UpDPVTufjcUEGbFMUjrIyqo4/brKi7nIv97DbYQW+sDdZq7hE0LDGCSYY7HSVXUZQ3gzcZz6igZLKZdI9qQ8b6/6Cm7/F5LnovI7r7QuYo3HaTsvPssepQ8rrQ8Wk1lemwcadCz5/v+QGsjdGobJvFJN3qeRY3+2kpglKYfs7rQNA+GN9+hvUF8hx46pTY6Ttl0wS0TnpJ/pdU6hn/C4p0+uonKUrmqFbJOPN4zXit3md/exRx1A6xNgmgYxnFZAGlN1FbI42RGTeM1QSC1jonRnSHcd1R04Xx9hmT4O1ObrtLtk6sHHQT1GlRoEizfdy6Wo7YQQWy9/QNHGwctwi45E9mq+Pky/mx0nbI3uKugFoTaPPkoyQJtNI83RNGxSJ7tE7/TWHPC+x6QjJfwILxlxVRsGhvSF6BKIeIfde1FnqU2s57rTZUPggXuN10lx0DKSgTQHFFcZQRV2eL9B3U/YsP4KnMEb1F5/VyQz1U1n43FBBmxTVI7pGVVHH7dZUXduv97DLYFvrA3Wau4RdCwzgkmGHNIqsoyhvCG4zn1FAyWU46R7Uh431/wBBTt7i8lv0Xld19oXMUbjtJ2Xn2WPVIeW1meLSaivTYONBR8/3/IDWJujUE3ikm7tPItac2ko5LUw/ZWgaB8Ob79A6gvkOOHFKbHSdsumCYic75/pdU6h0Cyp0+uYnKUrmqFbJNvN4zK8Xu8zv72KOOoHWJsE0HGM47ANMbqK2R1kiJxvGaopBaxUTo6Uh3GxT+pC+PsMyTmnN12l2ycU+dBP0aWDgkWb7pjpajthBB1l7+kBY02DluEXHIls1Xx8mX82Ok7ZGFVqDUWIn3RvYTRTSsDdE0bFIpu0Tv9O8OeEdX+QipfwI/wDjLiqzYNLdgvQtonR4jJZe1FvqU2s5rTZUY14FzjdOlZdAykoEUDsUdTKCOujxfoO6nbNh/BX+/wDR2gjeovP6uSGaqms/G4fwZsU1SQ6RlVRtP26yo27yL/ewdIQXerzdZq7hE0LDOvJMsOaRVZRpDaFN1nPqKDklTjpHtSHjfX/QU7e4vJb9F5V6+0LmKNx2k7Lz7Lnq0PLqzPFpNS9Ng406Eckr/e4DWJujUE1ikm7tPIub/bSUclmH7K0YQPoDffoHUF8hxw3pDY6R2XTBNRGd8/0uqdQzC4p0/9k="/>
          <p:cNvSpPr>
            <a:spLocks noChangeAspect="1" noChangeArrowheads="1"/>
          </p:cNvSpPr>
          <p:nvPr/>
        </p:nvSpPr>
        <p:spPr bwMode="auto">
          <a:xfrm>
            <a:off x="155575" y="-2841625"/>
            <a:ext cx="8886825" cy="592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7172" name="Picture 4" descr="http://cdn.paper4pc.com/images/rainbow-wallpaper-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394" y="3884776"/>
            <a:ext cx="3924719" cy="2453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01766" y="1061049"/>
            <a:ext cx="9720073" cy="4023360"/>
          </a:xfrm>
        </p:spPr>
        <p:txBody>
          <a:bodyPr/>
          <a:lstStyle/>
          <a:p>
            <a:pPr indent="91440" algn="just"/>
            <a:r>
              <a:rPr lang="lt-LT" sz="28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Objektyviai </a:t>
            </a:r>
            <a:r>
              <a:rPr lang="lt-LT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šviesos bangos </a:t>
            </a:r>
            <a:r>
              <a:rPr lang="lt-LT" sz="28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lt-LT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elektromagnetinės bangos</a:t>
            </a:r>
            <a:r>
              <a:rPr lang="lt-LT" sz="28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) spalvos neturi. Būdamos atitinkamo dažnio sukelia tik vienokios ar kitokios spalvos įspūdį.</a:t>
            </a:r>
          </a:p>
          <a:p>
            <a:endParaRPr lang="lt-LT" dirty="0"/>
          </a:p>
        </p:txBody>
      </p:sp>
      <p:pic>
        <p:nvPicPr>
          <p:cNvPr id="4" name="Picture 6" descr="http://g2.acdn.lt/img/custom/blog/2009/12/spalvos2-80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502" y="2770804"/>
            <a:ext cx="6399313" cy="347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63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88521" y="745014"/>
            <a:ext cx="10714593" cy="1499616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neskaidrūs kūnai yra tokios spalvos, kokios spalvos spindulius jie atspindi.</a:t>
            </a:r>
            <a:r>
              <a:rPr lang="lt-LT" b="1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lt-LT" b="1" dirty="0">
                <a:solidFill>
                  <a:schemeClr val="accent6">
                    <a:lumMod val="50000"/>
                  </a:schemeClr>
                </a:solidFill>
              </a:rPr>
            </a:br>
            <a:endParaRPr lang="lt-LT" sz="2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lt-LT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lt-LT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636" y="2407044"/>
            <a:ext cx="6818182" cy="32142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47564" y="5621330"/>
            <a:ext cx="10555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err="1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Pvz</a:t>
            </a:r>
            <a:r>
              <a:rPr lang="lt-LT" sz="2800" b="1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.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Gėlės lapas yra </a:t>
            </a:r>
            <a:r>
              <a:rPr lang="lt-LT" sz="2800" b="1" dirty="0" smtClean="0">
                <a:solidFill>
                  <a:srgbClr val="00B050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žalias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, nes  </a:t>
            </a:r>
            <a:r>
              <a:rPr lang="lt-LT" sz="2800" b="1" dirty="0" smtClean="0">
                <a:solidFill>
                  <a:schemeClr val="tx1">
                    <a:lumMod val="85000"/>
                  </a:schemeClr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atspindi tik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800" b="1" dirty="0" smtClean="0">
                <a:solidFill>
                  <a:srgbClr val="00B050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žalius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800" b="1" dirty="0" smtClean="0">
                <a:solidFill>
                  <a:schemeClr val="tx1">
                    <a:lumMod val="85000"/>
                  </a:schemeClr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spindulius, o kitus sugeria.</a:t>
            </a:r>
            <a:endParaRPr lang="lt-LT" sz="2800" b="1" dirty="0">
              <a:solidFill>
                <a:schemeClr val="tx1">
                  <a:lumMod val="85000"/>
                </a:schemeClr>
              </a:solidFill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885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Skaidrūs kūnai yra tokios spalvos, kokios spindulius jie praleidžia.</a:t>
            </a:r>
            <a:r>
              <a:rPr lang="lt-LT" b="1" dirty="0">
                <a:solidFill>
                  <a:srgbClr val="92D050"/>
                </a:solidFill>
              </a:rPr>
              <a:t/>
            </a:r>
            <a:br>
              <a:rPr lang="lt-LT" b="1" dirty="0">
                <a:solidFill>
                  <a:srgbClr val="92D050"/>
                </a:solidFill>
              </a:rPr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38484" y="5872579"/>
            <a:ext cx="9720073" cy="714653"/>
          </a:xfrm>
        </p:spPr>
        <p:txBody>
          <a:bodyPr>
            <a:noAutofit/>
          </a:bodyPr>
          <a:lstStyle/>
          <a:p>
            <a:r>
              <a:rPr lang="lt-LT" sz="2400" b="1" dirty="0" err="1" smtClean="0"/>
              <a:t>Pvz</a:t>
            </a:r>
            <a:r>
              <a:rPr lang="lt-LT" sz="2400" b="1" dirty="0" smtClean="0"/>
              <a:t>: </a:t>
            </a:r>
            <a:r>
              <a:rPr lang="lt-LT" sz="2800" dirty="0" smtClean="0">
                <a:latin typeface="Arial Narrow" pitchFamily="34" charset="0"/>
                <a:cs typeface="Arial" pitchFamily="34" charset="0"/>
              </a:rPr>
              <a:t>šviesoforo stiklas atrodo </a:t>
            </a:r>
            <a:r>
              <a:rPr lang="lt-LT" sz="2800" b="1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raudonas</a:t>
            </a:r>
            <a:r>
              <a:rPr lang="lt-LT" sz="2800" dirty="0" smtClean="0">
                <a:latin typeface="Arial Narrow" pitchFamily="34" charset="0"/>
                <a:cs typeface="Arial" pitchFamily="34" charset="0"/>
              </a:rPr>
              <a:t>, nes praleidžia tik </a:t>
            </a:r>
            <a:r>
              <a:rPr lang="lt-LT" sz="2800" b="1" dirty="0" smtClean="0">
                <a:solidFill>
                  <a:srgbClr val="C00000"/>
                </a:solidFill>
                <a:latin typeface="Arial Narrow" pitchFamily="34" charset="0"/>
                <a:cs typeface="Arial" pitchFamily="34" charset="0"/>
              </a:rPr>
              <a:t>raudonos</a:t>
            </a:r>
            <a:r>
              <a:rPr lang="lt-LT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lt-LT" sz="2800" dirty="0" smtClean="0">
                <a:latin typeface="Arial Narrow" pitchFamily="34" charset="0"/>
                <a:cs typeface="Arial" pitchFamily="34" charset="0"/>
              </a:rPr>
              <a:t>spalvos spindulius, o kitus sugeria.</a:t>
            </a:r>
            <a:endParaRPr lang="lt-LT" sz="2800" dirty="0"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7170" name="Picture 2" descr="http://www.efoto.lt/files/images/48526/pic-g1327429922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25" y="1808644"/>
            <a:ext cx="7246249" cy="362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15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Juodi kūnai sugeria visų spalvų spindulius</a:t>
            </a:r>
            <a:r>
              <a:rPr lang="lt-LT" sz="5400" b="1" dirty="0"/>
              <a:t/>
            </a:r>
            <a:br>
              <a:rPr lang="lt-LT" sz="5400" b="1" dirty="0"/>
            </a:br>
            <a:endParaRPr lang="lt-LT" dirty="0"/>
          </a:p>
        </p:txBody>
      </p:sp>
      <p:pic>
        <p:nvPicPr>
          <p:cNvPr id="8194" name="Picture 2" descr="http://www.technologijos.lt/upload/image/n/mokslas/gamta_ir_biologija/S-29113/2-1-black_c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598" y="1855787"/>
            <a:ext cx="7181887" cy="478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4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153524" y="632843"/>
            <a:ext cx="9720072" cy="1499616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Balti kūnai atspindi visų spalvų spindulius.</a:t>
            </a:r>
            <a:r>
              <a:rPr lang="lt-LT" sz="5400" b="1" dirty="0"/>
              <a:t/>
            </a:r>
            <a:br>
              <a:rPr lang="lt-LT" sz="5400" b="1" dirty="0"/>
            </a:br>
            <a:endParaRPr lang="lt-LT" b="1" dirty="0"/>
          </a:p>
        </p:txBody>
      </p:sp>
      <p:pic>
        <p:nvPicPr>
          <p:cNvPr id="3074" name="Picture 2" descr="http://www.ulmas.lt/assets/Uploads/1003_20120723140739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104" y="1616022"/>
            <a:ext cx="4630495" cy="463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079" y="1926571"/>
            <a:ext cx="4634695" cy="463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0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39907" y="1243542"/>
            <a:ext cx="9720073" cy="4023360"/>
          </a:xfrm>
        </p:spPr>
        <p:txBody>
          <a:bodyPr/>
          <a:lstStyle/>
          <a:p>
            <a:pPr marL="0" indent="0" algn="ctr">
              <a:buNone/>
            </a:pPr>
            <a:endParaRPr lang="lt-LT" sz="2400" dirty="0">
              <a:latin typeface="Calibri" pitchFamily="34" charset="0"/>
            </a:endParaRPr>
          </a:p>
          <a:p>
            <a:pPr marL="0" indent="0" algn="ctr">
              <a:buNone/>
            </a:pP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Labiausiai </a:t>
            </a:r>
            <a:r>
              <a:rPr lang="lt-LT" sz="28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žinomas dispersijos pavyzdys yra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vaivorykštė, kurioje matome septynias spektro spalvas</a:t>
            </a:r>
            <a:r>
              <a:rPr lang="lt-LT" sz="28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:</a:t>
            </a:r>
          </a:p>
          <a:p>
            <a:pPr marL="0" indent="0">
              <a:buNone/>
            </a:pPr>
            <a:r>
              <a:rPr lang="lt-LT" sz="2600" b="1" dirty="0" smtClean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r>
              <a:rPr lang="lt-LT" sz="2800" b="1" dirty="0" smtClean="0">
                <a:solidFill>
                  <a:srgbClr val="C0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Raudoną</a:t>
            </a:r>
            <a:r>
              <a:rPr lang="lt-LT" sz="28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lt-LT" sz="2800" b="1" dirty="0">
                <a:solidFill>
                  <a:srgbClr val="FFC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oranžinę</a:t>
            </a:r>
            <a:r>
              <a:rPr lang="lt-LT" sz="28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lt-LT" sz="2800" b="1" dirty="0">
                <a:solidFill>
                  <a:srgbClr val="FFFF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geltoną</a:t>
            </a:r>
            <a:r>
              <a:rPr lang="lt-LT" sz="28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lt-LT" sz="2800" b="1" dirty="0">
                <a:solidFill>
                  <a:srgbClr val="92D05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žalią</a:t>
            </a:r>
            <a:r>
              <a:rPr lang="lt-LT" sz="28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lt-LT" sz="2800" b="1" dirty="0">
                <a:solidFill>
                  <a:srgbClr val="00B0F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žydrą</a:t>
            </a:r>
            <a:r>
              <a:rPr lang="lt-LT" sz="28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lt-LT" sz="2800" b="1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mėlyną</a:t>
            </a:r>
            <a:r>
              <a:rPr lang="lt-LT" sz="28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 ir </a:t>
            </a:r>
            <a:r>
              <a:rPr lang="lt-LT" sz="2800" b="1" dirty="0">
                <a:solidFill>
                  <a:srgbClr val="7030A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violetinę</a:t>
            </a:r>
            <a:r>
              <a:rPr lang="lt-LT" sz="2800" b="1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</a:p>
          <a:p>
            <a:endParaRPr lang="lt-LT" dirty="0"/>
          </a:p>
        </p:txBody>
      </p:sp>
      <p:pic>
        <p:nvPicPr>
          <p:cNvPr id="5122" name="Picture 2" descr="http://venividi.lt/static/media/uploads/2010/12/.thumbnails/vaivorykste2-620x350-619x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424" y="3255222"/>
            <a:ext cx="6191479" cy="349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5298" y="781877"/>
            <a:ext cx="9720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VAIVORYKŠTĖ</a:t>
            </a:r>
            <a:endParaRPr lang="lt-LT" sz="4400" b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74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400" dirty="0" err="1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VAIvorykštės</a:t>
            </a:r>
            <a:r>
              <a:rPr lang="lt-LT" sz="4400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susidarymas</a:t>
            </a:r>
            <a:endParaRPr lang="lt-LT" sz="4400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98370" y="1774246"/>
            <a:ext cx="9720073" cy="4023360"/>
          </a:xfrm>
        </p:spPr>
        <p:txBody>
          <a:bodyPr/>
          <a:lstStyle/>
          <a:p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Šviesos dispersijos reiškiniu aiškinimas ir vaivorykštės susidarymas, kuri yra matoma, kai į vandens lašelius ore žiūrima nusisukus nuo saulės.  Dalis spindulio atsispindi, o dalis pereina į lašelį, lūždama nevienodu kampu: </a:t>
            </a:r>
            <a:r>
              <a:rPr lang="lt-LT" sz="28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labiausiai lūžta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jos </a:t>
            </a:r>
            <a:r>
              <a:rPr lang="lt-LT" sz="2800" b="1" dirty="0" smtClean="0">
                <a:solidFill>
                  <a:srgbClr val="B408B8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violetinė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dalis, </a:t>
            </a:r>
            <a:r>
              <a:rPr lang="lt-LT" sz="2800" b="1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mažiausiai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–</a:t>
            </a:r>
            <a:r>
              <a:rPr lang="lt-LT" sz="2800" b="1" dirty="0" smtClean="0">
                <a:solidFill>
                  <a:srgbClr val="FF0000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raudona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endParaRPr lang="lt-LT" dirty="0" smtClean="0"/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AutoShape 6" descr="data:image/jpeg;base64,/9j/4AAQSkZJRgABAQAAAQABAAD/2wCEAAkGBw0PDw8PDRANDQ8PDw8NDQ0NDQ8NDQ0NFREWFhURFRUYHSghGBolGxUVITEhJSkrLi4uFx8/ODMsNygtLisBCgoKDg0OFxAQFysdFx0tLS0tKystLSstLS0tKy0tLS0tLS0tLS0tLSstKy0tLTcrLS0tLS0tLS0rNy0tKysrK//AABEIAOEA4AMBIgACEQEDEQH/xAAbAAACAwEBAQAAAAAAAAAAAAABAgADBAUGB//EADYQAAMAAgAEBAMFBwQDAAAAAAABAgMRBAUSIQYxQVEiYXETMoGRsRQjQnKhwfAzUrPRFXOy/8QAGgEAAgMBAQAAAAAAAAAAAAAAAAQBAwUCBv/EAB4RAQADAQEAAwEBAAAAAAAAAAABAgMRBBIhMUEy/9oADAMBAAIRAxEAPwDziGQqGQyWNomiIZAA0QbRNACkG0TQAuiDE0AKQbRNACk0NohHUwGgpBSHSOJlbWASLJkkyaMcFN7Gs6dHHBrxYwYsZsxYxTS7RzzHFjNeOCY4NEyKTPZTpb4wGhbY9GfLZfjn2WD691OazFlsty2Y8lG1jnyGbSk3srtlTLGBo60vxq55xWHHQyAgo4UGGQqGRAEIEMgAaJoYgAuiaHBoOgoGOwEdSUKRApETLusCkWTIJRdElVpMZ16bHBqx4xcUGzDjFdLtLLM2HGbceMXFjNeOBG9+mp5WEiB9DaEthnXssf2ejinLRizWX57Ofls2PPlxg2mdLK8tFDGpijtrfGGjhl8Y6XQGMyumJ2t2Vl7OSMgJDFyhEMhUMQkUMhRgAsiIQAJGQDBCACTRz11EIkPKAkWTJzMrqwMSasUCY4NmGBe9j+ND4cZuw4hMOM34sYhrdpUryAxwXyhpgjKI+5Jerb4wWmZc1F+SjDno0vNj15n0azaeM+ejHbLstFNGtEfGF3mx/sq9C6LGJQtpfsnrTEQrbK7Y1FdHEQX/AGWBB0RBLkAhgBACEBABiADsgCAgSExCaCkQZIiXdYGUXY5EhGjHJVaTWdVuKTdhgowybsEielmllRowwbcclOGTShG33KzXSKwOinJRZVGbLYzhl2XnPZ6Oyqy2YctFuWzLTNrKkVgljnN7dJZXosYlEaXasRFYVsrosoqZRCi09lXRXRZRXR07iOMKCgIJYqEOgBAJoIAgACgBREgQgGIdxAoeULJZCObSupCzHJqxSVYpNeKRbSx/Ki/DJuwyZ8MmzGhK9une/GGjGiymVyxbo4zp2WT7PQmSzHmsfLZkujX8+XGHPb2JdFQzAxq9uQ0sc4rBWVUWUVUKz9yi9uyRlbHYrJFY4rZXZZRXQJmWBBAglqoSbAQAOwihRAMQASHUCh0Kh0RKysGlF2ORIRoxyU3sayouxSbMMlGGTdikT0s0M45C7FJokrhDsX/ZUejXkGdFOSyXZly2PYZPPb6TaUy2Uti1QuzTjlYXYZ8+zCtg2LTF7T0xe3IRsrYWxWyIhxWP6ViMdsRg6mVdFdFlFVAGBDIVBLFQkIQE8QJAohMCREGRHXcQKLJQsouiTi0rqV6bHJrxyV44NeKBa9j+dFuGTZjk4/NcnHRK/YsWDM9Pq+1yOGn6aXr+aPOcTzXxJifVXDYnPqseObhL5tVtfUX+E3/sOtNYp9cl9BQt0fMeX+MuccS8k8NiwZKd9SXZvFPTrplOltbTe3vzPQ8v5hzzeuJ4Th6XZu5zziaX03XcsphMT9sn06TZ6XJZmug3ZTTNLOvII5U+Uo2DYuwNhex76rAtitgbFbK1f7I7A2BsVsHf4LYrYNi9ae0ntrzXqgQo4viYxT1ZH0ztLb92Sck1KqWql9013TRi5xweDPCeanE46bbVdPyaZ5hcZ+z4s8YszyQssxGm99L230v07epzNnT1CCAJaqQhAglAoAxDqIRFiQqRbCObStpXpok04oFxwa8WMXvc9jmbFjNePGTFjNcYxK9z3x5BYgx865Ti4vE8OV5Zlve8WRw39fSl8mdPoEojPsz2GX69eQ81yXwhwPB19pCvLlX3cmZqnH8qSST+etnXyWW5KMmRmnjWZ+5Ytpm9iXRXsLYjYzM8g5nX4wOxWwNiNlMptPZNsGxdg2CY+jNitgbA2CEbOHzTJki69sicrzl0lO2tr7spLu/PudrZg5xwTz4+hPpbenfqof3tfgRMdS8jk4lVw841a3c1lbraaartK2/X/o5mC4+yyxXenUuVr4l2e2q9vl8zpcL4ayXWeMlOVhSU0l96tb7L20cvgElkhtylDqtNNd012bX+djjiX0FBIiF6tAgGISKDKIhkiJlZEGlGjHJXEmvFBTexvKnVmKDdgxleDGdDBjENdGrlnyDYsZpmBseMt6RXvZV+nSKwopGfKachkzMe8+fXmfTr8rMmVmW2X5GZ6NascgY0/qtiNj0VsrtPTNpI2KMxGcuYhNk2KBsEi2DYNgbADsVsmxWwDLzPiViw5Mmm9S+y8232R8zyNp9+zTe9b8z6lkiaTVJNPzT8j59zjglHE3MzfS6STX++kvX23SOZhMPdoIEEscIhgIZA6iBSLJQsouiSuZXUr1Zik3YIKMUm/BAprdqYZtODGdDDBRgg34pM7S3T8zFanmRbZYUZWdY07Lz3u9H8Z81GHLRpzUY8jNvDPkMikTa3VNlNFtlVFt7NCschVRXRbRWypH6QrZYxGAJQmzJznmU8Nj66XU3SmJ3rb+p5N+L+I7fDD+9tNdn8XZLXstB0PbNgZ4/iPGNNL7PHMtz3dbrpr5e6OtyHna4nql6mpSel6r18/p/UIkOxsDZNmLjOZ8PhesuSZb/h7uvyRIbGytxO96W/fS3/AJ2RlXNeGfZZce+3Z1rz8jRle5ffW0/iT8u3mHQCGQqGR0iBQ6QEPKOZlZWDRJpxwJjk14oKL2PY5rcEHRwQUYMZ0MEGfrdqZ15C/DBrlFWOS1sViOyU9e/xgLZky0W5aMeazU82TzGt5vZTlozUyy6KqZp/5gzjTkK6K6LGcfxJzVcLgq1p3T6cSryde7+S8yi1l0ugxGfOOL8Y8XkxKNrHae6y4/hql7a9DocJ40c4qm5d5Ev3eR61T1/Glr+hz1EPaMRnnOW+McFqVnTx23qnK6o37+6R6Rk9Dynj7FTwY6XlOT4n7bWkeGb8l7dj6nzyMT4fMsr6YcPdeq9tfjo+WNf01+YCBfbafn8jZyniZw8RhyU6cprraXdbWn29u5inzfbe0/P39w67b+eiEvdeJea1gxJYvv5E+mv9s9u/17nhs11T6qbpvb6n3bHy8Vd9KunalalNtpL2O/ya8fFtxaUVHD3ihTOvhet19V/cn+o/HmTuZ/EGSsE4Znp+Houm+p0ta7exo5tyFY+HVzP7yO19Dbm1vvb35dvQ87Cb8l5fmEpfT0NIkssk76iIPJdElcI04pKrSZyp1dig3YMZTgg6PD4xLW7WxzW4cZuw4xMOM1xIha3ZX62itTSivIy2mZstF+GfZeZ9u/Z4py0YstF2ajLbNvGnxgljTs9V0yumNTK2wvY/+QDZ8o8RcwviuKtO3MLI8WOW25jXw7183+p9VZzc3JuFuslVil1kjot61tb3+D+ZU5fIciabT802nrv3XZi/Q9D4v5TeDPVTCnBSX2bhPplJJab9/NnByYqlS2vvT1T9NtL9GSlPL/v1R6XwhzpYryTxGSnFpOap1WrXp+K/Q8zv37/3DHbf9F8yA9p4l8R4XjvDh+Oq0qupXQlvbWn5s8ZS7/IFVvT/AEF6u2vz+gBNgbBr9RnL03p6Wk3ry35EgcOKslzELdU1MpvW2eo5FyDPhzY8tvpXTTuU+6ryUv3XqcflGeeHtZ82K7X3cfkl1er7/LyO9w3iqayJXCjHT0r6t0vbqRMCXoaSe0+69Uzn1yrBu66dO4WNr0SXk18zRzDjIw43krbS1pT3bb8tHEXinG2/3dKf5l1Je+vUOuV3/nF8KnS6up099VSu3kv88ju8Kq6Z69OtfE15N+5xeXctSfXuck03p+sLXo/Xud7DOkkcraR2V+OTZhkz4pOhw8FGlmjhm1cPB0sGMy8PB08EGZrdq1j4wuxQXaJKJbKaR2WV7t+QqyMx5rNGWjBmo2vNk83aZvZTkoopllMpoftPIPZU5BKEbGoRi0y6kGIwsVgFPE4YyRUWlU0nNS/JpnE8Q8oVcI8XD446l0JNr7sp7b/X8zvMWgD4zkjpdS18Uty/lS80K2e+51yHhJt8Rm3ODHjSqIeqvJ1dn+OzzniTJwTWH9khRXS+vXovRP3e2+/yAOHtgTIwqK89Egyry+pHT8vT9RWmvM28vwYq08t9Ebc123Sr+Ht7NevoADg+ErNTxJv7RS6xy38L15r8i18qyfYxl6aaeRw9LbSeu+vrtfgJw+bNOZ1greRdSTSXxL1SXqWcBzLPgyO4qskb3ae3LTrb+j36gHpuZ8Hmvg/s13udLU9uuZfZflpnlMXB08ixapUu+Rtd5npVPS8+x6Xl3iSMt9Fz0b+613W+2p1/co47m+KqzS5iXM3M5O9Vb7Lp7eW9P19AmUNvhm101PVtrt0J7SSb+JfXsehxI8MuPyYLvpUpKtdpVJN+j9Tt8p5nVVHVN3WRtQ021CSXel7PZXM8hflMd49Xgk6XDwZOHg6nDwI7XbmGfIa+Hg6GKTPgg2QhC09l3vp8amZTkoe2Zctjfmy7Lyvs2+U8VZrMeSizNZmqjczr8YU4U79lplbGbEZxex2fotCMahGVQ5IxWMxGSCtisLFZIYuccBPE4axNuerTTXfTT2j5s+U52vhx1W8mTHNL3x76lo+ptlUyp8kl3b7du7e2wD5F0a8979mSqPWeMeWxDXET/HuHKev3j79X5b7HkSANPf19QJtf55kl9x69W0l8l2RIbeXcwjFqcmKcqT65afTcNrv9V8hbtRmrrm/s6+K8feW01uU/fu0zPGbUOOmPPfU53a7aa37Cefrv6sA2cvz4cc5HcK7cqYVLcp77159noretdVVNKr30t/vVr39deZk+v5ETAO4/9XP/ADL/AOmep8Ofd/P/AJAkKr/i/D/b1fDHV4chDO2ehy/HSwGhBIJf0p7PxXlMeYhDW8rye/8AphyFLIQ1v4aw/CMVkILXXyroRkIcw5JQlAISCsVkISCMSgkAOH4n/wBKP/dH9zwM/dyfzR+rCQAojzGf3V+P6gIQAAvUJABfUgSEh//Z"/>
          <p:cNvSpPr>
            <a:spLocks noChangeAspect="1" noChangeArrowheads="1"/>
          </p:cNvSpPr>
          <p:nvPr/>
        </p:nvSpPr>
        <p:spPr bwMode="auto">
          <a:xfrm>
            <a:off x="155575" y="-2757488"/>
            <a:ext cx="5715000" cy="575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5" name="AutoShape 8" descr="data:image/jpeg;base64,/9j/4AAQSkZJRgABAQAAAQABAAD/2wCEAAkGBw0PDw8PDRANDQ8PDw8NDQ0NDQ8NDQ0NFREWFhURFRUYHSghGBolGxUVITEhJSkrLi4uFx8/ODMsNygtLisBCgoKDg0OFxAQFysdFx0tLS0tKystLSstLS0tKy0tLS0tLS0tLS0tLSstKy0tLTcrLS0tLS0tLS0rNy0tKysrK//AABEIAOEA4AMBIgACEQEDEQH/xAAbAAACAwEBAQAAAAAAAAAAAAABAgADBAUGB//EADYQAAMAAgAEBAMFBwQDAAAAAAABAgMRBAUSIQYxQVEiYXETMoGRsRQjQnKhwfAzUrPRFXOy/8QAGgEAAgMBAQAAAAAAAAAAAAAAAAQBAwUCBv/EAB4RAQADAQEAAwEBAAAAAAAAAAABAgMRBBIhMUEy/9oADAMBAAIRAxEAPwDziGQqGQyWNomiIZAA0QbRNACkG0TQAuiDE0AKQbRNACk0NohHUwGgpBSHSOJlbWASLJkkyaMcFN7Gs6dHHBrxYwYsZsxYxTS7RzzHFjNeOCY4NEyKTPZTpb4wGhbY9GfLZfjn2WD691OazFlsty2Y8lG1jnyGbSk3srtlTLGBo60vxq55xWHHQyAgo4UGGQqGRAEIEMgAaJoYgAuiaHBoOgoGOwEdSUKRApETLusCkWTIJRdElVpMZ16bHBqx4xcUGzDjFdLtLLM2HGbceMXFjNeOBG9+mp5WEiB9DaEthnXssf2ejinLRizWX57Ofls2PPlxg2mdLK8tFDGpijtrfGGjhl8Y6XQGMyumJ2t2Vl7OSMgJDFyhEMhUMQkUMhRgAsiIQAJGQDBCACTRz11EIkPKAkWTJzMrqwMSasUCY4NmGBe9j+ND4cZuw4hMOM34sYhrdpUryAxwXyhpgjKI+5Jerb4wWmZc1F+SjDno0vNj15n0azaeM+ejHbLstFNGtEfGF3mx/sq9C6LGJQtpfsnrTEQrbK7Y1FdHEQX/AGWBB0RBLkAhgBACEBABiADsgCAgSExCaCkQZIiXdYGUXY5EhGjHJVaTWdVuKTdhgowybsEielmllRowwbcclOGTShG33KzXSKwOinJRZVGbLYzhl2XnPZ6Oyqy2YctFuWzLTNrKkVgljnN7dJZXosYlEaXasRFYVsrosoqZRCi09lXRXRZRXR07iOMKCgIJYqEOgBAJoIAgACgBREgQgGIdxAoeULJZCObSupCzHJqxSVYpNeKRbSx/Ki/DJuwyZ8MmzGhK9une/GGjGiymVyxbo4zp2WT7PQmSzHmsfLZkujX8+XGHPb2JdFQzAxq9uQ0sc4rBWVUWUVUKz9yi9uyRlbHYrJFY4rZXZZRXQJmWBBAglqoSbAQAOwihRAMQASHUCh0Kh0RKysGlF2ORIRoxyU3sayouxSbMMlGGTdikT0s0M45C7FJokrhDsX/ZUejXkGdFOSyXZly2PYZPPb6TaUy2Uti1QuzTjlYXYZ8+zCtg2LTF7T0xe3IRsrYWxWyIhxWP6ViMdsRg6mVdFdFlFVAGBDIVBLFQkIQE8QJAohMCREGRHXcQKLJQsouiTi0rqV6bHJrxyV44NeKBa9j+dFuGTZjk4/NcnHRK/YsWDM9Pq+1yOGn6aXr+aPOcTzXxJifVXDYnPqseObhL5tVtfUX+E3/sOtNYp9cl9BQt0fMeX+MuccS8k8NiwZKd9SXZvFPTrplOltbTe3vzPQ8v5hzzeuJ4Th6XZu5zziaX03XcsphMT9sn06TZ6XJZmug3ZTTNLOvII5U+Uo2DYuwNhex76rAtitgbFbK1f7I7A2BsVsHf4LYrYNi9ae0ntrzXqgQo4viYxT1ZH0ztLb92Sck1KqWql9013TRi5xweDPCeanE46bbVdPyaZ5hcZ+z4s8YszyQssxGm99L230v07epzNnT1CCAJaqQhAglAoAxDqIRFiQqRbCObStpXpok04oFxwa8WMXvc9jmbFjNePGTFjNcYxK9z3x5BYgx865Ti4vE8OV5Zlve8WRw39fSl8mdPoEojPsz2GX69eQ81yXwhwPB19pCvLlX3cmZqnH8qSST+etnXyWW5KMmRmnjWZ+5Ytpm9iXRXsLYjYzM8g5nX4wOxWwNiNlMptPZNsGxdg2CY+jNitgbA2CEbOHzTJki69sicrzl0lO2tr7spLu/PudrZg5xwTz4+hPpbenfqof3tfgRMdS8jk4lVw841a3c1lbraaartK2/X/o5mC4+yyxXenUuVr4l2e2q9vl8zpcL4ayXWeMlOVhSU0l96tb7L20cvgElkhtylDqtNNd012bX+djjiX0FBIiF6tAgGISKDKIhkiJlZEGlGjHJXEmvFBTexvKnVmKDdgxleDGdDBjENdGrlnyDYsZpmBseMt6RXvZV+nSKwopGfKachkzMe8+fXmfTr8rMmVmW2X5GZ6NascgY0/qtiNj0VsrtPTNpI2KMxGcuYhNk2KBsEi2DYNgbADsVsmxWwDLzPiViw5Mmm9S+y8232R8zyNp9+zTe9b8z6lkiaTVJNPzT8j59zjglHE3MzfS6STX++kvX23SOZhMPdoIEEscIhgIZA6iBSLJQsouiSuZXUr1Zik3YIKMUm/BAprdqYZtODGdDDBRgg34pM7S3T8zFanmRbZYUZWdY07Lz3u9H8Z81GHLRpzUY8jNvDPkMikTa3VNlNFtlVFt7NCschVRXRbRWypH6QrZYxGAJQmzJznmU8Nj66XU3SmJ3rb+p5N+L+I7fDD+9tNdn8XZLXstB0PbNgZ4/iPGNNL7PHMtz3dbrpr5e6OtyHna4nql6mpSel6r18/p/UIkOxsDZNmLjOZ8PhesuSZb/h7uvyRIbGytxO96W/fS3/AJ2RlXNeGfZZce+3Z1rz8jRle5ffW0/iT8u3mHQCGQqGR0iBQ6QEPKOZlZWDRJpxwJjk14oKL2PY5rcEHRwQUYMZ0MEGfrdqZ15C/DBrlFWOS1sViOyU9e/xgLZky0W5aMeazU82TzGt5vZTlozUyy6KqZp/5gzjTkK6K6LGcfxJzVcLgq1p3T6cSryde7+S8yi1l0ugxGfOOL8Y8XkxKNrHae6y4/hql7a9DocJ40c4qm5d5Ev3eR61T1/Glr+hz1EPaMRnnOW+McFqVnTx23qnK6o37+6R6Rk9Dynj7FTwY6XlOT4n7bWkeGb8l7dj6nzyMT4fMsr6YcPdeq9tfjo+WNf01+YCBfbafn8jZyniZw8RhyU6cprraXdbWn29u5inzfbe0/P39w67b+eiEvdeJea1gxJYvv5E+mv9s9u/17nhs11T6qbpvb6n3bHy8Vd9KunalalNtpL2O/ya8fFtxaUVHD3ihTOvhet19V/cn+o/HmTuZ/EGSsE4Znp+Houm+p0ta7exo5tyFY+HVzP7yO19Dbm1vvb35dvQ87Cb8l5fmEpfT0NIkssk76iIPJdElcI04pKrSZyp1dig3YMZTgg6PD4xLW7WxzW4cZuw4xMOM1xIha3ZX62itTSivIy2mZstF+GfZeZ9u/Z4py0YstF2ajLbNvGnxgljTs9V0yumNTK2wvY/+QDZ8o8RcwviuKtO3MLI8WOW25jXw7183+p9VZzc3JuFuslVil1kjot61tb3+D+ZU5fIciabT802nrv3XZi/Q9D4v5TeDPVTCnBSX2bhPplJJab9/NnByYqlS2vvT1T9NtL9GSlPL/v1R6XwhzpYryTxGSnFpOap1WrXp+K/Q8zv37/3DHbf9F8yA9p4l8R4XjvDh+Oq0qupXQlvbWn5s8ZS7/IFVvT/AEF6u2vz+gBNgbBr9RnL03p6Wk3ry35EgcOKslzELdU1MpvW2eo5FyDPhzY8tvpXTTuU+6ryUv3XqcflGeeHtZ82K7X3cfkl1er7/LyO9w3iqayJXCjHT0r6t0vbqRMCXoaSe0+69Uzn1yrBu66dO4WNr0SXk18zRzDjIw43krbS1pT3bb8tHEXinG2/3dKf5l1Je+vUOuV3/nF8KnS6up099VSu3kv88ju8Kq6Z69OtfE15N+5xeXctSfXuck03p+sLXo/Xud7DOkkcraR2V+OTZhkz4pOhw8FGlmjhm1cPB0sGMy8PB08EGZrdq1j4wuxQXaJKJbKaR2WV7t+QqyMx5rNGWjBmo2vNk83aZvZTkoopllMpoftPIPZU5BKEbGoRi0y6kGIwsVgFPE4YyRUWlU0nNS/JpnE8Q8oVcI8XD446l0JNr7sp7b/X8zvMWgD4zkjpdS18Uty/lS80K2e+51yHhJt8Rm3ODHjSqIeqvJ1dn+OzzniTJwTWH9khRXS+vXovRP3e2+/yAOHtgTIwqK89Egyry+pHT8vT9RWmvM28vwYq08t9Ebc123Sr+Ht7NevoADg+ErNTxJv7RS6xy38L15r8i18qyfYxl6aaeRw9LbSeu+vrtfgJw+bNOZ1greRdSTSXxL1SXqWcBzLPgyO4qskb3ae3LTrb+j36gHpuZ8Hmvg/s13udLU9uuZfZflpnlMXB08ixapUu+Rtd5npVPS8+x6Xl3iSMt9Fz0b+613W+2p1/co47m+KqzS5iXM3M5O9Vb7Lp7eW9P19AmUNvhm101PVtrt0J7SSb+JfXsehxI8MuPyYLvpUpKtdpVJN+j9Tt8p5nVVHVN3WRtQ021CSXel7PZXM8hflMd49Xgk6XDwZOHg6nDwI7XbmGfIa+Hg6GKTPgg2QhC09l3vp8amZTkoe2Zctjfmy7Lyvs2+U8VZrMeSizNZmqjczr8YU4U79lplbGbEZxex2fotCMahGVQ5IxWMxGSCtisLFZIYuccBPE4axNuerTTXfTT2j5s+U52vhx1W8mTHNL3x76lo+ptlUyp8kl3b7du7e2wD5F0a8979mSqPWeMeWxDXET/HuHKev3j79X5b7HkSANPf19QJtf55kl9x69W0l8l2RIbeXcwjFqcmKcqT65afTcNrv9V8hbtRmrrm/s6+K8feW01uU/fu0zPGbUOOmPPfU53a7aa37Cefrv6sA2cvz4cc5HcK7cqYVLcp77159noretdVVNKr30t/vVr39deZk+v5ETAO4/9XP/ADL/AOmep8Ofd/P/AJAkKr/i/D/b1fDHV4chDO2ehy/HSwGhBIJf0p7PxXlMeYhDW8rye/8AphyFLIQ1v4aw/CMVkILXXyroRkIcw5JQlAISCsVkISCMSgkAOH4n/wBKP/dH9zwM/dyfzR+rCQAojzGf3V+P6gIQAAvUJABfUgSEh//Z"/>
          <p:cNvSpPr>
            <a:spLocks noChangeAspect="1" noChangeArrowheads="1"/>
          </p:cNvSpPr>
          <p:nvPr/>
        </p:nvSpPr>
        <p:spPr bwMode="auto">
          <a:xfrm>
            <a:off x="307975" y="-2605088"/>
            <a:ext cx="5715000" cy="575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028" y="3794624"/>
            <a:ext cx="5233114" cy="29436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944" y="3794624"/>
            <a:ext cx="2961023" cy="296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3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82216" y="697527"/>
            <a:ext cx="9720073" cy="4023360"/>
          </a:xfrm>
        </p:spPr>
        <p:txBody>
          <a:bodyPr/>
          <a:lstStyle/>
          <a:p>
            <a:pPr marL="468000" lvl="8" indent="457200" algn="just">
              <a:buNone/>
            </a:pP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Saulės spinduliai pasiekę </a:t>
            </a:r>
            <a:r>
              <a:rPr lang="lt-LT" sz="28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priešingą lašelio sienelę nuo jos atsispindi, paskui dar kartą lūžta vandens ir oro sandūroje. Išėję iš lašelio, spinduliai pasiekia mūsų akis kaip vaivorykštės spalvos.</a:t>
            </a:r>
          </a:p>
          <a:p>
            <a:r>
              <a:rPr lang="lt-LT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</a:t>
            </a:r>
            <a:endParaRPr lang="lt-LT" dirty="0"/>
          </a:p>
          <a:p>
            <a:endParaRPr lang="lt-LT" dirty="0"/>
          </a:p>
        </p:txBody>
      </p:sp>
      <p:pic>
        <p:nvPicPr>
          <p:cNvPr id="5" name="Picture 2" descr="C:\Users\Mano\Desktop\n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262" y="2493034"/>
            <a:ext cx="4674941" cy="245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www.rebeccapaton.net/rainbows/rnbwbmp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383" y="2011640"/>
            <a:ext cx="5174693" cy="462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98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400" b="1" dirty="0" err="1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anTRinė</a:t>
            </a:r>
            <a:r>
              <a:rPr lang="lt-LT" sz="44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 vaivorykštė</a:t>
            </a:r>
            <a:endParaRPr lang="lt-LT" sz="4400" b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98321" y="1975449"/>
            <a:ext cx="9720073" cy="4023360"/>
          </a:xfrm>
        </p:spPr>
        <p:txBody>
          <a:bodyPr>
            <a:normAutofit/>
          </a:bodyPr>
          <a:lstStyle/>
          <a:p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Ji susidaro šviesos spinduliui atsispindėjus vandens lašo viduje du kartus. Dėl antrojo atspindžio, spalvos antrinėje vaivorykštėje apsiverčia – nuo </a:t>
            </a:r>
            <a:r>
              <a:rPr lang="lt-LT" sz="2800" dirty="0" smtClean="0">
                <a:solidFill>
                  <a:srgbClr val="C00000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raudonos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lanko viduje esančios spalvos iki </a:t>
            </a:r>
            <a:r>
              <a:rPr lang="lt-LT" sz="2800" dirty="0" smtClean="0">
                <a:solidFill>
                  <a:srgbClr val="B408B8"/>
                </a:solidFill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violetinės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išorėje.</a:t>
            </a:r>
            <a:endParaRPr lang="lt-LT" sz="2800" dirty="0"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244" name="Picture 4" descr="https://upload.wikimedia.org/wikipedia/commons/thumb/4/4b/Dviguba_vaivoryk%C5%A1t%C4%97.jpg/1920px-Dviguba_vaivoryk%C5%A1t%C4%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240" y="3597214"/>
            <a:ext cx="4420322" cy="293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c1.staticflickr.com/3/2939/14331924701_7ec86e4c5b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358" y="3597214"/>
            <a:ext cx="5217959" cy="288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27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800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Bandymas</a:t>
            </a:r>
            <a:endParaRPr lang="lt-LT" sz="4800" dirty="0"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976907"/>
            <a:ext cx="9720073" cy="4023360"/>
          </a:xfrm>
        </p:spPr>
        <p:txBody>
          <a:bodyPr/>
          <a:lstStyle/>
          <a:p>
            <a:r>
              <a:rPr lang="lt-LT" sz="28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Vaivorykštę galima gauti ir atliekant bandymą, kurį išbandėme ir mes, panaudodamos dvi skirtingas prizmes. </a:t>
            </a:r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618" y="3533571"/>
            <a:ext cx="4030630" cy="30243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364" y="3460978"/>
            <a:ext cx="4127377" cy="3096933"/>
          </a:xfrm>
          <a:prstGeom prst="rect">
            <a:avLst/>
          </a:prstGeom>
        </p:spPr>
      </p:pic>
      <p:sp>
        <p:nvSpPr>
          <p:cNvPr id="6" name="AutoShape 2" descr="Pateikiama: „DSCF9802.JPG“"/>
          <p:cNvSpPr>
            <a:spLocks noChangeAspect="1" noChangeArrowheads="1"/>
          </p:cNvSpPr>
          <p:nvPr/>
        </p:nvSpPr>
        <p:spPr bwMode="auto">
          <a:xfrm>
            <a:off x="63500" y="-136525"/>
            <a:ext cx="7019925" cy="526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448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2765" y="792051"/>
            <a:ext cx="9720073" cy="4023360"/>
          </a:xfrm>
        </p:spPr>
        <p:txBody>
          <a:bodyPr>
            <a:normAutofit/>
          </a:bodyPr>
          <a:lstStyle/>
          <a:p>
            <a:r>
              <a:rPr lang="lt-LT" sz="2800" dirty="0" smtClean="0">
                <a:latin typeface="Arial" pitchFamily="34" charset="0"/>
                <a:ea typeface="Arial Unicode MS" panose="020B0604020202020204" pitchFamily="34" charset="-128"/>
                <a:cs typeface="Arial" pitchFamily="34" charset="0"/>
              </a:rPr>
              <a:t>Bandymą darėme su lempa </a:t>
            </a:r>
            <a:endParaRPr lang="lt-LT" sz="2800" dirty="0"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</p:txBody>
      </p:sp>
      <p:sp>
        <p:nvSpPr>
          <p:cNvPr id="4" name="AutoShape 2" descr="Pateikiama: „DSCF9802.JPG“"/>
          <p:cNvSpPr>
            <a:spLocks noChangeAspect="1" noChangeArrowheads="1"/>
          </p:cNvSpPr>
          <p:nvPr/>
        </p:nvSpPr>
        <p:spPr bwMode="auto">
          <a:xfrm>
            <a:off x="63500" y="-136525"/>
            <a:ext cx="7019925" cy="526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5" name="AutoShape 4" descr="Pateikiama: „DSCF9802.JPG“"/>
          <p:cNvSpPr>
            <a:spLocks noChangeAspect="1" noChangeArrowheads="1"/>
          </p:cNvSpPr>
          <p:nvPr/>
        </p:nvSpPr>
        <p:spPr bwMode="auto">
          <a:xfrm>
            <a:off x="215900" y="15875"/>
            <a:ext cx="7019925" cy="526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6" name="AutoShape 6" descr="Pateikiama: „DSCF9802.JPG“"/>
          <p:cNvSpPr>
            <a:spLocks noChangeAspect="1" noChangeArrowheads="1"/>
          </p:cNvSpPr>
          <p:nvPr/>
        </p:nvSpPr>
        <p:spPr bwMode="auto">
          <a:xfrm>
            <a:off x="368300" y="168275"/>
            <a:ext cx="7019925" cy="526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27" y="2836153"/>
            <a:ext cx="4940255" cy="37068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848" y="2836153"/>
            <a:ext cx="4940256" cy="370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7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855" y="882203"/>
            <a:ext cx="9720073" cy="4023360"/>
          </a:xfrm>
        </p:spPr>
        <p:txBody>
          <a:bodyPr>
            <a:normAutofit/>
          </a:bodyPr>
          <a:lstStyle/>
          <a:p>
            <a:r>
              <a:rPr lang="lt-LT" sz="2800" dirty="0" smtClean="0">
                <a:latin typeface="Arial Narrow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Su pirmąją prizmę pavyko išgauti net </a:t>
            </a:r>
            <a:r>
              <a:rPr lang="en-US" sz="2800" dirty="0" smtClean="0">
                <a:latin typeface="Arial Narrow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4 – 5 </a:t>
            </a:r>
            <a:r>
              <a:rPr lang="en-US" sz="2800" dirty="0" err="1" smtClean="0">
                <a:latin typeface="Arial Narrow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vai</a:t>
            </a:r>
            <a:r>
              <a:rPr lang="lt-LT" sz="2800" dirty="0" smtClean="0">
                <a:latin typeface="Arial Narrow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v</a:t>
            </a:r>
            <a:r>
              <a:rPr lang="en-US" sz="2800" dirty="0" smtClean="0">
                <a:latin typeface="Arial Narrow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or</a:t>
            </a:r>
            <a:r>
              <a:rPr lang="lt-LT" sz="2800" dirty="0" err="1" smtClean="0">
                <a:latin typeface="Arial Narrow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ykštes</a:t>
            </a:r>
            <a:r>
              <a:rPr lang="lt-LT" sz="2800" dirty="0" smtClean="0">
                <a:latin typeface="Arial Narrow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kurios atsispindėjo viena ant kitos. </a:t>
            </a:r>
            <a:endParaRPr lang="lt-LT" sz="2800" dirty="0">
              <a:latin typeface="Arial Narrow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54" y="4207351"/>
            <a:ext cx="3058475" cy="18167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399" y="1985498"/>
            <a:ext cx="5591531" cy="41999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54" y="1981635"/>
            <a:ext cx="3450547" cy="203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1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522" y="502581"/>
            <a:ext cx="9720073" cy="4023360"/>
          </a:xfrm>
        </p:spPr>
        <p:txBody>
          <a:bodyPr>
            <a:normAutofit/>
          </a:bodyPr>
          <a:lstStyle/>
          <a:p>
            <a:r>
              <a:rPr lang="lt-LT" sz="2800" dirty="0" smtClean="0">
                <a:latin typeface="Arial Narrow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Su mažesne prizme pavyko išgauti ryškesnes vaivorykštes, bet, gaila, niekaip nepavyko užfiksuoti spalvų, kurios realybėje buvo labai gerai matomos, dirbant su abejomis prizmėmis. </a:t>
            </a:r>
            <a:endParaRPr lang="lt-LT" sz="2800" dirty="0">
              <a:latin typeface="Arial Narrow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147" y="2329667"/>
            <a:ext cx="2108769" cy="17169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994" y="2514261"/>
            <a:ext cx="6617142" cy="36675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147" y="4284412"/>
            <a:ext cx="2744224" cy="189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7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</a:t>
            </a:r>
            <a:r>
              <a:rPr lang="lt-LT" sz="4400" b="1" dirty="0" smtClean="0">
                <a:latin typeface="Arial" pitchFamily="34" charset="0"/>
                <a:cs typeface="Arial" pitchFamily="34" charset="0"/>
              </a:rPr>
              <a:t>antrasis bandymas</a:t>
            </a:r>
            <a:endParaRPr lang="lt-LT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026" y="1897812"/>
            <a:ext cx="9720073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altLang="lt-LT" sz="2800" dirty="0" smtClean="0">
                <a:ln w="0"/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Bandymas (atliktas ne mūsų) gaudant nuo veidrodėlio sklindantį šviesos spindulį, taip gaunant vaivorykštę.</a:t>
            </a:r>
          </a:p>
        </p:txBody>
      </p:sp>
      <p:pic>
        <p:nvPicPr>
          <p:cNvPr id="4" name="Picture 5" descr="C:\Jurates dokumentai\2014\vaivo\bandymas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026" y="2841306"/>
            <a:ext cx="4669306" cy="3731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C:\Jurates dokumentai\2014\vaivo\bandyma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6062" y="2841306"/>
            <a:ext cx="5418668" cy="373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960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400" b="1" dirty="0" smtClean="0">
                <a:latin typeface="Arial" pitchFamily="34" charset="0"/>
                <a:cs typeface="Arial" pitchFamily="34" charset="0"/>
              </a:rPr>
              <a:t>Įvairūs bandymai</a:t>
            </a:r>
            <a:endParaRPr lang="lt-LT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lt-LT" sz="2800" dirty="0" smtClean="0">
                <a:latin typeface="Arial Narrow" panose="020B0606020202030204" pitchFamily="34" charset="0"/>
              </a:rPr>
              <a:t> </a:t>
            </a:r>
            <a:r>
              <a:rPr lang="lt-LT" sz="2800" b="1" dirty="0" smtClean="0">
                <a:latin typeface="Arial Narrow" panose="020B0606020202030204" pitchFamily="34" charset="0"/>
              </a:rPr>
              <a:t>Dispersijos paaiškinimas: </a:t>
            </a:r>
            <a:r>
              <a:rPr lang="lt-LT" sz="2800" dirty="0" smtClean="0">
                <a:latin typeface="Arial Narrow" panose="020B0606020202030204" pitchFamily="34" charset="0"/>
                <a:hlinkClick r:id="rId2"/>
              </a:rPr>
              <a:t>https</a:t>
            </a:r>
            <a:r>
              <a:rPr lang="lt-LT" sz="2800" dirty="0">
                <a:latin typeface="Arial Narrow" panose="020B0606020202030204" pitchFamily="34" charset="0"/>
                <a:hlinkClick r:id="rId2"/>
              </a:rPr>
              <a:t>://</a:t>
            </a:r>
            <a:r>
              <a:rPr lang="lt-LT" sz="2800" dirty="0" smtClean="0">
                <a:latin typeface="Arial Narrow" panose="020B0606020202030204" pitchFamily="34" charset="0"/>
                <a:hlinkClick r:id="rId2"/>
              </a:rPr>
              <a:t>www.youtube.com/watch?v=6y0WJ4OFm58</a:t>
            </a:r>
            <a:endParaRPr lang="lt-LT" sz="2800" dirty="0" smtClean="0">
              <a:latin typeface="Arial Narrow" panose="020B060602020203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lt-LT" sz="2800" b="1" dirty="0" smtClean="0">
                <a:latin typeface="Arial Narrow" panose="020B0606020202030204" pitchFamily="34" charset="0"/>
              </a:rPr>
              <a:t> Bandymas atliktas, pagal Niutono eksperimentą su prizme:</a:t>
            </a:r>
          </a:p>
          <a:p>
            <a:pPr marL="0" indent="0">
              <a:buNone/>
            </a:pPr>
            <a:r>
              <a:rPr lang="lt-LT" sz="2800" dirty="0">
                <a:latin typeface="Arial Narrow" panose="020B0606020202030204" pitchFamily="34" charset="0"/>
                <a:hlinkClick r:id="rId3"/>
              </a:rPr>
              <a:t> </a:t>
            </a:r>
            <a:r>
              <a:rPr lang="lt-LT" sz="2800" dirty="0" smtClean="0">
                <a:latin typeface="Arial Narrow" panose="020B0606020202030204" pitchFamily="34" charset="0"/>
                <a:hlinkClick r:id="rId3"/>
              </a:rPr>
              <a:t> https</a:t>
            </a:r>
            <a:r>
              <a:rPr lang="lt-LT" sz="2800" dirty="0">
                <a:latin typeface="Arial Narrow" panose="020B0606020202030204" pitchFamily="34" charset="0"/>
                <a:hlinkClick r:id="rId3"/>
              </a:rPr>
              <a:t>://</a:t>
            </a:r>
            <a:r>
              <a:rPr lang="lt-LT" sz="2800" dirty="0" smtClean="0">
                <a:latin typeface="Arial Narrow" panose="020B0606020202030204" pitchFamily="34" charset="0"/>
                <a:hlinkClick r:id="rId3"/>
              </a:rPr>
              <a:t>www.youtube.com/watch?v=uucYGK_Ymp0</a:t>
            </a:r>
            <a:endParaRPr lang="lt-LT" sz="2800" dirty="0" smtClean="0">
              <a:latin typeface="Arial Narrow" panose="020B060602020203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latin typeface="Arial Narrow" panose="020B0606020202030204" pitchFamily="34" charset="0"/>
              </a:rPr>
              <a:t> </a:t>
            </a:r>
            <a:r>
              <a:rPr lang="lt-LT" sz="2800" b="1" dirty="0" smtClean="0">
                <a:latin typeface="Arial Narrow" panose="020B0606020202030204" pitchFamily="34" charset="0"/>
              </a:rPr>
              <a:t>Šviesos dispersijos reiškinys:</a:t>
            </a:r>
          </a:p>
          <a:p>
            <a:pPr marL="0" indent="0">
              <a:buNone/>
            </a:pPr>
            <a:r>
              <a:rPr lang="lt-LT" sz="2800" dirty="0">
                <a:latin typeface="Arial Narrow" panose="020B0606020202030204" pitchFamily="34" charset="0"/>
                <a:hlinkClick r:id="rId4"/>
              </a:rPr>
              <a:t>https://</a:t>
            </a:r>
            <a:r>
              <a:rPr lang="lt-LT" sz="2800" dirty="0" smtClean="0">
                <a:latin typeface="Arial Narrow" panose="020B0606020202030204" pitchFamily="34" charset="0"/>
                <a:hlinkClick r:id="rId4"/>
              </a:rPr>
              <a:t>www.youtube.com/watch?v=yrRkJMHEcYE</a:t>
            </a:r>
            <a:endParaRPr lang="lt-LT" sz="2800" dirty="0" smtClean="0">
              <a:latin typeface="Arial Narrow" panose="020B060602020203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lt-LT" sz="2800" dirty="0" smtClean="0">
                <a:latin typeface="Arial Narrow" panose="020B0606020202030204" pitchFamily="34" charset="0"/>
              </a:rPr>
              <a:t> </a:t>
            </a:r>
            <a:r>
              <a:rPr lang="lt-LT" sz="2800" b="1" dirty="0" smtClean="0">
                <a:latin typeface="Arial Narrow" panose="020B0606020202030204" pitchFamily="34" charset="0"/>
              </a:rPr>
              <a:t>Vaivorykštės susidarymas:</a:t>
            </a:r>
          </a:p>
          <a:p>
            <a:pPr marL="0" indent="0">
              <a:buNone/>
            </a:pPr>
            <a:r>
              <a:rPr lang="lt-LT" sz="2800" dirty="0">
                <a:latin typeface="Arial Narrow" panose="020B0606020202030204" pitchFamily="34" charset="0"/>
                <a:hlinkClick r:id="rId5"/>
              </a:rPr>
              <a:t>https://</a:t>
            </a:r>
            <a:r>
              <a:rPr lang="lt-LT" sz="2800" dirty="0" smtClean="0">
                <a:latin typeface="Arial Narrow" panose="020B0606020202030204" pitchFamily="34" charset="0"/>
                <a:hlinkClick r:id="rId5"/>
              </a:rPr>
              <a:t>www.youtube.com/watch?v=DE8ZlVaCKiM</a:t>
            </a:r>
            <a:endParaRPr lang="lt-LT" sz="28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pPr>
              <a:buFont typeface="Arial" pitchFamily="34" charset="0"/>
              <a:buChar char="•"/>
            </a:pPr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2686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06875" y="360929"/>
            <a:ext cx="9720072" cy="1499616"/>
          </a:xfrm>
        </p:spPr>
        <p:txBody>
          <a:bodyPr>
            <a:normAutofit/>
          </a:bodyPr>
          <a:lstStyle/>
          <a:p>
            <a:r>
              <a:rPr lang="lt-LT" sz="44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įdomu</a:t>
            </a:r>
            <a:endParaRPr lang="lt-LT" sz="4400" b="1" dirty="0"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02257" y="1514259"/>
            <a:ext cx="10653623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>
                <a:latin typeface="Arial Narrow" pitchFamily="34" charset="0"/>
              </a:rPr>
              <a:t>•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Eidama prizme, šviesa suskyla į spalvotą juostą</a:t>
            </a:r>
            <a:r>
              <a:rPr lang="lt-LT" sz="28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- tai buvo žinoma jau senų senovėje. Aristotelis teigė, kad pagrindinė yra saules ( balta ) šviesa, o visos kitos gaunamos pridėjus .</a:t>
            </a:r>
          </a:p>
          <a:p>
            <a:pPr marL="0" indent="0">
              <a:buNone/>
            </a:pP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• Daltonizmas – įgimtas negebėjimas skirti kai kurių spalvų, kai paprastas žmogus gali matyti, atskirti net 160 atspalvių.</a:t>
            </a:r>
          </a:p>
          <a:p>
            <a:pPr marL="0" indent="0">
              <a:buNone/>
            </a:pPr>
            <a:r>
              <a:rPr lang="lt-LT" sz="2800" dirty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• </a:t>
            </a:r>
            <a:r>
              <a:rPr lang="lt-LT" sz="2800" dirty="0" smtClean="0">
                <a:latin typeface="Arial Narrow" pitchFamily="34" charset="0"/>
                <a:ea typeface="Arial Unicode MS" pitchFamily="34" charset="-128"/>
                <a:cs typeface="Arial Unicode MS" pitchFamily="34" charset="-128"/>
              </a:rPr>
              <a:t>Vaivorykštė gali atsirasti ir mėnulio šviesoje, nors šio dangaus kūno atspindima šviesa ir yra daug kartų silpnesnė nei Saulės.</a:t>
            </a:r>
            <a:endParaRPr lang="lt-LT" sz="2800" dirty="0">
              <a:latin typeface="Arial Narrow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1266" name="Picture 2" descr="http://www.domobaldai.lt/5/images/stories/spektro%20ratas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376" y="4252778"/>
            <a:ext cx="3317099" cy="260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9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5"/>
            <a:ext cx="9720072" cy="196480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lt-LT" sz="4400" dirty="0" smtClean="0">
                <a:latin typeface="Arial" pitchFamily="34" charset="0"/>
                <a:cs typeface="Arial" pitchFamily="34" charset="0"/>
              </a:rPr>
              <a:t>Kokybinės užduotys</a:t>
            </a:r>
            <a:endParaRPr lang="lt-LT" sz="4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407" y="2595092"/>
            <a:ext cx="6653749" cy="426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7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9832763" cy="175874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lt-LT" sz="4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Paaiškinkite</a:t>
            </a:r>
            <a:r>
              <a:rPr lang="lt-LT" sz="43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kodėl matome mėlyną stiklo, popieriaus ar dangaus spalvą</a:t>
            </a:r>
            <a:r>
              <a:rPr lang="lt-LT" sz="4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lt-LT" sz="43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524258"/>
            <a:ext cx="9720073" cy="378510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lt-LT" sz="255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Mėlynas </a:t>
            </a:r>
            <a:r>
              <a:rPr lang="lt-LT" sz="255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popierius atspindi mėlynos spalvos šviesą, o kitas spalvas sugeria</a:t>
            </a:r>
            <a:r>
              <a:rPr lang="lt-LT" sz="255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255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55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55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mėlynas </a:t>
            </a:r>
            <a:r>
              <a:rPr lang="lt-LT" sz="255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stiklas praleidžia mėlynos spalvos šviesą, o kitas absorbuoja</a:t>
            </a:r>
            <a:r>
              <a:rPr lang="lt-LT" sz="255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lang="en-US" sz="255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55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</a:t>
            </a:r>
            <a:r>
              <a:rPr lang="lt-LT" sz="255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ras išsklaido</a:t>
            </a:r>
            <a:r>
              <a:rPr lang="en-US" sz="255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55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mėlyną </a:t>
            </a:r>
            <a:r>
              <a:rPr lang="lt-LT" sz="255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šviesą.</a:t>
            </a:r>
          </a:p>
          <a:p>
            <a:endParaRPr lang="lt-LT" sz="255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946" y="4667121"/>
            <a:ext cx="3509279" cy="2193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702" y="4663811"/>
            <a:ext cx="3341297" cy="219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95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9720073" cy="170078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lt-LT" sz="4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Kodėl </a:t>
            </a:r>
            <a:r>
              <a:rPr lang="lt-LT" sz="43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žiūrint iš Žemės dangus atrodo mėlynas, o iš Mėnulio - juodas</a:t>
            </a:r>
            <a:r>
              <a:rPr lang="lt-LT" sz="4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lt-LT" sz="43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7" y="2543578"/>
            <a:ext cx="9720073" cy="4023360"/>
          </a:xfrm>
        </p:spPr>
        <p:txBody>
          <a:bodyPr>
            <a:normAutofit/>
          </a:bodyPr>
          <a:lstStyle/>
          <a:p>
            <a:r>
              <a:rPr lang="lt-LT" sz="255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Žemės atmosfera išsklaido mėlynosios spektro dalies šviesos bangas. </a:t>
            </a:r>
            <a:r>
              <a:rPr lang="lt-LT" sz="255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</a:t>
            </a:r>
            <a:r>
              <a:rPr lang="en-US" sz="255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</a:t>
            </a:r>
            <a:r>
              <a:rPr lang="lt-LT" sz="255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nulis </a:t>
            </a:r>
            <a:r>
              <a:rPr lang="lt-LT" sz="255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neturi atmosferos.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341" y="3474601"/>
            <a:ext cx="4123117" cy="30923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938" y="3474601"/>
            <a:ext cx="4638506" cy="309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8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027" y="414068"/>
            <a:ext cx="10006642" cy="203583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lt-LT" sz="35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Kai </a:t>
            </a:r>
            <a:r>
              <a:rPr lang="lt-LT" sz="35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kuriuose automobiliuose įrengti papildomi geltonos spalvos žibintai.</a:t>
            </a:r>
            <a:br>
              <a:rPr lang="lt-LT" sz="35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lt-LT" sz="35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Kodėl šie žibintai naudojami esant rūkui</a:t>
            </a:r>
            <a:r>
              <a:rPr lang="lt-LT" sz="35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lt-LT" sz="35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7" y="2659487"/>
            <a:ext cx="9720073" cy="4023360"/>
          </a:xfrm>
        </p:spPr>
        <p:txBody>
          <a:bodyPr>
            <a:normAutofit/>
          </a:bodyPr>
          <a:lstStyle/>
          <a:p>
            <a:r>
              <a:rPr lang="lt-LT" sz="2600" b="1" dirty="0"/>
              <a:t>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Geltoną spalvą oras mažiau išsklaido.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150" y="3336992"/>
            <a:ext cx="5205889" cy="31153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81" y="3336992"/>
            <a:ext cx="3601108" cy="313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5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579549"/>
            <a:ext cx="9720073" cy="252425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lt-LT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Ant balto popieriaus priklijuotos raudonos raidės. Kokia šviesa reikia </a:t>
            </a:r>
            <a:r>
              <a:rPr lang="lt-LT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apšviesti </a:t>
            </a:r>
            <a:r>
              <a:rPr lang="lt-LT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popierių, kad raidės pasidarytų nematomos</a:t>
            </a:r>
            <a:r>
              <a:rPr lang="lt-LT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lt-LT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3361386"/>
            <a:ext cx="9720073" cy="29479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Popierių apšvietus raudona šviesa raudonų raidžių nesimatys.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056" y="3980140"/>
            <a:ext cx="3899696" cy="25867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1" y="3980140"/>
            <a:ext cx="3668093" cy="258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93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604534"/>
            <a:ext cx="9720072" cy="168146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lt-LT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Kaip atrodys raudonos raidės žiūrint į jas pro žalią stiklą</a:t>
            </a:r>
            <a:r>
              <a:rPr lang="lt-LT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lt-LT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472744"/>
            <a:ext cx="9720073" cy="3836616"/>
          </a:xfrm>
        </p:spPr>
        <p:txBody>
          <a:bodyPr>
            <a:normAutofit/>
          </a:bodyPr>
          <a:lstStyle/>
          <a:p>
            <a:r>
              <a:rPr lang="lt-LT" sz="2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Žiūrint </a:t>
            </a:r>
            <a:r>
              <a:rPr lang="lt-LT" sz="2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 žalią stiklą raudonos raidės atrodys juodos.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172" y="3024992"/>
            <a:ext cx="4198072" cy="30924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835" y="3154197"/>
            <a:ext cx="3155163" cy="315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15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92428"/>
            <a:ext cx="9948673" cy="216365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lt-LT" sz="3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Kokie šviesos šaltiniai - mėlyni, žali ar </a:t>
            </a:r>
            <a:r>
              <a:rPr lang="lt-LT" sz="3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raudoni </a:t>
            </a:r>
            <a:r>
              <a:rPr lang="lt-LT" sz="3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žiūrint iš didelio </a:t>
            </a:r>
            <a:r>
              <a:rPr lang="lt-LT" sz="3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aukščio </a:t>
            </a:r>
            <a:r>
              <a:rPr lang="lt-LT" sz="3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(pavyzdžiui, iš lėktuvo kabinos) sunkiau pastebimi</a:t>
            </a:r>
            <a:r>
              <a:rPr lang="lt-LT" sz="3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lt-LT" sz="3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6875" y="2867250"/>
            <a:ext cx="9720073" cy="3347219"/>
          </a:xfrm>
        </p:spPr>
        <p:txBody>
          <a:bodyPr>
            <a:normAutofit/>
          </a:bodyPr>
          <a:lstStyle/>
          <a:p>
            <a:r>
              <a:rPr lang="lt-LT" sz="2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Iš didelio aukščio sunkiau pastebimi mėlyni šviesos šaltiniai: jų šviesa </a:t>
            </a:r>
            <a:r>
              <a:rPr lang="lt-LT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ore</a:t>
            </a:r>
            <a:r>
              <a:rPr lang="en-US" sz="2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lt-LT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</a:t>
            </a:r>
            <a:r>
              <a:rPr lang="en-US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lt-LT" sz="28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</a:t>
            </a:r>
            <a:r>
              <a:rPr lang="lt-LT" sz="2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išsisklaido.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890" y="3837903"/>
            <a:ext cx="4976969" cy="279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5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018" y="388189"/>
            <a:ext cx="9931420" cy="196682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lt-LT" sz="39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Kokias spalvas galima gauti turint avietinės, geltonos ir žydros </a:t>
            </a:r>
            <a:r>
              <a:rPr lang="lt-LT" sz="39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spalvos stiklus?</a:t>
            </a:r>
            <a:endParaRPr lang="lt-LT" sz="39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524258"/>
            <a:ext cx="9720073" cy="378510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5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Avietinis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stiklas su geltonu praleidžia raudonuosius spindulius; </a:t>
            </a:r>
            <a:endParaRPr lang="en-US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žydras su</a:t>
            </a:r>
            <a:r>
              <a:rPr lang="en-U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geltonu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žaliuosius; </a:t>
            </a:r>
            <a:endParaRPr lang="en-US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žydras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 avietiniu - violetinius; </a:t>
            </a:r>
            <a:endParaRPr lang="en-US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visi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trys stiklai kartu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duoda</a:t>
            </a:r>
            <a:r>
              <a:rPr lang="en-US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juodą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spalvą.</a:t>
            </a:r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321" y="3193960"/>
            <a:ext cx="3218430" cy="321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7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431321"/>
            <a:ext cx="9819276" cy="165351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lt-LT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Kodėl draudžiamiesiems eismo ženklams parinkta raudona spalva</a:t>
            </a:r>
            <a:r>
              <a:rPr lang="lt-LT" sz="4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lt-LT" sz="4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3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Raudonųjų spindulių bangos ilgis yra didesnis negu kitų spektro spalvų</a:t>
            </a:r>
            <a:br>
              <a:rPr lang="lt-LT" sz="23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lt-LT" sz="23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spindulių. Didesnio bangos ilgio spindulius mažiau sugeria oras bei jame </a:t>
            </a:r>
            <a:r>
              <a:rPr lang="lt-LT" sz="2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esančios</a:t>
            </a:r>
            <a:r>
              <a:rPr lang="en-US" sz="2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lt-LT" sz="2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dulkelės</a:t>
            </a:r>
            <a:r>
              <a:rPr lang="lt-LT" sz="23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vandens garai ir kt., todėl raudona spalva iš tolo geriau matoma.</a:t>
            </a:r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972" y="3611687"/>
            <a:ext cx="3032975" cy="3032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183" y="3361521"/>
            <a:ext cx="4670104" cy="319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6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336429"/>
            <a:ext cx="10052190" cy="204446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lt-LT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 pasikeis šviesos bangų greitis, ilgis ir svyravimo dažnis šviesai </a:t>
            </a:r>
            <a:r>
              <a:rPr lang="lt-LT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pereinant </a:t>
            </a:r>
            <a:r>
              <a:rPr lang="lt-LT" sz="4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iš oro į stiklą? Jei pasikeis, tai kaip</a:t>
            </a:r>
            <a:r>
              <a:rPr lang="lt-LT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lt-LT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665926"/>
            <a:ext cx="9720073" cy="3643433"/>
          </a:xfrm>
        </p:spPr>
        <p:txBody>
          <a:bodyPr/>
          <a:lstStyle/>
          <a:p>
            <a:r>
              <a:rPr lang="lt-LT" sz="27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Bangų greitis ir ilgis sumažės, o dažnis nepakis.</a:t>
            </a:r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394" y="3179577"/>
            <a:ext cx="5659192" cy="350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15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450761"/>
            <a:ext cx="9720073" cy="195758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lt-LT" dirty="0"/>
              <a:t>Vanduo apšviestas raudona spalva. Kokią spalvą mato žmogus, </a:t>
            </a:r>
            <a:r>
              <a:rPr lang="lt-LT" dirty="0" smtClean="0"/>
              <a:t>atsimerkęs </a:t>
            </a:r>
            <a:r>
              <a:rPr lang="lt-LT" dirty="0"/>
              <a:t>po vandeniu</a:t>
            </a:r>
            <a:r>
              <a:rPr lang="lt-LT" dirty="0" smtClean="0"/>
              <a:t>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7895" y="2665196"/>
            <a:ext cx="9720073" cy="3488887"/>
          </a:xfrm>
        </p:spPr>
        <p:txBody>
          <a:bodyPr/>
          <a:lstStyle/>
          <a:p>
            <a:r>
              <a:rPr lang="lt-LT" sz="25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Žmogus po vandeniu mato raudoną spalvą. Spalva, kurią mato akis, </a:t>
            </a:r>
            <a:r>
              <a:rPr lang="lt-LT" sz="25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priklauso </a:t>
            </a:r>
            <a:r>
              <a:rPr lang="lt-LT" sz="25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ne nuo bangos ilgio, kuris spinduliams pereinant į vandenį pakinta, o nuo </a:t>
            </a:r>
            <a:r>
              <a:rPr lang="lt-LT" sz="25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virpesių </a:t>
            </a:r>
            <a:r>
              <a:rPr lang="lt-LT" sz="25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dažnio, kuris lieka nepakitęs.</a:t>
            </a:r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432" y="3966692"/>
            <a:ext cx="4613500" cy="25950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236" y="3966691"/>
            <a:ext cx="4613500" cy="259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6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286696" y="414069"/>
            <a:ext cx="9513576" cy="241929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lt-LT" sz="12000" dirty="0" smtClean="0"/>
              <a:t>testas</a:t>
            </a:r>
            <a:endParaRPr lang="lt-LT" sz="12000" dirty="0"/>
          </a:p>
        </p:txBody>
      </p:sp>
      <p:pic>
        <p:nvPicPr>
          <p:cNvPr id="12290" name="Picture 2" descr="http://www.taupiems.lt/uploads/modules/articles/fullsize/1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358" y="2833358"/>
            <a:ext cx="5890642" cy="370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56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15501" y="559336"/>
            <a:ext cx="10147080" cy="239952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5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lt-LT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Baltos šviesos skaidymasis į spektrą -</a:t>
            </a:r>
            <a:endParaRPr lang="lt-LT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24459" y="3217652"/>
            <a:ext cx="9720073" cy="4161382"/>
          </a:xfrm>
        </p:spPr>
        <p:txBody>
          <a:bodyPr>
            <a:normAutofit/>
          </a:bodyPr>
          <a:lstStyle/>
          <a:p>
            <a:endParaRPr lang="lt-LT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– Dispersija                                               C - lūžimas</a:t>
            </a:r>
          </a:p>
          <a:p>
            <a:endParaRPr lang="lt-LT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– Atspindys                                                D - difrakcija </a:t>
            </a:r>
          </a:p>
          <a:p>
            <a:pPr marL="0" indent="0">
              <a:buNone/>
            </a:pP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423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84511" y="852632"/>
            <a:ext cx="9914168" cy="2088975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</a:t>
            </a:r>
            <a:r>
              <a:rPr lang="lt-LT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GĖLĖS LAPAS ŽALIAS, NES ....... SPINDULIUS.</a:t>
            </a:r>
            <a:endParaRPr lang="lt-LT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82921" y="2972662"/>
            <a:ext cx="9720073" cy="4023360"/>
          </a:xfrm>
        </p:spPr>
        <p:txBody>
          <a:bodyPr/>
          <a:lstStyle/>
          <a:p>
            <a:endParaRPr lang="lt-LT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– sugeria žalius                                                C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sugeria visus</a:t>
            </a:r>
            <a:endParaRPr lang="lt-LT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    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atspindi žalius                                               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atspindi visus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9551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1"/>
          <p:cNvSpPr>
            <a:spLocks noGrp="1"/>
          </p:cNvSpPr>
          <p:nvPr>
            <p:ph type="title"/>
          </p:nvPr>
        </p:nvSpPr>
        <p:spPr>
          <a:xfrm>
            <a:off x="1041380" y="628347"/>
            <a:ext cx="9888287" cy="2175237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</a:t>
            </a:r>
            <a:r>
              <a:rPr lang="lt-LT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Popieriaus lapas yra baltas, nes ...... Spindulius.</a:t>
            </a:r>
            <a:endParaRPr lang="lt-LT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53525" y="2881222"/>
            <a:ext cx="9698506" cy="3410884"/>
          </a:xfrm>
        </p:spPr>
        <p:txBody>
          <a:bodyPr/>
          <a:lstStyle/>
          <a:p>
            <a:endParaRPr lang="lt-LT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–sugeria visus                                               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 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atspindi visus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    </a:t>
            </a: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–atspindi pagrindinius                                     D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sugeria pagrindinius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3547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9845155" cy="2416776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4.</a:t>
            </a:r>
            <a:r>
              <a:rPr lang="lt-LT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Kūnas yra juodas, nes ........ Spindulius.</a:t>
            </a:r>
            <a:endParaRPr lang="lt-LT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24128" y="3105508"/>
            <a:ext cx="9720073" cy="3203851"/>
          </a:xfrm>
        </p:spPr>
        <p:txBody>
          <a:bodyPr/>
          <a:lstStyle/>
          <a:p>
            <a:endParaRPr lang="lt-LT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– atspindi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pagrindiniu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                                    C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sugeria pagrindiniu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    </a:t>
            </a: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–atspindi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visus                                                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 – sugeria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visus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1981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1"/>
          <p:cNvSpPr>
            <a:spLocks noGrp="1"/>
          </p:cNvSpPr>
          <p:nvPr>
            <p:ph type="title"/>
          </p:nvPr>
        </p:nvSpPr>
        <p:spPr>
          <a:xfrm>
            <a:off x="1024128" y="585215"/>
            <a:ext cx="9905540" cy="2597932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5.</a:t>
            </a:r>
            <a:r>
              <a:rPr lang="lt-LT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Vaivorykštę sudaro ........ spalvos.</a:t>
            </a:r>
            <a:endParaRPr lang="lt-LT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007540" y="3278039"/>
            <a:ext cx="7999102" cy="3039948"/>
          </a:xfrm>
        </p:spPr>
        <p:txBody>
          <a:bodyPr>
            <a:normAutofit/>
          </a:bodyPr>
          <a:lstStyle/>
          <a:p>
            <a:endParaRPr lang="lt-LT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– 8                                          C – 7 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    </a:t>
            </a: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9                                          D – 6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6177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442508" y="3071002"/>
            <a:ext cx="9720073" cy="3246983"/>
          </a:xfrm>
        </p:spPr>
        <p:txBody>
          <a:bodyPr/>
          <a:lstStyle/>
          <a:p>
            <a:endParaRPr lang="lt-LT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raudoni                                         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 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violetiniai 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    </a:t>
            </a: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balti                                                D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žali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lt-LT" dirty="0"/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1015501" y="559336"/>
            <a:ext cx="10147080" cy="2399524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6.</a:t>
            </a:r>
            <a:r>
              <a:rPr lang="lt-LT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Eidami per prizmę, labiausiai lūžta ...... Spinduliai.</a:t>
            </a:r>
            <a:endParaRPr lang="lt-LT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511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89620" y="3364301"/>
            <a:ext cx="9720073" cy="3048575"/>
          </a:xfrm>
        </p:spPr>
        <p:txBody>
          <a:bodyPr>
            <a:normAutofit/>
          </a:bodyPr>
          <a:lstStyle/>
          <a:p>
            <a:endParaRPr lang="lt-LT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žalia sukeista su mėlyna               C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oranžinė sukeista su geltona 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    </a:t>
            </a: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žydra sukeista su žalia                  D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taip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989620" y="301925"/>
            <a:ext cx="10009059" cy="2881223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7.</a:t>
            </a:r>
            <a:r>
              <a:rPr lang="lt-LT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RAUDONA, ORANDŽINĖ, GELTONA, ŽYDRA, ŽALIA, MĖLYNA, VIOLETINĖ – SPEKTRO SPALVOS</a:t>
            </a:r>
            <a:endParaRPr lang="lt-LT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593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24128" y="3019244"/>
            <a:ext cx="9720073" cy="3290115"/>
          </a:xfrm>
        </p:spPr>
        <p:txBody>
          <a:bodyPr/>
          <a:lstStyle/>
          <a:p>
            <a:endParaRPr lang="lt-LT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violetinių                                         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 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žalių 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    </a:t>
            </a: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raudonų                                             D </a:t>
            </a:r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mėlynų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lt-LT" dirty="0"/>
          </a:p>
        </p:txBody>
      </p:sp>
      <p:sp>
        <p:nvSpPr>
          <p:cNvPr id="4" name="Antraštė 1"/>
          <p:cNvSpPr txBox="1">
            <a:spLocks/>
          </p:cNvSpPr>
          <p:nvPr/>
        </p:nvSpPr>
        <p:spPr>
          <a:xfrm>
            <a:off x="1015501" y="680106"/>
            <a:ext cx="10147080" cy="2399524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8.</a:t>
            </a:r>
            <a:r>
              <a:rPr lang="lt-LT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Mažiausias bangos ilgis šių spindulių</a:t>
            </a:r>
            <a:endParaRPr lang="lt-LT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771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1"/>
          <p:cNvSpPr txBox="1">
            <a:spLocks noGrp="1"/>
          </p:cNvSpPr>
          <p:nvPr>
            <p:ph type="title"/>
          </p:nvPr>
        </p:nvSpPr>
        <p:spPr>
          <a:xfrm>
            <a:off x="1024128" y="585215"/>
            <a:ext cx="9720072" cy="2175237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9.</a:t>
            </a:r>
            <a:r>
              <a:rPr lang="lt-LT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Dispersijos idėją patvirtino....</a:t>
            </a:r>
            <a:endParaRPr lang="lt-LT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urinio vietos rezervavimo ženklas 2"/>
          <p:cNvSpPr>
            <a:spLocks noGrp="1"/>
          </p:cNvSpPr>
          <p:nvPr>
            <p:ph idx="1"/>
          </p:nvPr>
        </p:nvSpPr>
        <p:spPr>
          <a:xfrm>
            <a:off x="1023938" y="2933700"/>
            <a:ext cx="9720262" cy="3375025"/>
          </a:xfrm>
        </p:spPr>
        <p:txBody>
          <a:bodyPr>
            <a:normAutofit/>
          </a:bodyPr>
          <a:lstStyle/>
          <a:p>
            <a:endParaRPr lang="lt-LT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– V.Rentgenas                                          C – </a:t>
            </a:r>
            <a:r>
              <a:rPr lang="lt-LT" sz="2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T.Jangas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    </a:t>
            </a: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</a:t>
            </a:r>
            <a:r>
              <a:rPr lang="lt-LT" sz="24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M.K.Makselis</a:t>
            </a:r>
            <a:r>
              <a:rPr lang="lt-LT" sz="2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       D – A.Niutonas</a:t>
            </a: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0225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1"/>
          <p:cNvSpPr txBox="1">
            <a:spLocks noGrp="1"/>
          </p:cNvSpPr>
          <p:nvPr>
            <p:ph type="title"/>
          </p:nvPr>
        </p:nvSpPr>
        <p:spPr>
          <a:xfrm>
            <a:off x="1024128" y="585215"/>
            <a:ext cx="9720072" cy="2175237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</a:t>
            </a:r>
            <a:r>
              <a:rPr lang="en-US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  <a:r>
              <a:rPr lang="lt-LT" sz="5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Didžiausias greitis šių spindulių</a:t>
            </a:r>
            <a:endParaRPr lang="lt-LT" sz="5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Turinio vietos rezervavimo ženklas 2"/>
          <p:cNvSpPr>
            <a:spLocks noGrp="1"/>
          </p:cNvSpPr>
          <p:nvPr>
            <p:ph idx="1"/>
          </p:nvPr>
        </p:nvSpPr>
        <p:spPr>
          <a:xfrm>
            <a:off x="1023938" y="2933700"/>
            <a:ext cx="9720262" cy="3375025"/>
          </a:xfrm>
        </p:spPr>
        <p:txBody>
          <a:bodyPr>
            <a:normAutofit/>
          </a:bodyPr>
          <a:lstStyle/>
          <a:p>
            <a:endParaRPr lang="lt-LT" sz="24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– violetinių                                          C – žalių </a:t>
            </a: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         </a:t>
            </a:r>
          </a:p>
          <a:p>
            <a:r>
              <a:rPr lang="lt-LT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 – raudonų                                             D – mėlynų</a:t>
            </a:r>
          </a:p>
          <a:p>
            <a:pPr marL="0" indent="0">
              <a:buNone/>
            </a:pPr>
            <a:endParaRPr lang="lt-LT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9898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7" y="585216"/>
            <a:ext cx="9720073" cy="1191826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US" sz="5400" dirty="0" err="1" smtClean="0"/>
              <a:t>ATsakymai</a:t>
            </a:r>
            <a:endParaRPr lang="lt-LT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6270" y="2043123"/>
            <a:ext cx="9720073" cy="402336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1. A</a:t>
            </a:r>
          </a:p>
          <a:p>
            <a:r>
              <a:rPr lang="en-US" b="1" dirty="0" smtClean="0"/>
              <a:t>2. B</a:t>
            </a:r>
          </a:p>
          <a:p>
            <a:r>
              <a:rPr lang="en-US" b="1" dirty="0" smtClean="0"/>
              <a:t>3. C</a:t>
            </a:r>
          </a:p>
          <a:p>
            <a:r>
              <a:rPr lang="en-US" b="1" dirty="0" smtClean="0"/>
              <a:t>4. D</a:t>
            </a:r>
          </a:p>
          <a:p>
            <a:r>
              <a:rPr lang="en-US" b="1" dirty="0" smtClean="0"/>
              <a:t>5. C</a:t>
            </a:r>
          </a:p>
          <a:p>
            <a:r>
              <a:rPr lang="en-US" b="1" dirty="0" smtClean="0"/>
              <a:t>6. C</a:t>
            </a:r>
          </a:p>
          <a:p>
            <a:r>
              <a:rPr lang="en-US" b="1" dirty="0" smtClean="0"/>
              <a:t>7. B</a:t>
            </a:r>
          </a:p>
          <a:p>
            <a:r>
              <a:rPr lang="en-US" b="1" dirty="0" smtClean="0"/>
              <a:t>8. A</a:t>
            </a:r>
          </a:p>
          <a:p>
            <a:r>
              <a:rPr lang="en-US" b="1" dirty="0" smtClean="0"/>
              <a:t>9. D</a:t>
            </a:r>
            <a:endParaRPr lang="lt-LT" b="1" dirty="0" smtClean="0"/>
          </a:p>
          <a:p>
            <a:r>
              <a:rPr lang="lt-LT" b="1" dirty="0" smtClean="0"/>
              <a:t>10. B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280918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Informacijos šaltiniai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20040" indent="-320040">
              <a:spcAft>
                <a:spcPts val="0"/>
              </a:spcAft>
              <a:buFont typeface="Wingdings" panose="05000000000000000000" pitchFamily="2" charset="2"/>
              <a:buChar char="ð"/>
              <a:defRPr/>
            </a:pPr>
            <a:r>
              <a:rPr lang="lt-LT" sz="1800" dirty="0" err="1" smtClean="0">
                <a:latin typeface="Bookman Old Style" pitchFamily="18" charset="0"/>
                <a:cs typeface="Times New Roman" pitchFamily="18" charset="0"/>
              </a:rPr>
              <a:t>Vl.Valentinavičius</a:t>
            </a:r>
            <a:r>
              <a:rPr lang="lt-LT" sz="1800" dirty="0">
                <a:latin typeface="Bookman Old Style" pitchFamily="18" charset="0"/>
                <a:cs typeface="Times New Roman" pitchFamily="18" charset="0"/>
              </a:rPr>
              <a:t>, </a:t>
            </a:r>
            <a:r>
              <a:rPr lang="lt-LT" sz="1800" dirty="0" err="1" smtClean="0">
                <a:latin typeface="Bookman Old Style" pitchFamily="18" charset="0"/>
                <a:cs typeface="Times New Roman" pitchFamily="18" charset="0"/>
              </a:rPr>
              <a:t>Z.Šliavaitė</a:t>
            </a:r>
            <a:r>
              <a:rPr lang="lt-LT" sz="1800" dirty="0" smtClean="0">
                <a:latin typeface="Bookman Old Style" pitchFamily="18" charset="0"/>
                <a:cs typeface="Times New Roman" pitchFamily="18" charset="0"/>
              </a:rPr>
              <a:t>  </a:t>
            </a:r>
            <a:r>
              <a:rPr lang="lt-LT" sz="1800" dirty="0">
                <a:latin typeface="Bookman Old Style" pitchFamily="18" charset="0"/>
                <a:cs typeface="Times New Roman" pitchFamily="18" charset="0"/>
              </a:rPr>
              <a:t>Fizika. Vadovėlis X klasei. — Kaunas, 2013</a:t>
            </a:r>
            <a:r>
              <a:rPr lang="lt-LT" sz="1800" dirty="0" smtClean="0">
                <a:latin typeface="Bookman Old Style" pitchFamily="18" charset="0"/>
                <a:cs typeface="Times New Roman" pitchFamily="18" charset="0"/>
              </a:rPr>
              <a:t>.</a:t>
            </a:r>
          </a:p>
          <a:p>
            <a:pPr marL="320040" indent="-320040">
              <a:spcAft>
                <a:spcPts val="0"/>
              </a:spcAft>
              <a:buFont typeface="Wingdings" panose="05000000000000000000" pitchFamily="2" charset="2"/>
              <a:buChar char="ð"/>
              <a:defRPr/>
            </a:pPr>
            <a:r>
              <a:rPr lang="lt-LT" sz="1800" dirty="0" err="1" smtClean="0">
                <a:latin typeface="Bookman Old Style" pitchFamily="18" charset="0"/>
                <a:cs typeface="Times New Roman" pitchFamily="18" charset="0"/>
              </a:rPr>
              <a:t>A.Kairienė</a:t>
            </a:r>
            <a:r>
              <a:rPr lang="lt-LT" sz="1800" dirty="0" smtClean="0">
                <a:latin typeface="Bookman Old Style" pitchFamily="18" charset="0"/>
                <a:cs typeface="Times New Roman" pitchFamily="18" charset="0"/>
              </a:rPr>
              <a:t>, </a:t>
            </a:r>
            <a:r>
              <a:rPr lang="lt-LT" sz="1800" dirty="0" err="1" smtClean="0">
                <a:latin typeface="Bookman Old Style" pitchFamily="18" charset="0"/>
                <a:cs typeface="Times New Roman" pitchFamily="18" charset="0"/>
              </a:rPr>
              <a:t>E.Kalinkevičienė</a:t>
            </a:r>
            <a:r>
              <a:rPr lang="lt-LT" sz="1800" dirty="0" smtClean="0">
                <a:latin typeface="Bookman Old Style" pitchFamily="18" charset="0"/>
                <a:cs typeface="Times New Roman" pitchFamily="18" charset="0"/>
              </a:rPr>
              <a:t>. Kokybinės fizikos užduotys.- Vilnius, </a:t>
            </a:r>
            <a:r>
              <a:rPr lang="en-US" sz="1800" dirty="0" smtClean="0">
                <a:latin typeface="Bookman Old Style" pitchFamily="18" charset="0"/>
                <a:cs typeface="Times New Roman" pitchFamily="18" charset="0"/>
              </a:rPr>
              <a:t>2000.</a:t>
            </a:r>
            <a:r>
              <a:rPr lang="lt-LT" sz="1800" dirty="0" smtClean="0">
                <a:latin typeface="Bookman Old Style" pitchFamily="18" charset="0"/>
                <a:cs typeface="Times New Roman" pitchFamily="18" charset="0"/>
              </a:rPr>
              <a:t>   </a:t>
            </a:r>
            <a:endParaRPr lang="lt-LT" sz="1800" dirty="0" smtClean="0">
              <a:latin typeface="Bookman Old Style" pitchFamily="18" charset="0"/>
              <a:cs typeface="Times New Roman" pitchFamily="18" charset="0"/>
            </a:endParaRPr>
          </a:p>
          <a:p>
            <a:pPr marL="320040" indent="-320040">
              <a:spcAft>
                <a:spcPts val="0"/>
              </a:spcAft>
              <a:buFont typeface="Wingdings" panose="05000000000000000000" pitchFamily="2" charset="2"/>
              <a:buChar char="ð"/>
              <a:defRPr/>
            </a:pPr>
            <a:r>
              <a:rPr lang="lt-LT" sz="1800" dirty="0">
                <a:latin typeface="Bookman Old Style" pitchFamily="18" charset="0"/>
                <a:cs typeface="Times New Roman" pitchFamily="18" charset="0"/>
                <a:hlinkClick r:id="rId2"/>
              </a:rPr>
              <a:t>https://lt.wikipedia.org/wiki/%</a:t>
            </a:r>
            <a:r>
              <a:rPr lang="lt-LT" sz="1800" dirty="0" smtClean="0">
                <a:latin typeface="Bookman Old Style" pitchFamily="18" charset="0"/>
                <a:cs typeface="Times New Roman" pitchFamily="18" charset="0"/>
                <a:hlinkClick r:id="rId2"/>
              </a:rPr>
              <a:t>C5%A0viesos_dispersija</a:t>
            </a:r>
            <a:endParaRPr lang="lt-LT" sz="1800" dirty="0" smtClean="0">
              <a:latin typeface="Bookman Old Style" pitchFamily="18" charset="0"/>
              <a:cs typeface="Times New Roman" pitchFamily="18" charset="0"/>
            </a:endParaRPr>
          </a:p>
          <a:p>
            <a:pPr marL="320040" indent="-320040">
              <a:spcAft>
                <a:spcPts val="0"/>
              </a:spcAft>
              <a:buFont typeface="Wingdings" panose="05000000000000000000" pitchFamily="2" charset="2"/>
              <a:buChar char="ð"/>
              <a:defRPr/>
            </a:pPr>
            <a:r>
              <a:rPr lang="lt-LT" sz="1800" dirty="0">
                <a:latin typeface="Bookman Old Style" pitchFamily="18" charset="0"/>
                <a:cs typeface="Times New Roman" pitchFamily="18" charset="0"/>
                <a:hlinkClick r:id="rId3"/>
              </a:rPr>
              <a:t>https://</a:t>
            </a:r>
            <a:r>
              <a:rPr lang="lt-LT" sz="1800" dirty="0" smtClean="0">
                <a:latin typeface="Bookman Old Style" pitchFamily="18" charset="0"/>
                <a:cs typeface="Times New Roman" pitchFamily="18" charset="0"/>
                <a:hlinkClick r:id="rId3"/>
              </a:rPr>
              <a:t>lt.wikipedia.org/wiki/Izaokas_Niutonas</a:t>
            </a:r>
            <a:endParaRPr lang="lt-LT" sz="1800" dirty="0" smtClean="0">
              <a:latin typeface="Bookman Old Style" pitchFamily="18" charset="0"/>
              <a:cs typeface="Times New Roman" pitchFamily="18" charset="0"/>
            </a:endParaRPr>
          </a:p>
          <a:p>
            <a:pPr marL="320040" indent="-320040">
              <a:spcAft>
                <a:spcPts val="0"/>
              </a:spcAft>
              <a:buFont typeface="Wingdings" panose="05000000000000000000" pitchFamily="2" charset="2"/>
              <a:buChar char="ð"/>
              <a:defRPr/>
            </a:pPr>
            <a:r>
              <a:rPr lang="lt-LT" sz="1800" dirty="0">
                <a:latin typeface="Bookman Old Style" pitchFamily="18" charset="0"/>
                <a:cs typeface="Times New Roman" pitchFamily="18" charset="0"/>
                <a:hlinkClick r:id="rId4"/>
              </a:rPr>
              <a:t>https://</a:t>
            </a:r>
            <a:r>
              <a:rPr lang="lt-LT" sz="1800" dirty="0" smtClean="0">
                <a:latin typeface="Bookman Old Style" pitchFamily="18" charset="0"/>
                <a:cs typeface="Times New Roman" pitchFamily="18" charset="0"/>
                <a:hlinkClick r:id="rId4"/>
              </a:rPr>
              <a:t>lt.wikipedia.org/wiki/Spalva</a:t>
            </a:r>
            <a:endParaRPr lang="lt-LT" sz="1800" dirty="0" smtClean="0">
              <a:latin typeface="Bookman Old Style" pitchFamily="18" charset="0"/>
              <a:cs typeface="Times New Roman" pitchFamily="18" charset="0"/>
            </a:endParaRPr>
          </a:p>
          <a:p>
            <a:pPr marL="320040" indent="-320040">
              <a:spcAft>
                <a:spcPts val="0"/>
              </a:spcAft>
              <a:buFont typeface="Wingdings" panose="05000000000000000000" pitchFamily="2" charset="2"/>
              <a:buChar char="ð"/>
              <a:defRPr/>
            </a:pPr>
            <a:r>
              <a:rPr lang="lt-LT" sz="1800" dirty="0">
                <a:latin typeface="Bookman Old Style" pitchFamily="18" charset="0"/>
                <a:cs typeface="Times New Roman" pitchFamily="18" charset="0"/>
                <a:hlinkClick r:id="rId5"/>
              </a:rPr>
              <a:t>https://</a:t>
            </a:r>
            <a:r>
              <a:rPr lang="lt-LT" sz="1800" dirty="0" smtClean="0">
                <a:latin typeface="Bookman Old Style" pitchFamily="18" charset="0"/>
                <a:cs typeface="Times New Roman" pitchFamily="18" charset="0"/>
                <a:hlinkClick r:id="rId5"/>
              </a:rPr>
              <a:t>lt.wikipedia.org/wiki/Regimasis_spektras</a:t>
            </a:r>
            <a:endParaRPr lang="lt-LT" sz="1800" dirty="0" smtClean="0">
              <a:latin typeface="Bookman Old Style" pitchFamily="18" charset="0"/>
              <a:cs typeface="Times New Roman" pitchFamily="18" charset="0"/>
            </a:endParaRPr>
          </a:p>
          <a:p>
            <a:pPr marL="320040" indent="-320040">
              <a:spcAft>
                <a:spcPts val="0"/>
              </a:spcAft>
              <a:buFont typeface="Wingdings" panose="05000000000000000000" pitchFamily="2" charset="2"/>
              <a:buChar char="ð"/>
              <a:defRPr/>
            </a:pPr>
            <a:r>
              <a:rPr lang="lt-LT" sz="1800" dirty="0">
                <a:latin typeface="Bookman Old Style" pitchFamily="18" charset="0"/>
                <a:cs typeface="Times New Roman" pitchFamily="18" charset="0"/>
                <a:hlinkClick r:id="rId6"/>
              </a:rPr>
              <a:t>https://</a:t>
            </a:r>
            <a:r>
              <a:rPr lang="lt-LT" sz="1800" dirty="0" smtClean="0">
                <a:latin typeface="Bookman Old Style" pitchFamily="18" charset="0"/>
                <a:cs typeface="Times New Roman" pitchFamily="18" charset="0"/>
                <a:hlinkClick r:id="rId6"/>
              </a:rPr>
              <a:t>lt.wikipedia.org/wiki/Vaivoryk%C5%A1t%C4%97</a:t>
            </a:r>
            <a:endParaRPr lang="lt-LT" sz="1800" dirty="0" smtClean="0">
              <a:latin typeface="Bookman Old Style" pitchFamily="18" charset="0"/>
              <a:cs typeface="Times New Roman" pitchFamily="18" charset="0"/>
            </a:endParaRPr>
          </a:p>
          <a:p>
            <a:pPr marL="320040" indent="-320040">
              <a:spcAft>
                <a:spcPts val="0"/>
              </a:spcAft>
              <a:buFont typeface="Wingdings" panose="05000000000000000000" pitchFamily="2" charset="2"/>
              <a:buChar char="ð"/>
              <a:defRPr/>
            </a:pPr>
            <a:endParaRPr lang="lt-LT" sz="1800" dirty="0" smtClean="0">
              <a:latin typeface="Bookman Old Style" pitchFamily="18" charset="0"/>
              <a:cs typeface="Times New Roman" pitchFamily="18" charset="0"/>
            </a:endParaRPr>
          </a:p>
          <a:p>
            <a:pPr marL="320040" indent="-320040">
              <a:spcAft>
                <a:spcPts val="0"/>
              </a:spcAft>
              <a:buFont typeface="Wingdings" panose="05000000000000000000" pitchFamily="2" charset="2"/>
              <a:buChar char="ð"/>
              <a:defRPr/>
            </a:pPr>
            <a:endParaRPr lang="lt-LT" sz="1800" dirty="0">
              <a:latin typeface="Bookman Old Style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76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as">
  <a:themeElements>
    <a:clrScheme name="Integralas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as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a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2677</TotalTime>
  <Words>1533</Words>
  <Application>Microsoft Office PowerPoint</Application>
  <PresentationFormat>Widescreen</PresentationFormat>
  <Paragraphs>230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6" baseType="lpstr">
      <vt:lpstr>Arial Unicode MS</vt:lpstr>
      <vt:lpstr>Algerian</vt:lpstr>
      <vt:lpstr>Arial</vt:lpstr>
      <vt:lpstr>Arial Narrow</vt:lpstr>
      <vt:lpstr>Bookman Old Style</vt:lpstr>
      <vt:lpstr>Calibri</vt:lpstr>
      <vt:lpstr>Times New Roman</vt:lpstr>
      <vt:lpstr>Tw Cen MT</vt:lpstr>
      <vt:lpstr>Tw Cen MT Condensed</vt:lpstr>
      <vt:lpstr>Wingdings</vt:lpstr>
      <vt:lpstr>Wingdings 3</vt:lpstr>
      <vt:lpstr>Integralas</vt:lpstr>
      <vt:lpstr>Šviesos dispersija</vt:lpstr>
      <vt:lpstr>TURINYS</vt:lpstr>
      <vt:lpstr>Šviesos dispersijos atradėjas</vt:lpstr>
      <vt:lpstr>Niutono bandymas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Spalvos</vt:lpstr>
      <vt:lpstr>PowerPoint Presentation</vt:lpstr>
      <vt:lpstr>neskaidrūs kūnai yra tokios spalvos, kokios spalvos spindulius jie atspindi. </vt:lpstr>
      <vt:lpstr>Skaidrūs kūnai yra tokios spalvos, kokios spindulius jie praleidžia. </vt:lpstr>
      <vt:lpstr>Juodi kūnai sugeria visų spalvų spindulius </vt:lpstr>
      <vt:lpstr>Balti kūnai atspindi visų spalvų spindulius. </vt:lpstr>
      <vt:lpstr>PowerPoint Presentation</vt:lpstr>
      <vt:lpstr>VAIvorykštės susidarymas</vt:lpstr>
      <vt:lpstr>PowerPoint Presentation</vt:lpstr>
      <vt:lpstr>anTRinė vaivorykštė</vt:lpstr>
      <vt:lpstr>Bandymas</vt:lpstr>
      <vt:lpstr>PowerPoint Presentation</vt:lpstr>
      <vt:lpstr>PowerPoint Presentation</vt:lpstr>
      <vt:lpstr>PowerPoint Presentation</vt:lpstr>
      <vt:lpstr> antrasis bandymas</vt:lpstr>
      <vt:lpstr>Įvairūs bandymai</vt:lpstr>
      <vt:lpstr>įdomu</vt:lpstr>
      <vt:lpstr>Kokybinės užduotys</vt:lpstr>
      <vt:lpstr>Paaiškinkite, kodėl matome mėlyną stiklo, popieriaus ar dangaus spalvą?</vt:lpstr>
      <vt:lpstr>Kodėl žiūrint iš Žemės dangus atrodo mėlynas, o iš Mėnulio - juodas?</vt:lpstr>
      <vt:lpstr>Kai kuriuose automobiliuose įrengti papildomi geltonos spalvos žibintai. Kodėl šie žibintai naudojami esant rūkui?</vt:lpstr>
      <vt:lpstr>Ant balto popieriaus priklijuotos raudonos raidės. Kokia šviesa reikia apšviesti popierių, kad raidės pasidarytų nematomos?</vt:lpstr>
      <vt:lpstr>Kaip atrodys raudonos raidės žiūrint į jas pro žalią stiklą?</vt:lpstr>
      <vt:lpstr>Kokie šviesos šaltiniai - mėlyni, žali ar raudoni - žiūrint iš didelio aukščio (pavyzdžiui, iš lėktuvo kabinos) sunkiau pastebimi?</vt:lpstr>
      <vt:lpstr>Kokias spalvas galima gauti turint avietinės, geltonos ir žydros spalvos stiklus?</vt:lpstr>
      <vt:lpstr>Kodėl draudžiamiesiems eismo ženklams parinkta raudona spalva?</vt:lpstr>
      <vt:lpstr>Ar pasikeis šviesos bangų greitis, ilgis ir svyravimo dažnis šviesai pereinant iš oro į stiklą? Jei pasikeis, tai kaip?</vt:lpstr>
      <vt:lpstr>Vanduo apšviestas raudona spalva. Kokią spalvą mato žmogus, atsimerkęs po vandeniu?</vt:lpstr>
      <vt:lpstr>testas</vt:lpstr>
      <vt:lpstr>1.Baltos šviesos skaidymasis į spektrą -</vt:lpstr>
      <vt:lpstr>2.GĖLĖS LAPAS ŽALIAS, NES ....... SPINDULIUS.</vt:lpstr>
      <vt:lpstr>3.Popieriaus lapas yra baltas, nes ...... Spindulius.</vt:lpstr>
      <vt:lpstr>4.Kūnas yra juodas, nes ........ Spindulius.</vt:lpstr>
      <vt:lpstr>5.Vaivorykštę sudaro ........ spalvos.</vt:lpstr>
      <vt:lpstr>PowerPoint Presentation</vt:lpstr>
      <vt:lpstr>PowerPoint Presentation</vt:lpstr>
      <vt:lpstr>PowerPoint Presentation</vt:lpstr>
      <vt:lpstr>9.Dispersijos idėją patvirtino....</vt:lpstr>
      <vt:lpstr>10.Didžiausias greitis šių spindulių</vt:lpstr>
      <vt:lpstr>ATsakymai</vt:lpstr>
      <vt:lpstr>Informacijos šaltiniai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Šviesos dispersija</dc:title>
  <dc:creator>Saulenė Tauro</dc:creator>
  <cp:lastModifiedBy>Sony</cp:lastModifiedBy>
  <cp:revision>85</cp:revision>
  <dcterms:created xsi:type="dcterms:W3CDTF">2016-03-08T16:01:46Z</dcterms:created>
  <dcterms:modified xsi:type="dcterms:W3CDTF">2016-04-05T15:56:32Z</dcterms:modified>
</cp:coreProperties>
</file>