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2" r:id="rId2"/>
    <p:sldId id="257" r:id="rId3"/>
    <p:sldId id="268" r:id="rId4"/>
    <p:sldId id="256" r:id="rId5"/>
    <p:sldId id="269" r:id="rId6"/>
    <p:sldId id="260" r:id="rId7"/>
    <p:sldId id="270" r:id="rId8"/>
    <p:sldId id="267" r:id="rId9"/>
    <p:sldId id="263" r:id="rId10"/>
    <p:sldId id="278" r:id="rId11"/>
    <p:sldId id="259" r:id="rId12"/>
    <p:sldId id="277" r:id="rId13"/>
    <p:sldId id="271" r:id="rId14"/>
    <p:sldId id="265" r:id="rId15"/>
    <p:sldId id="275" r:id="rId16"/>
    <p:sldId id="276" r:id="rId17"/>
    <p:sldId id="258" r:id="rId18"/>
    <p:sldId id="261" r:id="rId19"/>
    <p:sldId id="282" r:id="rId20"/>
    <p:sldId id="279" r:id="rId21"/>
    <p:sldId id="280" r:id="rId22"/>
    <p:sldId id="281" r:id="rId2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59"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14" name="Antraštė 13"/>
          <p:cNvSpPr>
            <a:spLocks noGrp="1"/>
          </p:cNvSpPr>
          <p:nvPr>
            <p:ph type="ctrTitle"/>
          </p:nvPr>
        </p:nvSpPr>
        <p:spPr>
          <a:xfrm>
            <a:off x="1432560" y="359898"/>
            <a:ext cx="7406640" cy="1472184"/>
          </a:xfrm>
        </p:spPr>
        <p:txBody>
          <a:bodyPr anchor="b"/>
          <a:lstStyle>
            <a:lvl1pPr algn="l">
              <a:defRPr/>
            </a:lvl1pPr>
            <a:extLst/>
          </a:lstStyle>
          <a:p>
            <a:r>
              <a:rPr kumimoji="0" lang="lt-LT" smtClean="0"/>
              <a:t>Spustelėkite, jei norite keisite ruoš. pav. stilių</a:t>
            </a:r>
            <a:endParaRPr kumimoji="0" lang="en-US"/>
          </a:p>
        </p:txBody>
      </p:sp>
      <p:sp>
        <p:nvSpPr>
          <p:cNvPr id="22" name="Paantraštė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t-LT" smtClean="0"/>
              <a:t>Spustelėkite ruošinio paantraštės stiliui keisti</a:t>
            </a:r>
            <a:endParaRPr kumimoji="0" lang="en-US"/>
          </a:p>
        </p:txBody>
      </p:sp>
      <p:sp>
        <p:nvSpPr>
          <p:cNvPr id="7" name="Datos vietos rezervavimo ženklas 6"/>
          <p:cNvSpPr>
            <a:spLocks noGrp="1"/>
          </p:cNvSpPr>
          <p:nvPr>
            <p:ph type="dt" sz="half" idx="10"/>
          </p:nvPr>
        </p:nvSpPr>
        <p:spPr/>
        <p:txBody>
          <a:bodyPr/>
          <a:lstStyle>
            <a:extLst/>
          </a:lstStyle>
          <a:p>
            <a:fld id="{50B3818D-6931-405C-BC26-2EF95FB7DBDF}" type="datetimeFigureOut">
              <a:rPr lang="lt-LT" smtClean="0"/>
              <a:pPr/>
              <a:t>2016.04.04</a:t>
            </a:fld>
            <a:endParaRPr lang="lt-LT"/>
          </a:p>
        </p:txBody>
      </p:sp>
      <p:sp>
        <p:nvSpPr>
          <p:cNvPr id="20" name="Poraštės vietos rezervavimo ženklas 19"/>
          <p:cNvSpPr>
            <a:spLocks noGrp="1"/>
          </p:cNvSpPr>
          <p:nvPr>
            <p:ph type="ftr" sz="quarter" idx="11"/>
          </p:nvPr>
        </p:nvSpPr>
        <p:spPr/>
        <p:txBody>
          <a:bodyPr/>
          <a:lstStyle>
            <a:extLst/>
          </a:lstStyle>
          <a:p>
            <a:endParaRPr lang="lt-LT"/>
          </a:p>
        </p:txBody>
      </p:sp>
      <p:sp>
        <p:nvSpPr>
          <p:cNvPr id="10" name="Skaidrės numerio vietos rezervavimo ženklas 9"/>
          <p:cNvSpPr>
            <a:spLocks noGrp="1"/>
          </p:cNvSpPr>
          <p:nvPr>
            <p:ph type="sldNum" sz="quarter" idx="12"/>
          </p:nvPr>
        </p:nvSpPr>
        <p:spPr/>
        <p:txBody>
          <a:bodyPr/>
          <a:lstStyle>
            <a:extLst/>
          </a:lstStyle>
          <a:p>
            <a:fld id="{6E81C438-7E30-43AA-9BC7-134969B85793}" type="slidenum">
              <a:rPr lang="lt-LT" smtClean="0"/>
              <a:pPr/>
              <a:t>‹#›</a:t>
            </a:fld>
            <a:endParaRPr lang="lt-LT"/>
          </a:p>
        </p:txBody>
      </p:sp>
      <p:sp>
        <p:nvSpPr>
          <p:cNvPr id="8" name="Ovalas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as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Spustelėkite, jei norite keisite ruoš. pav. stilių</a:t>
            </a:r>
            <a:endParaRPr kumimoji="0" lang="en-US"/>
          </a:p>
        </p:txBody>
      </p:sp>
      <p:sp>
        <p:nvSpPr>
          <p:cNvPr id="3" name="Turinio vietos rezervavimo ženklas 2"/>
          <p:cNvSpPr>
            <a:spLocks noGrp="1"/>
          </p:cNvSpPr>
          <p:nvPr>
            <p:ph idx="1"/>
          </p:nvPr>
        </p:nvSpPr>
        <p:spPr/>
        <p:txBody>
          <a:bodyPr/>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50B3818D-6931-405C-BC26-2EF95FB7DBDF}" type="datetimeFigureOut">
              <a:rPr lang="lt-LT" smtClean="0"/>
              <a:pPr/>
              <a:t>2016.04.04</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6E81C438-7E30-43AA-9BC7-134969B85793}"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7" name="Stačiakampis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p:txBody>
          <a:bodyPr/>
          <a:lstStyle>
            <a:extLst/>
          </a:lstStyle>
          <a:p>
            <a:fld id="{50B3818D-6931-405C-BC26-2EF95FB7DBDF}" type="datetimeFigureOut">
              <a:rPr lang="lt-LT" smtClean="0"/>
              <a:pPr/>
              <a:t>2016.04.04</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6E81C438-7E30-43AA-9BC7-134969B85793}" type="slidenum">
              <a:rPr lang="lt-LT" smtClean="0"/>
              <a:pPr/>
              <a:t>‹#›</a:t>
            </a:fld>
            <a:endParaRPr lang="lt-LT"/>
          </a:p>
        </p:txBody>
      </p:sp>
      <p:sp>
        <p:nvSpPr>
          <p:cNvPr id="10" name="Stačiakampis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as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as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320"/>
            <a:ext cx="7498080" cy="1143000"/>
          </a:xfrm>
        </p:spPr>
        <p:txBody>
          <a:bodyPr/>
          <a:lstStyle>
            <a:extLst/>
          </a:lstStyle>
          <a:p>
            <a:r>
              <a:rPr kumimoji="0" lang="lt-LT" smtClean="0"/>
              <a:t>Spustelėkite, jei norite keisite ruoš. pav. stilių</a:t>
            </a:r>
            <a:endParaRPr kumimoji="0" lang="en-US"/>
          </a:p>
        </p:txBody>
      </p:sp>
      <p:sp>
        <p:nvSpPr>
          <p:cNvPr id="3" name="Turinio vietos rezervavimo ženklas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50B3818D-6931-405C-BC26-2EF95FB7DBDF}" type="datetimeFigureOut">
              <a:rPr lang="lt-LT" smtClean="0"/>
              <a:pPr/>
              <a:t>2016.04.04</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6E81C438-7E30-43AA-9BC7-134969B85793}"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Spustelėkite ruošinio teksto stiliams keisti</a:t>
            </a:r>
          </a:p>
        </p:txBody>
      </p:sp>
      <p:sp>
        <p:nvSpPr>
          <p:cNvPr id="5" name="Turinio vietos rezervavimo ženklas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extLst/>
          </a:lstStyle>
          <a:p>
            <a:fld id="{50B3818D-6931-405C-BC26-2EF95FB7DBDF}" type="datetimeFigureOut">
              <a:rPr lang="lt-LT" smtClean="0"/>
              <a:pPr/>
              <a:t>2016.04.04</a:t>
            </a:fld>
            <a:endParaRPr lang="lt-LT"/>
          </a:p>
        </p:txBody>
      </p:sp>
      <p:sp>
        <p:nvSpPr>
          <p:cNvPr id="8" name="Poraštės vietos rezervavimo ženklas 7"/>
          <p:cNvSpPr>
            <a:spLocks noGrp="1"/>
          </p:cNvSpPr>
          <p:nvPr>
            <p:ph type="ftr" sz="quarter" idx="11"/>
          </p:nvPr>
        </p:nvSpPr>
        <p:spPr/>
        <p:txBody>
          <a:bodyPr/>
          <a:lstStyle>
            <a:extLst/>
          </a:lstStyle>
          <a:p>
            <a:endParaRPr lang="lt-LT"/>
          </a:p>
        </p:txBody>
      </p:sp>
      <p:sp>
        <p:nvSpPr>
          <p:cNvPr id="9" name="Skaidrės numerio vietos rezervavimo ženklas 8"/>
          <p:cNvSpPr>
            <a:spLocks noGrp="1"/>
          </p:cNvSpPr>
          <p:nvPr>
            <p:ph type="sldNum" sz="quarter" idx="12"/>
          </p:nvPr>
        </p:nvSpPr>
        <p:spPr/>
        <p:txBody>
          <a:bodyPr/>
          <a:lstStyle>
            <a:extLst/>
          </a:lstStyle>
          <a:p>
            <a:fld id="{6E81C438-7E30-43AA-9BC7-134969B85793}"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274320"/>
            <a:ext cx="7498080" cy="1143000"/>
          </a:xfrm>
        </p:spPr>
        <p:txBody>
          <a:bodyPr anchor="ctr"/>
          <a:lstStyle>
            <a:extLst/>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extLst/>
          </a:lstStyle>
          <a:p>
            <a:fld id="{50B3818D-6931-405C-BC26-2EF95FB7DBDF}" type="datetimeFigureOut">
              <a:rPr lang="lt-LT" smtClean="0"/>
              <a:pPr/>
              <a:t>2016.04.04</a:t>
            </a:fld>
            <a:endParaRPr lang="lt-LT"/>
          </a:p>
        </p:txBody>
      </p:sp>
      <p:sp>
        <p:nvSpPr>
          <p:cNvPr id="4" name="Poraštės vietos rezervavimo ženklas 3"/>
          <p:cNvSpPr>
            <a:spLocks noGrp="1"/>
          </p:cNvSpPr>
          <p:nvPr>
            <p:ph type="ftr" sz="quarter" idx="11"/>
          </p:nvPr>
        </p:nvSpPr>
        <p:spPr/>
        <p:txBody>
          <a:bodyPr/>
          <a:lstStyle>
            <a:extLst/>
          </a:lstStyle>
          <a:p>
            <a:endParaRPr lang="lt-LT"/>
          </a:p>
        </p:txBody>
      </p:sp>
      <p:sp>
        <p:nvSpPr>
          <p:cNvPr id="5" name="Skaidrės numerio vietos rezervavimo ženklas 4"/>
          <p:cNvSpPr>
            <a:spLocks noGrp="1"/>
          </p:cNvSpPr>
          <p:nvPr>
            <p:ph type="sldNum" sz="quarter" idx="12"/>
          </p:nvPr>
        </p:nvSpPr>
        <p:spPr/>
        <p:txBody>
          <a:bodyPr/>
          <a:lstStyle>
            <a:extLst/>
          </a:lstStyle>
          <a:p>
            <a:fld id="{6E81C438-7E30-43AA-9BC7-134969B85793}"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5" name="Stačiakampis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os vietos rezervavimo ženklas 1"/>
          <p:cNvSpPr>
            <a:spLocks noGrp="1"/>
          </p:cNvSpPr>
          <p:nvPr>
            <p:ph type="dt" sz="half" idx="10"/>
          </p:nvPr>
        </p:nvSpPr>
        <p:spPr/>
        <p:txBody>
          <a:bodyPr/>
          <a:lstStyle>
            <a:extLst/>
          </a:lstStyle>
          <a:p>
            <a:fld id="{50B3818D-6931-405C-BC26-2EF95FB7DBDF}" type="datetimeFigureOut">
              <a:rPr lang="lt-LT" smtClean="0"/>
              <a:pPr/>
              <a:t>2016.04.04</a:t>
            </a:fld>
            <a:endParaRPr lang="lt-LT"/>
          </a:p>
        </p:txBody>
      </p:sp>
      <p:sp>
        <p:nvSpPr>
          <p:cNvPr id="3" name="Poraštės vietos rezervavimo ženklas 2"/>
          <p:cNvSpPr>
            <a:spLocks noGrp="1"/>
          </p:cNvSpPr>
          <p:nvPr>
            <p:ph type="ftr" sz="quarter" idx="11"/>
          </p:nvPr>
        </p:nvSpPr>
        <p:spPr/>
        <p:txBody>
          <a:bodyPr/>
          <a:lstStyle>
            <a:extLst/>
          </a:lstStyle>
          <a:p>
            <a:endParaRPr lang="lt-LT"/>
          </a:p>
        </p:txBody>
      </p:sp>
      <p:sp>
        <p:nvSpPr>
          <p:cNvPr id="4" name="Skaidrės numerio vietos rezervavimo ženklas 3"/>
          <p:cNvSpPr>
            <a:spLocks noGrp="1"/>
          </p:cNvSpPr>
          <p:nvPr>
            <p:ph type="sldNum" sz="quarter" idx="12"/>
          </p:nvPr>
        </p:nvSpPr>
        <p:spPr/>
        <p:txBody>
          <a:bodyPr/>
          <a:lstStyle>
            <a:extLst/>
          </a:lstStyle>
          <a:p>
            <a:fld id="{6E81C438-7E30-43AA-9BC7-134969B85793}" type="slidenum">
              <a:rPr lang="lt-LT" smtClean="0"/>
              <a:pPr/>
              <a:t>‹#›</a:t>
            </a:fld>
            <a:endParaRPr lang="lt-LT"/>
          </a:p>
        </p:txBody>
      </p:sp>
      <p:sp>
        <p:nvSpPr>
          <p:cNvPr id="6" name="Stačiakampis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lt-LT" smtClean="0"/>
              <a:t>Spustelėkite ruošinio teksto stiliams keisti</a:t>
            </a:r>
          </a:p>
        </p:txBody>
      </p:sp>
      <p:sp>
        <p:nvSpPr>
          <p:cNvPr id="4" name="Turinio vietos rezervavimo ženklas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50B3818D-6931-405C-BC26-2EF95FB7DBDF}" type="datetimeFigureOut">
              <a:rPr lang="lt-LT" smtClean="0"/>
              <a:pPr/>
              <a:t>2016.04.04</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6E81C438-7E30-43AA-9BC7-134969B85793}"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lt-LT" smtClean="0"/>
              <a:t>Spustelėkite, jei norite keisite ruoš. pav. stilių</a:t>
            </a:r>
            <a:endParaRPr kumimoji="0" lang="en-US"/>
          </a:p>
        </p:txBody>
      </p:sp>
      <p:sp>
        <p:nvSpPr>
          <p:cNvPr id="5" name="Datos vietos rezervavimo ženklas 4"/>
          <p:cNvSpPr>
            <a:spLocks noGrp="1"/>
          </p:cNvSpPr>
          <p:nvPr>
            <p:ph type="dt" sz="half" idx="10"/>
          </p:nvPr>
        </p:nvSpPr>
        <p:spPr/>
        <p:txBody>
          <a:bodyPr/>
          <a:lstStyle>
            <a:extLst/>
          </a:lstStyle>
          <a:p>
            <a:fld id="{50B3818D-6931-405C-BC26-2EF95FB7DBDF}" type="datetimeFigureOut">
              <a:rPr lang="lt-LT" smtClean="0"/>
              <a:pPr/>
              <a:t>2016.04.04</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6E81C438-7E30-43AA-9BC7-134969B85793}" type="slidenum">
              <a:rPr lang="lt-LT" smtClean="0"/>
              <a:pPr/>
              <a:t>‹#›</a:t>
            </a:fld>
            <a:endParaRPr lang="lt-LT"/>
          </a:p>
        </p:txBody>
      </p:sp>
      <p:sp>
        <p:nvSpPr>
          <p:cNvPr id="8" name="Stačiakampis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aveikslėlio vietos rezervavimo ženklas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lt-LT" smtClean="0"/>
              <a:t>Spustelėkite piktogramą, jei norite įtraukti paveikslėlį</a:t>
            </a:r>
            <a:endParaRPr kumimoji="0" lang="en-US" dirty="0"/>
          </a:p>
        </p:txBody>
      </p:sp>
      <p:sp>
        <p:nvSpPr>
          <p:cNvPr id="9" name="Struktūrinė schema: procesa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Struktūrinė schema: procesa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ksto vietos rezervavimo ženklas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lt-LT" smtClean="0"/>
              <a:t>Spustelėkite ruošinio teksto stiliams keisti</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50B3818D-6931-405C-BC26-2EF95FB7DBDF}" type="datetimeFigureOut">
              <a:rPr lang="lt-LT" smtClean="0"/>
              <a:pPr/>
              <a:t>2016.04.04</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6E81C438-7E30-43AA-9BC7-134969B85793}"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858000" y="274639"/>
            <a:ext cx="1828800" cy="5851525"/>
          </a:xfrm>
        </p:spPr>
        <p:txBody>
          <a:bodyPr vert="eaVert"/>
          <a:lstStyle>
            <a:extLs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1143000" y="274640"/>
            <a:ext cx="5562600" cy="5851525"/>
          </a:xfrm>
        </p:spPr>
        <p:txBody>
          <a:bodyPr vert="eaVert"/>
          <a:lstStyle>
            <a:extLs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50B3818D-6931-405C-BC26-2EF95FB7DBDF}" type="datetimeFigureOut">
              <a:rPr lang="lt-LT" smtClean="0"/>
              <a:pPr/>
              <a:t>2016.04.04</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6E81C438-7E30-43AA-9BC7-134969B85793}"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kritulinė diagram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as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Žiedas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Stačiakampis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Pavadinimo vietos rezervavimo ženklas 4"/>
          <p:cNvSpPr>
            <a:spLocks noGrp="1"/>
          </p:cNvSpPr>
          <p:nvPr>
            <p:ph type="title"/>
          </p:nvPr>
        </p:nvSpPr>
        <p:spPr>
          <a:xfrm>
            <a:off x="1435608" y="274638"/>
            <a:ext cx="7498080" cy="1143000"/>
          </a:xfrm>
          <a:prstGeom prst="rect">
            <a:avLst/>
          </a:prstGeom>
        </p:spPr>
        <p:txBody>
          <a:bodyPr anchor="ctr">
            <a:normAutofit/>
          </a:bodyPr>
          <a:lstStyle>
            <a:extLst/>
          </a:lstStyle>
          <a:p>
            <a:r>
              <a:rPr kumimoji="0" lang="lt-LT" smtClean="0"/>
              <a:t>Spustelėkite, jei norite keisite ruoš. pav. stilių</a:t>
            </a:r>
            <a:endParaRPr kumimoji="0" lang="en-US"/>
          </a:p>
        </p:txBody>
      </p:sp>
      <p:sp>
        <p:nvSpPr>
          <p:cNvPr id="9" name="Teksto vietos rezervavimo ženklas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24" name="Datos vietos rezervavimo ženklas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0B3818D-6931-405C-BC26-2EF95FB7DBDF}" type="datetimeFigureOut">
              <a:rPr lang="lt-LT" smtClean="0"/>
              <a:pPr/>
              <a:t>2016.04.04</a:t>
            </a:fld>
            <a:endParaRPr lang="lt-LT"/>
          </a:p>
        </p:txBody>
      </p:sp>
      <p:sp>
        <p:nvSpPr>
          <p:cNvPr id="10" name="Poraštės vietos rezervavimo ženklas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lt-LT"/>
          </a:p>
        </p:txBody>
      </p:sp>
      <p:sp>
        <p:nvSpPr>
          <p:cNvPr id="22" name="Skaidrės numerio vietos rezervavimo ženklas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E81C438-7E30-43AA-9BC7-134969B85793}" type="slidenum">
              <a:rPr lang="lt-LT" smtClean="0"/>
              <a:pPr/>
              <a:t>‹#›</a:t>
            </a:fld>
            <a:endParaRPr lang="lt-LT"/>
          </a:p>
        </p:txBody>
      </p:sp>
      <p:sp>
        <p:nvSpPr>
          <p:cNvPr id="15" name="Stačiakampis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lt/url?sa=i&amp;rct=j&amp;q=&amp;esrc=s&amp;frm=1&amp;source=images&amp;cd=&amp;cad=rja&amp;uact=8&amp;ved=0ahUKEwi__Kj_lb7LAhXCNJoKHZlPAMoQjRwIBw&amp;url=http://www.mokslobaze.lt/sviesos-atspindys.html&amp;psig=AFQjCNF3JCUJLogjai41WciLllaf90UHSQ&amp;ust=1457975993090741"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pPr algn="ctr"/>
            <a:r>
              <a:rPr lang="lt-LT" dirty="0" smtClean="0"/>
              <a:t>FIZIKA+FOTOGRAFIJA</a:t>
            </a:r>
            <a:endParaRPr lang="lt-LT" dirty="0"/>
          </a:p>
        </p:txBody>
      </p:sp>
      <p:sp>
        <p:nvSpPr>
          <p:cNvPr id="3" name="Paantraštė 2"/>
          <p:cNvSpPr>
            <a:spLocks noGrp="1"/>
          </p:cNvSpPr>
          <p:nvPr>
            <p:ph type="subTitle" idx="1"/>
          </p:nvPr>
        </p:nvSpPr>
        <p:spPr>
          <a:xfrm>
            <a:off x="1432560" y="4365104"/>
            <a:ext cx="7406640" cy="1512168"/>
          </a:xfrm>
        </p:spPr>
        <p:txBody>
          <a:bodyPr>
            <a:normAutofit fontScale="92500" lnSpcReduction="20000"/>
          </a:bodyPr>
          <a:lstStyle/>
          <a:p>
            <a:pPr algn="ctr"/>
            <a:r>
              <a:rPr lang="lt-LT" dirty="0" smtClean="0"/>
              <a:t>Buivydiškių pagrindinė mokykla </a:t>
            </a:r>
          </a:p>
          <a:p>
            <a:pPr algn="ctr"/>
            <a:r>
              <a:rPr lang="lt-LT" dirty="0" err="1" smtClean="0"/>
              <a:t>Bazulinas</a:t>
            </a:r>
            <a:r>
              <a:rPr lang="lt-LT" dirty="0" smtClean="0"/>
              <a:t> Aleksandras 10kl.</a:t>
            </a:r>
          </a:p>
          <a:p>
            <a:pPr algn="ctr"/>
            <a:r>
              <a:rPr lang="lt-LT" dirty="0" smtClean="0"/>
              <a:t>Mokytoja: Irena </a:t>
            </a:r>
            <a:r>
              <a:rPr lang="lt-LT" dirty="0" err="1" smtClean="0"/>
              <a:t>Šauklienė</a:t>
            </a:r>
            <a:r>
              <a:rPr lang="lt-LT" dirty="0" smtClean="0"/>
              <a:t> </a:t>
            </a:r>
            <a:endParaRPr lang="en-US" dirty="0" smtClean="0"/>
          </a:p>
          <a:p>
            <a:pPr algn="ctr"/>
            <a:r>
              <a:rPr lang="lt-LT" dirty="0" smtClean="0"/>
              <a:t>Konkursas ,,Fizikos bandymai aplink mus 2016” </a:t>
            </a:r>
          </a:p>
        </p:txBody>
      </p:sp>
      <p:pic>
        <p:nvPicPr>
          <p:cNvPr id="4" name="Picture 2" descr="C:\Users\mok5\Desktop\fizika\PANO_20140526_142854.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779912" y="1772816"/>
            <a:ext cx="2620907" cy="2448272"/>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dirty="0" smtClean="0"/>
              <a:t>Turinys</a:t>
            </a:r>
            <a:endParaRPr lang="lt-LT" dirty="0"/>
          </a:p>
        </p:txBody>
      </p:sp>
      <p:sp>
        <p:nvSpPr>
          <p:cNvPr id="4" name="Paantraštė 3"/>
          <p:cNvSpPr>
            <a:spLocks noGrp="1"/>
          </p:cNvSpPr>
          <p:nvPr>
            <p:ph type="subTitle" idx="1"/>
          </p:nvPr>
        </p:nvSpPr>
        <p:spPr>
          <a:xfrm>
            <a:off x="1432560" y="1850064"/>
            <a:ext cx="7406640" cy="3955200"/>
          </a:xfrm>
        </p:spPr>
        <p:txBody>
          <a:bodyPr>
            <a:normAutofit/>
          </a:bodyPr>
          <a:lstStyle/>
          <a:p>
            <a:pPr>
              <a:buFont typeface="Wingdings" pitchFamily="2" charset="2"/>
              <a:buChar char="v"/>
            </a:pPr>
            <a:r>
              <a:rPr lang="lt-LT" dirty="0" smtClean="0"/>
              <a:t>Šviesos atspindys</a:t>
            </a:r>
            <a:endParaRPr lang="en-US" dirty="0" smtClean="0"/>
          </a:p>
          <a:p>
            <a:pPr>
              <a:buFont typeface="Wingdings" pitchFamily="2" charset="2"/>
              <a:buChar char="v"/>
            </a:pPr>
            <a:r>
              <a:rPr lang="en-US" dirty="0" err="1" smtClean="0"/>
              <a:t>Bangos</a:t>
            </a:r>
            <a:r>
              <a:rPr lang="en-US" dirty="0" smtClean="0"/>
              <a:t> </a:t>
            </a:r>
            <a:endParaRPr lang="lt-LT" dirty="0" smtClean="0"/>
          </a:p>
          <a:p>
            <a:pPr>
              <a:buFont typeface="Wingdings" pitchFamily="2" charset="2"/>
              <a:buChar char="v"/>
            </a:pPr>
            <a:r>
              <a:rPr lang="lt-LT" dirty="0" smtClean="0"/>
              <a:t>Vanduo- stebuklinga medžiaga</a:t>
            </a:r>
            <a:endParaRPr lang="en-US" dirty="0" smtClean="0"/>
          </a:p>
          <a:p>
            <a:pPr>
              <a:buFont typeface="Wingdings" pitchFamily="2" charset="2"/>
              <a:buChar char="v"/>
            </a:pPr>
            <a:r>
              <a:rPr lang="lt-LT" dirty="0" smtClean="0"/>
              <a:t>Mėnulio užtemimas </a:t>
            </a:r>
            <a:endParaRPr lang="en-US" dirty="0" smtClean="0"/>
          </a:p>
          <a:p>
            <a:pPr>
              <a:buFont typeface="Wingdings" pitchFamily="2" charset="2"/>
              <a:buChar char="v"/>
            </a:pPr>
            <a:r>
              <a:rPr lang="lt-LT" dirty="0" smtClean="0"/>
              <a:t>Šešėlis </a:t>
            </a:r>
          </a:p>
          <a:p>
            <a:pPr>
              <a:buFont typeface="Wingdings" pitchFamily="2" charset="2"/>
              <a:buChar char="v"/>
            </a:pPr>
            <a:r>
              <a:rPr lang="lt-LT" dirty="0" smtClean="0"/>
              <a:t>Klausimynas</a:t>
            </a:r>
          </a:p>
          <a:p>
            <a:pPr>
              <a:buFont typeface="Wingdings" pitchFamily="2" charset="2"/>
              <a:buChar char="v"/>
            </a:pPr>
            <a:r>
              <a:rPr lang="lt-LT" dirty="0" smtClean="0"/>
              <a:t>Literatūra </a:t>
            </a:r>
            <a:endParaRPr lang="en-US" dirty="0" smtClean="0"/>
          </a:p>
          <a:p>
            <a:pPr>
              <a:buFont typeface="Wingdings" pitchFamily="2" charset="2"/>
              <a:buChar char="v"/>
            </a:pPr>
            <a:endParaRPr lang="lt-L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75656" y="620688"/>
            <a:ext cx="7458032" cy="720080"/>
          </a:xfrm>
        </p:spPr>
        <p:txBody>
          <a:bodyPr>
            <a:noAutofit/>
          </a:bodyPr>
          <a:lstStyle/>
          <a:p>
            <a:pPr algn="ctr"/>
            <a:r>
              <a:rPr lang="en-US" sz="3200" dirty="0" smtClean="0"/>
              <a:t>,</a:t>
            </a:r>
            <a:br>
              <a:rPr lang="en-US" sz="3200" dirty="0" smtClean="0"/>
            </a:br>
            <a:r>
              <a:rPr lang="en-US" sz="3200" dirty="0" smtClean="0"/>
              <a:t/>
            </a:r>
            <a:br>
              <a:rPr lang="en-US" sz="3200" dirty="0" smtClean="0"/>
            </a:br>
            <a:r>
              <a:rPr lang="en-US" sz="3200" dirty="0" smtClean="0"/>
              <a:t>,</a:t>
            </a:r>
            <a:r>
              <a:rPr lang="en-US" sz="3200" dirty="0" err="1" smtClean="0"/>
              <a:t>Fotografija</a:t>
            </a:r>
            <a:r>
              <a:rPr lang="lt-LT" sz="3200" dirty="0" smtClean="0"/>
              <a:t>, tai meno forma per kurią pateikiame savo požiūrį į pasaulį”</a:t>
            </a:r>
            <a:r>
              <a:rPr lang="en-US" sz="3200" dirty="0" smtClean="0"/>
              <a:t/>
            </a:r>
            <a:br>
              <a:rPr lang="en-US" sz="3200" dirty="0" smtClean="0"/>
            </a:br>
            <a:r>
              <a:rPr lang="lt-LT" sz="3600" dirty="0" smtClean="0"/>
              <a:t> </a:t>
            </a:r>
            <a:r>
              <a:rPr lang="en-US" sz="3600" dirty="0" smtClean="0"/>
              <a:t>                                     </a:t>
            </a:r>
            <a:r>
              <a:rPr lang="en-US" sz="1400" dirty="0" smtClean="0"/>
              <a:t>(</a:t>
            </a:r>
            <a:r>
              <a:rPr lang="lt-LT" sz="1600" dirty="0" smtClean="0"/>
              <a:t>Nežinomo autoriaus mintis) </a:t>
            </a:r>
            <a:r>
              <a:rPr lang="en-US" sz="3200" dirty="0" smtClean="0"/>
              <a:t/>
            </a:r>
            <a:br>
              <a:rPr lang="en-US" sz="3200" dirty="0" smtClean="0"/>
            </a:br>
            <a:r>
              <a:rPr lang="lt-LT" sz="3600" dirty="0" smtClean="0"/>
              <a:t> </a:t>
            </a:r>
            <a:r>
              <a:rPr lang="en-US" sz="3600" dirty="0" smtClean="0"/>
              <a:t>                                           </a:t>
            </a:r>
            <a:r>
              <a:rPr lang="lt-LT" sz="3200" dirty="0" smtClean="0"/>
              <a:t/>
            </a:r>
            <a:br>
              <a:rPr lang="lt-LT" sz="3200" dirty="0" smtClean="0"/>
            </a:br>
            <a:endParaRPr lang="lt-LT" sz="3200" dirty="0"/>
          </a:p>
        </p:txBody>
      </p:sp>
      <p:sp>
        <p:nvSpPr>
          <p:cNvPr id="3" name="Turinio vietos rezervavimo ženklas 2"/>
          <p:cNvSpPr>
            <a:spLocks noGrp="1"/>
          </p:cNvSpPr>
          <p:nvPr>
            <p:ph idx="1"/>
          </p:nvPr>
        </p:nvSpPr>
        <p:spPr>
          <a:xfrm>
            <a:off x="4211960" y="1916832"/>
            <a:ext cx="4721728" cy="4331568"/>
          </a:xfrm>
        </p:spPr>
        <p:txBody>
          <a:bodyPr>
            <a:normAutofit fontScale="92500" lnSpcReduction="10000"/>
          </a:bodyPr>
          <a:lstStyle/>
          <a:p>
            <a:pPr>
              <a:buNone/>
            </a:pPr>
            <a:r>
              <a:rPr lang="en-US" sz="2800" dirty="0" err="1" smtClean="0"/>
              <a:t>Aplin</a:t>
            </a:r>
            <a:r>
              <a:rPr lang="lt-LT" sz="2800" dirty="0" err="1" smtClean="0"/>
              <a:t>kiniame</a:t>
            </a:r>
            <a:r>
              <a:rPr lang="lt-LT" sz="2800" dirty="0" smtClean="0"/>
              <a:t> pasaulyje vyksta </a:t>
            </a:r>
            <a:r>
              <a:rPr lang="en-US" sz="2800" dirty="0" err="1" smtClean="0"/>
              <a:t>da</a:t>
            </a:r>
            <a:r>
              <a:rPr lang="lt-LT" sz="2800" dirty="0" err="1" smtClean="0"/>
              <a:t>ug</a:t>
            </a:r>
            <a:r>
              <a:rPr lang="lt-LT" sz="2800" dirty="0" smtClean="0"/>
              <a:t> reiškinių ir netik fizikinių. Norint geriau pažinti gamtą, reikia  ją  stebėti. </a:t>
            </a:r>
            <a:r>
              <a:rPr lang="en-US" sz="2800" dirty="0" smtClean="0"/>
              <a:t>F</a:t>
            </a:r>
            <a:r>
              <a:rPr lang="lt-LT" sz="2800" dirty="0" err="1" smtClean="0"/>
              <a:t>otografija</a:t>
            </a:r>
            <a:r>
              <a:rPr lang="lt-LT" sz="2800" dirty="0" smtClean="0"/>
              <a:t> padeda įžvelgti fiziką ir jos dėsnius gamtoje  ir suprasti supanti pasaulį</a:t>
            </a:r>
            <a:r>
              <a:rPr lang="en-US" sz="2800" dirty="0" smtClean="0"/>
              <a:t> </a:t>
            </a:r>
            <a:r>
              <a:rPr lang="lt-LT" sz="2800" dirty="0" smtClean="0"/>
              <a:t>.</a:t>
            </a:r>
            <a:r>
              <a:rPr lang="en-US" sz="2800" dirty="0" smtClean="0"/>
              <a:t> </a:t>
            </a:r>
            <a:r>
              <a:rPr lang="lt-LT" sz="2800" dirty="0" smtClean="0"/>
              <a:t>Fotografijos pagalba galiu įamžinti vaizdą ir parodyti kitiems. Juk taip gera sustabdyti akimirką. </a:t>
            </a:r>
          </a:p>
          <a:p>
            <a:pPr>
              <a:buNone/>
            </a:pPr>
            <a:r>
              <a:rPr lang="lt-LT" sz="2800" dirty="0" smtClean="0"/>
              <a:t>                           Aleksandras</a:t>
            </a:r>
            <a:endParaRPr lang="lt-LT" sz="2800" dirty="0"/>
          </a:p>
        </p:txBody>
      </p:sp>
      <p:pic>
        <p:nvPicPr>
          <p:cNvPr id="1026" name="Picture 2"/>
          <p:cNvPicPr>
            <a:picLocks noChangeAspect="1" noChangeArrowheads="1"/>
          </p:cNvPicPr>
          <p:nvPr/>
        </p:nvPicPr>
        <p:blipFill>
          <a:blip r:embed="rId2" cstate="print"/>
          <a:srcRect/>
          <a:stretch>
            <a:fillRect/>
          </a:stretch>
        </p:blipFill>
        <p:spPr bwMode="auto">
          <a:xfrm>
            <a:off x="971600" y="1988840"/>
            <a:ext cx="3220203" cy="40324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lstStyle/>
          <a:p>
            <a:r>
              <a:rPr lang="lt-LT" dirty="0" smtClean="0"/>
              <a:t>Šviesos atspindys</a:t>
            </a:r>
            <a:endParaRPr lang="lt-LT" dirty="0"/>
          </a:p>
        </p:txBody>
      </p:sp>
      <p:sp>
        <p:nvSpPr>
          <p:cNvPr id="5" name="Turinio vietos rezervavimo ženklas 4"/>
          <p:cNvSpPr>
            <a:spLocks noGrp="1"/>
          </p:cNvSpPr>
          <p:nvPr>
            <p:ph idx="1"/>
          </p:nvPr>
        </p:nvSpPr>
        <p:spPr/>
        <p:txBody>
          <a:bodyPr>
            <a:normAutofit fontScale="92500" lnSpcReduction="10000"/>
          </a:bodyPr>
          <a:lstStyle/>
          <a:p>
            <a:pPr algn="just">
              <a:buNone/>
            </a:pPr>
            <a:r>
              <a:rPr lang="lt-LT" b="1" dirty="0" smtClean="0"/>
              <a:t>V</a:t>
            </a:r>
            <a:r>
              <a:rPr lang="lt-LT" dirty="0" smtClean="0"/>
              <a:t>yksta šviesos spinduliams krentant į dviejų terpių sandūrą ir grįžtant nuo sandūros į pradinę terpę. Visada vykstant šviesos atspindžiui, dalis kritusios šviesos pereina į kitą terpę, patirdama šviesos lūžį. Pvz., kai lygiagretūs šviesos spinduliai krinta į veidrodinį paviršių, šis atspindi visus spindulius tuo pačiu kampu - gaunamas aiškus vaizdas, vadinamas atspindžiu. Jei paviršius nelygus, spinduliai atsispindi arba yra išsklaidomi skirtingais kampais.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mok5\Desktop\fizika\IMG_20151014_115553.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47664" y="836713"/>
            <a:ext cx="7056784" cy="563202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Šviesos atspindžio dėsnis</a:t>
            </a:r>
            <a:endParaRPr lang="lt-LT" dirty="0"/>
          </a:p>
        </p:txBody>
      </p:sp>
      <p:sp>
        <p:nvSpPr>
          <p:cNvPr id="3" name="Stačiakampis 2"/>
          <p:cNvSpPr/>
          <p:nvPr/>
        </p:nvSpPr>
        <p:spPr>
          <a:xfrm>
            <a:off x="1115616" y="1196752"/>
            <a:ext cx="7776864" cy="923330"/>
          </a:xfrm>
          <a:prstGeom prst="rect">
            <a:avLst/>
          </a:prstGeom>
        </p:spPr>
        <p:txBody>
          <a:bodyPr wrap="square">
            <a:spAutoFit/>
          </a:bodyPr>
          <a:lstStyle/>
          <a:p>
            <a:pPr lvl="1" algn="just">
              <a:buFont typeface="Wingdings" pitchFamily="2" charset="2"/>
              <a:buChar char="§"/>
            </a:pPr>
            <a:r>
              <a:rPr lang="lt-LT" dirty="0" smtClean="0"/>
              <a:t>krintantysis spindulys, atsispindėjęs spindulys ir per kritimo tašką nubrėžtas statmuo veidrodžio paviršiui yra vienoje plokštumoje;</a:t>
            </a:r>
          </a:p>
          <a:p>
            <a:pPr lvl="1" algn="just">
              <a:buFont typeface="Wingdings" pitchFamily="2" charset="2"/>
              <a:buChar char="§"/>
            </a:pPr>
            <a:r>
              <a:rPr lang="lt-LT" dirty="0" smtClean="0"/>
              <a:t> atspindžio kampas lygus spindulio kritimo kampui.</a:t>
            </a:r>
          </a:p>
        </p:txBody>
      </p:sp>
      <p:pic>
        <p:nvPicPr>
          <p:cNvPr id="4098" name="Picture 2" descr="http://www.mokslobaze.lt/docimg/Fizika/sviesos-atspindys/sviesos-atspindys3.jpg">
            <a:hlinkClick r:id="rId2"/>
          </p:cNvPr>
          <p:cNvPicPr>
            <a:picLocks noChangeAspect="1" noChangeArrowheads="1"/>
          </p:cNvPicPr>
          <p:nvPr/>
        </p:nvPicPr>
        <p:blipFill>
          <a:blip r:embed="rId3" cstate="print"/>
          <a:srcRect/>
          <a:stretch>
            <a:fillRect/>
          </a:stretch>
        </p:blipFill>
        <p:spPr bwMode="auto">
          <a:xfrm>
            <a:off x="3491880" y="2348880"/>
            <a:ext cx="2684105" cy="2016224"/>
          </a:xfrm>
          <a:prstGeom prst="rect">
            <a:avLst/>
          </a:prstGeom>
          <a:noFill/>
        </p:spPr>
      </p:pic>
      <p:sp>
        <p:nvSpPr>
          <p:cNvPr id="6" name="Stačiakampis 5"/>
          <p:cNvSpPr/>
          <p:nvPr/>
        </p:nvSpPr>
        <p:spPr>
          <a:xfrm rot="10800000" flipV="1">
            <a:off x="1187624" y="4158172"/>
            <a:ext cx="7488832" cy="2031325"/>
          </a:xfrm>
          <a:prstGeom prst="rect">
            <a:avLst/>
          </a:prstGeom>
        </p:spPr>
        <p:txBody>
          <a:bodyPr wrap="square">
            <a:spAutoFit/>
          </a:bodyPr>
          <a:lstStyle/>
          <a:p>
            <a:r>
              <a:rPr lang="lt-LT" dirty="0" smtClean="0"/>
              <a:t>Skiriamas veidrodinis atspindys, kai banga atsispindi nuo lygaus paviršiaus, ir </a:t>
            </a:r>
            <a:r>
              <a:rPr lang="lt-LT" dirty="0" err="1" smtClean="0"/>
              <a:t>sklaidusis</a:t>
            </a:r>
            <a:r>
              <a:rPr lang="lt-LT" dirty="0" smtClean="0"/>
              <a:t>  arba difuzinis atspindys, kai banga atsispindi nuo nelygaus paviršiaus.</a:t>
            </a:r>
          </a:p>
          <a:p>
            <a:endParaRPr lang="lt-LT" dirty="0" smtClean="0"/>
          </a:p>
          <a:p>
            <a:r>
              <a:rPr lang="lt-LT" dirty="0" smtClean="0"/>
              <a:t>Plokščiajame veidrodyje susidariusio atvaizdo savybės:</a:t>
            </a:r>
          </a:p>
          <a:p>
            <a:pPr>
              <a:buFont typeface="Wingdings" pitchFamily="2" charset="2"/>
              <a:buChar char="§"/>
            </a:pPr>
            <a:r>
              <a:rPr lang="lt-LT" dirty="0" smtClean="0"/>
              <a:t>Atvaizdas yra simetriškas;</a:t>
            </a:r>
          </a:p>
          <a:p>
            <a:pPr>
              <a:buFont typeface="Wingdings" pitchFamily="2" charset="2"/>
              <a:buChar char="§"/>
            </a:pPr>
            <a:r>
              <a:rPr lang="lt-LT" dirty="0" smtClean="0"/>
              <a:t>Atvaizdas yra menamas.</a:t>
            </a:r>
          </a:p>
          <a:p>
            <a:endParaRPr lang="lt-L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1115616" y="260648"/>
            <a:ext cx="7776864" cy="6192688"/>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en-US" smtClean="0"/>
              <a:t>Bangos </a:t>
            </a:r>
            <a:endParaRPr lang="lt-LT" dirty="0"/>
          </a:p>
        </p:txBody>
      </p:sp>
      <p:sp>
        <p:nvSpPr>
          <p:cNvPr id="4" name="Paantraštė 3"/>
          <p:cNvSpPr>
            <a:spLocks noGrp="1"/>
          </p:cNvSpPr>
          <p:nvPr>
            <p:ph type="subTitle" idx="1"/>
          </p:nvPr>
        </p:nvSpPr>
        <p:spPr>
          <a:xfrm>
            <a:off x="1432560" y="1850064"/>
            <a:ext cx="7406640" cy="4171224"/>
          </a:xfrm>
        </p:spPr>
        <p:txBody>
          <a:bodyPr>
            <a:normAutofit/>
          </a:bodyPr>
          <a:lstStyle/>
          <a:p>
            <a:r>
              <a:rPr lang="en-US" dirty="0" err="1" smtClean="0"/>
              <a:t>Meskime</a:t>
            </a:r>
            <a:r>
              <a:rPr lang="en-US" dirty="0" smtClean="0"/>
              <a:t> </a:t>
            </a:r>
            <a:r>
              <a:rPr lang="en-US" dirty="0" err="1" smtClean="0"/>
              <a:t>akmen</a:t>
            </a:r>
            <a:r>
              <a:rPr lang="lt-LT" dirty="0" smtClean="0"/>
              <a:t>į į tvenkinį. Akmuo priverčia vandens paviršių judėti-iš pradžių jis nusileidžia žemyn, po to pakyla aukštyn. Tada vandens paviršiumi pasklinda ratilai –vandens bangos. Tai pasikartojančios iškylos ir įdubos.  Vadinasi ,  energiją, bangos iš tvenkinio vidurio pernešė į tvenkinio pakraščius.</a:t>
            </a:r>
          </a:p>
          <a:p>
            <a:r>
              <a:rPr lang="lt-LT" dirty="0" smtClean="0"/>
              <a:t>Bangų rūšys:</a:t>
            </a:r>
          </a:p>
          <a:p>
            <a:pPr>
              <a:buFont typeface="Wingdings" pitchFamily="2" charset="2"/>
              <a:buChar char="§"/>
            </a:pPr>
            <a:r>
              <a:rPr lang="lt-LT" dirty="0" smtClean="0"/>
              <a:t>Skersinės bangos </a:t>
            </a:r>
          </a:p>
          <a:p>
            <a:pPr>
              <a:buFont typeface="Wingdings" pitchFamily="2" charset="2"/>
              <a:buChar char="§"/>
            </a:pPr>
            <a:r>
              <a:rPr lang="lt-LT" dirty="0" smtClean="0"/>
              <a:t>Išilginės bangos</a:t>
            </a:r>
            <a:endParaRPr lang="lt-L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403648" y="836712"/>
            <a:ext cx="7056784" cy="4566146"/>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043608" y="1124744"/>
            <a:ext cx="7632848" cy="5304656"/>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ntraštė 5"/>
          <p:cNvSpPr>
            <a:spLocks noGrp="1"/>
          </p:cNvSpPr>
          <p:nvPr>
            <p:ph type="ctrTitle"/>
          </p:nvPr>
        </p:nvSpPr>
        <p:spPr>
          <a:xfrm>
            <a:off x="899592" y="332656"/>
            <a:ext cx="8244408" cy="1080119"/>
          </a:xfrm>
        </p:spPr>
        <p:txBody>
          <a:bodyPr>
            <a:noAutofit/>
          </a:bodyPr>
          <a:lstStyle/>
          <a:p>
            <a:r>
              <a:rPr lang="lt-LT" sz="4400" b="1" dirty="0" smtClean="0"/>
              <a:t>Vanduo-stebuklinga medžiaga</a:t>
            </a:r>
            <a:endParaRPr lang="lt-LT" sz="4400" dirty="0"/>
          </a:p>
        </p:txBody>
      </p:sp>
      <p:sp>
        <p:nvSpPr>
          <p:cNvPr id="7" name="Paantraštė 6"/>
          <p:cNvSpPr>
            <a:spLocks noGrp="1"/>
          </p:cNvSpPr>
          <p:nvPr>
            <p:ph type="subTitle" idx="1"/>
          </p:nvPr>
        </p:nvSpPr>
        <p:spPr>
          <a:xfrm>
            <a:off x="1043608" y="1484784"/>
            <a:ext cx="7920880" cy="4752528"/>
          </a:xfrm>
        </p:spPr>
        <p:txBody>
          <a:bodyPr>
            <a:normAutofit fontScale="47500" lnSpcReduction="20000"/>
          </a:bodyPr>
          <a:lstStyle/>
          <a:p>
            <a:r>
              <a:rPr lang="lt-LT" sz="2800" dirty="0" smtClean="0">
                <a:solidFill>
                  <a:srgbClr val="FFFFFF"/>
                </a:solidFill>
              </a:rPr>
              <a:t>medžiaga įvairiomis sąlygomis gali būti trejopos būsenos: kieta, skysta ir dujinė.</a:t>
            </a:r>
            <a:r>
              <a:rPr lang="lt-LT" sz="1800" dirty="0" smtClean="0"/>
              <a:t> </a:t>
            </a:r>
            <a:r>
              <a:rPr lang="lt-LT" sz="2800" dirty="0" smtClean="0">
                <a:solidFill>
                  <a:srgbClr val="FFFFFF"/>
                </a:solidFill>
              </a:rPr>
              <a:t>Ta  būti trejopos būsenos: kieta, skysta ir dujinė</a:t>
            </a:r>
            <a:endParaRPr lang="lt-LT" sz="2800" dirty="0" smtClean="0">
              <a:solidFill>
                <a:schemeClr val="tx1"/>
              </a:solidFill>
            </a:endParaRPr>
          </a:p>
          <a:p>
            <a:r>
              <a:rPr lang="lt-LT" sz="3600" dirty="0" smtClean="0">
                <a:solidFill>
                  <a:schemeClr val="tx1"/>
                </a:solidFill>
              </a:rPr>
              <a:t> </a:t>
            </a:r>
            <a:r>
              <a:rPr lang="lt-LT" sz="5100" dirty="0" smtClean="0">
                <a:solidFill>
                  <a:schemeClr val="tx1"/>
                </a:solidFill>
              </a:rPr>
              <a:t>Ta pati medžiaga įvairiomis sąlygomis gali būti trejopos būsenos: </a:t>
            </a:r>
          </a:p>
          <a:p>
            <a:r>
              <a:rPr lang="lt-LT" sz="5100" dirty="0" smtClean="0">
                <a:solidFill>
                  <a:schemeClr val="tx1"/>
                </a:solidFill>
              </a:rPr>
              <a:t>kieta, skysta ir dujinė.</a:t>
            </a:r>
            <a:r>
              <a:rPr lang="lt-LT" sz="5100" dirty="0" smtClean="0">
                <a:solidFill>
                  <a:srgbClr val="FFFFFF"/>
                </a:solidFill>
              </a:rPr>
              <a:t> sąlygos gali</a:t>
            </a:r>
            <a:endParaRPr lang="en-US" sz="5100" dirty="0" smtClean="0"/>
          </a:p>
          <a:p>
            <a:r>
              <a:rPr lang="lt-LT" sz="5100" dirty="0" smtClean="0"/>
              <a:t>Žemiau nulio vanduo yra kietas (ledas, snaigės), tarp nulio ir virimo vanduo skystas, o virš virimo temperatūros susidaro dujos. </a:t>
            </a:r>
          </a:p>
          <a:p>
            <a:r>
              <a:rPr lang="lt-LT" sz="5100" dirty="0" smtClean="0"/>
              <a:t>Ledo virtimas skysčiu vadinamas tirpimu, skysčio virsmas dujomis- garavimas. Dujų virtimas skysčiu- kondensacija. Šerkšnas formuojasi kai dujos iškart pereina į kietą būseną. Kietos būsenos virtimas dujomis- sublimacija.</a:t>
            </a:r>
          </a:p>
          <a:p>
            <a:r>
              <a:rPr lang="lt-LT" sz="5100" dirty="0" smtClean="0"/>
              <a:t>R</a:t>
            </a:r>
            <a:r>
              <a:rPr lang="sv-SE" sz="5100" dirty="0" smtClean="0"/>
              <a:t>ūkas, migla – tai vandens garai, virtę smulkučiais vandens lašeliais</a:t>
            </a:r>
            <a:r>
              <a:rPr lang="lt-LT" sz="5100" dirty="0" smtClean="0"/>
              <a:t>.</a:t>
            </a:r>
          </a:p>
          <a:p>
            <a:endParaRPr lang="lt-LT" sz="5100" dirty="0" smtClean="0"/>
          </a:p>
          <a:p>
            <a:endParaRPr lang="lt-LT" sz="5100"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403648" y="836712"/>
            <a:ext cx="7128792" cy="5311006"/>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763688" y="1268760"/>
            <a:ext cx="7056784" cy="5164832"/>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475656" y="1052736"/>
            <a:ext cx="7128792" cy="487680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Šerkšnas</a:t>
            </a:r>
            <a:endParaRPr lang="lt-LT" dirty="0"/>
          </a:p>
        </p:txBody>
      </p:sp>
      <p:sp>
        <p:nvSpPr>
          <p:cNvPr id="3" name="Stačiakampis 2"/>
          <p:cNvSpPr/>
          <p:nvPr/>
        </p:nvSpPr>
        <p:spPr>
          <a:xfrm>
            <a:off x="971600" y="1268760"/>
            <a:ext cx="8064896" cy="646331"/>
          </a:xfrm>
          <a:prstGeom prst="rect">
            <a:avLst/>
          </a:prstGeom>
        </p:spPr>
        <p:txBody>
          <a:bodyPr wrap="square">
            <a:spAutoFit/>
          </a:bodyPr>
          <a:lstStyle/>
          <a:p>
            <a:r>
              <a:rPr lang="lt-LT" dirty="0" smtClean="0"/>
              <a:t>Šerkšną sudaro smailios kieto ledo adatėlės. Jei oro temperatūra žemesnė nei -9,5</a:t>
            </a:r>
            <a:r>
              <a:rPr lang="lt-LT" baseline="30000" dirty="0" smtClean="0"/>
              <a:t>o</a:t>
            </a:r>
            <a:r>
              <a:rPr lang="lt-LT" dirty="0" smtClean="0"/>
              <a:t> C, ore esantys vandens garai iškart virsta kietu ledu aplenkdami skystąją būseną. </a:t>
            </a:r>
            <a:endParaRPr lang="lt-LT" dirty="0"/>
          </a:p>
        </p:txBody>
      </p:sp>
      <p:pic>
        <p:nvPicPr>
          <p:cNvPr id="4" name="Picture 2"/>
          <p:cNvPicPr>
            <a:picLocks noChangeAspect="1" noChangeArrowheads="1"/>
          </p:cNvPicPr>
          <p:nvPr/>
        </p:nvPicPr>
        <p:blipFill>
          <a:blip r:embed="rId2" cstate="print"/>
          <a:srcRect/>
          <a:stretch>
            <a:fillRect/>
          </a:stretch>
        </p:blipFill>
        <p:spPr bwMode="auto">
          <a:xfrm>
            <a:off x="1511152" y="1885617"/>
            <a:ext cx="7237312" cy="433195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35608" y="188640"/>
            <a:ext cx="7528880" cy="1656184"/>
          </a:xfrm>
        </p:spPr>
        <p:txBody>
          <a:bodyPr>
            <a:normAutofit fontScale="90000"/>
          </a:bodyPr>
          <a:lstStyle/>
          <a:p>
            <a:r>
              <a:rPr lang="lt-LT" dirty="0" smtClean="0"/>
              <a:t>Rūkas</a:t>
            </a:r>
            <a:br>
              <a:rPr lang="lt-LT" dirty="0" smtClean="0"/>
            </a:br>
            <a:r>
              <a:rPr lang="lt-LT" sz="1800" dirty="0" smtClean="0"/>
              <a:t>Šviesos srautas per rūką tiesiomis linijomis krinta žemyn. Matome tą šviesos dalį, kuri atspindi nuo rūko lašelių ir patenka į akis.</a:t>
            </a:r>
            <a:r>
              <a:rPr lang="lt-LT" dirty="0" smtClean="0"/>
              <a:t> </a:t>
            </a:r>
            <a:endParaRPr lang="lt-LT" dirty="0"/>
          </a:p>
        </p:txBody>
      </p:sp>
      <p:pic>
        <p:nvPicPr>
          <p:cNvPr id="1026" name="Picture 2"/>
          <p:cNvPicPr>
            <a:picLocks noChangeAspect="1" noChangeArrowheads="1"/>
          </p:cNvPicPr>
          <p:nvPr/>
        </p:nvPicPr>
        <p:blipFill>
          <a:blip r:embed="rId2" cstate="print"/>
          <a:srcRect/>
          <a:stretch>
            <a:fillRect/>
          </a:stretch>
        </p:blipFill>
        <p:spPr bwMode="auto">
          <a:xfrm>
            <a:off x="1835696" y="1844824"/>
            <a:ext cx="6565431" cy="4725144"/>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Mėnulio užtemimas</a:t>
            </a:r>
            <a:endParaRPr lang="lt-LT" dirty="0"/>
          </a:p>
        </p:txBody>
      </p:sp>
      <p:sp>
        <p:nvSpPr>
          <p:cNvPr id="3" name="Stačiakampis 2"/>
          <p:cNvSpPr/>
          <p:nvPr/>
        </p:nvSpPr>
        <p:spPr>
          <a:xfrm>
            <a:off x="1043608" y="1268760"/>
            <a:ext cx="7560840" cy="3539430"/>
          </a:xfrm>
          <a:prstGeom prst="rect">
            <a:avLst/>
          </a:prstGeom>
        </p:spPr>
        <p:txBody>
          <a:bodyPr wrap="square">
            <a:spAutoFit/>
          </a:bodyPr>
          <a:lstStyle/>
          <a:p>
            <a:r>
              <a:rPr lang="lt-LT" sz="3200" dirty="0" smtClean="0"/>
              <a:t>Įvyksta, kai Saulė, Žemė ir Mėnulis išsirikiuoja taip, kad Žemė meta šešėlį ant Mėnulio. Priklausomai nuo to, ar Žemės šešėlis krinta ant viso Mėnulio paviršiaus, ar tik ant dalies, įvyksta visiškas arba dalinis Mėnulio užtemimas. Mėnulio užtemimas gali įvykti tik per pilnatį.</a:t>
            </a:r>
            <a:endParaRPr lang="lt-LT"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b="1" dirty="0" smtClean="0"/>
              <a:t>2015 rugsėjo 13 d. į</a:t>
            </a:r>
            <a:r>
              <a:rPr lang="lt-LT" dirty="0" smtClean="0"/>
              <a:t>vyko visiškas Mėnulio užtemimas </a:t>
            </a:r>
            <a:endParaRPr lang="lt-LT" dirty="0"/>
          </a:p>
        </p:txBody>
      </p:sp>
      <p:pic>
        <p:nvPicPr>
          <p:cNvPr id="1027" name="Picture 3" descr="D:\#Users\Vytautas\Desktop\FOTO KONKURSAS\201503-4238.jpg"/>
          <p:cNvPicPr>
            <a:picLocks noChangeAspect="1" noChangeArrowheads="1"/>
          </p:cNvPicPr>
          <p:nvPr/>
        </p:nvPicPr>
        <p:blipFill>
          <a:blip r:embed="rId2" cstate="print"/>
          <a:srcRect/>
          <a:stretch>
            <a:fillRect/>
          </a:stretch>
        </p:blipFill>
        <p:spPr bwMode="auto">
          <a:xfrm>
            <a:off x="1763688" y="1484784"/>
            <a:ext cx="6840760" cy="504056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115616" y="274320"/>
            <a:ext cx="7818072" cy="1143000"/>
          </a:xfrm>
        </p:spPr>
        <p:txBody>
          <a:bodyPr>
            <a:normAutofit fontScale="90000"/>
          </a:bodyPr>
          <a:lstStyle/>
          <a:p>
            <a:r>
              <a:rPr lang="lt-LT" dirty="0" smtClean="0"/>
              <a:t>Šešėlis </a:t>
            </a:r>
            <a:br>
              <a:rPr lang="lt-LT" dirty="0" smtClean="0"/>
            </a:br>
            <a:r>
              <a:rPr lang="lt-LT" sz="2000" dirty="0" smtClean="0"/>
              <a:t>Už apšviesto neskaidraus kūno yra neapšviesta erdvė. Šešėlio matmenys priklauso nuo saulės aukščio virš horizonto . Kuo aukščiau pakyla Saulė, tuo trumpesnis daikto šešėlis.</a:t>
            </a:r>
            <a:endParaRPr lang="lt-LT" dirty="0"/>
          </a:p>
        </p:txBody>
      </p:sp>
      <p:pic>
        <p:nvPicPr>
          <p:cNvPr id="1026" name="Picture 2"/>
          <p:cNvPicPr>
            <a:picLocks noChangeAspect="1" noChangeArrowheads="1"/>
          </p:cNvPicPr>
          <p:nvPr/>
        </p:nvPicPr>
        <p:blipFill>
          <a:blip r:embed="rId2" cstate="print"/>
          <a:srcRect/>
          <a:stretch>
            <a:fillRect/>
          </a:stretch>
        </p:blipFill>
        <p:spPr bwMode="auto">
          <a:xfrm>
            <a:off x="971600" y="1556792"/>
            <a:ext cx="7992888" cy="4614217"/>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1432560" y="359898"/>
            <a:ext cx="7406640" cy="692838"/>
          </a:xfrm>
        </p:spPr>
        <p:txBody>
          <a:bodyPr>
            <a:normAutofit fontScale="90000"/>
          </a:bodyPr>
          <a:lstStyle/>
          <a:p>
            <a:r>
              <a:rPr lang="lt-LT" dirty="0" smtClean="0"/>
              <a:t>Klausimynas</a:t>
            </a:r>
            <a:endParaRPr lang="lt-LT" dirty="0"/>
          </a:p>
        </p:txBody>
      </p:sp>
      <p:sp>
        <p:nvSpPr>
          <p:cNvPr id="4" name="Paantraštė 3"/>
          <p:cNvSpPr>
            <a:spLocks noGrp="1"/>
          </p:cNvSpPr>
          <p:nvPr>
            <p:ph type="subTitle" idx="1"/>
          </p:nvPr>
        </p:nvSpPr>
        <p:spPr>
          <a:xfrm>
            <a:off x="1432560" y="1052736"/>
            <a:ext cx="7406640" cy="5256584"/>
          </a:xfrm>
        </p:spPr>
        <p:txBody>
          <a:bodyPr>
            <a:normAutofit fontScale="92500" lnSpcReduction="10000"/>
          </a:bodyPr>
          <a:lstStyle/>
          <a:p>
            <a:r>
              <a:rPr lang="lt-LT" dirty="0" smtClean="0"/>
              <a:t>1.Kokios yra atspindžio rūšys?</a:t>
            </a:r>
          </a:p>
          <a:p>
            <a:r>
              <a:rPr lang="lt-LT" dirty="0" smtClean="0"/>
              <a:t>2.Koks atspindys atsispindi nuotraukose?</a:t>
            </a:r>
          </a:p>
          <a:p>
            <a:r>
              <a:rPr lang="lt-LT" dirty="0" smtClean="0"/>
              <a:t>3.Kokios susidariusio atvaizdo savybės?</a:t>
            </a:r>
          </a:p>
          <a:p>
            <a:r>
              <a:rPr lang="lt-LT" dirty="0" smtClean="0"/>
              <a:t>4.Kokios yra bangų rūšys?</a:t>
            </a:r>
          </a:p>
          <a:p>
            <a:r>
              <a:rPr lang="lt-LT" dirty="0" smtClean="0"/>
              <a:t>6.Kokia pagrindinė bangų savybė?</a:t>
            </a:r>
          </a:p>
          <a:p>
            <a:r>
              <a:rPr lang="lt-LT" dirty="0" smtClean="0"/>
              <a:t>6.</a:t>
            </a:r>
            <a:r>
              <a:rPr lang="lt-LT" sz="2800" dirty="0" smtClean="0"/>
              <a:t> Ant žemės ir įvairių daiktų paviršiaus užšąlantis lietus, dulksna, rūko lašeliai vadinama...</a:t>
            </a:r>
            <a:endParaRPr lang="lt-LT" dirty="0" smtClean="0"/>
          </a:p>
          <a:p>
            <a:r>
              <a:rPr lang="lt-LT" dirty="0" smtClean="0"/>
              <a:t>7.</a:t>
            </a:r>
            <a:r>
              <a:rPr lang="lt-LT" sz="2800" dirty="0" smtClean="0"/>
              <a:t> Kaip vadinasi medžiaga, kurios visos agregatinės būsenos turi skirtingus pavadinimus?</a:t>
            </a:r>
            <a:endParaRPr lang="lt-LT" dirty="0" smtClean="0"/>
          </a:p>
          <a:p>
            <a:r>
              <a:rPr lang="lt-LT" dirty="0" smtClean="0"/>
              <a:t>8.Kaip vadinamas kietos būsenos virtimas dujomis ?</a:t>
            </a:r>
          </a:p>
          <a:p>
            <a:r>
              <a:rPr lang="lt-LT" dirty="0" smtClean="0"/>
              <a:t>9.Kai visas Mėnulis ar bent jo dalis patenka į Žemės šešėlį įvyksta ....</a:t>
            </a:r>
          </a:p>
          <a:p>
            <a:r>
              <a:rPr lang="lt-LT" dirty="0" smtClean="0"/>
              <a:t>10.Per kokią Mėnulio fazę, gali vykti užtemimai?</a:t>
            </a:r>
          </a:p>
          <a:p>
            <a:endParaRPr lang="lt-L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smtClean="0"/>
              <a:t>Atsakymai</a:t>
            </a:r>
            <a:endParaRPr lang="lt-LT" dirty="0"/>
          </a:p>
        </p:txBody>
      </p:sp>
      <p:sp>
        <p:nvSpPr>
          <p:cNvPr id="4" name="Paantraštė 3"/>
          <p:cNvSpPr>
            <a:spLocks noGrp="1"/>
          </p:cNvSpPr>
          <p:nvPr>
            <p:ph type="subTitle" idx="1"/>
          </p:nvPr>
        </p:nvSpPr>
        <p:spPr>
          <a:xfrm>
            <a:off x="1432560" y="1850064"/>
            <a:ext cx="7406640" cy="3451144"/>
          </a:xfrm>
        </p:spPr>
        <p:txBody>
          <a:bodyPr>
            <a:normAutofit fontScale="85000" lnSpcReduction="20000"/>
          </a:bodyPr>
          <a:lstStyle/>
          <a:p>
            <a:r>
              <a:rPr lang="lt-LT" dirty="0" smtClean="0"/>
              <a:t>1.Veidrodinis ir difuzinis .</a:t>
            </a:r>
          </a:p>
          <a:p>
            <a:r>
              <a:rPr lang="lt-LT" dirty="0" smtClean="0"/>
              <a:t>2.Veidrodinis </a:t>
            </a:r>
          </a:p>
          <a:p>
            <a:r>
              <a:rPr lang="lt-LT" dirty="0" smtClean="0"/>
              <a:t>3.Atvaizdas simetriškas ir menamas.</a:t>
            </a:r>
          </a:p>
          <a:p>
            <a:r>
              <a:rPr lang="lt-LT" dirty="0" smtClean="0"/>
              <a:t>4.Bangų rūšys: skersinės ir išilginės </a:t>
            </a:r>
          </a:p>
          <a:p>
            <a:r>
              <a:rPr lang="lt-LT" dirty="0" smtClean="0"/>
              <a:t>5.Bangos perneša energija , nepernešdamos medžiagos.</a:t>
            </a:r>
          </a:p>
          <a:p>
            <a:r>
              <a:rPr lang="lt-LT" dirty="0" smtClean="0"/>
              <a:t>6.Lijundra </a:t>
            </a:r>
          </a:p>
          <a:p>
            <a:r>
              <a:rPr lang="lt-LT" dirty="0" smtClean="0"/>
              <a:t>7.Vanduo </a:t>
            </a:r>
          </a:p>
          <a:p>
            <a:r>
              <a:rPr lang="lt-LT" dirty="0" smtClean="0"/>
              <a:t>8.Sublimacija </a:t>
            </a:r>
          </a:p>
          <a:p>
            <a:r>
              <a:rPr lang="lt-LT" dirty="0" smtClean="0"/>
              <a:t>9.Visiškas Mėnulio užtemimas </a:t>
            </a:r>
          </a:p>
          <a:p>
            <a:r>
              <a:rPr lang="lt-LT" dirty="0" smtClean="0"/>
              <a:t>10.Esant pilnačiai </a:t>
            </a:r>
          </a:p>
          <a:p>
            <a:endParaRPr lang="lt-L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dirty="0" smtClean="0"/>
              <a:t>Literatūra </a:t>
            </a:r>
            <a:endParaRPr lang="lt-LT" dirty="0"/>
          </a:p>
        </p:txBody>
      </p:sp>
      <p:sp>
        <p:nvSpPr>
          <p:cNvPr id="3" name="Paantraštė 2"/>
          <p:cNvSpPr>
            <a:spLocks noGrp="1"/>
          </p:cNvSpPr>
          <p:nvPr>
            <p:ph type="subTitle" idx="1"/>
          </p:nvPr>
        </p:nvSpPr>
        <p:spPr/>
        <p:txBody>
          <a:bodyPr/>
          <a:lstStyle/>
          <a:p>
            <a:pPr>
              <a:buFont typeface="Wingdings" pitchFamily="2" charset="2"/>
              <a:buChar char="§"/>
            </a:pPr>
            <a:r>
              <a:rPr lang="lt-LT" dirty="0" smtClean="0"/>
              <a:t>Spektras -10kl.</a:t>
            </a:r>
          </a:p>
          <a:p>
            <a:pPr>
              <a:buFont typeface="Wingdings" pitchFamily="2" charset="2"/>
              <a:buChar char="§"/>
            </a:pPr>
            <a:r>
              <a:rPr lang="lt-LT" dirty="0" smtClean="0"/>
              <a:t>Gamtos mokslai 1</a:t>
            </a:r>
          </a:p>
          <a:p>
            <a:pPr>
              <a:buFont typeface="Wingdings" pitchFamily="2" charset="2"/>
              <a:buChar char="§"/>
            </a:pPr>
            <a:r>
              <a:rPr lang="lt-LT" dirty="0" err="1" smtClean="0"/>
              <a:t>V.Valentinavičius</a:t>
            </a:r>
            <a:r>
              <a:rPr lang="lt-LT" dirty="0" smtClean="0"/>
              <a:t>  -Fizika 10kl.,7kl.</a:t>
            </a:r>
          </a:p>
          <a:p>
            <a:pPr>
              <a:buFont typeface="Wingdings" pitchFamily="2" charset="2"/>
              <a:buChar char="§"/>
            </a:pPr>
            <a:endParaRPr lang="lt-L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ulėgrąža">
  <a:themeElements>
    <a:clrScheme name="Saulėgrąža">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aulėgrąža">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aulėgrąža">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359</TotalTime>
  <Words>615</Words>
  <Application>Microsoft Office PowerPoint</Application>
  <PresentationFormat>Demonstracija ekrane (4:3)</PresentationFormat>
  <Paragraphs>71</Paragraphs>
  <Slides>22</Slides>
  <Notes>0</Notes>
  <HiddenSlides>0</HiddenSlides>
  <MMClips>0</MMClips>
  <ScaleCrop>false</ScaleCrop>
  <HeadingPairs>
    <vt:vector size="4" baseType="variant">
      <vt:variant>
        <vt:lpstr>Tema</vt:lpstr>
      </vt:variant>
      <vt:variant>
        <vt:i4>1</vt:i4>
      </vt:variant>
      <vt:variant>
        <vt:lpstr>Skaidrių pavadinimai</vt:lpstr>
      </vt:variant>
      <vt:variant>
        <vt:i4>22</vt:i4>
      </vt:variant>
    </vt:vector>
  </HeadingPairs>
  <TitlesOfParts>
    <vt:vector size="23" baseType="lpstr">
      <vt:lpstr>Saulėgrąža</vt:lpstr>
      <vt:lpstr>FIZIKA+FOTOGRAFIJA</vt:lpstr>
      <vt:lpstr>Turinys</vt:lpstr>
      <vt:lpstr>,  ,Fotografija, tai meno forma per kurią pateikiame savo požiūrį į pasaulį”                                       (Nežinomo autoriaus mintis)                                               </vt:lpstr>
      <vt:lpstr>Šviesos atspindys</vt:lpstr>
      <vt:lpstr>Skaidrė 5</vt:lpstr>
      <vt:lpstr>Šviesos atspindžio dėsnis</vt:lpstr>
      <vt:lpstr>Skaidrė 7</vt:lpstr>
      <vt:lpstr>Bangos </vt:lpstr>
      <vt:lpstr>Skaidrė 9</vt:lpstr>
      <vt:lpstr>Skaidrė 10</vt:lpstr>
      <vt:lpstr>Vanduo-stebuklinga medžiaga</vt:lpstr>
      <vt:lpstr>Skaidrė 12</vt:lpstr>
      <vt:lpstr>Skaidrė 13</vt:lpstr>
      <vt:lpstr>Skaidrė 14</vt:lpstr>
      <vt:lpstr>Šerkšnas</vt:lpstr>
      <vt:lpstr>Rūkas Šviesos srautas per rūką tiesiomis linijomis krinta žemyn. Matome tą šviesos dalį, kuri atspindi nuo rūko lašelių ir patenka į akis. </vt:lpstr>
      <vt:lpstr>Mėnulio užtemimas</vt:lpstr>
      <vt:lpstr>2015 rugsėjo 13 d. įvyko visiškas Mėnulio užtemimas </vt:lpstr>
      <vt:lpstr>Šešėlis  Už apšviesto neskaidraus kūno yra neapšviesta erdvė. Šešėlio matmenys priklauso nuo saulės aukščio virš horizonto . Kuo aukščiau pakyla Saulė, tuo trumpesnis daikto šešėlis.</vt:lpstr>
      <vt:lpstr>Klausimynas</vt:lpstr>
      <vt:lpstr>Atsakymai</vt:lpstr>
      <vt:lpstr>Literatūra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Skaidrė 1</dc:title>
  <dc:creator>Vytautas</dc:creator>
  <cp:lastModifiedBy>Vytautas</cp:lastModifiedBy>
  <cp:revision>54</cp:revision>
  <dcterms:created xsi:type="dcterms:W3CDTF">2016-02-22T20:03:58Z</dcterms:created>
  <dcterms:modified xsi:type="dcterms:W3CDTF">2016-04-04T06:39:41Z</dcterms:modified>
</cp:coreProperties>
</file>