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8"/>
  </p:notesMasterIdLst>
  <p:sldIdLst>
    <p:sldId id="256" r:id="rId2"/>
    <p:sldId id="257" r:id="rId3"/>
    <p:sldId id="258" r:id="rId4"/>
    <p:sldId id="259" r:id="rId5"/>
    <p:sldId id="260" r:id="rId6"/>
    <p:sldId id="272" r:id="rId7"/>
    <p:sldId id="273" r:id="rId8"/>
    <p:sldId id="274" r:id="rId9"/>
    <p:sldId id="261" r:id="rId10"/>
    <p:sldId id="262" r:id="rId11"/>
    <p:sldId id="263" r:id="rId12"/>
    <p:sldId id="264" r:id="rId13"/>
    <p:sldId id="265" r:id="rId14"/>
    <p:sldId id="271" r:id="rId15"/>
    <p:sldId id="275" r:id="rId16"/>
    <p:sldId id="266" r:id="rId17"/>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C6EFA8-A42F-4ABA-A7FE-FEA0C5A9C742}" type="datetimeFigureOut">
              <a:rPr lang="lt-LT" smtClean="0"/>
              <a:t>2016-04-07</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DD9E6C-09A8-406C-9693-98C9E21214E5}" type="slidenum">
              <a:rPr lang="lt-LT" smtClean="0"/>
              <a:t>‹#›</a:t>
            </a:fld>
            <a:endParaRPr lang="lt-LT"/>
          </a:p>
        </p:txBody>
      </p:sp>
    </p:spTree>
    <p:extLst>
      <p:ext uri="{BB962C8B-B14F-4D97-AF65-F5344CB8AC3E}">
        <p14:creationId xmlns:p14="http://schemas.microsoft.com/office/powerpoint/2010/main" val="3578890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fld id="{7ADD9E6C-09A8-406C-9693-98C9E21214E5}" type="slidenum">
              <a:rPr lang="lt-LT" smtClean="0"/>
              <a:t>4</a:t>
            </a:fld>
            <a:endParaRPr lang="lt-LT"/>
          </a:p>
        </p:txBody>
      </p:sp>
    </p:spTree>
    <p:extLst>
      <p:ext uri="{BB962C8B-B14F-4D97-AF65-F5344CB8AC3E}">
        <p14:creationId xmlns:p14="http://schemas.microsoft.com/office/powerpoint/2010/main" val="1694402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lt-LT" smtClean="0"/>
              <a:t>Spustelėję redag. ruoš. pavad. stilių</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en-US" dirty="0"/>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13011374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030297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1744437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Date Placeholder 4"/>
          <p:cNvSpPr>
            <a:spLocks noGrp="1"/>
          </p:cNvSpPr>
          <p:nvPr>
            <p:ph type="dt" sz="half" idx="10"/>
          </p:nvPr>
        </p:nvSpPr>
        <p:spPr/>
        <p:txBody>
          <a:bodyPr/>
          <a:lstStyle/>
          <a:p>
            <a:fld id="{408A4C56-E845-4273-A11B-3533DE23CC0C}" type="datetimeFigureOut">
              <a:rPr lang="lt-LT" smtClean="0"/>
              <a:t>2016-04-07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2730372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7" name="Date Placeholder 6"/>
          <p:cNvSpPr>
            <a:spLocks noGrp="1"/>
          </p:cNvSpPr>
          <p:nvPr>
            <p:ph type="dt" sz="half" idx="10"/>
          </p:nvPr>
        </p:nvSpPr>
        <p:spPr/>
        <p:txBody>
          <a:bodyPr/>
          <a:lstStyle/>
          <a:p>
            <a:fld id="{408A4C56-E845-4273-A11B-3533DE23CC0C}" type="datetimeFigureOut">
              <a:rPr lang="lt-LT" smtClean="0"/>
              <a:t>2016-04-07</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520611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7" name="Date Placeholder 2"/>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3"/>
          <p:cNvSpPr>
            <a:spLocks noGrp="1"/>
          </p:cNvSpPr>
          <p:nvPr>
            <p:ph type="ftr" sz="quarter" idx="11"/>
          </p:nvPr>
        </p:nvSpPr>
        <p:spPr/>
        <p:txBody>
          <a:bodyPr/>
          <a:lstStyle/>
          <a:p>
            <a:endParaRPr lang="lt-LT"/>
          </a:p>
        </p:txBody>
      </p:sp>
      <p:sp>
        <p:nvSpPr>
          <p:cNvPr id="6" name="Slide Number Placeholder 4"/>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604701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2"/>
          <p:cNvSpPr>
            <a:spLocks noGrp="1"/>
          </p:cNvSpPr>
          <p:nvPr>
            <p:ph type="ftr" sz="quarter" idx="11"/>
          </p:nvPr>
        </p:nvSpPr>
        <p:spPr/>
        <p:txBody>
          <a:bodyPr/>
          <a:lstStyle/>
          <a:p>
            <a:endParaRPr lang="lt-LT"/>
          </a:p>
        </p:txBody>
      </p:sp>
      <p:sp>
        <p:nvSpPr>
          <p:cNvPr id="6" name="Slide Number Placeholder 3"/>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717595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lt-LT" smtClean="0"/>
              <a:t>Spustelėję redag. ruoš. pavad. stilių</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7" name="Date Placeholder 4"/>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5"/>
          <p:cNvSpPr>
            <a:spLocks noGrp="1"/>
          </p:cNvSpPr>
          <p:nvPr>
            <p:ph type="ftr" sz="quarter" idx="11"/>
          </p:nvPr>
        </p:nvSpPr>
        <p:spPr/>
        <p:txBody>
          <a:bodyPr/>
          <a:lstStyle/>
          <a:p>
            <a:endParaRPr lang="lt-LT"/>
          </a:p>
        </p:txBody>
      </p:sp>
      <p:sp>
        <p:nvSpPr>
          <p:cNvPr id="6" name="Slide Number Placeholder 6"/>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20384539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08A4C56-E845-4273-A11B-3533DE23CC0C}" type="datetimeFigureOut">
              <a:rPr lang="lt-LT" smtClean="0"/>
              <a:t>2016-04-07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684802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nė nuotrauka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408A4C56-E845-4273-A11B-3533DE23CC0C}" type="datetimeFigureOut">
              <a:rPr lang="lt-LT" smtClean="0"/>
              <a:t>2016-04-07</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859327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lt-LT" smtClean="0"/>
              <a:t>Spustelėję redag. ruoš. pavad. stilių</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2706828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lt-LT" smtClean="0"/>
              <a:t>Spustelėję redag. ruoš. pavad. stilių</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lt-LT" smtClean="0"/>
              <a:t>Spustelėję redag. ruoš. teksto stilių</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287462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lt-LT" smtClean="0"/>
              <a:t>Spustelėję redag. ruoš. pavad. stilių</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7618554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tulpel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smtClean="0"/>
              <a:t>Spustelėję redag. ruoš. pavad. stilių</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347111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aveikslėlis skiltyj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lt-LT" smtClean="0"/>
              <a:t>Spustelėję redag. ruoš. pavad. stilių</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smtClean="0"/>
              <a:t>Spustelėkite piktogr. norėdami įtraukti pav.</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4"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4624250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nchor="t" anchorCtr="0"/>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1898657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10"/>
          </p:nvPr>
        </p:nvSpPr>
        <p:spPr/>
        <p:txBody>
          <a:bodyPr/>
          <a:lstStyle/>
          <a:p>
            <a:fld id="{408A4C56-E845-4273-A11B-3533DE23CC0C}" type="datetimeFigureOut">
              <a:rPr lang="lt-LT" smtClean="0"/>
              <a:t>2016-04-07</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AD4489B0-30F1-4C7D-A39A-9ABEE7C55633}" type="slidenum">
              <a:rPr lang="lt-LT" smtClean="0"/>
              <a:t>‹#›</a:t>
            </a:fld>
            <a:endParaRPr lang="lt-LT"/>
          </a:p>
        </p:txBody>
      </p:sp>
    </p:spTree>
    <p:extLst>
      <p:ext uri="{BB962C8B-B14F-4D97-AF65-F5344CB8AC3E}">
        <p14:creationId xmlns:p14="http://schemas.microsoft.com/office/powerpoint/2010/main" val="3008874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08A4C56-E845-4273-A11B-3533DE23CC0C}" type="datetimeFigureOut">
              <a:rPr lang="lt-LT" smtClean="0"/>
              <a:t>2016-04-07</a:t>
            </a:fld>
            <a:endParaRPr lang="lt-LT"/>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lt-LT"/>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AD4489B0-30F1-4C7D-A39A-9ABEE7C55633}" type="slidenum">
              <a:rPr lang="lt-LT" smtClean="0"/>
              <a:t>‹#›</a:t>
            </a:fld>
            <a:endParaRPr lang="lt-LT"/>
          </a:p>
        </p:txBody>
      </p:sp>
    </p:spTree>
    <p:extLst>
      <p:ext uri="{BB962C8B-B14F-4D97-AF65-F5344CB8AC3E}">
        <p14:creationId xmlns:p14="http://schemas.microsoft.com/office/powerpoint/2010/main" val="269421564"/>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 id="214748379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l.facebook.com/l.php?u=http%3A%2F%2Fwww.enciklopedija.lt%2F&amp;h=DAQHXWLIfAQHBgRCZtf9Pw77ln-jHbjsoV_3EurOO_zC8lA" TargetMode="External"/><Relationship Id="rId2" Type="http://schemas.openxmlformats.org/officeDocument/2006/relationships/hyperlink" Target="http://l.facebook.com/l.php?u=http%3A%2F%2Fwww.astronomija.info%2Fj&amp;h=wAQGVX8So&amp;s=1" TargetMode="External"/><Relationship Id="rId1" Type="http://schemas.openxmlformats.org/officeDocument/2006/relationships/slideLayout" Target="../slideLayouts/slideLayout2.xml"/><Relationship Id="rId4" Type="http://schemas.openxmlformats.org/officeDocument/2006/relationships/hyperlink" Target="http://l.facebook.com/l.php?u=http%3A%2F%2Fmokslai.lt%2Freferatai%2Fastronomija%2Fjupiteris-ir-jo-palydovai.html&amp;h=qAQFNxtKzAQHwmeTERJFHqmUkdTfethApDOlxOB05I62m8A"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7287904" y="4477602"/>
            <a:ext cx="4667534" cy="2527110"/>
          </a:xfrm>
        </p:spPr>
        <p:txBody>
          <a:bodyPr/>
          <a:lstStyle/>
          <a:p>
            <a:r>
              <a:rPr lang="lt-LT" sz="2400" dirty="0"/>
              <a:t>Alytaus Šaltinių pagrindinė mokykla</a:t>
            </a:r>
            <a:br>
              <a:rPr lang="lt-LT" sz="2400" dirty="0"/>
            </a:br>
            <a:r>
              <a:rPr lang="lt-LT" sz="2400" dirty="0" smtClean="0"/>
              <a:t>Parengė</a:t>
            </a:r>
            <a:r>
              <a:rPr lang="lt-LT" sz="2400" dirty="0"/>
              <a:t>: </a:t>
            </a:r>
            <a:r>
              <a:rPr lang="lt-LT" sz="2400" dirty="0" smtClean="0"/>
              <a:t>Aurimas </a:t>
            </a:r>
            <a:r>
              <a:rPr lang="lt-LT" sz="2400" dirty="0" err="1" smtClean="0"/>
              <a:t>Kamaitis</a:t>
            </a:r>
            <a:r>
              <a:rPr lang="lt-LT" sz="2400" dirty="0" smtClean="0"/>
              <a:t> ir </a:t>
            </a:r>
            <a:r>
              <a:rPr lang="lt-LT" sz="2400" dirty="0" err="1" smtClean="0"/>
              <a:t>Elonas</a:t>
            </a:r>
            <a:r>
              <a:rPr lang="lt-LT" sz="2400" dirty="0" smtClean="0"/>
              <a:t> Pašukevičius</a:t>
            </a:r>
            <a:br>
              <a:rPr lang="lt-LT" sz="2400" dirty="0" smtClean="0"/>
            </a:br>
            <a:r>
              <a:rPr lang="lt-LT" sz="2400" dirty="0" smtClean="0"/>
              <a:t>Fizikos mokytoja: Rasa Kižienė</a:t>
            </a:r>
            <a:r>
              <a:rPr lang="lt-LT" sz="2400" dirty="0"/>
              <a:t/>
            </a:r>
            <a:br>
              <a:rPr lang="lt-LT" sz="2400" dirty="0"/>
            </a:br>
            <a:r>
              <a:rPr lang="lt-LT" sz="2400" dirty="0"/>
              <a:t/>
            </a:r>
            <a:br>
              <a:rPr lang="lt-LT" sz="2400" dirty="0"/>
            </a:br>
            <a:endParaRPr lang="lt-LT" sz="2400" dirty="0"/>
          </a:p>
        </p:txBody>
      </p:sp>
      <p:sp>
        <p:nvSpPr>
          <p:cNvPr id="3" name="Antrinis pavadinimas 2"/>
          <p:cNvSpPr>
            <a:spLocks noGrp="1"/>
          </p:cNvSpPr>
          <p:nvPr>
            <p:ph type="subTitle" idx="1"/>
          </p:nvPr>
        </p:nvSpPr>
        <p:spPr>
          <a:xfrm>
            <a:off x="663635" y="3343701"/>
            <a:ext cx="6378609" cy="2267803"/>
          </a:xfrm>
        </p:spPr>
        <p:txBody>
          <a:bodyPr>
            <a:noAutofit/>
          </a:bodyPr>
          <a:lstStyle/>
          <a:p>
            <a:r>
              <a:rPr lang="lt-LT" sz="8000" b="1" dirty="0" smtClean="0"/>
              <a:t>Jupiteris</a:t>
            </a:r>
            <a:endParaRPr lang="lt-LT" sz="8000" b="1" dirty="0"/>
          </a:p>
        </p:txBody>
      </p:sp>
    </p:spTree>
    <p:extLst>
      <p:ext uri="{BB962C8B-B14F-4D97-AF65-F5344CB8AC3E}">
        <p14:creationId xmlns:p14="http://schemas.microsoft.com/office/powerpoint/2010/main" val="36878276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3">
                                            <p:txEl>
                                              <p:pRg st="0" end="0"/>
                                            </p:txEl>
                                          </p:spTgt>
                                        </p:tgtEl>
                                        <p:attrNameLst>
                                          <p:attrName>style.textDecorationUnderline</p:attrName>
                                        </p:attrNameLst>
                                      </p:cBhvr>
                                      <p:to>
                                        <p:strVal val="tru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5400" dirty="0" smtClean="0"/>
              <a:t>Turinys</a:t>
            </a:r>
            <a:endParaRPr lang="lt-LT" sz="5400" dirty="0"/>
          </a:p>
        </p:txBody>
      </p:sp>
      <p:sp>
        <p:nvSpPr>
          <p:cNvPr id="5" name="Turinio vietos rezervavimo ženklas 4"/>
          <p:cNvSpPr>
            <a:spLocks noGrp="1"/>
          </p:cNvSpPr>
          <p:nvPr>
            <p:ph idx="1"/>
          </p:nvPr>
        </p:nvSpPr>
        <p:spPr>
          <a:xfrm>
            <a:off x="1103312" y="1637731"/>
            <a:ext cx="8946541" cy="5104263"/>
          </a:xfrm>
        </p:spPr>
        <p:txBody>
          <a:bodyPr>
            <a:normAutofit lnSpcReduction="10000"/>
          </a:bodyPr>
          <a:lstStyle/>
          <a:p>
            <a:r>
              <a:rPr lang="lt-LT" sz="2400" dirty="0" smtClean="0"/>
              <a:t>Kas yra Jupiteris?</a:t>
            </a:r>
          </a:p>
          <a:p>
            <a:r>
              <a:rPr lang="lt-LT" sz="2400" dirty="0"/>
              <a:t>Planetos </a:t>
            </a:r>
            <a:r>
              <a:rPr lang="lt-LT" sz="2400" dirty="0" smtClean="0"/>
              <a:t>milžinas</a:t>
            </a:r>
          </a:p>
          <a:p>
            <a:r>
              <a:rPr lang="lt-LT" sz="2400" dirty="0" smtClean="0"/>
              <a:t>Magnetinis laukas</a:t>
            </a:r>
          </a:p>
          <a:p>
            <a:r>
              <a:rPr lang="lt-LT" sz="2400" dirty="0" smtClean="0"/>
              <a:t>Temperatūra</a:t>
            </a:r>
          </a:p>
          <a:p>
            <a:r>
              <a:rPr lang="lt-LT" sz="2400" dirty="0" smtClean="0"/>
              <a:t>Jupiterio palydovai</a:t>
            </a:r>
          </a:p>
          <a:p>
            <a:r>
              <a:rPr lang="lt-LT" sz="2400" dirty="0" smtClean="0"/>
              <a:t>Tyrinėjimas</a:t>
            </a:r>
          </a:p>
          <a:p>
            <a:r>
              <a:rPr lang="lt-LT" sz="2400" dirty="0" smtClean="0"/>
              <a:t>Raudonoji dėmė</a:t>
            </a:r>
            <a:endParaRPr lang="lt-LT" sz="2400" dirty="0" smtClean="0"/>
          </a:p>
          <a:p>
            <a:r>
              <a:rPr lang="lt-LT" sz="2400" dirty="0" smtClean="0"/>
              <a:t>Faktai apie Jupiterį</a:t>
            </a:r>
          </a:p>
          <a:p>
            <a:r>
              <a:rPr lang="lt-LT" sz="2400" dirty="0" smtClean="0"/>
              <a:t>Įdomybės</a:t>
            </a:r>
          </a:p>
          <a:p>
            <a:r>
              <a:rPr lang="lt-LT" sz="2400" dirty="0" smtClean="0"/>
              <a:t>Testas</a:t>
            </a:r>
          </a:p>
          <a:p>
            <a:r>
              <a:rPr lang="lt-LT" sz="2400" dirty="0" smtClean="0"/>
              <a:t>Informacijos šaltiniai</a:t>
            </a:r>
            <a:endParaRPr lang="lt-LT" sz="2400" dirty="0"/>
          </a:p>
        </p:txBody>
      </p:sp>
    </p:spTree>
    <p:extLst>
      <p:ext uri="{BB962C8B-B14F-4D97-AF65-F5344CB8AC3E}">
        <p14:creationId xmlns:p14="http://schemas.microsoft.com/office/powerpoint/2010/main" val="144318383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arn(inVertical)">
                                      <p:cBhvr>
                                        <p:cTn id="10" dur="500"/>
                                        <p:tgtEl>
                                          <p:spTgt spid="5">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arn(inVertical)">
                                      <p:cBhvr>
                                        <p:cTn id="13" dur="500"/>
                                        <p:tgtEl>
                                          <p:spTgt spid="5">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arn(inVertical)">
                                      <p:cBhvr>
                                        <p:cTn id="16" dur="500"/>
                                        <p:tgtEl>
                                          <p:spTgt spid="5">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barn(inVertical)">
                                      <p:cBhvr>
                                        <p:cTn id="19" dur="500"/>
                                        <p:tgtEl>
                                          <p:spTgt spid="5">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5">
                                            <p:txEl>
                                              <p:pRg st="5" end="5"/>
                                            </p:txEl>
                                          </p:spTgt>
                                        </p:tgtEl>
                                        <p:attrNameLst>
                                          <p:attrName>style.visibility</p:attrName>
                                        </p:attrNameLst>
                                      </p:cBhvr>
                                      <p:to>
                                        <p:strVal val="visible"/>
                                      </p:to>
                                    </p:set>
                                    <p:animEffect transition="in" filter="barn(inVertical)">
                                      <p:cBhvr>
                                        <p:cTn id="22" dur="500"/>
                                        <p:tgtEl>
                                          <p:spTgt spid="5">
                                            <p:txEl>
                                              <p:pRg st="5" end="5"/>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animEffect transition="in" filter="barn(inVertical)">
                                      <p:cBhvr>
                                        <p:cTn id="25" dur="500"/>
                                        <p:tgtEl>
                                          <p:spTgt spid="5">
                                            <p:txEl>
                                              <p:pRg st="6" end="6"/>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5">
                                            <p:txEl>
                                              <p:pRg st="7" end="7"/>
                                            </p:txEl>
                                          </p:spTgt>
                                        </p:tgtEl>
                                        <p:attrNameLst>
                                          <p:attrName>style.visibility</p:attrName>
                                        </p:attrNameLst>
                                      </p:cBhvr>
                                      <p:to>
                                        <p:strVal val="visible"/>
                                      </p:to>
                                    </p:set>
                                    <p:animEffect transition="in" filter="barn(inVertical)">
                                      <p:cBhvr>
                                        <p:cTn id="28" dur="500"/>
                                        <p:tgtEl>
                                          <p:spTgt spid="5">
                                            <p:txEl>
                                              <p:pRg st="7" end="7"/>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barn(inVertical)">
                                      <p:cBhvr>
                                        <p:cTn id="31" dur="500"/>
                                        <p:tgtEl>
                                          <p:spTgt spid="5">
                                            <p:txEl>
                                              <p:pRg st="8" end="8"/>
                                            </p:txEl>
                                          </p:spTgt>
                                        </p:tgtEl>
                                      </p:cBhvr>
                                    </p:animEffect>
                                  </p:childTnLst>
                                </p:cTn>
                              </p:par>
                              <p:par>
                                <p:cTn id="32" presetID="16" presetClass="entr" presetSubtype="21" fill="hold" nodeType="withEffect">
                                  <p:stCondLst>
                                    <p:cond delay="0"/>
                                  </p:stCondLst>
                                  <p:childTnLst>
                                    <p:set>
                                      <p:cBhvr>
                                        <p:cTn id="33" dur="1" fill="hold">
                                          <p:stCondLst>
                                            <p:cond delay="0"/>
                                          </p:stCondLst>
                                        </p:cTn>
                                        <p:tgtEl>
                                          <p:spTgt spid="5">
                                            <p:txEl>
                                              <p:pRg st="9" end="9"/>
                                            </p:txEl>
                                          </p:spTgt>
                                        </p:tgtEl>
                                        <p:attrNameLst>
                                          <p:attrName>style.visibility</p:attrName>
                                        </p:attrNameLst>
                                      </p:cBhvr>
                                      <p:to>
                                        <p:strVal val="visible"/>
                                      </p:to>
                                    </p:set>
                                    <p:animEffect transition="in" filter="barn(inVertical)">
                                      <p:cBhvr>
                                        <p:cTn id="34" dur="500"/>
                                        <p:tgtEl>
                                          <p:spTgt spid="5">
                                            <p:txEl>
                                              <p:pRg st="9" end="9"/>
                                            </p:txEl>
                                          </p:spTgt>
                                        </p:tgtEl>
                                      </p:cBhvr>
                                    </p:animEffect>
                                  </p:childTnLst>
                                </p:cTn>
                              </p:par>
                              <p:par>
                                <p:cTn id="35" presetID="16" presetClass="entr" presetSubtype="21" fill="hold" nodeType="with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animEffect transition="in" filter="barn(inVertical)">
                                      <p:cBhvr>
                                        <p:cTn id="37"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a:t>Kas yra Jupiteris?</a:t>
            </a:r>
          </a:p>
        </p:txBody>
      </p:sp>
      <p:sp>
        <p:nvSpPr>
          <p:cNvPr id="3" name="Turinio vietos rezervavimo ženklas 2"/>
          <p:cNvSpPr>
            <a:spLocks noGrp="1"/>
          </p:cNvSpPr>
          <p:nvPr>
            <p:ph idx="1"/>
          </p:nvPr>
        </p:nvSpPr>
        <p:spPr/>
        <p:txBody>
          <a:bodyPr>
            <a:normAutofit/>
          </a:bodyPr>
          <a:lstStyle/>
          <a:p>
            <a:r>
              <a:rPr lang="lt-LT" sz="2400" dirty="0"/>
              <a:t>Jupiteris — pati didžiausia Saulės sistemos planeta. Jos masė 2,5 karto didesnė už kitų aštuonių planetų masę. Po Saulės, Mėnulio ir Veneros Jupiteris yra ryškiausias danguje, didžiausias ryškis siekia -2,9 ryškio.</a:t>
            </a:r>
          </a:p>
        </p:txBody>
      </p:sp>
      <p:pic>
        <p:nvPicPr>
          <p:cNvPr id="6" name="Paveikslėlis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7493" y="4034620"/>
            <a:ext cx="3764507" cy="2823380"/>
          </a:xfrm>
          <a:prstGeom prst="rect">
            <a:avLst/>
          </a:prstGeom>
        </p:spPr>
      </p:pic>
    </p:spTree>
    <p:extLst>
      <p:ext uri="{BB962C8B-B14F-4D97-AF65-F5344CB8AC3E}">
        <p14:creationId xmlns:p14="http://schemas.microsoft.com/office/powerpoint/2010/main" val="3690146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Planetos milžinas</a:t>
            </a:r>
            <a:br>
              <a:rPr lang="lt-LT" sz="4400" dirty="0"/>
            </a:br>
            <a:r>
              <a:rPr lang="lt-LT" sz="4400" dirty="0"/>
              <a:t/>
            </a:r>
            <a:br>
              <a:rPr lang="lt-LT" sz="4400" dirty="0"/>
            </a:br>
            <a:r>
              <a:rPr lang="lt-LT" sz="4400" dirty="0"/>
              <a:t/>
            </a:r>
            <a:br>
              <a:rPr lang="lt-LT" sz="4400" dirty="0"/>
            </a:br>
            <a:endParaRPr lang="lt-LT" dirty="0"/>
          </a:p>
        </p:txBody>
      </p:sp>
      <p:sp>
        <p:nvSpPr>
          <p:cNvPr id="3" name="Turinio vietos rezervavimo ženklas 2"/>
          <p:cNvSpPr>
            <a:spLocks noGrp="1"/>
          </p:cNvSpPr>
          <p:nvPr>
            <p:ph idx="1"/>
          </p:nvPr>
        </p:nvSpPr>
        <p:spPr>
          <a:xfrm>
            <a:off x="875201" y="1364099"/>
            <a:ext cx="8946541" cy="4195481"/>
          </a:xfrm>
        </p:spPr>
        <p:txBody>
          <a:bodyPr>
            <a:normAutofit/>
          </a:bodyPr>
          <a:lstStyle/>
          <a:p>
            <a:r>
              <a:rPr lang="lt-LT" sz="2400" dirty="0" smtClean="0"/>
              <a:t>Jupiteris </a:t>
            </a:r>
            <a:r>
              <a:rPr lang="lt-LT" sz="2400" dirty="0"/>
              <a:t>priklauso vadinamajai planetų milžinių grupei. Jas nuo Žemės grupės planetų skiria didelė masė, didelis tūris, mažas vidutinis tankis, cheminė sudėtis, didelis vidinės šilumos srautas, greitas sukimasis apie ašį, didelis </a:t>
            </a:r>
            <a:r>
              <a:rPr lang="lt-LT" sz="2800" dirty="0" err="1"/>
              <a:t>paplokštumas</a:t>
            </a:r>
            <a:r>
              <a:rPr lang="lt-LT" sz="2400" dirty="0"/>
              <a:t>, stiprus magnetinis laukas, daug palydovų, žiedų sistema. Saulės sistemoje planetos milžinėms priklauso Jupiteris, Saturnas, Uranas ir Neptūnas. </a:t>
            </a:r>
          </a:p>
        </p:txBody>
      </p:sp>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8657" y="3789191"/>
            <a:ext cx="4003343" cy="3068809"/>
          </a:xfrm>
          <a:prstGeom prst="rect">
            <a:avLst/>
          </a:prstGeom>
        </p:spPr>
      </p:pic>
    </p:spTree>
    <p:extLst>
      <p:ext uri="{BB962C8B-B14F-4D97-AF65-F5344CB8AC3E}">
        <p14:creationId xmlns:p14="http://schemas.microsoft.com/office/powerpoint/2010/main" val="399100351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Magnetinis laukas</a:t>
            </a:r>
            <a:br>
              <a:rPr lang="lt-LT" sz="4400" dirty="0"/>
            </a:br>
            <a:endParaRPr lang="lt-LT" dirty="0"/>
          </a:p>
        </p:txBody>
      </p:sp>
      <p:sp>
        <p:nvSpPr>
          <p:cNvPr id="3" name="Turinio vietos rezervavimo ženklas 2"/>
          <p:cNvSpPr>
            <a:spLocks noGrp="1"/>
          </p:cNvSpPr>
          <p:nvPr>
            <p:ph idx="1"/>
          </p:nvPr>
        </p:nvSpPr>
        <p:spPr/>
        <p:txBody>
          <a:bodyPr/>
          <a:lstStyle/>
          <a:p>
            <a:r>
              <a:rPr lang="lt-LT" dirty="0"/>
              <a:t>Sunku patikėti, bet didžiausios planetos magnetinis laukas galingesnis nei pačios valdovės Saulės. Jo skleidžiamas radijo bangas dar 1899 m. aptiko fizikas N. </a:t>
            </a:r>
            <a:r>
              <a:rPr lang="lt-LT" dirty="0" err="1"/>
              <a:t>Tesla</a:t>
            </a:r>
            <a:r>
              <a:rPr lang="lt-LT" dirty="0"/>
              <a:t>. </a:t>
            </a:r>
            <a:r>
              <a:rPr lang="lt-LT" dirty="0" err="1"/>
              <a:t>Ijo</a:t>
            </a:r>
            <a:r>
              <a:rPr lang="lt-LT" dirty="0"/>
              <a:t> vulkanų išmestos ir Jupiterio magnetiniame lauke jonizuotos dujos didžiųjų palydovų paviršiuje sukuria sąlygas analogiškas žemiškiems branduoliniams reaktoriams. Tiesa, Europos paviršių dengiantys ledynai sugeria pavojingus spindulius ir apsaugo vandenynų gelmes, todėl optimistai nepraranda vilties jose sužvejoti nežemiškų žuvelių.</a:t>
            </a:r>
          </a:p>
          <a:p>
            <a:endParaRPr lang="lt-LT" dirty="0"/>
          </a:p>
        </p:txBody>
      </p:sp>
      <p:pic>
        <p:nvPicPr>
          <p:cNvPr id="4" name="Paveikslėlis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13751" y="4312693"/>
            <a:ext cx="3778249" cy="2545307"/>
          </a:xfrm>
          <a:prstGeom prst="rect">
            <a:avLst/>
          </a:prstGeom>
        </p:spPr>
      </p:pic>
    </p:spTree>
    <p:extLst>
      <p:ext uri="{BB962C8B-B14F-4D97-AF65-F5344CB8AC3E}">
        <p14:creationId xmlns:p14="http://schemas.microsoft.com/office/powerpoint/2010/main" val="3717541680"/>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46109" y="187723"/>
            <a:ext cx="9404723" cy="1400530"/>
          </a:xfrm>
        </p:spPr>
        <p:txBody>
          <a:bodyPr/>
          <a:lstStyle/>
          <a:p>
            <a:pPr algn="ctr"/>
            <a:r>
              <a:rPr lang="lt-LT" dirty="0" smtClean="0"/>
              <a:t>Temperatūra</a:t>
            </a:r>
            <a:endParaRPr lang="lt-LT" dirty="0"/>
          </a:p>
        </p:txBody>
      </p:sp>
      <p:sp>
        <p:nvSpPr>
          <p:cNvPr id="3" name="Turinio vietos rezervavimo ženklas 2"/>
          <p:cNvSpPr>
            <a:spLocks noGrp="1"/>
          </p:cNvSpPr>
          <p:nvPr>
            <p:ph idx="1"/>
          </p:nvPr>
        </p:nvSpPr>
        <p:spPr>
          <a:xfrm>
            <a:off x="646109" y="1083927"/>
            <a:ext cx="8946541" cy="4195481"/>
          </a:xfrm>
        </p:spPr>
        <p:txBody>
          <a:bodyPr/>
          <a:lstStyle/>
          <a:p>
            <a:r>
              <a:rPr lang="lt-LT" dirty="0"/>
              <a:t>Žemiausia temperatūra (apie 130 K, apie -143 °C) yra sluoksnyje, kuriame slėgis 100 – 120 </a:t>
            </a:r>
            <a:r>
              <a:rPr lang="lt-LT" dirty="0" err="1"/>
              <a:t>mb</a:t>
            </a:r>
            <a:r>
              <a:rPr lang="lt-LT" dirty="0"/>
              <a:t>. Apie 100 km virš to sluoksnio temperatūra pakyla iki 160 K (~ -113 °C). Daug sparčiau ji kyla einant gilyn: 50 km gylyje nuo žemiausios temperatūros sluoksnio vyrauja amoniako debesys, kurių temperatūra 180 K (~ -93 °C), 70 km gylyje – amonio </a:t>
            </a:r>
            <a:r>
              <a:rPr lang="lt-LT" dirty="0" err="1"/>
              <a:t>hidrosulfido</a:t>
            </a:r>
            <a:r>
              <a:rPr lang="lt-LT" dirty="0"/>
              <a:t> ( NH4SH ) 200 – 220 K (~ -73 – -53 °C) temperatūros debesys ir 100 km gylyje – 240 – 280 K (~ -33 – 7 °C) temperatūros vandens garų </a:t>
            </a:r>
            <a:r>
              <a:rPr lang="lt-LT" dirty="0" err="1"/>
              <a:t>bebesys</a:t>
            </a:r>
            <a:r>
              <a:rPr lang="lt-LT" dirty="0"/>
              <a:t>.</a:t>
            </a:r>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4323" y="3272620"/>
            <a:ext cx="5927678" cy="3585380"/>
          </a:xfrm>
          <a:prstGeom prst="rect">
            <a:avLst/>
          </a:prstGeom>
        </p:spPr>
      </p:pic>
    </p:spTree>
    <p:extLst>
      <p:ext uri="{BB962C8B-B14F-4D97-AF65-F5344CB8AC3E}">
        <p14:creationId xmlns:p14="http://schemas.microsoft.com/office/powerpoint/2010/main" val="234389497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Jupiterio palydovai</a:t>
            </a:r>
            <a:br>
              <a:rPr lang="lt-LT" sz="4400" dirty="0"/>
            </a:br>
            <a:endParaRPr lang="lt-LT" dirty="0"/>
          </a:p>
        </p:txBody>
      </p:sp>
      <p:sp>
        <p:nvSpPr>
          <p:cNvPr id="3" name="Turinio vietos rezervavimo ženklas 2"/>
          <p:cNvSpPr>
            <a:spLocks noGrp="1"/>
          </p:cNvSpPr>
          <p:nvPr>
            <p:ph idx="1"/>
          </p:nvPr>
        </p:nvSpPr>
        <p:spPr/>
        <p:txBody>
          <a:bodyPr/>
          <a:lstStyle/>
          <a:p>
            <a:r>
              <a:rPr lang="lt-LT" dirty="0"/>
              <a:t>Daugiausia palydovų turi stambiosios planetos milžinės – Jupiteris ir Saturnas</a:t>
            </a:r>
            <a:r>
              <a:rPr lang="lt-LT" dirty="0" smtClean="0"/>
              <a:t>. Jupiterio palydovai.</a:t>
            </a:r>
            <a:br>
              <a:rPr lang="lt-LT" dirty="0" smtClean="0"/>
            </a:br>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1838" y="2674961"/>
            <a:ext cx="5920162" cy="4183039"/>
          </a:xfrm>
          <a:prstGeom prst="rect">
            <a:avLst/>
          </a:prstGeom>
        </p:spPr>
      </p:pic>
    </p:spTree>
    <p:extLst>
      <p:ext uri="{BB962C8B-B14F-4D97-AF65-F5344CB8AC3E}">
        <p14:creationId xmlns:p14="http://schemas.microsoft.com/office/powerpoint/2010/main" val="199087783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flipH="1">
            <a:off x="11054686" y="452718"/>
            <a:ext cx="395785" cy="1400530"/>
          </a:xfrm>
        </p:spPr>
        <p:txBody>
          <a:bodyPr/>
          <a:lstStyle/>
          <a:p>
            <a:endParaRPr lang="lt-LT" dirty="0"/>
          </a:p>
        </p:txBody>
      </p:sp>
      <p:sp>
        <p:nvSpPr>
          <p:cNvPr id="3" name="Turinio vietos rezervavimo ženklas 2"/>
          <p:cNvSpPr>
            <a:spLocks noGrp="1"/>
          </p:cNvSpPr>
          <p:nvPr>
            <p:ph idx="1"/>
          </p:nvPr>
        </p:nvSpPr>
        <p:spPr>
          <a:xfrm>
            <a:off x="286603" y="204716"/>
            <a:ext cx="9949218" cy="6653284"/>
          </a:xfrm>
        </p:spPr>
        <p:txBody>
          <a:bodyPr>
            <a:normAutofit fontScale="70000" lnSpcReduction="20000"/>
          </a:bodyPr>
          <a:lstStyle/>
          <a:p>
            <a:r>
              <a:rPr lang="pt-BR" sz="2900" dirty="0"/>
              <a:t>Vardas Atradimo metai Skersmuo </a:t>
            </a:r>
            <a:r>
              <a:rPr lang="pt-BR" sz="2900" dirty="0" smtClean="0"/>
              <a:t>km</a:t>
            </a:r>
            <a:r>
              <a:rPr lang="lt-LT" sz="2900" dirty="0" smtClean="0"/>
              <a:t>:</a:t>
            </a:r>
          </a:p>
          <a:p>
            <a:pPr marL="0" indent="0">
              <a:buNone/>
            </a:pPr>
            <a:r>
              <a:rPr lang="lt-LT" sz="2900" dirty="0" smtClean="0"/>
              <a:t/>
            </a:r>
            <a:br>
              <a:rPr lang="lt-LT" sz="2900" dirty="0" smtClean="0"/>
            </a:br>
            <a:r>
              <a:rPr lang="lt-LT" sz="2900" dirty="0" err="1"/>
              <a:t>Metis</a:t>
            </a:r>
            <a:r>
              <a:rPr lang="lt-LT" sz="2900" dirty="0"/>
              <a:t> </a:t>
            </a:r>
            <a:r>
              <a:rPr lang="lt-LT" sz="2900" dirty="0" smtClean="0"/>
              <a:t>1979m. 40km</a:t>
            </a:r>
            <a:r>
              <a:rPr lang="lt-LT" sz="2900" dirty="0"/>
              <a:t/>
            </a:r>
            <a:br>
              <a:rPr lang="lt-LT" sz="2900" dirty="0"/>
            </a:br>
            <a:r>
              <a:rPr lang="lt-LT" sz="2900" dirty="0"/>
              <a:t/>
            </a:r>
            <a:br>
              <a:rPr lang="lt-LT" sz="2900" dirty="0"/>
            </a:br>
            <a:r>
              <a:rPr lang="lt-LT" sz="2900" dirty="0" err="1"/>
              <a:t>Ijo</a:t>
            </a:r>
            <a:r>
              <a:rPr lang="lt-LT" sz="2900" dirty="0"/>
              <a:t> </a:t>
            </a:r>
            <a:r>
              <a:rPr lang="lt-LT" sz="2900" dirty="0" smtClean="0"/>
              <a:t>1610m.  3630km</a:t>
            </a:r>
            <a:r>
              <a:rPr lang="lt-LT" sz="2900" dirty="0"/>
              <a:t/>
            </a:r>
            <a:br>
              <a:rPr lang="lt-LT" sz="2900" dirty="0"/>
            </a:br>
            <a:r>
              <a:rPr lang="lt-LT" sz="2900" dirty="0"/>
              <a:t/>
            </a:r>
            <a:br>
              <a:rPr lang="lt-LT" sz="2900" dirty="0"/>
            </a:br>
            <a:r>
              <a:rPr lang="lt-LT" sz="2900" dirty="0"/>
              <a:t>Europa </a:t>
            </a:r>
            <a:r>
              <a:rPr lang="lt-LT" sz="2900" dirty="0" smtClean="0"/>
              <a:t>1610m.  3138km</a:t>
            </a:r>
            <a:r>
              <a:rPr lang="lt-LT" sz="2900" dirty="0"/>
              <a:t/>
            </a:r>
            <a:br>
              <a:rPr lang="lt-LT" sz="2900" dirty="0"/>
            </a:br>
            <a:r>
              <a:rPr lang="lt-LT" sz="2900" dirty="0"/>
              <a:t/>
            </a:r>
            <a:br>
              <a:rPr lang="lt-LT" sz="2900" dirty="0"/>
            </a:br>
            <a:r>
              <a:rPr lang="lt-LT" sz="2900" dirty="0"/>
              <a:t>Ganimedas </a:t>
            </a:r>
            <a:r>
              <a:rPr lang="lt-LT" sz="2900" dirty="0" smtClean="0"/>
              <a:t>1610m.  5262km</a:t>
            </a:r>
            <a:r>
              <a:rPr lang="lt-LT" sz="2900" dirty="0"/>
              <a:t/>
            </a:r>
            <a:br>
              <a:rPr lang="lt-LT" sz="2900" dirty="0"/>
            </a:br>
            <a:r>
              <a:rPr lang="lt-LT" sz="2900" dirty="0"/>
              <a:t/>
            </a:r>
            <a:br>
              <a:rPr lang="lt-LT" sz="2900" dirty="0"/>
            </a:br>
            <a:r>
              <a:rPr lang="lt-LT" sz="2900" dirty="0" err="1"/>
              <a:t>Kalista</a:t>
            </a:r>
            <a:r>
              <a:rPr lang="lt-LT" sz="2900" dirty="0"/>
              <a:t> </a:t>
            </a:r>
            <a:r>
              <a:rPr lang="lt-LT" sz="2900" dirty="0" smtClean="0"/>
              <a:t>1610m.  4800km</a:t>
            </a:r>
            <a:r>
              <a:rPr lang="lt-LT" sz="2900" dirty="0"/>
              <a:t/>
            </a:r>
            <a:br>
              <a:rPr lang="lt-LT" sz="2900" dirty="0"/>
            </a:br>
            <a:r>
              <a:rPr lang="lt-LT" sz="2900" dirty="0"/>
              <a:t/>
            </a:r>
            <a:br>
              <a:rPr lang="lt-LT" sz="2900" dirty="0"/>
            </a:br>
            <a:r>
              <a:rPr lang="lt-LT" sz="2900" dirty="0" err="1"/>
              <a:t>Leda</a:t>
            </a:r>
            <a:r>
              <a:rPr lang="lt-LT" sz="2900" dirty="0"/>
              <a:t> </a:t>
            </a:r>
            <a:r>
              <a:rPr lang="lt-LT" sz="2900" dirty="0" smtClean="0"/>
              <a:t>1974m.  10km</a:t>
            </a:r>
            <a:br>
              <a:rPr lang="lt-LT" sz="2900" dirty="0" smtClean="0"/>
            </a:br>
            <a:r>
              <a:rPr lang="lt-LT" sz="2900" dirty="0"/>
              <a:t/>
            </a:r>
            <a:br>
              <a:rPr lang="lt-LT" sz="2900" dirty="0"/>
            </a:br>
            <a:r>
              <a:rPr lang="lt-LT" sz="2900" dirty="0" err="1"/>
              <a:t>Himalija</a:t>
            </a:r>
            <a:r>
              <a:rPr lang="lt-LT" sz="2900" dirty="0"/>
              <a:t> </a:t>
            </a:r>
            <a:r>
              <a:rPr lang="lt-LT" sz="2900" dirty="0" smtClean="0"/>
              <a:t>1904m.  180km</a:t>
            </a:r>
            <a:br>
              <a:rPr lang="lt-LT" sz="2900" dirty="0" smtClean="0"/>
            </a:br>
            <a:r>
              <a:rPr lang="lt-LT" sz="2900" dirty="0"/>
              <a:t/>
            </a:r>
            <a:br>
              <a:rPr lang="lt-LT" sz="2900" dirty="0"/>
            </a:br>
            <a:r>
              <a:rPr lang="lt-LT" sz="2900" dirty="0" err="1"/>
              <a:t>Lisitėja</a:t>
            </a:r>
            <a:r>
              <a:rPr lang="lt-LT" sz="2900" dirty="0"/>
              <a:t> </a:t>
            </a:r>
            <a:r>
              <a:rPr lang="lt-LT" sz="2900" dirty="0" smtClean="0"/>
              <a:t>1938m.  20km</a:t>
            </a:r>
            <a:br>
              <a:rPr lang="lt-LT" sz="2900" dirty="0" smtClean="0"/>
            </a:br>
            <a:r>
              <a:rPr lang="lt-LT" sz="2900" dirty="0"/>
              <a:t/>
            </a:r>
            <a:br>
              <a:rPr lang="lt-LT" sz="2900" dirty="0"/>
            </a:br>
            <a:r>
              <a:rPr lang="lt-LT" sz="2900" dirty="0" err="1"/>
              <a:t>Anankė</a:t>
            </a:r>
            <a:r>
              <a:rPr lang="lt-LT" sz="2900" dirty="0"/>
              <a:t> </a:t>
            </a:r>
            <a:r>
              <a:rPr lang="lt-LT" sz="2900" dirty="0" smtClean="0"/>
              <a:t>1951m.  20km</a:t>
            </a:r>
            <a:r>
              <a:rPr lang="lt-LT" sz="2900" dirty="0"/>
              <a:t/>
            </a:r>
            <a:br>
              <a:rPr lang="lt-LT" sz="2900" dirty="0"/>
            </a:br>
            <a:r>
              <a:rPr lang="lt-LT" sz="2900" dirty="0"/>
              <a:t/>
            </a:r>
            <a:br>
              <a:rPr lang="lt-LT" sz="2900" dirty="0"/>
            </a:br>
            <a:r>
              <a:rPr lang="lt-LT" sz="2900" dirty="0" err="1" smtClean="0"/>
              <a:t>Karmė</a:t>
            </a:r>
            <a:r>
              <a:rPr lang="lt-LT" sz="2900" dirty="0" smtClean="0"/>
              <a:t> 1938m.  30km</a:t>
            </a:r>
            <a:br>
              <a:rPr lang="lt-LT" sz="2900" dirty="0" smtClean="0"/>
            </a:br>
            <a:r>
              <a:rPr lang="lt-LT" sz="2900" dirty="0"/>
              <a:t/>
            </a:r>
            <a:br>
              <a:rPr lang="lt-LT" sz="2900" dirty="0"/>
            </a:br>
            <a:r>
              <a:rPr lang="lt-LT" sz="2900" dirty="0" err="1"/>
              <a:t>Sinopė</a:t>
            </a:r>
            <a:r>
              <a:rPr lang="lt-LT" sz="2900" dirty="0"/>
              <a:t> </a:t>
            </a:r>
            <a:r>
              <a:rPr lang="lt-LT" sz="2900" dirty="0" smtClean="0"/>
              <a:t>1914m.  30km</a:t>
            </a:r>
            <a:r>
              <a:rPr lang="lt-LT" sz="2900" dirty="0"/>
              <a:t/>
            </a:r>
            <a:br>
              <a:rPr lang="lt-LT" sz="2900" dirty="0"/>
            </a:br>
            <a:r>
              <a:rPr lang="pt-BR" sz="2900" dirty="0"/>
              <a:t/>
            </a:r>
            <a:br>
              <a:rPr lang="pt-BR" sz="2900" dirty="0"/>
            </a:br>
            <a:endParaRPr lang="lt-LT" sz="2900"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17797" y="3452884"/>
            <a:ext cx="4274204" cy="3405116"/>
          </a:xfrm>
          <a:prstGeom prst="rect">
            <a:avLst/>
          </a:prstGeom>
        </p:spPr>
      </p:pic>
    </p:spTree>
    <p:extLst>
      <p:ext uri="{BB962C8B-B14F-4D97-AF65-F5344CB8AC3E}">
        <p14:creationId xmlns:p14="http://schemas.microsoft.com/office/powerpoint/2010/main" val="2010938522"/>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Tyrinėjimas</a:t>
            </a:r>
            <a:br>
              <a:rPr lang="lt-LT" sz="4400" dirty="0"/>
            </a:br>
            <a:endParaRPr lang="lt-LT" dirty="0"/>
          </a:p>
        </p:txBody>
      </p:sp>
      <p:sp>
        <p:nvSpPr>
          <p:cNvPr id="3" name="Turinio vietos rezervavimo ženklas 2"/>
          <p:cNvSpPr>
            <a:spLocks noGrp="1"/>
          </p:cNvSpPr>
          <p:nvPr>
            <p:ph idx="1"/>
          </p:nvPr>
        </p:nvSpPr>
        <p:spPr>
          <a:xfrm>
            <a:off x="646111" y="1384178"/>
            <a:ext cx="8946541" cy="4195481"/>
          </a:xfrm>
        </p:spPr>
        <p:txBody>
          <a:bodyPr/>
          <a:lstStyle/>
          <a:p>
            <a:r>
              <a:rPr lang="lt-LT" dirty="0"/>
              <a:t>Jupiterį tyrė 6 kosminiai aparatai: “Pioneer 10” ir “Pioneer 11” (1973 – 74 m.), “</a:t>
            </a:r>
            <a:r>
              <a:rPr lang="lt-LT" dirty="0" err="1"/>
              <a:t>Voyager</a:t>
            </a:r>
            <a:r>
              <a:rPr lang="lt-LT" dirty="0"/>
              <a:t> 1” ir “</a:t>
            </a:r>
            <a:r>
              <a:rPr lang="lt-LT" dirty="0" err="1"/>
              <a:t>Voyager</a:t>
            </a:r>
            <a:r>
              <a:rPr lang="lt-LT" dirty="0"/>
              <a:t> 2” (1979 m.), praskriejantis link Plutono „</a:t>
            </a:r>
            <a:r>
              <a:rPr lang="lt-LT" dirty="0" err="1"/>
              <a:t>New</a:t>
            </a:r>
            <a:r>
              <a:rPr lang="lt-LT" dirty="0"/>
              <a:t> </a:t>
            </a:r>
            <a:r>
              <a:rPr lang="lt-LT" dirty="0" err="1"/>
              <a:t>Horizons</a:t>
            </a:r>
            <a:r>
              <a:rPr lang="lt-LT" dirty="0"/>
              <a:t>“ (2007 m.) bei ilgiausiai besidarbavusi stotis “</a:t>
            </a:r>
            <a:r>
              <a:rPr lang="lt-LT" dirty="0" err="1"/>
              <a:t>Galileo</a:t>
            </a:r>
            <a:r>
              <a:rPr lang="lt-LT" dirty="0"/>
              <a:t>” (1995 – 2003 m.). 2011 m. link Jupiterio NASA išskraidino naują aparatą „</a:t>
            </a:r>
            <a:r>
              <a:rPr lang="lt-LT" dirty="0" err="1"/>
              <a:t>Juno</a:t>
            </a:r>
            <a:r>
              <a:rPr lang="lt-LT" dirty="0"/>
              <a:t>“, kuris tirdamas planetos gravitacinį lauką gvildens jos branduolio paslaptis, nardys </a:t>
            </a:r>
            <a:r>
              <a:rPr lang="lt-LT" dirty="0" err="1"/>
              <a:t>magnetosferoje</a:t>
            </a:r>
            <a:r>
              <a:rPr lang="lt-LT" dirty="0"/>
              <a:t>, stebės žaibus, tirs vandens ir amoniako kiekį giluminiuose debesų sluoksniuose, fotografuos ašigalius ir pašvaistes. Iki Jupiterio žemiečių pasiuntinys keliaus net 5 metus.</a:t>
            </a:r>
          </a:p>
          <a:p>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1700" y="4296769"/>
            <a:ext cx="5800300" cy="2565780"/>
          </a:xfrm>
          <a:prstGeom prst="rect">
            <a:avLst/>
          </a:prstGeom>
        </p:spPr>
      </p:pic>
    </p:spTree>
    <p:extLst>
      <p:ext uri="{BB962C8B-B14F-4D97-AF65-F5344CB8AC3E}">
        <p14:creationId xmlns:p14="http://schemas.microsoft.com/office/powerpoint/2010/main" val="1519174171"/>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airplan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Raudonoji dėmė</a:t>
            </a:r>
            <a:endParaRPr lang="lt-LT" dirty="0"/>
          </a:p>
        </p:txBody>
      </p:sp>
      <p:sp>
        <p:nvSpPr>
          <p:cNvPr id="3" name="Turinio vietos rezervavimo ženklas 2"/>
          <p:cNvSpPr>
            <a:spLocks noGrp="1"/>
          </p:cNvSpPr>
          <p:nvPr>
            <p:ph idx="1"/>
          </p:nvPr>
        </p:nvSpPr>
        <p:spPr/>
        <p:txBody>
          <a:bodyPr/>
          <a:lstStyle/>
          <a:p>
            <a:r>
              <a:rPr lang="lt-LT" dirty="0"/>
              <a:t>Raudonoji dėmė susidariusi į pietus nuo pusiaujo. Tai rausvas ovalas, kurio ilgiausias skersmuo – apie 30 000 km, trumpiausias – apie 10 000 km. Kinta dėmės dydis, pavidalas ir vieta Jupiteryje. Arčiau </a:t>
            </a:r>
            <a:r>
              <a:rPr lang="lt-LT" dirty="0" err="1"/>
              <a:t>pakrasčio</a:t>
            </a:r>
            <a:r>
              <a:rPr lang="lt-LT" dirty="0"/>
              <a:t> dėmę sudarantys debesys skrieja spiralėmis pagal laikrodžio </a:t>
            </a:r>
            <a:r>
              <a:rPr lang="lt-LT" dirty="0" smtClean="0"/>
              <a:t>rodyklę. Raudonoji </a:t>
            </a:r>
            <a:r>
              <a:rPr lang="lt-LT" dirty="0"/>
              <a:t>dėmė labai </a:t>
            </a:r>
            <a:r>
              <a:rPr lang="lt-LT" dirty="0" smtClean="0"/>
              <a:t>patvari.</a:t>
            </a:r>
            <a:endParaRPr lang="lt-LT" dirty="0"/>
          </a:p>
        </p:txBody>
      </p:sp>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0870" y="3398293"/>
            <a:ext cx="4531130" cy="3459707"/>
          </a:xfrm>
          <a:prstGeom prst="rect">
            <a:avLst/>
          </a:prstGeom>
        </p:spPr>
      </p:pic>
    </p:spTree>
    <p:extLst>
      <p:ext uri="{BB962C8B-B14F-4D97-AF65-F5344CB8AC3E}">
        <p14:creationId xmlns:p14="http://schemas.microsoft.com/office/powerpoint/2010/main" val="61559486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Įdomūs faktai</a:t>
            </a:r>
            <a:endParaRPr lang="lt-LT" dirty="0"/>
          </a:p>
        </p:txBody>
      </p:sp>
      <p:sp>
        <p:nvSpPr>
          <p:cNvPr id="3" name="Turinio vietos rezervavimo ženklas 2"/>
          <p:cNvSpPr>
            <a:spLocks noGrp="1"/>
          </p:cNvSpPr>
          <p:nvPr>
            <p:ph idx="1"/>
          </p:nvPr>
        </p:nvSpPr>
        <p:spPr/>
        <p:txBody>
          <a:bodyPr/>
          <a:lstStyle/>
          <a:p>
            <a:r>
              <a:rPr lang="lt-LT" dirty="0"/>
              <a:t>Iš Jupiterio masės būtų galima nulipdyti net 318 tokių rutuliukų, kaip Žemė. Tačiau Jupiterio tūris dar didesnis – į jį sutalpintume net 1000 Žemės rutulių!</a:t>
            </a:r>
          </a:p>
          <a:p>
            <a:r>
              <a:rPr lang="lt-LT" dirty="0"/>
              <a:t>Tačiau Jupiteris tampa nykštuku, kai jį pradedame lyginti su Saulę. Iš jos medžiagos būtų galima sulipdyti net 1047 tokias planetas kaip </a:t>
            </a:r>
            <a:r>
              <a:rPr lang="lt-LT" dirty="0" err="1"/>
              <a:t>Jupiterius</a:t>
            </a:r>
            <a:r>
              <a:rPr lang="lt-LT" dirty="0"/>
              <a:t>.</a:t>
            </a:r>
          </a:p>
          <a:p>
            <a:r>
              <a:rPr lang="lt-LT" dirty="0"/>
              <a:t>Jupiteris yra 4 pagal ryškumą dangaus šviesulys po Saulės, Mėnulio ir Veneros.</a:t>
            </a:r>
          </a:p>
          <a:p>
            <a:endParaRPr lang="lt-LT" dirty="0"/>
          </a:p>
        </p:txBody>
      </p:sp>
    </p:spTree>
    <p:extLst>
      <p:ext uri="{BB962C8B-B14F-4D97-AF65-F5344CB8AC3E}">
        <p14:creationId xmlns:p14="http://schemas.microsoft.com/office/powerpoint/2010/main" val="361335463"/>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Įdomybės</a:t>
            </a:r>
            <a:endParaRPr lang="lt-LT" dirty="0"/>
          </a:p>
        </p:txBody>
      </p:sp>
      <p:sp>
        <p:nvSpPr>
          <p:cNvPr id="3" name="Turinio vietos rezervavimo ženklas 2"/>
          <p:cNvSpPr>
            <a:spLocks noGrp="1"/>
          </p:cNvSpPr>
          <p:nvPr>
            <p:ph idx="1"/>
          </p:nvPr>
        </p:nvSpPr>
        <p:spPr/>
        <p:txBody>
          <a:bodyPr/>
          <a:lstStyle/>
          <a:p>
            <a:r>
              <a:rPr lang="lt-LT" dirty="0"/>
              <a:t>NASA planai: atominis erdvėlaivis Jupiterio aplinkoje </a:t>
            </a:r>
          </a:p>
          <a:p>
            <a:r>
              <a:rPr lang="lt-LT" dirty="0"/>
              <a:t>NASA svarsto galimybę sukurti atominį erdvėlaivį, kuris nuskridęs prie Jupiterio tirtų, ar esama gyvybės trijuose lediniuose planetos didumo mėnuliuose. </a:t>
            </a:r>
            <a:br>
              <a:rPr lang="lt-LT" dirty="0"/>
            </a:br>
            <a:endParaRPr lang="lt-LT" dirty="0" smtClean="0"/>
          </a:p>
          <a:p>
            <a:r>
              <a:rPr lang="lt-LT" dirty="0" smtClean="0"/>
              <a:t>Šią </a:t>
            </a:r>
            <a:r>
              <a:rPr lang="lt-LT" dirty="0"/>
              <a:t>programą aptarė NASA pareigūnai JAV geofizikų sąjungos konferencijoje San Franciske.</a:t>
            </a:r>
            <a:br>
              <a:rPr lang="lt-LT" dirty="0"/>
            </a:br>
            <a:endParaRPr lang="lt-LT" dirty="0" smtClean="0"/>
          </a:p>
          <a:p>
            <a:r>
              <a:rPr lang="lt-LT" dirty="0" smtClean="0"/>
              <a:t>Ketinamas </a:t>
            </a:r>
            <a:r>
              <a:rPr lang="lt-LT" dirty="0"/>
              <a:t>kurti atominis erdvėlaivis bus didžiausias žmogaus kūrinys, keliausiantis prie Jupiterio palydovų – </a:t>
            </a:r>
            <a:r>
              <a:rPr lang="lt-LT" dirty="0" err="1"/>
              <a:t>Kalisto</a:t>
            </a:r>
            <a:r>
              <a:rPr lang="lt-LT" dirty="0"/>
              <a:t>, Europos ir </a:t>
            </a:r>
            <a:r>
              <a:rPr lang="lt-LT" dirty="0" err="1"/>
              <a:t>Hanimedo</a:t>
            </a:r>
            <a:r>
              <a:rPr lang="lt-LT" dirty="0"/>
              <a:t>.</a:t>
            </a:r>
          </a:p>
          <a:p>
            <a:endParaRPr lang="lt-LT" dirty="0"/>
          </a:p>
        </p:txBody>
      </p:sp>
    </p:spTree>
    <p:extLst>
      <p:ext uri="{BB962C8B-B14F-4D97-AF65-F5344CB8AC3E}">
        <p14:creationId xmlns:p14="http://schemas.microsoft.com/office/powerpoint/2010/main" val="271347412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Testas</a:t>
            </a:r>
            <a:endParaRPr lang="lt-LT" dirty="0"/>
          </a:p>
        </p:txBody>
      </p:sp>
      <p:sp>
        <p:nvSpPr>
          <p:cNvPr id="3" name="Turinio vietos rezervavimo ženklas 2"/>
          <p:cNvSpPr>
            <a:spLocks noGrp="1"/>
          </p:cNvSpPr>
          <p:nvPr>
            <p:ph idx="1"/>
          </p:nvPr>
        </p:nvSpPr>
        <p:spPr>
          <a:xfrm>
            <a:off x="646111" y="1425121"/>
            <a:ext cx="8946541" cy="5112157"/>
          </a:xfrm>
        </p:spPr>
        <p:txBody>
          <a:bodyPr>
            <a:normAutofit/>
          </a:bodyPr>
          <a:lstStyle/>
          <a:p>
            <a:pPr marL="457200" indent="-457200">
              <a:buFont typeface="+mj-lt"/>
              <a:buAutoNum type="arabicPeriod"/>
            </a:pPr>
            <a:r>
              <a:rPr lang="lt-LT" dirty="0" smtClean="0"/>
              <a:t> Ar Jupiteris didžiausia planeta Saulės sistemoje?</a:t>
            </a:r>
          </a:p>
          <a:p>
            <a:pPr marL="457200" indent="-457200">
              <a:buFont typeface="+mj-lt"/>
              <a:buAutoNum type="arabicPeriod"/>
            </a:pPr>
            <a:r>
              <a:rPr lang="lt-LT" dirty="0" smtClean="0"/>
              <a:t> Ar Jupiteris turi palydovų?</a:t>
            </a:r>
          </a:p>
          <a:p>
            <a:pPr marL="457200" indent="-457200">
              <a:buFont typeface="+mj-lt"/>
              <a:buAutoNum type="arabicPeriod"/>
            </a:pPr>
            <a:r>
              <a:rPr lang="lt-LT" dirty="0" smtClean="0"/>
              <a:t> </a:t>
            </a:r>
            <a:r>
              <a:rPr lang="lt-LT" dirty="0"/>
              <a:t>Jupiterio atmosfera stora ar plona?</a:t>
            </a:r>
          </a:p>
          <a:p>
            <a:pPr marL="457200" indent="-457200">
              <a:buFont typeface="+mj-lt"/>
              <a:buAutoNum type="arabicPeriod"/>
            </a:pPr>
            <a:r>
              <a:rPr lang="lt-LT" dirty="0" smtClean="0"/>
              <a:t> </a:t>
            </a:r>
            <a:r>
              <a:rPr lang="lt-LT" dirty="0"/>
              <a:t>Ar Jupiterio žiedai apvalūs?</a:t>
            </a:r>
          </a:p>
          <a:p>
            <a:pPr marL="457200" indent="-457200">
              <a:buFont typeface="+mj-lt"/>
              <a:buAutoNum type="arabicPeriod"/>
            </a:pPr>
            <a:r>
              <a:rPr lang="lt-LT" dirty="0" smtClean="0"/>
              <a:t> </a:t>
            </a:r>
            <a:r>
              <a:rPr lang="lt-LT" dirty="0"/>
              <a:t>Ar Jupiteris yra kietas ar dujinis</a:t>
            </a:r>
            <a:r>
              <a:rPr lang="lt-LT" dirty="0" smtClean="0"/>
              <a:t>?</a:t>
            </a:r>
          </a:p>
          <a:p>
            <a:pPr marL="457200" indent="-457200">
              <a:buFont typeface="+mj-lt"/>
              <a:buAutoNum type="arabicPeriod"/>
            </a:pPr>
            <a:r>
              <a:rPr lang="lt-LT" dirty="0" smtClean="0"/>
              <a:t> </a:t>
            </a:r>
            <a:r>
              <a:rPr lang="lt-LT" dirty="0"/>
              <a:t>Koks pagrindinis Jupiterio atmosferos komponentas?</a:t>
            </a:r>
          </a:p>
          <a:p>
            <a:pPr marL="457200" indent="-457200">
              <a:buFont typeface="+mj-lt"/>
              <a:buAutoNum type="arabicPeriod"/>
            </a:pPr>
            <a:r>
              <a:rPr lang="lt-LT" dirty="0"/>
              <a:t> </a:t>
            </a:r>
            <a:r>
              <a:rPr lang="lt-LT" dirty="0" smtClean="0"/>
              <a:t>Ar </a:t>
            </a:r>
            <a:r>
              <a:rPr lang="lt-LT" dirty="0"/>
              <a:t>Jupiterio metai ilgesni ar trumpesni už Žemės?</a:t>
            </a:r>
          </a:p>
          <a:p>
            <a:pPr marL="457200" indent="-457200">
              <a:buFont typeface="+mj-lt"/>
              <a:buAutoNum type="arabicPeriod"/>
            </a:pPr>
            <a:r>
              <a:rPr lang="lt-LT" dirty="0"/>
              <a:t> </a:t>
            </a:r>
            <a:r>
              <a:rPr lang="lt-LT" dirty="0" smtClean="0"/>
              <a:t>Ar </a:t>
            </a:r>
            <a:r>
              <a:rPr lang="lt-LT" dirty="0"/>
              <a:t>Jupiterio diena ilgesnė ar trumpesnė nei Žemės?</a:t>
            </a:r>
          </a:p>
          <a:p>
            <a:pPr marL="457200" indent="-457200">
              <a:buFont typeface="+mj-lt"/>
              <a:buAutoNum type="arabicPeriod"/>
            </a:pPr>
            <a:r>
              <a:rPr lang="lt-LT" dirty="0" smtClean="0"/>
              <a:t> </a:t>
            </a:r>
            <a:r>
              <a:rPr lang="lt-LT" dirty="0"/>
              <a:t>Jupiteryje būtumėte lengvesnis ar </a:t>
            </a:r>
            <a:r>
              <a:rPr lang="lt-LT" dirty="0" smtClean="0"/>
              <a:t>sunkesnis </a:t>
            </a:r>
            <a:r>
              <a:rPr lang="lt-LT" dirty="0"/>
              <a:t>nei Žemėje?</a:t>
            </a:r>
          </a:p>
          <a:p>
            <a:pPr marL="457200" indent="-457200">
              <a:buFont typeface="+mj-lt"/>
              <a:buAutoNum type="arabicPeriod"/>
            </a:pPr>
            <a:r>
              <a:rPr lang="lt-LT" dirty="0" smtClean="0"/>
              <a:t> </a:t>
            </a:r>
            <a:r>
              <a:rPr lang="lt-LT" dirty="0"/>
              <a:t>Ar kiekvienas gali stebėti Jupiterį iš Žemės teleskopu?</a:t>
            </a:r>
          </a:p>
          <a:p>
            <a:endParaRPr lang="fi-FI" dirty="0"/>
          </a:p>
          <a:p>
            <a:endParaRPr lang="lt-LT" dirty="0" smtClean="0"/>
          </a:p>
        </p:txBody>
      </p:sp>
    </p:spTree>
    <p:extLst>
      <p:ext uri="{BB962C8B-B14F-4D97-AF65-F5344CB8AC3E}">
        <p14:creationId xmlns:p14="http://schemas.microsoft.com/office/powerpoint/2010/main" val="4114162000"/>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dirty="0" smtClean="0"/>
              <a:t>Atsakymai</a:t>
            </a:r>
            <a:endParaRPr lang="lt-LT" dirty="0"/>
          </a:p>
        </p:txBody>
      </p:sp>
      <p:sp>
        <p:nvSpPr>
          <p:cNvPr id="3" name="Turinio vietos rezervavimo ženklas 2"/>
          <p:cNvSpPr>
            <a:spLocks noGrp="1"/>
          </p:cNvSpPr>
          <p:nvPr>
            <p:ph idx="1"/>
          </p:nvPr>
        </p:nvSpPr>
        <p:spPr/>
        <p:txBody>
          <a:bodyPr>
            <a:normAutofit lnSpcReduction="10000"/>
          </a:bodyPr>
          <a:lstStyle/>
          <a:p>
            <a:pPr marL="457200" indent="-457200">
              <a:buFont typeface="+mj-lt"/>
              <a:buAutoNum type="arabicPeriod"/>
            </a:pPr>
            <a:r>
              <a:rPr lang="lt-LT" dirty="0" smtClean="0"/>
              <a:t>Taip.</a:t>
            </a:r>
          </a:p>
          <a:p>
            <a:pPr marL="457200" indent="-457200">
              <a:buFont typeface="+mj-lt"/>
              <a:buAutoNum type="arabicPeriod"/>
            </a:pPr>
            <a:r>
              <a:rPr lang="lt-LT" dirty="0" smtClean="0"/>
              <a:t>Jupiteris vienas iš daugiausiai turinčių palydovų.</a:t>
            </a:r>
          </a:p>
          <a:p>
            <a:pPr marL="457200" indent="-457200">
              <a:buFont typeface="+mj-lt"/>
              <a:buAutoNum type="arabicPeriod"/>
            </a:pPr>
            <a:r>
              <a:rPr lang="lt-LT" dirty="0"/>
              <a:t>Stora</a:t>
            </a:r>
          </a:p>
          <a:p>
            <a:pPr marL="457200" indent="-457200">
              <a:buFont typeface="+mj-lt"/>
              <a:buAutoNum type="arabicPeriod"/>
            </a:pPr>
            <a:r>
              <a:rPr lang="lt-LT" dirty="0"/>
              <a:t>Taip</a:t>
            </a:r>
          </a:p>
          <a:p>
            <a:pPr marL="457200" indent="-457200">
              <a:buFont typeface="+mj-lt"/>
              <a:buAutoNum type="arabicPeriod"/>
            </a:pPr>
            <a:r>
              <a:rPr lang="lt-LT" dirty="0"/>
              <a:t>Dujinis</a:t>
            </a:r>
          </a:p>
          <a:p>
            <a:pPr marL="457200" indent="-457200">
              <a:buFont typeface="+mj-lt"/>
              <a:buAutoNum type="arabicPeriod"/>
            </a:pPr>
            <a:r>
              <a:rPr lang="lt-LT" dirty="0" smtClean="0"/>
              <a:t>Vandenilis</a:t>
            </a:r>
          </a:p>
          <a:p>
            <a:pPr marL="457200" indent="-457200">
              <a:buFont typeface="+mj-lt"/>
              <a:buAutoNum type="arabicPeriod"/>
            </a:pPr>
            <a:r>
              <a:rPr lang="lt-LT" dirty="0" smtClean="0"/>
              <a:t>Ilgesni</a:t>
            </a:r>
            <a:endParaRPr lang="lt-LT" dirty="0"/>
          </a:p>
          <a:p>
            <a:pPr marL="457200" indent="-457200">
              <a:buFont typeface="+mj-lt"/>
              <a:buAutoNum type="arabicPeriod"/>
            </a:pPr>
            <a:r>
              <a:rPr lang="lt-LT" dirty="0" smtClean="0"/>
              <a:t>Trumpesnė</a:t>
            </a:r>
            <a:endParaRPr lang="lt-LT" dirty="0"/>
          </a:p>
          <a:p>
            <a:pPr marL="457200" indent="-457200">
              <a:buFont typeface="+mj-lt"/>
              <a:buAutoNum type="arabicPeriod"/>
            </a:pPr>
            <a:r>
              <a:rPr lang="lt-LT" dirty="0"/>
              <a:t>Sunkesnis</a:t>
            </a:r>
          </a:p>
          <a:p>
            <a:pPr marL="457200" indent="-457200">
              <a:buFont typeface="+mj-lt"/>
              <a:buAutoNum type="arabicPeriod"/>
            </a:pPr>
            <a:r>
              <a:rPr lang="lt-LT" dirty="0"/>
              <a:t>Taip</a:t>
            </a:r>
          </a:p>
          <a:p>
            <a:pPr marL="457200" indent="-457200">
              <a:buFont typeface="+mj-lt"/>
              <a:buAutoNum type="arabicPeriod"/>
            </a:pPr>
            <a:endParaRPr lang="lt-LT" dirty="0"/>
          </a:p>
          <a:p>
            <a:endParaRPr lang="lt-LT" dirty="0" smtClean="0"/>
          </a:p>
          <a:p>
            <a:endParaRPr lang="lt-LT" dirty="0"/>
          </a:p>
        </p:txBody>
      </p:sp>
    </p:spTree>
    <p:extLst>
      <p:ext uri="{BB962C8B-B14F-4D97-AF65-F5344CB8AC3E}">
        <p14:creationId xmlns:p14="http://schemas.microsoft.com/office/powerpoint/2010/main" val="357678707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1000"/>
                                        <p:tgtEl>
                                          <p:spTgt spid="3">
                                            <p:txEl>
                                              <p:pRg st="7" end="7"/>
                                            </p:txEl>
                                          </p:spTgt>
                                        </p:tgtEl>
                                      </p:cBhvr>
                                    </p:animEffect>
                                    <p:anim calcmode="lin" valueType="num">
                                      <p:cBhvr>
                                        <p:cTn id="4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1000"/>
                                        <p:tgtEl>
                                          <p:spTgt spid="3">
                                            <p:txEl>
                                              <p:pRg st="8" end="8"/>
                                            </p:txEl>
                                          </p:spTgt>
                                        </p:tgtEl>
                                      </p:cBhvr>
                                    </p:animEffect>
                                    <p:anim calcmode="lin" valueType="num">
                                      <p:cBhvr>
                                        <p:cTn id="4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fade">
                                      <p:cBhvr>
                                        <p:cTn id="52" dur="1000"/>
                                        <p:tgtEl>
                                          <p:spTgt spid="3">
                                            <p:txEl>
                                              <p:pRg st="9" end="9"/>
                                            </p:txEl>
                                          </p:spTgt>
                                        </p:tgtEl>
                                      </p:cBhvr>
                                    </p:animEffect>
                                    <p:anim calcmode="lin" valueType="num">
                                      <p:cBhvr>
                                        <p:cTn id="5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400" dirty="0"/>
              <a:t>Informacijos šaltiniai</a:t>
            </a:r>
            <a:br>
              <a:rPr lang="lt-LT" sz="4400" dirty="0"/>
            </a:br>
            <a:endParaRPr lang="lt-LT" dirty="0"/>
          </a:p>
        </p:txBody>
      </p:sp>
      <p:sp>
        <p:nvSpPr>
          <p:cNvPr id="3" name="Turinio vietos rezervavimo ženklas 2"/>
          <p:cNvSpPr>
            <a:spLocks noGrp="1"/>
          </p:cNvSpPr>
          <p:nvPr>
            <p:ph idx="1"/>
          </p:nvPr>
        </p:nvSpPr>
        <p:spPr/>
        <p:txBody>
          <a:bodyPr/>
          <a:lstStyle/>
          <a:p>
            <a:r>
              <a:rPr lang="lt-LT" dirty="0">
                <a:hlinkClick r:id="rId2"/>
              </a:rPr>
              <a:t>http://</a:t>
            </a:r>
            <a:r>
              <a:rPr lang="lt-LT" dirty="0" smtClean="0">
                <a:hlinkClick r:id="rId2"/>
              </a:rPr>
              <a:t>l.facebook.com/l.php?u=http%3A%2F%2Fwww.astronomija.info%2Fj&amp;h=wAQGVX8So&amp;s=1</a:t>
            </a:r>
            <a:endParaRPr lang="lt-LT" dirty="0" smtClean="0"/>
          </a:p>
          <a:p>
            <a:r>
              <a:rPr lang="lt-LT" dirty="0">
                <a:hlinkClick r:id="rId3"/>
              </a:rPr>
              <a:t>http://</a:t>
            </a:r>
            <a:r>
              <a:rPr lang="lt-LT" dirty="0" smtClean="0">
                <a:hlinkClick r:id="rId3"/>
              </a:rPr>
              <a:t>l.facebook.com/l.php?u=http%3A%2F%2Fwww.enciklopedija.lt%2F&amp;h=DAQHXWLIfAQHBgRCZtf9Pw77ln-jHbjsoV_3EurOO_zC8lA</a:t>
            </a:r>
            <a:endParaRPr lang="lt-LT" dirty="0" smtClean="0"/>
          </a:p>
          <a:p>
            <a:r>
              <a:rPr lang="lt-LT" dirty="0">
                <a:hlinkClick r:id="rId4"/>
              </a:rPr>
              <a:t>http://</a:t>
            </a:r>
            <a:r>
              <a:rPr lang="lt-LT" dirty="0" smtClean="0">
                <a:hlinkClick r:id="rId4"/>
              </a:rPr>
              <a:t>l.facebook.com/l.php?u=http%3A%2F%2Fmokslai.lt%2Freferatai%2Fastronomija%2Fjupiteris-ir-jo-palydovai.html&amp;h=qAQFNxtKzAQHwmeTERJFHqmUkdTfethApDOlxOB05I62m8A</a:t>
            </a:r>
            <a:endParaRPr lang="lt-LT" dirty="0" smtClean="0"/>
          </a:p>
          <a:p>
            <a:r>
              <a:rPr lang="lt" dirty="0">
                <a:latin typeface="Arial"/>
                <a:ea typeface="Arial"/>
                <a:cs typeface="Arial"/>
                <a:sym typeface="Arial"/>
              </a:rPr>
              <a:t>Fizikos vadovėlis 10 klasei </a:t>
            </a:r>
            <a:endParaRPr lang="lt-LT" dirty="0"/>
          </a:p>
        </p:txBody>
      </p:sp>
    </p:spTree>
    <p:extLst>
      <p:ext uri="{BB962C8B-B14F-4D97-AF65-F5344CB8AC3E}">
        <p14:creationId xmlns:p14="http://schemas.microsoft.com/office/powerpoint/2010/main" val="2382677013"/>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endParaRPr lang="lt-LT" dirty="0"/>
          </a:p>
        </p:txBody>
      </p:sp>
      <p:pic>
        <p:nvPicPr>
          <p:cNvPr id="7" name="Paveikslėlis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3291"/>
            <a:ext cx="12192000" cy="7611291"/>
          </a:xfrm>
          <a:prstGeom prst="rect">
            <a:avLst/>
          </a:prstGeom>
        </p:spPr>
      </p:pic>
      <p:sp>
        <p:nvSpPr>
          <p:cNvPr id="3" name="Turinio vietos rezervavimo ženklas 2"/>
          <p:cNvSpPr>
            <a:spLocks noGrp="1"/>
          </p:cNvSpPr>
          <p:nvPr>
            <p:ph idx="1"/>
          </p:nvPr>
        </p:nvSpPr>
        <p:spPr>
          <a:xfrm>
            <a:off x="263973" y="0"/>
            <a:ext cx="8946541" cy="4195481"/>
          </a:xfrm>
        </p:spPr>
        <p:txBody>
          <a:bodyPr>
            <a:normAutofit/>
          </a:bodyPr>
          <a:lstStyle/>
          <a:p>
            <a:pPr marL="0" indent="0">
              <a:buNone/>
            </a:pPr>
            <a:r>
              <a:rPr lang="lt-LT" sz="5400" dirty="0" smtClean="0"/>
              <a:t> Dėkui už dėmesį</a:t>
            </a:r>
            <a:endParaRPr lang="lt-LT" sz="5400" dirty="0"/>
          </a:p>
        </p:txBody>
      </p:sp>
    </p:spTree>
    <p:extLst>
      <p:ext uri="{BB962C8B-B14F-4D97-AF65-F5344CB8AC3E}">
        <p14:creationId xmlns:p14="http://schemas.microsoft.com/office/powerpoint/2010/main" val="734838693"/>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onas">
  <a:themeElements>
    <a:clrScheme name="Jonas">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Jonas">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Jonas">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275</TotalTime>
  <Words>725</Words>
  <Application>Microsoft Office PowerPoint</Application>
  <PresentationFormat>Plačiaekranė</PresentationFormat>
  <Paragraphs>69</Paragraphs>
  <Slides>16</Slides>
  <Notes>1</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16</vt:i4>
      </vt:variant>
    </vt:vector>
  </HeadingPairs>
  <TitlesOfParts>
    <vt:vector size="21" baseType="lpstr">
      <vt:lpstr>Arial</vt:lpstr>
      <vt:lpstr>Calibri</vt:lpstr>
      <vt:lpstr>Century Gothic</vt:lpstr>
      <vt:lpstr>Wingdings 3</vt:lpstr>
      <vt:lpstr>Jonas</vt:lpstr>
      <vt:lpstr>Alytaus Šaltinių pagrindinė mokykla Parengė: Aurimas Kamaitis ir Elonas Pašukevičius Fizikos mokytoja: Rasa Kižienė  </vt:lpstr>
      <vt:lpstr>Turinys</vt:lpstr>
      <vt:lpstr>Kas yra Jupiteris?</vt:lpstr>
      <vt:lpstr>Planetos milžinas   </vt:lpstr>
      <vt:lpstr>Magnetinis laukas </vt:lpstr>
      <vt:lpstr>Temperatūra</vt:lpstr>
      <vt:lpstr>Jupiterio palydovai </vt:lpstr>
      <vt:lpstr>„PowerPoint“ pateiktis</vt:lpstr>
      <vt:lpstr>Tyrinėjimas </vt:lpstr>
      <vt:lpstr>Raudonoji dėmė</vt:lpstr>
      <vt:lpstr>Įdomūs faktai</vt:lpstr>
      <vt:lpstr>Įdomybės</vt:lpstr>
      <vt:lpstr>Testas</vt:lpstr>
      <vt:lpstr>Atsakymai</vt:lpstr>
      <vt:lpstr>Informacijos šaltiniai </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Jupiteris</dc:title>
  <dc:creator>Aurimas</dc:creator>
  <cp:lastModifiedBy>Aurimas</cp:lastModifiedBy>
  <cp:revision>18</cp:revision>
  <dcterms:created xsi:type="dcterms:W3CDTF">2016-04-06T15:44:49Z</dcterms:created>
  <dcterms:modified xsi:type="dcterms:W3CDTF">2016-04-07T19:01:09Z</dcterms:modified>
</cp:coreProperties>
</file>