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 id="2147483810" r:id="rId2"/>
  </p:sldMasterIdLst>
  <p:notesMasterIdLst>
    <p:notesMasterId r:id="rId66"/>
  </p:notesMasterIdLst>
  <p:sldIdLst>
    <p:sldId id="256" r:id="rId3"/>
    <p:sldId id="281" r:id="rId4"/>
    <p:sldId id="304" r:id="rId5"/>
    <p:sldId id="296" r:id="rId6"/>
    <p:sldId id="343" r:id="rId7"/>
    <p:sldId id="282" r:id="rId8"/>
    <p:sldId id="349" r:id="rId9"/>
    <p:sldId id="350" r:id="rId10"/>
    <p:sldId id="337" r:id="rId11"/>
    <p:sldId id="299" r:id="rId12"/>
    <p:sldId id="294" r:id="rId13"/>
    <p:sldId id="285" r:id="rId14"/>
    <p:sldId id="307" r:id="rId15"/>
    <p:sldId id="313" r:id="rId16"/>
    <p:sldId id="261" r:id="rId17"/>
    <p:sldId id="262" r:id="rId18"/>
    <p:sldId id="287" r:id="rId19"/>
    <p:sldId id="289" r:id="rId20"/>
    <p:sldId id="288" r:id="rId21"/>
    <p:sldId id="305" r:id="rId22"/>
    <p:sldId id="310" r:id="rId23"/>
    <p:sldId id="308" r:id="rId24"/>
    <p:sldId id="306" r:id="rId25"/>
    <p:sldId id="311" r:id="rId26"/>
    <p:sldId id="303" r:id="rId27"/>
    <p:sldId id="309" r:id="rId28"/>
    <p:sldId id="290" r:id="rId29"/>
    <p:sldId id="266" r:id="rId30"/>
    <p:sldId id="265" r:id="rId31"/>
    <p:sldId id="273" r:id="rId32"/>
    <p:sldId id="259" r:id="rId33"/>
    <p:sldId id="274" r:id="rId34"/>
    <p:sldId id="267" r:id="rId35"/>
    <p:sldId id="275" r:id="rId36"/>
    <p:sldId id="268" r:id="rId37"/>
    <p:sldId id="272" r:id="rId38"/>
    <p:sldId id="269" r:id="rId39"/>
    <p:sldId id="277" r:id="rId40"/>
    <p:sldId id="276" r:id="rId41"/>
    <p:sldId id="270" r:id="rId42"/>
    <p:sldId id="278" r:id="rId43"/>
    <p:sldId id="279" r:id="rId44"/>
    <p:sldId id="271" r:id="rId45"/>
    <p:sldId id="257" r:id="rId46"/>
    <p:sldId id="352" r:id="rId47"/>
    <p:sldId id="353" r:id="rId48"/>
    <p:sldId id="280" r:id="rId49"/>
    <p:sldId id="312" r:id="rId50"/>
    <p:sldId id="263" r:id="rId51"/>
    <p:sldId id="315" r:id="rId52"/>
    <p:sldId id="316" r:id="rId53"/>
    <p:sldId id="319" r:id="rId54"/>
    <p:sldId id="320" r:id="rId55"/>
    <p:sldId id="321" r:id="rId56"/>
    <p:sldId id="340" r:id="rId57"/>
    <p:sldId id="325" r:id="rId58"/>
    <p:sldId id="341" r:id="rId59"/>
    <p:sldId id="338" r:id="rId60"/>
    <p:sldId id="344" r:id="rId61"/>
    <p:sldId id="345" r:id="rId62"/>
    <p:sldId id="347" r:id="rId63"/>
    <p:sldId id="351" r:id="rId64"/>
    <p:sldId id="348" r:id="rId6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877" autoAdjust="0"/>
    <p:restoredTop sz="94533" autoAdjust="0"/>
  </p:normalViewPr>
  <p:slideViewPr>
    <p:cSldViewPr>
      <p:cViewPr varScale="1">
        <p:scale>
          <a:sx n="88" d="100"/>
          <a:sy n="88" d="100"/>
        </p:scale>
        <p:origin x="-570"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master\AppData\Local\Temp\skaidr&#279;%20(2).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lt-LT"/>
  <c:chart>
    <c:plotArea>
      <c:layout>
        <c:manualLayout>
          <c:layoutTarget val="inner"/>
          <c:xMode val="edge"/>
          <c:yMode val="edge"/>
          <c:x val="8.5025065616797943E-2"/>
          <c:y val="1.9338011900543135E-2"/>
          <c:w val="0.9311377952755906"/>
          <c:h val="0.49388407058702366"/>
        </c:manualLayout>
      </c:layout>
      <c:barChart>
        <c:barDir val="col"/>
        <c:grouping val="clustered"/>
        <c:ser>
          <c:idx val="0"/>
          <c:order val="0"/>
          <c:dPt>
            <c:idx val="1"/>
            <c:spPr>
              <a:solidFill>
                <a:srgbClr val="FF0000"/>
              </a:solidFill>
            </c:spPr>
          </c:dPt>
          <c:dPt>
            <c:idx val="3"/>
            <c:spPr>
              <a:solidFill>
                <a:srgbClr val="FFC000"/>
              </a:solidFill>
            </c:spPr>
          </c:dPt>
          <c:dPt>
            <c:idx val="4"/>
            <c:spPr>
              <a:solidFill>
                <a:srgbClr val="FFFF00"/>
              </a:solidFill>
            </c:spPr>
          </c:dPt>
          <c:dPt>
            <c:idx val="5"/>
            <c:spPr>
              <a:solidFill>
                <a:srgbClr val="92D050"/>
              </a:solidFill>
            </c:spPr>
          </c:dPt>
          <c:dLbls>
            <c:showVal val="1"/>
          </c:dLbls>
          <c:cat>
            <c:strRef>
              <c:f>Sheet1!$A$1:$A$7</c:f>
              <c:strCache>
                <c:ptCount val="7"/>
                <c:pt idx="0">
                  <c:v>Fe cilindras</c:v>
                </c:pt>
                <c:pt idx="1">
                  <c:v>Fe rutulys</c:v>
                </c:pt>
                <c:pt idx="2">
                  <c:v>Fe cil. įstriž. Paviršiumi</c:v>
                </c:pt>
                <c:pt idx="3">
                  <c:v>Medinis cilindras</c:v>
                </c:pt>
                <c:pt idx="4">
                  <c:v>Medinis cil. įstriž. Paviršiumi</c:v>
                </c:pt>
                <c:pt idx="5">
                  <c:v>Medinis cil. smail. Viršune</c:v>
                </c:pt>
                <c:pt idx="6">
                  <c:v>Medinis stačiakampis</c:v>
                </c:pt>
              </c:strCache>
            </c:strRef>
          </c:cat>
          <c:val>
            <c:numRef>
              <c:f>Sheet1!$B$1:$B$7</c:f>
              <c:numCache>
                <c:formatCode>0.00;[Red]0.00</c:formatCode>
                <c:ptCount val="7"/>
                <c:pt idx="0">
                  <c:v>0</c:v>
                </c:pt>
                <c:pt idx="1">
                  <c:v>6.4</c:v>
                </c:pt>
                <c:pt idx="2">
                  <c:v>0</c:v>
                </c:pt>
                <c:pt idx="3">
                  <c:v>11.63</c:v>
                </c:pt>
                <c:pt idx="4">
                  <c:v>9.5400000000000009</c:v>
                </c:pt>
                <c:pt idx="5">
                  <c:v>10.8</c:v>
                </c:pt>
                <c:pt idx="6">
                  <c:v>8.68</c:v>
                </c:pt>
              </c:numCache>
            </c:numRef>
          </c:val>
        </c:ser>
        <c:axId val="70363776"/>
        <c:axId val="70377856"/>
      </c:barChart>
      <c:catAx>
        <c:axId val="70363776"/>
        <c:scaling>
          <c:orientation val="minMax"/>
        </c:scaling>
        <c:axPos val="b"/>
        <c:tickLblPos val="nextTo"/>
        <c:txPr>
          <a:bodyPr/>
          <a:lstStyle/>
          <a:p>
            <a:pPr>
              <a:defRPr sz="1600" b="1">
                <a:effectLst>
                  <a:outerShdw blurRad="38100" dist="38100" dir="2700000" algn="tl">
                    <a:srgbClr val="000000">
                      <a:alpha val="43137"/>
                    </a:srgbClr>
                  </a:outerShdw>
                </a:effectLst>
              </a:defRPr>
            </a:pPr>
            <a:endParaRPr lang="lt-LT"/>
          </a:p>
        </c:txPr>
        <c:crossAx val="70377856"/>
        <c:crosses val="autoZero"/>
        <c:auto val="1"/>
        <c:lblAlgn val="ctr"/>
        <c:lblOffset val="100"/>
      </c:catAx>
      <c:valAx>
        <c:axId val="70377856"/>
        <c:scaling>
          <c:orientation val="minMax"/>
          <c:max val="12"/>
          <c:min val="0"/>
        </c:scaling>
        <c:axPos val="l"/>
        <c:majorGridlines/>
        <c:numFmt formatCode="0.00;[Red]0.00" sourceLinked="1"/>
        <c:tickLblPos val="nextTo"/>
        <c:crossAx val="70363776"/>
        <c:crosses val="autoZero"/>
        <c:crossBetween val="between"/>
        <c:majorUnit val="1"/>
        <c:minorUnit val="0.5"/>
      </c:valAx>
    </c:plotArea>
    <c:plotVisOnly val="1"/>
  </c:chart>
  <c:externalData r:id="rId1"/>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65E190D-53A2-4946-95B0-3993F10CD1BA}" type="datetimeFigureOut">
              <a:rPr lang="en-US" smtClean="0"/>
              <a:pPr/>
              <a:t>4/5/2016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9DEB124-792B-426B-A20E-2632F09FC788}" type="slidenum">
              <a:rPr lang="en-US" smtClean="0"/>
              <a:pPr/>
              <a:t>‹#›</a:t>
            </a:fld>
            <a:endParaRPr lang="en-US"/>
          </a:p>
        </p:txBody>
      </p:sp>
    </p:spTree>
    <p:extLst>
      <p:ext uri="{BB962C8B-B14F-4D97-AF65-F5344CB8AC3E}">
        <p14:creationId xmlns="" xmlns:p14="http://schemas.microsoft.com/office/powerpoint/2010/main" val="12438034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dirty="0"/>
          </a:p>
        </p:txBody>
      </p:sp>
      <p:sp>
        <p:nvSpPr>
          <p:cNvPr id="4" name="Skaidrės numerio vietos rezervavimo ženklas 3"/>
          <p:cNvSpPr>
            <a:spLocks noGrp="1"/>
          </p:cNvSpPr>
          <p:nvPr>
            <p:ph type="sldNum" sz="quarter" idx="10"/>
          </p:nvPr>
        </p:nvSpPr>
        <p:spPr/>
        <p:txBody>
          <a:bodyPr/>
          <a:lstStyle/>
          <a:p>
            <a:fld id="{59DEB124-792B-426B-A20E-2632F09FC788}" type="slidenum">
              <a:rPr lang="en-US" smtClean="0"/>
              <a:pPr/>
              <a:t>6</a:t>
            </a:fld>
            <a:endParaRPr lang="en-US"/>
          </a:p>
        </p:txBody>
      </p:sp>
    </p:spTree>
    <p:extLst>
      <p:ext uri="{BB962C8B-B14F-4D97-AF65-F5344CB8AC3E}">
        <p14:creationId xmlns="" xmlns:p14="http://schemas.microsoft.com/office/powerpoint/2010/main" val="40773772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9DEB124-792B-426B-A20E-2632F09FC788}" type="slidenum">
              <a:rPr lang="en-US" smtClean="0"/>
              <a:pPr/>
              <a:t>30</a:t>
            </a:fld>
            <a:endParaRPr lang="en-US"/>
          </a:p>
        </p:txBody>
      </p:sp>
    </p:spTree>
    <p:extLst>
      <p:ext uri="{BB962C8B-B14F-4D97-AF65-F5344CB8AC3E}">
        <p14:creationId xmlns="" xmlns:p14="http://schemas.microsoft.com/office/powerpoint/2010/main" val="14057277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4530"/>
            <a:ext cx="6858000" cy="2387600"/>
          </a:xfrm>
        </p:spPr>
        <p:txBody>
          <a:bodyPr anchor="b">
            <a:normAutofit/>
          </a:bodyPr>
          <a:lstStyle>
            <a:lvl1pPr algn="ctr">
              <a:defRPr sz="4500"/>
            </a:lvl1pPr>
          </a:lstStyle>
          <a:p>
            <a:r>
              <a:rPr lang="lt-LT" smtClean="0"/>
              <a:t>Spustelėję redag. ruoš. pavad. stilių</a:t>
            </a:r>
            <a:endParaRPr lang="en-US" dirty="0"/>
          </a:p>
        </p:txBody>
      </p:sp>
      <p:sp>
        <p:nvSpPr>
          <p:cNvPr id="3" name="Subtitle 2"/>
          <p:cNvSpPr>
            <a:spLocks noGrp="1"/>
          </p:cNvSpPr>
          <p:nvPr>
            <p:ph type="subTitle" idx="1"/>
          </p:nvPr>
        </p:nvSpPr>
        <p:spPr>
          <a:xfrm>
            <a:off x="1143000" y="3602038"/>
            <a:ext cx="6858000" cy="1655762"/>
          </a:xfrm>
        </p:spPr>
        <p:txBody>
          <a:bodyPr>
            <a:normAutofit/>
          </a:bodyPr>
          <a:lstStyle>
            <a:lvl1pPr marL="0" indent="0" algn="ctr">
              <a:buNone/>
              <a:defRPr sz="1800">
                <a:solidFill>
                  <a:schemeClr val="tx1">
                    <a:lumMod val="75000"/>
                    <a:lumOff val="25000"/>
                  </a:schemeClr>
                </a:solidFill>
              </a:defRPr>
            </a:lvl1pPr>
            <a:lvl2pPr marL="342900" indent="0" algn="ctr">
              <a:buNone/>
              <a:defRPr sz="21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lt-LT" smtClean="0"/>
              <a:t>Spustelėję redag. ruoš. paantrš. stilių</a:t>
            </a:r>
            <a:endParaRPr lang="en-US" dirty="0"/>
          </a:p>
        </p:txBody>
      </p:sp>
      <p:sp>
        <p:nvSpPr>
          <p:cNvPr id="4" name="Date Placeholder 3"/>
          <p:cNvSpPr>
            <a:spLocks noGrp="1"/>
          </p:cNvSpPr>
          <p:nvPr>
            <p:ph type="dt" sz="half" idx="10"/>
          </p:nvPr>
        </p:nvSpPr>
        <p:spPr/>
        <p:txBody>
          <a:bodyPr/>
          <a:lstStyle/>
          <a:p>
            <a:fld id="{7A990E07-BD9E-445D-A23A-C7D192FDFF69}" type="datetimeFigureOut">
              <a:rPr lang="en-US" smtClean="0"/>
              <a:pPr/>
              <a:t>4/5/2016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98ACC0-07F9-4681-ACE3-B52A2ACBE5AB}" type="slidenum">
              <a:rPr lang="en-US" smtClean="0"/>
              <a:pPr/>
              <a:t>‹#›</a:t>
            </a:fld>
            <a:endParaRPr lang="en-US"/>
          </a:p>
        </p:txBody>
      </p:sp>
    </p:spTree>
    <p:extLst>
      <p:ext uri="{BB962C8B-B14F-4D97-AF65-F5344CB8AC3E}">
        <p14:creationId xmlns="" xmlns:p14="http://schemas.microsoft.com/office/powerpoint/2010/main" val="18794335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dirty="0"/>
          </a:p>
        </p:txBody>
      </p:sp>
      <p:sp>
        <p:nvSpPr>
          <p:cNvPr id="3" name="Content Placeholder 2"/>
          <p:cNvSpPr>
            <a:spLocks noGrp="1"/>
          </p:cNvSpPr>
          <p:nvPr>
            <p:ph idx="1"/>
          </p:nvPr>
        </p:nvSpPr>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Date Placeholder 3"/>
          <p:cNvSpPr>
            <a:spLocks noGrp="1"/>
          </p:cNvSpPr>
          <p:nvPr>
            <p:ph type="dt" sz="half" idx="10"/>
          </p:nvPr>
        </p:nvSpPr>
        <p:spPr/>
        <p:txBody>
          <a:bodyPr/>
          <a:lstStyle/>
          <a:p>
            <a:fld id="{7A990E07-BD9E-445D-A23A-C7D192FDFF69}" type="datetimeFigureOut">
              <a:rPr lang="en-US" smtClean="0"/>
              <a:pPr/>
              <a:t>4/5/2016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98ACC0-07F9-4681-ACE3-B52A2ACBE5AB}" type="slidenum">
              <a:rPr lang="en-US" smtClean="0"/>
              <a:pPr/>
              <a:t>‹#›</a:t>
            </a:fld>
            <a:endParaRPr lang="en-US"/>
          </a:p>
        </p:txBody>
      </p:sp>
    </p:spTree>
    <p:extLst>
      <p:ext uri="{BB962C8B-B14F-4D97-AF65-F5344CB8AC3E}">
        <p14:creationId xmlns="" xmlns:p14="http://schemas.microsoft.com/office/powerpoint/2010/main" val="4407204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Title 1"/>
          <p:cNvSpPr>
            <a:spLocks noGrp="1"/>
          </p:cNvSpPr>
          <p:nvPr>
            <p:ph type="title"/>
          </p:nvPr>
        </p:nvSpPr>
        <p:spPr>
          <a:xfrm>
            <a:off x="623888" y="1712423"/>
            <a:ext cx="7886700" cy="2851208"/>
          </a:xfrm>
        </p:spPr>
        <p:txBody>
          <a:bodyPr anchor="b">
            <a:normAutofit/>
          </a:bodyPr>
          <a:lstStyle>
            <a:lvl1pPr>
              <a:defRPr sz="4500" b="0"/>
            </a:lvl1pPr>
          </a:lstStyle>
          <a:p>
            <a:r>
              <a:rPr lang="lt-LT" smtClean="0"/>
              <a:t>Spustelėję redag. ruoš. pavad. stilių</a:t>
            </a:r>
            <a:endParaRPr lang="en-US" dirty="0"/>
          </a:p>
        </p:txBody>
      </p:sp>
      <p:sp>
        <p:nvSpPr>
          <p:cNvPr id="3" name="Text Placeholder 2"/>
          <p:cNvSpPr>
            <a:spLocks noGrp="1"/>
          </p:cNvSpPr>
          <p:nvPr>
            <p:ph type="body" idx="1"/>
          </p:nvPr>
        </p:nvSpPr>
        <p:spPr>
          <a:xfrm>
            <a:off x="623888" y="4552634"/>
            <a:ext cx="7886700" cy="1500187"/>
          </a:xfrm>
        </p:spPr>
        <p:txBody>
          <a:bodyPr anchor="t">
            <a:normAutofit/>
          </a:bodyPr>
          <a:lstStyle>
            <a:lvl1pPr marL="0" indent="0">
              <a:buNone/>
              <a:defRPr sz="180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lt-LT" smtClean="0"/>
              <a:t>Spustelėję redag. ruoš. teksto stilių</a:t>
            </a:r>
          </a:p>
        </p:txBody>
      </p:sp>
      <p:sp>
        <p:nvSpPr>
          <p:cNvPr id="4" name="Date Placeholder 3"/>
          <p:cNvSpPr>
            <a:spLocks noGrp="1"/>
          </p:cNvSpPr>
          <p:nvPr>
            <p:ph type="dt" sz="half" idx="10"/>
          </p:nvPr>
        </p:nvSpPr>
        <p:spPr/>
        <p:txBody>
          <a:bodyPr/>
          <a:lstStyle/>
          <a:p>
            <a:fld id="{7A990E07-BD9E-445D-A23A-C7D192FDFF69}" type="datetimeFigureOut">
              <a:rPr lang="en-US" smtClean="0"/>
              <a:pPr/>
              <a:t>4/5/2016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98ACC0-07F9-4681-ACE3-B52A2ACBE5AB}" type="slidenum">
              <a:rPr lang="en-US" smtClean="0"/>
              <a:pPr/>
              <a:t>‹#›</a:t>
            </a:fld>
            <a:endParaRPr lang="en-US"/>
          </a:p>
        </p:txBody>
      </p:sp>
    </p:spTree>
    <p:extLst>
      <p:ext uri="{BB962C8B-B14F-4D97-AF65-F5344CB8AC3E}">
        <p14:creationId xmlns="" xmlns:p14="http://schemas.microsoft.com/office/powerpoint/2010/main" val="14217732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dirty="0"/>
          </a:p>
        </p:txBody>
      </p:sp>
      <p:sp>
        <p:nvSpPr>
          <p:cNvPr id="3" name="Content Placeholder 2"/>
          <p:cNvSpPr>
            <a:spLocks noGrp="1"/>
          </p:cNvSpPr>
          <p:nvPr>
            <p:ph sz="half" idx="1"/>
          </p:nvPr>
        </p:nvSpPr>
        <p:spPr>
          <a:xfrm>
            <a:off x="633845" y="1828801"/>
            <a:ext cx="3886200" cy="4351337"/>
          </a:xfr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Content Placeholder 3"/>
          <p:cNvSpPr>
            <a:spLocks noGrp="1"/>
          </p:cNvSpPr>
          <p:nvPr>
            <p:ph sz="half" idx="2"/>
          </p:nvPr>
        </p:nvSpPr>
        <p:spPr>
          <a:xfrm>
            <a:off x="4629150" y="1828801"/>
            <a:ext cx="3886200" cy="4351337"/>
          </a:xfr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5" name="Date Placeholder 4"/>
          <p:cNvSpPr>
            <a:spLocks noGrp="1"/>
          </p:cNvSpPr>
          <p:nvPr>
            <p:ph type="dt" sz="half" idx="10"/>
          </p:nvPr>
        </p:nvSpPr>
        <p:spPr/>
        <p:txBody>
          <a:bodyPr/>
          <a:lstStyle/>
          <a:p>
            <a:fld id="{7A990E07-BD9E-445D-A23A-C7D192FDFF69}" type="datetimeFigureOut">
              <a:rPr lang="en-US" smtClean="0"/>
              <a:pPr/>
              <a:t>4/5/2016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98ACC0-07F9-4681-ACE3-B52A2ACBE5AB}" type="slidenum">
              <a:rPr lang="en-US" smtClean="0"/>
              <a:pPr/>
              <a:t>‹#›</a:t>
            </a:fld>
            <a:endParaRPr lang="en-US"/>
          </a:p>
        </p:txBody>
      </p:sp>
    </p:spTree>
    <p:extLst>
      <p:ext uri="{BB962C8B-B14F-4D97-AF65-F5344CB8AC3E}">
        <p14:creationId xmlns="" xmlns:p14="http://schemas.microsoft.com/office/powerpoint/2010/main" val="8305225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yginima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33845" y="1681851"/>
            <a:ext cx="3867150" cy="825699"/>
          </a:xfrm>
        </p:spPr>
        <p:txBody>
          <a:bodyPr anchor="b">
            <a:normAutofit/>
          </a:bodyPr>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lt-LT" smtClean="0"/>
              <a:t>Spustelėję redag. ruoš. teksto stilių</a:t>
            </a:r>
          </a:p>
        </p:txBody>
      </p:sp>
      <p:sp>
        <p:nvSpPr>
          <p:cNvPr id="4" name="Content Placeholder 3"/>
          <p:cNvSpPr>
            <a:spLocks noGrp="1"/>
          </p:cNvSpPr>
          <p:nvPr>
            <p:ph sz="half" idx="2"/>
          </p:nvPr>
        </p:nvSpPr>
        <p:spPr>
          <a:xfrm>
            <a:off x="633845" y="2507551"/>
            <a:ext cx="3867150" cy="3680525"/>
          </a:xfr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5" name="Text Placeholder 4"/>
          <p:cNvSpPr>
            <a:spLocks noGrp="1"/>
          </p:cNvSpPr>
          <p:nvPr>
            <p:ph type="body" sz="quarter" idx="3"/>
          </p:nvPr>
        </p:nvSpPr>
        <p:spPr>
          <a:xfrm>
            <a:off x="4629150" y="1681851"/>
            <a:ext cx="3886201" cy="825698"/>
          </a:xfrm>
        </p:spPr>
        <p:txBody>
          <a:bodyPr anchor="b"/>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lt-LT" smtClean="0"/>
              <a:t>Spustelėję redag. ruoš. teksto stilių</a:t>
            </a:r>
          </a:p>
        </p:txBody>
      </p:sp>
      <p:sp>
        <p:nvSpPr>
          <p:cNvPr id="6" name="Content Placeholder 5"/>
          <p:cNvSpPr>
            <a:spLocks noGrp="1"/>
          </p:cNvSpPr>
          <p:nvPr>
            <p:ph sz="quarter" idx="4"/>
          </p:nvPr>
        </p:nvSpPr>
        <p:spPr>
          <a:xfrm>
            <a:off x="4629150" y="2507551"/>
            <a:ext cx="3886201" cy="3680525"/>
          </a:xfr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7" name="Date Placeholder 6"/>
          <p:cNvSpPr>
            <a:spLocks noGrp="1"/>
          </p:cNvSpPr>
          <p:nvPr>
            <p:ph type="dt" sz="half" idx="10"/>
          </p:nvPr>
        </p:nvSpPr>
        <p:spPr/>
        <p:txBody>
          <a:bodyPr/>
          <a:lstStyle/>
          <a:p>
            <a:fld id="{7A990E07-BD9E-445D-A23A-C7D192FDFF69}" type="datetimeFigureOut">
              <a:rPr lang="en-US" smtClean="0"/>
              <a:pPr/>
              <a:t>4/5/2016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898ACC0-07F9-4681-ACE3-B52A2ACBE5AB}" type="slidenum">
              <a:rPr lang="en-US" smtClean="0"/>
              <a:pPr/>
              <a:t>‹#›</a:t>
            </a:fld>
            <a:endParaRPr lang="en-US"/>
          </a:p>
        </p:txBody>
      </p:sp>
      <p:sp>
        <p:nvSpPr>
          <p:cNvPr id="10" name="Title 9"/>
          <p:cNvSpPr>
            <a:spLocks noGrp="1"/>
          </p:cNvSpPr>
          <p:nvPr>
            <p:ph type="title"/>
          </p:nvPr>
        </p:nvSpPr>
        <p:spPr/>
        <p:txBody>
          <a:bodyPr/>
          <a:lstStyle/>
          <a:p>
            <a:r>
              <a:rPr lang="lt-LT" smtClean="0"/>
              <a:t>Spustelėję redag. ruoš. pavad. stilių</a:t>
            </a:r>
            <a:endParaRPr lang="en-US" dirty="0"/>
          </a:p>
        </p:txBody>
      </p:sp>
    </p:spTree>
    <p:extLst>
      <p:ext uri="{BB962C8B-B14F-4D97-AF65-F5344CB8AC3E}">
        <p14:creationId xmlns="" xmlns:p14="http://schemas.microsoft.com/office/powerpoint/2010/main" val="4589789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k pavadinimas">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A990E07-BD9E-445D-A23A-C7D192FDFF69}" type="datetimeFigureOut">
              <a:rPr lang="en-US" smtClean="0"/>
              <a:pPr/>
              <a:t>4/5/2016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898ACC0-07F9-4681-ACE3-B52A2ACBE5AB}" type="slidenum">
              <a:rPr lang="en-US" smtClean="0"/>
              <a:pPr/>
              <a:t>‹#›</a:t>
            </a:fld>
            <a:endParaRPr lang="en-US"/>
          </a:p>
        </p:txBody>
      </p:sp>
      <p:sp>
        <p:nvSpPr>
          <p:cNvPr id="6" name="Title 5"/>
          <p:cNvSpPr>
            <a:spLocks noGrp="1"/>
          </p:cNvSpPr>
          <p:nvPr>
            <p:ph type="title"/>
          </p:nvPr>
        </p:nvSpPr>
        <p:spPr/>
        <p:txBody>
          <a:bodyPr/>
          <a:lstStyle/>
          <a:p>
            <a:r>
              <a:rPr lang="lt-LT" smtClean="0"/>
              <a:t>Spustelėję redag. ruoš. pavad. stilių</a:t>
            </a:r>
            <a:endParaRPr lang="en-US"/>
          </a:p>
        </p:txBody>
      </p:sp>
    </p:spTree>
    <p:extLst>
      <p:ext uri="{BB962C8B-B14F-4D97-AF65-F5344CB8AC3E}">
        <p14:creationId xmlns="" xmlns:p14="http://schemas.microsoft.com/office/powerpoint/2010/main" val="27606515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990E07-BD9E-445D-A23A-C7D192FDFF69}" type="datetimeFigureOut">
              <a:rPr lang="en-US" smtClean="0"/>
              <a:pPr/>
              <a:t>4/5/2016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898ACC0-07F9-4681-ACE3-B52A2ACBE5AB}" type="slidenum">
              <a:rPr lang="en-US" smtClean="0"/>
              <a:pPr/>
              <a:t>‹#›</a:t>
            </a:fld>
            <a:endParaRPr lang="en-US"/>
          </a:p>
        </p:txBody>
      </p:sp>
    </p:spTree>
    <p:extLst>
      <p:ext uri="{BB962C8B-B14F-4D97-AF65-F5344CB8AC3E}">
        <p14:creationId xmlns="" xmlns:p14="http://schemas.microsoft.com/office/powerpoint/2010/main" val="24800168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1"/>
            <a:ext cx="2948940" cy="1600197"/>
          </a:xfrm>
        </p:spPr>
        <p:txBody>
          <a:bodyPr anchor="b">
            <a:normAutofit/>
          </a:bodyPr>
          <a:lstStyle>
            <a:lvl1pPr>
              <a:defRPr sz="2400" b="0"/>
            </a:lvl1pPr>
          </a:lstStyle>
          <a:p>
            <a:r>
              <a:rPr lang="lt-LT" smtClean="0"/>
              <a:t>Spustelėję redag. ruoš. pavad. stilių</a:t>
            </a:r>
            <a:endParaRPr lang="en-US" dirty="0"/>
          </a:p>
        </p:txBody>
      </p:sp>
      <p:sp>
        <p:nvSpPr>
          <p:cNvPr id="3" name="Content Placeholder 2"/>
          <p:cNvSpPr>
            <a:spLocks noGrp="1"/>
          </p:cNvSpPr>
          <p:nvPr>
            <p:ph idx="1"/>
          </p:nvPr>
        </p:nvSpPr>
        <p:spPr>
          <a:xfrm>
            <a:off x="3886200" y="990600"/>
            <a:ext cx="4629150" cy="487680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Text Placeholder 3"/>
          <p:cNvSpPr>
            <a:spLocks noGrp="1"/>
          </p:cNvSpPr>
          <p:nvPr>
            <p:ph type="body" sz="half" idx="2"/>
          </p:nvPr>
        </p:nvSpPr>
        <p:spPr>
          <a:xfrm>
            <a:off x="630936" y="2057399"/>
            <a:ext cx="2948940" cy="3810001"/>
          </a:xfr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lt-LT" smtClean="0"/>
              <a:t>Spustelėję redag. ruoš. teksto stilių</a:t>
            </a:r>
          </a:p>
        </p:txBody>
      </p:sp>
      <p:sp>
        <p:nvSpPr>
          <p:cNvPr id="5" name="Date Placeholder 4"/>
          <p:cNvSpPr>
            <a:spLocks noGrp="1"/>
          </p:cNvSpPr>
          <p:nvPr>
            <p:ph type="dt" sz="half" idx="10"/>
          </p:nvPr>
        </p:nvSpPr>
        <p:spPr/>
        <p:txBody>
          <a:bodyPr/>
          <a:lstStyle/>
          <a:p>
            <a:fld id="{7A990E07-BD9E-445D-A23A-C7D192FDFF69}" type="datetimeFigureOut">
              <a:rPr lang="en-US" smtClean="0"/>
              <a:pPr/>
              <a:t>4/5/2016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98ACC0-07F9-4681-ACE3-B52A2ACBE5AB}" type="slidenum">
              <a:rPr lang="en-US" smtClean="0"/>
              <a:pPr/>
              <a:t>‹#›</a:t>
            </a:fld>
            <a:endParaRPr lang="en-US"/>
          </a:p>
        </p:txBody>
      </p:sp>
    </p:spTree>
    <p:extLst>
      <p:ext uri="{BB962C8B-B14F-4D97-AF65-F5344CB8AC3E}">
        <p14:creationId xmlns="" xmlns:p14="http://schemas.microsoft.com/office/powerpoint/2010/main" val="41297408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0"/>
            <a:ext cx="2948940" cy="1600200"/>
          </a:xfrm>
        </p:spPr>
        <p:txBody>
          <a:bodyPr anchor="b">
            <a:normAutofit/>
          </a:bodyPr>
          <a:lstStyle>
            <a:lvl1pPr>
              <a:defRPr sz="2400" b="0"/>
            </a:lvl1pPr>
          </a:lstStyle>
          <a:p>
            <a:r>
              <a:rPr lang="lt-LT" smtClean="0"/>
              <a:t>Spustelėję redag. ruoš. pavad. stilių</a:t>
            </a:r>
            <a:endParaRPr lang="en-US" dirty="0"/>
          </a:p>
        </p:txBody>
      </p:sp>
      <p:sp>
        <p:nvSpPr>
          <p:cNvPr id="3" name="Picture Placeholder 2"/>
          <p:cNvSpPr>
            <a:spLocks noGrp="1"/>
          </p:cNvSpPr>
          <p:nvPr>
            <p:ph type="pic" idx="1"/>
          </p:nvPr>
        </p:nvSpPr>
        <p:spPr>
          <a:xfrm>
            <a:off x="3886200" y="990600"/>
            <a:ext cx="4629150" cy="4876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lt-LT" smtClean="0"/>
              <a:t>Spustelėkite piktogr. norėdami įtraukti pav.</a:t>
            </a:r>
            <a:endParaRPr lang="en-US" dirty="0"/>
          </a:p>
        </p:txBody>
      </p:sp>
      <p:sp>
        <p:nvSpPr>
          <p:cNvPr id="4" name="Text Placeholder 3"/>
          <p:cNvSpPr>
            <a:spLocks noGrp="1"/>
          </p:cNvSpPr>
          <p:nvPr>
            <p:ph type="body" sz="half" idx="2"/>
          </p:nvPr>
        </p:nvSpPr>
        <p:spPr>
          <a:xfrm>
            <a:off x="630936" y="2057400"/>
            <a:ext cx="2948940" cy="3810000"/>
          </a:xfr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lt-LT" smtClean="0"/>
              <a:t>Spustelėję redag. ruoš. teksto stilių</a:t>
            </a:r>
          </a:p>
        </p:txBody>
      </p:sp>
      <p:sp>
        <p:nvSpPr>
          <p:cNvPr id="5" name="Date Placeholder 4"/>
          <p:cNvSpPr>
            <a:spLocks noGrp="1"/>
          </p:cNvSpPr>
          <p:nvPr>
            <p:ph type="dt" sz="half" idx="10"/>
          </p:nvPr>
        </p:nvSpPr>
        <p:spPr/>
        <p:txBody>
          <a:bodyPr/>
          <a:lstStyle/>
          <a:p>
            <a:fld id="{7A990E07-BD9E-445D-A23A-C7D192FDFF69}" type="datetimeFigureOut">
              <a:rPr lang="en-US" smtClean="0"/>
              <a:pPr/>
              <a:t>4/5/2016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98ACC0-07F9-4681-ACE3-B52A2ACBE5AB}" type="slidenum">
              <a:rPr lang="en-US" smtClean="0"/>
              <a:pPr/>
              <a:t>‹#›</a:t>
            </a:fld>
            <a:endParaRPr lang="en-US"/>
          </a:p>
        </p:txBody>
      </p:sp>
    </p:spTree>
    <p:extLst>
      <p:ext uri="{BB962C8B-B14F-4D97-AF65-F5344CB8AC3E}">
        <p14:creationId xmlns="" xmlns:p14="http://schemas.microsoft.com/office/powerpoint/2010/main" val="8445956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a:p>
        </p:txBody>
      </p:sp>
      <p:sp>
        <p:nvSpPr>
          <p:cNvPr id="3" name="Vertical Text Placeholder 2"/>
          <p:cNvSpPr>
            <a:spLocks noGrp="1"/>
          </p:cNvSpPr>
          <p:nvPr>
            <p:ph type="body" orient="vert" idx="1"/>
          </p:nvPr>
        </p:nvSpPr>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Date Placeholder 3"/>
          <p:cNvSpPr>
            <a:spLocks noGrp="1"/>
          </p:cNvSpPr>
          <p:nvPr>
            <p:ph type="dt" sz="half" idx="10"/>
          </p:nvPr>
        </p:nvSpPr>
        <p:spPr/>
        <p:txBody>
          <a:bodyPr/>
          <a:lstStyle/>
          <a:p>
            <a:fld id="{7A990E07-BD9E-445D-A23A-C7D192FDFF69}" type="datetimeFigureOut">
              <a:rPr lang="en-US" smtClean="0"/>
              <a:pPr/>
              <a:t>4/5/2016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98ACC0-07F9-4681-ACE3-B52A2ACBE5AB}" type="slidenum">
              <a:rPr lang="en-US" smtClean="0"/>
              <a:pPr/>
              <a:t>‹#›</a:t>
            </a:fld>
            <a:endParaRPr lang="en-US"/>
          </a:p>
        </p:txBody>
      </p:sp>
    </p:spTree>
    <p:extLst>
      <p:ext uri="{BB962C8B-B14F-4D97-AF65-F5344CB8AC3E}">
        <p14:creationId xmlns="" xmlns:p14="http://schemas.microsoft.com/office/powerpoint/2010/main" val="22275096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0362"/>
            <a:ext cx="1971675" cy="5811838"/>
          </a:xfrm>
        </p:spPr>
        <p:txBody>
          <a:bodyPr vert="eaVert"/>
          <a:lstStyle/>
          <a:p>
            <a:r>
              <a:rPr lang="lt-LT" smtClean="0"/>
              <a:t>Spustelėję redag. ruoš. pavad. stilių</a:t>
            </a:r>
            <a:endParaRPr lang="en-US"/>
          </a:p>
        </p:txBody>
      </p:sp>
      <p:sp>
        <p:nvSpPr>
          <p:cNvPr id="3" name="Vertical Text Placeholder 2"/>
          <p:cNvSpPr>
            <a:spLocks noGrp="1"/>
          </p:cNvSpPr>
          <p:nvPr>
            <p:ph type="body" orient="vert" idx="1"/>
          </p:nvPr>
        </p:nvSpPr>
        <p:spPr>
          <a:xfrm>
            <a:off x="628650" y="360363"/>
            <a:ext cx="5800725" cy="5811837"/>
          </a:xfrm>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4" name="Date Placeholder 3"/>
          <p:cNvSpPr>
            <a:spLocks noGrp="1"/>
          </p:cNvSpPr>
          <p:nvPr>
            <p:ph type="dt" sz="half" idx="10"/>
          </p:nvPr>
        </p:nvSpPr>
        <p:spPr/>
        <p:txBody>
          <a:bodyPr/>
          <a:lstStyle/>
          <a:p>
            <a:fld id="{7A990E07-BD9E-445D-A23A-C7D192FDFF69}" type="datetimeFigureOut">
              <a:rPr lang="en-US" smtClean="0"/>
              <a:pPr/>
              <a:t>4/5/2016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98ACC0-07F9-4681-ACE3-B52A2ACBE5AB}" type="slidenum">
              <a:rPr lang="en-US" smtClean="0"/>
              <a:pPr/>
              <a:t>‹#›</a:t>
            </a:fld>
            <a:endParaRPr lang="en-US"/>
          </a:p>
        </p:txBody>
      </p:sp>
    </p:spTree>
    <p:extLst>
      <p:ext uri="{BB962C8B-B14F-4D97-AF65-F5344CB8AC3E}">
        <p14:creationId xmlns="" xmlns:p14="http://schemas.microsoft.com/office/powerpoint/2010/main" val="29002542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7A990E07-BD9E-445D-A23A-C7D192FDFF69}" type="datetimeFigureOut">
              <a:rPr lang="en-US" smtClean="0"/>
              <a:pPr/>
              <a:t>4/5/2016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898ACC0-07F9-4681-ACE3-B52A2ACBE5AB}" type="slidenum">
              <a:rPr lang="en-US" smtClean="0"/>
              <a:pPr/>
              <a:t>‹#›</a:t>
            </a:fld>
            <a:endParaRPr lang="en-US"/>
          </a:p>
        </p:txBody>
      </p:sp>
    </p:spTree>
    <p:extLst>
      <p:ext uri="{BB962C8B-B14F-4D97-AF65-F5344CB8AC3E}">
        <p14:creationId xmlns="" xmlns:p14="http://schemas.microsoft.com/office/powerpoint/2010/main" val="39362625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Pavadinimo skaidrė">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46404" y="758952"/>
            <a:ext cx="7063740" cy="4041648"/>
          </a:xfrm>
        </p:spPr>
        <p:txBody>
          <a:bodyPr anchor="b">
            <a:normAutofit/>
          </a:bodyPr>
          <a:lstStyle>
            <a:lvl1pPr algn="l">
              <a:lnSpc>
                <a:spcPct val="85000"/>
              </a:lnSpc>
              <a:defRPr sz="6600" baseline="0">
                <a:solidFill>
                  <a:schemeClr val="tx1"/>
                </a:solidFill>
              </a:defRPr>
            </a:lvl1pPr>
          </a:lstStyle>
          <a:p>
            <a:r>
              <a:rPr lang="lt-LT" smtClean="0"/>
              <a:t>Spustelėję redag. ruoš. pavad. stilių</a:t>
            </a:r>
            <a:endParaRPr lang="en-US" dirty="0"/>
          </a:p>
        </p:txBody>
      </p:sp>
      <p:sp>
        <p:nvSpPr>
          <p:cNvPr id="3" name="Subtitle 2"/>
          <p:cNvSpPr>
            <a:spLocks noGrp="1"/>
          </p:cNvSpPr>
          <p:nvPr>
            <p:ph type="subTitle" idx="1"/>
          </p:nvPr>
        </p:nvSpPr>
        <p:spPr>
          <a:xfrm>
            <a:off x="946404" y="4800600"/>
            <a:ext cx="7063740" cy="1691640"/>
          </a:xfrm>
        </p:spPr>
        <p:txBody>
          <a:bodyPr>
            <a:normAutofit/>
          </a:bodyPr>
          <a:lstStyle>
            <a:lvl1pPr marL="0" indent="0" algn="l">
              <a:buNone/>
              <a:defRPr sz="2000" baseline="0">
                <a:solidFill>
                  <a:schemeClr val="tx1">
                    <a:lumMod val="85000"/>
                  </a:schemeClr>
                </a:solidFill>
              </a:defRPr>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lt-LT" smtClean="0"/>
              <a:t>Spustelėję redag. ruoš. paantrš. stilių</a:t>
            </a:r>
            <a:endParaRPr lang="en-US" dirty="0"/>
          </a:p>
        </p:txBody>
      </p:sp>
      <p:sp>
        <p:nvSpPr>
          <p:cNvPr id="7" name="Rectangle 6"/>
          <p:cNvSpPr/>
          <p:nvPr/>
        </p:nvSpPr>
        <p:spPr>
          <a:xfrm>
            <a:off x="0" y="0"/>
            <a:ext cx="3429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Date Placeholder 7"/>
          <p:cNvSpPr>
            <a:spLocks noGrp="1"/>
          </p:cNvSpPr>
          <p:nvPr>
            <p:ph type="dt" sz="half" idx="10"/>
          </p:nvPr>
        </p:nvSpPr>
        <p:spPr/>
        <p:txBody>
          <a:bodyPr/>
          <a:lstStyle>
            <a:lvl1pPr>
              <a:defRPr>
                <a:solidFill>
                  <a:schemeClr val="bg2">
                    <a:lumMod val="20000"/>
                    <a:lumOff val="80000"/>
                  </a:schemeClr>
                </a:solidFill>
              </a:defRPr>
            </a:lvl1pPr>
          </a:lstStyle>
          <a:p>
            <a:fld id="{7A990E07-BD9E-445D-A23A-C7D192FDFF69}" type="datetimeFigureOut">
              <a:rPr lang="en-US" smtClean="0"/>
              <a:pPr/>
              <a:t>4/5/2016</a:t>
            </a:fld>
            <a:endParaRPr lang="en-US"/>
          </a:p>
        </p:txBody>
      </p:sp>
      <p:sp>
        <p:nvSpPr>
          <p:cNvPr id="9" name="Footer Placeholder 8"/>
          <p:cNvSpPr>
            <a:spLocks noGrp="1"/>
          </p:cNvSpPr>
          <p:nvPr>
            <p:ph type="ftr" sz="quarter" idx="11"/>
          </p:nvPr>
        </p:nvSpPr>
        <p:spPr/>
        <p:txBody>
          <a:bodyPr/>
          <a:lstStyle>
            <a:lvl1pPr>
              <a:defRPr>
                <a:solidFill>
                  <a:schemeClr val="bg2">
                    <a:lumMod val="20000"/>
                    <a:lumOff val="80000"/>
                  </a:schemeClr>
                </a:solidFill>
              </a:defRPr>
            </a:lvl1pPr>
          </a:lstStyle>
          <a:p>
            <a:endParaRPr lang="en-US"/>
          </a:p>
        </p:txBody>
      </p:sp>
      <p:sp>
        <p:nvSpPr>
          <p:cNvPr id="10" name="Slide Number Placeholder 9"/>
          <p:cNvSpPr>
            <a:spLocks noGrp="1"/>
          </p:cNvSpPr>
          <p:nvPr>
            <p:ph type="sldNum" sz="quarter" idx="12"/>
          </p:nvPr>
        </p:nvSpPr>
        <p:spPr/>
        <p:txBody>
          <a:bodyPr/>
          <a:lstStyle>
            <a:lvl1pPr>
              <a:defRPr>
                <a:solidFill>
                  <a:schemeClr val="bg2">
                    <a:lumMod val="60000"/>
                    <a:lumOff val="40000"/>
                  </a:schemeClr>
                </a:solidFill>
              </a:defRPr>
            </a:lvl1pPr>
          </a:lstStyle>
          <a:p>
            <a:fld id="{9898ACC0-07F9-4681-ACE3-B52A2ACBE5AB}" type="slidenum">
              <a:rPr lang="en-US" smtClean="0"/>
              <a:pPr/>
              <a:t>‹#›</a:t>
            </a:fld>
            <a:endParaRPr lang="en-US"/>
          </a:p>
        </p:txBody>
      </p:sp>
    </p:spTree>
    <p:extLst>
      <p:ext uri="{BB962C8B-B14F-4D97-AF65-F5344CB8AC3E}">
        <p14:creationId xmlns="" xmlns:p14="http://schemas.microsoft.com/office/powerpoint/2010/main" val="1180543304"/>
      </p:ext>
    </p:extLst>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dirty="0"/>
          </a:p>
        </p:txBody>
      </p:sp>
      <p:sp>
        <p:nvSpPr>
          <p:cNvPr id="3" name="Content Placeholder 2"/>
          <p:cNvSpPr>
            <a:spLocks noGrp="1"/>
          </p:cNvSpPr>
          <p:nvPr>
            <p:ph idx="1"/>
          </p:nvPr>
        </p:nvSpPr>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Date Placeholder 3"/>
          <p:cNvSpPr>
            <a:spLocks noGrp="1"/>
          </p:cNvSpPr>
          <p:nvPr>
            <p:ph type="dt" sz="half" idx="10"/>
          </p:nvPr>
        </p:nvSpPr>
        <p:spPr/>
        <p:txBody>
          <a:bodyPr/>
          <a:lstStyle/>
          <a:p>
            <a:fld id="{7A990E07-BD9E-445D-A23A-C7D192FDFF69}" type="datetimeFigureOut">
              <a:rPr lang="en-US" smtClean="0"/>
              <a:pPr/>
              <a:t>4/5/2016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98ACC0-07F9-4681-ACE3-B52A2ACBE5AB}" type="slidenum">
              <a:rPr lang="en-US" smtClean="0"/>
              <a:pPr/>
              <a:t>‹#›</a:t>
            </a:fld>
            <a:endParaRPr lang="en-US"/>
          </a:p>
        </p:txBody>
      </p:sp>
    </p:spTree>
    <p:extLst>
      <p:ext uri="{BB962C8B-B14F-4D97-AF65-F5344CB8AC3E}">
        <p14:creationId xmlns="" xmlns:p14="http://schemas.microsoft.com/office/powerpoint/2010/main" val="17396191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Title 1"/>
          <p:cNvSpPr>
            <a:spLocks noGrp="1"/>
          </p:cNvSpPr>
          <p:nvPr>
            <p:ph type="title"/>
          </p:nvPr>
        </p:nvSpPr>
        <p:spPr>
          <a:xfrm>
            <a:off x="946404" y="758952"/>
            <a:ext cx="7063740" cy="4041648"/>
          </a:xfrm>
        </p:spPr>
        <p:txBody>
          <a:bodyPr anchor="b">
            <a:normAutofit/>
          </a:bodyPr>
          <a:lstStyle>
            <a:lvl1pPr>
              <a:lnSpc>
                <a:spcPct val="85000"/>
              </a:lnSpc>
              <a:defRPr sz="6600" b="0"/>
            </a:lvl1pPr>
          </a:lstStyle>
          <a:p>
            <a:r>
              <a:rPr lang="lt-LT" smtClean="0"/>
              <a:t>Spustelėję redag. ruoš. pavad. stilių</a:t>
            </a:r>
            <a:endParaRPr lang="en-US" dirty="0"/>
          </a:p>
        </p:txBody>
      </p:sp>
      <p:sp>
        <p:nvSpPr>
          <p:cNvPr id="3" name="Text Placeholder 2"/>
          <p:cNvSpPr>
            <a:spLocks noGrp="1"/>
          </p:cNvSpPr>
          <p:nvPr>
            <p:ph type="body" idx="1"/>
          </p:nvPr>
        </p:nvSpPr>
        <p:spPr>
          <a:xfrm>
            <a:off x="946404" y="4800600"/>
            <a:ext cx="7063740" cy="1691640"/>
          </a:xfrm>
        </p:spPr>
        <p:txBody>
          <a:bodyPr anchor="t">
            <a:normAutofit/>
          </a:bodyPr>
          <a:lstStyle>
            <a:lvl1pPr marL="0" indent="0">
              <a:buNone/>
              <a:defRPr sz="20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Spustelėję redag. ruoš. teksto stilių</a:t>
            </a:r>
          </a:p>
        </p:txBody>
      </p:sp>
      <p:sp>
        <p:nvSpPr>
          <p:cNvPr id="4" name="Date Placeholder 3"/>
          <p:cNvSpPr>
            <a:spLocks noGrp="1"/>
          </p:cNvSpPr>
          <p:nvPr>
            <p:ph type="dt" sz="half" idx="10"/>
          </p:nvPr>
        </p:nvSpPr>
        <p:spPr/>
        <p:txBody>
          <a:bodyPr/>
          <a:lstStyle/>
          <a:p>
            <a:fld id="{7A990E07-BD9E-445D-A23A-C7D192FDFF69}" type="datetimeFigureOut">
              <a:rPr lang="en-US" smtClean="0"/>
              <a:pPr/>
              <a:t>4/5/2016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98ACC0-07F9-4681-ACE3-B52A2ACBE5AB}" type="slidenum">
              <a:rPr lang="en-US" smtClean="0"/>
              <a:pPr/>
              <a:t>‹#›</a:t>
            </a:fld>
            <a:endParaRPr lang="en-US"/>
          </a:p>
        </p:txBody>
      </p:sp>
      <p:sp>
        <p:nvSpPr>
          <p:cNvPr id="7" name="Rectangle 6"/>
          <p:cNvSpPr/>
          <p:nvPr/>
        </p:nvSpPr>
        <p:spPr>
          <a:xfrm>
            <a:off x="0" y="0"/>
            <a:ext cx="3429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 xmlns:p14="http://schemas.microsoft.com/office/powerpoint/2010/main" val="16453282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dirty="0"/>
          </a:p>
        </p:txBody>
      </p:sp>
      <p:sp>
        <p:nvSpPr>
          <p:cNvPr id="3" name="Content Placeholder 2"/>
          <p:cNvSpPr>
            <a:spLocks noGrp="1"/>
          </p:cNvSpPr>
          <p:nvPr>
            <p:ph sz="half" idx="1"/>
          </p:nvPr>
        </p:nvSpPr>
        <p:spPr>
          <a:xfrm>
            <a:off x="946404" y="1828801"/>
            <a:ext cx="336042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Content Placeholder 3"/>
          <p:cNvSpPr>
            <a:spLocks noGrp="1"/>
          </p:cNvSpPr>
          <p:nvPr>
            <p:ph sz="half" idx="2"/>
          </p:nvPr>
        </p:nvSpPr>
        <p:spPr>
          <a:xfrm>
            <a:off x="4594860" y="1828801"/>
            <a:ext cx="336042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5" name="Date Placeholder 4"/>
          <p:cNvSpPr>
            <a:spLocks noGrp="1"/>
          </p:cNvSpPr>
          <p:nvPr>
            <p:ph type="dt" sz="half" idx="10"/>
          </p:nvPr>
        </p:nvSpPr>
        <p:spPr/>
        <p:txBody>
          <a:bodyPr/>
          <a:lstStyle/>
          <a:p>
            <a:fld id="{7A990E07-BD9E-445D-A23A-C7D192FDFF69}" type="datetimeFigureOut">
              <a:rPr lang="en-US" smtClean="0"/>
              <a:pPr/>
              <a:t>4/5/2016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98ACC0-07F9-4681-ACE3-B52A2ACBE5AB}" type="slidenum">
              <a:rPr lang="en-US" smtClean="0"/>
              <a:pPr/>
              <a:t>‹#›</a:t>
            </a:fld>
            <a:endParaRPr lang="en-US"/>
          </a:p>
        </p:txBody>
      </p:sp>
    </p:spTree>
    <p:extLst>
      <p:ext uri="{BB962C8B-B14F-4D97-AF65-F5344CB8AC3E}">
        <p14:creationId xmlns="" xmlns:p14="http://schemas.microsoft.com/office/powerpoint/2010/main" val="25906993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lt-LT" smtClean="0"/>
              <a:t>Spustelėję redag. ruoš. pavad. stilių</a:t>
            </a:r>
            <a:endParaRPr lang="en-US" dirty="0"/>
          </a:p>
        </p:txBody>
      </p:sp>
      <p:sp>
        <p:nvSpPr>
          <p:cNvPr id="3" name="Text Placeholder 2"/>
          <p:cNvSpPr>
            <a:spLocks noGrp="1"/>
          </p:cNvSpPr>
          <p:nvPr>
            <p:ph type="body" idx="1"/>
          </p:nvPr>
        </p:nvSpPr>
        <p:spPr>
          <a:xfrm>
            <a:off x="946404" y="1717185"/>
            <a:ext cx="3360420" cy="731520"/>
          </a:xfrm>
        </p:spPr>
        <p:txBody>
          <a:bodyPr anchor="b">
            <a:normAutofit/>
          </a:bodyPr>
          <a:lstStyle>
            <a:lvl1pPr marL="0" indent="0">
              <a:spcBef>
                <a:spcPts val="0"/>
              </a:spcBef>
              <a:buNone/>
              <a:defRPr sz="1800" b="0">
                <a:solidFill>
                  <a:schemeClr val="tx2"/>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4" name="Content Placeholder 3"/>
          <p:cNvSpPr>
            <a:spLocks noGrp="1"/>
          </p:cNvSpPr>
          <p:nvPr>
            <p:ph sz="half" idx="2"/>
          </p:nvPr>
        </p:nvSpPr>
        <p:spPr>
          <a:xfrm>
            <a:off x="946404" y="2507550"/>
            <a:ext cx="336042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11" name="Text Placeholder 10"/>
          <p:cNvSpPr>
            <a:spLocks noGrp="1"/>
          </p:cNvSpPr>
          <p:nvPr>
            <p:ph type="body" sz="quarter" idx="13"/>
          </p:nvPr>
        </p:nvSpPr>
        <p:spPr>
          <a:xfrm>
            <a:off x="4599432" y="1717185"/>
            <a:ext cx="3364992" cy="731520"/>
          </a:xfrm>
        </p:spPr>
        <p:txBody>
          <a:bodyPr anchor="b">
            <a:normAutofit/>
          </a:bodyPr>
          <a:lstStyle>
            <a:lvl1pPr marL="0" indent="0">
              <a:buFontTx/>
              <a:buNone/>
              <a:defRPr lang="en-US" sz="1800" b="0" kern="1200" spc="10" baseline="0" dirty="0">
                <a:solidFill>
                  <a:schemeClr val="tx2"/>
                </a:solidFill>
                <a:latin typeface="+mn-lt"/>
                <a:ea typeface="+mn-ea"/>
                <a:cs typeface="+mn-cs"/>
              </a:defRPr>
            </a:lvl1pPr>
          </a:lstStyle>
          <a:p>
            <a:pPr marL="0" lvl="0" indent="0" algn="l" defTabSz="914400" rtl="0" eaLnBrk="1" latinLnBrk="0" hangingPunct="1">
              <a:lnSpc>
                <a:spcPct val="95000"/>
              </a:lnSpc>
              <a:spcBef>
                <a:spcPts val="0"/>
              </a:spcBef>
              <a:spcAft>
                <a:spcPts val="200"/>
              </a:spcAft>
              <a:buClr>
                <a:schemeClr val="accent1"/>
              </a:buClr>
              <a:buSzPct val="80000"/>
              <a:buNone/>
            </a:pPr>
            <a:r>
              <a:rPr lang="lt-LT" smtClean="0"/>
              <a:t>Spustelėję redag. ruoš. teksto stilių</a:t>
            </a:r>
          </a:p>
        </p:txBody>
      </p:sp>
      <p:sp>
        <p:nvSpPr>
          <p:cNvPr id="6" name="Content Placeholder 5"/>
          <p:cNvSpPr>
            <a:spLocks noGrp="1"/>
          </p:cNvSpPr>
          <p:nvPr>
            <p:ph sz="quarter" idx="4"/>
          </p:nvPr>
        </p:nvSpPr>
        <p:spPr>
          <a:xfrm>
            <a:off x="4594860" y="2507550"/>
            <a:ext cx="336042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7" name="Date Placeholder 6"/>
          <p:cNvSpPr>
            <a:spLocks noGrp="1"/>
          </p:cNvSpPr>
          <p:nvPr>
            <p:ph type="dt" sz="half" idx="10"/>
          </p:nvPr>
        </p:nvSpPr>
        <p:spPr/>
        <p:txBody>
          <a:bodyPr/>
          <a:lstStyle/>
          <a:p>
            <a:fld id="{7A990E07-BD9E-445D-A23A-C7D192FDFF69}" type="datetimeFigureOut">
              <a:rPr lang="en-US" smtClean="0"/>
              <a:pPr/>
              <a:t>4/5/2016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898ACC0-07F9-4681-ACE3-B52A2ACBE5AB}" type="slidenum">
              <a:rPr lang="en-US" smtClean="0"/>
              <a:pPr/>
              <a:t>‹#›</a:t>
            </a:fld>
            <a:endParaRPr lang="en-US"/>
          </a:p>
        </p:txBody>
      </p:sp>
    </p:spTree>
    <p:extLst>
      <p:ext uri="{BB962C8B-B14F-4D97-AF65-F5344CB8AC3E}">
        <p14:creationId xmlns="" xmlns:p14="http://schemas.microsoft.com/office/powerpoint/2010/main" val="14049068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lt-LT" smtClean="0"/>
              <a:t>Spustelėję redag. ruoš. pavad. stilių</a:t>
            </a:r>
            <a:endParaRPr lang="en-US" dirty="0"/>
          </a:p>
        </p:txBody>
      </p:sp>
      <p:sp>
        <p:nvSpPr>
          <p:cNvPr id="3" name="Date Placeholder 2"/>
          <p:cNvSpPr>
            <a:spLocks noGrp="1"/>
          </p:cNvSpPr>
          <p:nvPr>
            <p:ph type="dt" sz="half" idx="10"/>
          </p:nvPr>
        </p:nvSpPr>
        <p:spPr/>
        <p:txBody>
          <a:bodyPr/>
          <a:lstStyle/>
          <a:p>
            <a:fld id="{7A990E07-BD9E-445D-A23A-C7D192FDFF69}" type="datetimeFigureOut">
              <a:rPr lang="en-US" smtClean="0"/>
              <a:pPr/>
              <a:t>4/5/2016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898ACC0-07F9-4681-ACE3-B52A2ACBE5AB}" type="slidenum">
              <a:rPr lang="en-US" smtClean="0"/>
              <a:pPr/>
              <a:t>‹#›</a:t>
            </a:fld>
            <a:endParaRPr lang="en-US"/>
          </a:p>
        </p:txBody>
      </p:sp>
    </p:spTree>
    <p:extLst>
      <p:ext uri="{BB962C8B-B14F-4D97-AF65-F5344CB8AC3E}">
        <p14:creationId xmlns="" xmlns:p14="http://schemas.microsoft.com/office/powerpoint/2010/main" val="37977729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990E07-BD9E-445D-A23A-C7D192FDFF69}" type="datetimeFigureOut">
              <a:rPr lang="en-US" smtClean="0"/>
              <a:pPr/>
              <a:t>4/5/2016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898ACC0-07F9-4681-ACE3-B52A2ACBE5AB}" type="slidenum">
              <a:rPr lang="en-US" smtClean="0"/>
              <a:pPr/>
              <a:t>‹#›</a:t>
            </a:fld>
            <a:endParaRPr lang="en-US"/>
          </a:p>
        </p:txBody>
      </p:sp>
    </p:spTree>
    <p:extLst>
      <p:ext uri="{BB962C8B-B14F-4D97-AF65-F5344CB8AC3E}">
        <p14:creationId xmlns="" xmlns:p14="http://schemas.microsoft.com/office/powerpoint/2010/main" val="40879990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1"/>
            <a:ext cx="2400300" cy="1600197"/>
          </a:xfrm>
        </p:spPr>
        <p:txBody>
          <a:bodyPr anchor="b">
            <a:normAutofit/>
          </a:bodyPr>
          <a:lstStyle>
            <a:lvl1pPr>
              <a:defRPr sz="2800" b="0" baseline="0"/>
            </a:lvl1pPr>
          </a:lstStyle>
          <a:p>
            <a:r>
              <a:rPr lang="lt-LT" smtClean="0"/>
              <a:t>Spustelėję redag. ruoš. pavad. stilių</a:t>
            </a:r>
            <a:endParaRPr lang="en-US" dirty="0"/>
          </a:p>
        </p:txBody>
      </p:sp>
      <p:sp>
        <p:nvSpPr>
          <p:cNvPr id="3" name="Content Placeholder 2"/>
          <p:cNvSpPr>
            <a:spLocks noGrp="1"/>
          </p:cNvSpPr>
          <p:nvPr>
            <p:ph idx="1"/>
          </p:nvPr>
        </p:nvSpPr>
        <p:spPr>
          <a:xfrm>
            <a:off x="3378200" y="685800"/>
            <a:ext cx="4559300" cy="5486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Text Placeholder 3"/>
          <p:cNvSpPr>
            <a:spLocks noGrp="1"/>
          </p:cNvSpPr>
          <p:nvPr>
            <p:ph type="body" sz="half" idx="2"/>
          </p:nvPr>
        </p:nvSpPr>
        <p:spPr>
          <a:xfrm>
            <a:off x="630936" y="2099735"/>
            <a:ext cx="2400300" cy="3810001"/>
          </a:xfrm>
        </p:spPr>
        <p:txBody>
          <a:bodyPr>
            <a:normAutofit/>
          </a:bodyPr>
          <a:lstStyle>
            <a:lvl1pPr marL="0" indent="0">
              <a:lnSpc>
                <a:spcPct val="114000"/>
              </a:lnSpc>
              <a:spcBef>
                <a:spcPts val="800"/>
              </a:spcBef>
              <a:buNone/>
              <a:defRPr sz="13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5" name="Date Placeholder 4"/>
          <p:cNvSpPr>
            <a:spLocks noGrp="1"/>
          </p:cNvSpPr>
          <p:nvPr>
            <p:ph type="dt" sz="half" idx="10"/>
          </p:nvPr>
        </p:nvSpPr>
        <p:spPr/>
        <p:txBody>
          <a:bodyPr/>
          <a:lstStyle/>
          <a:p>
            <a:fld id="{7A990E07-BD9E-445D-A23A-C7D192FDFF69}" type="datetimeFigureOut">
              <a:rPr lang="en-US" smtClean="0"/>
              <a:pPr/>
              <a:t>4/5/2016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98ACC0-07F9-4681-ACE3-B52A2ACBE5AB}" type="slidenum">
              <a:rPr lang="en-US" smtClean="0"/>
              <a:pPr/>
              <a:t>‹#›</a:t>
            </a:fld>
            <a:endParaRPr lang="en-US"/>
          </a:p>
        </p:txBody>
      </p:sp>
    </p:spTree>
    <p:extLst>
      <p:ext uri="{BB962C8B-B14F-4D97-AF65-F5344CB8AC3E}">
        <p14:creationId xmlns="" xmlns:p14="http://schemas.microsoft.com/office/powerpoint/2010/main" val="7557260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8" name="Rectangle 7"/>
          <p:cNvSpPr/>
          <p:nvPr/>
        </p:nvSpPr>
        <p:spPr>
          <a:xfrm>
            <a:off x="0" y="5105400"/>
            <a:ext cx="8469630" cy="17526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5800" y="5257800"/>
            <a:ext cx="7486650" cy="914400"/>
          </a:xfrm>
        </p:spPr>
        <p:txBody>
          <a:bodyPr anchor="b">
            <a:normAutofit/>
          </a:bodyPr>
          <a:lstStyle>
            <a:lvl1pPr>
              <a:defRPr sz="2800" b="0">
                <a:solidFill>
                  <a:schemeClr val="bg1"/>
                </a:solidFill>
              </a:defRPr>
            </a:lvl1pPr>
          </a:lstStyle>
          <a:p>
            <a:r>
              <a:rPr lang="lt-LT" smtClean="0"/>
              <a:t>Spustelėję redag. ruoš. pavad. stilių</a:t>
            </a:r>
            <a:endParaRPr lang="en-US" dirty="0"/>
          </a:p>
        </p:txBody>
      </p:sp>
      <p:sp>
        <p:nvSpPr>
          <p:cNvPr id="3" name="Picture Placeholder 2"/>
          <p:cNvSpPr>
            <a:spLocks noGrp="1" noChangeAspect="1"/>
          </p:cNvSpPr>
          <p:nvPr>
            <p:ph type="pic" idx="1"/>
          </p:nvPr>
        </p:nvSpPr>
        <p:spPr>
          <a:xfrm>
            <a:off x="0" y="1"/>
            <a:ext cx="8469630" cy="5128923"/>
          </a:xfrm>
          <a:blipFill>
            <a:blip r:embed="rId2" cstate="print"/>
            <a:stretch>
              <a:fillRect/>
            </a:stretch>
          </a:blipFill>
        </p:spPr>
        <p:txBody>
          <a:bodyPr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lt-LT" smtClean="0"/>
              <a:t>Spustelėkite piktogr. norėdami įtraukti pav.</a:t>
            </a:r>
            <a:endParaRPr lang="en-US" dirty="0"/>
          </a:p>
        </p:txBody>
      </p:sp>
      <p:sp>
        <p:nvSpPr>
          <p:cNvPr id="4" name="Text Placeholder 3"/>
          <p:cNvSpPr>
            <a:spLocks noGrp="1"/>
          </p:cNvSpPr>
          <p:nvPr>
            <p:ph type="body" sz="half" idx="2"/>
          </p:nvPr>
        </p:nvSpPr>
        <p:spPr>
          <a:xfrm>
            <a:off x="685800" y="6108590"/>
            <a:ext cx="7486650" cy="597011"/>
          </a:xfrm>
        </p:spPr>
        <p:txBody>
          <a:bodyPr>
            <a:normAutofit/>
          </a:bodyPr>
          <a:lstStyle>
            <a:lvl1pPr marL="0" indent="0">
              <a:lnSpc>
                <a:spcPct val="100000"/>
              </a:lnSpc>
              <a:spcBef>
                <a:spcPts val="800"/>
              </a:spcBef>
              <a:buNone/>
              <a:defRPr sz="1300">
                <a:solidFill>
                  <a:schemeClr val="bg1">
                    <a:lumMod val="8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5" name="Date Placeholder 4"/>
          <p:cNvSpPr>
            <a:spLocks noGrp="1"/>
          </p:cNvSpPr>
          <p:nvPr>
            <p:ph type="dt" sz="half" idx="10"/>
          </p:nvPr>
        </p:nvSpPr>
        <p:spPr/>
        <p:txBody>
          <a:bodyPr/>
          <a:lstStyle/>
          <a:p>
            <a:fld id="{7A990E07-BD9E-445D-A23A-C7D192FDFF69}" type="datetimeFigureOut">
              <a:rPr lang="en-US" smtClean="0"/>
              <a:pPr/>
              <a:t>4/5/2016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98ACC0-07F9-4681-ACE3-B52A2ACBE5AB}" type="slidenum">
              <a:rPr lang="en-US" smtClean="0"/>
              <a:pPr/>
              <a:t>‹#›</a:t>
            </a:fld>
            <a:endParaRPr lang="en-US"/>
          </a:p>
        </p:txBody>
      </p:sp>
    </p:spTree>
    <p:extLst>
      <p:ext uri="{BB962C8B-B14F-4D97-AF65-F5344CB8AC3E}">
        <p14:creationId xmlns="" xmlns:p14="http://schemas.microsoft.com/office/powerpoint/2010/main" val="98401341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dirty="0"/>
          </a:p>
        </p:txBody>
      </p:sp>
      <p:sp>
        <p:nvSpPr>
          <p:cNvPr id="3" name="Vertical Text Placeholder 2"/>
          <p:cNvSpPr>
            <a:spLocks noGrp="1"/>
          </p:cNvSpPr>
          <p:nvPr>
            <p:ph type="body" orient="vert" idx="1"/>
          </p:nvPr>
        </p:nvSpPr>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Date Placeholder 3"/>
          <p:cNvSpPr>
            <a:spLocks noGrp="1"/>
          </p:cNvSpPr>
          <p:nvPr>
            <p:ph type="dt" sz="half" idx="10"/>
          </p:nvPr>
        </p:nvSpPr>
        <p:spPr/>
        <p:txBody>
          <a:bodyPr/>
          <a:lstStyle/>
          <a:p>
            <a:fld id="{7A990E07-BD9E-445D-A23A-C7D192FDFF69}" type="datetimeFigureOut">
              <a:rPr lang="en-US" smtClean="0"/>
              <a:pPr/>
              <a:t>4/5/2016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98ACC0-07F9-4681-ACE3-B52A2ACBE5AB}" type="slidenum">
              <a:rPr lang="en-US" smtClean="0"/>
              <a:pPr/>
              <a:t>‹#›</a:t>
            </a:fld>
            <a:endParaRPr lang="en-US"/>
          </a:p>
        </p:txBody>
      </p:sp>
    </p:spTree>
    <p:extLst>
      <p:ext uri="{BB962C8B-B14F-4D97-AF65-F5344CB8AC3E}">
        <p14:creationId xmlns="" xmlns:p14="http://schemas.microsoft.com/office/powerpoint/2010/main" val="7847846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86525" y="381000"/>
            <a:ext cx="1857375" cy="5897562"/>
          </a:xfrm>
        </p:spPr>
        <p:txBody>
          <a:bodyPr vert="eaVert"/>
          <a:lstStyle/>
          <a:p>
            <a:r>
              <a:rPr lang="lt-LT" smtClean="0"/>
              <a:t>Spustelėję redag. ruoš. pavad. stilių</a:t>
            </a:r>
            <a:endParaRPr lang="en-US" dirty="0"/>
          </a:p>
        </p:txBody>
      </p:sp>
      <p:sp>
        <p:nvSpPr>
          <p:cNvPr id="3" name="Vertical Text Placeholder 2"/>
          <p:cNvSpPr>
            <a:spLocks noGrp="1"/>
          </p:cNvSpPr>
          <p:nvPr>
            <p:ph type="body" orient="vert" idx="1"/>
          </p:nvPr>
        </p:nvSpPr>
        <p:spPr>
          <a:xfrm>
            <a:off x="571500" y="381000"/>
            <a:ext cx="5800725" cy="5897562"/>
          </a:xfrm>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Date Placeholder 3"/>
          <p:cNvSpPr>
            <a:spLocks noGrp="1"/>
          </p:cNvSpPr>
          <p:nvPr>
            <p:ph type="dt" sz="half" idx="10"/>
          </p:nvPr>
        </p:nvSpPr>
        <p:spPr/>
        <p:txBody>
          <a:bodyPr/>
          <a:lstStyle/>
          <a:p>
            <a:fld id="{7A990E07-BD9E-445D-A23A-C7D192FDFF69}" type="datetimeFigureOut">
              <a:rPr lang="en-US" smtClean="0"/>
              <a:pPr/>
              <a:t>4/5/2016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98ACC0-07F9-4681-ACE3-B52A2ACBE5AB}" type="slidenum">
              <a:rPr lang="en-US" smtClean="0"/>
              <a:pPr/>
              <a:t>‹#›</a:t>
            </a:fld>
            <a:endParaRPr lang="en-US"/>
          </a:p>
        </p:txBody>
      </p:sp>
    </p:spTree>
    <p:extLst>
      <p:ext uri="{BB962C8B-B14F-4D97-AF65-F5344CB8AC3E}">
        <p14:creationId xmlns="" xmlns:p14="http://schemas.microsoft.com/office/powerpoint/2010/main" val="6632751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33845" y="365760"/>
            <a:ext cx="7886700" cy="1325562"/>
          </a:xfrm>
          <a:prstGeom prst="rect">
            <a:avLst/>
          </a:prstGeom>
        </p:spPr>
        <p:txBody>
          <a:bodyPr vert="horz" lIns="91440" tIns="45720" rIns="91440" bIns="45720" rtlCol="0" anchor="ctr">
            <a:normAutofit/>
          </a:bodyPr>
          <a:lstStyle/>
          <a:p>
            <a:r>
              <a:rPr lang="lt-LT" smtClean="0"/>
              <a:t>Spustelėję redag. ruoš. pavad. stilių</a:t>
            </a:r>
            <a:endParaRPr lang="en-US" dirty="0"/>
          </a:p>
        </p:txBody>
      </p:sp>
      <p:sp>
        <p:nvSpPr>
          <p:cNvPr id="3" name="Text Placeholder 2"/>
          <p:cNvSpPr>
            <a:spLocks noGrp="1"/>
          </p:cNvSpPr>
          <p:nvPr>
            <p:ph type="body" idx="1"/>
          </p:nvPr>
        </p:nvSpPr>
        <p:spPr>
          <a:xfrm>
            <a:off x="633845" y="1828801"/>
            <a:ext cx="7886700" cy="4351337"/>
          </a:xfrm>
          <a:prstGeom prst="rect">
            <a:avLst/>
          </a:prstGeom>
        </p:spPr>
        <p:txBody>
          <a:bodyPr vert="horz" lIns="91440" tIns="45720" rIns="91440" bIns="45720" rtlCol="0">
            <a:normAutofit/>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825">
                <a:solidFill>
                  <a:schemeClr val="tx1">
                    <a:lumMod val="65000"/>
                    <a:lumOff val="35000"/>
                  </a:schemeClr>
                </a:solidFill>
              </a:defRPr>
            </a:lvl1pPr>
          </a:lstStyle>
          <a:p>
            <a:fld id="{7A990E07-BD9E-445D-A23A-C7D192FDFF69}" type="datetimeFigureOut">
              <a:rPr lang="en-US" smtClean="0"/>
              <a:pPr/>
              <a:t>4/5/2016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825">
                <a:solidFill>
                  <a:schemeClr val="tx1">
                    <a:lumMod val="65000"/>
                    <a:lumOff val="35000"/>
                  </a:schemeClr>
                </a:solidFill>
              </a:defRPr>
            </a:lvl1pPr>
          </a:lstStyle>
          <a:p>
            <a:endParaRPr lang="en-US"/>
          </a:p>
        </p:txBody>
      </p:sp>
      <p:sp>
        <p:nvSpPr>
          <p:cNvPr id="6" name="Slide Number Placeholder 5"/>
          <p:cNvSpPr>
            <a:spLocks noGrp="1"/>
          </p:cNvSpPr>
          <p:nvPr>
            <p:ph type="sldNum" sz="quarter" idx="4"/>
          </p:nvPr>
        </p:nvSpPr>
        <p:spPr>
          <a:xfrm>
            <a:off x="6463145" y="6356351"/>
            <a:ext cx="2057400" cy="365125"/>
          </a:xfrm>
          <a:prstGeom prst="rect">
            <a:avLst/>
          </a:prstGeom>
        </p:spPr>
        <p:txBody>
          <a:bodyPr vert="horz" lIns="91440" tIns="45720" rIns="91440" bIns="45720" rtlCol="0" anchor="ctr"/>
          <a:lstStyle>
            <a:lvl1pPr algn="r">
              <a:defRPr sz="825">
                <a:solidFill>
                  <a:schemeClr val="tx1">
                    <a:tint val="75000"/>
                  </a:schemeClr>
                </a:solidFill>
              </a:defRPr>
            </a:lvl1pPr>
          </a:lstStyle>
          <a:p>
            <a:fld id="{9898ACC0-07F9-4681-ACE3-B52A2ACBE5AB}" type="slidenum">
              <a:rPr lang="en-US" smtClean="0"/>
              <a:pPr/>
              <a:t>‹#›</a:t>
            </a:fld>
            <a:endParaRPr lang="en-US"/>
          </a:p>
        </p:txBody>
      </p:sp>
    </p:spTree>
    <p:extLst>
      <p:ext uri="{BB962C8B-B14F-4D97-AF65-F5344CB8AC3E}">
        <p14:creationId xmlns="" xmlns:p14="http://schemas.microsoft.com/office/powerpoint/2010/main" val="2694681499"/>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8418195" y="0"/>
            <a:ext cx="73152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946404" y="365760"/>
            <a:ext cx="7269480" cy="1325562"/>
          </a:xfrm>
          <a:prstGeom prst="rect">
            <a:avLst/>
          </a:prstGeom>
        </p:spPr>
        <p:txBody>
          <a:bodyPr vert="horz" lIns="91440" tIns="45720" rIns="91440" bIns="45720" rtlCol="0" anchor="b">
            <a:normAutofit/>
          </a:bodyPr>
          <a:lstStyle/>
          <a:p>
            <a:r>
              <a:rPr lang="lt-LT" smtClean="0"/>
              <a:t>Spustelėję redag. ruoš. pavad. stilių</a:t>
            </a:r>
            <a:endParaRPr lang="en-US" dirty="0"/>
          </a:p>
        </p:txBody>
      </p:sp>
      <p:sp>
        <p:nvSpPr>
          <p:cNvPr id="3" name="Text Placeholder 2"/>
          <p:cNvSpPr>
            <a:spLocks noGrp="1"/>
          </p:cNvSpPr>
          <p:nvPr>
            <p:ph type="body" idx="1"/>
          </p:nvPr>
        </p:nvSpPr>
        <p:spPr>
          <a:xfrm>
            <a:off x="946404" y="1828801"/>
            <a:ext cx="6446520" cy="4351337"/>
          </a:xfrm>
          <a:prstGeom prst="rect">
            <a:avLst/>
          </a:prstGeom>
        </p:spPr>
        <p:txBody>
          <a:bodyPr vert="horz" lIns="91440" tIns="45720" rIns="91440" bIns="45720" rtlCol="0">
            <a:normAutofit/>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Date Placeholder 3"/>
          <p:cNvSpPr>
            <a:spLocks noGrp="1"/>
          </p:cNvSpPr>
          <p:nvPr>
            <p:ph type="dt" sz="half" idx="2"/>
          </p:nvPr>
        </p:nvSpPr>
        <p:spPr>
          <a:xfrm rot="16200000">
            <a:off x="7831456" y="1044178"/>
            <a:ext cx="1904999" cy="273844"/>
          </a:xfrm>
          <a:prstGeom prst="rect">
            <a:avLst/>
          </a:prstGeom>
        </p:spPr>
        <p:txBody>
          <a:bodyPr vert="horz" lIns="91440" tIns="45720" rIns="91440" bIns="45720" rtlCol="0" anchor="ctr"/>
          <a:lstStyle>
            <a:lvl1pPr algn="r">
              <a:defRPr sz="1050" b="0">
                <a:solidFill>
                  <a:schemeClr val="tx2">
                    <a:lumMod val="20000"/>
                    <a:lumOff val="80000"/>
                  </a:schemeClr>
                </a:solidFill>
              </a:defRPr>
            </a:lvl1pPr>
          </a:lstStyle>
          <a:p>
            <a:fld id="{7A990E07-BD9E-445D-A23A-C7D192FDFF69}" type="datetimeFigureOut">
              <a:rPr lang="en-US" smtClean="0"/>
              <a:pPr/>
              <a:t>4/5/2016</a:t>
            </a:fld>
            <a:endParaRPr lang="en-US"/>
          </a:p>
        </p:txBody>
      </p:sp>
      <p:sp>
        <p:nvSpPr>
          <p:cNvPr id="5" name="Footer Placeholder 4"/>
          <p:cNvSpPr>
            <a:spLocks noGrp="1"/>
          </p:cNvSpPr>
          <p:nvPr>
            <p:ph type="ftr" sz="quarter" idx="3"/>
          </p:nvPr>
        </p:nvSpPr>
        <p:spPr>
          <a:xfrm rot="16200000">
            <a:off x="6993255" y="4092178"/>
            <a:ext cx="3581400" cy="273844"/>
          </a:xfrm>
          <a:prstGeom prst="rect">
            <a:avLst/>
          </a:prstGeom>
        </p:spPr>
        <p:txBody>
          <a:bodyPr vert="horz" lIns="91440" tIns="45720" rIns="91440" bIns="45720" rtlCol="0" anchor="ctr"/>
          <a:lstStyle>
            <a:lvl1pPr algn="l">
              <a:defRPr sz="1050">
                <a:solidFill>
                  <a:schemeClr val="tx2">
                    <a:lumMod val="20000"/>
                    <a:lumOff val="80000"/>
                  </a:schemeClr>
                </a:solidFill>
              </a:defRPr>
            </a:lvl1pPr>
          </a:lstStyle>
          <a:p>
            <a:endParaRPr lang="en-US"/>
          </a:p>
        </p:txBody>
      </p:sp>
      <p:sp>
        <p:nvSpPr>
          <p:cNvPr id="6" name="Slide Number Placeholder 5"/>
          <p:cNvSpPr>
            <a:spLocks noGrp="1"/>
          </p:cNvSpPr>
          <p:nvPr>
            <p:ph type="sldNum" sz="quarter" idx="4"/>
          </p:nvPr>
        </p:nvSpPr>
        <p:spPr>
          <a:xfrm>
            <a:off x="8441055" y="6172201"/>
            <a:ext cx="685800" cy="593725"/>
          </a:xfrm>
          <a:prstGeom prst="rect">
            <a:avLst/>
          </a:prstGeom>
        </p:spPr>
        <p:txBody>
          <a:bodyPr vert="horz" lIns="27432" tIns="45720" rIns="27432" bIns="45720" rtlCol="0" anchor="ctr">
            <a:normAutofit/>
          </a:bodyPr>
          <a:lstStyle>
            <a:lvl1pPr algn="ctr">
              <a:defRPr sz="3200">
                <a:solidFill>
                  <a:schemeClr val="tx2">
                    <a:lumMod val="60000"/>
                    <a:lumOff val="40000"/>
                  </a:schemeClr>
                </a:solidFill>
              </a:defRPr>
            </a:lvl1pPr>
          </a:lstStyle>
          <a:p>
            <a:fld id="{9898ACC0-07F9-4681-ACE3-B52A2ACBE5AB}" type="slidenum">
              <a:rPr lang="en-US" smtClean="0"/>
              <a:pPr/>
              <a:t>‹#›</a:t>
            </a:fld>
            <a:endParaRPr lang="en-US"/>
          </a:p>
        </p:txBody>
      </p:sp>
    </p:spTree>
    <p:extLst>
      <p:ext uri="{BB962C8B-B14F-4D97-AF65-F5344CB8AC3E}">
        <p14:creationId xmlns="" xmlns:p14="http://schemas.microsoft.com/office/powerpoint/2010/main" val="1059120496"/>
      </p:ext>
    </p:extLst>
  </p:cSld>
  <p:clrMap bg1="lt1" tx1="dk1" bg2="lt2" tx2="dk2" accent1="accent1" accent2="accent2" accent3="accent3" accent4="accent4" accent5="accent5" accent6="accent6" hlink="hlink" folHlink="folHlink"/>
  <p:sldLayoutIdLst>
    <p:sldLayoutId id="2147483811" r:id="rId1"/>
    <p:sldLayoutId id="2147483812" r:id="rId2"/>
    <p:sldLayoutId id="2147483813" r:id="rId3"/>
    <p:sldLayoutId id="2147483814" r:id="rId4"/>
    <p:sldLayoutId id="2147483815" r:id="rId5"/>
    <p:sldLayoutId id="2147483816" r:id="rId6"/>
    <p:sldLayoutId id="2147483817" r:id="rId7"/>
    <p:sldLayoutId id="2147483818" r:id="rId8"/>
    <p:sldLayoutId id="2147483819" r:id="rId9"/>
    <p:sldLayoutId id="2147483820" r:id="rId10"/>
    <p:sldLayoutId id="2147483821" r:id="rId11"/>
  </p:sldLayoutIdLst>
  <p:txStyles>
    <p:titleStyle>
      <a:lvl1pPr algn="l" defTabSz="914400" rtl="0" eaLnBrk="1" latinLnBrk="0" hangingPunct="1">
        <a:lnSpc>
          <a:spcPct val="90000"/>
        </a:lnSpc>
        <a:spcBef>
          <a:spcPct val="0"/>
        </a:spcBef>
        <a:buNone/>
        <a:defRPr sz="4000" kern="1200" spc="-50" baseline="0">
          <a:solidFill>
            <a:schemeClr val="tx1"/>
          </a:solidFill>
          <a:latin typeface="+mj-lt"/>
          <a:ea typeface="+mj-ea"/>
          <a:cs typeface="+mj-cs"/>
        </a:defRPr>
      </a:lvl1pPr>
    </p:titleStyle>
    <p:body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1800" kern="1200" spc="10" baseline="0">
          <a:solidFill>
            <a:schemeClr val="tx1"/>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4.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9.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0.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0.xml"/><Relationship Id="rId5" Type="http://schemas.openxmlformats.org/officeDocument/2006/relationships/image" Target="../media/image36.png"/><Relationship Id="rId4" Type="http://schemas.openxmlformats.org/officeDocument/2006/relationships/image" Target="../media/image35.png"/></Relationships>
</file>

<file path=ppt/slides/_rels/slide5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0.xml"/></Relationships>
</file>

<file path=ppt/slides/_rels/slide5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0.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0.xml"/></Relationships>
</file>

<file path=ppt/slides/_rels/slide5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8.xml"/></Relationships>
</file>

<file path=ppt/slides/_rels/slide6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3.xml.rels><?xml version="1.0" encoding="UTF-8" standalone="yes"?>
<Relationships xmlns="http://schemas.openxmlformats.org/package/2006/relationships"><Relationship Id="rId8" Type="http://schemas.openxmlformats.org/officeDocument/2006/relationships/hyperlink" Target="http://www.scribd.com/doc/256544925/Fizikos-U%C5%BEdavinynas-11-12-Kl-Stanislovas-Vi%C4%8Das" TargetMode="External"/><Relationship Id="rId3" Type="http://schemas.openxmlformats.org/officeDocument/2006/relationships/hyperlink" Target="http://www.lightandmatter.com/html_books/lm/ch06/ch06.html" TargetMode="External"/><Relationship Id="rId7" Type="http://schemas.openxmlformats.org/officeDocument/2006/relationships/hyperlink" Target="https://protas.pypt.lt/fizika/fizikos_teorijos_konspektas/dinamikos_pagrindai" TargetMode="External"/><Relationship Id="rId2" Type="http://schemas.openxmlformats.org/officeDocument/2006/relationships/hyperlink" Target="http://www.wired.com/2009/10/mythbusters-bringing-on-the-physics-bullet-drop/" TargetMode="External"/><Relationship Id="rId1" Type="http://schemas.openxmlformats.org/officeDocument/2006/relationships/slideLayout" Target="../slideLayouts/slideLayout14.xml"/><Relationship Id="rId6" Type="http://schemas.openxmlformats.org/officeDocument/2006/relationships/hyperlink" Target="https://www.google.lt/webhp?sourceid=chrome-instant&amp;ion=1&amp;espv=2&amp;ie=UTF-8" TargetMode="External"/><Relationship Id="rId5" Type="http://schemas.openxmlformats.org/officeDocument/2006/relationships/hyperlink" Target="http://physics.stackexchange.com/questions/10773/how-does-gravity-affect-bullets" TargetMode="External"/><Relationship Id="rId10" Type="http://schemas.openxmlformats.org/officeDocument/2006/relationships/hyperlink" Target="http://automanas.tv3.lt/automobiliu-aerodinamika-kodel-reikia-i-ja-atsizvelgti/" TargetMode="External"/><Relationship Id="rId4" Type="http://schemas.openxmlformats.org/officeDocument/2006/relationships/hyperlink" Target="http://tutor4physics.com/example.htm" TargetMode="External"/><Relationship Id="rId9" Type="http://schemas.openxmlformats.org/officeDocument/2006/relationships/hyperlink" Target="http://askthephysicist.com/ask_phys_q&amp;a_old5.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371600"/>
            <a:ext cx="8839200" cy="2819400"/>
          </a:xfrm>
        </p:spPr>
        <p:txBody>
          <a:bodyPr>
            <a:normAutofit fontScale="90000"/>
          </a:bodyPr>
          <a:lstStyle/>
          <a:p>
            <a:pPr algn="l"/>
            <a:r>
              <a:rPr lang="lt-LT" dirty="0" smtClean="0"/>
              <a:t>Šaudyklės konstravimas ir įvairių kulkų lėkio nuotolio nustatymas</a:t>
            </a:r>
            <a:r>
              <a:rPr lang="en-US" dirty="0" smtClean="0"/>
              <a:t/>
            </a:r>
            <a:br>
              <a:rPr lang="en-US" dirty="0" smtClean="0"/>
            </a:br>
            <a:endParaRPr lang="en-US" dirty="0"/>
          </a:p>
        </p:txBody>
      </p:sp>
      <p:sp>
        <p:nvSpPr>
          <p:cNvPr id="3" name="Subtitle 2"/>
          <p:cNvSpPr>
            <a:spLocks noGrp="1"/>
          </p:cNvSpPr>
          <p:nvPr>
            <p:ph type="subTitle" idx="1"/>
          </p:nvPr>
        </p:nvSpPr>
        <p:spPr>
          <a:xfrm>
            <a:off x="4114800" y="4724400"/>
            <a:ext cx="4876800" cy="1600200"/>
          </a:xfrm>
        </p:spPr>
        <p:txBody>
          <a:bodyPr>
            <a:normAutofit fontScale="25000" lnSpcReduction="20000"/>
          </a:bodyPr>
          <a:lstStyle/>
          <a:p>
            <a:pPr algn="l"/>
            <a:endParaRPr lang="en-US" sz="4300" dirty="0" smtClean="0"/>
          </a:p>
          <a:p>
            <a:pPr algn="l"/>
            <a:endParaRPr lang="en-US" dirty="0" smtClean="0"/>
          </a:p>
          <a:p>
            <a:pPr algn="l"/>
            <a:r>
              <a:rPr lang="lt-LT" sz="10000" b="1" dirty="0" smtClean="0"/>
              <a:t>Biržų „Saulės gimnazija</a:t>
            </a:r>
          </a:p>
          <a:p>
            <a:pPr algn="l"/>
            <a:r>
              <a:rPr lang="lt-LT" sz="10000" b="1" dirty="0" smtClean="0"/>
              <a:t>Tadas Verkelis, 2b klasė</a:t>
            </a:r>
          </a:p>
          <a:p>
            <a:pPr algn="l"/>
            <a:r>
              <a:rPr lang="lt-LT" sz="10000" b="1" dirty="0" smtClean="0"/>
              <a:t>Mokytoja Astra </a:t>
            </a:r>
            <a:r>
              <a:rPr lang="lt-LT" sz="10000" b="1" dirty="0" err="1"/>
              <a:t>K</a:t>
            </a:r>
            <a:r>
              <a:rPr lang="lt-LT" sz="10000" b="1" dirty="0" err="1" smtClean="0"/>
              <a:t>orsakienė</a:t>
            </a:r>
            <a:endParaRPr lang="en-US" sz="10000" b="1" dirty="0" smtClean="0"/>
          </a:p>
          <a:p>
            <a:pPr algn="l"/>
            <a:endParaRPr lang="en-US" dirty="0"/>
          </a:p>
        </p:txBody>
      </p:sp>
      <p:pic>
        <p:nvPicPr>
          <p:cNvPr id="4" name="Paveikslėlis 3"/>
          <p:cNvPicPr>
            <a:picLocks noChangeAspect="1"/>
          </p:cNvPicPr>
          <p:nvPr/>
        </p:nvPicPr>
        <p:blipFill>
          <a:blip r:embed="rId2" cstate="print"/>
          <a:stretch>
            <a:fillRect/>
          </a:stretch>
        </p:blipFill>
        <p:spPr>
          <a:xfrm>
            <a:off x="304800" y="3559865"/>
            <a:ext cx="3031305" cy="1981200"/>
          </a:xfrm>
          <a:prstGeom prst="rect">
            <a:avLst/>
          </a:prstGeom>
        </p:spPr>
      </p:pic>
      <p:sp>
        <p:nvSpPr>
          <p:cNvPr id="5" name="Stačiakampis 4"/>
          <p:cNvSpPr/>
          <p:nvPr/>
        </p:nvSpPr>
        <p:spPr>
          <a:xfrm>
            <a:off x="762000" y="0"/>
            <a:ext cx="7848600" cy="646331"/>
          </a:xfrm>
          <a:prstGeom prst="rect">
            <a:avLst/>
          </a:prstGeom>
        </p:spPr>
        <p:txBody>
          <a:bodyPr wrap="square">
            <a:spAutoFit/>
          </a:bodyPr>
          <a:lstStyle/>
          <a:p>
            <a:pPr algn="ctr"/>
            <a:r>
              <a:rPr lang="lt-LT" b="1" dirty="0" smtClean="0"/>
              <a:t>Respublikiniam mokinių fizikos kūrybinių darbų konkursui</a:t>
            </a:r>
            <a:endParaRPr lang="lt-LT" dirty="0" smtClean="0"/>
          </a:p>
          <a:p>
            <a:pPr algn="ctr"/>
            <a:r>
              <a:rPr lang="lt-LT" b="1" dirty="0" smtClean="0"/>
              <a:t>„Fizikos bandymai aplink mus 2016“</a:t>
            </a:r>
            <a:endParaRPr lang="lt-LT"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24200" y="457200"/>
            <a:ext cx="8458200" cy="565150"/>
          </a:xfrm>
        </p:spPr>
        <p:txBody>
          <a:bodyPr>
            <a:noAutofit/>
          </a:bodyPr>
          <a:lstStyle/>
          <a:p>
            <a:r>
              <a:rPr lang="en-US" sz="4400" b="1" dirty="0" err="1" smtClean="0"/>
              <a:t>Turinys</a:t>
            </a:r>
            <a:endParaRPr lang="en-US" sz="4400" b="1" dirty="0"/>
          </a:p>
        </p:txBody>
      </p:sp>
      <p:sp>
        <p:nvSpPr>
          <p:cNvPr id="4" name="Content Placeholder 3"/>
          <p:cNvSpPr>
            <a:spLocks noGrp="1"/>
          </p:cNvSpPr>
          <p:nvPr>
            <p:ph idx="1"/>
          </p:nvPr>
        </p:nvSpPr>
        <p:spPr>
          <a:xfrm flipH="1">
            <a:off x="8915400" y="6857998"/>
            <a:ext cx="76200" cy="45719"/>
          </a:xfrm>
        </p:spPr>
        <p:txBody>
          <a:bodyPr>
            <a:normAutofit fontScale="25000" lnSpcReduction="20000"/>
          </a:bodyPr>
          <a:lstStyle/>
          <a:p>
            <a:endParaRPr lang="en-US" dirty="0"/>
          </a:p>
        </p:txBody>
      </p:sp>
      <p:sp>
        <p:nvSpPr>
          <p:cNvPr id="3" name="Text Placeholder 2"/>
          <p:cNvSpPr>
            <a:spLocks noGrp="1"/>
          </p:cNvSpPr>
          <p:nvPr>
            <p:ph type="body" sz="half" idx="2"/>
          </p:nvPr>
        </p:nvSpPr>
        <p:spPr>
          <a:xfrm>
            <a:off x="723900" y="1524000"/>
            <a:ext cx="7924800" cy="6400800"/>
          </a:xfrm>
        </p:spPr>
        <p:txBody>
          <a:bodyPr>
            <a:normAutofit fontScale="70000" lnSpcReduction="20000"/>
          </a:bodyPr>
          <a:lstStyle/>
          <a:p>
            <a:pPr marL="342900" indent="-342900">
              <a:buAutoNum type="arabicPeriod"/>
            </a:pPr>
            <a:r>
              <a:rPr lang="lt-LT" sz="3500" b="1" dirty="0" smtClean="0"/>
              <a:t>Įvadas (3-6)</a:t>
            </a:r>
          </a:p>
          <a:p>
            <a:pPr marL="342900" indent="-342900">
              <a:buAutoNum type="arabicPeriod"/>
            </a:pPr>
            <a:r>
              <a:rPr lang="lt-LT" sz="3500" b="1" dirty="0" smtClean="0"/>
              <a:t>Vidutinis greitis (7-</a:t>
            </a:r>
            <a:r>
              <a:rPr lang="en-US" sz="3500" b="1" dirty="0" smtClean="0"/>
              <a:t>9</a:t>
            </a:r>
            <a:r>
              <a:rPr lang="lt-LT" sz="3500" b="1" dirty="0" smtClean="0"/>
              <a:t>)</a:t>
            </a:r>
          </a:p>
          <a:p>
            <a:pPr marL="342900" indent="-342900">
              <a:buAutoNum type="arabicPeriod"/>
            </a:pPr>
            <a:r>
              <a:rPr lang="lt-LT" sz="3500" b="1" dirty="0" smtClean="0"/>
              <a:t>Darbo tikslas (1</a:t>
            </a:r>
            <a:r>
              <a:rPr lang="en-US" sz="3500" b="1" dirty="0" smtClean="0"/>
              <a:t>0</a:t>
            </a:r>
            <a:r>
              <a:rPr lang="lt-LT" sz="3500" b="1" dirty="0" smtClean="0"/>
              <a:t>)</a:t>
            </a:r>
          </a:p>
          <a:p>
            <a:pPr marL="342900" indent="-342900">
              <a:buAutoNum type="arabicPeriod"/>
            </a:pPr>
            <a:r>
              <a:rPr lang="lt-LT" sz="3500" b="1" dirty="0" smtClean="0"/>
              <a:t> Darbo priemonės (1</a:t>
            </a:r>
            <a:r>
              <a:rPr lang="en-US" sz="3500" b="1" dirty="0" smtClean="0"/>
              <a:t>1-17</a:t>
            </a:r>
            <a:r>
              <a:rPr lang="lt-LT" sz="3500" b="1" dirty="0" smtClean="0"/>
              <a:t>)</a:t>
            </a:r>
          </a:p>
          <a:p>
            <a:pPr marL="342900" indent="-342900">
              <a:buAutoNum type="arabicPeriod"/>
            </a:pPr>
            <a:r>
              <a:rPr lang="lt-LT" sz="3500" b="1" dirty="0" smtClean="0"/>
              <a:t>Eksperimento eiga (</a:t>
            </a:r>
            <a:r>
              <a:rPr lang="en-US" sz="3500" b="1" dirty="0" smtClean="0"/>
              <a:t>18</a:t>
            </a:r>
            <a:r>
              <a:rPr lang="lt-LT" sz="3500" b="1" dirty="0" smtClean="0"/>
              <a:t>-2</a:t>
            </a:r>
            <a:r>
              <a:rPr lang="en-US" sz="3500" b="1" dirty="0" smtClean="0"/>
              <a:t>6</a:t>
            </a:r>
            <a:r>
              <a:rPr lang="lt-LT" sz="3500" b="1" dirty="0" smtClean="0"/>
              <a:t>)</a:t>
            </a:r>
          </a:p>
          <a:p>
            <a:pPr marL="342900" indent="-342900">
              <a:buAutoNum type="arabicPeriod"/>
            </a:pPr>
            <a:r>
              <a:rPr lang="lt-LT" sz="3500" b="1" dirty="0" smtClean="0"/>
              <a:t>Eksperimento rezultatai (2</a:t>
            </a:r>
            <a:r>
              <a:rPr lang="en-US" sz="3500" b="1" dirty="0" smtClean="0"/>
              <a:t>7</a:t>
            </a:r>
            <a:r>
              <a:rPr lang="lt-LT" sz="3500" b="1" dirty="0" smtClean="0"/>
              <a:t>-45)</a:t>
            </a:r>
          </a:p>
          <a:p>
            <a:pPr marL="342900" indent="-342900">
              <a:buAutoNum type="arabicPeriod"/>
            </a:pPr>
            <a:r>
              <a:rPr lang="lt-LT" sz="3500" b="1" dirty="0" smtClean="0"/>
              <a:t>Išvada (46)</a:t>
            </a:r>
            <a:endParaRPr lang="en-US" sz="3500" b="1" dirty="0" smtClean="0"/>
          </a:p>
          <a:p>
            <a:pPr marL="342900" indent="-342900">
              <a:buAutoNum type="arabicPeriod"/>
            </a:pPr>
            <a:r>
              <a:rPr lang="en-US" sz="3500" b="1" dirty="0" err="1" smtClean="0"/>
              <a:t>Praktinis</a:t>
            </a:r>
            <a:r>
              <a:rPr lang="en-US" sz="3500" b="1" dirty="0" smtClean="0"/>
              <a:t> </a:t>
            </a:r>
            <a:r>
              <a:rPr lang="en-US" sz="3500" b="1" dirty="0" err="1" smtClean="0"/>
              <a:t>pritaikymas</a:t>
            </a:r>
            <a:r>
              <a:rPr lang="en-US" sz="3500" b="1" dirty="0" smtClean="0"/>
              <a:t> (47)</a:t>
            </a:r>
            <a:endParaRPr lang="lt-LT" sz="3500" b="1" dirty="0" smtClean="0"/>
          </a:p>
          <a:p>
            <a:pPr marL="342900" indent="-342900">
              <a:buAutoNum type="arabicPeriod"/>
            </a:pPr>
            <a:r>
              <a:rPr lang="lt-LT" sz="3500" b="1" dirty="0" smtClean="0"/>
              <a:t>Įspėjimas </a:t>
            </a:r>
            <a:r>
              <a:rPr lang="en-US" sz="3500" b="1" dirty="0" smtClean="0"/>
              <a:t>(48)</a:t>
            </a:r>
            <a:endParaRPr lang="lt-LT" sz="3500" b="1" dirty="0" smtClean="0"/>
          </a:p>
          <a:p>
            <a:pPr marL="342900" indent="-342900">
              <a:buAutoNum type="arabicPeriod"/>
            </a:pPr>
            <a:r>
              <a:rPr lang="lt-LT" sz="3500" b="1" dirty="0" smtClean="0"/>
              <a:t>Testas ir pasitikrinimo klausimai.</a:t>
            </a:r>
          </a:p>
          <a:p>
            <a:pPr marL="342900" indent="-342900">
              <a:buAutoNum type="arabicPeriod"/>
            </a:pPr>
            <a:endParaRPr lang="lt-LT" sz="2400" dirty="0" smtClean="0"/>
          </a:p>
          <a:p>
            <a:pPr marL="342900" indent="-342900">
              <a:buAutoNum type="arabicPeriod"/>
            </a:pPr>
            <a:endParaRPr lang="lt-LT" sz="2400" dirty="0" smtClean="0"/>
          </a:p>
          <a:p>
            <a:pPr marL="342900" indent="-342900"/>
            <a:r>
              <a:rPr lang="lt-LT" sz="2400" dirty="0" smtClean="0"/>
              <a:t/>
            </a:r>
            <a:br>
              <a:rPr lang="lt-LT" sz="2400" dirty="0" smtClean="0"/>
            </a:br>
            <a:endParaRPr lang="lt-LT" sz="2400" dirty="0" smtClean="0"/>
          </a:p>
          <a:p>
            <a:pPr marL="342900" indent="-342900">
              <a:buAutoNum type="arabicPeriod"/>
            </a:pPr>
            <a:endParaRPr lang="lt-LT" sz="2400" dirty="0" smtClean="0"/>
          </a:p>
          <a:p>
            <a:pPr marL="342900" indent="-342900"/>
            <a:endParaRPr lang="lt-LT" sz="2400" dirty="0" smtClean="0"/>
          </a:p>
          <a:p>
            <a:pPr marL="342900" indent="-342900">
              <a:buAutoNum type="arabicPeriod"/>
            </a:pP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381000"/>
            <a:ext cx="8229600" cy="1295400"/>
          </a:xfrm>
        </p:spPr>
        <p:txBody>
          <a:bodyPr>
            <a:normAutofit fontScale="90000"/>
          </a:bodyPr>
          <a:lstStyle/>
          <a:p>
            <a:r>
              <a:rPr lang="en-US" dirty="0" err="1" smtClean="0"/>
              <a:t>Kod</a:t>
            </a:r>
            <a:r>
              <a:rPr lang="lt-LT" dirty="0" err="1" smtClean="0"/>
              <a:t>ėl</a:t>
            </a:r>
            <a:r>
              <a:rPr lang="lt-LT" dirty="0" smtClean="0"/>
              <a:t> pasirinkau šį eksperimentą?</a:t>
            </a:r>
            <a:endParaRPr lang="en-US" dirty="0"/>
          </a:p>
        </p:txBody>
      </p:sp>
      <p:sp>
        <p:nvSpPr>
          <p:cNvPr id="3" name="Subtitle 2"/>
          <p:cNvSpPr>
            <a:spLocks noGrp="1"/>
          </p:cNvSpPr>
          <p:nvPr>
            <p:ph type="subTitle" idx="1"/>
          </p:nvPr>
        </p:nvSpPr>
        <p:spPr>
          <a:xfrm>
            <a:off x="457200" y="2057400"/>
            <a:ext cx="8382000" cy="2950698"/>
          </a:xfrm>
        </p:spPr>
        <p:txBody>
          <a:bodyPr>
            <a:noAutofit/>
          </a:bodyPr>
          <a:lstStyle/>
          <a:p>
            <a:r>
              <a:rPr lang="lt-LT" sz="4000" b="1" dirty="0" smtClean="0"/>
              <a:t>Man mintis pradėti šį projektą kilo sėdint klasėje, per fizikos pamoką. Ši eksperimento sritis man pažystama, nes jau kelis metus lankau šaudymo būrelį, naudoju šautuvą, veikiantį panašiu principu.</a:t>
            </a:r>
            <a:endParaRPr lang="en-US" sz="4000" b="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706562"/>
          </a:xfrm>
        </p:spPr>
        <p:txBody>
          <a:bodyPr>
            <a:normAutofit/>
          </a:bodyPr>
          <a:lstStyle/>
          <a:p>
            <a:r>
              <a:rPr lang="en-US" dirty="0" smtClean="0"/>
              <a:t/>
            </a:r>
            <a:br>
              <a:rPr lang="en-US" dirty="0" smtClean="0"/>
            </a:br>
            <a:endParaRPr lang="en-US" sz="4000" dirty="0" smtClean="0"/>
          </a:p>
        </p:txBody>
      </p:sp>
      <p:sp>
        <p:nvSpPr>
          <p:cNvPr id="7" name="Rectangle 6"/>
          <p:cNvSpPr/>
          <p:nvPr/>
        </p:nvSpPr>
        <p:spPr>
          <a:xfrm>
            <a:off x="304800" y="1371600"/>
            <a:ext cx="7924800" cy="4524315"/>
          </a:xfrm>
          <a:prstGeom prst="rect">
            <a:avLst/>
          </a:prstGeom>
        </p:spPr>
        <p:txBody>
          <a:bodyPr wrap="square">
            <a:spAutoFit/>
          </a:bodyPr>
          <a:lstStyle/>
          <a:p>
            <a:r>
              <a:rPr lang="lt-LT" sz="6000" b="1" dirty="0" smtClean="0"/>
              <a:t>Probleminis klausimas:</a:t>
            </a:r>
          </a:p>
          <a:p>
            <a:endParaRPr lang="lt-LT" sz="6000" b="1" dirty="0" smtClean="0"/>
          </a:p>
          <a:p>
            <a:r>
              <a:rPr lang="lt-LT" sz="3600" b="1" dirty="0" smtClean="0"/>
              <a:t> 	Kodėl kulkų, sviedinių, lėktuvų priekinė dalis yra smailėjanti?</a:t>
            </a:r>
            <a:endParaRPr lang="en-US" sz="3600" b="1" dirty="0"/>
          </a:p>
        </p:txBody>
      </p:sp>
      <p:sp>
        <p:nvSpPr>
          <p:cNvPr id="8" name="TextBox 7"/>
          <p:cNvSpPr txBox="1"/>
          <p:nvPr/>
        </p:nvSpPr>
        <p:spPr>
          <a:xfrm>
            <a:off x="6400800" y="6334780"/>
            <a:ext cx="2743200" cy="523220"/>
          </a:xfrm>
          <a:prstGeom prst="rect">
            <a:avLst/>
          </a:prstGeom>
          <a:noFill/>
        </p:spPr>
        <p:txBody>
          <a:bodyPr wrap="square" rtlCol="0">
            <a:spAutoFit/>
          </a:bodyPr>
          <a:lstStyle/>
          <a:p>
            <a:endParaRPr lang="en-US" sz="2800" b="1" dirty="0"/>
          </a:p>
        </p:txBody>
      </p:sp>
      <p:pic>
        <p:nvPicPr>
          <p:cNvPr id="5" name="Paveikslėlis 4"/>
          <p:cNvPicPr>
            <a:picLocks noChangeAspect="1"/>
          </p:cNvPicPr>
          <p:nvPr/>
        </p:nvPicPr>
        <p:blipFill>
          <a:blip r:embed="rId2" cstate="print"/>
          <a:stretch>
            <a:fillRect/>
          </a:stretch>
        </p:blipFill>
        <p:spPr>
          <a:xfrm>
            <a:off x="5520859" y="0"/>
            <a:ext cx="2923054" cy="2819400"/>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aveikslėlis 5"/>
          <p:cNvPicPr>
            <a:picLocks noChangeAspect="1"/>
          </p:cNvPicPr>
          <p:nvPr/>
        </p:nvPicPr>
        <p:blipFill>
          <a:blip r:embed="rId2" cstate="print"/>
          <a:stretch>
            <a:fillRect/>
          </a:stretch>
        </p:blipFill>
        <p:spPr>
          <a:xfrm>
            <a:off x="13252" y="3995365"/>
            <a:ext cx="4833192" cy="2846070"/>
          </a:xfrm>
          <a:prstGeom prst="rect">
            <a:avLst/>
          </a:prstGeom>
        </p:spPr>
      </p:pic>
      <p:sp>
        <p:nvSpPr>
          <p:cNvPr id="2" name="Pavadinimas 1"/>
          <p:cNvSpPr>
            <a:spLocks noGrp="1"/>
          </p:cNvSpPr>
          <p:nvPr>
            <p:ph type="title"/>
          </p:nvPr>
        </p:nvSpPr>
        <p:spPr>
          <a:xfrm>
            <a:off x="3767268" y="3124200"/>
            <a:ext cx="1066800" cy="1401762"/>
          </a:xfrm>
        </p:spPr>
        <p:txBody>
          <a:bodyPr>
            <a:noAutofit/>
          </a:bodyPr>
          <a:lstStyle/>
          <a:p>
            <a:r>
              <a:rPr lang="lt-LT" sz="13000" b="1" dirty="0" smtClean="0"/>
              <a:t>?</a:t>
            </a:r>
            <a:endParaRPr lang="lt-LT" sz="13000" b="1" dirty="0"/>
          </a:p>
        </p:txBody>
      </p:sp>
      <p:pic>
        <p:nvPicPr>
          <p:cNvPr id="4" name="Turinio vietos rezervavimo ženklas 3"/>
          <p:cNvPicPr>
            <a:picLocks noGrp="1" noChangeAspect="1"/>
          </p:cNvPicPr>
          <p:nvPr>
            <p:ph idx="1"/>
          </p:nvPr>
        </p:nvPicPr>
        <p:blipFill rotWithShape="1">
          <a:blip r:embed="rId3" cstate="print"/>
          <a:srcRect t="13563" b="7770"/>
          <a:stretch/>
        </p:blipFill>
        <p:spPr>
          <a:xfrm>
            <a:off x="0" y="304801"/>
            <a:ext cx="4639137" cy="2209800"/>
          </a:xfrm>
          <a:prstGeom prst="rect">
            <a:avLst/>
          </a:prstGeom>
        </p:spPr>
      </p:pic>
      <p:pic>
        <p:nvPicPr>
          <p:cNvPr id="5" name="Paveikslėlis 4"/>
          <p:cNvPicPr>
            <a:picLocks noChangeAspect="1"/>
          </p:cNvPicPr>
          <p:nvPr/>
        </p:nvPicPr>
        <p:blipFill rotWithShape="1">
          <a:blip r:embed="rId4" cstate="print"/>
          <a:srcRect l="9502" t="14106" b="8971"/>
          <a:stretch/>
        </p:blipFill>
        <p:spPr>
          <a:xfrm>
            <a:off x="4779797" y="1404565"/>
            <a:ext cx="4354264" cy="2590800"/>
          </a:xfrm>
          <a:prstGeom prst="rect">
            <a:avLst/>
          </a:prstGeom>
        </p:spPr>
      </p:pic>
    </p:spTree>
    <p:extLst>
      <p:ext uri="{BB962C8B-B14F-4D97-AF65-F5344CB8AC3E}">
        <p14:creationId xmlns="" xmlns:p14="http://schemas.microsoft.com/office/powerpoint/2010/main" val="147327861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762000" y="0"/>
            <a:ext cx="8077200" cy="1692078"/>
          </a:xfrm>
        </p:spPr>
        <p:txBody>
          <a:bodyPr>
            <a:noAutofit/>
          </a:bodyPr>
          <a:lstStyle/>
          <a:p>
            <a:r>
              <a:rPr lang="lt-LT" sz="3600" b="1" u="sng" dirty="0" smtClean="0"/>
              <a:t>Aerodinamika</a:t>
            </a:r>
            <a:r>
              <a:rPr lang="lt-LT" sz="3200" b="1" dirty="0" smtClean="0"/>
              <a:t> -  mokslas apie oro ir  skysčių tėkmę, jos įtaką kūnų judėjimui.</a:t>
            </a:r>
          </a:p>
          <a:p>
            <a:endParaRPr lang="en-US" sz="3200" b="1" dirty="0"/>
          </a:p>
        </p:txBody>
      </p:sp>
      <p:pic>
        <p:nvPicPr>
          <p:cNvPr id="2" name="Paveikslėlis 1"/>
          <p:cNvPicPr>
            <a:picLocks noChangeAspect="1"/>
          </p:cNvPicPr>
          <p:nvPr/>
        </p:nvPicPr>
        <p:blipFill rotWithShape="1">
          <a:blip r:embed="rId3" cstate="print"/>
          <a:srcRect b="5931"/>
          <a:stretch/>
        </p:blipFill>
        <p:spPr>
          <a:xfrm>
            <a:off x="838200" y="1902636"/>
            <a:ext cx="7580243" cy="4955364"/>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tačiakampis 7"/>
          <p:cNvSpPr/>
          <p:nvPr/>
        </p:nvSpPr>
        <p:spPr>
          <a:xfrm>
            <a:off x="609600" y="152400"/>
            <a:ext cx="7646504" cy="2554545"/>
          </a:xfrm>
          <a:prstGeom prst="rect">
            <a:avLst/>
          </a:prstGeom>
        </p:spPr>
        <p:txBody>
          <a:bodyPr wrap="square">
            <a:spAutoFit/>
          </a:bodyPr>
          <a:lstStyle/>
          <a:p>
            <a:r>
              <a:rPr lang="lt-LT" sz="3200" b="1" dirty="0"/>
              <a:t>Šis mokslas siekia ištirti kuri kūnų forma mažiausiai veikiama oro pasipriešinimo ir trinties jėgos, </a:t>
            </a:r>
            <a:r>
              <a:rPr lang="lt-LT" sz="3200" b="1" dirty="0" smtClean="0"/>
              <a:t>siekiant padidinti judėjimo greitį, </a:t>
            </a:r>
            <a:r>
              <a:rPr lang="lt-LT" sz="3200" b="1" dirty="0"/>
              <a:t>sumažinti </a:t>
            </a:r>
            <a:r>
              <a:rPr lang="lt-LT" sz="3200" b="1" dirty="0" smtClean="0"/>
              <a:t>kuro sąnaudas</a:t>
            </a:r>
            <a:r>
              <a:rPr lang="lt-LT" sz="3200" b="1" dirty="0"/>
              <a:t>.</a:t>
            </a:r>
          </a:p>
        </p:txBody>
      </p:sp>
      <p:pic>
        <p:nvPicPr>
          <p:cNvPr id="10" name="Paveikslėlis 9"/>
          <p:cNvPicPr>
            <a:picLocks noChangeAspect="1"/>
          </p:cNvPicPr>
          <p:nvPr/>
        </p:nvPicPr>
        <p:blipFill rotWithShape="1">
          <a:blip r:embed="rId2" cstate="print"/>
          <a:srcRect t="9524" b="7937"/>
          <a:stretch/>
        </p:blipFill>
        <p:spPr>
          <a:xfrm>
            <a:off x="838200" y="2888974"/>
            <a:ext cx="7620000" cy="3962400"/>
          </a:xfrm>
          <a:prstGeom prst="rect">
            <a:avLst/>
          </a:prstGeom>
        </p:spPr>
      </p:pic>
    </p:spTree>
    <p:extLst>
      <p:ext uri="{BB962C8B-B14F-4D97-AF65-F5344CB8AC3E}">
        <p14:creationId xmlns="" xmlns:p14="http://schemas.microsoft.com/office/powerpoint/2010/main" val="254266330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304800" y="9939"/>
            <a:ext cx="8305800" cy="1752600"/>
          </a:xfrm>
        </p:spPr>
        <p:txBody>
          <a:bodyPr/>
          <a:lstStyle/>
          <a:p>
            <a:pPr marL="0" indent="0">
              <a:buNone/>
            </a:pPr>
            <a:r>
              <a:rPr lang="lt-LT" sz="3600" b="1" dirty="0"/>
              <a:t>Skriejant kūnui, jį veikia oro trintis ir  pasipriešinimas dėl slėgių skirtumo.</a:t>
            </a:r>
          </a:p>
          <a:p>
            <a:endParaRPr lang="lt-LT" dirty="0"/>
          </a:p>
        </p:txBody>
      </p:sp>
      <p:pic>
        <p:nvPicPr>
          <p:cNvPr id="4" name="Paveikslėlis 3"/>
          <p:cNvPicPr>
            <a:picLocks noChangeAspect="1"/>
          </p:cNvPicPr>
          <p:nvPr/>
        </p:nvPicPr>
        <p:blipFill>
          <a:blip r:embed="rId2" cstate="print"/>
          <a:stretch>
            <a:fillRect/>
          </a:stretch>
        </p:blipFill>
        <p:spPr>
          <a:xfrm>
            <a:off x="0" y="1865257"/>
            <a:ext cx="8430604" cy="4992743"/>
          </a:xfrm>
          <a:prstGeom prst="rect">
            <a:avLst/>
          </a:prstGeom>
        </p:spPr>
      </p:pic>
    </p:spTree>
    <p:extLst>
      <p:ext uri="{BB962C8B-B14F-4D97-AF65-F5344CB8AC3E}">
        <p14:creationId xmlns="" xmlns:p14="http://schemas.microsoft.com/office/powerpoint/2010/main" val="16864232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 name="Content Placeholder 5" descr="n2.png"/>
          <p:cNvPicPr>
            <a:picLocks noGrp="1" noChangeAspect="1"/>
          </p:cNvPicPr>
          <p:nvPr>
            <p:ph idx="1"/>
          </p:nvPr>
        </p:nvPicPr>
        <p:blipFill>
          <a:blip r:embed="rId2" cstate="print"/>
          <a:stretch>
            <a:fillRect/>
          </a:stretch>
        </p:blipFill>
        <p:spPr>
          <a:xfrm>
            <a:off x="-10886" y="2720095"/>
            <a:ext cx="9133967" cy="4170562"/>
          </a:xfrm>
        </p:spPr>
      </p:pic>
      <p:sp>
        <p:nvSpPr>
          <p:cNvPr id="7" name="TextBox 6"/>
          <p:cNvSpPr txBox="1"/>
          <p:nvPr/>
        </p:nvSpPr>
        <p:spPr>
          <a:xfrm>
            <a:off x="152400" y="177969"/>
            <a:ext cx="8970681" cy="2308324"/>
          </a:xfrm>
          <a:prstGeom prst="rect">
            <a:avLst/>
          </a:prstGeom>
          <a:noFill/>
        </p:spPr>
        <p:txBody>
          <a:bodyPr wrap="square" rtlCol="0">
            <a:spAutoFit/>
          </a:bodyPr>
          <a:lstStyle/>
          <a:p>
            <a:r>
              <a:rPr lang="en-US" sz="3600" b="1" dirty="0" err="1" smtClean="0">
                <a:solidFill>
                  <a:schemeClr val="bg1"/>
                </a:solidFill>
                <a:effectLst>
                  <a:outerShdw blurRad="38100" dist="38100" dir="2700000" algn="tl">
                    <a:srgbClr val="000000">
                      <a:alpha val="43137"/>
                    </a:srgbClr>
                  </a:outerShdw>
                </a:effectLst>
              </a:rPr>
              <a:t>Ftr</a:t>
            </a:r>
            <a:r>
              <a:rPr lang="en-US" sz="3600" b="1" dirty="0" smtClean="0">
                <a:solidFill>
                  <a:schemeClr val="bg1"/>
                </a:solidFill>
                <a:effectLst>
                  <a:outerShdw blurRad="38100" dist="38100" dir="2700000" algn="tl">
                    <a:srgbClr val="000000">
                      <a:alpha val="43137"/>
                    </a:srgbClr>
                  </a:outerShdw>
                </a:effectLst>
              </a:rPr>
              <a:t> – </a:t>
            </a:r>
            <a:r>
              <a:rPr lang="en-US" sz="3600" b="1" dirty="0" err="1" smtClean="0">
                <a:solidFill>
                  <a:schemeClr val="bg1"/>
                </a:solidFill>
                <a:effectLst>
                  <a:outerShdw blurRad="38100" dist="38100" dir="2700000" algn="tl">
                    <a:srgbClr val="000000">
                      <a:alpha val="43137"/>
                    </a:srgbClr>
                  </a:outerShdw>
                </a:effectLst>
              </a:rPr>
              <a:t>trinties</a:t>
            </a:r>
            <a:r>
              <a:rPr lang="en-US" sz="3600" b="1" dirty="0" smtClean="0">
                <a:solidFill>
                  <a:schemeClr val="bg1"/>
                </a:solidFill>
                <a:effectLst>
                  <a:outerShdw blurRad="38100" dist="38100" dir="2700000" algn="tl">
                    <a:srgbClr val="000000">
                      <a:alpha val="43137"/>
                    </a:srgbClr>
                  </a:outerShdw>
                </a:effectLst>
              </a:rPr>
              <a:t> j</a:t>
            </a:r>
            <a:r>
              <a:rPr lang="lt-LT" sz="3600" b="1" dirty="0" err="1" smtClean="0">
                <a:solidFill>
                  <a:schemeClr val="bg1"/>
                </a:solidFill>
                <a:effectLst>
                  <a:outerShdw blurRad="38100" dist="38100" dir="2700000" algn="tl">
                    <a:srgbClr val="000000">
                      <a:alpha val="43137"/>
                    </a:srgbClr>
                  </a:outerShdw>
                </a:effectLst>
              </a:rPr>
              <a:t>ėga</a:t>
            </a:r>
            <a:r>
              <a:rPr lang="en-US" sz="3600" b="1" dirty="0" smtClean="0">
                <a:solidFill>
                  <a:schemeClr val="bg1"/>
                </a:solidFill>
                <a:effectLst>
                  <a:outerShdw blurRad="38100" dist="38100" dir="2700000" algn="tl">
                    <a:srgbClr val="000000">
                      <a:alpha val="43137"/>
                    </a:srgbClr>
                  </a:outerShdw>
                </a:effectLst>
              </a:rPr>
              <a:t>, </a:t>
            </a:r>
            <a:r>
              <a:rPr lang="en-US" sz="3600" b="1" dirty="0" err="1" smtClean="0">
                <a:solidFill>
                  <a:schemeClr val="bg1"/>
                </a:solidFill>
                <a:effectLst>
                  <a:outerShdw blurRad="38100" dist="38100" dir="2700000" algn="tl">
                    <a:srgbClr val="000000">
                      <a:alpha val="43137"/>
                    </a:srgbClr>
                  </a:outerShdw>
                </a:effectLst>
              </a:rPr>
              <a:t>atsirandant</a:t>
            </a:r>
            <a:r>
              <a:rPr lang="lt-LT" sz="3600" b="1" dirty="0" smtClean="0">
                <a:solidFill>
                  <a:schemeClr val="bg1"/>
                </a:solidFill>
                <a:effectLst>
                  <a:outerShdw blurRad="38100" dist="38100" dir="2700000" algn="tl">
                    <a:srgbClr val="000000">
                      <a:alpha val="43137"/>
                    </a:srgbClr>
                  </a:outerShdw>
                </a:effectLst>
              </a:rPr>
              <a:t>i</a:t>
            </a:r>
            <a:r>
              <a:rPr lang="en-US" sz="3600" b="1" dirty="0" smtClean="0">
                <a:solidFill>
                  <a:schemeClr val="bg1"/>
                </a:solidFill>
                <a:effectLst>
                  <a:outerShdw blurRad="38100" dist="38100" dir="2700000" algn="tl">
                    <a:srgbClr val="000000">
                      <a:alpha val="43137"/>
                    </a:srgbClr>
                  </a:outerShdw>
                </a:effectLst>
              </a:rPr>
              <a:t> k</a:t>
            </a:r>
            <a:r>
              <a:rPr lang="lt-LT" sz="3600" b="1" dirty="0" err="1" smtClean="0">
                <a:solidFill>
                  <a:schemeClr val="bg1"/>
                </a:solidFill>
                <a:effectLst>
                  <a:outerShdw blurRad="38100" dist="38100" dir="2700000" algn="tl">
                    <a:srgbClr val="000000">
                      <a:alpha val="43137"/>
                    </a:srgbClr>
                  </a:outerShdw>
                </a:effectLst>
              </a:rPr>
              <a:t>ūnams</a:t>
            </a:r>
            <a:r>
              <a:rPr lang="lt-LT" sz="3600" b="1" dirty="0" smtClean="0">
                <a:solidFill>
                  <a:schemeClr val="bg1"/>
                </a:solidFill>
                <a:effectLst>
                  <a:outerShdw blurRad="38100" dist="38100" dir="2700000" algn="tl">
                    <a:srgbClr val="000000">
                      <a:alpha val="43137"/>
                    </a:srgbClr>
                  </a:outerShdw>
                </a:effectLst>
              </a:rPr>
              <a:t> judant vienas kito atžvilgiu;</a:t>
            </a:r>
          </a:p>
          <a:p>
            <a:r>
              <a:rPr lang="lt-LT" sz="3600" b="1" dirty="0" smtClean="0">
                <a:solidFill>
                  <a:schemeClr val="bg1"/>
                </a:solidFill>
                <a:effectLst>
                  <a:outerShdw blurRad="38100" dist="38100" dir="2700000" algn="tl">
                    <a:srgbClr val="000000">
                      <a:alpha val="43137"/>
                    </a:srgbClr>
                  </a:outerShdw>
                </a:effectLst>
              </a:rPr>
              <a:t>N- </a:t>
            </a:r>
            <a:r>
              <a:rPr lang="lt-LT" sz="3600" b="1" dirty="0">
                <a:solidFill>
                  <a:schemeClr val="bg1"/>
                </a:solidFill>
                <a:effectLst>
                  <a:outerShdw blurRad="38100" dist="38100" dir="2700000" algn="tl">
                    <a:srgbClr val="000000">
                      <a:alpha val="43137"/>
                    </a:srgbClr>
                  </a:outerShdw>
                </a:effectLst>
              </a:rPr>
              <a:t>a</a:t>
            </a:r>
            <a:r>
              <a:rPr lang="en-US" sz="3600" b="1" dirty="0" err="1" smtClean="0">
                <a:solidFill>
                  <a:schemeClr val="bg1"/>
                </a:solidFill>
                <a:effectLst>
                  <a:outerShdw blurRad="38100" dist="38100" dir="2700000" algn="tl">
                    <a:srgbClr val="000000">
                      <a:alpha val="43137"/>
                    </a:srgbClr>
                  </a:outerShdw>
                </a:effectLst>
              </a:rPr>
              <a:t>tr</a:t>
            </a:r>
            <a:r>
              <a:rPr lang="lt-LT" sz="3600" b="1" dirty="0" smtClean="0">
                <a:solidFill>
                  <a:schemeClr val="bg1"/>
                </a:solidFill>
                <a:effectLst>
                  <a:outerShdw blurRad="38100" dist="38100" dir="2700000" algn="tl">
                    <a:srgbClr val="000000">
                      <a:alpha val="43137"/>
                    </a:srgbClr>
                  </a:outerShdw>
                </a:effectLst>
              </a:rPr>
              <a:t>a</a:t>
            </a:r>
            <a:r>
              <a:rPr lang="en-US" sz="3600" b="1" dirty="0" err="1" smtClean="0">
                <a:solidFill>
                  <a:schemeClr val="bg1"/>
                </a:solidFill>
                <a:effectLst>
                  <a:outerShdw blurRad="38100" dist="38100" dir="2700000" algn="tl">
                    <a:srgbClr val="000000">
                      <a:alpha val="43137"/>
                    </a:srgbClr>
                  </a:outerShdw>
                </a:effectLst>
              </a:rPr>
              <a:t>mos</a:t>
            </a:r>
            <a:r>
              <a:rPr lang="lt-LT" sz="3600" b="1" dirty="0" smtClean="0">
                <a:solidFill>
                  <a:schemeClr val="bg1"/>
                </a:solidFill>
                <a:effectLst>
                  <a:outerShdw blurRad="38100" dist="38100" dir="2700000" algn="tl">
                    <a:srgbClr val="000000">
                      <a:alpha val="43137"/>
                    </a:srgbClr>
                  </a:outerShdw>
                </a:effectLst>
              </a:rPr>
              <a:t> </a:t>
            </a:r>
            <a:r>
              <a:rPr lang="en-US" sz="3600" b="1" dirty="0" smtClean="0">
                <a:solidFill>
                  <a:schemeClr val="bg1"/>
                </a:solidFill>
                <a:effectLst>
                  <a:outerShdw blurRad="38100" dist="38100" dir="2700000" algn="tl">
                    <a:srgbClr val="000000">
                      <a:alpha val="43137"/>
                    </a:srgbClr>
                  </a:outerShdw>
                </a:effectLst>
              </a:rPr>
              <a:t>re</a:t>
            </a:r>
            <a:r>
              <a:rPr lang="lt-LT" sz="3600" b="1" dirty="0" smtClean="0">
                <a:solidFill>
                  <a:schemeClr val="bg1"/>
                </a:solidFill>
                <a:effectLst>
                  <a:outerShdw blurRad="38100" dist="38100" dir="2700000" algn="tl">
                    <a:srgbClr val="000000">
                      <a:alpha val="43137"/>
                    </a:srgbClr>
                  </a:outerShdw>
                </a:effectLst>
              </a:rPr>
              <a:t>a</a:t>
            </a:r>
            <a:r>
              <a:rPr lang="en-US" sz="3600" b="1" dirty="0" err="1" smtClean="0">
                <a:solidFill>
                  <a:schemeClr val="bg1"/>
                </a:solidFill>
                <a:effectLst>
                  <a:outerShdw blurRad="38100" dist="38100" dir="2700000" algn="tl">
                    <a:srgbClr val="000000">
                      <a:alpha val="43137"/>
                    </a:srgbClr>
                  </a:outerShdw>
                </a:effectLst>
              </a:rPr>
              <a:t>kcijos</a:t>
            </a:r>
            <a:r>
              <a:rPr lang="en-US" sz="3600" b="1" dirty="0" smtClean="0">
                <a:solidFill>
                  <a:schemeClr val="bg1"/>
                </a:solidFill>
                <a:effectLst>
                  <a:outerShdw blurRad="38100" dist="38100" dir="2700000" algn="tl">
                    <a:srgbClr val="000000">
                      <a:alpha val="43137"/>
                    </a:srgbClr>
                  </a:outerShdw>
                </a:effectLst>
              </a:rPr>
              <a:t> </a:t>
            </a:r>
            <a:r>
              <a:rPr lang="lt-LT" sz="3600" b="1" dirty="0" smtClean="0">
                <a:solidFill>
                  <a:schemeClr val="bg1"/>
                </a:solidFill>
                <a:effectLst>
                  <a:outerShdw blurRad="38100" dist="38100" dir="2700000" algn="tl">
                    <a:srgbClr val="000000">
                      <a:alpha val="43137"/>
                    </a:srgbClr>
                  </a:outerShdw>
                </a:effectLst>
              </a:rPr>
              <a:t>jėga</a:t>
            </a:r>
            <a:r>
              <a:rPr lang="lt-LT" sz="3600" b="1" dirty="0">
                <a:solidFill>
                  <a:schemeClr val="bg1"/>
                </a:solidFill>
                <a:effectLst>
                  <a:outerShdw blurRad="38100" dist="38100" dir="2700000" algn="tl">
                    <a:srgbClr val="000000">
                      <a:alpha val="43137"/>
                    </a:srgbClr>
                  </a:outerShdw>
                </a:effectLst>
              </a:rPr>
              <a:t>;</a:t>
            </a:r>
            <a:endParaRPr lang="lt-LT" sz="3600" b="1" dirty="0" smtClean="0">
              <a:solidFill>
                <a:schemeClr val="bg1"/>
              </a:solidFill>
              <a:effectLst>
                <a:outerShdw blurRad="38100" dist="38100" dir="2700000" algn="tl">
                  <a:srgbClr val="000000">
                    <a:alpha val="43137"/>
                  </a:srgbClr>
                </a:outerShdw>
              </a:effectLst>
            </a:endParaRPr>
          </a:p>
          <a:p>
            <a:r>
              <a:rPr lang="lt-LT" sz="3600" b="1" dirty="0" err="1" smtClean="0">
                <a:solidFill>
                  <a:schemeClr val="bg1"/>
                </a:solidFill>
                <a:effectLst>
                  <a:outerShdw blurRad="38100" dist="38100" dir="2700000" algn="tl">
                    <a:srgbClr val="000000">
                      <a:alpha val="43137"/>
                    </a:srgbClr>
                  </a:outerShdw>
                </a:effectLst>
              </a:rPr>
              <a:t>Fs</a:t>
            </a:r>
            <a:r>
              <a:rPr lang="lt-LT" sz="3600" b="1" dirty="0" smtClean="0">
                <a:solidFill>
                  <a:schemeClr val="bg1"/>
                </a:solidFill>
                <a:effectLst>
                  <a:outerShdw blurRad="38100" dist="38100" dir="2700000" algn="tl">
                    <a:srgbClr val="000000">
                      <a:alpha val="43137"/>
                    </a:srgbClr>
                  </a:outerShdw>
                </a:effectLst>
              </a:rPr>
              <a:t>- sunkio jėga</a:t>
            </a:r>
            <a:r>
              <a:rPr lang="lt-LT" sz="3600" b="1" dirty="0">
                <a:solidFill>
                  <a:schemeClr val="bg1"/>
                </a:solidFill>
                <a:effectLst>
                  <a:outerShdw blurRad="38100" dist="38100" dir="2700000" algn="tl">
                    <a:srgbClr val="000000">
                      <a:alpha val="43137"/>
                    </a:srgbClr>
                  </a:outerShdw>
                </a:effectLst>
              </a:rPr>
              <a:t>.</a:t>
            </a:r>
            <a:endParaRPr lang="lt-LT" sz="3600" b="1" dirty="0" smtClean="0">
              <a:solidFill>
                <a:schemeClr val="bg1"/>
              </a:solidFill>
              <a:effectLst>
                <a:outerShdw blurRad="38100" dist="38100" dir="2700000" algn="tl">
                  <a:srgbClr val="000000">
                    <a:alpha val="43137"/>
                  </a:srgbClr>
                </a:outerShdw>
              </a:effectLst>
            </a:endParaRPr>
          </a:p>
        </p:txBody>
      </p:sp>
      <p:sp>
        <p:nvSpPr>
          <p:cNvPr id="8" name="TextBox 7"/>
          <p:cNvSpPr txBox="1"/>
          <p:nvPr/>
        </p:nvSpPr>
        <p:spPr>
          <a:xfrm>
            <a:off x="632138" y="2971800"/>
            <a:ext cx="2057400" cy="1569660"/>
          </a:xfrm>
          <a:prstGeom prst="rect">
            <a:avLst/>
          </a:prstGeom>
          <a:noFill/>
        </p:spPr>
        <p:txBody>
          <a:bodyPr wrap="square" rtlCol="0">
            <a:spAutoFit/>
          </a:bodyPr>
          <a:lstStyle/>
          <a:p>
            <a:r>
              <a:rPr lang="lt-LT" sz="3200" b="1" dirty="0" smtClean="0">
                <a:solidFill>
                  <a:srgbClr val="FF0000"/>
                </a:solidFill>
                <a:effectLst>
                  <a:outerShdw blurRad="38100" dist="38100" dir="2700000" algn="tl">
                    <a:srgbClr val="000000">
                      <a:alpha val="43137"/>
                    </a:srgbClr>
                  </a:outerShdw>
                </a:effectLst>
              </a:rPr>
              <a:t>Kūno judėjimo kryptis</a:t>
            </a:r>
            <a:endParaRPr lang="en-US" sz="3200" b="1" dirty="0">
              <a:solidFill>
                <a:srgbClr val="FF0000"/>
              </a:solidFill>
              <a:effectLst>
                <a:outerShdw blurRad="38100" dist="38100" dir="2700000" algn="tl">
                  <a:srgbClr val="000000">
                    <a:alpha val="43137"/>
                  </a:srgbClr>
                </a:outerShdw>
              </a:effectLst>
            </a:endParaRPr>
          </a:p>
        </p:txBody>
      </p:sp>
      <p:sp>
        <p:nvSpPr>
          <p:cNvPr id="9" name="TextBox 8"/>
          <p:cNvSpPr txBox="1"/>
          <p:nvPr/>
        </p:nvSpPr>
        <p:spPr>
          <a:xfrm>
            <a:off x="4953000" y="3352800"/>
            <a:ext cx="685800" cy="646331"/>
          </a:xfrm>
          <a:prstGeom prst="rect">
            <a:avLst/>
          </a:prstGeom>
          <a:noFill/>
        </p:spPr>
        <p:txBody>
          <a:bodyPr wrap="square" rtlCol="0">
            <a:spAutoFit/>
          </a:bodyPr>
          <a:lstStyle/>
          <a:p>
            <a:r>
              <a:rPr lang="lt-LT" sz="3600" b="1" dirty="0" smtClean="0">
                <a:solidFill>
                  <a:schemeClr val="tx1">
                    <a:lumMod val="85000"/>
                    <a:lumOff val="15000"/>
                  </a:schemeClr>
                </a:solidFill>
                <a:effectLst>
                  <a:outerShdw blurRad="38100" dist="38100" dir="2700000" algn="tl">
                    <a:srgbClr val="000000">
                      <a:alpha val="43137"/>
                    </a:srgbClr>
                  </a:outerShdw>
                </a:effectLst>
              </a:rPr>
              <a:t>N</a:t>
            </a:r>
            <a:endParaRPr lang="en-US" b="1" dirty="0">
              <a:solidFill>
                <a:schemeClr val="tx1">
                  <a:lumMod val="85000"/>
                  <a:lumOff val="15000"/>
                </a:schemeClr>
              </a:solidFill>
              <a:effectLst>
                <a:outerShdw blurRad="38100" dist="38100" dir="2700000" algn="tl">
                  <a:srgbClr val="000000">
                    <a:alpha val="43137"/>
                  </a:srgbClr>
                </a:outerShdw>
              </a:effectLst>
            </a:endParaRPr>
          </a:p>
        </p:txBody>
      </p:sp>
      <p:sp>
        <p:nvSpPr>
          <p:cNvPr id="10" name="TextBox 9"/>
          <p:cNvSpPr txBox="1"/>
          <p:nvPr/>
        </p:nvSpPr>
        <p:spPr>
          <a:xfrm>
            <a:off x="4953000" y="6019800"/>
            <a:ext cx="1066800" cy="584775"/>
          </a:xfrm>
          <a:prstGeom prst="rect">
            <a:avLst/>
          </a:prstGeom>
          <a:noFill/>
        </p:spPr>
        <p:txBody>
          <a:bodyPr wrap="square" rtlCol="0">
            <a:spAutoFit/>
          </a:bodyPr>
          <a:lstStyle/>
          <a:p>
            <a:r>
              <a:rPr lang="lt-LT" sz="3200" b="1" dirty="0" err="1" smtClean="0">
                <a:solidFill>
                  <a:schemeClr val="tx1">
                    <a:lumMod val="85000"/>
                    <a:lumOff val="15000"/>
                  </a:schemeClr>
                </a:solidFill>
                <a:effectLst>
                  <a:outerShdw blurRad="38100" dist="38100" dir="2700000" algn="tl">
                    <a:srgbClr val="000000">
                      <a:alpha val="43137"/>
                    </a:srgbClr>
                  </a:outerShdw>
                </a:effectLst>
              </a:rPr>
              <a:t>Fs</a:t>
            </a:r>
            <a:endParaRPr lang="en-US" sz="3200" b="1" dirty="0">
              <a:solidFill>
                <a:schemeClr val="tx1">
                  <a:lumMod val="85000"/>
                  <a:lumOff val="15000"/>
                </a:schemeClr>
              </a:solidFill>
              <a:effectLst>
                <a:outerShdw blurRad="38100" dist="38100" dir="2700000" algn="tl">
                  <a:srgbClr val="000000">
                    <a:alpha val="43137"/>
                  </a:srgbClr>
                </a:outerShdw>
              </a:effectLst>
            </a:endParaRPr>
          </a:p>
        </p:txBody>
      </p:sp>
      <p:sp>
        <p:nvSpPr>
          <p:cNvPr id="11" name="TextBox 10"/>
          <p:cNvSpPr txBox="1"/>
          <p:nvPr/>
        </p:nvSpPr>
        <p:spPr>
          <a:xfrm>
            <a:off x="6781800" y="4800600"/>
            <a:ext cx="990600" cy="584775"/>
          </a:xfrm>
          <a:prstGeom prst="rect">
            <a:avLst/>
          </a:prstGeom>
          <a:noFill/>
        </p:spPr>
        <p:txBody>
          <a:bodyPr wrap="square" rtlCol="0">
            <a:spAutoFit/>
          </a:bodyPr>
          <a:lstStyle/>
          <a:p>
            <a:r>
              <a:rPr lang="lt-LT" sz="3200" b="1" dirty="0" err="1" smtClean="0">
                <a:solidFill>
                  <a:schemeClr val="tx1">
                    <a:lumMod val="85000"/>
                    <a:lumOff val="15000"/>
                  </a:schemeClr>
                </a:solidFill>
                <a:effectLst>
                  <a:outerShdw blurRad="38100" dist="38100" dir="2700000" algn="tl">
                    <a:srgbClr val="000000">
                      <a:alpha val="43137"/>
                    </a:srgbClr>
                  </a:outerShdw>
                </a:effectLst>
              </a:rPr>
              <a:t>Ftr</a:t>
            </a:r>
            <a:endParaRPr lang="en-US" sz="3200" b="1" dirty="0">
              <a:solidFill>
                <a:schemeClr val="tx1">
                  <a:lumMod val="85000"/>
                  <a:lumOff val="15000"/>
                </a:schemeClr>
              </a:solidFill>
              <a:effectLst>
                <a:outerShdw blurRad="38100" dist="38100" dir="2700000" algn="tl">
                  <a:srgbClr val="000000">
                    <a:alpha val="43137"/>
                  </a:srgbClr>
                </a:outerShdw>
              </a:effectLst>
            </a:endParaRPr>
          </a:p>
        </p:txBody>
      </p:sp>
      <p:sp>
        <p:nvSpPr>
          <p:cNvPr id="3" name="Rodyklė dešinėn 2"/>
          <p:cNvSpPr/>
          <p:nvPr/>
        </p:nvSpPr>
        <p:spPr>
          <a:xfrm>
            <a:off x="6788426" y="4668078"/>
            <a:ext cx="521208" cy="152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pic>
        <p:nvPicPr>
          <p:cNvPr id="5" name="Paveikslėlis 4"/>
          <p:cNvPicPr>
            <a:picLocks noChangeAspect="1"/>
          </p:cNvPicPr>
          <p:nvPr/>
        </p:nvPicPr>
        <p:blipFill>
          <a:blip r:embed="rId3" cstate="print"/>
          <a:stretch>
            <a:fillRect/>
          </a:stretch>
        </p:blipFill>
        <p:spPr>
          <a:xfrm>
            <a:off x="5080372" y="3259824"/>
            <a:ext cx="344467" cy="185951"/>
          </a:xfrm>
          <a:prstGeom prst="rect">
            <a:avLst/>
          </a:prstGeom>
        </p:spPr>
      </p:pic>
      <p:pic>
        <p:nvPicPr>
          <p:cNvPr id="12" name="Paveikslėlis 11"/>
          <p:cNvPicPr>
            <a:picLocks noChangeAspect="1"/>
          </p:cNvPicPr>
          <p:nvPr/>
        </p:nvPicPr>
        <p:blipFill>
          <a:blip r:embed="rId3" cstate="print"/>
          <a:stretch>
            <a:fillRect/>
          </a:stretch>
        </p:blipFill>
        <p:spPr>
          <a:xfrm>
            <a:off x="5068867" y="5942804"/>
            <a:ext cx="367479" cy="153991"/>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untitled.jpg"/>
          <p:cNvPicPr>
            <a:picLocks noGrp="1" noChangeAspect="1"/>
          </p:cNvPicPr>
          <p:nvPr>
            <p:ph idx="1"/>
          </p:nvPr>
        </p:nvPicPr>
        <p:blipFill>
          <a:blip r:embed="rId2" cstate="print"/>
          <a:stretch>
            <a:fillRect/>
          </a:stretch>
        </p:blipFill>
        <p:spPr>
          <a:xfrm>
            <a:off x="0" y="-14288"/>
            <a:ext cx="8458200" cy="6872288"/>
          </a:xfrm>
        </p:spPr>
      </p:pic>
      <p:sp>
        <p:nvSpPr>
          <p:cNvPr id="5" name="TextBox 4"/>
          <p:cNvSpPr txBox="1"/>
          <p:nvPr/>
        </p:nvSpPr>
        <p:spPr>
          <a:xfrm>
            <a:off x="533400" y="5657671"/>
            <a:ext cx="8458200" cy="1200329"/>
          </a:xfrm>
          <a:prstGeom prst="rect">
            <a:avLst/>
          </a:prstGeom>
          <a:noFill/>
        </p:spPr>
        <p:txBody>
          <a:bodyPr wrap="square" rtlCol="0">
            <a:spAutoFit/>
          </a:bodyPr>
          <a:lstStyle/>
          <a:p>
            <a:r>
              <a:rPr lang="lt-LT" dirty="0" smtClean="0">
                <a:solidFill>
                  <a:schemeClr val="bg1"/>
                </a:solidFill>
              </a:rPr>
              <a:t> </a:t>
            </a:r>
            <a:r>
              <a:rPr lang="lt-LT" sz="3600" b="1" dirty="0" smtClean="0"/>
              <a:t>Oro pasipriešinimo ir trinties tyrimo grafika</a:t>
            </a:r>
            <a:endParaRPr lang="en-US" sz="3600" b="1"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457200" y="-304800"/>
            <a:ext cx="7086600" cy="1828800"/>
          </a:xfrm>
        </p:spPr>
        <p:txBody>
          <a:bodyPr/>
          <a:lstStyle/>
          <a:p>
            <a:r>
              <a:rPr lang="lt-LT" sz="6000" dirty="0" smtClean="0"/>
              <a:t>Darbo tikslas</a:t>
            </a:r>
            <a:endParaRPr lang="lt-LT" sz="6000" dirty="0"/>
          </a:p>
        </p:txBody>
      </p:sp>
      <p:sp>
        <p:nvSpPr>
          <p:cNvPr id="3" name="Teksto vietos rezervavimo ženklas 2"/>
          <p:cNvSpPr>
            <a:spLocks noGrp="1"/>
          </p:cNvSpPr>
          <p:nvPr>
            <p:ph type="body" idx="1"/>
          </p:nvPr>
        </p:nvSpPr>
        <p:spPr>
          <a:xfrm>
            <a:off x="990600" y="2438400"/>
            <a:ext cx="7086600" cy="1509712"/>
          </a:xfrm>
        </p:spPr>
        <p:txBody>
          <a:bodyPr>
            <a:noAutofit/>
          </a:bodyPr>
          <a:lstStyle/>
          <a:p>
            <a:r>
              <a:rPr lang="lt-LT" sz="4800" b="1" dirty="0" smtClean="0"/>
              <a:t>Sukonstravus šaudyklę nustatyti kulkos lėkio nuotolio priklausomybę nuo  jos formos.</a:t>
            </a:r>
            <a:endParaRPr lang="lt-LT" sz="4800" b="1" dirty="0"/>
          </a:p>
        </p:txBody>
      </p:sp>
    </p:spTree>
    <p:extLst>
      <p:ext uri="{BB962C8B-B14F-4D97-AF65-F5344CB8AC3E}">
        <p14:creationId xmlns="" xmlns:p14="http://schemas.microsoft.com/office/powerpoint/2010/main" val="267027888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685800" y="2667000"/>
            <a:ext cx="8229600" cy="1143000"/>
          </a:xfrm>
        </p:spPr>
        <p:txBody>
          <a:bodyPr>
            <a:normAutofit/>
          </a:bodyPr>
          <a:lstStyle/>
          <a:p>
            <a:r>
              <a:rPr lang="lt-LT" sz="6600" dirty="0" smtClean="0"/>
              <a:t>Darbo priemonės</a:t>
            </a:r>
            <a:endParaRPr lang="lt-LT" sz="6600" dirty="0"/>
          </a:p>
        </p:txBody>
      </p:sp>
    </p:spTree>
    <p:extLst>
      <p:ext uri="{BB962C8B-B14F-4D97-AF65-F5344CB8AC3E}">
        <p14:creationId xmlns="" xmlns:p14="http://schemas.microsoft.com/office/powerpoint/2010/main" val="212476059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DSC_0488.JPG"/>
          <p:cNvPicPr>
            <a:picLocks noGrp="1" noChangeAspect="1"/>
          </p:cNvPicPr>
          <p:nvPr>
            <p:ph idx="1"/>
          </p:nvPr>
        </p:nvPicPr>
        <p:blipFill>
          <a:blip r:embed="rId2" cstate="print"/>
          <a:stretch>
            <a:fillRect/>
          </a:stretch>
        </p:blipFill>
        <p:spPr>
          <a:xfrm>
            <a:off x="-12479" y="0"/>
            <a:ext cx="9156479" cy="6071849"/>
          </a:xfrm>
        </p:spPr>
      </p:pic>
      <p:sp>
        <p:nvSpPr>
          <p:cNvPr id="5" name="TextBox 4"/>
          <p:cNvSpPr txBox="1"/>
          <p:nvPr/>
        </p:nvSpPr>
        <p:spPr>
          <a:xfrm>
            <a:off x="149087" y="6145221"/>
            <a:ext cx="8991600" cy="584775"/>
          </a:xfrm>
          <a:prstGeom prst="rect">
            <a:avLst/>
          </a:prstGeom>
          <a:noFill/>
        </p:spPr>
        <p:txBody>
          <a:bodyPr wrap="square" rtlCol="0">
            <a:spAutoFit/>
          </a:bodyPr>
          <a:lstStyle/>
          <a:p>
            <a:r>
              <a:rPr lang="lt-LT" sz="3200" b="1" dirty="0" smtClean="0">
                <a:effectLst>
                  <a:outerShdw blurRad="38100" dist="38100" dir="2700000" algn="tl">
                    <a:srgbClr val="000000">
                      <a:alpha val="43137"/>
                    </a:srgbClr>
                  </a:outerShdw>
                </a:effectLst>
              </a:rPr>
              <a:t>Elektroninės svarstyklės</a:t>
            </a:r>
            <a:endParaRPr lang="en-US" sz="3200" b="1"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DSC_0492.JPG"/>
          <p:cNvPicPr>
            <a:picLocks noGrp="1" noChangeAspect="1"/>
          </p:cNvPicPr>
          <p:nvPr>
            <p:ph idx="1"/>
          </p:nvPr>
        </p:nvPicPr>
        <p:blipFill rotWithShape="1">
          <a:blip r:embed="rId2" cstate="print"/>
          <a:srcRect t="1257" b="15802"/>
          <a:stretch/>
        </p:blipFill>
        <p:spPr>
          <a:xfrm>
            <a:off x="9144" y="685800"/>
            <a:ext cx="9144000" cy="5029200"/>
          </a:xfrm>
        </p:spPr>
      </p:pic>
      <p:sp>
        <p:nvSpPr>
          <p:cNvPr id="5" name="TextBox 4"/>
          <p:cNvSpPr txBox="1"/>
          <p:nvPr/>
        </p:nvSpPr>
        <p:spPr>
          <a:xfrm>
            <a:off x="1752600" y="5943600"/>
            <a:ext cx="5181600" cy="646331"/>
          </a:xfrm>
          <a:prstGeom prst="rect">
            <a:avLst/>
          </a:prstGeom>
          <a:noFill/>
        </p:spPr>
        <p:txBody>
          <a:bodyPr wrap="square" rtlCol="0">
            <a:spAutoFit/>
          </a:bodyPr>
          <a:lstStyle/>
          <a:p>
            <a:r>
              <a:rPr lang="lt-LT" sz="3600" b="1" dirty="0" smtClean="0">
                <a:effectLst>
                  <a:outerShdw blurRad="38100" dist="38100" dir="2700000" algn="tl">
                    <a:srgbClr val="000000">
                      <a:alpha val="43137"/>
                    </a:srgbClr>
                  </a:outerShdw>
                </a:effectLst>
              </a:rPr>
              <a:t>Mobilusis telefonas</a:t>
            </a:r>
            <a:endParaRPr lang="en-US" sz="3600" b="1"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DSC_0458.JPG"/>
          <p:cNvPicPr>
            <a:picLocks noGrp="1" noChangeAspect="1"/>
          </p:cNvPicPr>
          <p:nvPr>
            <p:ph idx="1"/>
          </p:nvPr>
        </p:nvPicPr>
        <p:blipFill>
          <a:blip r:embed="rId2" cstate="print"/>
          <a:stretch>
            <a:fillRect/>
          </a:stretch>
        </p:blipFill>
        <p:spPr>
          <a:xfrm>
            <a:off x="0" y="-35774"/>
            <a:ext cx="9144000" cy="6870583"/>
          </a:xfrm>
        </p:spPr>
      </p:pic>
      <p:sp>
        <p:nvSpPr>
          <p:cNvPr id="3" name="Stačiakampis 2"/>
          <p:cNvSpPr/>
          <p:nvPr/>
        </p:nvSpPr>
        <p:spPr>
          <a:xfrm>
            <a:off x="3962400" y="5943600"/>
            <a:ext cx="4793546" cy="646331"/>
          </a:xfrm>
          <a:prstGeom prst="rect">
            <a:avLst/>
          </a:prstGeom>
        </p:spPr>
        <p:txBody>
          <a:bodyPr wrap="square">
            <a:spAutoFit/>
          </a:bodyPr>
          <a:lstStyle/>
          <a:p>
            <a:r>
              <a:rPr lang="lt-LT" sz="3600" b="1" dirty="0"/>
              <a:t>Oro </a:t>
            </a:r>
            <a:r>
              <a:rPr lang="lt-LT" sz="3600" b="1" dirty="0" smtClean="0"/>
              <a:t>kompresorius</a:t>
            </a:r>
            <a:endParaRPr lang="lt-LT" b="1"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vadinimas 2"/>
          <p:cNvSpPr>
            <a:spLocks noGrp="1"/>
          </p:cNvSpPr>
          <p:nvPr>
            <p:ph type="title"/>
          </p:nvPr>
        </p:nvSpPr>
        <p:spPr/>
        <p:txBody>
          <a:bodyPr/>
          <a:lstStyle/>
          <a:p>
            <a:endParaRPr lang="lt-LT"/>
          </a:p>
        </p:txBody>
      </p:sp>
      <p:pic>
        <p:nvPicPr>
          <p:cNvPr id="5" name="Content Placeholder 4" descr="DSC_0459.JPG"/>
          <p:cNvPicPr>
            <a:picLocks noGrp="1" noChangeAspect="1"/>
          </p:cNvPicPr>
          <p:nvPr>
            <p:ph idx="4294967295"/>
          </p:nvPr>
        </p:nvPicPr>
        <p:blipFill>
          <a:blip r:embed="rId2" cstate="print"/>
          <a:stretch>
            <a:fillRect/>
          </a:stretch>
        </p:blipFill>
        <p:spPr>
          <a:xfrm>
            <a:off x="0" y="0"/>
            <a:ext cx="9144000" cy="6858000"/>
          </a:xfrm>
        </p:spPr>
      </p:pic>
      <p:sp>
        <p:nvSpPr>
          <p:cNvPr id="4" name="TextBox 3"/>
          <p:cNvSpPr txBox="1"/>
          <p:nvPr/>
        </p:nvSpPr>
        <p:spPr>
          <a:xfrm>
            <a:off x="381000" y="152400"/>
            <a:ext cx="2514600" cy="1077218"/>
          </a:xfrm>
          <a:prstGeom prst="rect">
            <a:avLst/>
          </a:prstGeom>
          <a:noFill/>
        </p:spPr>
        <p:txBody>
          <a:bodyPr wrap="square" rtlCol="0">
            <a:spAutoFit/>
          </a:bodyPr>
          <a:lstStyle/>
          <a:p>
            <a:r>
              <a:rPr lang="lt-LT" sz="3200" b="1" dirty="0" smtClean="0"/>
              <a:t>Slėgio matuoklis</a:t>
            </a:r>
            <a:endParaRPr lang="en-US" sz="3200" b="1"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avadinimas 4"/>
          <p:cNvSpPr>
            <a:spLocks noGrp="1"/>
          </p:cNvSpPr>
          <p:nvPr>
            <p:ph type="title"/>
          </p:nvPr>
        </p:nvSpPr>
        <p:spPr/>
        <p:txBody>
          <a:bodyPr/>
          <a:lstStyle/>
          <a:p>
            <a:endParaRPr lang="lt-LT"/>
          </a:p>
        </p:txBody>
      </p:sp>
      <p:sp>
        <p:nvSpPr>
          <p:cNvPr id="7" name="Stačiakampis 6"/>
          <p:cNvSpPr/>
          <p:nvPr/>
        </p:nvSpPr>
        <p:spPr>
          <a:xfrm>
            <a:off x="7240915" y="6488668"/>
            <a:ext cx="1903085" cy="369332"/>
          </a:xfrm>
          <a:prstGeom prst="rect">
            <a:avLst/>
          </a:prstGeom>
        </p:spPr>
        <p:txBody>
          <a:bodyPr wrap="none">
            <a:spAutoFit/>
          </a:bodyPr>
          <a:lstStyle/>
          <a:p>
            <a:r>
              <a:rPr lang="lt-LT" dirty="0"/>
              <a:t>Matavimo juosta</a:t>
            </a:r>
          </a:p>
        </p:txBody>
      </p:sp>
      <p:pic>
        <p:nvPicPr>
          <p:cNvPr id="8" name="Paveikslėlis 7"/>
          <p:cNvPicPr>
            <a:picLocks noChangeAspect="1"/>
          </p:cNvPicPr>
          <p:nvPr/>
        </p:nvPicPr>
        <p:blipFill>
          <a:blip r:embed="rId2" cstate="print"/>
          <a:stretch>
            <a:fillRect/>
          </a:stretch>
        </p:blipFill>
        <p:spPr>
          <a:xfrm>
            <a:off x="0" y="0"/>
            <a:ext cx="9170599" cy="6858000"/>
          </a:xfrm>
          <a:prstGeom prst="rect">
            <a:avLst/>
          </a:prstGeom>
        </p:spPr>
      </p:pic>
      <p:sp>
        <p:nvSpPr>
          <p:cNvPr id="6" name="TextBox 5"/>
          <p:cNvSpPr txBox="1"/>
          <p:nvPr/>
        </p:nvSpPr>
        <p:spPr>
          <a:xfrm>
            <a:off x="5943600" y="5780782"/>
            <a:ext cx="3200400" cy="1077218"/>
          </a:xfrm>
          <a:prstGeom prst="rect">
            <a:avLst/>
          </a:prstGeom>
          <a:noFill/>
        </p:spPr>
        <p:txBody>
          <a:bodyPr wrap="square" rtlCol="0">
            <a:spAutoFit/>
          </a:bodyPr>
          <a:lstStyle/>
          <a:p>
            <a:r>
              <a:rPr lang="lt-LT" sz="3200" b="1" dirty="0" smtClean="0">
                <a:effectLst>
                  <a:outerShdw blurRad="38100" dist="38100" dir="2700000" algn="tl">
                    <a:srgbClr val="000000">
                      <a:alpha val="43137"/>
                    </a:srgbClr>
                  </a:outerShdw>
                </a:effectLst>
              </a:rPr>
              <a:t>Matavimo juosta</a:t>
            </a:r>
            <a:endParaRPr lang="en-US" sz="3200" b="1" dirty="0">
              <a:effectLst>
                <a:outerShdw blurRad="38100" dist="38100" dir="2700000" algn="tl">
                  <a:srgbClr val="000000">
                    <a:alpha val="43137"/>
                  </a:srgbClr>
                </a:outerShdw>
              </a:effectLst>
            </a:endParaRPr>
          </a:p>
        </p:txBody>
      </p:sp>
    </p:spTree>
    <p:extLst>
      <p:ext uri="{BB962C8B-B14F-4D97-AF65-F5344CB8AC3E}">
        <p14:creationId xmlns="" xmlns:p14="http://schemas.microsoft.com/office/powerpoint/2010/main" val="170883493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avadinimas 4"/>
          <p:cNvSpPr>
            <a:spLocks noGrp="1"/>
          </p:cNvSpPr>
          <p:nvPr>
            <p:ph type="title"/>
          </p:nvPr>
        </p:nvSpPr>
        <p:spPr/>
        <p:txBody>
          <a:bodyPr/>
          <a:lstStyle/>
          <a:p>
            <a:endParaRPr lang="lt-LT"/>
          </a:p>
        </p:txBody>
      </p:sp>
      <p:pic>
        <p:nvPicPr>
          <p:cNvPr id="6" name="Paveikslėlis 5"/>
          <p:cNvPicPr>
            <a:picLocks noChangeAspect="1"/>
          </p:cNvPicPr>
          <p:nvPr/>
        </p:nvPicPr>
        <p:blipFill>
          <a:blip r:embed="rId2" cstate="print"/>
          <a:stretch>
            <a:fillRect/>
          </a:stretch>
        </p:blipFill>
        <p:spPr>
          <a:xfrm>
            <a:off x="0" y="685800"/>
            <a:ext cx="9144000" cy="5082734"/>
          </a:xfrm>
          <a:prstGeom prst="rect">
            <a:avLst/>
          </a:prstGeom>
        </p:spPr>
      </p:pic>
      <p:sp>
        <p:nvSpPr>
          <p:cNvPr id="7" name="Stačiakampis 6"/>
          <p:cNvSpPr/>
          <p:nvPr/>
        </p:nvSpPr>
        <p:spPr>
          <a:xfrm>
            <a:off x="-25400" y="3301637"/>
            <a:ext cx="9144000" cy="523220"/>
          </a:xfrm>
          <a:prstGeom prst="rect">
            <a:avLst/>
          </a:prstGeom>
        </p:spPr>
        <p:txBody>
          <a:bodyPr wrap="square">
            <a:spAutoFit/>
          </a:bodyPr>
          <a:lstStyle/>
          <a:p>
            <a:r>
              <a:rPr lang="lt-LT" sz="2800" dirty="0" smtClean="0"/>
              <a:t>	</a:t>
            </a:r>
            <a:endParaRPr lang="lt-LT" sz="3200" b="1" dirty="0"/>
          </a:p>
        </p:txBody>
      </p:sp>
      <p:sp>
        <p:nvSpPr>
          <p:cNvPr id="8" name="TextBox 7"/>
          <p:cNvSpPr txBox="1"/>
          <p:nvPr/>
        </p:nvSpPr>
        <p:spPr>
          <a:xfrm>
            <a:off x="1676400" y="5943600"/>
            <a:ext cx="6172200" cy="646331"/>
          </a:xfrm>
          <a:prstGeom prst="rect">
            <a:avLst/>
          </a:prstGeom>
          <a:noFill/>
        </p:spPr>
        <p:txBody>
          <a:bodyPr wrap="square" rtlCol="0">
            <a:spAutoFit/>
          </a:bodyPr>
          <a:lstStyle/>
          <a:p>
            <a:r>
              <a:rPr lang="lt-LT" sz="3600" b="1" dirty="0" smtClean="0">
                <a:effectLst>
                  <a:outerShdw blurRad="38100" dist="38100" dir="2700000" algn="tl">
                    <a:srgbClr val="000000">
                      <a:alpha val="43137"/>
                    </a:srgbClr>
                  </a:outerShdw>
                </a:effectLst>
              </a:rPr>
              <a:t>Pneumatinė šaudyklė</a:t>
            </a:r>
            <a:endParaRPr lang="en-US" sz="3600" b="1" dirty="0">
              <a:effectLst>
                <a:outerShdw blurRad="38100" dist="38100" dir="2700000" algn="tl">
                  <a:srgbClr val="000000">
                    <a:alpha val="43137"/>
                  </a:srgbClr>
                </a:outerShdw>
              </a:effectLst>
            </a:endParaRPr>
          </a:p>
        </p:txBody>
      </p:sp>
    </p:spTree>
    <p:extLst>
      <p:ext uri="{BB962C8B-B14F-4D97-AF65-F5344CB8AC3E}">
        <p14:creationId xmlns="" xmlns:p14="http://schemas.microsoft.com/office/powerpoint/2010/main" val="251017773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avadinimas 4"/>
          <p:cNvSpPr>
            <a:spLocks noGrp="1"/>
          </p:cNvSpPr>
          <p:nvPr>
            <p:ph type="title"/>
          </p:nvPr>
        </p:nvSpPr>
        <p:spPr>
          <a:xfrm>
            <a:off x="533400" y="2667000"/>
            <a:ext cx="8229600" cy="1143000"/>
          </a:xfrm>
        </p:spPr>
        <p:txBody>
          <a:bodyPr>
            <a:normAutofit/>
          </a:bodyPr>
          <a:lstStyle/>
          <a:p>
            <a:r>
              <a:rPr lang="lt-LT" sz="6600" dirty="0" smtClean="0"/>
              <a:t>Eksperimento eiga</a:t>
            </a:r>
            <a:endParaRPr lang="lt-LT" sz="6600" dirty="0"/>
          </a:p>
        </p:txBody>
      </p:sp>
    </p:spTree>
    <p:extLst>
      <p:ext uri="{BB962C8B-B14F-4D97-AF65-F5344CB8AC3E}">
        <p14:creationId xmlns="" xmlns:p14="http://schemas.microsoft.com/office/powerpoint/2010/main" val="303635030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8" name="Content Placeholder 7" descr="DSC_0485.JPG"/>
          <p:cNvPicPr>
            <a:picLocks noGrp="1" noChangeAspect="1"/>
          </p:cNvPicPr>
          <p:nvPr>
            <p:ph sz="half" idx="1"/>
          </p:nvPr>
        </p:nvPicPr>
        <p:blipFill rotWithShape="1">
          <a:blip r:embed="rId2" cstate="print"/>
          <a:srcRect t="13906"/>
          <a:stretch/>
        </p:blipFill>
        <p:spPr>
          <a:xfrm>
            <a:off x="28652" y="36443"/>
            <a:ext cx="9115348" cy="5204028"/>
          </a:xfrm>
        </p:spPr>
      </p:pic>
      <p:sp>
        <p:nvSpPr>
          <p:cNvPr id="4" name="Content Placeholder 3"/>
          <p:cNvSpPr>
            <a:spLocks noGrp="1"/>
          </p:cNvSpPr>
          <p:nvPr>
            <p:ph sz="half" idx="2"/>
          </p:nvPr>
        </p:nvSpPr>
        <p:spPr>
          <a:xfrm>
            <a:off x="41904" y="5334000"/>
            <a:ext cx="8458200" cy="1524000"/>
          </a:xfrm>
        </p:spPr>
        <p:txBody>
          <a:bodyPr>
            <a:normAutofit fontScale="70000" lnSpcReduction="20000"/>
          </a:bodyPr>
          <a:lstStyle/>
          <a:p>
            <a:pPr>
              <a:buNone/>
            </a:pPr>
            <a:r>
              <a:rPr lang="lt-LT" sz="7200" b="1" dirty="0" smtClean="0">
                <a:effectLst>
                  <a:outerShdw blurRad="38100" dist="38100" dir="2700000" algn="tl">
                    <a:srgbClr val="000000">
                      <a:alpha val="43137"/>
                    </a:srgbClr>
                  </a:outerShdw>
                </a:effectLst>
              </a:rPr>
              <a:t>1.Iš mašininio gesintuvo sukonstravau šaudyklę.</a:t>
            </a:r>
          </a:p>
          <a:p>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0" y="-152400"/>
            <a:ext cx="8229600" cy="1173162"/>
          </a:xfrm>
        </p:spPr>
        <p:txBody>
          <a:bodyPr>
            <a:normAutofit/>
          </a:bodyPr>
          <a:lstStyle/>
          <a:p>
            <a:r>
              <a:rPr lang="lt-LT" sz="4400" b="1" dirty="0" smtClean="0"/>
              <a:t>Kaip konstravau šaudyklę?</a:t>
            </a:r>
            <a:endParaRPr lang="lt-LT" sz="4400" b="1" dirty="0"/>
          </a:p>
        </p:txBody>
      </p:sp>
      <p:sp>
        <p:nvSpPr>
          <p:cNvPr id="5" name="Turinio vietos rezervavimo ženklas 4"/>
          <p:cNvSpPr>
            <a:spLocks noGrp="1"/>
          </p:cNvSpPr>
          <p:nvPr>
            <p:ph idx="1"/>
          </p:nvPr>
        </p:nvSpPr>
        <p:spPr>
          <a:xfrm>
            <a:off x="228600" y="1371600"/>
            <a:ext cx="8229600" cy="5013960"/>
          </a:xfrm>
        </p:spPr>
        <p:txBody>
          <a:bodyPr>
            <a:noAutofit/>
          </a:bodyPr>
          <a:lstStyle/>
          <a:p>
            <a:r>
              <a:rPr lang="lt-LT" sz="3600" b="1" dirty="0" smtClean="0">
                <a:effectLst>
                  <a:outerShdw blurRad="38100" dist="38100" dir="2700000" algn="tl">
                    <a:srgbClr val="000000">
                      <a:alpha val="43137"/>
                    </a:srgbClr>
                  </a:outerShdw>
                </a:effectLst>
              </a:rPr>
              <a:t>Kieme susiradau mašininį gesintuvą nupjoviau jo viršų ir jo šone išgręžiau su grąžtu skylę, įdėjau ventilį.</a:t>
            </a:r>
          </a:p>
          <a:p>
            <a:r>
              <a:rPr lang="lt-LT" sz="3600" b="1" dirty="0" smtClean="0">
                <a:effectLst>
                  <a:outerShdw blurRad="38100" dist="38100" dir="2700000" algn="tl">
                    <a:srgbClr val="000000">
                      <a:alpha val="43137"/>
                    </a:srgbClr>
                  </a:outerShdw>
                </a:effectLst>
              </a:rPr>
              <a:t>Nusipirkau parduotuvėje vamzdį, čiaupą ir kitas detales.</a:t>
            </a:r>
          </a:p>
          <a:p>
            <a:r>
              <a:rPr lang="lt-LT" sz="3600" b="1" dirty="0" smtClean="0">
                <a:effectLst>
                  <a:outerShdw blurRad="38100" dist="38100" dir="2700000" algn="tl">
                    <a:srgbClr val="000000">
                      <a:alpha val="43137"/>
                    </a:srgbClr>
                  </a:outerShdw>
                </a:effectLst>
              </a:rPr>
              <a:t>Sumontavau į gesintuvą čiaupą, ir prie čiaupo primontavau vamzdį.</a:t>
            </a:r>
            <a:r>
              <a:rPr lang="lt-LT" dirty="0" smtClean="0"/>
              <a:t>.</a:t>
            </a:r>
            <a:endParaRPr lang="lt-LT"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tačiakampis 4"/>
          <p:cNvSpPr/>
          <p:nvPr/>
        </p:nvSpPr>
        <p:spPr>
          <a:xfrm>
            <a:off x="228600" y="762000"/>
            <a:ext cx="8610600" cy="5078313"/>
          </a:xfrm>
          <a:prstGeom prst="rect">
            <a:avLst/>
          </a:prstGeom>
        </p:spPr>
        <p:txBody>
          <a:bodyPr wrap="square">
            <a:spAutoFit/>
          </a:bodyPr>
          <a:lstStyle/>
          <a:p>
            <a:r>
              <a:rPr lang="lt-LT" sz="5400" b="1" dirty="0" smtClean="0"/>
              <a:t>2. Iš medžio ir geležies gaminau įvairių formų šovinius.</a:t>
            </a:r>
          </a:p>
          <a:p>
            <a:r>
              <a:rPr lang="lt-LT" sz="5400" b="1" dirty="0" smtClean="0"/>
              <a:t>3. Svarstyklėmis svėriau kulkas ir nustačiau jų masę. </a:t>
            </a:r>
            <a:endParaRPr lang="lt-LT" sz="54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tačiakampis 4"/>
          <p:cNvSpPr/>
          <p:nvPr/>
        </p:nvSpPr>
        <p:spPr>
          <a:xfrm>
            <a:off x="228600" y="433437"/>
            <a:ext cx="8153400" cy="3416320"/>
          </a:xfrm>
          <a:prstGeom prst="rect">
            <a:avLst/>
          </a:prstGeom>
        </p:spPr>
        <p:txBody>
          <a:bodyPr wrap="square">
            <a:spAutoFit/>
          </a:bodyPr>
          <a:lstStyle/>
          <a:p>
            <a:pPr algn="just"/>
            <a:r>
              <a:rPr lang="lt-LT" sz="5400" b="1" dirty="0" smtClean="0">
                <a:effectLst>
                  <a:outerShdw blurRad="38100" dist="38100" dir="2700000" algn="tl">
                    <a:srgbClr val="000000">
                      <a:alpha val="43137"/>
                    </a:srgbClr>
                  </a:outerShdw>
                </a:effectLst>
              </a:rPr>
              <a:t>4.Šaudžiau įvairios formos kulkomis ir matavau jų lėkio nuotolį</a:t>
            </a:r>
            <a:r>
              <a:rPr lang="lt-LT" sz="5400" b="1" dirty="0">
                <a:effectLst>
                  <a:outerShdw blurRad="38100" dist="38100" dir="2700000" algn="tl">
                    <a:srgbClr val="000000">
                      <a:alpha val="43137"/>
                    </a:srgbClr>
                  </a:outerShdw>
                </a:effectLst>
              </a:rPr>
              <a:t>. </a:t>
            </a:r>
            <a:endParaRPr lang="lt-LT" sz="5400" b="1" dirty="0" smtClean="0">
              <a:effectLst>
                <a:outerShdw blurRad="38100" dist="38100" dir="2700000" algn="tl">
                  <a:srgbClr val="000000">
                    <a:alpha val="43137"/>
                  </a:srgbClr>
                </a:outerShdw>
              </a:effectLst>
            </a:endParaRPr>
          </a:p>
        </p:txBody>
      </p:sp>
      <p:pic>
        <p:nvPicPr>
          <p:cNvPr id="2" name="Paveikslėlis 1"/>
          <p:cNvPicPr>
            <a:picLocks noChangeAspect="1"/>
          </p:cNvPicPr>
          <p:nvPr/>
        </p:nvPicPr>
        <p:blipFill rotWithShape="1">
          <a:blip r:embed="rId2" cstate="print"/>
          <a:srcRect t="9871"/>
          <a:stretch/>
        </p:blipFill>
        <p:spPr>
          <a:xfrm>
            <a:off x="1892162" y="3810000"/>
            <a:ext cx="4826276" cy="2815967"/>
          </a:xfrm>
          <a:prstGeom prst="rect">
            <a:avLst/>
          </a:prstGeom>
        </p:spPr>
      </p:pic>
      <p:sp>
        <p:nvSpPr>
          <p:cNvPr id="6" name="Stačiakampis 5"/>
          <p:cNvSpPr/>
          <p:nvPr/>
        </p:nvSpPr>
        <p:spPr>
          <a:xfrm>
            <a:off x="1025652" y="4057937"/>
            <a:ext cx="13716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0" name="Stačiakampis 9"/>
          <p:cNvSpPr/>
          <p:nvPr/>
        </p:nvSpPr>
        <p:spPr>
          <a:xfrm>
            <a:off x="751293" y="6172200"/>
            <a:ext cx="220980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pic>
        <p:nvPicPr>
          <p:cNvPr id="11" name="Paveikslėlis 10"/>
          <p:cNvPicPr>
            <a:picLocks noChangeAspect="1"/>
          </p:cNvPicPr>
          <p:nvPr/>
        </p:nvPicPr>
        <p:blipFill>
          <a:blip r:embed="rId3" cstate="print"/>
          <a:stretch>
            <a:fillRect/>
          </a:stretch>
        </p:blipFill>
        <p:spPr>
          <a:xfrm>
            <a:off x="4565903" y="2548051"/>
            <a:ext cx="12193" cy="1761897"/>
          </a:xfrm>
          <a:prstGeom prst="rect">
            <a:avLst/>
          </a:prstGeom>
        </p:spPr>
      </p:pic>
      <p:sp>
        <p:nvSpPr>
          <p:cNvPr id="12" name="Stačiakampis 11"/>
          <p:cNvSpPr/>
          <p:nvPr/>
        </p:nvSpPr>
        <p:spPr>
          <a:xfrm>
            <a:off x="2961093" y="6268185"/>
            <a:ext cx="2866490" cy="523220"/>
          </a:xfrm>
          <a:prstGeom prst="rect">
            <a:avLst/>
          </a:prstGeom>
        </p:spPr>
        <p:txBody>
          <a:bodyPr wrap="none">
            <a:spAutoFit/>
          </a:bodyPr>
          <a:lstStyle/>
          <a:p>
            <a:r>
              <a:rPr lang="lt-LT" sz="2800" b="1" dirty="0" smtClean="0"/>
              <a:t>Lėkio nuotolis</a:t>
            </a:r>
            <a:endParaRPr lang="lt-LT" sz="2800" b="1" dirty="0"/>
          </a:p>
        </p:txBody>
      </p:sp>
      <p:sp>
        <p:nvSpPr>
          <p:cNvPr id="13" name="Stačiakampis 12"/>
          <p:cNvSpPr/>
          <p:nvPr/>
        </p:nvSpPr>
        <p:spPr>
          <a:xfrm>
            <a:off x="933815" y="4354378"/>
            <a:ext cx="1426994" cy="400110"/>
          </a:xfrm>
          <a:prstGeom prst="rect">
            <a:avLst/>
          </a:prstGeom>
        </p:spPr>
        <p:txBody>
          <a:bodyPr wrap="none">
            <a:spAutoFit/>
          </a:bodyPr>
          <a:lstStyle/>
          <a:p>
            <a:r>
              <a:rPr lang="lt-LT" sz="2000" b="1" dirty="0" smtClean="0"/>
              <a:t>Šaudyklė</a:t>
            </a:r>
            <a:endParaRPr lang="lt-LT" sz="2000" b="1" dirty="0"/>
          </a:p>
        </p:txBody>
      </p:sp>
      <p:sp>
        <p:nvSpPr>
          <p:cNvPr id="14" name="Stačiakampis 13"/>
          <p:cNvSpPr/>
          <p:nvPr/>
        </p:nvSpPr>
        <p:spPr>
          <a:xfrm>
            <a:off x="2563602" y="3849757"/>
            <a:ext cx="987771" cy="400110"/>
          </a:xfrm>
          <a:prstGeom prst="rect">
            <a:avLst/>
          </a:prstGeom>
        </p:spPr>
        <p:txBody>
          <a:bodyPr wrap="none">
            <a:spAutoFit/>
          </a:bodyPr>
          <a:lstStyle/>
          <a:p>
            <a:r>
              <a:rPr lang="lt-LT" sz="2000" b="1" dirty="0" smtClean="0"/>
              <a:t>Kulka</a:t>
            </a:r>
            <a:endParaRPr lang="lt-LT" sz="2000" b="1"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381000" y="838200"/>
            <a:ext cx="7752522" cy="5181600"/>
          </a:xfrm>
        </p:spPr>
        <p:txBody>
          <a:bodyPr>
            <a:normAutofit fontScale="92500"/>
          </a:bodyPr>
          <a:lstStyle/>
          <a:p>
            <a:pPr>
              <a:buNone/>
            </a:pPr>
            <a:r>
              <a:rPr lang="lt-LT" sz="5400" b="1" dirty="0" smtClean="0">
                <a:effectLst>
                  <a:outerShdw blurRad="38100" dist="38100" dir="2700000" algn="tl">
                    <a:srgbClr val="000000">
                      <a:alpha val="43137"/>
                    </a:srgbClr>
                  </a:outerShdw>
                </a:effectLst>
              </a:rPr>
              <a:t>5</a:t>
            </a:r>
            <a:r>
              <a:rPr lang="lt-LT" sz="4800" b="1" dirty="0" smtClean="0"/>
              <a:t>. </a:t>
            </a:r>
            <a:r>
              <a:rPr lang="lt-LT" sz="5400" b="1" dirty="0" smtClean="0"/>
              <a:t>Apskaičiavau kulkos skriejimo vidutinį greitį.</a:t>
            </a:r>
          </a:p>
          <a:p>
            <a:pPr>
              <a:buNone/>
            </a:pPr>
            <a:endParaRPr lang="lt-LT" sz="5400" b="1" dirty="0" smtClean="0"/>
          </a:p>
          <a:p>
            <a:pPr>
              <a:buNone/>
            </a:pPr>
            <a:r>
              <a:rPr lang="lt-LT" sz="5400" b="1" dirty="0" smtClean="0"/>
              <a:t>   v </a:t>
            </a:r>
            <a:r>
              <a:rPr lang="en-US" sz="3500" b="1" dirty="0" smtClean="0"/>
              <a:t>(</a:t>
            </a:r>
            <a:r>
              <a:rPr lang="en-US" sz="3900" b="1" dirty="0" err="1" smtClean="0"/>
              <a:t>vidutinis</a:t>
            </a:r>
            <a:r>
              <a:rPr lang="en-US" sz="3900" b="1" dirty="0" smtClean="0"/>
              <a:t> </a:t>
            </a:r>
            <a:r>
              <a:rPr lang="en-US" sz="3900" b="1" dirty="0" err="1" smtClean="0"/>
              <a:t>greitis</a:t>
            </a:r>
            <a:r>
              <a:rPr lang="en-US" sz="3500" b="1" dirty="0" smtClean="0"/>
              <a:t>)</a:t>
            </a:r>
            <a:r>
              <a:rPr lang="lt-LT" sz="3500" b="1" dirty="0" smtClean="0"/>
              <a:t> </a:t>
            </a:r>
            <a:r>
              <a:rPr lang="en-US" sz="5400" b="1" dirty="0" smtClean="0"/>
              <a:t>=  </a:t>
            </a:r>
            <a:endParaRPr lang="lt-LT" sz="5400" b="1" dirty="0" smtClean="0"/>
          </a:p>
          <a:p>
            <a:pPr>
              <a:buNone/>
            </a:pPr>
            <a:r>
              <a:rPr lang="lt-LT" sz="5400" b="1" dirty="0" smtClean="0"/>
              <a:t>   </a:t>
            </a:r>
            <a:r>
              <a:rPr lang="en-US" sz="5400" b="1" dirty="0" smtClean="0"/>
              <a:t>s</a:t>
            </a:r>
            <a:r>
              <a:rPr lang="lt-LT" sz="5400" b="1" dirty="0" smtClean="0"/>
              <a:t> </a:t>
            </a:r>
            <a:r>
              <a:rPr lang="en-US" sz="3900" b="1" dirty="0" smtClean="0"/>
              <a:t>(</a:t>
            </a:r>
            <a:r>
              <a:rPr lang="lt-LT" sz="3900" b="1" dirty="0" smtClean="0"/>
              <a:t>lėkio nuotolis</a:t>
            </a:r>
            <a:r>
              <a:rPr lang="en-US" sz="3900" b="1" dirty="0" smtClean="0"/>
              <a:t>) </a:t>
            </a:r>
            <a:r>
              <a:rPr lang="en-US" sz="5400" b="1" dirty="0" smtClean="0"/>
              <a:t>/ t </a:t>
            </a:r>
            <a:r>
              <a:rPr lang="en-US" sz="3900" b="1" dirty="0" smtClean="0"/>
              <a:t>(</a:t>
            </a:r>
            <a:r>
              <a:rPr lang="en-US" sz="3900" b="1" dirty="0" err="1" smtClean="0"/>
              <a:t>laikas</a:t>
            </a:r>
            <a:r>
              <a:rPr lang="lt-LT" sz="3900" b="1" dirty="0" smtClean="0"/>
              <a:t>)</a:t>
            </a:r>
            <a:endParaRPr lang="lt-LT" sz="39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ntraštė 4"/>
          <p:cNvSpPr>
            <a:spLocks noGrp="1"/>
          </p:cNvSpPr>
          <p:nvPr>
            <p:ph type="title"/>
          </p:nvPr>
        </p:nvSpPr>
        <p:spPr>
          <a:xfrm>
            <a:off x="457200" y="746919"/>
            <a:ext cx="8229600" cy="639762"/>
          </a:xfrm>
        </p:spPr>
        <p:txBody>
          <a:bodyPr>
            <a:noAutofit/>
          </a:bodyPr>
          <a:lstStyle/>
          <a:p>
            <a:r>
              <a:rPr lang="lt-LT" sz="4800" b="1" dirty="0" smtClean="0"/>
              <a:t>Kaip šaudžiau?</a:t>
            </a:r>
            <a:br>
              <a:rPr lang="lt-LT" sz="4800" b="1" dirty="0" smtClean="0"/>
            </a:br>
            <a:endParaRPr lang="lt-LT" sz="4800" b="1" dirty="0"/>
          </a:p>
        </p:txBody>
      </p:sp>
      <p:sp>
        <p:nvSpPr>
          <p:cNvPr id="3" name="Text Placeholder 2"/>
          <p:cNvSpPr>
            <a:spLocks noGrp="1"/>
          </p:cNvSpPr>
          <p:nvPr>
            <p:ph type="body" idx="4294967295"/>
          </p:nvPr>
        </p:nvSpPr>
        <p:spPr>
          <a:xfrm>
            <a:off x="0" y="838200"/>
            <a:ext cx="8229600" cy="5181600"/>
          </a:xfrm>
        </p:spPr>
        <p:txBody>
          <a:bodyPr>
            <a:noAutofit/>
          </a:bodyPr>
          <a:lstStyle/>
          <a:p>
            <a:pPr>
              <a:buFont typeface="Wingdings" pitchFamily="2" charset="2"/>
              <a:buChar char="§"/>
            </a:pPr>
            <a:r>
              <a:rPr lang="lt-LT" sz="3600" b="1" dirty="0" smtClean="0"/>
              <a:t>Lauke  pasistatęs dvi kėdes , oro kompresoriumi pripildžiau balioną  oro. </a:t>
            </a:r>
          </a:p>
          <a:p>
            <a:pPr>
              <a:buFont typeface="Wingdings" pitchFamily="2" charset="2"/>
              <a:buChar char="§"/>
            </a:pPr>
            <a:r>
              <a:rPr lang="lt-LT" sz="3600" b="1" dirty="0" smtClean="0"/>
              <a:t>Užtaisiau šaudyklę, pastačiau ant kėdės lygiagrečiai žemės paviršiui. </a:t>
            </a:r>
          </a:p>
          <a:p>
            <a:pPr>
              <a:buFont typeface="Wingdings" pitchFamily="2" charset="2"/>
              <a:buChar char="§"/>
            </a:pPr>
            <a:r>
              <a:rPr lang="lt-LT" sz="3600" b="1" dirty="0" smtClean="0"/>
              <a:t>Šoviau  vienos medžiagos ir formos kulkas 3 kartus.</a:t>
            </a:r>
          </a:p>
          <a:p>
            <a:pPr>
              <a:buFont typeface="Wingdings" pitchFamily="2" charset="2"/>
              <a:buChar char="§"/>
            </a:pPr>
            <a:r>
              <a:rPr lang="lt-LT" sz="3600" b="1" dirty="0" smtClean="0"/>
              <a:t>Išmatavau laiką,  per kurį kulka pasiekia žemę. </a:t>
            </a:r>
            <a:endParaRPr lang="en-US" sz="3600" b="1"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7" descr="DSC_0485.JPG"/>
          <p:cNvPicPr>
            <a:picLocks noGrp="1" noChangeAspect="1"/>
          </p:cNvPicPr>
          <p:nvPr>
            <p:ph idx="1"/>
          </p:nvPr>
        </p:nvPicPr>
        <p:blipFill rotWithShape="1">
          <a:blip r:embed="rId2" cstate="print"/>
          <a:srcRect t="17391" b="8696"/>
          <a:stretch/>
        </p:blipFill>
        <p:spPr>
          <a:xfrm>
            <a:off x="609600" y="6626"/>
            <a:ext cx="7930093" cy="3886200"/>
          </a:xfrm>
        </p:spPr>
      </p:pic>
      <p:sp>
        <p:nvSpPr>
          <p:cNvPr id="8" name="Stačiakampis 7"/>
          <p:cNvSpPr/>
          <p:nvPr/>
        </p:nvSpPr>
        <p:spPr>
          <a:xfrm>
            <a:off x="216671" y="3772648"/>
            <a:ext cx="8715950" cy="3108543"/>
          </a:xfrm>
          <a:prstGeom prst="rect">
            <a:avLst/>
          </a:prstGeom>
        </p:spPr>
        <p:txBody>
          <a:bodyPr wrap="square">
            <a:spAutoFit/>
          </a:bodyPr>
          <a:lstStyle/>
          <a:p>
            <a:r>
              <a:rPr lang="lt-LT" sz="2800" b="1" dirty="0" smtClean="0"/>
              <a:t>Iš pradžių tyrimas nepavyko. Per ilgas šaudyklės vamzdys (50 cm) padidino šaunamąją galią. Šratas skriedavo per toli, sunku  išmatuoti  kūnų lėkio nuotolį. Sutrumpinau vamzdį iki 25 cm, taip sumažindamas šaunamąją galia beveik perpus. </a:t>
            </a:r>
            <a:endParaRPr lang="lt-LT" sz="2800" b="1"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914400" y="2743200"/>
            <a:ext cx="8229600" cy="1143000"/>
          </a:xfrm>
        </p:spPr>
        <p:txBody>
          <a:bodyPr>
            <a:noAutofit/>
          </a:bodyPr>
          <a:lstStyle/>
          <a:p>
            <a:r>
              <a:rPr lang="lt-LT" sz="6000" dirty="0" smtClean="0"/>
              <a:t>Eksperimento rezultatai</a:t>
            </a:r>
            <a:endParaRPr lang="lt-LT" sz="6000" dirty="0"/>
          </a:p>
        </p:txBody>
      </p:sp>
    </p:spTree>
    <p:extLst>
      <p:ext uri="{BB962C8B-B14F-4D97-AF65-F5344CB8AC3E}">
        <p14:creationId xmlns="" xmlns:p14="http://schemas.microsoft.com/office/powerpoint/2010/main" val="163640800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229600" cy="1143000"/>
          </a:xfrm>
        </p:spPr>
        <p:txBody>
          <a:bodyPr>
            <a:normAutofit fontScale="90000"/>
          </a:bodyPr>
          <a:lstStyle/>
          <a:p>
            <a:r>
              <a:rPr lang="en-US" dirty="0" smtClean="0"/>
              <a:t/>
            </a:r>
            <a:br>
              <a:rPr lang="en-US" dirty="0" smtClean="0"/>
            </a:br>
            <a:endParaRPr lang="en-US" dirty="0"/>
          </a:p>
        </p:txBody>
      </p:sp>
      <p:pic>
        <p:nvPicPr>
          <p:cNvPr id="4" name="Content Placeholder 3" descr="DSC_0482.JPG"/>
          <p:cNvPicPr>
            <a:picLocks noGrp="1" noChangeAspect="1"/>
          </p:cNvPicPr>
          <p:nvPr>
            <p:ph idx="1"/>
          </p:nvPr>
        </p:nvPicPr>
        <p:blipFill rotWithShape="1">
          <a:blip r:embed="rId2" cstate="print"/>
          <a:srcRect r="8333"/>
          <a:stretch/>
        </p:blipFill>
        <p:spPr>
          <a:xfrm>
            <a:off x="0" y="0"/>
            <a:ext cx="8382000" cy="6858000"/>
          </a:xfrm>
        </p:spPr>
      </p:pic>
      <p:sp>
        <p:nvSpPr>
          <p:cNvPr id="5" name="TextBox 4"/>
          <p:cNvSpPr txBox="1"/>
          <p:nvPr/>
        </p:nvSpPr>
        <p:spPr>
          <a:xfrm>
            <a:off x="228600" y="4952138"/>
            <a:ext cx="9144000" cy="1938992"/>
          </a:xfrm>
          <a:prstGeom prst="rect">
            <a:avLst/>
          </a:prstGeom>
          <a:noFill/>
        </p:spPr>
        <p:txBody>
          <a:bodyPr wrap="square" rtlCol="0">
            <a:spAutoFit/>
          </a:bodyPr>
          <a:lstStyle/>
          <a:p>
            <a:r>
              <a:rPr lang="lt-LT" sz="4000" b="1" dirty="0" smtClean="0">
                <a:solidFill>
                  <a:srgbClr val="FFFF00"/>
                </a:solidFill>
              </a:rPr>
              <a:t>Geležinio rutulio skriejimo nuotolio matavimo rezultatai</a:t>
            </a:r>
            <a:r>
              <a:rPr lang="en-US" sz="4000" b="1" dirty="0" smtClean="0">
                <a:solidFill>
                  <a:srgbClr val="FFFF00"/>
                </a:solidFill>
              </a:rPr>
              <a:t/>
            </a:r>
            <a:br>
              <a:rPr lang="en-US" sz="4000" b="1" dirty="0" smtClean="0">
                <a:solidFill>
                  <a:srgbClr val="FFFF00"/>
                </a:solidFill>
              </a:rPr>
            </a:br>
            <a:endParaRPr lang="en-US" sz="4000" b="1" dirty="0">
              <a:solidFill>
                <a:srgbClr val="FFFF00"/>
              </a:solidFill>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 xmlns:p14="http://schemas.microsoft.com/office/powerpoint/2010/main" val="277328265"/>
              </p:ext>
            </p:extLst>
          </p:nvPr>
        </p:nvGraphicFramePr>
        <p:xfrm>
          <a:off x="0" y="1"/>
          <a:ext cx="8534400" cy="6857999"/>
        </p:xfrm>
        <a:graphic>
          <a:graphicData uri="http://schemas.openxmlformats.org/drawingml/2006/table">
            <a:tbl>
              <a:tblPr firstRow="1" bandRow="1">
                <a:tableStyleId>{5C22544A-7EE6-4342-B048-85BDC9FD1C3A}</a:tableStyleId>
              </a:tblPr>
              <a:tblGrid>
                <a:gridCol w="1430528"/>
                <a:gridCol w="1430528"/>
                <a:gridCol w="1430528"/>
                <a:gridCol w="1430528"/>
                <a:gridCol w="1406144"/>
                <a:gridCol w="1406144"/>
              </a:tblGrid>
              <a:tr h="1222663">
                <a:tc>
                  <a:txBody>
                    <a:bodyPr/>
                    <a:lstStyle/>
                    <a:p>
                      <a:r>
                        <a:rPr lang="lt-LT" sz="2400" b="1" dirty="0" smtClean="0"/>
                        <a:t>Šūviai</a:t>
                      </a:r>
                      <a:endParaRPr lang="en-US" sz="2400" b="1" dirty="0"/>
                    </a:p>
                  </a:txBody>
                  <a:tcPr/>
                </a:tc>
                <a:tc>
                  <a:txBody>
                    <a:bodyPr/>
                    <a:lstStyle/>
                    <a:p>
                      <a:r>
                        <a:rPr lang="lt-LT" sz="2400" b="1" dirty="0" smtClean="0"/>
                        <a:t>Laikas, s</a:t>
                      </a:r>
                      <a:endParaRPr lang="en-US" sz="2400" b="1" dirty="0"/>
                    </a:p>
                  </a:txBody>
                  <a:tcPr/>
                </a:tc>
                <a:tc>
                  <a:txBody>
                    <a:bodyPr/>
                    <a:lstStyle/>
                    <a:p>
                      <a:r>
                        <a:rPr lang="lt-LT" sz="2400" b="1" dirty="0" smtClean="0"/>
                        <a:t> Atstu</a:t>
                      </a:r>
                    </a:p>
                    <a:p>
                      <a:r>
                        <a:rPr lang="lt-LT" sz="2400" b="1" dirty="0" err="1" smtClean="0"/>
                        <a:t>mas</a:t>
                      </a:r>
                      <a:r>
                        <a:rPr lang="lt-LT" sz="2400" b="1" dirty="0" smtClean="0"/>
                        <a:t>, m</a:t>
                      </a:r>
                      <a:endParaRPr lang="en-US" sz="2400" b="1" dirty="0"/>
                    </a:p>
                  </a:txBody>
                  <a:tcPr/>
                </a:tc>
                <a:tc>
                  <a:txBody>
                    <a:bodyPr/>
                    <a:lstStyle/>
                    <a:p>
                      <a:r>
                        <a:rPr lang="lt-LT" sz="2400" b="1" dirty="0" smtClean="0"/>
                        <a:t>Slėgis,</a:t>
                      </a:r>
                      <a:r>
                        <a:rPr lang="lt-LT" sz="2400" b="1" baseline="0" dirty="0" smtClean="0"/>
                        <a:t> bar.</a:t>
                      </a:r>
                      <a:endParaRPr lang="en-US" sz="2400" b="1" dirty="0"/>
                    </a:p>
                  </a:txBody>
                  <a:tcPr/>
                </a:tc>
                <a:tc>
                  <a:txBody>
                    <a:bodyPr/>
                    <a:lstStyle/>
                    <a:p>
                      <a:r>
                        <a:rPr lang="lt-LT" sz="2400" b="1" dirty="0" err="1" smtClean="0"/>
                        <a:t>Vid</a:t>
                      </a:r>
                      <a:r>
                        <a:rPr lang="lt-LT" sz="2400" b="1" dirty="0" smtClean="0"/>
                        <a:t>. greitis</a:t>
                      </a:r>
                      <a:r>
                        <a:rPr lang="lt-LT" sz="2400" b="1" baseline="0" dirty="0" smtClean="0"/>
                        <a:t> m/s</a:t>
                      </a:r>
                      <a:endParaRPr lang="en-US" sz="2400" b="1" dirty="0"/>
                    </a:p>
                  </a:txBody>
                  <a:tcPr/>
                </a:tc>
                <a:tc>
                  <a:txBody>
                    <a:bodyPr/>
                    <a:lstStyle/>
                    <a:p>
                      <a:r>
                        <a:rPr lang="lt-LT" sz="2400" b="1" dirty="0" smtClean="0"/>
                        <a:t>Masė,</a:t>
                      </a:r>
                      <a:r>
                        <a:rPr lang="lt-LT" sz="2400" b="1" baseline="0" dirty="0" smtClean="0"/>
                        <a:t> g</a:t>
                      </a:r>
                      <a:endParaRPr lang="en-US" sz="2400" b="1" dirty="0"/>
                    </a:p>
                  </a:txBody>
                  <a:tcPr/>
                </a:tc>
              </a:tr>
              <a:tr h="1558941">
                <a:tc>
                  <a:txBody>
                    <a:bodyPr/>
                    <a:lstStyle/>
                    <a:p>
                      <a:pPr algn="ctr"/>
                      <a:r>
                        <a:rPr lang="lt-LT" sz="4400" b="1" dirty="0" smtClean="0"/>
                        <a:t>I</a:t>
                      </a:r>
                      <a:endParaRPr lang="en-US" sz="4400" b="1" dirty="0"/>
                    </a:p>
                  </a:txBody>
                  <a:tcPr/>
                </a:tc>
                <a:tc>
                  <a:txBody>
                    <a:bodyPr/>
                    <a:lstStyle/>
                    <a:p>
                      <a:pPr algn="ctr"/>
                      <a:r>
                        <a:rPr lang="lt-LT" sz="4400" b="1" dirty="0" smtClean="0"/>
                        <a:t>0,63</a:t>
                      </a:r>
                      <a:endParaRPr lang="en-US" sz="4400" b="1" dirty="0"/>
                    </a:p>
                  </a:txBody>
                  <a:tcPr/>
                </a:tc>
                <a:tc>
                  <a:txBody>
                    <a:bodyPr/>
                    <a:lstStyle/>
                    <a:p>
                      <a:pPr algn="ctr"/>
                      <a:r>
                        <a:rPr lang="lt-LT" sz="4400" b="1" dirty="0" smtClean="0"/>
                        <a:t>6,56</a:t>
                      </a:r>
                      <a:endParaRPr lang="en-US" sz="4400" b="1" dirty="0"/>
                    </a:p>
                  </a:txBody>
                  <a:tcPr/>
                </a:tc>
                <a:tc>
                  <a:txBody>
                    <a:bodyPr/>
                    <a:lstStyle/>
                    <a:p>
                      <a:pPr algn="ctr"/>
                      <a:r>
                        <a:rPr lang="lt-LT" sz="4400" b="1" dirty="0" smtClean="0"/>
                        <a:t>1</a:t>
                      </a:r>
                      <a:endParaRPr lang="en-US" sz="4400" b="1" dirty="0"/>
                    </a:p>
                  </a:txBody>
                  <a:tcPr/>
                </a:tc>
                <a:tc>
                  <a:txBody>
                    <a:bodyPr/>
                    <a:lstStyle/>
                    <a:p>
                      <a:pPr algn="ctr"/>
                      <a:r>
                        <a:rPr lang="lt-LT" sz="4400" b="1" dirty="0" smtClean="0"/>
                        <a:t>10,41</a:t>
                      </a:r>
                      <a:endParaRPr lang="en-US" sz="4400" b="1" dirty="0"/>
                    </a:p>
                  </a:txBody>
                  <a:tcPr/>
                </a:tc>
                <a:tc>
                  <a:txBody>
                    <a:bodyPr/>
                    <a:lstStyle/>
                    <a:p>
                      <a:pPr algn="ctr"/>
                      <a:r>
                        <a:rPr lang="en-US" sz="4400" b="1" dirty="0" smtClean="0"/>
                        <a:t>10</a:t>
                      </a:r>
                      <a:endParaRPr lang="en-US" sz="4400" b="1" dirty="0"/>
                    </a:p>
                  </a:txBody>
                  <a:tcPr/>
                </a:tc>
              </a:tr>
              <a:tr h="2295801">
                <a:tc>
                  <a:txBody>
                    <a:bodyPr/>
                    <a:lstStyle/>
                    <a:p>
                      <a:pPr algn="ctr"/>
                      <a:r>
                        <a:rPr lang="lt-LT" sz="4400" b="1" dirty="0" smtClean="0"/>
                        <a:t>II</a:t>
                      </a:r>
                      <a:endParaRPr lang="en-US" sz="4400" b="1" dirty="0"/>
                    </a:p>
                  </a:txBody>
                  <a:tcPr/>
                </a:tc>
                <a:tc>
                  <a:txBody>
                    <a:bodyPr/>
                    <a:lstStyle/>
                    <a:p>
                      <a:pPr algn="ctr"/>
                      <a:r>
                        <a:rPr lang="lt-LT" sz="4400" b="1" dirty="0" smtClean="0"/>
                        <a:t>0,69</a:t>
                      </a:r>
                      <a:endParaRPr lang="en-US" sz="4400" b="1" dirty="0"/>
                    </a:p>
                  </a:txBody>
                  <a:tcPr/>
                </a:tc>
                <a:tc>
                  <a:txBody>
                    <a:bodyPr/>
                    <a:lstStyle/>
                    <a:p>
                      <a:pPr algn="ctr"/>
                      <a:r>
                        <a:rPr lang="lt-LT" sz="4400" b="1" dirty="0" smtClean="0"/>
                        <a:t>8,64</a:t>
                      </a:r>
                      <a:endParaRPr lang="en-US" sz="4400" b="1" dirty="0"/>
                    </a:p>
                  </a:txBody>
                  <a:tcPr/>
                </a:tc>
                <a:tc>
                  <a:txBody>
                    <a:bodyPr/>
                    <a:lstStyle/>
                    <a:p>
                      <a:pPr algn="ctr"/>
                      <a:r>
                        <a:rPr lang="lt-LT" sz="4400" b="1" dirty="0" smtClean="0"/>
                        <a:t>1</a:t>
                      </a:r>
                      <a:endParaRPr lang="en-US" sz="4400" b="1" dirty="0"/>
                    </a:p>
                  </a:txBody>
                  <a:tcPr/>
                </a:tc>
                <a:tc>
                  <a:txBody>
                    <a:bodyPr/>
                    <a:lstStyle/>
                    <a:p>
                      <a:pPr algn="ctr"/>
                      <a:r>
                        <a:rPr lang="lt-LT" sz="4400" b="1" dirty="0" smtClean="0"/>
                        <a:t>12,52</a:t>
                      </a:r>
                      <a:endParaRPr lang="en-US" sz="4400" b="1" dirty="0"/>
                    </a:p>
                  </a:txBody>
                  <a:tcPr/>
                </a:tc>
                <a:tc>
                  <a:txBody>
                    <a:bodyPr/>
                    <a:lstStyle/>
                    <a:p>
                      <a:pPr algn="ctr"/>
                      <a:r>
                        <a:rPr lang="en-US" sz="4400" b="1" dirty="0" smtClean="0"/>
                        <a:t>10</a:t>
                      </a:r>
                      <a:endParaRPr lang="en-US" sz="4400" b="1" dirty="0"/>
                    </a:p>
                  </a:txBody>
                  <a:tcPr/>
                </a:tc>
              </a:tr>
              <a:tr h="1780594">
                <a:tc>
                  <a:txBody>
                    <a:bodyPr/>
                    <a:lstStyle/>
                    <a:p>
                      <a:pPr algn="ctr"/>
                      <a:r>
                        <a:rPr lang="lt-LT" sz="4400" b="1" dirty="0" smtClean="0"/>
                        <a:t>III</a:t>
                      </a:r>
                      <a:endParaRPr lang="en-US" sz="4400" b="1" dirty="0"/>
                    </a:p>
                  </a:txBody>
                  <a:tcPr/>
                </a:tc>
                <a:tc>
                  <a:txBody>
                    <a:bodyPr/>
                    <a:lstStyle/>
                    <a:p>
                      <a:pPr algn="ctr"/>
                      <a:r>
                        <a:rPr lang="lt-LT" sz="4400" b="1" dirty="0" smtClean="0"/>
                        <a:t>0,58</a:t>
                      </a:r>
                      <a:endParaRPr lang="en-US" sz="4400" b="1" dirty="0"/>
                    </a:p>
                  </a:txBody>
                  <a:tcPr/>
                </a:tc>
                <a:tc>
                  <a:txBody>
                    <a:bodyPr/>
                    <a:lstStyle/>
                    <a:p>
                      <a:pPr algn="ctr"/>
                      <a:r>
                        <a:rPr lang="lt-LT" sz="4400" b="1" dirty="0" smtClean="0"/>
                        <a:t>4</a:t>
                      </a:r>
                      <a:endParaRPr lang="en-US" sz="4400" b="1" dirty="0"/>
                    </a:p>
                  </a:txBody>
                  <a:tcPr/>
                </a:tc>
                <a:tc>
                  <a:txBody>
                    <a:bodyPr/>
                    <a:lstStyle/>
                    <a:p>
                      <a:pPr algn="ctr"/>
                      <a:r>
                        <a:rPr lang="lt-LT" sz="4400" b="1" dirty="0" smtClean="0"/>
                        <a:t>1</a:t>
                      </a:r>
                      <a:endParaRPr lang="en-US" sz="4400" b="1" dirty="0"/>
                    </a:p>
                  </a:txBody>
                  <a:tcPr/>
                </a:tc>
                <a:tc>
                  <a:txBody>
                    <a:bodyPr/>
                    <a:lstStyle/>
                    <a:p>
                      <a:pPr algn="ctr"/>
                      <a:r>
                        <a:rPr lang="lt-LT" sz="4400" b="1" dirty="0" smtClean="0"/>
                        <a:t>6,9</a:t>
                      </a:r>
                      <a:endParaRPr lang="en-US" sz="4400" b="1" dirty="0"/>
                    </a:p>
                  </a:txBody>
                  <a:tcPr/>
                </a:tc>
                <a:tc>
                  <a:txBody>
                    <a:bodyPr/>
                    <a:lstStyle/>
                    <a:p>
                      <a:pPr algn="ctr"/>
                      <a:r>
                        <a:rPr lang="en-US" sz="4400" b="1" dirty="0" smtClean="0"/>
                        <a:t>10</a:t>
                      </a:r>
                      <a:endParaRPr lang="en-US" sz="4400" b="1" dirty="0"/>
                    </a:p>
                  </a:txBody>
                  <a:tcPr/>
                </a:tc>
              </a:tr>
            </a:tbl>
          </a:graphicData>
        </a:graphic>
      </p:graphicFrame>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t/>
            </a:r>
            <a:br>
              <a:rPr lang="en-US" sz="4400" dirty="0" smtClean="0"/>
            </a:br>
            <a:endParaRPr lang="en-US" dirty="0"/>
          </a:p>
        </p:txBody>
      </p:sp>
      <p:pic>
        <p:nvPicPr>
          <p:cNvPr id="8" name="Content Placeholder 7" descr="DSC_0476.JPG"/>
          <p:cNvPicPr>
            <a:picLocks noGrp="1" noChangeAspect="1"/>
          </p:cNvPicPr>
          <p:nvPr>
            <p:ph idx="1"/>
          </p:nvPr>
        </p:nvPicPr>
        <p:blipFill rotWithShape="1">
          <a:blip r:embed="rId3" cstate="print"/>
          <a:srcRect l="10000" t="1111" r="-1667" b="-1111"/>
          <a:stretch/>
        </p:blipFill>
        <p:spPr>
          <a:xfrm>
            <a:off x="-23191" y="-228600"/>
            <a:ext cx="8789504" cy="7225748"/>
          </a:xfrm>
        </p:spPr>
      </p:pic>
      <p:sp>
        <p:nvSpPr>
          <p:cNvPr id="4" name="TextBox 3"/>
          <p:cNvSpPr txBox="1"/>
          <p:nvPr/>
        </p:nvSpPr>
        <p:spPr>
          <a:xfrm>
            <a:off x="457200" y="4495800"/>
            <a:ext cx="8686800" cy="1569660"/>
          </a:xfrm>
          <a:prstGeom prst="rect">
            <a:avLst/>
          </a:prstGeom>
          <a:noFill/>
        </p:spPr>
        <p:txBody>
          <a:bodyPr wrap="square" rtlCol="0">
            <a:spAutoFit/>
          </a:bodyPr>
          <a:lstStyle/>
          <a:p>
            <a:r>
              <a:rPr lang="lt-LT" sz="4800" b="1" dirty="0" smtClean="0">
                <a:solidFill>
                  <a:srgbClr val="FFFF00"/>
                </a:solidFill>
              </a:rPr>
              <a:t>Geležinio cilindro skriejimo nuotolio matavimo rezultatai</a:t>
            </a:r>
            <a:endParaRPr lang="en-US" sz="4800" b="1" dirty="0">
              <a:solidFill>
                <a:srgbClr val="FFFF00"/>
              </a:solidFill>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752600"/>
            <a:ext cx="7772400" cy="4565904"/>
          </a:xfrm>
        </p:spPr>
        <p:txBody>
          <a:bodyPr/>
          <a:lstStyle/>
          <a:p>
            <a:endParaRPr lang="en-US" sz="2000" dirty="0"/>
          </a:p>
        </p:txBody>
      </p:sp>
      <p:sp>
        <p:nvSpPr>
          <p:cNvPr id="3" name="Subtitle 2"/>
          <p:cNvSpPr>
            <a:spLocks noGrp="1"/>
          </p:cNvSpPr>
          <p:nvPr>
            <p:ph type="subTitle" idx="1"/>
          </p:nvPr>
        </p:nvSpPr>
        <p:spPr>
          <a:xfrm>
            <a:off x="685800" y="533400"/>
            <a:ext cx="7772400" cy="1066800"/>
          </a:xfrm>
        </p:spPr>
        <p:txBody>
          <a:bodyPr>
            <a:normAutofit/>
          </a:bodyPr>
          <a:lstStyle/>
          <a:p>
            <a:endParaRPr lang="en-US" sz="3600" dirty="0"/>
          </a:p>
        </p:txBody>
      </p:sp>
      <p:graphicFrame>
        <p:nvGraphicFramePr>
          <p:cNvPr id="4" name="Table 3"/>
          <p:cNvGraphicFramePr>
            <a:graphicFrameLocks noGrp="1"/>
          </p:cNvGraphicFramePr>
          <p:nvPr>
            <p:extLst>
              <p:ext uri="{D42A27DB-BD31-4B8C-83A1-F6EECF244321}">
                <p14:modId xmlns="" xmlns:p14="http://schemas.microsoft.com/office/powerpoint/2010/main" val="1439549489"/>
              </p:ext>
            </p:extLst>
          </p:nvPr>
        </p:nvGraphicFramePr>
        <p:xfrm>
          <a:off x="0" y="25842"/>
          <a:ext cx="8686801" cy="4754880"/>
        </p:xfrm>
        <a:graphic>
          <a:graphicData uri="http://schemas.openxmlformats.org/drawingml/2006/table">
            <a:tbl>
              <a:tblPr firstRow="1" bandRow="1">
                <a:tableStyleId>{5C22544A-7EE6-4342-B048-85BDC9FD1C3A}</a:tableStyleId>
              </a:tblPr>
              <a:tblGrid>
                <a:gridCol w="1216639"/>
                <a:gridCol w="1192306"/>
                <a:gridCol w="1313970"/>
                <a:gridCol w="1240971"/>
                <a:gridCol w="2116952"/>
                <a:gridCol w="1605963"/>
              </a:tblGrid>
              <a:tr h="1879174">
                <a:tc>
                  <a:txBody>
                    <a:bodyPr/>
                    <a:lstStyle/>
                    <a:p>
                      <a:r>
                        <a:rPr lang="lt-LT" sz="2400" b="1" dirty="0" smtClean="0"/>
                        <a:t>Šūviai</a:t>
                      </a:r>
                      <a:endParaRPr lang="en-US" sz="2400" b="1" dirty="0"/>
                    </a:p>
                  </a:txBody>
                  <a:tcPr/>
                </a:tc>
                <a:tc>
                  <a:txBody>
                    <a:bodyPr/>
                    <a:lstStyle/>
                    <a:p>
                      <a:r>
                        <a:rPr lang="lt-LT" sz="2800" b="1" dirty="0" smtClean="0"/>
                        <a:t>Atstumas</a:t>
                      </a:r>
                      <a:r>
                        <a:rPr lang="lt-LT" sz="2800" b="1" baseline="0" dirty="0" smtClean="0"/>
                        <a:t>, m</a:t>
                      </a:r>
                      <a:endParaRPr lang="en-US" sz="2800" b="1" dirty="0"/>
                    </a:p>
                  </a:txBody>
                  <a:tcPr/>
                </a:tc>
                <a:tc>
                  <a:txBody>
                    <a:bodyPr/>
                    <a:lstStyle/>
                    <a:p>
                      <a:r>
                        <a:rPr lang="lt-LT" sz="2400" b="1" dirty="0" smtClean="0"/>
                        <a:t>Laikas,</a:t>
                      </a:r>
                      <a:r>
                        <a:rPr lang="lt-LT" sz="2800" b="1" dirty="0" smtClean="0"/>
                        <a:t> s</a:t>
                      </a:r>
                      <a:endParaRPr lang="en-US" sz="2800" b="1" dirty="0"/>
                    </a:p>
                  </a:txBody>
                  <a:tcPr/>
                </a:tc>
                <a:tc>
                  <a:txBody>
                    <a:bodyPr/>
                    <a:lstStyle/>
                    <a:p>
                      <a:r>
                        <a:rPr lang="lt-LT" sz="2400" b="1" dirty="0" smtClean="0"/>
                        <a:t>Slėgis</a:t>
                      </a:r>
                      <a:r>
                        <a:rPr lang="lt-LT" sz="2400" b="1" baseline="0" dirty="0" smtClean="0"/>
                        <a:t>, </a:t>
                      </a:r>
                      <a:r>
                        <a:rPr lang="lt-LT" sz="2800" b="1" baseline="0" dirty="0" smtClean="0"/>
                        <a:t>bar </a:t>
                      </a:r>
                      <a:endParaRPr lang="en-US" sz="2800" b="1" dirty="0"/>
                    </a:p>
                  </a:txBody>
                  <a:tcPr/>
                </a:tc>
                <a:tc>
                  <a:txBody>
                    <a:bodyPr/>
                    <a:lstStyle/>
                    <a:p>
                      <a:r>
                        <a:rPr lang="lt-LT" sz="2800" b="1" dirty="0" smtClean="0"/>
                        <a:t>Vidutinis</a:t>
                      </a:r>
                      <a:r>
                        <a:rPr lang="lt-LT" sz="2800" b="1" baseline="0" dirty="0" smtClean="0"/>
                        <a:t> greitis, m/s</a:t>
                      </a:r>
                      <a:endParaRPr lang="en-US" sz="2800" b="1" dirty="0"/>
                    </a:p>
                  </a:txBody>
                  <a:tcPr/>
                </a:tc>
                <a:tc>
                  <a:txBody>
                    <a:bodyPr/>
                    <a:lstStyle/>
                    <a:p>
                      <a:r>
                        <a:rPr lang="lt-LT" sz="2800" b="1" dirty="0" smtClean="0"/>
                        <a:t>Masė</a:t>
                      </a:r>
                      <a:r>
                        <a:rPr lang="en-US" sz="2800" b="1" dirty="0" smtClean="0"/>
                        <a:t>, g</a:t>
                      </a:r>
                      <a:endParaRPr lang="en-US" sz="2800" b="1" dirty="0"/>
                    </a:p>
                  </a:txBody>
                  <a:tcPr/>
                </a:tc>
              </a:tr>
              <a:tr h="1281255">
                <a:tc>
                  <a:txBody>
                    <a:bodyPr/>
                    <a:lstStyle/>
                    <a:p>
                      <a:r>
                        <a:rPr lang="lt-LT" sz="3600" b="1" dirty="0" smtClean="0">
                          <a:effectLst>
                            <a:outerShdw blurRad="38100" dist="38100" dir="2700000" algn="tl">
                              <a:srgbClr val="000000">
                                <a:alpha val="43137"/>
                              </a:srgbClr>
                            </a:outerShdw>
                          </a:effectLst>
                        </a:rPr>
                        <a:t>I</a:t>
                      </a:r>
                      <a:endParaRPr lang="en-US" sz="3600" b="1" dirty="0">
                        <a:effectLst>
                          <a:outerShdw blurRad="38100" dist="38100" dir="2700000" algn="tl">
                            <a:srgbClr val="000000">
                              <a:alpha val="43137"/>
                            </a:srgbClr>
                          </a:outerShdw>
                        </a:effectLst>
                      </a:endParaRPr>
                    </a:p>
                  </a:txBody>
                  <a:tcPr/>
                </a:tc>
                <a:tc>
                  <a:txBody>
                    <a:bodyPr/>
                    <a:lstStyle/>
                    <a:p>
                      <a:r>
                        <a:rPr lang="lt-LT" sz="3600" b="1" dirty="0" smtClean="0">
                          <a:effectLst>
                            <a:outerShdw blurRad="38100" dist="38100" dir="2700000" algn="tl">
                              <a:srgbClr val="000000">
                                <a:alpha val="43137"/>
                              </a:srgbClr>
                            </a:outerShdw>
                          </a:effectLst>
                        </a:rPr>
                        <a:t>-</a:t>
                      </a:r>
                      <a:endParaRPr lang="en-US" sz="3600" b="1" dirty="0">
                        <a:effectLst>
                          <a:outerShdw blurRad="38100" dist="38100" dir="2700000" algn="tl">
                            <a:srgbClr val="000000">
                              <a:alpha val="43137"/>
                            </a:srgbClr>
                          </a:outerShdw>
                        </a:effectLst>
                      </a:endParaRPr>
                    </a:p>
                  </a:txBody>
                  <a:tcPr/>
                </a:tc>
                <a:tc>
                  <a:txBody>
                    <a:bodyPr/>
                    <a:lstStyle/>
                    <a:p>
                      <a:r>
                        <a:rPr lang="lt-LT" sz="3600" b="1" dirty="0" smtClean="0">
                          <a:effectLst>
                            <a:outerShdw blurRad="38100" dist="38100" dir="2700000" algn="tl">
                              <a:srgbClr val="000000">
                                <a:alpha val="43137"/>
                              </a:srgbClr>
                            </a:outerShdw>
                          </a:effectLst>
                        </a:rPr>
                        <a:t>-</a:t>
                      </a:r>
                      <a:endParaRPr lang="en-US" sz="3600" b="1" dirty="0">
                        <a:effectLst>
                          <a:outerShdw blurRad="38100" dist="38100" dir="2700000" algn="tl">
                            <a:srgbClr val="000000">
                              <a:alpha val="43137"/>
                            </a:srgbClr>
                          </a:outerShdw>
                        </a:effectLst>
                      </a:endParaRPr>
                    </a:p>
                  </a:txBody>
                  <a:tcPr/>
                </a:tc>
                <a:tc>
                  <a:txBody>
                    <a:bodyPr/>
                    <a:lstStyle/>
                    <a:p>
                      <a:r>
                        <a:rPr lang="lt-LT" sz="3600" b="1" dirty="0" smtClean="0">
                          <a:effectLst>
                            <a:outerShdw blurRad="38100" dist="38100" dir="2700000" algn="tl">
                              <a:srgbClr val="000000">
                                <a:alpha val="43137"/>
                              </a:srgbClr>
                            </a:outerShdw>
                          </a:effectLst>
                        </a:rPr>
                        <a:t>1</a:t>
                      </a:r>
                      <a:endParaRPr lang="en-US" sz="3600" b="1" dirty="0">
                        <a:effectLst>
                          <a:outerShdw blurRad="38100" dist="38100" dir="2700000" algn="tl">
                            <a:srgbClr val="000000">
                              <a:alpha val="43137"/>
                            </a:srgbClr>
                          </a:outerShdw>
                        </a:effectLst>
                      </a:endParaRPr>
                    </a:p>
                  </a:txBody>
                  <a:tcPr/>
                </a:tc>
                <a:tc>
                  <a:txBody>
                    <a:bodyPr/>
                    <a:lstStyle/>
                    <a:p>
                      <a:r>
                        <a:rPr lang="lt-LT" sz="3600" b="1" dirty="0" smtClean="0">
                          <a:effectLst>
                            <a:outerShdw blurRad="38100" dist="38100" dir="2700000" algn="tl">
                              <a:srgbClr val="000000">
                                <a:alpha val="43137"/>
                              </a:srgbClr>
                            </a:outerShdw>
                          </a:effectLst>
                        </a:rPr>
                        <a:t>-</a:t>
                      </a:r>
                      <a:endParaRPr lang="en-US" sz="3600" b="1" dirty="0">
                        <a:effectLst>
                          <a:outerShdw blurRad="38100" dist="38100" dir="2700000" algn="tl">
                            <a:srgbClr val="000000">
                              <a:alpha val="43137"/>
                            </a:srgbClr>
                          </a:outerShdw>
                        </a:effectLst>
                      </a:endParaRPr>
                    </a:p>
                  </a:txBody>
                  <a:tcPr/>
                </a:tc>
                <a:tc>
                  <a:txBody>
                    <a:bodyPr/>
                    <a:lstStyle/>
                    <a:p>
                      <a:r>
                        <a:rPr lang="en-US" sz="3600" b="1" dirty="0" smtClean="0">
                          <a:effectLst>
                            <a:outerShdw blurRad="38100" dist="38100" dir="2700000" algn="tl">
                              <a:srgbClr val="000000">
                                <a:alpha val="43137"/>
                              </a:srgbClr>
                            </a:outerShdw>
                          </a:effectLst>
                        </a:rPr>
                        <a:t>11</a:t>
                      </a:r>
                      <a:endParaRPr lang="en-US" sz="3600" b="1" dirty="0">
                        <a:effectLst>
                          <a:outerShdw blurRad="38100" dist="38100" dir="2700000" algn="tl">
                            <a:srgbClr val="000000">
                              <a:alpha val="43137"/>
                            </a:srgbClr>
                          </a:outerShdw>
                        </a:effectLst>
                      </a:endParaRPr>
                    </a:p>
                  </a:txBody>
                  <a:tcPr/>
                </a:tc>
              </a:tr>
              <a:tr h="854170">
                <a:tc>
                  <a:txBody>
                    <a:bodyPr/>
                    <a:lstStyle/>
                    <a:p>
                      <a:r>
                        <a:rPr lang="lt-LT" sz="3600" b="1" dirty="0" smtClean="0">
                          <a:effectLst>
                            <a:outerShdw blurRad="38100" dist="38100" dir="2700000" algn="tl">
                              <a:srgbClr val="000000">
                                <a:alpha val="43137"/>
                              </a:srgbClr>
                            </a:outerShdw>
                          </a:effectLst>
                        </a:rPr>
                        <a:t>II</a:t>
                      </a:r>
                      <a:endParaRPr lang="en-US" sz="3600" b="1" dirty="0">
                        <a:effectLst>
                          <a:outerShdw blurRad="38100" dist="38100" dir="2700000" algn="tl">
                            <a:srgbClr val="000000">
                              <a:alpha val="43137"/>
                            </a:srgbClr>
                          </a:outerShdw>
                        </a:effectLst>
                      </a:endParaRPr>
                    </a:p>
                  </a:txBody>
                  <a:tcPr/>
                </a:tc>
                <a:tc>
                  <a:txBody>
                    <a:bodyPr/>
                    <a:lstStyle/>
                    <a:p>
                      <a:r>
                        <a:rPr lang="lt-LT" sz="3600" b="1" dirty="0" smtClean="0">
                          <a:effectLst>
                            <a:outerShdw blurRad="38100" dist="38100" dir="2700000" algn="tl">
                              <a:srgbClr val="000000">
                                <a:alpha val="43137"/>
                              </a:srgbClr>
                            </a:outerShdw>
                          </a:effectLst>
                        </a:rPr>
                        <a:t>-</a:t>
                      </a:r>
                      <a:endParaRPr lang="en-US" sz="3600" b="1" dirty="0">
                        <a:effectLst>
                          <a:outerShdw blurRad="38100" dist="38100" dir="2700000" algn="tl">
                            <a:srgbClr val="000000">
                              <a:alpha val="43137"/>
                            </a:srgbClr>
                          </a:outerShdw>
                        </a:effectLst>
                      </a:endParaRPr>
                    </a:p>
                  </a:txBody>
                  <a:tcPr/>
                </a:tc>
                <a:tc>
                  <a:txBody>
                    <a:bodyPr/>
                    <a:lstStyle/>
                    <a:p>
                      <a:r>
                        <a:rPr lang="lt-LT" sz="3600" b="1" dirty="0" smtClean="0">
                          <a:effectLst>
                            <a:outerShdw blurRad="38100" dist="38100" dir="2700000" algn="tl">
                              <a:srgbClr val="000000">
                                <a:alpha val="43137"/>
                              </a:srgbClr>
                            </a:outerShdw>
                          </a:effectLst>
                        </a:rPr>
                        <a:t>-</a:t>
                      </a:r>
                      <a:endParaRPr lang="en-US" sz="3600" b="1" dirty="0">
                        <a:effectLst>
                          <a:outerShdw blurRad="38100" dist="38100" dir="2700000" algn="tl">
                            <a:srgbClr val="000000">
                              <a:alpha val="43137"/>
                            </a:srgbClr>
                          </a:outerShdw>
                        </a:effectLst>
                      </a:endParaRPr>
                    </a:p>
                  </a:txBody>
                  <a:tcPr/>
                </a:tc>
                <a:tc>
                  <a:txBody>
                    <a:bodyPr/>
                    <a:lstStyle/>
                    <a:p>
                      <a:r>
                        <a:rPr lang="lt-LT" sz="3600" b="1" dirty="0" smtClean="0">
                          <a:effectLst>
                            <a:outerShdw blurRad="38100" dist="38100" dir="2700000" algn="tl">
                              <a:srgbClr val="000000">
                                <a:alpha val="43137"/>
                              </a:srgbClr>
                            </a:outerShdw>
                          </a:effectLst>
                        </a:rPr>
                        <a:t>1</a:t>
                      </a:r>
                      <a:endParaRPr lang="en-US" sz="3600" b="1" dirty="0">
                        <a:effectLst>
                          <a:outerShdw blurRad="38100" dist="38100" dir="2700000" algn="tl">
                            <a:srgbClr val="000000">
                              <a:alpha val="43137"/>
                            </a:srgbClr>
                          </a:outerShdw>
                        </a:effectLst>
                      </a:endParaRPr>
                    </a:p>
                  </a:txBody>
                  <a:tcPr/>
                </a:tc>
                <a:tc>
                  <a:txBody>
                    <a:bodyPr/>
                    <a:lstStyle/>
                    <a:p>
                      <a:r>
                        <a:rPr lang="lt-LT" sz="3600" b="1" dirty="0" smtClean="0">
                          <a:effectLst>
                            <a:outerShdw blurRad="38100" dist="38100" dir="2700000" algn="tl">
                              <a:srgbClr val="000000">
                                <a:alpha val="43137"/>
                              </a:srgbClr>
                            </a:outerShdw>
                          </a:effectLst>
                        </a:rPr>
                        <a:t>-</a:t>
                      </a:r>
                      <a:endParaRPr lang="en-US" sz="3600" b="1" dirty="0">
                        <a:effectLst>
                          <a:outerShdw blurRad="38100" dist="38100" dir="2700000" algn="tl">
                            <a:srgbClr val="000000">
                              <a:alpha val="43137"/>
                            </a:srgbClr>
                          </a:outerShdw>
                        </a:effectLst>
                      </a:endParaRPr>
                    </a:p>
                  </a:txBody>
                  <a:tcPr/>
                </a:tc>
                <a:tc>
                  <a:txBody>
                    <a:bodyPr/>
                    <a:lstStyle/>
                    <a:p>
                      <a:r>
                        <a:rPr lang="en-US" sz="3600" b="1" dirty="0" smtClean="0">
                          <a:effectLst>
                            <a:outerShdw blurRad="38100" dist="38100" dir="2700000" algn="tl">
                              <a:srgbClr val="000000">
                                <a:alpha val="43137"/>
                              </a:srgbClr>
                            </a:outerShdw>
                          </a:effectLst>
                        </a:rPr>
                        <a:t>11</a:t>
                      </a:r>
                      <a:endParaRPr lang="en-US" sz="3600" b="1" dirty="0">
                        <a:effectLst>
                          <a:outerShdw blurRad="38100" dist="38100" dir="2700000" algn="tl">
                            <a:srgbClr val="000000">
                              <a:alpha val="43137"/>
                            </a:srgbClr>
                          </a:outerShdw>
                        </a:effectLst>
                      </a:endParaRPr>
                    </a:p>
                  </a:txBody>
                  <a:tcPr/>
                </a:tc>
              </a:tr>
              <a:tr h="740281">
                <a:tc>
                  <a:txBody>
                    <a:bodyPr/>
                    <a:lstStyle/>
                    <a:p>
                      <a:r>
                        <a:rPr lang="lt-LT" sz="3600" b="1" dirty="0" smtClean="0">
                          <a:effectLst>
                            <a:outerShdw blurRad="38100" dist="38100" dir="2700000" algn="tl">
                              <a:srgbClr val="000000">
                                <a:alpha val="43137"/>
                              </a:srgbClr>
                            </a:outerShdw>
                          </a:effectLst>
                        </a:rPr>
                        <a:t>III</a:t>
                      </a:r>
                      <a:endParaRPr lang="en-US" sz="3600" b="1" dirty="0">
                        <a:effectLst>
                          <a:outerShdw blurRad="38100" dist="38100" dir="2700000" algn="tl">
                            <a:srgbClr val="000000">
                              <a:alpha val="43137"/>
                            </a:srgbClr>
                          </a:outerShdw>
                        </a:effectLst>
                      </a:endParaRPr>
                    </a:p>
                  </a:txBody>
                  <a:tcPr/>
                </a:tc>
                <a:tc>
                  <a:txBody>
                    <a:bodyPr/>
                    <a:lstStyle/>
                    <a:p>
                      <a:r>
                        <a:rPr lang="lt-LT" sz="3600" b="1" dirty="0" smtClean="0">
                          <a:effectLst>
                            <a:outerShdw blurRad="38100" dist="38100" dir="2700000" algn="tl">
                              <a:srgbClr val="000000">
                                <a:alpha val="43137"/>
                              </a:srgbClr>
                            </a:outerShdw>
                          </a:effectLst>
                        </a:rPr>
                        <a:t>-</a:t>
                      </a:r>
                      <a:endParaRPr lang="en-US" sz="3600" b="1" dirty="0">
                        <a:effectLst>
                          <a:outerShdw blurRad="38100" dist="38100" dir="2700000" algn="tl">
                            <a:srgbClr val="000000">
                              <a:alpha val="43137"/>
                            </a:srgbClr>
                          </a:outerShdw>
                        </a:effectLst>
                      </a:endParaRPr>
                    </a:p>
                  </a:txBody>
                  <a:tcPr/>
                </a:tc>
                <a:tc>
                  <a:txBody>
                    <a:bodyPr/>
                    <a:lstStyle/>
                    <a:p>
                      <a:r>
                        <a:rPr lang="lt-LT" sz="3600" b="1" dirty="0" smtClean="0">
                          <a:effectLst>
                            <a:outerShdw blurRad="38100" dist="38100" dir="2700000" algn="tl">
                              <a:srgbClr val="000000">
                                <a:alpha val="43137"/>
                              </a:srgbClr>
                            </a:outerShdw>
                          </a:effectLst>
                        </a:rPr>
                        <a:t>-</a:t>
                      </a:r>
                      <a:endParaRPr lang="en-US" sz="3600" b="1" dirty="0">
                        <a:effectLst>
                          <a:outerShdw blurRad="38100" dist="38100" dir="2700000" algn="tl">
                            <a:srgbClr val="000000">
                              <a:alpha val="43137"/>
                            </a:srgbClr>
                          </a:outerShdw>
                        </a:effectLst>
                      </a:endParaRPr>
                    </a:p>
                  </a:txBody>
                  <a:tcPr/>
                </a:tc>
                <a:tc>
                  <a:txBody>
                    <a:bodyPr/>
                    <a:lstStyle/>
                    <a:p>
                      <a:r>
                        <a:rPr lang="lt-LT" sz="3600" b="1" dirty="0" smtClean="0">
                          <a:effectLst>
                            <a:outerShdw blurRad="38100" dist="38100" dir="2700000" algn="tl">
                              <a:srgbClr val="000000">
                                <a:alpha val="43137"/>
                              </a:srgbClr>
                            </a:outerShdw>
                          </a:effectLst>
                        </a:rPr>
                        <a:t>1</a:t>
                      </a:r>
                      <a:endParaRPr lang="en-US" sz="3600" b="1" dirty="0">
                        <a:effectLst>
                          <a:outerShdw blurRad="38100" dist="38100" dir="2700000" algn="tl">
                            <a:srgbClr val="000000">
                              <a:alpha val="43137"/>
                            </a:srgbClr>
                          </a:outerShdw>
                        </a:effectLst>
                      </a:endParaRPr>
                    </a:p>
                  </a:txBody>
                  <a:tcPr/>
                </a:tc>
                <a:tc>
                  <a:txBody>
                    <a:bodyPr/>
                    <a:lstStyle/>
                    <a:p>
                      <a:r>
                        <a:rPr lang="lt-LT" sz="3600" b="1" dirty="0" smtClean="0">
                          <a:effectLst>
                            <a:outerShdw blurRad="38100" dist="38100" dir="2700000" algn="tl">
                              <a:srgbClr val="000000">
                                <a:alpha val="43137"/>
                              </a:srgbClr>
                            </a:outerShdw>
                          </a:effectLst>
                        </a:rPr>
                        <a:t>-</a:t>
                      </a:r>
                      <a:endParaRPr lang="en-US" sz="3600" b="1" dirty="0">
                        <a:effectLst>
                          <a:outerShdw blurRad="38100" dist="38100" dir="2700000" algn="tl">
                            <a:srgbClr val="000000">
                              <a:alpha val="43137"/>
                            </a:srgbClr>
                          </a:outerShdw>
                        </a:effectLst>
                      </a:endParaRPr>
                    </a:p>
                  </a:txBody>
                  <a:tcPr/>
                </a:tc>
                <a:tc>
                  <a:txBody>
                    <a:bodyPr/>
                    <a:lstStyle/>
                    <a:p>
                      <a:r>
                        <a:rPr lang="en-US" sz="3600" b="1" dirty="0" smtClean="0">
                          <a:effectLst>
                            <a:outerShdw blurRad="38100" dist="38100" dir="2700000" algn="tl">
                              <a:srgbClr val="000000">
                                <a:alpha val="43137"/>
                              </a:srgbClr>
                            </a:outerShdw>
                          </a:effectLst>
                        </a:rPr>
                        <a:t>11</a:t>
                      </a:r>
                      <a:endParaRPr lang="en-US" sz="3600" b="1" dirty="0">
                        <a:effectLst>
                          <a:outerShdw blurRad="38100" dist="38100" dir="2700000" algn="tl">
                            <a:srgbClr val="000000">
                              <a:alpha val="43137"/>
                            </a:srgbClr>
                          </a:outerShdw>
                        </a:effectLst>
                      </a:endParaRPr>
                    </a:p>
                  </a:txBody>
                  <a:tcPr/>
                </a:tc>
              </a:tr>
            </a:tbl>
          </a:graphicData>
        </a:graphic>
      </p:graphicFrame>
      <p:graphicFrame>
        <p:nvGraphicFramePr>
          <p:cNvPr id="5" name="Table 4"/>
          <p:cNvGraphicFramePr>
            <a:graphicFrameLocks noGrp="1"/>
          </p:cNvGraphicFramePr>
          <p:nvPr>
            <p:extLst>
              <p:ext uri="{D42A27DB-BD31-4B8C-83A1-F6EECF244321}">
                <p14:modId xmlns="" xmlns:p14="http://schemas.microsoft.com/office/powerpoint/2010/main" val="3989788640"/>
              </p:ext>
            </p:extLst>
          </p:nvPr>
        </p:nvGraphicFramePr>
        <p:xfrm>
          <a:off x="-38100" y="4711148"/>
          <a:ext cx="8724900" cy="2519238"/>
        </p:xfrm>
        <a:graphic>
          <a:graphicData uri="http://schemas.openxmlformats.org/drawingml/2006/table">
            <a:tbl>
              <a:tblPr firstRow="1" bandRow="1">
                <a:tableStyleId>{5C22544A-7EE6-4342-B048-85BDC9FD1C3A}</a:tableStyleId>
              </a:tblPr>
              <a:tblGrid>
                <a:gridCol w="8724900"/>
              </a:tblGrid>
              <a:tr h="858078">
                <a:tc>
                  <a:txBody>
                    <a:bodyPr/>
                    <a:lstStyle/>
                    <a:p>
                      <a:r>
                        <a:rPr lang="lt-LT" sz="3200" b="1" dirty="0" smtClean="0">
                          <a:effectLst>
                            <a:outerShdw blurRad="38100" dist="38100" dir="2700000" algn="tl">
                              <a:srgbClr val="000000">
                                <a:alpha val="43137"/>
                              </a:srgbClr>
                            </a:outerShdw>
                          </a:effectLst>
                        </a:rPr>
                        <a:t>Pastaba.</a:t>
                      </a:r>
                      <a:endParaRPr lang="en-US" sz="3200" b="1" dirty="0">
                        <a:effectLst>
                          <a:outerShdw blurRad="38100" dist="38100" dir="2700000" algn="tl">
                            <a:srgbClr val="000000">
                              <a:alpha val="43137"/>
                            </a:srgbClr>
                          </a:outerShdw>
                        </a:effectLst>
                      </a:endParaRPr>
                    </a:p>
                  </a:txBody>
                  <a:tcPr/>
                </a:tc>
              </a:tr>
              <a:tr h="1661160">
                <a:tc>
                  <a:txBody>
                    <a:bodyPr/>
                    <a:lstStyle/>
                    <a:p>
                      <a:r>
                        <a:rPr lang="lt-LT" sz="3200" b="1" dirty="0" smtClean="0">
                          <a:effectLst>
                            <a:outerShdw blurRad="38100" dist="38100" dir="2700000" algn="tl">
                              <a:srgbClr val="000000">
                                <a:alpha val="43137"/>
                              </a:srgbClr>
                            </a:outerShdw>
                          </a:effectLst>
                        </a:rPr>
                        <a:t>Kūnas</a:t>
                      </a:r>
                      <a:r>
                        <a:rPr lang="lt-LT" sz="3200" b="1" baseline="0" dirty="0" smtClean="0">
                          <a:effectLst>
                            <a:outerShdw blurRad="38100" dist="38100" dir="2700000" algn="tl">
                              <a:srgbClr val="000000">
                                <a:alpha val="43137"/>
                              </a:srgbClr>
                            </a:outerShdw>
                          </a:effectLst>
                        </a:rPr>
                        <a:t> iššautas neskriejo dėl savo per didelės masės.</a:t>
                      </a:r>
                      <a:endParaRPr lang="en-US" sz="3200" b="1" dirty="0">
                        <a:effectLst>
                          <a:outerShdw blurRad="38100" dist="38100" dir="2700000" algn="tl">
                            <a:srgbClr val="000000">
                              <a:alpha val="43137"/>
                            </a:srgbClr>
                          </a:outerShdw>
                        </a:effectLst>
                      </a:endParaRPr>
                    </a:p>
                  </a:txBody>
                  <a:tcPr/>
                </a:tc>
              </a:tr>
            </a:tbl>
          </a:graphicData>
        </a:graphic>
      </p:graphicFrame>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524000"/>
          </a:xfrm>
        </p:spPr>
        <p:txBody>
          <a:bodyPr>
            <a:normAutofit fontScale="90000"/>
          </a:bodyPr>
          <a:lstStyle/>
          <a:p>
            <a:r>
              <a:rPr lang="en-US" sz="4400" dirty="0" err="1" smtClean="0"/>
              <a:t>Gele</a:t>
            </a:r>
            <a:r>
              <a:rPr lang="lt-LT" sz="4400" dirty="0" err="1" smtClean="0"/>
              <a:t>žinis</a:t>
            </a:r>
            <a:r>
              <a:rPr lang="lt-LT" sz="4400" dirty="0" smtClean="0"/>
              <a:t> </a:t>
            </a:r>
            <a:r>
              <a:rPr lang="en-US" sz="4400" dirty="0" smtClean="0"/>
              <a:t> </a:t>
            </a:r>
            <a:r>
              <a:rPr lang="en-US" sz="4400" dirty="0" err="1" smtClean="0"/>
              <a:t>cilindras</a:t>
            </a:r>
            <a:r>
              <a:rPr lang="en-US" sz="4400" dirty="0" smtClean="0"/>
              <a:t> su </a:t>
            </a:r>
            <a:r>
              <a:rPr lang="en-US" sz="4400" dirty="0" err="1" smtClean="0"/>
              <a:t>nupjautu</a:t>
            </a:r>
            <a:r>
              <a:rPr lang="en-US" sz="4400" dirty="0" smtClean="0"/>
              <a:t> </a:t>
            </a:r>
            <a:r>
              <a:rPr lang="lt-LT" sz="4400" dirty="0" smtClean="0"/>
              <a:t>įstrižai viršumi</a:t>
            </a:r>
            <a:r>
              <a:rPr lang="en-US" sz="4400" dirty="0" smtClean="0"/>
              <a:t/>
            </a:r>
            <a:br>
              <a:rPr lang="en-US" sz="4400" dirty="0" smtClean="0"/>
            </a:br>
            <a:endParaRPr lang="en-US" dirty="0"/>
          </a:p>
        </p:txBody>
      </p:sp>
      <p:pic>
        <p:nvPicPr>
          <p:cNvPr id="4" name="Content Placeholder 3" descr="DSC_0475.JPG"/>
          <p:cNvPicPr>
            <a:picLocks noGrp="1" noChangeAspect="1"/>
          </p:cNvPicPr>
          <p:nvPr>
            <p:ph idx="1"/>
          </p:nvPr>
        </p:nvPicPr>
        <p:blipFill rotWithShape="1">
          <a:blip r:embed="rId2" cstate="print"/>
          <a:srcRect l="5833"/>
          <a:stretch/>
        </p:blipFill>
        <p:spPr>
          <a:xfrm flipH="1" flipV="1">
            <a:off x="0" y="0"/>
            <a:ext cx="8610600" cy="6858000"/>
          </a:xfrm>
        </p:spPr>
      </p:pic>
      <p:sp>
        <p:nvSpPr>
          <p:cNvPr id="6" name="TextBox 5"/>
          <p:cNvSpPr txBox="1"/>
          <p:nvPr/>
        </p:nvSpPr>
        <p:spPr>
          <a:xfrm>
            <a:off x="152400" y="4648200"/>
            <a:ext cx="9144000" cy="1754326"/>
          </a:xfrm>
          <a:prstGeom prst="rect">
            <a:avLst/>
          </a:prstGeom>
          <a:noFill/>
        </p:spPr>
        <p:txBody>
          <a:bodyPr wrap="square" rtlCol="0">
            <a:spAutoFit/>
          </a:bodyPr>
          <a:lstStyle/>
          <a:p>
            <a:r>
              <a:rPr lang="lt-LT" sz="3600" b="1" dirty="0" smtClean="0">
                <a:solidFill>
                  <a:srgbClr val="FFFF00"/>
                </a:solidFill>
              </a:rPr>
              <a:t>Geležinio cilindro su </a:t>
            </a:r>
            <a:r>
              <a:rPr lang="lt-LT" sz="3600" b="1" dirty="0" err="1" smtClean="0">
                <a:solidFill>
                  <a:srgbClr val="FFFF00"/>
                </a:solidFill>
              </a:rPr>
              <a:t>įstr</a:t>
            </a:r>
            <a:r>
              <a:rPr lang="en-US" sz="3600" b="1" dirty="0" err="1" smtClean="0">
                <a:solidFill>
                  <a:srgbClr val="FFFF00"/>
                </a:solidFill>
              </a:rPr>
              <a:t>i</a:t>
            </a:r>
            <a:r>
              <a:rPr lang="lt-LT" sz="3600" b="1" dirty="0" err="1" smtClean="0">
                <a:solidFill>
                  <a:srgbClr val="FFFF00"/>
                </a:solidFill>
              </a:rPr>
              <a:t>žai</a:t>
            </a:r>
            <a:r>
              <a:rPr lang="lt-LT" sz="3600" b="1" dirty="0" smtClean="0">
                <a:solidFill>
                  <a:srgbClr val="FFFF00"/>
                </a:solidFill>
              </a:rPr>
              <a:t> nupjautu viršumi skriejimo nuotolio matavimo rezultatai</a:t>
            </a:r>
            <a:endParaRPr lang="en-US" sz="3600" b="1" dirty="0">
              <a:solidFill>
                <a:srgbClr val="FFFF00"/>
              </a:solidFill>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rmAutofit fontScale="90000"/>
          </a:bodyPr>
          <a:lstStyle/>
          <a:p>
            <a:r>
              <a:rPr lang="lt-LT" dirty="0" smtClean="0"/>
              <a:t>Geležinis cilindras su </a:t>
            </a:r>
            <a:r>
              <a:rPr lang="lt-LT" dirty="0" err="1" smtClean="0"/>
              <a:t>įstriužai</a:t>
            </a:r>
            <a:r>
              <a:rPr lang="lt-LT" dirty="0" smtClean="0"/>
              <a:t> nupjautu viršumi</a:t>
            </a:r>
            <a:endParaRPr lang="en-US" dirty="0"/>
          </a:p>
        </p:txBody>
      </p:sp>
      <p:graphicFrame>
        <p:nvGraphicFramePr>
          <p:cNvPr id="5" name="Content Placeholder 4"/>
          <p:cNvGraphicFramePr>
            <a:graphicFrameLocks noGrp="1"/>
          </p:cNvGraphicFramePr>
          <p:nvPr>
            <p:ph idx="1"/>
            <p:extLst>
              <p:ext uri="{D42A27DB-BD31-4B8C-83A1-F6EECF244321}">
                <p14:modId xmlns="" xmlns:p14="http://schemas.microsoft.com/office/powerpoint/2010/main" val="1196692376"/>
              </p:ext>
            </p:extLst>
          </p:nvPr>
        </p:nvGraphicFramePr>
        <p:xfrm>
          <a:off x="0" y="0"/>
          <a:ext cx="8686800" cy="5029201"/>
        </p:xfrm>
        <a:graphic>
          <a:graphicData uri="http://schemas.openxmlformats.org/drawingml/2006/table">
            <a:tbl>
              <a:tblPr firstRow="1" bandRow="1">
                <a:tableStyleId>{5C22544A-7EE6-4342-B048-85BDC9FD1C3A}</a:tableStyleId>
              </a:tblPr>
              <a:tblGrid>
                <a:gridCol w="1447800"/>
                <a:gridCol w="1447800"/>
                <a:gridCol w="1447800"/>
                <a:gridCol w="1230630"/>
                <a:gridCol w="1809750"/>
                <a:gridCol w="1303020"/>
              </a:tblGrid>
              <a:tr h="2205109">
                <a:tc>
                  <a:txBody>
                    <a:bodyPr/>
                    <a:lstStyle/>
                    <a:p>
                      <a:r>
                        <a:rPr lang="lt-LT" sz="2800" b="1" dirty="0" smtClean="0"/>
                        <a:t>Šūviai</a:t>
                      </a:r>
                      <a:r>
                        <a:rPr lang="lt-LT" sz="2800" b="1" baseline="0" dirty="0" smtClean="0"/>
                        <a:t> </a:t>
                      </a:r>
                      <a:endParaRPr lang="en-US" sz="2800" b="1" dirty="0"/>
                    </a:p>
                  </a:txBody>
                  <a:tcPr/>
                </a:tc>
                <a:tc>
                  <a:txBody>
                    <a:bodyPr/>
                    <a:lstStyle/>
                    <a:p>
                      <a:r>
                        <a:rPr lang="lt-LT" sz="2800" b="1" dirty="0" smtClean="0"/>
                        <a:t>Laikas,</a:t>
                      </a:r>
                      <a:r>
                        <a:rPr lang="lt-LT" sz="2800" b="1" baseline="0" dirty="0" smtClean="0"/>
                        <a:t> s.</a:t>
                      </a:r>
                      <a:endParaRPr lang="en-US" sz="2800" b="1" dirty="0"/>
                    </a:p>
                  </a:txBody>
                  <a:tcPr/>
                </a:tc>
                <a:tc>
                  <a:txBody>
                    <a:bodyPr/>
                    <a:lstStyle/>
                    <a:p>
                      <a:r>
                        <a:rPr lang="lt-LT" sz="2800" b="1" dirty="0" smtClean="0"/>
                        <a:t>Atstumas, m.</a:t>
                      </a:r>
                      <a:endParaRPr lang="en-US" sz="2800" b="1" dirty="0"/>
                    </a:p>
                  </a:txBody>
                  <a:tcPr/>
                </a:tc>
                <a:tc>
                  <a:txBody>
                    <a:bodyPr/>
                    <a:lstStyle/>
                    <a:p>
                      <a:r>
                        <a:rPr lang="lt-LT" sz="2800" b="1" dirty="0" smtClean="0"/>
                        <a:t>Slėgis,</a:t>
                      </a:r>
                      <a:r>
                        <a:rPr lang="lt-LT" sz="2800" b="1" baseline="0" dirty="0" smtClean="0"/>
                        <a:t> bar.</a:t>
                      </a:r>
                      <a:endParaRPr lang="en-US" sz="2800" b="1" dirty="0"/>
                    </a:p>
                  </a:txBody>
                  <a:tcPr/>
                </a:tc>
                <a:tc>
                  <a:txBody>
                    <a:bodyPr/>
                    <a:lstStyle/>
                    <a:p>
                      <a:r>
                        <a:rPr lang="lt-LT" sz="2800" b="1" dirty="0" err="1" smtClean="0"/>
                        <a:t>Vid</a:t>
                      </a:r>
                      <a:r>
                        <a:rPr lang="lt-LT" sz="2800" b="1" dirty="0" smtClean="0"/>
                        <a:t>. Greitis, m/s</a:t>
                      </a:r>
                      <a:endParaRPr lang="en-US" sz="2800" b="1" dirty="0"/>
                    </a:p>
                  </a:txBody>
                  <a:tcPr/>
                </a:tc>
                <a:tc>
                  <a:txBody>
                    <a:bodyPr/>
                    <a:lstStyle/>
                    <a:p>
                      <a:r>
                        <a:rPr lang="lt-LT" sz="2800" b="1" dirty="0" smtClean="0"/>
                        <a:t>Masė, g.</a:t>
                      </a:r>
                      <a:endParaRPr lang="en-US" sz="2800" b="1" dirty="0"/>
                    </a:p>
                  </a:txBody>
                  <a:tcPr/>
                </a:tc>
              </a:tr>
              <a:tr h="941364">
                <a:tc>
                  <a:txBody>
                    <a:bodyPr/>
                    <a:lstStyle/>
                    <a:p>
                      <a:r>
                        <a:rPr lang="lt-LT" sz="3600" b="1" dirty="0" smtClean="0">
                          <a:effectLst>
                            <a:outerShdw blurRad="38100" dist="38100" dir="2700000" algn="tl">
                              <a:srgbClr val="000000">
                                <a:alpha val="43137"/>
                              </a:srgbClr>
                            </a:outerShdw>
                          </a:effectLst>
                        </a:rPr>
                        <a:t>I</a:t>
                      </a:r>
                      <a:endParaRPr lang="en-US" sz="3600" b="1" dirty="0">
                        <a:effectLst>
                          <a:outerShdw blurRad="38100" dist="38100" dir="2700000" algn="tl">
                            <a:srgbClr val="000000">
                              <a:alpha val="43137"/>
                            </a:srgbClr>
                          </a:outerShdw>
                        </a:effectLst>
                      </a:endParaRPr>
                    </a:p>
                  </a:txBody>
                  <a:tcPr/>
                </a:tc>
                <a:tc>
                  <a:txBody>
                    <a:bodyPr/>
                    <a:lstStyle/>
                    <a:p>
                      <a:r>
                        <a:rPr lang="lt-LT" sz="3600" b="1" dirty="0" smtClean="0">
                          <a:effectLst>
                            <a:outerShdw blurRad="38100" dist="38100" dir="2700000" algn="tl">
                              <a:srgbClr val="000000">
                                <a:alpha val="43137"/>
                              </a:srgbClr>
                            </a:outerShdw>
                          </a:effectLst>
                        </a:rPr>
                        <a:t>-</a:t>
                      </a:r>
                      <a:endParaRPr lang="en-US" sz="3600" b="1" dirty="0">
                        <a:effectLst>
                          <a:outerShdw blurRad="38100" dist="38100" dir="2700000" algn="tl">
                            <a:srgbClr val="000000">
                              <a:alpha val="43137"/>
                            </a:srgbClr>
                          </a:outerShdw>
                        </a:effectLst>
                      </a:endParaRPr>
                    </a:p>
                  </a:txBody>
                  <a:tcPr/>
                </a:tc>
                <a:tc>
                  <a:txBody>
                    <a:bodyPr/>
                    <a:lstStyle/>
                    <a:p>
                      <a:r>
                        <a:rPr lang="lt-LT" sz="3600" b="1" dirty="0" smtClean="0">
                          <a:effectLst>
                            <a:outerShdw blurRad="38100" dist="38100" dir="2700000" algn="tl">
                              <a:srgbClr val="000000">
                                <a:alpha val="43137"/>
                              </a:srgbClr>
                            </a:outerShdw>
                          </a:effectLst>
                        </a:rPr>
                        <a:t>-</a:t>
                      </a:r>
                      <a:endParaRPr lang="en-US" sz="3600" b="1" dirty="0">
                        <a:effectLst>
                          <a:outerShdw blurRad="38100" dist="38100" dir="2700000" algn="tl">
                            <a:srgbClr val="000000">
                              <a:alpha val="43137"/>
                            </a:srgbClr>
                          </a:outerShdw>
                        </a:effectLst>
                      </a:endParaRPr>
                    </a:p>
                  </a:txBody>
                  <a:tcPr/>
                </a:tc>
                <a:tc>
                  <a:txBody>
                    <a:bodyPr/>
                    <a:lstStyle/>
                    <a:p>
                      <a:r>
                        <a:rPr lang="lt-LT" sz="3600" b="1" dirty="0" smtClean="0">
                          <a:effectLst>
                            <a:outerShdw blurRad="38100" dist="38100" dir="2700000" algn="tl">
                              <a:srgbClr val="000000">
                                <a:alpha val="43137"/>
                              </a:srgbClr>
                            </a:outerShdw>
                          </a:effectLst>
                        </a:rPr>
                        <a:t>1</a:t>
                      </a:r>
                      <a:endParaRPr lang="en-US" sz="3600" b="1" dirty="0">
                        <a:effectLst>
                          <a:outerShdw blurRad="38100" dist="38100" dir="2700000" algn="tl">
                            <a:srgbClr val="000000">
                              <a:alpha val="43137"/>
                            </a:srgbClr>
                          </a:outerShdw>
                        </a:effectLst>
                      </a:endParaRPr>
                    </a:p>
                  </a:txBody>
                  <a:tcPr/>
                </a:tc>
                <a:tc>
                  <a:txBody>
                    <a:bodyPr/>
                    <a:lstStyle/>
                    <a:p>
                      <a:r>
                        <a:rPr lang="lt-LT" sz="3600" b="1" dirty="0" smtClean="0">
                          <a:effectLst>
                            <a:outerShdw blurRad="38100" dist="38100" dir="2700000" algn="tl">
                              <a:srgbClr val="000000">
                                <a:alpha val="43137"/>
                              </a:srgbClr>
                            </a:outerShdw>
                          </a:effectLst>
                        </a:rPr>
                        <a:t>-</a:t>
                      </a:r>
                      <a:endParaRPr lang="en-US" sz="3600" b="1" dirty="0">
                        <a:effectLst>
                          <a:outerShdw blurRad="38100" dist="38100" dir="2700000" algn="tl">
                            <a:srgbClr val="000000">
                              <a:alpha val="43137"/>
                            </a:srgbClr>
                          </a:outerShdw>
                        </a:effectLst>
                      </a:endParaRPr>
                    </a:p>
                  </a:txBody>
                  <a:tcPr/>
                </a:tc>
                <a:tc>
                  <a:txBody>
                    <a:bodyPr/>
                    <a:lstStyle/>
                    <a:p>
                      <a:r>
                        <a:rPr lang="en-US" sz="3600" b="1" dirty="0" smtClean="0">
                          <a:effectLst>
                            <a:outerShdw blurRad="38100" dist="38100" dir="2700000" algn="tl">
                              <a:srgbClr val="000000">
                                <a:alpha val="43137"/>
                              </a:srgbClr>
                            </a:outerShdw>
                          </a:effectLst>
                        </a:rPr>
                        <a:t>11</a:t>
                      </a:r>
                      <a:endParaRPr lang="en-US" sz="3600" b="1" dirty="0">
                        <a:effectLst>
                          <a:outerShdw blurRad="38100" dist="38100" dir="2700000" algn="tl">
                            <a:srgbClr val="000000">
                              <a:alpha val="43137"/>
                            </a:srgbClr>
                          </a:outerShdw>
                        </a:effectLst>
                      </a:endParaRPr>
                    </a:p>
                  </a:txBody>
                  <a:tcPr/>
                </a:tc>
              </a:tr>
              <a:tr h="941364">
                <a:tc>
                  <a:txBody>
                    <a:bodyPr/>
                    <a:lstStyle/>
                    <a:p>
                      <a:r>
                        <a:rPr lang="lt-LT" sz="3600" b="1" dirty="0" smtClean="0">
                          <a:effectLst>
                            <a:outerShdw blurRad="38100" dist="38100" dir="2700000" algn="tl">
                              <a:srgbClr val="000000">
                                <a:alpha val="43137"/>
                              </a:srgbClr>
                            </a:outerShdw>
                          </a:effectLst>
                        </a:rPr>
                        <a:t>II</a:t>
                      </a:r>
                      <a:endParaRPr lang="en-US" sz="3600" b="1" dirty="0">
                        <a:effectLst>
                          <a:outerShdw blurRad="38100" dist="38100" dir="2700000" algn="tl">
                            <a:srgbClr val="000000">
                              <a:alpha val="43137"/>
                            </a:srgbClr>
                          </a:outerShdw>
                        </a:effectLst>
                      </a:endParaRPr>
                    </a:p>
                  </a:txBody>
                  <a:tcPr/>
                </a:tc>
                <a:tc>
                  <a:txBody>
                    <a:bodyPr/>
                    <a:lstStyle/>
                    <a:p>
                      <a:r>
                        <a:rPr lang="lt-LT" sz="3600" b="1" dirty="0" smtClean="0">
                          <a:effectLst>
                            <a:outerShdw blurRad="38100" dist="38100" dir="2700000" algn="tl">
                              <a:srgbClr val="000000">
                                <a:alpha val="43137"/>
                              </a:srgbClr>
                            </a:outerShdw>
                          </a:effectLst>
                        </a:rPr>
                        <a:t>-</a:t>
                      </a:r>
                      <a:endParaRPr lang="en-US" sz="3600" b="1" dirty="0">
                        <a:effectLst>
                          <a:outerShdw blurRad="38100" dist="38100" dir="2700000" algn="tl">
                            <a:srgbClr val="000000">
                              <a:alpha val="43137"/>
                            </a:srgbClr>
                          </a:outerShdw>
                        </a:effectLst>
                      </a:endParaRPr>
                    </a:p>
                  </a:txBody>
                  <a:tcPr/>
                </a:tc>
                <a:tc>
                  <a:txBody>
                    <a:bodyPr/>
                    <a:lstStyle/>
                    <a:p>
                      <a:r>
                        <a:rPr lang="lt-LT" sz="3600" b="1" dirty="0" smtClean="0">
                          <a:effectLst>
                            <a:outerShdw blurRad="38100" dist="38100" dir="2700000" algn="tl">
                              <a:srgbClr val="000000">
                                <a:alpha val="43137"/>
                              </a:srgbClr>
                            </a:outerShdw>
                          </a:effectLst>
                        </a:rPr>
                        <a:t>-</a:t>
                      </a:r>
                      <a:endParaRPr lang="en-US" sz="3600" b="1" dirty="0">
                        <a:effectLst>
                          <a:outerShdw blurRad="38100" dist="38100" dir="2700000" algn="tl">
                            <a:srgbClr val="000000">
                              <a:alpha val="43137"/>
                            </a:srgbClr>
                          </a:outerShdw>
                        </a:effectLst>
                      </a:endParaRPr>
                    </a:p>
                  </a:txBody>
                  <a:tcPr/>
                </a:tc>
                <a:tc>
                  <a:txBody>
                    <a:bodyPr/>
                    <a:lstStyle/>
                    <a:p>
                      <a:r>
                        <a:rPr lang="lt-LT" sz="3600" b="1" dirty="0" smtClean="0">
                          <a:effectLst>
                            <a:outerShdw blurRad="38100" dist="38100" dir="2700000" algn="tl">
                              <a:srgbClr val="000000">
                                <a:alpha val="43137"/>
                              </a:srgbClr>
                            </a:outerShdw>
                          </a:effectLst>
                        </a:rPr>
                        <a:t>1</a:t>
                      </a:r>
                      <a:endParaRPr lang="en-US" sz="3600" b="1" dirty="0">
                        <a:effectLst>
                          <a:outerShdw blurRad="38100" dist="38100" dir="2700000" algn="tl">
                            <a:srgbClr val="000000">
                              <a:alpha val="43137"/>
                            </a:srgbClr>
                          </a:outerShdw>
                        </a:effectLst>
                      </a:endParaRPr>
                    </a:p>
                  </a:txBody>
                  <a:tcPr/>
                </a:tc>
                <a:tc>
                  <a:txBody>
                    <a:bodyPr/>
                    <a:lstStyle/>
                    <a:p>
                      <a:r>
                        <a:rPr lang="lt-LT" sz="3600" b="1" dirty="0" smtClean="0">
                          <a:effectLst>
                            <a:outerShdw blurRad="38100" dist="38100" dir="2700000" algn="tl">
                              <a:srgbClr val="000000">
                                <a:alpha val="43137"/>
                              </a:srgbClr>
                            </a:outerShdw>
                          </a:effectLst>
                        </a:rPr>
                        <a:t>-</a:t>
                      </a:r>
                      <a:endParaRPr lang="en-US" sz="3600" b="1" dirty="0">
                        <a:effectLst>
                          <a:outerShdw blurRad="38100" dist="38100" dir="2700000" algn="tl">
                            <a:srgbClr val="000000">
                              <a:alpha val="43137"/>
                            </a:srgbClr>
                          </a:outerShdw>
                        </a:effectLst>
                      </a:endParaRPr>
                    </a:p>
                  </a:txBody>
                  <a:tcPr/>
                </a:tc>
                <a:tc>
                  <a:txBody>
                    <a:bodyPr/>
                    <a:lstStyle/>
                    <a:p>
                      <a:r>
                        <a:rPr lang="en-US" sz="3600" b="1" dirty="0" smtClean="0">
                          <a:effectLst>
                            <a:outerShdw blurRad="38100" dist="38100" dir="2700000" algn="tl">
                              <a:srgbClr val="000000">
                                <a:alpha val="43137"/>
                              </a:srgbClr>
                            </a:outerShdw>
                          </a:effectLst>
                        </a:rPr>
                        <a:t>11</a:t>
                      </a:r>
                      <a:endParaRPr lang="en-US" sz="3600" b="1" dirty="0">
                        <a:effectLst>
                          <a:outerShdw blurRad="38100" dist="38100" dir="2700000" algn="tl">
                            <a:srgbClr val="000000">
                              <a:alpha val="43137"/>
                            </a:srgbClr>
                          </a:outerShdw>
                        </a:effectLst>
                      </a:endParaRPr>
                    </a:p>
                  </a:txBody>
                  <a:tcPr/>
                </a:tc>
              </a:tr>
              <a:tr h="941364">
                <a:tc>
                  <a:txBody>
                    <a:bodyPr/>
                    <a:lstStyle/>
                    <a:p>
                      <a:r>
                        <a:rPr lang="lt-LT" sz="3600" b="1" dirty="0" smtClean="0">
                          <a:effectLst>
                            <a:outerShdw blurRad="38100" dist="38100" dir="2700000" algn="tl">
                              <a:srgbClr val="000000">
                                <a:alpha val="43137"/>
                              </a:srgbClr>
                            </a:outerShdw>
                          </a:effectLst>
                        </a:rPr>
                        <a:t>III</a:t>
                      </a:r>
                      <a:endParaRPr lang="en-US" sz="3600" b="1" dirty="0">
                        <a:effectLst>
                          <a:outerShdw blurRad="38100" dist="38100" dir="2700000" algn="tl">
                            <a:srgbClr val="000000">
                              <a:alpha val="43137"/>
                            </a:srgbClr>
                          </a:outerShdw>
                        </a:effectLst>
                      </a:endParaRPr>
                    </a:p>
                  </a:txBody>
                  <a:tcPr/>
                </a:tc>
                <a:tc>
                  <a:txBody>
                    <a:bodyPr/>
                    <a:lstStyle/>
                    <a:p>
                      <a:r>
                        <a:rPr lang="lt-LT" sz="3600" b="1" dirty="0" smtClean="0">
                          <a:effectLst>
                            <a:outerShdw blurRad="38100" dist="38100" dir="2700000" algn="tl">
                              <a:srgbClr val="000000">
                                <a:alpha val="43137"/>
                              </a:srgbClr>
                            </a:outerShdw>
                          </a:effectLst>
                        </a:rPr>
                        <a:t>-</a:t>
                      </a:r>
                      <a:endParaRPr lang="en-US" sz="3600" b="1" dirty="0">
                        <a:effectLst>
                          <a:outerShdw blurRad="38100" dist="38100" dir="2700000" algn="tl">
                            <a:srgbClr val="000000">
                              <a:alpha val="43137"/>
                            </a:srgbClr>
                          </a:outerShdw>
                        </a:effectLst>
                      </a:endParaRPr>
                    </a:p>
                  </a:txBody>
                  <a:tcPr/>
                </a:tc>
                <a:tc>
                  <a:txBody>
                    <a:bodyPr/>
                    <a:lstStyle/>
                    <a:p>
                      <a:r>
                        <a:rPr lang="lt-LT" sz="3600" b="1" dirty="0" smtClean="0">
                          <a:effectLst>
                            <a:outerShdw blurRad="38100" dist="38100" dir="2700000" algn="tl">
                              <a:srgbClr val="000000">
                                <a:alpha val="43137"/>
                              </a:srgbClr>
                            </a:outerShdw>
                          </a:effectLst>
                        </a:rPr>
                        <a:t>-</a:t>
                      </a:r>
                      <a:endParaRPr lang="en-US" sz="3600" b="1" dirty="0">
                        <a:effectLst>
                          <a:outerShdw blurRad="38100" dist="38100" dir="2700000" algn="tl">
                            <a:srgbClr val="000000">
                              <a:alpha val="43137"/>
                            </a:srgbClr>
                          </a:outerShdw>
                        </a:effectLst>
                      </a:endParaRPr>
                    </a:p>
                  </a:txBody>
                  <a:tcPr/>
                </a:tc>
                <a:tc>
                  <a:txBody>
                    <a:bodyPr/>
                    <a:lstStyle/>
                    <a:p>
                      <a:r>
                        <a:rPr lang="lt-LT" sz="3600" b="1" dirty="0" smtClean="0">
                          <a:effectLst>
                            <a:outerShdw blurRad="38100" dist="38100" dir="2700000" algn="tl">
                              <a:srgbClr val="000000">
                                <a:alpha val="43137"/>
                              </a:srgbClr>
                            </a:outerShdw>
                          </a:effectLst>
                        </a:rPr>
                        <a:t>1</a:t>
                      </a:r>
                      <a:endParaRPr lang="en-US" sz="3600" b="1" dirty="0">
                        <a:effectLst>
                          <a:outerShdw blurRad="38100" dist="38100" dir="2700000" algn="tl">
                            <a:srgbClr val="000000">
                              <a:alpha val="43137"/>
                            </a:srgbClr>
                          </a:outerShdw>
                        </a:effectLst>
                      </a:endParaRPr>
                    </a:p>
                  </a:txBody>
                  <a:tcPr/>
                </a:tc>
                <a:tc>
                  <a:txBody>
                    <a:bodyPr/>
                    <a:lstStyle/>
                    <a:p>
                      <a:r>
                        <a:rPr lang="lt-LT" sz="3600" b="1" dirty="0" smtClean="0">
                          <a:effectLst>
                            <a:outerShdw blurRad="38100" dist="38100" dir="2700000" algn="tl">
                              <a:srgbClr val="000000">
                                <a:alpha val="43137"/>
                              </a:srgbClr>
                            </a:outerShdw>
                          </a:effectLst>
                        </a:rPr>
                        <a:t>-</a:t>
                      </a:r>
                      <a:endParaRPr lang="en-US" sz="3600" b="1" dirty="0">
                        <a:effectLst>
                          <a:outerShdw blurRad="38100" dist="38100" dir="2700000" algn="tl">
                            <a:srgbClr val="000000">
                              <a:alpha val="43137"/>
                            </a:srgbClr>
                          </a:outerShdw>
                        </a:effectLst>
                      </a:endParaRPr>
                    </a:p>
                  </a:txBody>
                  <a:tcPr/>
                </a:tc>
                <a:tc>
                  <a:txBody>
                    <a:bodyPr/>
                    <a:lstStyle/>
                    <a:p>
                      <a:r>
                        <a:rPr lang="en-US" sz="3600" b="1" dirty="0" smtClean="0">
                          <a:effectLst>
                            <a:outerShdw blurRad="38100" dist="38100" dir="2700000" algn="tl">
                              <a:srgbClr val="000000">
                                <a:alpha val="43137"/>
                              </a:srgbClr>
                            </a:outerShdw>
                          </a:effectLst>
                        </a:rPr>
                        <a:t>11</a:t>
                      </a:r>
                      <a:endParaRPr lang="en-US" sz="3600" b="1" dirty="0">
                        <a:effectLst>
                          <a:outerShdw blurRad="38100" dist="38100" dir="2700000" algn="tl">
                            <a:srgbClr val="000000">
                              <a:alpha val="43137"/>
                            </a:srgbClr>
                          </a:outerShdw>
                        </a:effectLst>
                      </a:endParaRPr>
                    </a:p>
                  </a:txBody>
                  <a:tcPr/>
                </a:tc>
              </a:tr>
            </a:tbl>
          </a:graphicData>
        </a:graphic>
      </p:graphicFrame>
      <p:graphicFrame>
        <p:nvGraphicFramePr>
          <p:cNvPr id="4" name="Table 3"/>
          <p:cNvGraphicFramePr>
            <a:graphicFrameLocks noGrp="1"/>
          </p:cNvGraphicFramePr>
          <p:nvPr>
            <p:extLst>
              <p:ext uri="{D42A27DB-BD31-4B8C-83A1-F6EECF244321}">
                <p14:modId xmlns="" xmlns:p14="http://schemas.microsoft.com/office/powerpoint/2010/main" val="1798058774"/>
              </p:ext>
            </p:extLst>
          </p:nvPr>
        </p:nvGraphicFramePr>
        <p:xfrm>
          <a:off x="0" y="4876801"/>
          <a:ext cx="8686800" cy="2087665"/>
        </p:xfrm>
        <a:graphic>
          <a:graphicData uri="http://schemas.openxmlformats.org/drawingml/2006/table">
            <a:tbl>
              <a:tblPr firstRow="1" bandRow="1">
                <a:tableStyleId>{5C22544A-7EE6-4342-B048-85BDC9FD1C3A}</a:tableStyleId>
              </a:tblPr>
              <a:tblGrid>
                <a:gridCol w="8686800"/>
              </a:tblGrid>
              <a:tr h="805334">
                <a:tc>
                  <a:txBody>
                    <a:bodyPr/>
                    <a:lstStyle/>
                    <a:p>
                      <a:r>
                        <a:rPr lang="lt-LT" sz="3200" b="1" dirty="0" smtClean="0">
                          <a:effectLst>
                            <a:outerShdw blurRad="38100" dist="38100" dir="2700000" algn="tl">
                              <a:srgbClr val="000000">
                                <a:alpha val="43137"/>
                              </a:srgbClr>
                            </a:outerShdw>
                          </a:effectLst>
                        </a:rPr>
                        <a:t>Pastaba.</a:t>
                      </a:r>
                      <a:endParaRPr lang="en-US" sz="3200" b="1" dirty="0">
                        <a:effectLst>
                          <a:outerShdw blurRad="38100" dist="38100" dir="2700000" algn="tl">
                            <a:srgbClr val="000000">
                              <a:alpha val="43137"/>
                            </a:srgbClr>
                          </a:outerShdw>
                        </a:effectLst>
                      </a:endParaRPr>
                    </a:p>
                  </a:txBody>
                  <a:tcPr/>
                </a:tc>
              </a:tr>
              <a:tr h="1282331">
                <a:tc>
                  <a:txBody>
                    <a:bodyPr/>
                    <a:lstStyle/>
                    <a:p>
                      <a:r>
                        <a:rPr lang="lt-LT" sz="3200" b="1" dirty="0" smtClean="0">
                          <a:effectLst>
                            <a:outerShdw blurRad="38100" dist="38100" dir="2700000" algn="tl">
                              <a:srgbClr val="000000">
                                <a:alpha val="43137"/>
                              </a:srgbClr>
                            </a:outerShdw>
                          </a:effectLst>
                        </a:rPr>
                        <a:t>Kūnas</a:t>
                      </a:r>
                      <a:r>
                        <a:rPr lang="lt-LT" sz="3200" b="1" baseline="0" dirty="0" smtClean="0">
                          <a:effectLst>
                            <a:outerShdw blurRad="38100" dist="38100" dir="2700000" algn="tl">
                              <a:srgbClr val="000000">
                                <a:alpha val="43137"/>
                              </a:srgbClr>
                            </a:outerShdw>
                          </a:effectLst>
                        </a:rPr>
                        <a:t> iššautas neskriejo dėl savo per didelės masės.</a:t>
                      </a:r>
                      <a:endParaRPr lang="en-US" sz="3200" b="1" dirty="0">
                        <a:effectLst>
                          <a:outerShdw blurRad="38100" dist="38100" dir="2700000" algn="tl">
                            <a:srgbClr val="000000">
                              <a:alpha val="43137"/>
                            </a:srgbClr>
                          </a:outerShdw>
                        </a:effectLst>
                      </a:endParaRPr>
                    </a:p>
                  </a:txBody>
                  <a:tcPr/>
                </a:tc>
              </a:tr>
            </a:tbl>
          </a:graphicData>
        </a:graphic>
      </p:graphicFrame>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t-LT" sz="4400" dirty="0" smtClean="0"/>
              <a:t>Medinis cilindras</a:t>
            </a:r>
            <a:r>
              <a:rPr lang="en-US" sz="4400" dirty="0" smtClean="0"/>
              <a:t/>
            </a:r>
            <a:br>
              <a:rPr lang="en-US" sz="4400" dirty="0" smtClean="0"/>
            </a:br>
            <a:endParaRPr lang="en-US" dirty="0"/>
          </a:p>
        </p:txBody>
      </p:sp>
      <p:pic>
        <p:nvPicPr>
          <p:cNvPr id="6" name="Content Placeholder 5" descr="DSC_0480.JPG"/>
          <p:cNvPicPr>
            <a:picLocks noGrp="1" noChangeAspect="1"/>
          </p:cNvPicPr>
          <p:nvPr>
            <p:ph idx="1"/>
          </p:nvPr>
        </p:nvPicPr>
        <p:blipFill rotWithShape="1">
          <a:blip r:embed="rId2" cstate="print"/>
          <a:srcRect r="7490"/>
          <a:stretch/>
        </p:blipFill>
        <p:spPr>
          <a:xfrm>
            <a:off x="-12479" y="0"/>
            <a:ext cx="8470679" cy="6858000"/>
          </a:xfrm>
        </p:spPr>
      </p:pic>
      <p:sp>
        <p:nvSpPr>
          <p:cNvPr id="4" name="TextBox 3"/>
          <p:cNvSpPr txBox="1"/>
          <p:nvPr/>
        </p:nvSpPr>
        <p:spPr>
          <a:xfrm>
            <a:off x="228600" y="4953000"/>
            <a:ext cx="9144000" cy="1323439"/>
          </a:xfrm>
          <a:prstGeom prst="rect">
            <a:avLst/>
          </a:prstGeom>
          <a:noFill/>
        </p:spPr>
        <p:txBody>
          <a:bodyPr wrap="square" rtlCol="0">
            <a:spAutoFit/>
          </a:bodyPr>
          <a:lstStyle/>
          <a:p>
            <a:r>
              <a:rPr lang="lt-LT" sz="4000" b="1" dirty="0" smtClean="0">
                <a:solidFill>
                  <a:srgbClr val="FFFF00"/>
                </a:solidFill>
              </a:rPr>
              <a:t>Medinio cilindro skriejimo nuotolio matavimo rezultatai</a:t>
            </a:r>
            <a:endParaRPr lang="en-US" sz="4000" b="1" dirty="0">
              <a:solidFill>
                <a:srgbClr val="FFFF00"/>
              </a:solidFill>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graphicFrame>
        <p:nvGraphicFramePr>
          <p:cNvPr id="4" name="Content Placeholder 3"/>
          <p:cNvGraphicFramePr>
            <a:graphicFrameLocks noGrp="1"/>
          </p:cNvGraphicFramePr>
          <p:nvPr>
            <p:ph idx="1"/>
            <p:extLst>
              <p:ext uri="{D42A27DB-BD31-4B8C-83A1-F6EECF244321}">
                <p14:modId xmlns="" xmlns:p14="http://schemas.microsoft.com/office/powerpoint/2010/main" val="3767032787"/>
              </p:ext>
            </p:extLst>
          </p:nvPr>
        </p:nvGraphicFramePr>
        <p:xfrm>
          <a:off x="1" y="0"/>
          <a:ext cx="8610599" cy="6857999"/>
        </p:xfrm>
        <a:graphic>
          <a:graphicData uri="http://schemas.openxmlformats.org/drawingml/2006/table">
            <a:tbl>
              <a:tblPr firstRow="1" bandRow="1">
                <a:tableStyleId>{5C22544A-7EE6-4342-B048-85BDC9FD1C3A}</a:tableStyleId>
              </a:tblPr>
              <a:tblGrid>
                <a:gridCol w="1435100"/>
                <a:gridCol w="1650365"/>
                <a:gridCol w="1793875"/>
                <a:gridCol w="1219835"/>
                <a:gridCol w="1363345"/>
                <a:gridCol w="1148079"/>
              </a:tblGrid>
              <a:tr h="1403119">
                <a:tc>
                  <a:txBody>
                    <a:bodyPr/>
                    <a:lstStyle/>
                    <a:p>
                      <a:r>
                        <a:rPr lang="lt-LT" sz="2800" b="1" dirty="0" smtClean="0"/>
                        <a:t>Šūviai</a:t>
                      </a:r>
                      <a:endParaRPr lang="en-US" sz="2800" b="1" dirty="0"/>
                    </a:p>
                  </a:txBody>
                  <a:tcPr/>
                </a:tc>
                <a:tc>
                  <a:txBody>
                    <a:bodyPr/>
                    <a:lstStyle/>
                    <a:p>
                      <a:r>
                        <a:rPr lang="lt-LT" sz="2800" b="1" dirty="0" smtClean="0"/>
                        <a:t>Laikas, s</a:t>
                      </a:r>
                      <a:endParaRPr lang="en-US" sz="2800" b="1" dirty="0"/>
                    </a:p>
                  </a:txBody>
                  <a:tcPr/>
                </a:tc>
                <a:tc>
                  <a:txBody>
                    <a:bodyPr/>
                    <a:lstStyle/>
                    <a:p>
                      <a:r>
                        <a:rPr lang="lt-LT" sz="2400" b="1" dirty="0" smtClean="0"/>
                        <a:t>Atstumas</a:t>
                      </a:r>
                      <a:r>
                        <a:rPr lang="lt-LT" sz="2800" b="1" dirty="0" smtClean="0"/>
                        <a:t>, m</a:t>
                      </a:r>
                      <a:endParaRPr lang="en-US" sz="2800" b="1" dirty="0"/>
                    </a:p>
                  </a:txBody>
                  <a:tcPr/>
                </a:tc>
                <a:tc>
                  <a:txBody>
                    <a:bodyPr/>
                    <a:lstStyle/>
                    <a:p>
                      <a:r>
                        <a:rPr lang="en-US" sz="2400" b="1" dirty="0" err="1" smtClean="0"/>
                        <a:t>Sl</a:t>
                      </a:r>
                      <a:r>
                        <a:rPr lang="lt-LT" sz="2400" b="1" dirty="0" err="1" smtClean="0"/>
                        <a:t>ėgis</a:t>
                      </a:r>
                      <a:r>
                        <a:rPr lang="lt-LT" sz="2800" b="1" dirty="0" smtClean="0"/>
                        <a:t>, bar</a:t>
                      </a:r>
                      <a:endParaRPr lang="en-US" sz="2800" b="1" dirty="0"/>
                    </a:p>
                  </a:txBody>
                  <a:tcPr/>
                </a:tc>
                <a:tc>
                  <a:txBody>
                    <a:bodyPr/>
                    <a:lstStyle/>
                    <a:p>
                      <a:r>
                        <a:rPr lang="en-US" sz="2400" b="1" dirty="0" smtClean="0"/>
                        <a:t>Vid. </a:t>
                      </a:r>
                      <a:r>
                        <a:rPr lang="lt-LT" sz="2400" b="1" dirty="0" smtClean="0"/>
                        <a:t>g</a:t>
                      </a:r>
                      <a:r>
                        <a:rPr lang="en-US" sz="2400" b="1" dirty="0" smtClean="0"/>
                        <a:t>r</a:t>
                      </a:r>
                      <a:r>
                        <a:rPr lang="lt-LT" sz="2400" b="1" dirty="0" smtClean="0"/>
                        <a:t>e</a:t>
                      </a:r>
                      <a:r>
                        <a:rPr lang="en-US" sz="2400" b="1" dirty="0" smtClean="0"/>
                        <a:t>itis,</a:t>
                      </a:r>
                      <a:r>
                        <a:rPr lang="en-US" sz="2800" b="1" dirty="0" smtClean="0"/>
                        <a:t> m/s</a:t>
                      </a:r>
                      <a:endParaRPr lang="en-US" sz="2800" b="1" dirty="0"/>
                    </a:p>
                  </a:txBody>
                  <a:tcPr/>
                </a:tc>
                <a:tc>
                  <a:txBody>
                    <a:bodyPr/>
                    <a:lstStyle/>
                    <a:p>
                      <a:r>
                        <a:rPr lang="lt-LT" sz="2800" b="1" dirty="0" smtClean="0"/>
                        <a:t>Masė</a:t>
                      </a:r>
                      <a:r>
                        <a:rPr lang="en-US" sz="2800" b="1" dirty="0" smtClean="0"/>
                        <a:t>, g</a:t>
                      </a:r>
                      <a:endParaRPr lang="en-US" sz="2800" b="1" dirty="0"/>
                    </a:p>
                  </a:txBody>
                  <a:tcPr/>
                </a:tc>
              </a:tr>
              <a:tr h="1916580">
                <a:tc>
                  <a:txBody>
                    <a:bodyPr/>
                    <a:lstStyle/>
                    <a:p>
                      <a:r>
                        <a:rPr lang="lt-LT" sz="3600" b="1" dirty="0" smtClean="0">
                          <a:effectLst>
                            <a:outerShdw blurRad="38100" dist="38100" dir="2700000" algn="tl">
                              <a:srgbClr val="000000">
                                <a:alpha val="43137"/>
                              </a:srgbClr>
                            </a:outerShdw>
                          </a:effectLst>
                        </a:rPr>
                        <a:t>I</a:t>
                      </a:r>
                      <a:endParaRPr lang="en-US" sz="3600" b="1" dirty="0">
                        <a:effectLst>
                          <a:outerShdw blurRad="38100" dist="38100" dir="2700000" algn="tl">
                            <a:srgbClr val="000000">
                              <a:alpha val="43137"/>
                            </a:srgbClr>
                          </a:outerShdw>
                        </a:effectLst>
                      </a:endParaRPr>
                    </a:p>
                  </a:txBody>
                  <a:tcPr/>
                </a:tc>
                <a:tc>
                  <a:txBody>
                    <a:bodyPr/>
                    <a:lstStyle/>
                    <a:p>
                      <a:r>
                        <a:rPr lang="lt-LT" sz="3600" b="1" dirty="0" smtClean="0">
                          <a:effectLst>
                            <a:outerShdw blurRad="38100" dist="38100" dir="2700000" algn="tl">
                              <a:srgbClr val="000000">
                                <a:alpha val="43137"/>
                              </a:srgbClr>
                            </a:outerShdw>
                          </a:effectLst>
                        </a:rPr>
                        <a:t>0,71</a:t>
                      </a:r>
                      <a:endParaRPr lang="en-US" sz="3600" b="1" dirty="0">
                        <a:effectLst>
                          <a:outerShdw blurRad="38100" dist="38100" dir="2700000" algn="tl">
                            <a:srgbClr val="000000">
                              <a:alpha val="43137"/>
                            </a:srgbClr>
                          </a:outerShdw>
                        </a:effectLst>
                      </a:endParaRPr>
                    </a:p>
                  </a:txBody>
                  <a:tcPr/>
                </a:tc>
                <a:tc>
                  <a:txBody>
                    <a:bodyPr/>
                    <a:lstStyle/>
                    <a:p>
                      <a:r>
                        <a:rPr lang="lt-LT" sz="3600" b="1" dirty="0" smtClean="0">
                          <a:effectLst>
                            <a:outerShdw blurRad="38100" dist="38100" dir="2700000" algn="tl">
                              <a:srgbClr val="000000">
                                <a:alpha val="43137"/>
                              </a:srgbClr>
                            </a:outerShdw>
                          </a:effectLst>
                        </a:rPr>
                        <a:t>12,17</a:t>
                      </a:r>
                      <a:endParaRPr lang="en-US" sz="3600" b="1" dirty="0">
                        <a:effectLst>
                          <a:outerShdw blurRad="38100" dist="38100" dir="2700000" algn="tl">
                            <a:srgbClr val="000000">
                              <a:alpha val="43137"/>
                            </a:srgbClr>
                          </a:outerShdw>
                        </a:effectLst>
                      </a:endParaRPr>
                    </a:p>
                  </a:txBody>
                  <a:tcPr/>
                </a:tc>
                <a:tc>
                  <a:txBody>
                    <a:bodyPr/>
                    <a:lstStyle/>
                    <a:p>
                      <a:r>
                        <a:rPr lang="lt-LT" sz="3600" b="1" dirty="0" smtClean="0">
                          <a:effectLst>
                            <a:outerShdw blurRad="38100" dist="38100" dir="2700000" algn="tl">
                              <a:srgbClr val="000000">
                                <a:alpha val="43137"/>
                              </a:srgbClr>
                            </a:outerShdw>
                          </a:effectLst>
                        </a:rPr>
                        <a:t>1</a:t>
                      </a:r>
                      <a:endParaRPr lang="en-US" sz="3600" b="1" dirty="0">
                        <a:effectLst>
                          <a:outerShdw blurRad="38100" dist="38100" dir="2700000" algn="tl">
                            <a:srgbClr val="000000">
                              <a:alpha val="43137"/>
                            </a:srgbClr>
                          </a:outerShdw>
                        </a:effectLst>
                      </a:endParaRPr>
                    </a:p>
                  </a:txBody>
                  <a:tcPr/>
                </a:tc>
                <a:tc>
                  <a:txBody>
                    <a:bodyPr/>
                    <a:lstStyle/>
                    <a:p>
                      <a:r>
                        <a:rPr lang="lt-LT" sz="3600" b="1" dirty="0" smtClean="0">
                          <a:effectLst>
                            <a:outerShdw blurRad="38100" dist="38100" dir="2700000" algn="tl">
                              <a:srgbClr val="000000">
                                <a:alpha val="43137"/>
                              </a:srgbClr>
                            </a:outerShdw>
                          </a:effectLst>
                        </a:rPr>
                        <a:t>17,14</a:t>
                      </a:r>
                      <a:endParaRPr lang="en-US" sz="3600" b="1" dirty="0">
                        <a:effectLst>
                          <a:outerShdw blurRad="38100" dist="38100" dir="2700000" algn="tl">
                            <a:srgbClr val="000000">
                              <a:alpha val="43137"/>
                            </a:srgbClr>
                          </a:outerShdw>
                        </a:effectLst>
                      </a:endParaRPr>
                    </a:p>
                  </a:txBody>
                  <a:tcPr/>
                </a:tc>
                <a:tc>
                  <a:txBody>
                    <a:bodyPr/>
                    <a:lstStyle/>
                    <a:p>
                      <a:r>
                        <a:rPr lang="en-US" sz="3600" b="1" dirty="0" smtClean="0">
                          <a:effectLst>
                            <a:outerShdw blurRad="38100" dist="38100" dir="2700000" algn="tl">
                              <a:srgbClr val="000000">
                                <a:alpha val="43137"/>
                              </a:srgbClr>
                            </a:outerShdw>
                          </a:effectLst>
                        </a:rPr>
                        <a:t>1</a:t>
                      </a:r>
                      <a:endParaRPr lang="en-US" sz="3600" b="1" dirty="0">
                        <a:effectLst>
                          <a:outerShdw blurRad="38100" dist="38100" dir="2700000" algn="tl">
                            <a:srgbClr val="000000">
                              <a:alpha val="43137"/>
                            </a:srgbClr>
                          </a:outerShdw>
                        </a:effectLst>
                      </a:endParaRPr>
                    </a:p>
                  </a:txBody>
                  <a:tcPr/>
                </a:tc>
              </a:tr>
              <a:tr h="2018681">
                <a:tc>
                  <a:txBody>
                    <a:bodyPr/>
                    <a:lstStyle/>
                    <a:p>
                      <a:r>
                        <a:rPr lang="lt-LT" sz="3600" b="1" dirty="0" smtClean="0">
                          <a:effectLst>
                            <a:outerShdw blurRad="38100" dist="38100" dir="2700000" algn="tl">
                              <a:srgbClr val="000000">
                                <a:alpha val="43137"/>
                              </a:srgbClr>
                            </a:outerShdw>
                          </a:effectLst>
                        </a:rPr>
                        <a:t>II</a:t>
                      </a:r>
                      <a:endParaRPr lang="en-US" sz="3600" b="1" dirty="0">
                        <a:effectLst>
                          <a:outerShdw blurRad="38100" dist="38100" dir="2700000" algn="tl">
                            <a:srgbClr val="000000">
                              <a:alpha val="43137"/>
                            </a:srgbClr>
                          </a:outerShdw>
                        </a:effectLst>
                      </a:endParaRPr>
                    </a:p>
                  </a:txBody>
                  <a:tcPr/>
                </a:tc>
                <a:tc>
                  <a:txBody>
                    <a:bodyPr/>
                    <a:lstStyle/>
                    <a:p>
                      <a:r>
                        <a:rPr lang="lt-LT" sz="3600" b="1" dirty="0" smtClean="0">
                          <a:effectLst>
                            <a:outerShdw blurRad="38100" dist="38100" dir="2700000" algn="tl">
                              <a:srgbClr val="000000">
                                <a:alpha val="43137"/>
                              </a:srgbClr>
                            </a:outerShdw>
                          </a:effectLst>
                        </a:rPr>
                        <a:t>0,82</a:t>
                      </a:r>
                      <a:endParaRPr lang="en-US" sz="3600" b="1" dirty="0">
                        <a:effectLst>
                          <a:outerShdw blurRad="38100" dist="38100" dir="2700000" algn="tl">
                            <a:srgbClr val="000000">
                              <a:alpha val="43137"/>
                            </a:srgbClr>
                          </a:outerShdw>
                        </a:effectLst>
                      </a:endParaRPr>
                    </a:p>
                  </a:txBody>
                  <a:tcPr/>
                </a:tc>
                <a:tc>
                  <a:txBody>
                    <a:bodyPr/>
                    <a:lstStyle/>
                    <a:p>
                      <a:r>
                        <a:rPr lang="lt-LT" sz="3600" b="1" dirty="0" smtClean="0">
                          <a:effectLst>
                            <a:outerShdw blurRad="38100" dist="38100" dir="2700000" algn="tl">
                              <a:srgbClr val="000000">
                                <a:alpha val="43137"/>
                              </a:srgbClr>
                            </a:outerShdw>
                          </a:effectLst>
                        </a:rPr>
                        <a:t>12,18</a:t>
                      </a:r>
                      <a:endParaRPr lang="en-US" sz="3600" b="1" dirty="0">
                        <a:effectLst>
                          <a:outerShdw blurRad="38100" dist="38100" dir="2700000" algn="tl">
                            <a:srgbClr val="000000">
                              <a:alpha val="43137"/>
                            </a:srgbClr>
                          </a:outerShdw>
                        </a:effectLst>
                      </a:endParaRPr>
                    </a:p>
                  </a:txBody>
                  <a:tcPr/>
                </a:tc>
                <a:tc>
                  <a:txBody>
                    <a:bodyPr/>
                    <a:lstStyle/>
                    <a:p>
                      <a:r>
                        <a:rPr lang="lt-LT" sz="3600" b="1" dirty="0" smtClean="0">
                          <a:effectLst>
                            <a:outerShdw blurRad="38100" dist="38100" dir="2700000" algn="tl">
                              <a:srgbClr val="000000">
                                <a:alpha val="43137"/>
                              </a:srgbClr>
                            </a:outerShdw>
                          </a:effectLst>
                        </a:rPr>
                        <a:t>1</a:t>
                      </a:r>
                      <a:endParaRPr lang="en-US" sz="3600" b="1" dirty="0">
                        <a:effectLst>
                          <a:outerShdw blurRad="38100" dist="38100" dir="2700000" algn="tl">
                            <a:srgbClr val="000000">
                              <a:alpha val="43137"/>
                            </a:srgbClr>
                          </a:outerShdw>
                        </a:effectLst>
                      </a:endParaRPr>
                    </a:p>
                  </a:txBody>
                  <a:tcPr/>
                </a:tc>
                <a:tc>
                  <a:txBody>
                    <a:bodyPr/>
                    <a:lstStyle/>
                    <a:p>
                      <a:r>
                        <a:rPr lang="lt-LT" sz="3600" b="1" dirty="0" smtClean="0">
                          <a:effectLst>
                            <a:outerShdw blurRad="38100" dist="38100" dir="2700000" algn="tl">
                              <a:srgbClr val="000000">
                                <a:alpha val="43137"/>
                              </a:srgbClr>
                            </a:outerShdw>
                          </a:effectLst>
                        </a:rPr>
                        <a:t>14,85</a:t>
                      </a:r>
                      <a:endParaRPr lang="en-US" sz="3600" b="1" dirty="0">
                        <a:effectLst>
                          <a:outerShdw blurRad="38100" dist="38100" dir="2700000" algn="tl">
                            <a:srgbClr val="000000">
                              <a:alpha val="43137"/>
                            </a:srgbClr>
                          </a:outerShdw>
                        </a:effectLst>
                      </a:endParaRPr>
                    </a:p>
                  </a:txBody>
                  <a:tcPr/>
                </a:tc>
                <a:tc>
                  <a:txBody>
                    <a:bodyPr/>
                    <a:lstStyle/>
                    <a:p>
                      <a:r>
                        <a:rPr lang="en-US" sz="3600" b="1" dirty="0" smtClean="0">
                          <a:effectLst>
                            <a:outerShdw blurRad="38100" dist="38100" dir="2700000" algn="tl">
                              <a:srgbClr val="000000">
                                <a:alpha val="43137"/>
                              </a:srgbClr>
                            </a:outerShdw>
                          </a:effectLst>
                        </a:rPr>
                        <a:t>1</a:t>
                      </a:r>
                      <a:endParaRPr lang="en-US" sz="3600" b="1" dirty="0">
                        <a:effectLst>
                          <a:outerShdw blurRad="38100" dist="38100" dir="2700000" algn="tl">
                            <a:srgbClr val="000000">
                              <a:alpha val="43137"/>
                            </a:srgbClr>
                          </a:outerShdw>
                        </a:effectLst>
                      </a:endParaRPr>
                    </a:p>
                  </a:txBody>
                  <a:tcPr/>
                </a:tc>
              </a:tr>
              <a:tr h="1519619">
                <a:tc>
                  <a:txBody>
                    <a:bodyPr/>
                    <a:lstStyle/>
                    <a:p>
                      <a:r>
                        <a:rPr lang="lt-LT" sz="3600" b="1" dirty="0" smtClean="0">
                          <a:effectLst>
                            <a:outerShdw blurRad="38100" dist="38100" dir="2700000" algn="tl">
                              <a:srgbClr val="000000">
                                <a:alpha val="43137"/>
                              </a:srgbClr>
                            </a:outerShdw>
                          </a:effectLst>
                        </a:rPr>
                        <a:t>III</a:t>
                      </a:r>
                      <a:endParaRPr lang="en-US" sz="3600" b="1" dirty="0">
                        <a:effectLst>
                          <a:outerShdw blurRad="38100" dist="38100" dir="2700000" algn="tl">
                            <a:srgbClr val="000000">
                              <a:alpha val="43137"/>
                            </a:srgbClr>
                          </a:outerShdw>
                        </a:effectLst>
                      </a:endParaRPr>
                    </a:p>
                  </a:txBody>
                  <a:tcPr/>
                </a:tc>
                <a:tc>
                  <a:txBody>
                    <a:bodyPr/>
                    <a:lstStyle/>
                    <a:p>
                      <a:r>
                        <a:rPr lang="lt-LT" sz="3600" b="1" dirty="0" smtClean="0">
                          <a:effectLst>
                            <a:outerShdw blurRad="38100" dist="38100" dir="2700000" algn="tl">
                              <a:srgbClr val="000000">
                                <a:alpha val="43137"/>
                              </a:srgbClr>
                            </a:outerShdw>
                          </a:effectLst>
                        </a:rPr>
                        <a:t>0,66</a:t>
                      </a:r>
                      <a:endParaRPr lang="en-US" sz="3600" b="1" dirty="0">
                        <a:effectLst>
                          <a:outerShdw blurRad="38100" dist="38100" dir="2700000" algn="tl">
                            <a:srgbClr val="000000">
                              <a:alpha val="43137"/>
                            </a:srgbClr>
                          </a:outerShdw>
                        </a:effectLst>
                      </a:endParaRPr>
                    </a:p>
                  </a:txBody>
                  <a:tcPr/>
                </a:tc>
                <a:tc>
                  <a:txBody>
                    <a:bodyPr/>
                    <a:lstStyle/>
                    <a:p>
                      <a:r>
                        <a:rPr lang="lt-LT" sz="3600" b="1" dirty="0" smtClean="0">
                          <a:effectLst>
                            <a:outerShdw blurRad="38100" dist="38100" dir="2700000" algn="tl">
                              <a:srgbClr val="000000">
                                <a:alpha val="43137"/>
                              </a:srgbClr>
                            </a:outerShdw>
                          </a:effectLst>
                        </a:rPr>
                        <a:t>10,54</a:t>
                      </a:r>
                      <a:endParaRPr lang="en-US" sz="3600" b="1" dirty="0">
                        <a:effectLst>
                          <a:outerShdw blurRad="38100" dist="38100" dir="2700000" algn="tl">
                            <a:srgbClr val="000000">
                              <a:alpha val="43137"/>
                            </a:srgbClr>
                          </a:outerShdw>
                        </a:effectLst>
                      </a:endParaRPr>
                    </a:p>
                  </a:txBody>
                  <a:tcPr/>
                </a:tc>
                <a:tc>
                  <a:txBody>
                    <a:bodyPr/>
                    <a:lstStyle/>
                    <a:p>
                      <a:r>
                        <a:rPr lang="lt-LT" sz="3600" b="1" dirty="0" smtClean="0">
                          <a:effectLst>
                            <a:outerShdw blurRad="38100" dist="38100" dir="2700000" algn="tl">
                              <a:srgbClr val="000000">
                                <a:alpha val="43137"/>
                              </a:srgbClr>
                            </a:outerShdw>
                          </a:effectLst>
                        </a:rPr>
                        <a:t>1</a:t>
                      </a:r>
                      <a:endParaRPr lang="en-US" sz="3600" b="1" dirty="0">
                        <a:effectLst>
                          <a:outerShdw blurRad="38100" dist="38100" dir="2700000" algn="tl">
                            <a:srgbClr val="000000">
                              <a:alpha val="43137"/>
                            </a:srgbClr>
                          </a:outerShdw>
                        </a:effectLst>
                      </a:endParaRPr>
                    </a:p>
                  </a:txBody>
                  <a:tcPr/>
                </a:tc>
                <a:tc>
                  <a:txBody>
                    <a:bodyPr/>
                    <a:lstStyle/>
                    <a:p>
                      <a:r>
                        <a:rPr lang="lt-LT" sz="3600" b="1" dirty="0" smtClean="0">
                          <a:effectLst>
                            <a:outerShdw blurRad="38100" dist="38100" dir="2700000" algn="tl">
                              <a:srgbClr val="000000">
                                <a:alpha val="43137"/>
                              </a:srgbClr>
                            </a:outerShdw>
                          </a:effectLst>
                        </a:rPr>
                        <a:t>15,97</a:t>
                      </a:r>
                      <a:endParaRPr lang="en-US" sz="3600" b="1" dirty="0">
                        <a:effectLst>
                          <a:outerShdw blurRad="38100" dist="38100" dir="2700000" algn="tl">
                            <a:srgbClr val="000000">
                              <a:alpha val="43137"/>
                            </a:srgbClr>
                          </a:outerShdw>
                        </a:effectLst>
                      </a:endParaRPr>
                    </a:p>
                  </a:txBody>
                  <a:tcPr/>
                </a:tc>
                <a:tc>
                  <a:txBody>
                    <a:bodyPr/>
                    <a:lstStyle/>
                    <a:p>
                      <a:r>
                        <a:rPr lang="en-US" sz="3600" b="1" dirty="0" smtClean="0">
                          <a:effectLst>
                            <a:outerShdw blurRad="38100" dist="38100" dir="2700000" algn="tl">
                              <a:srgbClr val="000000">
                                <a:alpha val="43137"/>
                              </a:srgbClr>
                            </a:outerShdw>
                          </a:effectLst>
                        </a:rPr>
                        <a:t>1</a:t>
                      </a:r>
                      <a:endParaRPr lang="en-US" sz="3600" b="1" dirty="0">
                        <a:effectLst>
                          <a:outerShdw blurRad="38100" dist="38100" dir="2700000" algn="tl">
                            <a:srgbClr val="000000">
                              <a:alpha val="43137"/>
                            </a:srgbClr>
                          </a:outerShdw>
                        </a:effectLst>
                      </a:endParaRPr>
                    </a:p>
                  </a:txBody>
                  <a:tcPr/>
                </a:tc>
              </a:tr>
            </a:tbl>
          </a:graphicData>
        </a:graphic>
      </p:graphicFrame>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8534400" cy="1600200"/>
          </a:xfrm>
        </p:spPr>
        <p:txBody>
          <a:bodyPr>
            <a:normAutofit/>
          </a:bodyPr>
          <a:lstStyle/>
          <a:p>
            <a:pPr algn="l"/>
            <a:r>
              <a:rPr lang="en-US" sz="4400" dirty="0" smtClean="0"/>
              <a:t/>
            </a:r>
            <a:br>
              <a:rPr lang="en-US" sz="4400" dirty="0" smtClean="0"/>
            </a:br>
            <a:endParaRPr lang="en-US" dirty="0"/>
          </a:p>
        </p:txBody>
      </p:sp>
      <p:pic>
        <p:nvPicPr>
          <p:cNvPr id="4" name="Content Placeholder 3" descr="DSC_0481.JPG"/>
          <p:cNvPicPr>
            <a:picLocks noGrp="1" noChangeAspect="1"/>
          </p:cNvPicPr>
          <p:nvPr>
            <p:ph idx="1"/>
          </p:nvPr>
        </p:nvPicPr>
        <p:blipFill rotWithShape="1">
          <a:blip r:embed="rId2" cstate="print"/>
          <a:srcRect r="6666"/>
          <a:stretch/>
        </p:blipFill>
        <p:spPr>
          <a:xfrm>
            <a:off x="1" y="0"/>
            <a:ext cx="8534399" cy="6858000"/>
          </a:xfrm>
        </p:spPr>
      </p:pic>
      <p:sp>
        <p:nvSpPr>
          <p:cNvPr id="5" name="TextBox 4"/>
          <p:cNvSpPr txBox="1"/>
          <p:nvPr/>
        </p:nvSpPr>
        <p:spPr>
          <a:xfrm>
            <a:off x="342900" y="4648200"/>
            <a:ext cx="7848600" cy="1754326"/>
          </a:xfrm>
          <a:prstGeom prst="rect">
            <a:avLst/>
          </a:prstGeom>
          <a:noFill/>
        </p:spPr>
        <p:txBody>
          <a:bodyPr wrap="square" rtlCol="0">
            <a:spAutoFit/>
          </a:bodyPr>
          <a:lstStyle/>
          <a:p>
            <a:r>
              <a:rPr lang="lt-LT" sz="3600" b="1" dirty="0" smtClean="0">
                <a:solidFill>
                  <a:srgbClr val="FFFF00"/>
                </a:solidFill>
              </a:rPr>
              <a:t>Medinio cilindro  su </a:t>
            </a:r>
            <a:r>
              <a:rPr lang="lt-LT" sz="3600" b="1" dirty="0" err="1" smtClean="0">
                <a:solidFill>
                  <a:srgbClr val="FFFF00"/>
                </a:solidFill>
              </a:rPr>
              <a:t>įstr</a:t>
            </a:r>
            <a:r>
              <a:rPr lang="en-US" sz="3600" b="1" dirty="0" smtClean="0">
                <a:solidFill>
                  <a:srgbClr val="FFFF00"/>
                </a:solidFill>
              </a:rPr>
              <a:t>i</a:t>
            </a:r>
            <a:r>
              <a:rPr lang="lt-LT" sz="3600" b="1" dirty="0" err="1" smtClean="0">
                <a:solidFill>
                  <a:srgbClr val="FFFF00"/>
                </a:solidFill>
              </a:rPr>
              <a:t>žai</a:t>
            </a:r>
            <a:r>
              <a:rPr lang="lt-LT" sz="3600" b="1" dirty="0" smtClean="0">
                <a:solidFill>
                  <a:srgbClr val="FFFF00"/>
                </a:solidFill>
              </a:rPr>
              <a:t> nupjautu viršum skriejimo nuotolio matavimo rezultatai</a:t>
            </a:r>
            <a:endParaRPr lang="en-US" sz="3600" b="1" dirty="0">
              <a:solidFill>
                <a:srgbClr val="FFFF00"/>
              </a:solidFill>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676400"/>
          </a:xfrm>
        </p:spPr>
        <p:txBody>
          <a:bodyPr>
            <a:normAutofit/>
          </a:bodyPr>
          <a:lstStyle/>
          <a:p>
            <a:r>
              <a:rPr lang="en-US" sz="4400" dirty="0" smtClean="0"/>
              <a:t/>
            </a:r>
            <a:br>
              <a:rPr lang="en-US" sz="4400" dirty="0" smtClean="0"/>
            </a:br>
            <a:endParaRPr lang="en-US" dirty="0"/>
          </a:p>
        </p:txBody>
      </p:sp>
      <p:graphicFrame>
        <p:nvGraphicFramePr>
          <p:cNvPr id="4" name="Content Placeholder 3"/>
          <p:cNvGraphicFramePr>
            <a:graphicFrameLocks noGrp="1"/>
          </p:cNvGraphicFramePr>
          <p:nvPr>
            <p:ph idx="1"/>
            <p:extLst>
              <p:ext uri="{D42A27DB-BD31-4B8C-83A1-F6EECF244321}">
                <p14:modId xmlns="" xmlns:p14="http://schemas.microsoft.com/office/powerpoint/2010/main" val="1327750039"/>
              </p:ext>
            </p:extLst>
          </p:nvPr>
        </p:nvGraphicFramePr>
        <p:xfrm>
          <a:off x="0" y="0"/>
          <a:ext cx="8534400" cy="6857999"/>
        </p:xfrm>
        <a:graphic>
          <a:graphicData uri="http://schemas.openxmlformats.org/drawingml/2006/table">
            <a:tbl>
              <a:tblPr firstRow="1" bandRow="1">
                <a:tableStyleId>{5C22544A-7EE6-4342-B048-85BDC9FD1C3A}</a:tableStyleId>
              </a:tblPr>
              <a:tblGrid>
                <a:gridCol w="1422400"/>
                <a:gridCol w="1280160"/>
                <a:gridCol w="1849120"/>
                <a:gridCol w="1137920"/>
                <a:gridCol w="1351280"/>
                <a:gridCol w="1493520"/>
              </a:tblGrid>
              <a:tr h="1419719">
                <a:tc>
                  <a:txBody>
                    <a:bodyPr/>
                    <a:lstStyle/>
                    <a:p>
                      <a:r>
                        <a:rPr lang="lt-LT" sz="2800" b="1" dirty="0" smtClean="0"/>
                        <a:t>Šūviai</a:t>
                      </a:r>
                      <a:endParaRPr lang="en-US" sz="2800" b="1" dirty="0"/>
                    </a:p>
                  </a:txBody>
                  <a:tcPr/>
                </a:tc>
                <a:tc>
                  <a:txBody>
                    <a:bodyPr/>
                    <a:lstStyle/>
                    <a:p>
                      <a:r>
                        <a:rPr lang="lt-LT" sz="2400" b="1" dirty="0" smtClean="0"/>
                        <a:t>Laikas, </a:t>
                      </a:r>
                      <a:r>
                        <a:rPr lang="lt-LT" sz="2800" b="1" dirty="0" smtClean="0"/>
                        <a:t>s</a:t>
                      </a:r>
                      <a:endParaRPr lang="en-US" sz="2800" b="1" dirty="0"/>
                    </a:p>
                  </a:txBody>
                  <a:tcPr/>
                </a:tc>
                <a:tc>
                  <a:txBody>
                    <a:bodyPr/>
                    <a:lstStyle/>
                    <a:p>
                      <a:r>
                        <a:rPr lang="lt-LT" sz="2400" b="1" dirty="0" smtClean="0"/>
                        <a:t>Atstumas, </a:t>
                      </a:r>
                      <a:r>
                        <a:rPr lang="lt-LT" sz="2800" b="1" dirty="0" smtClean="0"/>
                        <a:t>m</a:t>
                      </a:r>
                      <a:endParaRPr lang="en-US" sz="2800" b="1" dirty="0"/>
                    </a:p>
                  </a:txBody>
                  <a:tcPr/>
                </a:tc>
                <a:tc>
                  <a:txBody>
                    <a:bodyPr/>
                    <a:lstStyle/>
                    <a:p>
                      <a:r>
                        <a:rPr lang="en-US" sz="2400" b="1" dirty="0" err="1" smtClean="0"/>
                        <a:t>Sl</a:t>
                      </a:r>
                      <a:r>
                        <a:rPr lang="lt-LT" sz="2400" b="1" dirty="0" err="1" smtClean="0"/>
                        <a:t>ėgis</a:t>
                      </a:r>
                      <a:r>
                        <a:rPr lang="lt-LT" sz="2400" b="1" dirty="0" smtClean="0"/>
                        <a:t>, </a:t>
                      </a:r>
                      <a:r>
                        <a:rPr lang="lt-LT" sz="2800" b="1" dirty="0" smtClean="0"/>
                        <a:t>bar</a:t>
                      </a:r>
                      <a:endParaRPr lang="en-US" sz="2800" b="1" dirty="0"/>
                    </a:p>
                  </a:txBody>
                  <a:tcPr/>
                </a:tc>
                <a:tc>
                  <a:txBody>
                    <a:bodyPr/>
                    <a:lstStyle/>
                    <a:p>
                      <a:r>
                        <a:rPr lang="en-US" sz="2400" b="1" dirty="0" smtClean="0"/>
                        <a:t>Vid. </a:t>
                      </a:r>
                      <a:r>
                        <a:rPr lang="lt-LT" sz="2400" b="1" dirty="0" smtClean="0"/>
                        <a:t>g</a:t>
                      </a:r>
                      <a:r>
                        <a:rPr lang="en-US" sz="2400" b="1" dirty="0" smtClean="0"/>
                        <a:t>r</a:t>
                      </a:r>
                      <a:r>
                        <a:rPr lang="lt-LT" sz="2400" b="1" dirty="0" smtClean="0"/>
                        <a:t>e</a:t>
                      </a:r>
                      <a:r>
                        <a:rPr lang="en-US" sz="2400" b="1" dirty="0" smtClean="0"/>
                        <a:t>itis,</a:t>
                      </a:r>
                      <a:r>
                        <a:rPr lang="lt-LT" sz="2400" b="1" baseline="0" dirty="0" smtClean="0"/>
                        <a:t> </a:t>
                      </a:r>
                      <a:r>
                        <a:rPr lang="en-US" sz="2800" b="1" dirty="0" smtClean="0"/>
                        <a:t>m/s</a:t>
                      </a:r>
                      <a:endParaRPr lang="en-US" sz="2800" b="1" dirty="0"/>
                    </a:p>
                  </a:txBody>
                  <a:tcPr/>
                </a:tc>
                <a:tc>
                  <a:txBody>
                    <a:bodyPr/>
                    <a:lstStyle/>
                    <a:p>
                      <a:r>
                        <a:rPr lang="lt-LT" sz="2800" b="1" dirty="0" smtClean="0"/>
                        <a:t>Masė</a:t>
                      </a:r>
                      <a:r>
                        <a:rPr lang="en-US" sz="2800" b="1" dirty="0" smtClean="0"/>
                        <a:t>, g</a:t>
                      </a:r>
                      <a:endParaRPr lang="en-US" sz="2800" b="1" dirty="0"/>
                    </a:p>
                  </a:txBody>
                  <a:tcPr/>
                </a:tc>
              </a:tr>
              <a:tr h="1812760">
                <a:tc>
                  <a:txBody>
                    <a:bodyPr/>
                    <a:lstStyle/>
                    <a:p>
                      <a:r>
                        <a:rPr lang="lt-LT" sz="3600" b="1" dirty="0" smtClean="0">
                          <a:effectLst>
                            <a:outerShdw blurRad="38100" dist="38100" dir="2700000" algn="tl">
                              <a:srgbClr val="000000">
                                <a:alpha val="43137"/>
                              </a:srgbClr>
                            </a:outerShdw>
                          </a:effectLst>
                        </a:rPr>
                        <a:t>I</a:t>
                      </a:r>
                      <a:endParaRPr lang="en-US" sz="3600" b="1" dirty="0">
                        <a:effectLst>
                          <a:outerShdw blurRad="38100" dist="38100" dir="2700000" algn="tl">
                            <a:srgbClr val="000000">
                              <a:alpha val="43137"/>
                            </a:srgbClr>
                          </a:outerShdw>
                        </a:effectLst>
                      </a:endParaRPr>
                    </a:p>
                  </a:txBody>
                  <a:tcPr/>
                </a:tc>
                <a:tc>
                  <a:txBody>
                    <a:bodyPr/>
                    <a:lstStyle/>
                    <a:p>
                      <a:r>
                        <a:rPr lang="lt-LT" sz="3600" b="1" dirty="0" smtClean="0">
                          <a:effectLst>
                            <a:outerShdw blurRad="38100" dist="38100" dir="2700000" algn="tl">
                              <a:srgbClr val="000000">
                                <a:alpha val="43137"/>
                              </a:srgbClr>
                            </a:outerShdw>
                          </a:effectLst>
                        </a:rPr>
                        <a:t>0,79</a:t>
                      </a:r>
                      <a:endParaRPr lang="en-US" sz="3600" b="1" dirty="0">
                        <a:effectLst>
                          <a:outerShdw blurRad="38100" dist="38100" dir="2700000" algn="tl">
                            <a:srgbClr val="000000">
                              <a:alpha val="43137"/>
                            </a:srgbClr>
                          </a:outerShdw>
                        </a:effectLst>
                      </a:endParaRPr>
                    </a:p>
                  </a:txBody>
                  <a:tcPr/>
                </a:tc>
                <a:tc>
                  <a:txBody>
                    <a:bodyPr/>
                    <a:lstStyle/>
                    <a:p>
                      <a:r>
                        <a:rPr lang="lt-LT" sz="3600" b="1" dirty="0" smtClean="0">
                          <a:effectLst>
                            <a:outerShdw blurRad="38100" dist="38100" dir="2700000" algn="tl">
                              <a:srgbClr val="000000">
                                <a:alpha val="43137"/>
                              </a:srgbClr>
                            </a:outerShdw>
                          </a:effectLst>
                        </a:rPr>
                        <a:t>11,07</a:t>
                      </a:r>
                      <a:endParaRPr lang="en-US" sz="3600" b="1" dirty="0">
                        <a:effectLst>
                          <a:outerShdw blurRad="38100" dist="38100" dir="2700000" algn="tl">
                            <a:srgbClr val="000000">
                              <a:alpha val="43137"/>
                            </a:srgbClr>
                          </a:outerShdw>
                        </a:effectLst>
                      </a:endParaRPr>
                    </a:p>
                  </a:txBody>
                  <a:tcPr/>
                </a:tc>
                <a:tc>
                  <a:txBody>
                    <a:bodyPr/>
                    <a:lstStyle/>
                    <a:p>
                      <a:r>
                        <a:rPr lang="lt-LT" sz="3600" b="1" dirty="0" smtClean="0">
                          <a:effectLst>
                            <a:outerShdw blurRad="38100" dist="38100" dir="2700000" algn="tl">
                              <a:srgbClr val="000000">
                                <a:alpha val="43137"/>
                              </a:srgbClr>
                            </a:outerShdw>
                          </a:effectLst>
                        </a:rPr>
                        <a:t>1</a:t>
                      </a:r>
                      <a:endParaRPr lang="en-US" sz="3600" b="1" dirty="0">
                        <a:effectLst>
                          <a:outerShdw blurRad="38100" dist="38100" dir="2700000" algn="tl">
                            <a:srgbClr val="000000">
                              <a:alpha val="43137"/>
                            </a:srgbClr>
                          </a:outerShdw>
                        </a:effectLst>
                      </a:endParaRPr>
                    </a:p>
                  </a:txBody>
                  <a:tcPr/>
                </a:tc>
                <a:tc>
                  <a:txBody>
                    <a:bodyPr/>
                    <a:lstStyle/>
                    <a:p>
                      <a:r>
                        <a:rPr lang="lt-LT" sz="3600" b="1" dirty="0" smtClean="0">
                          <a:effectLst>
                            <a:outerShdw blurRad="38100" dist="38100" dir="2700000" algn="tl">
                              <a:srgbClr val="000000">
                                <a:alpha val="43137"/>
                              </a:srgbClr>
                            </a:outerShdw>
                          </a:effectLst>
                        </a:rPr>
                        <a:t>14,01</a:t>
                      </a:r>
                      <a:endParaRPr lang="en-US" sz="3600" b="1" dirty="0">
                        <a:effectLst>
                          <a:outerShdw blurRad="38100" dist="38100" dir="2700000" algn="tl">
                            <a:srgbClr val="000000">
                              <a:alpha val="43137"/>
                            </a:srgbClr>
                          </a:outerShdw>
                        </a:effectLst>
                      </a:endParaRPr>
                    </a:p>
                  </a:txBody>
                  <a:tcPr/>
                </a:tc>
                <a:tc>
                  <a:txBody>
                    <a:bodyPr/>
                    <a:lstStyle/>
                    <a:p>
                      <a:r>
                        <a:rPr lang="lt-LT" sz="3600" b="1" dirty="0" smtClean="0">
                          <a:effectLst>
                            <a:outerShdw blurRad="38100" dist="38100" dir="2700000" algn="tl">
                              <a:srgbClr val="000000">
                                <a:alpha val="43137"/>
                              </a:srgbClr>
                            </a:outerShdw>
                          </a:effectLst>
                        </a:rPr>
                        <a:t>1</a:t>
                      </a:r>
                      <a:endParaRPr lang="en-US" sz="3600" b="1" dirty="0">
                        <a:effectLst>
                          <a:outerShdw blurRad="38100" dist="38100" dir="2700000" algn="tl">
                            <a:srgbClr val="000000">
                              <a:alpha val="43137"/>
                            </a:srgbClr>
                          </a:outerShdw>
                        </a:effectLst>
                      </a:endParaRPr>
                    </a:p>
                  </a:txBody>
                  <a:tcPr/>
                </a:tc>
              </a:tr>
              <a:tr h="1812760">
                <a:tc>
                  <a:txBody>
                    <a:bodyPr/>
                    <a:lstStyle/>
                    <a:p>
                      <a:r>
                        <a:rPr lang="lt-LT" sz="3600" b="1" dirty="0" smtClean="0">
                          <a:effectLst>
                            <a:outerShdw blurRad="38100" dist="38100" dir="2700000" algn="tl">
                              <a:srgbClr val="000000">
                                <a:alpha val="43137"/>
                              </a:srgbClr>
                            </a:outerShdw>
                          </a:effectLst>
                        </a:rPr>
                        <a:t>II</a:t>
                      </a:r>
                      <a:endParaRPr lang="en-US" sz="3600" b="1" dirty="0">
                        <a:effectLst>
                          <a:outerShdw blurRad="38100" dist="38100" dir="2700000" algn="tl">
                            <a:srgbClr val="000000">
                              <a:alpha val="43137"/>
                            </a:srgbClr>
                          </a:outerShdw>
                        </a:effectLst>
                      </a:endParaRPr>
                    </a:p>
                  </a:txBody>
                  <a:tcPr/>
                </a:tc>
                <a:tc>
                  <a:txBody>
                    <a:bodyPr/>
                    <a:lstStyle/>
                    <a:p>
                      <a:r>
                        <a:rPr lang="lt-LT" sz="3600" b="1" dirty="0" smtClean="0">
                          <a:effectLst>
                            <a:outerShdw blurRad="38100" dist="38100" dir="2700000" algn="tl">
                              <a:srgbClr val="000000">
                                <a:alpha val="43137"/>
                              </a:srgbClr>
                            </a:outerShdw>
                          </a:effectLst>
                        </a:rPr>
                        <a:t>0,7</a:t>
                      </a:r>
                      <a:endParaRPr lang="en-US" sz="3600" b="1" dirty="0">
                        <a:effectLst>
                          <a:outerShdw blurRad="38100" dist="38100" dir="2700000" algn="tl">
                            <a:srgbClr val="000000">
                              <a:alpha val="43137"/>
                            </a:srgbClr>
                          </a:outerShdw>
                        </a:effectLst>
                      </a:endParaRPr>
                    </a:p>
                  </a:txBody>
                  <a:tcPr/>
                </a:tc>
                <a:tc>
                  <a:txBody>
                    <a:bodyPr/>
                    <a:lstStyle/>
                    <a:p>
                      <a:r>
                        <a:rPr lang="lt-LT" sz="3600" b="1" dirty="0" smtClean="0">
                          <a:effectLst>
                            <a:outerShdw blurRad="38100" dist="38100" dir="2700000" algn="tl">
                              <a:srgbClr val="000000">
                                <a:alpha val="43137"/>
                              </a:srgbClr>
                            </a:outerShdw>
                          </a:effectLst>
                        </a:rPr>
                        <a:t>4,83</a:t>
                      </a:r>
                      <a:endParaRPr lang="en-US" sz="3600" b="1" dirty="0">
                        <a:effectLst>
                          <a:outerShdw blurRad="38100" dist="38100" dir="2700000" algn="tl">
                            <a:srgbClr val="000000">
                              <a:alpha val="43137"/>
                            </a:srgbClr>
                          </a:outerShdw>
                        </a:effectLst>
                      </a:endParaRPr>
                    </a:p>
                  </a:txBody>
                  <a:tcPr/>
                </a:tc>
                <a:tc>
                  <a:txBody>
                    <a:bodyPr/>
                    <a:lstStyle/>
                    <a:p>
                      <a:r>
                        <a:rPr lang="lt-LT" sz="3600" b="1" dirty="0" smtClean="0">
                          <a:effectLst>
                            <a:outerShdw blurRad="38100" dist="38100" dir="2700000" algn="tl">
                              <a:srgbClr val="000000">
                                <a:alpha val="43137"/>
                              </a:srgbClr>
                            </a:outerShdw>
                          </a:effectLst>
                        </a:rPr>
                        <a:t>1</a:t>
                      </a:r>
                      <a:endParaRPr lang="en-US" sz="3600" b="1" dirty="0">
                        <a:effectLst>
                          <a:outerShdw blurRad="38100" dist="38100" dir="2700000" algn="tl">
                            <a:srgbClr val="000000">
                              <a:alpha val="43137"/>
                            </a:srgbClr>
                          </a:outerShdw>
                        </a:effectLst>
                      </a:endParaRPr>
                    </a:p>
                  </a:txBody>
                  <a:tcPr/>
                </a:tc>
                <a:tc>
                  <a:txBody>
                    <a:bodyPr/>
                    <a:lstStyle/>
                    <a:p>
                      <a:r>
                        <a:rPr lang="lt-LT" sz="3600" b="1" dirty="0" smtClean="0">
                          <a:effectLst>
                            <a:outerShdw blurRad="38100" dist="38100" dir="2700000" algn="tl">
                              <a:srgbClr val="000000">
                                <a:alpha val="43137"/>
                              </a:srgbClr>
                            </a:outerShdw>
                          </a:effectLst>
                        </a:rPr>
                        <a:t>6,9</a:t>
                      </a:r>
                      <a:endParaRPr lang="en-US" sz="3600" b="1" dirty="0">
                        <a:effectLst>
                          <a:outerShdw blurRad="38100" dist="38100" dir="2700000" algn="tl">
                            <a:srgbClr val="000000">
                              <a:alpha val="43137"/>
                            </a:srgbClr>
                          </a:outerShdw>
                        </a:effectLst>
                      </a:endParaRPr>
                    </a:p>
                  </a:txBody>
                  <a:tcPr/>
                </a:tc>
                <a:tc>
                  <a:txBody>
                    <a:bodyPr/>
                    <a:lstStyle/>
                    <a:p>
                      <a:r>
                        <a:rPr lang="lt-LT" sz="3600" b="1" dirty="0" smtClean="0">
                          <a:effectLst>
                            <a:outerShdw blurRad="38100" dist="38100" dir="2700000" algn="tl">
                              <a:srgbClr val="000000">
                                <a:alpha val="43137"/>
                              </a:srgbClr>
                            </a:outerShdw>
                          </a:effectLst>
                        </a:rPr>
                        <a:t>1</a:t>
                      </a:r>
                      <a:endParaRPr lang="en-US" sz="3600" b="1" dirty="0">
                        <a:effectLst>
                          <a:outerShdw blurRad="38100" dist="38100" dir="2700000" algn="tl">
                            <a:srgbClr val="000000">
                              <a:alpha val="43137"/>
                            </a:srgbClr>
                          </a:outerShdw>
                        </a:effectLst>
                      </a:endParaRPr>
                    </a:p>
                  </a:txBody>
                  <a:tcPr/>
                </a:tc>
              </a:tr>
              <a:tr h="1812760">
                <a:tc>
                  <a:txBody>
                    <a:bodyPr/>
                    <a:lstStyle/>
                    <a:p>
                      <a:r>
                        <a:rPr lang="lt-LT" sz="3600" b="1" dirty="0" smtClean="0">
                          <a:effectLst>
                            <a:outerShdw blurRad="38100" dist="38100" dir="2700000" algn="tl">
                              <a:srgbClr val="000000">
                                <a:alpha val="43137"/>
                              </a:srgbClr>
                            </a:outerShdw>
                          </a:effectLst>
                        </a:rPr>
                        <a:t>III</a:t>
                      </a:r>
                      <a:endParaRPr lang="en-US" sz="3600" b="1" dirty="0">
                        <a:effectLst>
                          <a:outerShdw blurRad="38100" dist="38100" dir="2700000" algn="tl">
                            <a:srgbClr val="000000">
                              <a:alpha val="43137"/>
                            </a:srgbClr>
                          </a:outerShdw>
                        </a:effectLst>
                      </a:endParaRPr>
                    </a:p>
                  </a:txBody>
                  <a:tcPr/>
                </a:tc>
                <a:tc>
                  <a:txBody>
                    <a:bodyPr/>
                    <a:lstStyle/>
                    <a:p>
                      <a:r>
                        <a:rPr lang="lt-LT" sz="3600" b="1" dirty="0" smtClean="0">
                          <a:effectLst>
                            <a:outerShdw blurRad="38100" dist="38100" dir="2700000" algn="tl">
                              <a:srgbClr val="000000">
                                <a:alpha val="43137"/>
                              </a:srgbClr>
                            </a:outerShdw>
                          </a:effectLst>
                        </a:rPr>
                        <a:t>0,4</a:t>
                      </a:r>
                      <a:endParaRPr lang="en-US" sz="3600" b="1" dirty="0">
                        <a:effectLst>
                          <a:outerShdw blurRad="38100" dist="38100" dir="2700000" algn="tl">
                            <a:srgbClr val="000000">
                              <a:alpha val="43137"/>
                            </a:srgbClr>
                          </a:outerShdw>
                        </a:effectLst>
                      </a:endParaRPr>
                    </a:p>
                  </a:txBody>
                  <a:tcPr/>
                </a:tc>
                <a:tc>
                  <a:txBody>
                    <a:bodyPr/>
                    <a:lstStyle/>
                    <a:p>
                      <a:r>
                        <a:rPr lang="lt-LT" sz="3600" b="1" dirty="0" smtClean="0">
                          <a:effectLst>
                            <a:outerShdw blurRad="38100" dist="38100" dir="2700000" algn="tl">
                              <a:srgbClr val="000000">
                                <a:alpha val="43137"/>
                              </a:srgbClr>
                            </a:outerShdw>
                          </a:effectLst>
                        </a:rPr>
                        <a:t>12,72</a:t>
                      </a:r>
                      <a:endParaRPr lang="en-US" sz="3600" b="1" dirty="0">
                        <a:effectLst>
                          <a:outerShdw blurRad="38100" dist="38100" dir="2700000" algn="tl">
                            <a:srgbClr val="000000">
                              <a:alpha val="43137"/>
                            </a:srgbClr>
                          </a:outerShdw>
                        </a:effectLst>
                      </a:endParaRPr>
                    </a:p>
                  </a:txBody>
                  <a:tcPr/>
                </a:tc>
                <a:tc>
                  <a:txBody>
                    <a:bodyPr/>
                    <a:lstStyle/>
                    <a:p>
                      <a:r>
                        <a:rPr lang="lt-LT" sz="3600" b="1" dirty="0" smtClean="0">
                          <a:effectLst>
                            <a:outerShdw blurRad="38100" dist="38100" dir="2700000" algn="tl">
                              <a:srgbClr val="000000">
                                <a:alpha val="43137"/>
                              </a:srgbClr>
                            </a:outerShdw>
                          </a:effectLst>
                        </a:rPr>
                        <a:t>1</a:t>
                      </a:r>
                      <a:endParaRPr lang="en-US" sz="3600" b="1" dirty="0">
                        <a:effectLst>
                          <a:outerShdw blurRad="38100" dist="38100" dir="2700000" algn="tl">
                            <a:srgbClr val="000000">
                              <a:alpha val="43137"/>
                            </a:srgbClr>
                          </a:outerShdw>
                        </a:effectLst>
                      </a:endParaRPr>
                    </a:p>
                  </a:txBody>
                  <a:tcPr/>
                </a:tc>
                <a:tc>
                  <a:txBody>
                    <a:bodyPr/>
                    <a:lstStyle/>
                    <a:p>
                      <a:r>
                        <a:rPr lang="lt-LT" sz="3600" b="1" dirty="0" smtClean="0">
                          <a:effectLst>
                            <a:outerShdw blurRad="38100" dist="38100" dir="2700000" algn="tl">
                              <a:srgbClr val="000000">
                                <a:alpha val="43137"/>
                              </a:srgbClr>
                            </a:outerShdw>
                          </a:effectLst>
                        </a:rPr>
                        <a:t>31,8</a:t>
                      </a:r>
                      <a:endParaRPr lang="en-US" sz="3600" b="1" dirty="0">
                        <a:effectLst>
                          <a:outerShdw blurRad="38100" dist="38100" dir="2700000" algn="tl">
                            <a:srgbClr val="000000">
                              <a:alpha val="43137"/>
                            </a:srgbClr>
                          </a:outerShdw>
                        </a:effectLst>
                      </a:endParaRPr>
                    </a:p>
                  </a:txBody>
                  <a:tcPr/>
                </a:tc>
                <a:tc>
                  <a:txBody>
                    <a:bodyPr/>
                    <a:lstStyle/>
                    <a:p>
                      <a:r>
                        <a:rPr lang="lt-LT" sz="3600" b="1" dirty="0" smtClean="0">
                          <a:effectLst>
                            <a:outerShdw blurRad="38100" dist="38100" dir="2700000" algn="tl">
                              <a:srgbClr val="000000">
                                <a:alpha val="43137"/>
                              </a:srgbClr>
                            </a:outerShdw>
                          </a:effectLst>
                        </a:rPr>
                        <a:t>1</a:t>
                      </a:r>
                      <a:endParaRPr lang="en-US" sz="3600" b="1" dirty="0">
                        <a:effectLst>
                          <a:outerShdw blurRad="38100" dist="38100" dir="2700000" algn="tl">
                            <a:srgbClr val="000000">
                              <a:alpha val="43137"/>
                            </a:srgbClr>
                          </a:outerShdw>
                        </a:effectLst>
                      </a:endParaRPr>
                    </a:p>
                  </a:txBody>
                  <a:tcPr/>
                </a:tc>
              </a:tr>
            </a:tbl>
          </a:graphicData>
        </a:graphic>
      </p:graphicFrame>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t-LT" sz="4400" dirty="0" smtClean="0"/>
              <a:t>Medinis cilindras su nusmailintu viršumi</a:t>
            </a:r>
            <a:br>
              <a:rPr lang="lt-LT" sz="4400" dirty="0" smtClean="0"/>
            </a:br>
            <a:endParaRPr lang="en-US" dirty="0"/>
          </a:p>
        </p:txBody>
      </p:sp>
      <p:pic>
        <p:nvPicPr>
          <p:cNvPr id="5" name="Content Placeholder 4" descr="DSC_0479.JPG"/>
          <p:cNvPicPr>
            <a:picLocks noGrp="1" noChangeAspect="1"/>
          </p:cNvPicPr>
          <p:nvPr>
            <p:ph idx="1"/>
          </p:nvPr>
        </p:nvPicPr>
        <p:blipFill rotWithShape="1">
          <a:blip r:embed="rId2" cstate="print"/>
          <a:srcRect r="7500"/>
          <a:stretch/>
        </p:blipFill>
        <p:spPr>
          <a:xfrm>
            <a:off x="0" y="0"/>
            <a:ext cx="8458200" cy="6858000"/>
          </a:xfrm>
        </p:spPr>
      </p:pic>
      <p:sp>
        <p:nvSpPr>
          <p:cNvPr id="4" name="TextBox 3"/>
          <p:cNvSpPr txBox="1"/>
          <p:nvPr/>
        </p:nvSpPr>
        <p:spPr>
          <a:xfrm>
            <a:off x="161544" y="4724400"/>
            <a:ext cx="8839200" cy="1938992"/>
          </a:xfrm>
          <a:prstGeom prst="rect">
            <a:avLst/>
          </a:prstGeom>
          <a:noFill/>
        </p:spPr>
        <p:txBody>
          <a:bodyPr wrap="square" rtlCol="0">
            <a:spAutoFit/>
          </a:bodyPr>
          <a:lstStyle/>
          <a:p>
            <a:r>
              <a:rPr lang="lt-LT" sz="4000" b="1" dirty="0" smtClean="0">
                <a:solidFill>
                  <a:srgbClr val="FFFF00"/>
                </a:solidFill>
              </a:rPr>
              <a:t>Medinio cilindro  su nusmailintu viršumi lėkio nuotolio matavimo rezultatai</a:t>
            </a:r>
            <a:endParaRPr lang="en-US" sz="4000" b="1" dirty="0">
              <a:solidFill>
                <a:srgbClr val="FFFF00"/>
              </a:solidFill>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DSC_0477.JPG"/>
          <p:cNvPicPr>
            <a:picLocks noGrp="1" noChangeAspect="1"/>
          </p:cNvPicPr>
          <p:nvPr>
            <p:ph idx="1"/>
          </p:nvPr>
        </p:nvPicPr>
        <p:blipFill rotWithShape="1">
          <a:blip r:embed="rId2" cstate="print"/>
          <a:srcRect l="12500" r="6667" b="22224"/>
          <a:stretch/>
        </p:blipFill>
        <p:spPr>
          <a:xfrm>
            <a:off x="0" y="0"/>
            <a:ext cx="8458199" cy="5562600"/>
          </a:xfrm>
        </p:spPr>
      </p:pic>
      <p:sp>
        <p:nvSpPr>
          <p:cNvPr id="2" name="Title 1"/>
          <p:cNvSpPr>
            <a:spLocks noGrp="1"/>
          </p:cNvSpPr>
          <p:nvPr>
            <p:ph type="title"/>
          </p:nvPr>
        </p:nvSpPr>
        <p:spPr>
          <a:xfrm>
            <a:off x="228600" y="5943600"/>
            <a:ext cx="7924800" cy="1325562"/>
          </a:xfrm>
        </p:spPr>
        <p:txBody>
          <a:bodyPr>
            <a:normAutofit fontScale="90000"/>
          </a:bodyPr>
          <a:lstStyle/>
          <a:p>
            <a:r>
              <a:rPr lang="lt-LT" sz="4400" dirty="0" smtClean="0"/>
              <a:t>Medinis cilindras su nusmailintu viršumi (vaizdas iš viršaus)</a:t>
            </a:r>
            <a:br>
              <a:rPr lang="lt-LT" sz="4400" dirty="0" smtClean="0"/>
            </a:br>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dirty="0"/>
          </a:p>
        </p:txBody>
      </p:sp>
      <p:graphicFrame>
        <p:nvGraphicFramePr>
          <p:cNvPr id="4" name="Content Placeholder 3"/>
          <p:cNvGraphicFramePr>
            <a:graphicFrameLocks noGrp="1"/>
          </p:cNvGraphicFramePr>
          <p:nvPr>
            <p:ph idx="1"/>
            <p:extLst>
              <p:ext uri="{D42A27DB-BD31-4B8C-83A1-F6EECF244321}">
                <p14:modId xmlns="" xmlns:p14="http://schemas.microsoft.com/office/powerpoint/2010/main" val="1850590738"/>
              </p:ext>
            </p:extLst>
          </p:nvPr>
        </p:nvGraphicFramePr>
        <p:xfrm>
          <a:off x="0" y="0"/>
          <a:ext cx="8686800" cy="6857999"/>
        </p:xfrm>
        <a:graphic>
          <a:graphicData uri="http://schemas.openxmlformats.org/drawingml/2006/table">
            <a:tbl>
              <a:tblPr firstRow="1" bandRow="1">
                <a:tableStyleId>{5C22544A-7EE6-4342-B048-85BDC9FD1C3A}</a:tableStyleId>
              </a:tblPr>
              <a:tblGrid>
                <a:gridCol w="1303020"/>
                <a:gridCol w="1592580"/>
                <a:gridCol w="1809750"/>
                <a:gridCol w="1230630"/>
                <a:gridCol w="1303020"/>
                <a:gridCol w="1447800"/>
              </a:tblGrid>
              <a:tr h="1734386">
                <a:tc>
                  <a:txBody>
                    <a:bodyPr/>
                    <a:lstStyle/>
                    <a:p>
                      <a:r>
                        <a:rPr lang="lt-LT" sz="2800" b="1" dirty="0" smtClean="0"/>
                        <a:t>Šūviai</a:t>
                      </a:r>
                      <a:endParaRPr lang="en-US" sz="2800" b="1" dirty="0"/>
                    </a:p>
                  </a:txBody>
                  <a:tcPr/>
                </a:tc>
                <a:tc>
                  <a:txBody>
                    <a:bodyPr/>
                    <a:lstStyle/>
                    <a:p>
                      <a:r>
                        <a:rPr lang="lt-LT" sz="2800" b="1" dirty="0" smtClean="0"/>
                        <a:t>Laikas, s</a:t>
                      </a:r>
                      <a:endParaRPr lang="en-US" sz="2800" b="1" dirty="0"/>
                    </a:p>
                  </a:txBody>
                  <a:tcPr/>
                </a:tc>
                <a:tc>
                  <a:txBody>
                    <a:bodyPr/>
                    <a:lstStyle/>
                    <a:p>
                      <a:r>
                        <a:rPr lang="lt-LT" sz="2400" b="1" dirty="0" smtClean="0"/>
                        <a:t>Atstumas, </a:t>
                      </a:r>
                      <a:r>
                        <a:rPr lang="lt-LT" sz="2800" b="1" dirty="0" smtClean="0"/>
                        <a:t>m</a:t>
                      </a:r>
                      <a:endParaRPr lang="en-US" sz="2800" b="1" dirty="0"/>
                    </a:p>
                  </a:txBody>
                  <a:tcPr/>
                </a:tc>
                <a:tc>
                  <a:txBody>
                    <a:bodyPr/>
                    <a:lstStyle/>
                    <a:p>
                      <a:r>
                        <a:rPr lang="lt-LT" sz="2400" b="1" dirty="0" smtClean="0"/>
                        <a:t>Slėgis,</a:t>
                      </a:r>
                      <a:r>
                        <a:rPr lang="lt-LT" sz="2800" b="1" baseline="0" dirty="0" smtClean="0"/>
                        <a:t> bar</a:t>
                      </a:r>
                      <a:endParaRPr lang="en-US" sz="2800" b="1" dirty="0"/>
                    </a:p>
                  </a:txBody>
                  <a:tcPr/>
                </a:tc>
                <a:tc>
                  <a:txBody>
                    <a:bodyPr/>
                    <a:lstStyle/>
                    <a:p>
                      <a:r>
                        <a:rPr lang="lt-LT" sz="2400" b="1" dirty="0" err="1" smtClean="0"/>
                        <a:t>Vid</a:t>
                      </a:r>
                      <a:r>
                        <a:rPr lang="lt-LT" sz="2400" b="1" dirty="0" smtClean="0"/>
                        <a:t>. greitis,</a:t>
                      </a:r>
                      <a:r>
                        <a:rPr lang="lt-LT" sz="2400" b="1" baseline="0" dirty="0" smtClean="0"/>
                        <a:t> </a:t>
                      </a:r>
                      <a:r>
                        <a:rPr lang="lt-LT" sz="2800" b="1" baseline="0" dirty="0" smtClean="0"/>
                        <a:t>m/s</a:t>
                      </a:r>
                      <a:endParaRPr lang="en-US" sz="2800" b="1" dirty="0"/>
                    </a:p>
                  </a:txBody>
                  <a:tcPr/>
                </a:tc>
                <a:tc>
                  <a:txBody>
                    <a:bodyPr/>
                    <a:lstStyle/>
                    <a:p>
                      <a:r>
                        <a:rPr lang="lt-LT" sz="2800" b="1" dirty="0" smtClean="0"/>
                        <a:t>Masė,</a:t>
                      </a:r>
                      <a:r>
                        <a:rPr lang="lt-LT" sz="2800" b="1" baseline="0" dirty="0" smtClean="0"/>
                        <a:t> g</a:t>
                      </a:r>
                      <a:endParaRPr lang="en-US" sz="2800" b="1" dirty="0"/>
                    </a:p>
                  </a:txBody>
                  <a:tcPr/>
                </a:tc>
              </a:tr>
              <a:tr h="1707871">
                <a:tc>
                  <a:txBody>
                    <a:bodyPr/>
                    <a:lstStyle/>
                    <a:p>
                      <a:r>
                        <a:rPr lang="lt-LT" sz="3600" b="1" dirty="0" smtClean="0">
                          <a:effectLst>
                            <a:outerShdw blurRad="38100" dist="38100" dir="2700000" algn="tl">
                              <a:srgbClr val="000000">
                                <a:alpha val="43137"/>
                              </a:srgbClr>
                            </a:outerShdw>
                          </a:effectLst>
                        </a:rPr>
                        <a:t>I</a:t>
                      </a:r>
                      <a:endParaRPr lang="en-US" sz="3600" b="1" dirty="0">
                        <a:effectLst>
                          <a:outerShdw blurRad="38100" dist="38100" dir="2700000" algn="tl">
                            <a:srgbClr val="000000">
                              <a:alpha val="43137"/>
                            </a:srgbClr>
                          </a:outerShdw>
                        </a:effectLst>
                      </a:endParaRPr>
                    </a:p>
                  </a:txBody>
                  <a:tcPr/>
                </a:tc>
                <a:tc>
                  <a:txBody>
                    <a:bodyPr/>
                    <a:lstStyle/>
                    <a:p>
                      <a:r>
                        <a:rPr lang="lt-LT" sz="3600" b="1" dirty="0" smtClean="0">
                          <a:effectLst>
                            <a:outerShdw blurRad="38100" dist="38100" dir="2700000" algn="tl">
                              <a:srgbClr val="000000">
                                <a:alpha val="43137"/>
                              </a:srgbClr>
                            </a:outerShdw>
                          </a:effectLst>
                        </a:rPr>
                        <a:t>0,59</a:t>
                      </a:r>
                      <a:endParaRPr lang="en-US" sz="3600" b="1" dirty="0">
                        <a:effectLst>
                          <a:outerShdw blurRad="38100" dist="38100" dir="2700000" algn="tl">
                            <a:srgbClr val="000000">
                              <a:alpha val="43137"/>
                            </a:srgbClr>
                          </a:outerShdw>
                        </a:effectLst>
                      </a:endParaRPr>
                    </a:p>
                  </a:txBody>
                  <a:tcPr/>
                </a:tc>
                <a:tc>
                  <a:txBody>
                    <a:bodyPr/>
                    <a:lstStyle/>
                    <a:p>
                      <a:r>
                        <a:rPr lang="lt-LT" sz="3600" b="1" dirty="0" smtClean="0">
                          <a:effectLst>
                            <a:outerShdw blurRad="38100" dist="38100" dir="2700000" algn="tl">
                              <a:srgbClr val="000000">
                                <a:alpha val="43137"/>
                              </a:srgbClr>
                            </a:outerShdw>
                          </a:effectLst>
                        </a:rPr>
                        <a:t>12,67</a:t>
                      </a:r>
                      <a:endParaRPr lang="en-US" sz="3600" b="1" dirty="0">
                        <a:effectLst>
                          <a:outerShdw blurRad="38100" dist="38100" dir="2700000" algn="tl">
                            <a:srgbClr val="000000">
                              <a:alpha val="43137"/>
                            </a:srgbClr>
                          </a:outerShdw>
                        </a:effectLst>
                      </a:endParaRPr>
                    </a:p>
                  </a:txBody>
                  <a:tcPr/>
                </a:tc>
                <a:tc>
                  <a:txBody>
                    <a:bodyPr/>
                    <a:lstStyle/>
                    <a:p>
                      <a:r>
                        <a:rPr lang="lt-LT" sz="3600" b="1" dirty="0" smtClean="0">
                          <a:effectLst>
                            <a:outerShdw blurRad="38100" dist="38100" dir="2700000" algn="tl">
                              <a:srgbClr val="000000">
                                <a:alpha val="43137"/>
                              </a:srgbClr>
                            </a:outerShdw>
                          </a:effectLst>
                        </a:rPr>
                        <a:t>1</a:t>
                      </a:r>
                      <a:endParaRPr lang="en-US" sz="3600" b="1" dirty="0">
                        <a:effectLst>
                          <a:outerShdw blurRad="38100" dist="38100" dir="2700000" algn="tl">
                            <a:srgbClr val="000000">
                              <a:alpha val="43137"/>
                            </a:srgbClr>
                          </a:outerShdw>
                        </a:effectLst>
                      </a:endParaRPr>
                    </a:p>
                  </a:txBody>
                  <a:tcPr/>
                </a:tc>
                <a:tc>
                  <a:txBody>
                    <a:bodyPr/>
                    <a:lstStyle/>
                    <a:p>
                      <a:r>
                        <a:rPr lang="lt-LT" sz="3600" b="1" dirty="0" smtClean="0">
                          <a:effectLst>
                            <a:outerShdw blurRad="38100" dist="38100" dir="2700000" algn="tl">
                              <a:srgbClr val="000000">
                                <a:alpha val="43137"/>
                              </a:srgbClr>
                            </a:outerShdw>
                          </a:effectLst>
                        </a:rPr>
                        <a:t>21,47</a:t>
                      </a:r>
                      <a:endParaRPr lang="en-US" sz="3600" b="1" dirty="0">
                        <a:effectLst>
                          <a:outerShdw blurRad="38100" dist="38100" dir="2700000" algn="tl">
                            <a:srgbClr val="000000">
                              <a:alpha val="43137"/>
                            </a:srgbClr>
                          </a:outerShdw>
                        </a:effectLst>
                      </a:endParaRPr>
                    </a:p>
                  </a:txBody>
                  <a:tcPr/>
                </a:tc>
                <a:tc>
                  <a:txBody>
                    <a:bodyPr/>
                    <a:lstStyle/>
                    <a:p>
                      <a:r>
                        <a:rPr lang="lt-LT" sz="3600" b="1" dirty="0" smtClean="0">
                          <a:effectLst>
                            <a:outerShdw blurRad="38100" dist="38100" dir="2700000" algn="tl">
                              <a:srgbClr val="000000">
                                <a:alpha val="43137"/>
                              </a:srgbClr>
                            </a:outerShdw>
                          </a:effectLst>
                        </a:rPr>
                        <a:t>1</a:t>
                      </a:r>
                      <a:endParaRPr lang="en-US" sz="3600" b="1" dirty="0">
                        <a:effectLst>
                          <a:outerShdw blurRad="38100" dist="38100" dir="2700000" algn="tl">
                            <a:srgbClr val="000000">
                              <a:alpha val="43137"/>
                            </a:srgbClr>
                          </a:outerShdw>
                        </a:effectLst>
                      </a:endParaRPr>
                    </a:p>
                  </a:txBody>
                  <a:tcPr/>
                </a:tc>
              </a:tr>
              <a:tr h="1707871">
                <a:tc>
                  <a:txBody>
                    <a:bodyPr/>
                    <a:lstStyle/>
                    <a:p>
                      <a:r>
                        <a:rPr lang="lt-LT" sz="3600" b="1" dirty="0" smtClean="0">
                          <a:effectLst>
                            <a:outerShdw blurRad="38100" dist="38100" dir="2700000" algn="tl">
                              <a:srgbClr val="000000">
                                <a:alpha val="43137"/>
                              </a:srgbClr>
                            </a:outerShdw>
                          </a:effectLst>
                        </a:rPr>
                        <a:t>II</a:t>
                      </a:r>
                      <a:endParaRPr lang="en-US" sz="3600" b="1" dirty="0">
                        <a:effectLst>
                          <a:outerShdw blurRad="38100" dist="38100" dir="2700000" algn="tl">
                            <a:srgbClr val="000000">
                              <a:alpha val="43137"/>
                            </a:srgbClr>
                          </a:outerShdw>
                        </a:effectLst>
                      </a:endParaRPr>
                    </a:p>
                  </a:txBody>
                  <a:tcPr/>
                </a:tc>
                <a:tc>
                  <a:txBody>
                    <a:bodyPr/>
                    <a:lstStyle/>
                    <a:p>
                      <a:r>
                        <a:rPr lang="lt-LT" sz="3600" b="1" dirty="0" smtClean="0">
                          <a:effectLst>
                            <a:outerShdw blurRad="38100" dist="38100" dir="2700000" algn="tl">
                              <a:srgbClr val="000000">
                                <a:alpha val="43137"/>
                              </a:srgbClr>
                            </a:outerShdw>
                          </a:effectLst>
                        </a:rPr>
                        <a:t>0,65</a:t>
                      </a:r>
                      <a:endParaRPr lang="en-US" sz="3600" b="1" dirty="0">
                        <a:effectLst>
                          <a:outerShdw blurRad="38100" dist="38100" dir="2700000" algn="tl">
                            <a:srgbClr val="000000">
                              <a:alpha val="43137"/>
                            </a:srgbClr>
                          </a:outerShdw>
                        </a:effectLst>
                      </a:endParaRPr>
                    </a:p>
                  </a:txBody>
                  <a:tcPr/>
                </a:tc>
                <a:tc>
                  <a:txBody>
                    <a:bodyPr/>
                    <a:lstStyle/>
                    <a:p>
                      <a:r>
                        <a:rPr lang="lt-LT" sz="3600" b="1" dirty="0" smtClean="0">
                          <a:effectLst>
                            <a:outerShdw blurRad="38100" dist="38100" dir="2700000" algn="tl">
                              <a:srgbClr val="000000">
                                <a:alpha val="43137"/>
                              </a:srgbClr>
                            </a:outerShdw>
                          </a:effectLst>
                        </a:rPr>
                        <a:t>10,45</a:t>
                      </a:r>
                      <a:endParaRPr lang="en-US" sz="3600" b="1" dirty="0">
                        <a:effectLst>
                          <a:outerShdw blurRad="38100" dist="38100" dir="2700000" algn="tl">
                            <a:srgbClr val="000000">
                              <a:alpha val="43137"/>
                            </a:srgbClr>
                          </a:outerShdw>
                        </a:effectLst>
                      </a:endParaRPr>
                    </a:p>
                  </a:txBody>
                  <a:tcPr/>
                </a:tc>
                <a:tc>
                  <a:txBody>
                    <a:bodyPr/>
                    <a:lstStyle/>
                    <a:p>
                      <a:r>
                        <a:rPr lang="lt-LT" sz="3600" b="1" dirty="0" smtClean="0">
                          <a:effectLst>
                            <a:outerShdw blurRad="38100" dist="38100" dir="2700000" algn="tl">
                              <a:srgbClr val="000000">
                                <a:alpha val="43137"/>
                              </a:srgbClr>
                            </a:outerShdw>
                          </a:effectLst>
                        </a:rPr>
                        <a:t>1</a:t>
                      </a:r>
                      <a:endParaRPr lang="en-US" sz="3600" b="1" dirty="0">
                        <a:effectLst>
                          <a:outerShdw blurRad="38100" dist="38100" dir="2700000" algn="tl">
                            <a:srgbClr val="000000">
                              <a:alpha val="43137"/>
                            </a:srgbClr>
                          </a:outerShdw>
                        </a:effectLst>
                      </a:endParaRPr>
                    </a:p>
                  </a:txBody>
                  <a:tcPr/>
                </a:tc>
                <a:tc>
                  <a:txBody>
                    <a:bodyPr/>
                    <a:lstStyle/>
                    <a:p>
                      <a:r>
                        <a:rPr lang="lt-LT" sz="3600" b="1" dirty="0" smtClean="0">
                          <a:effectLst>
                            <a:outerShdw blurRad="38100" dist="38100" dir="2700000" algn="tl">
                              <a:srgbClr val="000000">
                                <a:alpha val="43137"/>
                              </a:srgbClr>
                            </a:outerShdw>
                          </a:effectLst>
                        </a:rPr>
                        <a:t>16,08</a:t>
                      </a:r>
                      <a:endParaRPr lang="en-US" sz="3600" b="1" dirty="0">
                        <a:effectLst>
                          <a:outerShdw blurRad="38100" dist="38100" dir="2700000" algn="tl">
                            <a:srgbClr val="000000">
                              <a:alpha val="43137"/>
                            </a:srgbClr>
                          </a:outerShdw>
                        </a:effectLst>
                      </a:endParaRPr>
                    </a:p>
                  </a:txBody>
                  <a:tcPr/>
                </a:tc>
                <a:tc>
                  <a:txBody>
                    <a:bodyPr/>
                    <a:lstStyle/>
                    <a:p>
                      <a:r>
                        <a:rPr lang="lt-LT" sz="3600" b="1" dirty="0" smtClean="0">
                          <a:effectLst>
                            <a:outerShdw blurRad="38100" dist="38100" dir="2700000" algn="tl">
                              <a:srgbClr val="000000">
                                <a:alpha val="43137"/>
                              </a:srgbClr>
                            </a:outerShdw>
                          </a:effectLst>
                        </a:rPr>
                        <a:t>1</a:t>
                      </a:r>
                      <a:endParaRPr lang="en-US" sz="3600" b="1" dirty="0">
                        <a:effectLst>
                          <a:outerShdw blurRad="38100" dist="38100" dir="2700000" algn="tl">
                            <a:srgbClr val="000000">
                              <a:alpha val="43137"/>
                            </a:srgbClr>
                          </a:outerShdw>
                        </a:effectLst>
                      </a:endParaRPr>
                    </a:p>
                  </a:txBody>
                  <a:tcPr/>
                </a:tc>
              </a:tr>
              <a:tr h="1707871">
                <a:tc>
                  <a:txBody>
                    <a:bodyPr/>
                    <a:lstStyle/>
                    <a:p>
                      <a:r>
                        <a:rPr lang="lt-LT" sz="3600" b="1" dirty="0" smtClean="0">
                          <a:effectLst>
                            <a:outerShdw blurRad="38100" dist="38100" dir="2700000" algn="tl">
                              <a:srgbClr val="000000">
                                <a:alpha val="43137"/>
                              </a:srgbClr>
                            </a:outerShdw>
                          </a:effectLst>
                        </a:rPr>
                        <a:t>III</a:t>
                      </a:r>
                      <a:endParaRPr lang="en-US" sz="3600" b="1" dirty="0">
                        <a:effectLst>
                          <a:outerShdw blurRad="38100" dist="38100" dir="2700000" algn="tl">
                            <a:srgbClr val="000000">
                              <a:alpha val="43137"/>
                            </a:srgbClr>
                          </a:outerShdw>
                        </a:effectLst>
                      </a:endParaRPr>
                    </a:p>
                  </a:txBody>
                  <a:tcPr/>
                </a:tc>
                <a:tc>
                  <a:txBody>
                    <a:bodyPr/>
                    <a:lstStyle/>
                    <a:p>
                      <a:r>
                        <a:rPr lang="lt-LT" sz="3600" b="1" dirty="0" smtClean="0">
                          <a:effectLst>
                            <a:outerShdw blurRad="38100" dist="38100" dir="2700000" algn="tl">
                              <a:srgbClr val="000000">
                                <a:alpha val="43137"/>
                              </a:srgbClr>
                            </a:outerShdw>
                          </a:effectLst>
                        </a:rPr>
                        <a:t>0,64</a:t>
                      </a:r>
                      <a:endParaRPr lang="en-US" sz="3600" b="1" dirty="0">
                        <a:effectLst>
                          <a:outerShdw blurRad="38100" dist="38100" dir="2700000" algn="tl">
                            <a:srgbClr val="000000">
                              <a:alpha val="43137"/>
                            </a:srgbClr>
                          </a:outerShdw>
                        </a:effectLst>
                      </a:endParaRPr>
                    </a:p>
                  </a:txBody>
                  <a:tcPr/>
                </a:tc>
                <a:tc>
                  <a:txBody>
                    <a:bodyPr/>
                    <a:lstStyle/>
                    <a:p>
                      <a:r>
                        <a:rPr lang="lt-LT" sz="3600" b="1" dirty="0" smtClean="0">
                          <a:effectLst>
                            <a:outerShdw blurRad="38100" dist="38100" dir="2700000" algn="tl">
                              <a:srgbClr val="000000">
                                <a:alpha val="43137"/>
                              </a:srgbClr>
                            </a:outerShdw>
                          </a:effectLst>
                        </a:rPr>
                        <a:t>9,19</a:t>
                      </a:r>
                      <a:endParaRPr lang="en-US" sz="3600" b="1" dirty="0">
                        <a:effectLst>
                          <a:outerShdw blurRad="38100" dist="38100" dir="2700000" algn="tl">
                            <a:srgbClr val="000000">
                              <a:alpha val="43137"/>
                            </a:srgbClr>
                          </a:outerShdw>
                        </a:effectLst>
                      </a:endParaRPr>
                    </a:p>
                  </a:txBody>
                  <a:tcPr/>
                </a:tc>
                <a:tc>
                  <a:txBody>
                    <a:bodyPr/>
                    <a:lstStyle/>
                    <a:p>
                      <a:r>
                        <a:rPr lang="lt-LT" sz="3600" b="1" dirty="0" smtClean="0">
                          <a:effectLst>
                            <a:outerShdw blurRad="38100" dist="38100" dir="2700000" algn="tl">
                              <a:srgbClr val="000000">
                                <a:alpha val="43137"/>
                              </a:srgbClr>
                            </a:outerShdw>
                          </a:effectLst>
                        </a:rPr>
                        <a:t>1</a:t>
                      </a:r>
                      <a:endParaRPr lang="en-US" sz="3600" b="1" dirty="0">
                        <a:effectLst>
                          <a:outerShdw blurRad="38100" dist="38100" dir="2700000" algn="tl">
                            <a:srgbClr val="000000">
                              <a:alpha val="43137"/>
                            </a:srgbClr>
                          </a:outerShdw>
                        </a:effectLst>
                      </a:endParaRPr>
                    </a:p>
                  </a:txBody>
                  <a:tcPr/>
                </a:tc>
                <a:tc>
                  <a:txBody>
                    <a:bodyPr/>
                    <a:lstStyle/>
                    <a:p>
                      <a:r>
                        <a:rPr lang="lt-LT" sz="3600" b="1" dirty="0" smtClean="0">
                          <a:effectLst>
                            <a:outerShdw blurRad="38100" dist="38100" dir="2700000" algn="tl">
                              <a:srgbClr val="000000">
                                <a:alpha val="43137"/>
                              </a:srgbClr>
                            </a:outerShdw>
                          </a:effectLst>
                        </a:rPr>
                        <a:t>14,36</a:t>
                      </a:r>
                      <a:endParaRPr lang="en-US" sz="3600" b="1" dirty="0">
                        <a:effectLst>
                          <a:outerShdw blurRad="38100" dist="38100" dir="2700000" algn="tl">
                            <a:srgbClr val="000000">
                              <a:alpha val="43137"/>
                            </a:srgbClr>
                          </a:outerShdw>
                        </a:effectLst>
                      </a:endParaRPr>
                    </a:p>
                  </a:txBody>
                  <a:tcPr/>
                </a:tc>
                <a:tc>
                  <a:txBody>
                    <a:bodyPr/>
                    <a:lstStyle/>
                    <a:p>
                      <a:r>
                        <a:rPr lang="lt-LT" sz="3600" b="1" dirty="0" smtClean="0">
                          <a:effectLst>
                            <a:outerShdw blurRad="38100" dist="38100" dir="2700000" algn="tl">
                              <a:srgbClr val="000000">
                                <a:alpha val="43137"/>
                              </a:srgbClr>
                            </a:outerShdw>
                          </a:effectLst>
                        </a:rPr>
                        <a:t>1</a:t>
                      </a:r>
                      <a:endParaRPr lang="en-US" sz="3600" b="1" dirty="0">
                        <a:effectLst>
                          <a:outerShdw blurRad="38100" dist="38100" dir="2700000" algn="tl">
                            <a:srgbClr val="000000">
                              <a:alpha val="43137"/>
                            </a:srgbClr>
                          </a:outerShdw>
                        </a:effectLst>
                      </a:endParaRPr>
                    </a:p>
                  </a:txBody>
                  <a:tcPr/>
                </a:tc>
              </a:tr>
            </a:tbl>
          </a:graphicData>
        </a:graphic>
      </p:graphicFrame>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descr="DSC_0484.JPG"/>
          <p:cNvPicPr>
            <a:picLocks noGrp="1" noChangeAspect="1"/>
          </p:cNvPicPr>
          <p:nvPr>
            <p:ph idx="1"/>
          </p:nvPr>
        </p:nvPicPr>
        <p:blipFill rotWithShape="1">
          <a:blip r:embed="rId2" cstate="print"/>
          <a:srcRect l="4167" r="3333"/>
          <a:stretch/>
        </p:blipFill>
        <p:spPr>
          <a:xfrm>
            <a:off x="0" y="0"/>
            <a:ext cx="8458200" cy="6858000"/>
          </a:xfrm>
        </p:spPr>
      </p:pic>
      <p:sp>
        <p:nvSpPr>
          <p:cNvPr id="5" name="TextBox 4"/>
          <p:cNvSpPr txBox="1"/>
          <p:nvPr/>
        </p:nvSpPr>
        <p:spPr>
          <a:xfrm>
            <a:off x="228600" y="5181600"/>
            <a:ext cx="9144000" cy="1323439"/>
          </a:xfrm>
          <a:prstGeom prst="rect">
            <a:avLst/>
          </a:prstGeom>
          <a:noFill/>
        </p:spPr>
        <p:txBody>
          <a:bodyPr wrap="square" rtlCol="0">
            <a:spAutoFit/>
          </a:bodyPr>
          <a:lstStyle/>
          <a:p>
            <a:r>
              <a:rPr lang="lt-LT" sz="4000" b="1" dirty="0" smtClean="0">
                <a:solidFill>
                  <a:srgbClr val="FFFF00"/>
                </a:solidFill>
              </a:rPr>
              <a:t>Medinio stačiakampio lėkio nuotolio matavimo rezultatai</a:t>
            </a:r>
            <a:endParaRPr lang="en-US" sz="4000" b="1" dirty="0">
              <a:solidFill>
                <a:srgbClr val="FFFF00"/>
              </a:solidFill>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descr="DSC_0483.JPG"/>
          <p:cNvPicPr>
            <a:picLocks noGrp="1" noChangeAspect="1"/>
          </p:cNvPicPr>
          <p:nvPr>
            <p:ph idx="1"/>
          </p:nvPr>
        </p:nvPicPr>
        <p:blipFill rotWithShape="1">
          <a:blip r:embed="rId2" cstate="print"/>
          <a:srcRect l="2656" r="-6195"/>
          <a:stretch/>
        </p:blipFill>
        <p:spPr>
          <a:xfrm>
            <a:off x="0" y="0"/>
            <a:ext cx="9038844" cy="6858000"/>
          </a:xfrm>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t-LT" sz="4400" dirty="0" smtClean="0"/>
              <a:t/>
            </a:r>
            <a:br>
              <a:rPr lang="lt-LT" sz="4400" dirty="0" smtClean="0"/>
            </a:br>
            <a:endParaRPr lang="en-US" dirty="0"/>
          </a:p>
        </p:txBody>
      </p:sp>
      <p:graphicFrame>
        <p:nvGraphicFramePr>
          <p:cNvPr id="4" name="Content Placeholder 3"/>
          <p:cNvGraphicFramePr>
            <a:graphicFrameLocks noGrp="1"/>
          </p:cNvGraphicFramePr>
          <p:nvPr>
            <p:ph idx="1"/>
            <p:extLst>
              <p:ext uri="{D42A27DB-BD31-4B8C-83A1-F6EECF244321}">
                <p14:modId xmlns="" xmlns:p14="http://schemas.microsoft.com/office/powerpoint/2010/main" val="2522060107"/>
              </p:ext>
            </p:extLst>
          </p:nvPr>
        </p:nvGraphicFramePr>
        <p:xfrm>
          <a:off x="1" y="0"/>
          <a:ext cx="8686799" cy="6858001"/>
        </p:xfrm>
        <a:graphic>
          <a:graphicData uri="http://schemas.openxmlformats.org/drawingml/2006/table">
            <a:tbl>
              <a:tblPr firstRow="1" bandRow="1">
                <a:tableStyleId>{5C22544A-7EE6-4342-B048-85BDC9FD1C3A}</a:tableStyleId>
              </a:tblPr>
              <a:tblGrid>
                <a:gridCol w="1084306"/>
                <a:gridCol w="1373455"/>
                <a:gridCol w="2024038"/>
                <a:gridCol w="1156593"/>
                <a:gridCol w="1602665"/>
                <a:gridCol w="1445742"/>
              </a:tblGrid>
              <a:tr h="1418897">
                <a:tc>
                  <a:txBody>
                    <a:bodyPr/>
                    <a:lstStyle/>
                    <a:p>
                      <a:r>
                        <a:rPr lang="lt-LT" sz="2000" b="1" dirty="0" smtClean="0">
                          <a:effectLst>
                            <a:outerShdw blurRad="38100" dist="38100" dir="2700000" algn="tl">
                              <a:srgbClr val="000000">
                                <a:alpha val="43137"/>
                              </a:srgbClr>
                            </a:outerShdw>
                          </a:effectLst>
                        </a:rPr>
                        <a:t>Šūviai</a:t>
                      </a:r>
                      <a:endParaRPr lang="en-US" sz="2000" b="1" dirty="0">
                        <a:effectLst>
                          <a:outerShdw blurRad="38100" dist="38100" dir="2700000" algn="tl">
                            <a:srgbClr val="000000">
                              <a:alpha val="43137"/>
                            </a:srgbClr>
                          </a:outerShdw>
                        </a:effectLst>
                      </a:endParaRPr>
                    </a:p>
                  </a:txBody>
                  <a:tcPr/>
                </a:tc>
                <a:tc>
                  <a:txBody>
                    <a:bodyPr/>
                    <a:lstStyle/>
                    <a:p>
                      <a:r>
                        <a:rPr lang="lt-LT" sz="2400" b="1" dirty="0" smtClean="0">
                          <a:effectLst>
                            <a:outerShdw blurRad="38100" dist="38100" dir="2700000" algn="tl">
                              <a:srgbClr val="000000">
                                <a:alpha val="43137"/>
                              </a:srgbClr>
                            </a:outerShdw>
                          </a:effectLst>
                        </a:rPr>
                        <a:t>Laikas</a:t>
                      </a:r>
                      <a:r>
                        <a:rPr lang="lt-LT" sz="2800" b="1" dirty="0" smtClean="0">
                          <a:effectLst>
                            <a:outerShdw blurRad="38100" dist="38100" dir="2700000" algn="tl">
                              <a:srgbClr val="000000">
                                <a:alpha val="43137"/>
                              </a:srgbClr>
                            </a:outerShdw>
                          </a:effectLst>
                        </a:rPr>
                        <a:t>, s</a:t>
                      </a:r>
                      <a:endParaRPr lang="en-US" sz="2800" b="1" dirty="0">
                        <a:effectLst>
                          <a:outerShdw blurRad="38100" dist="38100" dir="2700000" algn="tl">
                            <a:srgbClr val="000000">
                              <a:alpha val="43137"/>
                            </a:srgbClr>
                          </a:outerShdw>
                        </a:effectLst>
                      </a:endParaRPr>
                    </a:p>
                  </a:txBody>
                  <a:tcPr/>
                </a:tc>
                <a:tc>
                  <a:txBody>
                    <a:bodyPr/>
                    <a:lstStyle/>
                    <a:p>
                      <a:r>
                        <a:rPr lang="lt-LT" sz="2800" b="1" dirty="0" smtClean="0">
                          <a:effectLst>
                            <a:outerShdw blurRad="38100" dist="38100" dir="2700000" algn="tl">
                              <a:srgbClr val="000000">
                                <a:alpha val="43137"/>
                              </a:srgbClr>
                            </a:outerShdw>
                          </a:effectLst>
                        </a:rPr>
                        <a:t>Atstumas, m</a:t>
                      </a:r>
                      <a:endParaRPr lang="en-US" sz="2800" b="1" dirty="0">
                        <a:effectLst>
                          <a:outerShdw blurRad="38100" dist="38100" dir="2700000" algn="tl">
                            <a:srgbClr val="000000">
                              <a:alpha val="43137"/>
                            </a:srgbClr>
                          </a:outerShdw>
                        </a:effectLst>
                      </a:endParaRPr>
                    </a:p>
                  </a:txBody>
                  <a:tcPr/>
                </a:tc>
                <a:tc>
                  <a:txBody>
                    <a:bodyPr/>
                    <a:lstStyle/>
                    <a:p>
                      <a:r>
                        <a:rPr lang="lt-LT" sz="2400" b="1" dirty="0" smtClean="0">
                          <a:effectLst>
                            <a:outerShdw blurRad="38100" dist="38100" dir="2700000" algn="tl">
                              <a:srgbClr val="000000">
                                <a:alpha val="43137"/>
                              </a:srgbClr>
                            </a:outerShdw>
                          </a:effectLst>
                        </a:rPr>
                        <a:t>Slėgis,</a:t>
                      </a:r>
                      <a:r>
                        <a:rPr lang="lt-LT" sz="2800" b="1" baseline="0" dirty="0" smtClean="0">
                          <a:effectLst>
                            <a:outerShdw blurRad="38100" dist="38100" dir="2700000" algn="tl">
                              <a:srgbClr val="000000">
                                <a:alpha val="43137"/>
                              </a:srgbClr>
                            </a:outerShdw>
                          </a:effectLst>
                        </a:rPr>
                        <a:t> bar</a:t>
                      </a:r>
                      <a:endParaRPr lang="en-US" sz="2800" b="1" dirty="0">
                        <a:effectLst>
                          <a:outerShdw blurRad="38100" dist="38100" dir="2700000" algn="tl">
                            <a:srgbClr val="000000">
                              <a:alpha val="43137"/>
                            </a:srgbClr>
                          </a:outerShdw>
                        </a:effectLst>
                      </a:endParaRPr>
                    </a:p>
                  </a:txBody>
                  <a:tcPr/>
                </a:tc>
                <a:tc>
                  <a:txBody>
                    <a:bodyPr/>
                    <a:lstStyle/>
                    <a:p>
                      <a:r>
                        <a:rPr lang="lt-LT" sz="2800" b="1" dirty="0" err="1" smtClean="0">
                          <a:effectLst>
                            <a:outerShdw blurRad="38100" dist="38100" dir="2700000" algn="tl">
                              <a:srgbClr val="000000">
                                <a:alpha val="43137"/>
                              </a:srgbClr>
                            </a:outerShdw>
                          </a:effectLst>
                        </a:rPr>
                        <a:t>Vid</a:t>
                      </a:r>
                      <a:r>
                        <a:rPr lang="lt-LT" sz="2800" b="1" dirty="0" smtClean="0">
                          <a:effectLst>
                            <a:outerShdw blurRad="38100" dist="38100" dir="2700000" algn="tl">
                              <a:srgbClr val="000000">
                                <a:alpha val="43137"/>
                              </a:srgbClr>
                            </a:outerShdw>
                          </a:effectLst>
                        </a:rPr>
                        <a:t> greitis</a:t>
                      </a:r>
                      <a:r>
                        <a:rPr lang="lt-LT" sz="2800" b="1" baseline="0" dirty="0" smtClean="0">
                          <a:effectLst>
                            <a:outerShdw blurRad="38100" dist="38100" dir="2700000" algn="tl">
                              <a:srgbClr val="000000">
                                <a:alpha val="43137"/>
                              </a:srgbClr>
                            </a:outerShdw>
                          </a:effectLst>
                        </a:rPr>
                        <a:t> m/s</a:t>
                      </a:r>
                      <a:endParaRPr lang="en-US" sz="2800" b="1" dirty="0">
                        <a:effectLst>
                          <a:outerShdw blurRad="38100" dist="38100" dir="2700000" algn="tl">
                            <a:srgbClr val="000000">
                              <a:alpha val="43137"/>
                            </a:srgbClr>
                          </a:outerShdw>
                        </a:effectLst>
                      </a:endParaRPr>
                    </a:p>
                  </a:txBody>
                  <a:tcPr/>
                </a:tc>
                <a:tc>
                  <a:txBody>
                    <a:bodyPr/>
                    <a:lstStyle/>
                    <a:p>
                      <a:r>
                        <a:rPr lang="lt-LT" sz="2800" b="1" dirty="0" smtClean="0">
                          <a:effectLst>
                            <a:outerShdw blurRad="38100" dist="38100" dir="2700000" algn="tl">
                              <a:srgbClr val="000000">
                                <a:alpha val="43137"/>
                              </a:srgbClr>
                            </a:outerShdw>
                          </a:effectLst>
                        </a:rPr>
                        <a:t>Masė,</a:t>
                      </a:r>
                      <a:r>
                        <a:rPr lang="lt-LT" sz="2800" b="1" baseline="0" dirty="0" smtClean="0">
                          <a:effectLst>
                            <a:outerShdw blurRad="38100" dist="38100" dir="2700000" algn="tl">
                              <a:srgbClr val="000000">
                                <a:alpha val="43137"/>
                              </a:srgbClr>
                            </a:outerShdw>
                          </a:effectLst>
                        </a:rPr>
                        <a:t> g</a:t>
                      </a:r>
                      <a:endParaRPr lang="en-US" sz="2800" b="1" dirty="0">
                        <a:effectLst>
                          <a:outerShdw blurRad="38100" dist="38100" dir="2700000" algn="tl">
                            <a:srgbClr val="000000">
                              <a:alpha val="43137"/>
                            </a:srgbClr>
                          </a:outerShdw>
                        </a:effectLst>
                      </a:endParaRPr>
                    </a:p>
                  </a:txBody>
                  <a:tcPr/>
                </a:tc>
              </a:tr>
              <a:tr h="1918375">
                <a:tc>
                  <a:txBody>
                    <a:bodyPr/>
                    <a:lstStyle/>
                    <a:p>
                      <a:r>
                        <a:rPr lang="lt-LT" sz="3600" b="1" dirty="0" smtClean="0">
                          <a:effectLst>
                            <a:outerShdw blurRad="38100" dist="38100" dir="2700000" algn="tl">
                              <a:srgbClr val="000000">
                                <a:alpha val="43137"/>
                              </a:srgbClr>
                            </a:outerShdw>
                          </a:effectLst>
                        </a:rPr>
                        <a:t>I</a:t>
                      </a:r>
                      <a:endParaRPr lang="en-US" sz="3600" b="1" dirty="0">
                        <a:effectLst>
                          <a:outerShdw blurRad="38100" dist="38100" dir="2700000" algn="tl">
                            <a:srgbClr val="000000">
                              <a:alpha val="43137"/>
                            </a:srgbClr>
                          </a:outerShdw>
                        </a:effectLst>
                      </a:endParaRPr>
                    </a:p>
                  </a:txBody>
                  <a:tcPr/>
                </a:tc>
                <a:tc>
                  <a:txBody>
                    <a:bodyPr/>
                    <a:lstStyle/>
                    <a:p>
                      <a:r>
                        <a:rPr lang="lt-LT" sz="3600" b="1" dirty="0" smtClean="0">
                          <a:effectLst>
                            <a:outerShdw blurRad="38100" dist="38100" dir="2700000" algn="tl">
                              <a:srgbClr val="000000">
                                <a:alpha val="43137"/>
                              </a:srgbClr>
                            </a:outerShdw>
                          </a:effectLst>
                        </a:rPr>
                        <a:t>0,53</a:t>
                      </a:r>
                      <a:endParaRPr lang="en-US" sz="3600" b="1" dirty="0">
                        <a:effectLst>
                          <a:outerShdw blurRad="38100" dist="38100" dir="2700000" algn="tl">
                            <a:srgbClr val="000000">
                              <a:alpha val="43137"/>
                            </a:srgbClr>
                          </a:outerShdw>
                        </a:effectLst>
                      </a:endParaRPr>
                    </a:p>
                  </a:txBody>
                  <a:tcPr/>
                </a:tc>
                <a:tc>
                  <a:txBody>
                    <a:bodyPr/>
                    <a:lstStyle/>
                    <a:p>
                      <a:r>
                        <a:rPr lang="lt-LT" sz="3600" b="1" dirty="0" smtClean="0">
                          <a:effectLst>
                            <a:outerShdw blurRad="38100" dist="38100" dir="2700000" algn="tl">
                              <a:srgbClr val="000000">
                                <a:alpha val="43137"/>
                              </a:srgbClr>
                            </a:outerShdw>
                          </a:effectLst>
                        </a:rPr>
                        <a:t>8,51</a:t>
                      </a:r>
                      <a:endParaRPr lang="en-US" sz="3600" b="1" dirty="0">
                        <a:effectLst>
                          <a:outerShdw blurRad="38100" dist="38100" dir="2700000" algn="tl">
                            <a:srgbClr val="000000">
                              <a:alpha val="43137"/>
                            </a:srgbClr>
                          </a:outerShdw>
                        </a:effectLst>
                      </a:endParaRPr>
                    </a:p>
                  </a:txBody>
                  <a:tcPr/>
                </a:tc>
                <a:tc>
                  <a:txBody>
                    <a:bodyPr/>
                    <a:lstStyle/>
                    <a:p>
                      <a:r>
                        <a:rPr lang="lt-LT" sz="3600" b="1" dirty="0" smtClean="0">
                          <a:effectLst>
                            <a:outerShdw blurRad="38100" dist="38100" dir="2700000" algn="tl">
                              <a:srgbClr val="000000">
                                <a:alpha val="43137"/>
                              </a:srgbClr>
                            </a:outerShdw>
                          </a:effectLst>
                        </a:rPr>
                        <a:t>1</a:t>
                      </a:r>
                      <a:endParaRPr lang="en-US" sz="3600" b="1" dirty="0">
                        <a:effectLst>
                          <a:outerShdw blurRad="38100" dist="38100" dir="2700000" algn="tl">
                            <a:srgbClr val="000000">
                              <a:alpha val="43137"/>
                            </a:srgbClr>
                          </a:outerShdw>
                        </a:effectLst>
                      </a:endParaRPr>
                    </a:p>
                  </a:txBody>
                  <a:tcPr/>
                </a:tc>
                <a:tc>
                  <a:txBody>
                    <a:bodyPr/>
                    <a:lstStyle/>
                    <a:p>
                      <a:r>
                        <a:rPr lang="lt-LT" sz="3600" b="1" dirty="0" smtClean="0">
                          <a:effectLst>
                            <a:outerShdw blurRad="38100" dist="38100" dir="2700000" algn="tl">
                              <a:srgbClr val="000000">
                                <a:alpha val="43137"/>
                              </a:srgbClr>
                            </a:outerShdw>
                          </a:effectLst>
                        </a:rPr>
                        <a:t>16,06</a:t>
                      </a:r>
                      <a:endParaRPr lang="en-US" sz="3600" b="1" dirty="0">
                        <a:effectLst>
                          <a:outerShdw blurRad="38100" dist="38100" dir="2700000" algn="tl">
                            <a:srgbClr val="000000">
                              <a:alpha val="43137"/>
                            </a:srgbClr>
                          </a:outerShdw>
                        </a:effectLst>
                      </a:endParaRPr>
                    </a:p>
                  </a:txBody>
                  <a:tcPr/>
                </a:tc>
                <a:tc>
                  <a:txBody>
                    <a:bodyPr/>
                    <a:lstStyle/>
                    <a:p>
                      <a:r>
                        <a:rPr lang="lt-LT" sz="3600" b="1" dirty="0" smtClean="0">
                          <a:effectLst>
                            <a:outerShdw blurRad="38100" dist="38100" dir="2700000" algn="tl">
                              <a:srgbClr val="000000">
                                <a:alpha val="43137"/>
                              </a:srgbClr>
                            </a:outerShdw>
                          </a:effectLst>
                        </a:rPr>
                        <a:t>1</a:t>
                      </a:r>
                      <a:endParaRPr lang="en-US" sz="3600" b="1" dirty="0">
                        <a:effectLst>
                          <a:outerShdw blurRad="38100" dist="38100" dir="2700000" algn="tl">
                            <a:srgbClr val="000000">
                              <a:alpha val="43137"/>
                            </a:srgbClr>
                          </a:outerShdw>
                        </a:effectLst>
                      </a:endParaRPr>
                    </a:p>
                  </a:txBody>
                  <a:tcPr/>
                </a:tc>
              </a:tr>
              <a:tr h="1918375">
                <a:tc>
                  <a:txBody>
                    <a:bodyPr/>
                    <a:lstStyle/>
                    <a:p>
                      <a:r>
                        <a:rPr lang="lt-LT" sz="3600" b="1" dirty="0" smtClean="0">
                          <a:effectLst>
                            <a:outerShdw blurRad="38100" dist="38100" dir="2700000" algn="tl">
                              <a:srgbClr val="000000">
                                <a:alpha val="43137"/>
                              </a:srgbClr>
                            </a:outerShdw>
                          </a:effectLst>
                        </a:rPr>
                        <a:t>II</a:t>
                      </a:r>
                      <a:endParaRPr lang="en-US" sz="3600" b="1" dirty="0">
                        <a:effectLst>
                          <a:outerShdw blurRad="38100" dist="38100" dir="2700000" algn="tl">
                            <a:srgbClr val="000000">
                              <a:alpha val="43137"/>
                            </a:srgbClr>
                          </a:outerShdw>
                        </a:effectLst>
                      </a:endParaRPr>
                    </a:p>
                  </a:txBody>
                  <a:tcPr/>
                </a:tc>
                <a:tc>
                  <a:txBody>
                    <a:bodyPr/>
                    <a:lstStyle/>
                    <a:p>
                      <a:r>
                        <a:rPr lang="lt-LT" sz="3600" b="1" dirty="0" smtClean="0">
                          <a:effectLst>
                            <a:outerShdw blurRad="38100" dist="38100" dir="2700000" algn="tl">
                              <a:srgbClr val="000000">
                                <a:alpha val="43137"/>
                              </a:srgbClr>
                            </a:outerShdw>
                          </a:effectLst>
                        </a:rPr>
                        <a:t>0,61</a:t>
                      </a:r>
                      <a:endParaRPr lang="en-US" sz="3600" b="1" dirty="0">
                        <a:effectLst>
                          <a:outerShdw blurRad="38100" dist="38100" dir="2700000" algn="tl">
                            <a:srgbClr val="000000">
                              <a:alpha val="43137"/>
                            </a:srgbClr>
                          </a:outerShdw>
                        </a:effectLst>
                      </a:endParaRPr>
                    </a:p>
                  </a:txBody>
                  <a:tcPr/>
                </a:tc>
                <a:tc>
                  <a:txBody>
                    <a:bodyPr/>
                    <a:lstStyle/>
                    <a:p>
                      <a:r>
                        <a:rPr lang="lt-LT" sz="3600" b="1" dirty="0" smtClean="0">
                          <a:effectLst>
                            <a:outerShdw blurRad="38100" dist="38100" dir="2700000" algn="tl">
                              <a:srgbClr val="000000">
                                <a:alpha val="43137"/>
                              </a:srgbClr>
                            </a:outerShdw>
                          </a:effectLst>
                        </a:rPr>
                        <a:t>8,9</a:t>
                      </a:r>
                      <a:endParaRPr lang="en-US" sz="3600" b="1" dirty="0">
                        <a:effectLst>
                          <a:outerShdw blurRad="38100" dist="38100" dir="2700000" algn="tl">
                            <a:srgbClr val="000000">
                              <a:alpha val="43137"/>
                            </a:srgbClr>
                          </a:outerShdw>
                        </a:effectLst>
                      </a:endParaRPr>
                    </a:p>
                  </a:txBody>
                  <a:tcPr/>
                </a:tc>
                <a:tc>
                  <a:txBody>
                    <a:bodyPr/>
                    <a:lstStyle/>
                    <a:p>
                      <a:r>
                        <a:rPr lang="lt-LT" sz="3600" b="1" dirty="0" smtClean="0">
                          <a:effectLst>
                            <a:outerShdw blurRad="38100" dist="38100" dir="2700000" algn="tl">
                              <a:srgbClr val="000000">
                                <a:alpha val="43137"/>
                              </a:srgbClr>
                            </a:outerShdw>
                          </a:effectLst>
                        </a:rPr>
                        <a:t>1</a:t>
                      </a:r>
                      <a:endParaRPr lang="en-US" sz="3600" b="1" dirty="0">
                        <a:effectLst>
                          <a:outerShdw blurRad="38100" dist="38100" dir="2700000" algn="tl">
                            <a:srgbClr val="000000">
                              <a:alpha val="43137"/>
                            </a:srgbClr>
                          </a:outerShdw>
                        </a:effectLst>
                      </a:endParaRPr>
                    </a:p>
                  </a:txBody>
                  <a:tcPr/>
                </a:tc>
                <a:tc>
                  <a:txBody>
                    <a:bodyPr/>
                    <a:lstStyle/>
                    <a:p>
                      <a:r>
                        <a:rPr lang="lt-LT" sz="3600" b="1" dirty="0" smtClean="0">
                          <a:effectLst>
                            <a:outerShdw blurRad="38100" dist="38100" dir="2700000" algn="tl">
                              <a:srgbClr val="000000">
                                <a:alpha val="43137"/>
                              </a:srgbClr>
                            </a:outerShdw>
                          </a:effectLst>
                        </a:rPr>
                        <a:t>14,59</a:t>
                      </a:r>
                      <a:endParaRPr lang="en-US" sz="3600" b="1" dirty="0">
                        <a:effectLst>
                          <a:outerShdw blurRad="38100" dist="38100" dir="2700000" algn="tl">
                            <a:srgbClr val="000000">
                              <a:alpha val="43137"/>
                            </a:srgbClr>
                          </a:outerShdw>
                        </a:effectLst>
                      </a:endParaRPr>
                    </a:p>
                  </a:txBody>
                  <a:tcPr/>
                </a:tc>
                <a:tc>
                  <a:txBody>
                    <a:bodyPr/>
                    <a:lstStyle/>
                    <a:p>
                      <a:r>
                        <a:rPr lang="lt-LT" sz="3600" b="1" dirty="0" smtClean="0">
                          <a:effectLst>
                            <a:outerShdw blurRad="38100" dist="38100" dir="2700000" algn="tl">
                              <a:srgbClr val="000000">
                                <a:alpha val="43137"/>
                              </a:srgbClr>
                            </a:outerShdw>
                          </a:effectLst>
                        </a:rPr>
                        <a:t>1</a:t>
                      </a:r>
                      <a:endParaRPr lang="en-US" sz="3600" b="1" dirty="0">
                        <a:effectLst>
                          <a:outerShdw blurRad="38100" dist="38100" dir="2700000" algn="tl">
                            <a:srgbClr val="000000">
                              <a:alpha val="43137"/>
                            </a:srgbClr>
                          </a:outerShdw>
                        </a:effectLst>
                      </a:endParaRPr>
                    </a:p>
                  </a:txBody>
                  <a:tcPr/>
                </a:tc>
              </a:tr>
              <a:tr h="1602354">
                <a:tc>
                  <a:txBody>
                    <a:bodyPr/>
                    <a:lstStyle/>
                    <a:p>
                      <a:r>
                        <a:rPr lang="lt-LT" sz="3600" b="1" dirty="0" smtClean="0">
                          <a:effectLst>
                            <a:outerShdw blurRad="38100" dist="38100" dir="2700000" algn="tl">
                              <a:srgbClr val="000000">
                                <a:alpha val="43137"/>
                              </a:srgbClr>
                            </a:outerShdw>
                          </a:effectLst>
                        </a:rPr>
                        <a:t>III</a:t>
                      </a:r>
                      <a:endParaRPr lang="en-US" sz="3600" b="1" dirty="0">
                        <a:effectLst>
                          <a:outerShdw blurRad="38100" dist="38100" dir="2700000" algn="tl">
                            <a:srgbClr val="000000">
                              <a:alpha val="43137"/>
                            </a:srgbClr>
                          </a:outerShdw>
                        </a:effectLst>
                      </a:endParaRPr>
                    </a:p>
                  </a:txBody>
                  <a:tcPr/>
                </a:tc>
                <a:tc>
                  <a:txBody>
                    <a:bodyPr/>
                    <a:lstStyle/>
                    <a:p>
                      <a:r>
                        <a:rPr lang="lt-LT" sz="3600" b="1" dirty="0" smtClean="0">
                          <a:effectLst>
                            <a:outerShdw blurRad="38100" dist="38100" dir="2700000" algn="tl">
                              <a:srgbClr val="000000">
                                <a:alpha val="43137"/>
                              </a:srgbClr>
                            </a:outerShdw>
                          </a:effectLst>
                        </a:rPr>
                        <a:t>0,65</a:t>
                      </a:r>
                      <a:endParaRPr lang="en-US" sz="3600" b="1" dirty="0">
                        <a:effectLst>
                          <a:outerShdw blurRad="38100" dist="38100" dir="2700000" algn="tl">
                            <a:srgbClr val="000000">
                              <a:alpha val="43137"/>
                            </a:srgbClr>
                          </a:outerShdw>
                        </a:effectLst>
                      </a:endParaRPr>
                    </a:p>
                  </a:txBody>
                  <a:tcPr/>
                </a:tc>
                <a:tc>
                  <a:txBody>
                    <a:bodyPr/>
                    <a:lstStyle/>
                    <a:p>
                      <a:r>
                        <a:rPr lang="lt-LT" sz="3600" b="1" dirty="0" smtClean="0">
                          <a:effectLst>
                            <a:outerShdw blurRad="38100" dist="38100" dir="2700000" algn="tl">
                              <a:srgbClr val="000000">
                                <a:alpha val="43137"/>
                              </a:srgbClr>
                            </a:outerShdw>
                          </a:effectLst>
                        </a:rPr>
                        <a:t>8,64</a:t>
                      </a:r>
                      <a:endParaRPr lang="en-US" sz="3600" b="1" dirty="0">
                        <a:effectLst>
                          <a:outerShdw blurRad="38100" dist="38100" dir="2700000" algn="tl">
                            <a:srgbClr val="000000">
                              <a:alpha val="43137"/>
                            </a:srgbClr>
                          </a:outerShdw>
                        </a:effectLst>
                      </a:endParaRPr>
                    </a:p>
                  </a:txBody>
                  <a:tcPr/>
                </a:tc>
                <a:tc>
                  <a:txBody>
                    <a:bodyPr/>
                    <a:lstStyle/>
                    <a:p>
                      <a:r>
                        <a:rPr lang="lt-LT" sz="3600" b="1" dirty="0" smtClean="0">
                          <a:effectLst>
                            <a:outerShdw blurRad="38100" dist="38100" dir="2700000" algn="tl">
                              <a:srgbClr val="000000">
                                <a:alpha val="43137"/>
                              </a:srgbClr>
                            </a:outerShdw>
                          </a:effectLst>
                        </a:rPr>
                        <a:t>1</a:t>
                      </a:r>
                      <a:endParaRPr lang="en-US" sz="3600" b="1" dirty="0">
                        <a:effectLst>
                          <a:outerShdw blurRad="38100" dist="38100" dir="2700000" algn="tl">
                            <a:srgbClr val="000000">
                              <a:alpha val="43137"/>
                            </a:srgbClr>
                          </a:outerShdw>
                        </a:effectLst>
                      </a:endParaRPr>
                    </a:p>
                  </a:txBody>
                  <a:tcPr/>
                </a:tc>
                <a:tc>
                  <a:txBody>
                    <a:bodyPr/>
                    <a:lstStyle/>
                    <a:p>
                      <a:r>
                        <a:rPr lang="lt-LT" sz="3600" b="1" dirty="0" smtClean="0">
                          <a:effectLst>
                            <a:outerShdw blurRad="38100" dist="38100" dir="2700000" algn="tl">
                              <a:srgbClr val="000000">
                                <a:alpha val="43137"/>
                              </a:srgbClr>
                            </a:outerShdw>
                          </a:effectLst>
                        </a:rPr>
                        <a:t>13,29</a:t>
                      </a:r>
                      <a:endParaRPr lang="en-US" sz="3600" b="1" dirty="0">
                        <a:effectLst>
                          <a:outerShdw blurRad="38100" dist="38100" dir="2700000" algn="tl">
                            <a:srgbClr val="000000">
                              <a:alpha val="43137"/>
                            </a:srgbClr>
                          </a:outerShdw>
                        </a:effectLst>
                      </a:endParaRPr>
                    </a:p>
                  </a:txBody>
                  <a:tcPr/>
                </a:tc>
                <a:tc>
                  <a:txBody>
                    <a:bodyPr/>
                    <a:lstStyle/>
                    <a:p>
                      <a:r>
                        <a:rPr lang="lt-LT" sz="3600" b="1" dirty="0" smtClean="0">
                          <a:effectLst>
                            <a:outerShdw blurRad="38100" dist="38100" dir="2700000" algn="tl">
                              <a:srgbClr val="000000">
                                <a:alpha val="43137"/>
                              </a:srgbClr>
                            </a:outerShdw>
                          </a:effectLst>
                        </a:rPr>
                        <a:t>1</a:t>
                      </a:r>
                      <a:endParaRPr lang="en-US" sz="3600" b="1" dirty="0">
                        <a:effectLst>
                          <a:outerShdw blurRad="38100" dist="38100" dir="2700000" algn="tl">
                            <a:srgbClr val="000000">
                              <a:alpha val="43137"/>
                            </a:srgbClr>
                          </a:outerShdw>
                        </a:effectLst>
                      </a:endParaRPr>
                    </a:p>
                  </a:txBody>
                  <a:tcPr/>
                </a:tc>
              </a:tr>
            </a:tbl>
          </a:graphicData>
        </a:graphic>
      </p:graphicFrame>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 xmlns:p14="http://schemas.microsoft.com/office/powerpoint/2010/main" val="1775293360"/>
              </p:ext>
            </p:extLst>
          </p:nvPr>
        </p:nvGraphicFramePr>
        <p:xfrm>
          <a:off x="1" y="3312"/>
          <a:ext cx="8686800" cy="7011386"/>
        </p:xfrm>
        <a:graphic>
          <a:graphicData uri="http://schemas.openxmlformats.org/drawingml/2006/table">
            <a:tbl>
              <a:tblPr firstRow="1" bandRow="1">
                <a:tableStyleId>{5C22544A-7EE6-4342-B048-85BDC9FD1C3A}</a:tableStyleId>
              </a:tblPr>
              <a:tblGrid>
                <a:gridCol w="4232029"/>
                <a:gridCol w="965200"/>
                <a:gridCol w="816708"/>
                <a:gridCol w="890954"/>
                <a:gridCol w="890954"/>
                <a:gridCol w="890955"/>
              </a:tblGrid>
              <a:tr h="1768044">
                <a:tc>
                  <a:txBody>
                    <a:bodyPr/>
                    <a:lstStyle/>
                    <a:p>
                      <a:endParaRPr lang="lt-LT" sz="1800" dirty="0" smtClean="0">
                        <a:effectLst>
                          <a:outerShdw blurRad="38100" dist="38100" dir="2700000" algn="tl">
                            <a:srgbClr val="000000">
                              <a:alpha val="43137"/>
                            </a:srgbClr>
                          </a:outerShdw>
                        </a:effectLst>
                      </a:endParaRPr>
                    </a:p>
                    <a:p>
                      <a:r>
                        <a:rPr lang="lt-LT" sz="2400" dirty="0" smtClean="0">
                          <a:effectLst>
                            <a:outerShdw blurRad="38100" dist="38100" dir="2700000" algn="tl">
                              <a:srgbClr val="000000">
                                <a:alpha val="43137"/>
                              </a:srgbClr>
                            </a:outerShdw>
                          </a:effectLst>
                        </a:rPr>
                        <a:t>   Iššautas kūnas</a:t>
                      </a:r>
                      <a:endParaRPr lang="en-US" sz="2400" dirty="0">
                        <a:effectLst>
                          <a:outerShdw blurRad="38100" dist="38100" dir="2700000" algn="tl">
                            <a:srgbClr val="000000">
                              <a:alpha val="43137"/>
                            </a:srgbClr>
                          </a:outerShdw>
                        </a:effectLst>
                      </a:endParaRPr>
                    </a:p>
                  </a:txBody>
                  <a:tcPr/>
                </a:tc>
                <a:tc>
                  <a:txBody>
                    <a:bodyPr/>
                    <a:lstStyle/>
                    <a:p>
                      <a:r>
                        <a:rPr lang="lt-LT" sz="1800" b="1" dirty="0" smtClean="0">
                          <a:effectLst>
                            <a:outerShdw blurRad="38100" dist="38100" dir="2700000" algn="tl">
                              <a:srgbClr val="000000">
                                <a:alpha val="43137"/>
                              </a:srgbClr>
                            </a:outerShdw>
                          </a:effectLst>
                        </a:rPr>
                        <a:t>Laikas, s </a:t>
                      </a:r>
                      <a:r>
                        <a:rPr lang="lt-LT" sz="1800" b="1" dirty="0" err="1" smtClean="0">
                          <a:effectLst>
                            <a:outerShdw blurRad="38100" dist="38100" dir="2700000" algn="tl">
                              <a:srgbClr val="000000">
                                <a:alpha val="43137"/>
                              </a:srgbClr>
                            </a:outerShdw>
                          </a:effectLst>
                        </a:rPr>
                        <a:t>vid</a:t>
                      </a:r>
                      <a:endParaRPr lang="en-US" sz="1800" b="1" dirty="0">
                        <a:effectLst>
                          <a:outerShdw blurRad="38100" dist="38100" dir="2700000" algn="tl">
                            <a:srgbClr val="000000">
                              <a:alpha val="43137"/>
                            </a:srgbClr>
                          </a:outerShdw>
                        </a:effectLst>
                      </a:endParaRPr>
                    </a:p>
                  </a:txBody>
                  <a:tcPr/>
                </a:tc>
                <a:tc>
                  <a:txBody>
                    <a:bodyPr/>
                    <a:lstStyle/>
                    <a:p>
                      <a:r>
                        <a:rPr lang="lt-LT" sz="1800" b="1" dirty="0" smtClean="0">
                          <a:effectLst>
                            <a:outerShdw blurRad="38100" dist="38100" dir="2700000" algn="tl">
                              <a:srgbClr val="000000">
                                <a:alpha val="43137"/>
                              </a:srgbClr>
                            </a:outerShdw>
                          </a:effectLst>
                        </a:rPr>
                        <a:t>Atstumas m. </a:t>
                      </a:r>
                      <a:r>
                        <a:rPr lang="lt-LT" sz="1800" b="1" dirty="0" err="1" smtClean="0">
                          <a:effectLst>
                            <a:outerShdw blurRad="38100" dist="38100" dir="2700000" algn="tl">
                              <a:srgbClr val="000000">
                                <a:alpha val="43137"/>
                              </a:srgbClr>
                            </a:outerShdw>
                          </a:effectLst>
                        </a:rPr>
                        <a:t>vid</a:t>
                      </a:r>
                      <a:endParaRPr lang="en-US" sz="1800" b="1" dirty="0">
                        <a:effectLst>
                          <a:outerShdw blurRad="38100" dist="38100" dir="2700000" algn="tl">
                            <a:srgbClr val="000000">
                              <a:alpha val="43137"/>
                            </a:srgbClr>
                          </a:outerShdw>
                        </a:effectLst>
                      </a:endParaRPr>
                    </a:p>
                  </a:txBody>
                  <a:tcPr/>
                </a:tc>
                <a:tc>
                  <a:txBody>
                    <a:bodyPr/>
                    <a:lstStyle/>
                    <a:p>
                      <a:r>
                        <a:rPr lang="lt-LT" sz="1800" b="1" dirty="0" smtClean="0">
                          <a:effectLst>
                            <a:outerShdw blurRad="38100" dist="38100" dir="2700000" algn="tl">
                              <a:srgbClr val="000000">
                                <a:alpha val="43137"/>
                              </a:srgbClr>
                            </a:outerShdw>
                          </a:effectLst>
                        </a:rPr>
                        <a:t>Slėgis</a:t>
                      </a:r>
                      <a:r>
                        <a:rPr lang="lt-LT" sz="1800" b="1" baseline="0" dirty="0" smtClean="0">
                          <a:effectLst>
                            <a:outerShdw blurRad="38100" dist="38100" dir="2700000" algn="tl">
                              <a:srgbClr val="000000">
                                <a:alpha val="43137"/>
                              </a:srgbClr>
                            </a:outerShdw>
                          </a:effectLst>
                        </a:rPr>
                        <a:t> , bar .</a:t>
                      </a:r>
                      <a:endParaRPr lang="en-US" sz="1800" b="1" dirty="0">
                        <a:effectLst>
                          <a:outerShdw blurRad="38100" dist="38100" dir="2700000" algn="tl">
                            <a:srgbClr val="000000">
                              <a:alpha val="43137"/>
                            </a:srgbClr>
                          </a:outerShdw>
                        </a:effectLst>
                      </a:endParaRPr>
                    </a:p>
                  </a:txBody>
                  <a:tcPr/>
                </a:tc>
                <a:tc>
                  <a:txBody>
                    <a:bodyPr/>
                    <a:lstStyle/>
                    <a:p>
                      <a:r>
                        <a:rPr lang="lt-LT" sz="1800" b="1" dirty="0" err="1" smtClean="0">
                          <a:effectLst>
                            <a:outerShdw blurRad="38100" dist="38100" dir="2700000" algn="tl">
                              <a:srgbClr val="000000">
                                <a:alpha val="43137"/>
                              </a:srgbClr>
                            </a:outerShdw>
                          </a:effectLst>
                        </a:rPr>
                        <a:t>Geitis</a:t>
                      </a:r>
                      <a:r>
                        <a:rPr lang="lt-LT" sz="1800" b="1" baseline="0" dirty="0" smtClean="0">
                          <a:effectLst>
                            <a:outerShdw blurRad="38100" dist="38100" dir="2700000" algn="tl">
                              <a:srgbClr val="000000">
                                <a:alpha val="43137"/>
                              </a:srgbClr>
                            </a:outerShdw>
                          </a:effectLst>
                        </a:rPr>
                        <a:t> m/s. </a:t>
                      </a:r>
                      <a:r>
                        <a:rPr lang="lt-LT" sz="1800" b="1" baseline="0" dirty="0" err="1" smtClean="0">
                          <a:effectLst>
                            <a:outerShdw blurRad="38100" dist="38100" dir="2700000" algn="tl">
                              <a:srgbClr val="000000">
                                <a:alpha val="43137"/>
                              </a:srgbClr>
                            </a:outerShdw>
                          </a:effectLst>
                        </a:rPr>
                        <a:t>vid</a:t>
                      </a:r>
                      <a:endParaRPr lang="en-US" sz="1800" b="1" dirty="0">
                        <a:effectLst>
                          <a:outerShdw blurRad="38100" dist="38100" dir="2700000" algn="tl">
                            <a:srgbClr val="000000">
                              <a:alpha val="43137"/>
                            </a:srgbClr>
                          </a:outerShdw>
                        </a:effectLst>
                      </a:endParaRPr>
                    </a:p>
                  </a:txBody>
                  <a:tcPr/>
                </a:tc>
                <a:tc>
                  <a:txBody>
                    <a:bodyPr/>
                    <a:lstStyle/>
                    <a:p>
                      <a:r>
                        <a:rPr lang="lt-LT" sz="1800" b="1" dirty="0" smtClean="0">
                          <a:effectLst>
                            <a:outerShdw blurRad="38100" dist="38100" dir="2700000" algn="tl">
                              <a:srgbClr val="000000">
                                <a:alpha val="43137"/>
                              </a:srgbClr>
                            </a:outerShdw>
                          </a:effectLst>
                        </a:rPr>
                        <a:t>Masė,</a:t>
                      </a:r>
                    </a:p>
                    <a:p>
                      <a:r>
                        <a:rPr lang="lt-LT" sz="1800" b="1" dirty="0" smtClean="0">
                          <a:effectLst>
                            <a:outerShdw blurRad="38100" dist="38100" dir="2700000" algn="tl">
                              <a:srgbClr val="000000">
                                <a:alpha val="43137"/>
                              </a:srgbClr>
                            </a:outerShdw>
                          </a:effectLst>
                        </a:rPr>
                        <a:t>g. </a:t>
                      </a:r>
                      <a:endParaRPr lang="en-US" sz="1800" b="1" dirty="0">
                        <a:effectLst>
                          <a:outerShdw blurRad="38100" dist="38100" dir="2700000" algn="tl">
                            <a:srgbClr val="000000">
                              <a:alpha val="43137"/>
                            </a:srgbClr>
                          </a:outerShdw>
                        </a:effectLst>
                      </a:endParaRPr>
                    </a:p>
                  </a:txBody>
                  <a:tcPr/>
                </a:tc>
              </a:tr>
              <a:tr h="530503">
                <a:tc>
                  <a:txBody>
                    <a:bodyPr/>
                    <a:lstStyle/>
                    <a:p>
                      <a:pPr algn="just"/>
                      <a:r>
                        <a:rPr lang="lt-LT" sz="1800" b="1" dirty="0" smtClean="0">
                          <a:effectLst>
                            <a:outerShdw blurRad="38100" dist="38100" dir="2700000" algn="tl">
                              <a:srgbClr val="000000">
                                <a:alpha val="43137"/>
                              </a:srgbClr>
                            </a:outerShdw>
                          </a:effectLst>
                        </a:rPr>
                        <a:t>      Geležinis </a:t>
                      </a:r>
                      <a:r>
                        <a:rPr lang="en-US" sz="1800" b="1" dirty="0" err="1" smtClean="0">
                          <a:effectLst>
                            <a:outerShdw blurRad="38100" dist="38100" dir="2700000" algn="tl">
                              <a:srgbClr val="000000">
                                <a:alpha val="43137"/>
                              </a:srgbClr>
                            </a:outerShdw>
                          </a:effectLst>
                        </a:rPr>
                        <a:t>cilind</a:t>
                      </a:r>
                      <a:r>
                        <a:rPr lang="lt-LT" sz="1800" b="1" dirty="0" smtClean="0">
                          <a:effectLst>
                            <a:outerShdw blurRad="38100" dist="38100" dir="2700000" algn="tl">
                              <a:srgbClr val="000000">
                                <a:alpha val="43137"/>
                              </a:srgbClr>
                            </a:outerShdw>
                          </a:effectLst>
                        </a:rPr>
                        <a:t>r</a:t>
                      </a:r>
                      <a:r>
                        <a:rPr lang="en-US" sz="1800" b="1" dirty="0" smtClean="0">
                          <a:effectLst>
                            <a:outerShdw blurRad="38100" dist="38100" dir="2700000" algn="tl">
                              <a:srgbClr val="000000">
                                <a:alpha val="43137"/>
                              </a:srgbClr>
                            </a:outerShdw>
                          </a:effectLst>
                        </a:rPr>
                        <a:t>as</a:t>
                      </a:r>
                      <a:endParaRPr lang="en-US" sz="1800" b="1" dirty="0">
                        <a:effectLst>
                          <a:outerShdw blurRad="38100" dist="38100" dir="2700000" algn="tl">
                            <a:srgbClr val="000000">
                              <a:alpha val="43137"/>
                            </a:srgbClr>
                          </a:outerShdw>
                        </a:effectLst>
                      </a:endParaRPr>
                    </a:p>
                  </a:txBody>
                  <a:tcPr/>
                </a:tc>
                <a:tc>
                  <a:txBody>
                    <a:bodyPr/>
                    <a:lstStyle/>
                    <a:p>
                      <a:r>
                        <a:rPr lang="lt-LT" sz="2000" b="1" dirty="0" smtClean="0">
                          <a:effectLst>
                            <a:outerShdw blurRad="38100" dist="38100" dir="2700000" algn="tl">
                              <a:srgbClr val="000000">
                                <a:alpha val="43137"/>
                              </a:srgbClr>
                            </a:outerShdw>
                          </a:effectLst>
                        </a:rPr>
                        <a:t>-</a:t>
                      </a:r>
                      <a:endParaRPr lang="en-US" sz="2000" b="1" dirty="0">
                        <a:effectLst>
                          <a:outerShdw blurRad="38100" dist="38100" dir="2700000" algn="tl">
                            <a:srgbClr val="000000">
                              <a:alpha val="43137"/>
                            </a:srgbClr>
                          </a:outerShdw>
                        </a:effectLst>
                      </a:endParaRPr>
                    </a:p>
                  </a:txBody>
                  <a:tcPr/>
                </a:tc>
                <a:tc>
                  <a:txBody>
                    <a:bodyPr/>
                    <a:lstStyle/>
                    <a:p>
                      <a:r>
                        <a:rPr lang="lt-LT" sz="2000" b="1" dirty="0" smtClean="0">
                          <a:effectLst>
                            <a:outerShdw blurRad="38100" dist="38100" dir="2700000" algn="tl">
                              <a:srgbClr val="000000">
                                <a:alpha val="43137"/>
                              </a:srgbClr>
                            </a:outerShdw>
                          </a:effectLst>
                        </a:rPr>
                        <a:t>-</a:t>
                      </a:r>
                      <a:endParaRPr lang="en-US" sz="2000" b="1" dirty="0">
                        <a:effectLst>
                          <a:outerShdw blurRad="38100" dist="38100" dir="2700000" algn="tl">
                            <a:srgbClr val="000000">
                              <a:alpha val="43137"/>
                            </a:srgbClr>
                          </a:outerShdw>
                        </a:effectLst>
                      </a:endParaRPr>
                    </a:p>
                  </a:txBody>
                  <a:tcPr/>
                </a:tc>
                <a:tc>
                  <a:txBody>
                    <a:bodyPr/>
                    <a:lstStyle/>
                    <a:p>
                      <a:r>
                        <a:rPr lang="en-US" sz="2000" b="1" dirty="0" smtClean="0">
                          <a:effectLst>
                            <a:outerShdw blurRad="38100" dist="38100" dir="2700000" algn="tl">
                              <a:srgbClr val="000000">
                                <a:alpha val="43137"/>
                              </a:srgbClr>
                            </a:outerShdw>
                          </a:effectLst>
                        </a:rPr>
                        <a:t>1</a:t>
                      </a:r>
                      <a:endParaRPr lang="en-US" sz="2000" b="1" dirty="0">
                        <a:effectLst>
                          <a:outerShdw blurRad="38100" dist="38100" dir="2700000" algn="tl">
                            <a:srgbClr val="000000">
                              <a:alpha val="43137"/>
                            </a:srgbClr>
                          </a:outerShdw>
                        </a:effectLst>
                      </a:endParaRPr>
                    </a:p>
                  </a:txBody>
                  <a:tcPr/>
                </a:tc>
                <a:tc>
                  <a:txBody>
                    <a:bodyPr/>
                    <a:lstStyle/>
                    <a:p>
                      <a:r>
                        <a:rPr lang="lt-LT" sz="2000" b="1" dirty="0" smtClean="0">
                          <a:effectLst>
                            <a:outerShdw blurRad="38100" dist="38100" dir="2700000" algn="tl">
                              <a:srgbClr val="000000">
                                <a:alpha val="43137"/>
                              </a:srgbClr>
                            </a:outerShdw>
                          </a:effectLst>
                        </a:rPr>
                        <a:t>-</a:t>
                      </a:r>
                      <a:endParaRPr lang="en-US" sz="2000" b="1" dirty="0">
                        <a:effectLst>
                          <a:outerShdw blurRad="38100" dist="38100" dir="2700000" algn="tl">
                            <a:srgbClr val="000000">
                              <a:alpha val="43137"/>
                            </a:srgbClr>
                          </a:outerShdw>
                        </a:effectLst>
                      </a:endParaRPr>
                    </a:p>
                  </a:txBody>
                  <a:tcPr/>
                </a:tc>
                <a:tc>
                  <a:txBody>
                    <a:bodyPr/>
                    <a:lstStyle/>
                    <a:p>
                      <a:r>
                        <a:rPr lang="en-US" sz="2000" b="1" dirty="0" smtClean="0">
                          <a:effectLst>
                            <a:outerShdw blurRad="38100" dist="38100" dir="2700000" algn="tl">
                              <a:srgbClr val="000000">
                                <a:alpha val="43137"/>
                              </a:srgbClr>
                            </a:outerShdw>
                          </a:effectLst>
                        </a:rPr>
                        <a:t>11</a:t>
                      </a:r>
                      <a:endParaRPr lang="en-US" sz="2000" b="1" dirty="0">
                        <a:effectLst>
                          <a:outerShdw blurRad="38100" dist="38100" dir="2700000" algn="tl">
                            <a:srgbClr val="000000">
                              <a:alpha val="43137"/>
                            </a:srgbClr>
                          </a:outerShdw>
                        </a:effectLst>
                      </a:endParaRPr>
                    </a:p>
                  </a:txBody>
                  <a:tcPr/>
                </a:tc>
              </a:tr>
              <a:tr h="530503">
                <a:tc>
                  <a:txBody>
                    <a:bodyPr/>
                    <a:lstStyle/>
                    <a:p>
                      <a:pPr algn="just"/>
                      <a:r>
                        <a:rPr lang="lt-LT" sz="1800" b="1" dirty="0" smtClean="0">
                          <a:effectLst>
                            <a:outerShdw blurRad="38100" dist="38100" dir="2700000" algn="tl">
                              <a:srgbClr val="000000">
                                <a:alpha val="43137"/>
                              </a:srgbClr>
                            </a:outerShdw>
                          </a:effectLst>
                        </a:rPr>
                        <a:t>      Geležinis rutulys</a:t>
                      </a:r>
                      <a:endParaRPr lang="en-US" sz="1800" b="1" dirty="0">
                        <a:effectLst>
                          <a:outerShdw blurRad="38100" dist="38100" dir="2700000" algn="tl">
                            <a:srgbClr val="000000">
                              <a:alpha val="43137"/>
                            </a:srgbClr>
                          </a:outerShdw>
                        </a:effectLst>
                      </a:endParaRPr>
                    </a:p>
                  </a:txBody>
                  <a:tcPr/>
                </a:tc>
                <a:tc>
                  <a:txBody>
                    <a:bodyPr/>
                    <a:lstStyle/>
                    <a:p>
                      <a:r>
                        <a:rPr lang="lt-LT" sz="2000" b="1" dirty="0" smtClean="0">
                          <a:effectLst>
                            <a:outerShdw blurRad="38100" dist="38100" dir="2700000" algn="tl">
                              <a:srgbClr val="000000">
                                <a:alpha val="43137"/>
                              </a:srgbClr>
                            </a:outerShdw>
                          </a:effectLst>
                        </a:rPr>
                        <a:t>0,63</a:t>
                      </a:r>
                      <a:endParaRPr lang="en-US" sz="2000" b="1" dirty="0">
                        <a:effectLst>
                          <a:outerShdw blurRad="38100" dist="38100" dir="2700000" algn="tl">
                            <a:srgbClr val="000000">
                              <a:alpha val="43137"/>
                            </a:srgbClr>
                          </a:outerShdw>
                        </a:effectLst>
                      </a:endParaRPr>
                    </a:p>
                  </a:txBody>
                  <a:tcPr/>
                </a:tc>
                <a:tc>
                  <a:txBody>
                    <a:bodyPr/>
                    <a:lstStyle/>
                    <a:p>
                      <a:r>
                        <a:rPr lang="lt-LT" sz="2000" b="1" dirty="0" smtClean="0">
                          <a:effectLst>
                            <a:outerShdw blurRad="38100" dist="38100" dir="2700000" algn="tl">
                              <a:srgbClr val="000000">
                                <a:alpha val="43137"/>
                              </a:srgbClr>
                            </a:outerShdw>
                          </a:effectLst>
                        </a:rPr>
                        <a:t>6,4</a:t>
                      </a:r>
                      <a:endParaRPr lang="en-US" sz="2000" b="1" dirty="0">
                        <a:effectLst>
                          <a:outerShdw blurRad="38100" dist="38100" dir="2700000" algn="tl">
                            <a:srgbClr val="000000">
                              <a:alpha val="43137"/>
                            </a:srgbClr>
                          </a:outerShdw>
                        </a:effectLst>
                      </a:endParaRPr>
                    </a:p>
                  </a:txBody>
                  <a:tcPr/>
                </a:tc>
                <a:tc>
                  <a:txBody>
                    <a:bodyPr/>
                    <a:lstStyle/>
                    <a:p>
                      <a:r>
                        <a:rPr lang="en-US" sz="2000" b="1" dirty="0" smtClean="0">
                          <a:effectLst>
                            <a:outerShdw blurRad="38100" dist="38100" dir="2700000" algn="tl">
                              <a:srgbClr val="000000">
                                <a:alpha val="43137"/>
                              </a:srgbClr>
                            </a:outerShdw>
                          </a:effectLst>
                        </a:rPr>
                        <a:t>1</a:t>
                      </a:r>
                      <a:endParaRPr lang="en-US" sz="2000" b="1" dirty="0">
                        <a:effectLst>
                          <a:outerShdw blurRad="38100" dist="38100" dir="2700000" algn="tl">
                            <a:srgbClr val="000000">
                              <a:alpha val="43137"/>
                            </a:srgbClr>
                          </a:outerShdw>
                        </a:effectLst>
                      </a:endParaRPr>
                    </a:p>
                  </a:txBody>
                  <a:tcPr/>
                </a:tc>
                <a:tc>
                  <a:txBody>
                    <a:bodyPr/>
                    <a:lstStyle/>
                    <a:p>
                      <a:r>
                        <a:rPr lang="lt-LT" sz="2000" b="1" dirty="0" smtClean="0">
                          <a:effectLst>
                            <a:outerShdw blurRad="38100" dist="38100" dir="2700000" algn="tl">
                              <a:srgbClr val="000000">
                                <a:alpha val="43137"/>
                              </a:srgbClr>
                            </a:outerShdw>
                          </a:effectLst>
                        </a:rPr>
                        <a:t>10,16</a:t>
                      </a:r>
                      <a:endParaRPr lang="en-US" sz="2000" b="1" dirty="0">
                        <a:effectLst>
                          <a:outerShdw blurRad="38100" dist="38100" dir="2700000" algn="tl">
                            <a:srgbClr val="000000">
                              <a:alpha val="43137"/>
                            </a:srgbClr>
                          </a:outerShdw>
                        </a:effectLst>
                      </a:endParaRPr>
                    </a:p>
                  </a:txBody>
                  <a:tcPr/>
                </a:tc>
                <a:tc>
                  <a:txBody>
                    <a:bodyPr/>
                    <a:lstStyle/>
                    <a:p>
                      <a:r>
                        <a:rPr lang="en-US" sz="2000" b="1" dirty="0" smtClean="0">
                          <a:effectLst>
                            <a:outerShdw blurRad="38100" dist="38100" dir="2700000" algn="tl">
                              <a:srgbClr val="000000">
                                <a:alpha val="43137"/>
                              </a:srgbClr>
                            </a:outerShdw>
                          </a:effectLst>
                        </a:rPr>
                        <a:t>10</a:t>
                      </a:r>
                      <a:endParaRPr lang="en-US" sz="2000" b="1" dirty="0">
                        <a:effectLst>
                          <a:outerShdw blurRad="38100" dist="38100" dir="2700000" algn="tl">
                            <a:srgbClr val="000000">
                              <a:alpha val="43137"/>
                            </a:srgbClr>
                          </a:outerShdw>
                        </a:effectLst>
                      </a:endParaRPr>
                    </a:p>
                  </a:txBody>
                  <a:tcPr/>
                </a:tc>
              </a:tr>
              <a:tr h="848803">
                <a:tc>
                  <a:txBody>
                    <a:bodyPr/>
                    <a:lstStyle/>
                    <a:p>
                      <a:pPr algn="just"/>
                      <a:r>
                        <a:rPr lang="lt-LT" sz="1800" b="1" dirty="0" smtClean="0">
                          <a:effectLst>
                            <a:outerShdw blurRad="38100" dist="38100" dir="2700000" algn="tl">
                              <a:srgbClr val="000000">
                                <a:alpha val="43137"/>
                              </a:srgbClr>
                            </a:outerShdw>
                          </a:effectLst>
                        </a:rPr>
                        <a:t>      </a:t>
                      </a:r>
                      <a:r>
                        <a:rPr lang="en-US" sz="1800" b="1" dirty="0" err="1" smtClean="0">
                          <a:effectLst>
                            <a:outerShdw blurRad="38100" dist="38100" dir="2700000" algn="tl">
                              <a:srgbClr val="000000">
                                <a:alpha val="43137"/>
                              </a:srgbClr>
                            </a:outerShdw>
                          </a:effectLst>
                        </a:rPr>
                        <a:t>Gele</a:t>
                      </a:r>
                      <a:r>
                        <a:rPr lang="lt-LT" sz="1800" b="1" dirty="0" err="1" smtClean="0">
                          <a:effectLst>
                            <a:outerShdw blurRad="38100" dist="38100" dir="2700000" algn="tl">
                              <a:srgbClr val="000000">
                                <a:alpha val="43137"/>
                              </a:srgbClr>
                            </a:outerShdw>
                          </a:effectLst>
                        </a:rPr>
                        <a:t>žinis</a:t>
                      </a:r>
                      <a:r>
                        <a:rPr lang="lt-LT" sz="1800" b="1" baseline="0" dirty="0" smtClean="0">
                          <a:effectLst>
                            <a:outerShdw blurRad="38100" dist="38100" dir="2700000" algn="tl">
                              <a:srgbClr val="000000">
                                <a:alpha val="43137"/>
                              </a:srgbClr>
                            </a:outerShdw>
                          </a:effectLst>
                        </a:rPr>
                        <a:t> </a:t>
                      </a:r>
                      <a:r>
                        <a:rPr lang="en-US" sz="1800" b="1" baseline="0" dirty="0" smtClean="0">
                          <a:effectLst>
                            <a:outerShdw blurRad="38100" dist="38100" dir="2700000" algn="tl">
                              <a:srgbClr val="000000">
                                <a:alpha val="43137"/>
                              </a:srgbClr>
                            </a:outerShdw>
                          </a:effectLst>
                        </a:rPr>
                        <a:t> </a:t>
                      </a:r>
                      <a:r>
                        <a:rPr lang="en-US" sz="1800" b="1" baseline="0" dirty="0" err="1" smtClean="0">
                          <a:effectLst>
                            <a:outerShdw blurRad="38100" dist="38100" dir="2700000" algn="tl">
                              <a:srgbClr val="000000">
                                <a:alpha val="43137"/>
                              </a:srgbClr>
                            </a:outerShdw>
                          </a:effectLst>
                        </a:rPr>
                        <a:t>cilindras</a:t>
                      </a:r>
                      <a:r>
                        <a:rPr lang="en-US" sz="1800" b="1" baseline="0" dirty="0" smtClean="0">
                          <a:effectLst>
                            <a:outerShdw blurRad="38100" dist="38100" dir="2700000" algn="tl">
                              <a:srgbClr val="000000">
                                <a:alpha val="43137"/>
                              </a:srgbClr>
                            </a:outerShdw>
                          </a:effectLst>
                        </a:rPr>
                        <a:t> su </a:t>
                      </a:r>
                      <a:r>
                        <a:rPr lang="en-US" sz="1800" b="1" baseline="0" dirty="0" err="1" smtClean="0">
                          <a:effectLst>
                            <a:outerShdw blurRad="38100" dist="38100" dir="2700000" algn="tl">
                              <a:srgbClr val="000000">
                                <a:alpha val="43137"/>
                              </a:srgbClr>
                            </a:outerShdw>
                          </a:effectLst>
                        </a:rPr>
                        <a:t>nupjautu</a:t>
                      </a:r>
                      <a:r>
                        <a:rPr lang="en-US" sz="1800" b="1" baseline="0" dirty="0" smtClean="0">
                          <a:effectLst>
                            <a:outerShdw blurRad="38100" dist="38100" dir="2700000" algn="tl">
                              <a:srgbClr val="000000">
                                <a:alpha val="43137"/>
                              </a:srgbClr>
                            </a:outerShdw>
                          </a:effectLst>
                        </a:rPr>
                        <a:t> </a:t>
                      </a:r>
                      <a:r>
                        <a:rPr lang="lt-LT" sz="1800" b="1" baseline="0" dirty="0" smtClean="0">
                          <a:effectLst>
                            <a:outerShdw blurRad="38100" dist="38100" dir="2700000" algn="tl">
                              <a:srgbClr val="000000">
                                <a:alpha val="43137"/>
                              </a:srgbClr>
                            </a:outerShdw>
                          </a:effectLst>
                        </a:rPr>
                        <a:t>   įstrižai viršumi</a:t>
                      </a:r>
                      <a:endParaRPr lang="en-US" sz="1800" b="1" dirty="0">
                        <a:effectLst>
                          <a:outerShdw blurRad="38100" dist="38100" dir="2700000" algn="tl">
                            <a:srgbClr val="000000">
                              <a:alpha val="43137"/>
                            </a:srgbClr>
                          </a:outerShdw>
                        </a:effectLst>
                      </a:endParaRPr>
                    </a:p>
                  </a:txBody>
                  <a:tcPr/>
                </a:tc>
                <a:tc>
                  <a:txBody>
                    <a:bodyPr/>
                    <a:lstStyle/>
                    <a:p>
                      <a:r>
                        <a:rPr lang="lt-LT" sz="2000" b="1" dirty="0" smtClean="0">
                          <a:effectLst>
                            <a:outerShdw blurRad="38100" dist="38100" dir="2700000" algn="tl">
                              <a:srgbClr val="000000">
                                <a:alpha val="43137"/>
                              </a:srgbClr>
                            </a:outerShdw>
                          </a:effectLst>
                        </a:rPr>
                        <a:t>-</a:t>
                      </a:r>
                      <a:endParaRPr lang="en-US" sz="2000" b="1" dirty="0">
                        <a:effectLst>
                          <a:outerShdw blurRad="38100" dist="38100" dir="2700000" algn="tl">
                            <a:srgbClr val="000000">
                              <a:alpha val="43137"/>
                            </a:srgbClr>
                          </a:outerShdw>
                        </a:effectLst>
                      </a:endParaRPr>
                    </a:p>
                  </a:txBody>
                  <a:tcPr/>
                </a:tc>
                <a:tc>
                  <a:txBody>
                    <a:bodyPr/>
                    <a:lstStyle/>
                    <a:p>
                      <a:r>
                        <a:rPr lang="lt-LT" sz="2000" b="1" dirty="0" smtClean="0">
                          <a:effectLst>
                            <a:outerShdw blurRad="38100" dist="38100" dir="2700000" algn="tl">
                              <a:srgbClr val="000000">
                                <a:alpha val="43137"/>
                              </a:srgbClr>
                            </a:outerShdw>
                          </a:effectLst>
                        </a:rPr>
                        <a:t>-</a:t>
                      </a:r>
                      <a:endParaRPr lang="en-US" sz="2000" b="1" dirty="0">
                        <a:effectLst>
                          <a:outerShdw blurRad="38100" dist="38100" dir="2700000" algn="tl">
                            <a:srgbClr val="000000">
                              <a:alpha val="43137"/>
                            </a:srgbClr>
                          </a:outerShdw>
                        </a:effectLst>
                      </a:endParaRPr>
                    </a:p>
                  </a:txBody>
                  <a:tcPr/>
                </a:tc>
                <a:tc>
                  <a:txBody>
                    <a:bodyPr/>
                    <a:lstStyle/>
                    <a:p>
                      <a:r>
                        <a:rPr lang="lt-LT" sz="2000" b="1" dirty="0" smtClean="0">
                          <a:effectLst>
                            <a:outerShdw blurRad="38100" dist="38100" dir="2700000" algn="tl">
                              <a:srgbClr val="000000">
                                <a:alpha val="43137"/>
                              </a:srgbClr>
                            </a:outerShdw>
                          </a:effectLst>
                        </a:rPr>
                        <a:t>1</a:t>
                      </a:r>
                    </a:p>
                  </a:txBody>
                  <a:tcPr/>
                </a:tc>
                <a:tc>
                  <a:txBody>
                    <a:bodyPr/>
                    <a:lstStyle/>
                    <a:p>
                      <a:r>
                        <a:rPr lang="lt-LT" sz="2000" b="1" dirty="0" smtClean="0">
                          <a:effectLst>
                            <a:outerShdw blurRad="38100" dist="38100" dir="2700000" algn="tl">
                              <a:srgbClr val="000000">
                                <a:alpha val="43137"/>
                              </a:srgbClr>
                            </a:outerShdw>
                          </a:effectLst>
                        </a:rPr>
                        <a:t>-</a:t>
                      </a:r>
                      <a:endParaRPr lang="en-US" sz="2000" b="1" dirty="0">
                        <a:effectLst>
                          <a:outerShdw blurRad="38100" dist="38100" dir="2700000" algn="tl">
                            <a:srgbClr val="000000">
                              <a:alpha val="43137"/>
                            </a:srgbClr>
                          </a:outerShdw>
                        </a:effectLst>
                      </a:endParaRPr>
                    </a:p>
                  </a:txBody>
                  <a:tcPr/>
                </a:tc>
                <a:tc>
                  <a:txBody>
                    <a:bodyPr/>
                    <a:lstStyle/>
                    <a:p>
                      <a:r>
                        <a:rPr lang="en-US" sz="2000" b="1" dirty="0" smtClean="0">
                          <a:effectLst>
                            <a:outerShdw blurRad="38100" dist="38100" dir="2700000" algn="tl">
                              <a:srgbClr val="000000">
                                <a:alpha val="43137"/>
                              </a:srgbClr>
                            </a:outerShdw>
                          </a:effectLst>
                        </a:rPr>
                        <a:t>11</a:t>
                      </a:r>
                      <a:endParaRPr lang="en-US" sz="2000" b="1" dirty="0">
                        <a:effectLst>
                          <a:outerShdw blurRad="38100" dist="38100" dir="2700000" algn="tl">
                            <a:srgbClr val="000000">
                              <a:alpha val="43137"/>
                            </a:srgbClr>
                          </a:outerShdw>
                        </a:effectLst>
                      </a:endParaRPr>
                    </a:p>
                  </a:txBody>
                  <a:tcPr/>
                </a:tc>
              </a:tr>
              <a:tr h="544341">
                <a:tc>
                  <a:txBody>
                    <a:bodyPr/>
                    <a:lstStyle/>
                    <a:p>
                      <a:pPr algn="just"/>
                      <a:r>
                        <a:rPr lang="lt-LT" sz="1800" b="1" dirty="0" smtClean="0">
                          <a:effectLst>
                            <a:outerShdw blurRad="38100" dist="38100" dir="2700000" algn="tl">
                              <a:srgbClr val="000000">
                                <a:alpha val="43137"/>
                              </a:srgbClr>
                            </a:outerShdw>
                          </a:effectLst>
                        </a:rPr>
                        <a:t>     Medinis cilindras</a:t>
                      </a:r>
                      <a:endParaRPr lang="en-US" sz="1800" b="1" dirty="0">
                        <a:effectLst>
                          <a:outerShdw blurRad="38100" dist="38100" dir="2700000" algn="tl">
                            <a:srgbClr val="000000">
                              <a:alpha val="43137"/>
                            </a:srgbClr>
                          </a:outerShdw>
                        </a:effectLst>
                      </a:endParaRPr>
                    </a:p>
                  </a:txBody>
                  <a:tcPr/>
                </a:tc>
                <a:tc>
                  <a:txBody>
                    <a:bodyPr/>
                    <a:lstStyle/>
                    <a:p>
                      <a:r>
                        <a:rPr lang="lt-LT" sz="2000" b="1" dirty="0" smtClean="0">
                          <a:effectLst>
                            <a:outerShdw blurRad="38100" dist="38100" dir="2700000" algn="tl">
                              <a:srgbClr val="000000">
                                <a:alpha val="43137"/>
                              </a:srgbClr>
                            </a:outerShdw>
                          </a:effectLst>
                        </a:rPr>
                        <a:t>0,73</a:t>
                      </a:r>
                      <a:endParaRPr lang="en-US" sz="2000" b="1" dirty="0">
                        <a:effectLst>
                          <a:outerShdw blurRad="38100" dist="38100" dir="2700000" algn="tl">
                            <a:srgbClr val="000000">
                              <a:alpha val="43137"/>
                            </a:srgbClr>
                          </a:outerShdw>
                        </a:effectLst>
                      </a:endParaRPr>
                    </a:p>
                  </a:txBody>
                  <a:tcPr/>
                </a:tc>
                <a:tc>
                  <a:txBody>
                    <a:bodyPr/>
                    <a:lstStyle/>
                    <a:p>
                      <a:r>
                        <a:rPr lang="lt-LT" sz="2000" b="1" dirty="0" smtClean="0">
                          <a:effectLst>
                            <a:outerShdw blurRad="38100" dist="38100" dir="2700000" algn="tl">
                              <a:srgbClr val="000000">
                                <a:alpha val="43137"/>
                              </a:srgbClr>
                            </a:outerShdw>
                          </a:effectLst>
                        </a:rPr>
                        <a:t>11,63</a:t>
                      </a:r>
                      <a:endParaRPr lang="en-US" sz="2000" b="1" dirty="0">
                        <a:effectLst>
                          <a:outerShdw blurRad="38100" dist="38100" dir="2700000" algn="tl">
                            <a:srgbClr val="000000">
                              <a:alpha val="43137"/>
                            </a:srgbClr>
                          </a:outerShdw>
                        </a:effectLst>
                      </a:endParaRPr>
                    </a:p>
                  </a:txBody>
                  <a:tcPr/>
                </a:tc>
                <a:tc>
                  <a:txBody>
                    <a:bodyPr/>
                    <a:lstStyle/>
                    <a:p>
                      <a:r>
                        <a:rPr lang="lt-LT" sz="2000" b="1" dirty="0" smtClean="0">
                          <a:effectLst>
                            <a:outerShdw blurRad="38100" dist="38100" dir="2700000" algn="tl">
                              <a:srgbClr val="000000">
                                <a:alpha val="43137"/>
                              </a:srgbClr>
                            </a:outerShdw>
                          </a:effectLst>
                        </a:rPr>
                        <a:t>1</a:t>
                      </a:r>
                      <a:endParaRPr lang="en-US" sz="2000" b="1" dirty="0">
                        <a:effectLst>
                          <a:outerShdw blurRad="38100" dist="38100" dir="2700000" algn="tl">
                            <a:srgbClr val="000000">
                              <a:alpha val="43137"/>
                            </a:srgbClr>
                          </a:outerShdw>
                        </a:effectLst>
                      </a:endParaRPr>
                    </a:p>
                  </a:txBody>
                  <a:tcPr/>
                </a:tc>
                <a:tc>
                  <a:txBody>
                    <a:bodyPr/>
                    <a:lstStyle/>
                    <a:p>
                      <a:r>
                        <a:rPr lang="lt-LT" sz="2000" b="1" dirty="0" smtClean="0">
                          <a:effectLst>
                            <a:outerShdw blurRad="38100" dist="38100" dir="2700000" algn="tl">
                              <a:srgbClr val="000000">
                                <a:alpha val="43137"/>
                              </a:srgbClr>
                            </a:outerShdw>
                          </a:effectLst>
                        </a:rPr>
                        <a:t>15,93</a:t>
                      </a:r>
                      <a:endParaRPr lang="en-US" sz="2000" b="1" dirty="0">
                        <a:effectLst>
                          <a:outerShdw blurRad="38100" dist="38100" dir="2700000" algn="tl">
                            <a:srgbClr val="000000">
                              <a:alpha val="43137"/>
                            </a:srgbClr>
                          </a:outerShdw>
                        </a:effectLst>
                      </a:endParaRPr>
                    </a:p>
                  </a:txBody>
                  <a:tcPr/>
                </a:tc>
                <a:tc>
                  <a:txBody>
                    <a:bodyPr/>
                    <a:lstStyle/>
                    <a:p>
                      <a:r>
                        <a:rPr lang="en-US" sz="2000" b="1" dirty="0" smtClean="0">
                          <a:effectLst>
                            <a:outerShdw blurRad="38100" dist="38100" dir="2700000" algn="tl">
                              <a:srgbClr val="000000">
                                <a:alpha val="43137"/>
                              </a:srgbClr>
                            </a:outerShdw>
                          </a:effectLst>
                        </a:rPr>
                        <a:t>1</a:t>
                      </a:r>
                      <a:endParaRPr lang="en-US" sz="2000" b="1" dirty="0">
                        <a:effectLst>
                          <a:outerShdw blurRad="38100" dist="38100" dir="2700000" algn="tl">
                            <a:srgbClr val="000000">
                              <a:alpha val="43137"/>
                            </a:srgbClr>
                          </a:outerShdw>
                        </a:effectLst>
                      </a:endParaRPr>
                    </a:p>
                  </a:txBody>
                  <a:tcPr/>
                </a:tc>
              </a:tr>
              <a:tr h="848803">
                <a:tc>
                  <a:txBody>
                    <a:bodyPr/>
                    <a:lstStyle/>
                    <a:p>
                      <a:pPr algn="just"/>
                      <a:r>
                        <a:rPr lang="lt-LT" sz="1800" b="1" dirty="0" smtClean="0">
                          <a:effectLst>
                            <a:outerShdw blurRad="38100" dist="38100" dir="2700000" algn="tl">
                              <a:srgbClr val="000000">
                                <a:alpha val="43137"/>
                              </a:srgbClr>
                            </a:outerShdw>
                          </a:effectLst>
                        </a:rPr>
                        <a:t>      Medinis  cilindras su  nupjautu     įstrižai</a:t>
                      </a:r>
                      <a:r>
                        <a:rPr lang="lt-LT" sz="1800" b="1" baseline="0" dirty="0" smtClean="0">
                          <a:effectLst>
                            <a:outerShdw blurRad="38100" dist="38100" dir="2700000" algn="tl">
                              <a:srgbClr val="000000">
                                <a:alpha val="43137"/>
                              </a:srgbClr>
                            </a:outerShdw>
                          </a:effectLst>
                        </a:rPr>
                        <a:t> viršumi</a:t>
                      </a:r>
                      <a:endParaRPr lang="en-US" sz="1800" b="1" dirty="0">
                        <a:effectLst>
                          <a:outerShdw blurRad="38100" dist="38100" dir="2700000" algn="tl">
                            <a:srgbClr val="000000">
                              <a:alpha val="43137"/>
                            </a:srgbClr>
                          </a:outerShdw>
                        </a:effectLst>
                      </a:endParaRPr>
                    </a:p>
                  </a:txBody>
                  <a:tcPr/>
                </a:tc>
                <a:tc>
                  <a:txBody>
                    <a:bodyPr/>
                    <a:lstStyle/>
                    <a:p>
                      <a:r>
                        <a:rPr lang="lt-LT" sz="2000" b="1" dirty="0" smtClean="0">
                          <a:effectLst>
                            <a:outerShdw blurRad="38100" dist="38100" dir="2700000" algn="tl">
                              <a:srgbClr val="000000">
                                <a:alpha val="43137"/>
                              </a:srgbClr>
                            </a:outerShdw>
                          </a:effectLst>
                        </a:rPr>
                        <a:t>0,63</a:t>
                      </a:r>
                      <a:endParaRPr lang="en-US" sz="2000" b="1" dirty="0">
                        <a:effectLst>
                          <a:outerShdw blurRad="38100" dist="38100" dir="2700000" algn="tl">
                            <a:srgbClr val="000000">
                              <a:alpha val="43137"/>
                            </a:srgbClr>
                          </a:outerShdw>
                        </a:effectLst>
                      </a:endParaRPr>
                    </a:p>
                  </a:txBody>
                  <a:tcPr/>
                </a:tc>
                <a:tc>
                  <a:txBody>
                    <a:bodyPr/>
                    <a:lstStyle/>
                    <a:p>
                      <a:r>
                        <a:rPr lang="lt-LT" sz="2000" b="1" dirty="0" smtClean="0">
                          <a:effectLst>
                            <a:outerShdw blurRad="38100" dist="38100" dir="2700000" algn="tl">
                              <a:srgbClr val="000000">
                                <a:alpha val="43137"/>
                              </a:srgbClr>
                            </a:outerShdw>
                          </a:effectLst>
                        </a:rPr>
                        <a:t>9,54</a:t>
                      </a:r>
                      <a:endParaRPr lang="en-US" sz="2000" b="1" dirty="0">
                        <a:effectLst>
                          <a:outerShdw blurRad="38100" dist="38100" dir="2700000" algn="tl">
                            <a:srgbClr val="000000">
                              <a:alpha val="43137"/>
                            </a:srgbClr>
                          </a:outerShdw>
                        </a:effectLst>
                      </a:endParaRPr>
                    </a:p>
                  </a:txBody>
                  <a:tcPr/>
                </a:tc>
                <a:tc>
                  <a:txBody>
                    <a:bodyPr/>
                    <a:lstStyle/>
                    <a:p>
                      <a:r>
                        <a:rPr lang="lt-LT" sz="2000" b="1" dirty="0" smtClean="0">
                          <a:effectLst>
                            <a:outerShdw blurRad="38100" dist="38100" dir="2700000" algn="tl">
                              <a:srgbClr val="000000">
                                <a:alpha val="43137"/>
                              </a:srgbClr>
                            </a:outerShdw>
                          </a:effectLst>
                        </a:rPr>
                        <a:t>1</a:t>
                      </a:r>
                      <a:endParaRPr lang="en-US" sz="2000" b="1" dirty="0">
                        <a:effectLst>
                          <a:outerShdw blurRad="38100" dist="38100" dir="2700000" algn="tl">
                            <a:srgbClr val="000000">
                              <a:alpha val="43137"/>
                            </a:srgbClr>
                          </a:outerShdw>
                        </a:effectLst>
                      </a:endParaRPr>
                    </a:p>
                  </a:txBody>
                  <a:tcPr/>
                </a:tc>
                <a:tc>
                  <a:txBody>
                    <a:bodyPr/>
                    <a:lstStyle/>
                    <a:p>
                      <a:r>
                        <a:rPr lang="lt-LT" sz="2000" b="1" dirty="0" smtClean="0">
                          <a:effectLst>
                            <a:outerShdw blurRad="38100" dist="38100" dir="2700000" algn="tl">
                              <a:srgbClr val="000000">
                                <a:alpha val="43137"/>
                              </a:srgbClr>
                            </a:outerShdw>
                          </a:effectLst>
                        </a:rPr>
                        <a:t>15,14</a:t>
                      </a:r>
                      <a:endParaRPr lang="en-US" sz="2000" b="1" dirty="0">
                        <a:effectLst>
                          <a:outerShdw blurRad="38100" dist="38100" dir="2700000" algn="tl">
                            <a:srgbClr val="000000">
                              <a:alpha val="43137"/>
                            </a:srgbClr>
                          </a:outerShdw>
                        </a:effectLst>
                      </a:endParaRPr>
                    </a:p>
                  </a:txBody>
                  <a:tcPr/>
                </a:tc>
                <a:tc>
                  <a:txBody>
                    <a:bodyPr/>
                    <a:lstStyle/>
                    <a:p>
                      <a:r>
                        <a:rPr lang="en-US" sz="2000" b="1" dirty="0" smtClean="0">
                          <a:effectLst>
                            <a:outerShdw blurRad="38100" dist="38100" dir="2700000" algn="tl">
                              <a:srgbClr val="000000">
                                <a:alpha val="43137"/>
                              </a:srgbClr>
                            </a:outerShdw>
                          </a:effectLst>
                        </a:rPr>
                        <a:t>1</a:t>
                      </a:r>
                      <a:endParaRPr lang="en-US" sz="2000" b="1" dirty="0">
                        <a:effectLst>
                          <a:outerShdw blurRad="38100" dist="38100" dir="2700000" algn="tl">
                            <a:srgbClr val="000000">
                              <a:alpha val="43137"/>
                            </a:srgbClr>
                          </a:outerShdw>
                        </a:effectLst>
                      </a:endParaRPr>
                    </a:p>
                  </a:txBody>
                  <a:tcPr/>
                </a:tc>
              </a:tr>
              <a:tr h="938784">
                <a:tc>
                  <a:txBody>
                    <a:bodyPr/>
                    <a:lstStyle/>
                    <a:p>
                      <a:pPr algn="just"/>
                      <a:r>
                        <a:rPr lang="lt-LT" sz="1800" b="1" dirty="0" smtClean="0">
                          <a:effectLst>
                            <a:outerShdw blurRad="38100" dist="38100" dir="2700000" algn="tl">
                              <a:srgbClr val="000000">
                                <a:alpha val="43137"/>
                              </a:srgbClr>
                            </a:outerShdw>
                          </a:effectLst>
                        </a:rPr>
                        <a:t>       Medinis</a:t>
                      </a:r>
                      <a:r>
                        <a:rPr lang="lt-LT" sz="1800" b="1" baseline="0" dirty="0" smtClean="0">
                          <a:effectLst>
                            <a:outerShdw blurRad="38100" dist="38100" dir="2700000" algn="tl">
                              <a:srgbClr val="000000">
                                <a:alpha val="43137"/>
                              </a:srgbClr>
                            </a:outerShdw>
                          </a:effectLst>
                        </a:rPr>
                        <a:t> </a:t>
                      </a:r>
                      <a:r>
                        <a:rPr lang="lt-LT" sz="1800" b="1" dirty="0" smtClean="0">
                          <a:effectLst>
                            <a:outerShdw blurRad="38100" dist="38100" dir="2700000" algn="tl">
                              <a:srgbClr val="000000">
                                <a:alpha val="43137"/>
                              </a:srgbClr>
                            </a:outerShdw>
                          </a:effectLst>
                        </a:rPr>
                        <a:t>cilindras su</a:t>
                      </a:r>
                      <a:r>
                        <a:rPr lang="lt-LT" sz="1800" b="1" baseline="0" dirty="0" smtClean="0">
                          <a:effectLst>
                            <a:outerShdw blurRad="38100" dist="38100" dir="2700000" algn="tl">
                              <a:srgbClr val="000000">
                                <a:alpha val="43137"/>
                              </a:srgbClr>
                            </a:outerShdw>
                          </a:effectLst>
                        </a:rPr>
                        <a:t> </a:t>
                      </a:r>
                      <a:r>
                        <a:rPr lang="lt-LT" sz="1800" b="1" dirty="0" smtClean="0">
                          <a:effectLst>
                            <a:outerShdw blurRad="38100" dist="38100" dir="2700000" algn="tl">
                              <a:srgbClr val="000000">
                                <a:alpha val="43137"/>
                              </a:srgbClr>
                            </a:outerShdw>
                          </a:effectLst>
                        </a:rPr>
                        <a:t>nusmailintu viršumi</a:t>
                      </a:r>
                      <a:endParaRPr lang="lt-LT" sz="1800" b="1" dirty="0">
                        <a:effectLst>
                          <a:outerShdw blurRad="38100" dist="38100" dir="2700000" algn="tl">
                            <a:srgbClr val="000000">
                              <a:alpha val="43137"/>
                            </a:srgbClr>
                          </a:outerShdw>
                        </a:effectLst>
                      </a:endParaRPr>
                    </a:p>
                    <a:p>
                      <a:pPr algn="just"/>
                      <a:endParaRPr lang="lt-LT" sz="1800" b="1" dirty="0" smtClean="0">
                        <a:effectLst>
                          <a:outerShdw blurRad="38100" dist="38100" dir="2700000" algn="tl">
                            <a:srgbClr val="000000">
                              <a:alpha val="43137"/>
                            </a:srgbClr>
                          </a:outerShdw>
                        </a:effectLst>
                      </a:endParaRPr>
                    </a:p>
                  </a:txBody>
                  <a:tcPr/>
                </a:tc>
                <a:tc>
                  <a:txBody>
                    <a:bodyPr/>
                    <a:lstStyle/>
                    <a:p>
                      <a:r>
                        <a:rPr lang="lt-LT" sz="2000" b="1" dirty="0" smtClean="0">
                          <a:effectLst>
                            <a:outerShdw blurRad="38100" dist="38100" dir="2700000" algn="tl">
                              <a:srgbClr val="000000">
                                <a:alpha val="43137"/>
                              </a:srgbClr>
                            </a:outerShdw>
                          </a:effectLst>
                        </a:rPr>
                        <a:t>0,63</a:t>
                      </a:r>
                      <a:endParaRPr lang="en-US" sz="2000" b="1" dirty="0">
                        <a:effectLst>
                          <a:outerShdw blurRad="38100" dist="38100" dir="2700000" algn="tl">
                            <a:srgbClr val="000000">
                              <a:alpha val="43137"/>
                            </a:srgbClr>
                          </a:outerShdw>
                        </a:effectLst>
                      </a:endParaRPr>
                    </a:p>
                  </a:txBody>
                  <a:tcPr/>
                </a:tc>
                <a:tc>
                  <a:txBody>
                    <a:bodyPr/>
                    <a:lstStyle/>
                    <a:p>
                      <a:r>
                        <a:rPr lang="lt-LT" sz="2000" b="1" dirty="0" smtClean="0">
                          <a:effectLst>
                            <a:outerShdw blurRad="38100" dist="38100" dir="2700000" algn="tl">
                              <a:srgbClr val="000000">
                                <a:alpha val="43137"/>
                              </a:srgbClr>
                            </a:outerShdw>
                          </a:effectLst>
                        </a:rPr>
                        <a:t>10,8</a:t>
                      </a:r>
                      <a:endParaRPr lang="en-US" sz="2000" b="1" dirty="0">
                        <a:effectLst>
                          <a:outerShdw blurRad="38100" dist="38100" dir="2700000" algn="tl">
                            <a:srgbClr val="000000">
                              <a:alpha val="43137"/>
                            </a:srgbClr>
                          </a:outerShdw>
                        </a:effectLst>
                      </a:endParaRPr>
                    </a:p>
                  </a:txBody>
                  <a:tcPr/>
                </a:tc>
                <a:tc>
                  <a:txBody>
                    <a:bodyPr/>
                    <a:lstStyle/>
                    <a:p>
                      <a:r>
                        <a:rPr lang="lt-LT" sz="2000" b="1" dirty="0" smtClean="0">
                          <a:effectLst>
                            <a:outerShdw blurRad="38100" dist="38100" dir="2700000" algn="tl">
                              <a:srgbClr val="000000">
                                <a:alpha val="43137"/>
                              </a:srgbClr>
                            </a:outerShdw>
                          </a:effectLst>
                        </a:rPr>
                        <a:t>1</a:t>
                      </a:r>
                      <a:endParaRPr lang="en-US" sz="2000" b="1" dirty="0">
                        <a:effectLst>
                          <a:outerShdw blurRad="38100" dist="38100" dir="2700000" algn="tl">
                            <a:srgbClr val="000000">
                              <a:alpha val="43137"/>
                            </a:srgbClr>
                          </a:outerShdw>
                        </a:effectLst>
                      </a:endParaRPr>
                    </a:p>
                  </a:txBody>
                  <a:tcPr/>
                </a:tc>
                <a:tc>
                  <a:txBody>
                    <a:bodyPr/>
                    <a:lstStyle/>
                    <a:p>
                      <a:r>
                        <a:rPr lang="lt-LT" sz="2000" b="1" dirty="0" smtClean="0">
                          <a:effectLst>
                            <a:outerShdw blurRad="38100" dist="38100" dir="2700000" algn="tl">
                              <a:srgbClr val="000000">
                                <a:alpha val="43137"/>
                              </a:srgbClr>
                            </a:outerShdw>
                          </a:effectLst>
                        </a:rPr>
                        <a:t>17,1</a:t>
                      </a:r>
                      <a:endParaRPr lang="en-US" sz="2000" b="1" dirty="0">
                        <a:effectLst>
                          <a:outerShdw blurRad="38100" dist="38100" dir="2700000" algn="tl">
                            <a:srgbClr val="000000">
                              <a:alpha val="43137"/>
                            </a:srgbClr>
                          </a:outerShdw>
                        </a:effectLst>
                      </a:endParaRPr>
                    </a:p>
                  </a:txBody>
                  <a:tcPr/>
                </a:tc>
                <a:tc>
                  <a:txBody>
                    <a:bodyPr/>
                    <a:lstStyle/>
                    <a:p>
                      <a:r>
                        <a:rPr lang="en-US" sz="2000" b="1" dirty="0" smtClean="0">
                          <a:effectLst>
                            <a:outerShdw blurRad="38100" dist="38100" dir="2700000" algn="tl">
                              <a:srgbClr val="000000">
                                <a:alpha val="43137"/>
                              </a:srgbClr>
                            </a:outerShdw>
                          </a:effectLst>
                        </a:rPr>
                        <a:t>1</a:t>
                      </a:r>
                      <a:endParaRPr lang="en-US" sz="2000" b="1" dirty="0">
                        <a:effectLst>
                          <a:outerShdw blurRad="38100" dist="38100" dir="2700000" algn="tl">
                            <a:srgbClr val="000000">
                              <a:alpha val="43137"/>
                            </a:srgbClr>
                          </a:outerShdw>
                        </a:effectLst>
                      </a:endParaRPr>
                    </a:p>
                  </a:txBody>
                  <a:tcPr/>
                </a:tc>
              </a:tr>
              <a:tr h="844906">
                <a:tc>
                  <a:txBody>
                    <a:bodyPr/>
                    <a:lstStyle/>
                    <a:p>
                      <a:pPr algn="just"/>
                      <a:r>
                        <a:rPr lang="lt-LT" sz="2000" b="1" dirty="0" smtClean="0">
                          <a:effectLst>
                            <a:outerShdw blurRad="38100" dist="38100" dir="2700000" algn="tl">
                              <a:srgbClr val="000000">
                                <a:alpha val="43137"/>
                              </a:srgbClr>
                            </a:outerShdw>
                          </a:effectLst>
                        </a:rPr>
                        <a:t>       Medinis stačiakampis</a:t>
                      </a:r>
                    </a:p>
                  </a:txBody>
                  <a:tcPr/>
                </a:tc>
                <a:tc>
                  <a:txBody>
                    <a:bodyPr/>
                    <a:lstStyle/>
                    <a:p>
                      <a:r>
                        <a:rPr lang="lt-LT" sz="2000" b="1" dirty="0" smtClean="0">
                          <a:effectLst>
                            <a:outerShdw blurRad="38100" dist="38100" dir="2700000" algn="tl">
                              <a:srgbClr val="000000">
                                <a:alpha val="43137"/>
                              </a:srgbClr>
                            </a:outerShdw>
                          </a:effectLst>
                        </a:rPr>
                        <a:t>0,60</a:t>
                      </a:r>
                      <a:endParaRPr lang="en-US" sz="2000" b="1" dirty="0">
                        <a:effectLst>
                          <a:outerShdw blurRad="38100" dist="38100" dir="2700000" algn="tl">
                            <a:srgbClr val="000000">
                              <a:alpha val="43137"/>
                            </a:srgbClr>
                          </a:outerShdw>
                        </a:effectLst>
                      </a:endParaRPr>
                    </a:p>
                  </a:txBody>
                  <a:tcPr/>
                </a:tc>
                <a:tc>
                  <a:txBody>
                    <a:bodyPr/>
                    <a:lstStyle/>
                    <a:p>
                      <a:r>
                        <a:rPr lang="lt-LT" sz="2000" b="1" dirty="0" smtClean="0">
                          <a:effectLst>
                            <a:outerShdw blurRad="38100" dist="38100" dir="2700000" algn="tl">
                              <a:srgbClr val="000000">
                                <a:alpha val="43137"/>
                              </a:srgbClr>
                            </a:outerShdw>
                          </a:effectLst>
                        </a:rPr>
                        <a:t>8,68</a:t>
                      </a:r>
                      <a:endParaRPr lang="en-US" sz="2000" b="1" dirty="0">
                        <a:effectLst>
                          <a:outerShdw blurRad="38100" dist="38100" dir="2700000" algn="tl">
                            <a:srgbClr val="000000">
                              <a:alpha val="43137"/>
                            </a:srgbClr>
                          </a:outerShdw>
                        </a:effectLst>
                      </a:endParaRPr>
                    </a:p>
                  </a:txBody>
                  <a:tcPr/>
                </a:tc>
                <a:tc>
                  <a:txBody>
                    <a:bodyPr/>
                    <a:lstStyle/>
                    <a:p>
                      <a:r>
                        <a:rPr lang="lt-LT" sz="2000" b="1" dirty="0" smtClean="0">
                          <a:effectLst>
                            <a:outerShdw blurRad="38100" dist="38100" dir="2700000" algn="tl">
                              <a:srgbClr val="000000">
                                <a:alpha val="43137"/>
                              </a:srgbClr>
                            </a:outerShdw>
                          </a:effectLst>
                        </a:rPr>
                        <a:t>1</a:t>
                      </a:r>
                      <a:endParaRPr lang="en-US" sz="2000" b="1" dirty="0">
                        <a:effectLst>
                          <a:outerShdw blurRad="38100" dist="38100" dir="2700000" algn="tl">
                            <a:srgbClr val="000000">
                              <a:alpha val="43137"/>
                            </a:srgbClr>
                          </a:outerShdw>
                        </a:effectLst>
                      </a:endParaRPr>
                    </a:p>
                  </a:txBody>
                  <a:tcPr/>
                </a:tc>
                <a:tc>
                  <a:txBody>
                    <a:bodyPr/>
                    <a:lstStyle/>
                    <a:p>
                      <a:r>
                        <a:rPr lang="lt-LT" sz="2000" b="1" dirty="0" smtClean="0">
                          <a:effectLst>
                            <a:outerShdw blurRad="38100" dist="38100" dir="2700000" algn="tl">
                              <a:srgbClr val="000000">
                                <a:alpha val="43137"/>
                              </a:srgbClr>
                            </a:outerShdw>
                          </a:effectLst>
                        </a:rPr>
                        <a:t>14,47</a:t>
                      </a:r>
                      <a:endParaRPr lang="en-US" sz="2000" b="1" dirty="0">
                        <a:effectLst>
                          <a:outerShdw blurRad="38100" dist="38100" dir="2700000" algn="tl">
                            <a:srgbClr val="000000">
                              <a:alpha val="43137"/>
                            </a:srgbClr>
                          </a:outerShdw>
                        </a:effectLst>
                      </a:endParaRPr>
                    </a:p>
                  </a:txBody>
                  <a:tcPr/>
                </a:tc>
                <a:tc>
                  <a:txBody>
                    <a:bodyPr/>
                    <a:lstStyle/>
                    <a:p>
                      <a:r>
                        <a:rPr lang="en-US" sz="2000" b="1" dirty="0" smtClean="0">
                          <a:effectLst>
                            <a:outerShdw blurRad="38100" dist="38100" dir="2700000" algn="tl">
                              <a:srgbClr val="000000">
                                <a:alpha val="43137"/>
                              </a:srgbClr>
                            </a:outerShdw>
                          </a:effectLst>
                        </a:rPr>
                        <a:t>1</a:t>
                      </a:r>
                      <a:endParaRPr lang="en-US" sz="2000" b="1" dirty="0">
                        <a:effectLst>
                          <a:outerShdw blurRad="38100" dist="38100" dir="2700000" algn="tl">
                            <a:srgbClr val="000000">
                              <a:alpha val="43137"/>
                            </a:srgbClr>
                          </a:outerShdw>
                        </a:effectLst>
                      </a:endParaRPr>
                    </a:p>
                  </a:txBody>
                  <a:tcPr/>
                </a:tc>
              </a:tr>
            </a:tbl>
          </a:graphicData>
        </a:graphic>
      </p:graphicFrame>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endParaRPr lang="lt-LT"/>
          </a:p>
        </p:txBody>
      </p:sp>
      <p:pic>
        <p:nvPicPr>
          <p:cNvPr id="7" name="Turinio vietos rezervavimo ženklas 6"/>
          <p:cNvPicPr>
            <a:picLocks noGrp="1" noChangeAspect="1"/>
          </p:cNvPicPr>
          <p:nvPr>
            <p:ph idx="1"/>
          </p:nvPr>
        </p:nvPicPr>
        <p:blipFill rotWithShape="1">
          <a:blip r:embed="rId2" cstate="print"/>
          <a:srcRect r="3069"/>
          <a:stretch/>
        </p:blipFill>
        <p:spPr>
          <a:xfrm>
            <a:off x="0" y="-34490"/>
            <a:ext cx="8382000" cy="5139890"/>
          </a:xfrm>
          <a:prstGeom prst="rect">
            <a:avLst/>
          </a:prstGeom>
        </p:spPr>
      </p:pic>
      <p:sp>
        <p:nvSpPr>
          <p:cNvPr id="3" name="TextBox 2"/>
          <p:cNvSpPr txBox="1"/>
          <p:nvPr/>
        </p:nvSpPr>
        <p:spPr>
          <a:xfrm>
            <a:off x="228600" y="5334000"/>
            <a:ext cx="7987284" cy="954107"/>
          </a:xfrm>
          <a:prstGeom prst="rect">
            <a:avLst/>
          </a:prstGeom>
          <a:noFill/>
        </p:spPr>
        <p:txBody>
          <a:bodyPr wrap="square" rtlCol="0">
            <a:spAutoFit/>
          </a:bodyPr>
          <a:lstStyle/>
          <a:p>
            <a:r>
              <a:rPr lang="lt-LT" sz="2800" b="1" dirty="0" smtClean="0">
                <a:effectLst>
                  <a:outerShdw blurRad="38100" dist="38100" dir="2700000" algn="tl">
                    <a:srgbClr val="000000">
                      <a:alpha val="43137"/>
                    </a:srgbClr>
                  </a:outerShdw>
                </a:effectLst>
              </a:rPr>
              <a:t>Didžiausią greitį įgijo medinis cilindras su smailiu priekiu</a:t>
            </a:r>
            <a:r>
              <a:rPr lang="lt-LT" sz="2800" dirty="0" smtClean="0"/>
              <a:t>.</a:t>
            </a:r>
            <a:endParaRPr lang="lt-LT" sz="2800" dirty="0"/>
          </a:p>
        </p:txBody>
      </p:sp>
    </p:spTree>
    <p:extLst>
      <p:ext uri="{BB962C8B-B14F-4D97-AF65-F5344CB8AC3E}">
        <p14:creationId xmlns="" xmlns:p14="http://schemas.microsoft.com/office/powerpoint/2010/main" val="83833088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0" y="0"/>
            <a:ext cx="8382000" cy="685800"/>
          </a:xfrm>
        </p:spPr>
        <p:txBody>
          <a:bodyPr>
            <a:normAutofit fontScale="90000"/>
          </a:bodyPr>
          <a:lstStyle/>
          <a:p>
            <a:r>
              <a:rPr lang="lt-LT" sz="3200" b="1" dirty="0" smtClean="0"/>
              <a:t>Iš šaudyklės iššautų kūnų lėkio nuotoliai</a:t>
            </a:r>
            <a:endParaRPr lang="lt-LT" sz="3200" b="1" dirty="0"/>
          </a:p>
        </p:txBody>
      </p:sp>
      <p:graphicFrame>
        <p:nvGraphicFramePr>
          <p:cNvPr id="4" name="Chart 3"/>
          <p:cNvGraphicFramePr>
            <a:graphicFrameLocks noGrp="1"/>
          </p:cNvGraphicFramePr>
          <p:nvPr>
            <p:ph idx="1"/>
          </p:nvPr>
        </p:nvGraphicFramePr>
        <p:xfrm>
          <a:off x="0" y="685800"/>
          <a:ext cx="8229600" cy="5638800"/>
        </p:xfrm>
        <a:graphic>
          <a:graphicData uri="http://schemas.openxmlformats.org/drawingml/2006/chart">
            <c:chart xmlns:c="http://schemas.openxmlformats.org/drawingml/2006/chart" xmlns:r="http://schemas.openxmlformats.org/officeDocument/2006/relationships" r:id="rId2"/>
          </a:graphicData>
        </a:graphic>
      </p:graphicFrame>
      <p:sp>
        <p:nvSpPr>
          <p:cNvPr id="5" name="Stačiakampis 4"/>
          <p:cNvSpPr/>
          <p:nvPr/>
        </p:nvSpPr>
        <p:spPr>
          <a:xfrm>
            <a:off x="990600" y="6096000"/>
            <a:ext cx="6705600" cy="646331"/>
          </a:xfrm>
          <a:prstGeom prst="rect">
            <a:avLst/>
          </a:prstGeom>
        </p:spPr>
        <p:txBody>
          <a:bodyPr wrap="square">
            <a:spAutoFit/>
          </a:bodyPr>
          <a:lstStyle/>
          <a:p>
            <a:r>
              <a:rPr lang="lt-LT" b="1" dirty="0" smtClean="0">
                <a:effectLst>
                  <a:outerShdw blurRad="38100" dist="38100" dir="2700000" algn="tl">
                    <a:srgbClr val="000000">
                      <a:alpha val="43137"/>
                    </a:srgbClr>
                  </a:outerShdw>
                </a:effectLst>
              </a:rPr>
              <a:t>Didžiausią lėkio nuotolį turėjo  medinis cilindras su smailiu </a:t>
            </a:r>
            <a:r>
              <a:rPr lang="lt-LT" b="1" dirty="0" smtClean="0">
                <a:effectLst>
                  <a:outerShdw blurRad="38100" dist="38100" dir="2700000" algn="tl">
                    <a:srgbClr val="000000">
                      <a:alpha val="43137"/>
                    </a:srgbClr>
                  </a:outerShdw>
                </a:effectLst>
              </a:rPr>
              <a:t>priekiu ir medinis cilindras</a:t>
            </a:r>
            <a:r>
              <a:rPr lang="lt-LT" dirty="0" smtClean="0"/>
              <a:t>.</a:t>
            </a:r>
            <a:endParaRPr lang="lt-LT"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27049"/>
            <a:ext cx="2895600" cy="1600197"/>
          </a:xfrm>
        </p:spPr>
        <p:txBody>
          <a:bodyPr>
            <a:normAutofit/>
          </a:bodyPr>
          <a:lstStyle/>
          <a:p>
            <a:r>
              <a:rPr lang="en-US" sz="4800" b="1" dirty="0" smtClean="0"/>
              <a:t>I</a:t>
            </a:r>
            <a:r>
              <a:rPr lang="lt-LT" sz="4800" b="1" dirty="0" err="1" smtClean="0"/>
              <a:t>švados</a:t>
            </a:r>
            <a:endParaRPr lang="en-US" sz="4800" b="1" dirty="0"/>
          </a:p>
        </p:txBody>
      </p:sp>
      <p:sp>
        <p:nvSpPr>
          <p:cNvPr id="4" name="Content Placeholder 3"/>
          <p:cNvSpPr>
            <a:spLocks noGrp="1"/>
          </p:cNvSpPr>
          <p:nvPr>
            <p:ph idx="1"/>
          </p:nvPr>
        </p:nvSpPr>
        <p:spPr>
          <a:xfrm flipH="1">
            <a:off x="9372600" y="273050"/>
            <a:ext cx="76200" cy="5853113"/>
          </a:xfrm>
        </p:spPr>
        <p:txBody>
          <a:bodyPr/>
          <a:lstStyle/>
          <a:p>
            <a:endParaRPr lang="en-US" dirty="0"/>
          </a:p>
        </p:txBody>
      </p:sp>
      <p:sp>
        <p:nvSpPr>
          <p:cNvPr id="3" name="Text Placeholder 2"/>
          <p:cNvSpPr>
            <a:spLocks noGrp="1"/>
          </p:cNvSpPr>
          <p:nvPr>
            <p:ph type="body" sz="half" idx="2"/>
          </p:nvPr>
        </p:nvSpPr>
        <p:spPr>
          <a:xfrm>
            <a:off x="76200" y="1524000"/>
            <a:ext cx="8382000" cy="4602163"/>
          </a:xfrm>
        </p:spPr>
        <p:txBody>
          <a:bodyPr>
            <a:normAutofit fontScale="92500"/>
          </a:bodyPr>
          <a:lstStyle/>
          <a:p>
            <a:r>
              <a:rPr lang="lt-LT" sz="3600" b="1" dirty="0" smtClean="0">
                <a:effectLst>
                  <a:outerShdw blurRad="38100" dist="38100" dir="2700000" algn="tl">
                    <a:srgbClr val="000000">
                      <a:alpha val="43137"/>
                    </a:srgbClr>
                  </a:outerShdw>
                </a:effectLst>
              </a:rPr>
              <a:t>1.Lėkio nuotoliui turi  įtakos kulkos forma.</a:t>
            </a:r>
          </a:p>
          <a:p>
            <a:r>
              <a:rPr lang="lt-LT" sz="3600" b="1" dirty="0" smtClean="0">
                <a:effectLst>
                  <a:outerShdw blurRad="38100" dist="38100" dir="2700000" algn="tl">
                    <a:srgbClr val="000000">
                      <a:alpha val="43137"/>
                    </a:srgbClr>
                  </a:outerShdw>
                </a:effectLst>
              </a:rPr>
              <a:t>2</a:t>
            </a:r>
            <a:r>
              <a:rPr lang="lt-LT" sz="3600" b="1" dirty="0">
                <a:effectLst>
                  <a:outerShdw blurRad="38100" dist="38100" dir="2700000" algn="tl">
                    <a:srgbClr val="000000">
                      <a:alpha val="43137"/>
                    </a:srgbClr>
                  </a:outerShdw>
                </a:effectLst>
              </a:rPr>
              <a:t>. </a:t>
            </a:r>
            <a:r>
              <a:rPr lang="lt-LT" sz="3600" b="1" dirty="0" err="1" smtClean="0">
                <a:effectLst>
                  <a:outerShdw blurRad="38100" dist="38100" dir="2700000" algn="tl">
                    <a:srgbClr val="000000">
                      <a:alpha val="43137"/>
                    </a:srgbClr>
                  </a:outerShdw>
                </a:effectLst>
              </a:rPr>
              <a:t>Cilindo</a:t>
            </a:r>
            <a:r>
              <a:rPr lang="lt-LT" sz="3600" b="1" dirty="0" smtClean="0">
                <a:effectLst>
                  <a:outerShdw blurRad="38100" dist="38100" dir="2700000" algn="tl">
                    <a:srgbClr val="000000">
                      <a:alpha val="43137"/>
                    </a:srgbClr>
                  </a:outerShdw>
                </a:effectLst>
              </a:rPr>
              <a:t> formos medinės kulkos su nusmailintu viršumi didžiausias </a:t>
            </a:r>
            <a:r>
              <a:rPr lang="lt-LT" sz="3600" b="1" dirty="0">
                <a:effectLst>
                  <a:outerShdw blurRad="38100" dist="38100" dir="2700000" algn="tl">
                    <a:srgbClr val="000000">
                      <a:alpha val="43137"/>
                    </a:srgbClr>
                  </a:outerShdw>
                </a:effectLst>
              </a:rPr>
              <a:t>lėkio nuotolis </a:t>
            </a:r>
            <a:r>
              <a:rPr lang="en-US" sz="3600" b="1" dirty="0" smtClean="0">
                <a:effectLst>
                  <a:outerShdw blurRad="38100" dist="38100" dir="2700000" algn="tl">
                    <a:srgbClr val="000000">
                      <a:alpha val="43137"/>
                    </a:srgbClr>
                  </a:outerShdw>
                </a:effectLst>
              </a:rPr>
              <a:t>, o </a:t>
            </a:r>
            <a:r>
              <a:rPr lang="lt-LT" sz="3600" b="1" dirty="0" smtClean="0">
                <a:effectLst>
                  <a:outerShdw blurRad="38100" dist="38100" dir="2700000" algn="tl">
                    <a:srgbClr val="000000">
                      <a:alpha val="43137"/>
                    </a:srgbClr>
                  </a:outerShdw>
                </a:effectLst>
              </a:rPr>
              <a:t>mažiausias -  geležinio cilindro ir geležinio  cilindro su įstrižai nupjauta viršūne.</a:t>
            </a:r>
          </a:p>
          <a:p>
            <a:endParaRPr lang="en-US" sz="2400"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ntraštė 4"/>
          <p:cNvSpPr>
            <a:spLocks noGrp="1"/>
          </p:cNvSpPr>
          <p:nvPr>
            <p:ph type="title"/>
          </p:nvPr>
        </p:nvSpPr>
        <p:spPr>
          <a:xfrm>
            <a:off x="0" y="-381000"/>
            <a:ext cx="7269480" cy="1325562"/>
          </a:xfrm>
        </p:spPr>
        <p:txBody>
          <a:bodyPr/>
          <a:lstStyle/>
          <a:p>
            <a:r>
              <a:rPr lang="lt-LT" b="1" dirty="0" err="1" smtClean="0"/>
              <a:t>Prakt</a:t>
            </a:r>
            <a:r>
              <a:rPr lang="en-US" b="1" dirty="0" smtClean="0"/>
              <a:t>i</a:t>
            </a:r>
            <a:r>
              <a:rPr lang="lt-LT" b="1" dirty="0" err="1" smtClean="0"/>
              <a:t>nis</a:t>
            </a:r>
            <a:r>
              <a:rPr lang="lt-LT" b="1" dirty="0" smtClean="0"/>
              <a:t> pritaikymas</a:t>
            </a:r>
            <a:endParaRPr lang="lt-LT" b="1" dirty="0"/>
          </a:p>
        </p:txBody>
      </p:sp>
      <p:sp>
        <p:nvSpPr>
          <p:cNvPr id="3" name="Content Placeholder 2"/>
          <p:cNvSpPr>
            <a:spLocks noGrp="1"/>
          </p:cNvSpPr>
          <p:nvPr>
            <p:ph idx="1"/>
          </p:nvPr>
        </p:nvSpPr>
        <p:spPr>
          <a:xfrm>
            <a:off x="381000" y="1371600"/>
            <a:ext cx="7818120" cy="4351337"/>
          </a:xfrm>
        </p:spPr>
        <p:txBody>
          <a:bodyPr>
            <a:noAutofit/>
          </a:bodyPr>
          <a:lstStyle/>
          <a:p>
            <a:r>
              <a:rPr lang="lt-LT" sz="3200" b="1" dirty="0" smtClean="0">
                <a:effectLst>
                  <a:outerShdw blurRad="38100" dist="38100" dir="2700000" algn="tl">
                    <a:srgbClr val="000000">
                      <a:alpha val="43137"/>
                    </a:srgbClr>
                  </a:outerShdw>
                </a:effectLst>
              </a:rPr>
              <a:t>kulkų gamybos pramonėje dažna kulka, lėktuvas arba sviedinys gaminamas su nusmailinta viršūne bei </a:t>
            </a:r>
            <a:r>
              <a:rPr lang="lt-LT" sz="3200" b="1" dirty="0" err="1" smtClean="0">
                <a:effectLst>
                  <a:outerShdw blurRad="38100" dist="38100" dir="2700000" algn="tl">
                    <a:srgbClr val="000000">
                      <a:alpha val="43137"/>
                    </a:srgbClr>
                  </a:outerShdw>
                </a:effectLst>
              </a:rPr>
              <a:t>cilindriška</a:t>
            </a:r>
            <a:r>
              <a:rPr lang="lt-LT" sz="3200" b="1" dirty="0" smtClean="0">
                <a:effectLst>
                  <a:outerShdw blurRad="38100" dist="38100" dir="2700000" algn="tl">
                    <a:srgbClr val="000000">
                      <a:alpha val="43137"/>
                    </a:srgbClr>
                  </a:outerShdw>
                </a:effectLst>
              </a:rPr>
              <a:t> forma, nes kūnas cilindriškos formos ir su smailėjančią viršūne lengviau įveikia oro pasipriešinimą bei paviršiaus trinti ir taip sutaupoma kuro ir kitų išteklių, nei gaminat kitokios formos kūnus.</a:t>
            </a:r>
            <a:endParaRPr lang="en-US" sz="3200" b="1"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3008313" cy="946150"/>
          </a:xfrm>
        </p:spPr>
        <p:txBody>
          <a:bodyPr>
            <a:normAutofit/>
          </a:bodyPr>
          <a:lstStyle/>
          <a:p>
            <a:r>
              <a:rPr lang="lt-LT" sz="4000" dirty="0" smtClean="0"/>
              <a:t>Įspėjimas </a:t>
            </a:r>
            <a:endParaRPr lang="en-US" sz="4000" dirty="0"/>
          </a:p>
        </p:txBody>
      </p:sp>
      <p:pic>
        <p:nvPicPr>
          <p:cNvPr id="5" name="Content Placeholder 4" descr="ipspėji.jpg"/>
          <p:cNvPicPr>
            <a:picLocks noGrp="1" noChangeAspect="1"/>
          </p:cNvPicPr>
          <p:nvPr>
            <p:ph idx="1"/>
          </p:nvPr>
        </p:nvPicPr>
        <p:blipFill>
          <a:blip r:embed="rId2" cstate="print"/>
          <a:stretch>
            <a:fillRect/>
          </a:stretch>
        </p:blipFill>
        <p:spPr>
          <a:xfrm>
            <a:off x="5314122" y="0"/>
            <a:ext cx="3810000" cy="4258235"/>
          </a:xfrm>
        </p:spPr>
      </p:pic>
      <p:sp>
        <p:nvSpPr>
          <p:cNvPr id="3" name="Text Placeholder 2"/>
          <p:cNvSpPr>
            <a:spLocks noGrp="1"/>
          </p:cNvSpPr>
          <p:nvPr>
            <p:ph type="body" sz="half" idx="2"/>
          </p:nvPr>
        </p:nvSpPr>
        <p:spPr>
          <a:xfrm>
            <a:off x="228600" y="1435100"/>
            <a:ext cx="4191000" cy="5422900"/>
          </a:xfrm>
        </p:spPr>
        <p:txBody>
          <a:bodyPr>
            <a:normAutofit fontScale="77500" lnSpcReduction="20000"/>
          </a:bodyPr>
          <a:lstStyle/>
          <a:p>
            <a:r>
              <a:rPr lang="lt-LT" sz="2000" dirty="0" smtClean="0"/>
              <a:t> </a:t>
            </a:r>
            <a:r>
              <a:rPr lang="lt-LT" sz="3500" dirty="0" smtClean="0"/>
              <a:t>Jei darote panašų pneumatinį mechanizmą turėtumėte žinoti:</a:t>
            </a:r>
          </a:p>
          <a:p>
            <a:pPr marL="397764" indent="-342900">
              <a:buAutoNum type="arabicPeriod"/>
            </a:pPr>
            <a:r>
              <a:rPr lang="lt-LT" sz="3500" dirty="0" smtClean="0"/>
              <a:t>Užpumpuojant balioną, BŪTINA žinoti jo talpą ir nebandyti jos viršyti.</a:t>
            </a:r>
          </a:p>
          <a:p>
            <a:pPr marL="397764" indent="-342900">
              <a:buAutoNum type="arabicPeriod"/>
            </a:pPr>
            <a:r>
              <a:rPr lang="lt-LT" sz="3500" dirty="0" smtClean="0"/>
              <a:t>Šaunant nesitaikyti į žmones ir nešauti, jei į ugnies liniją pateko žmogus.</a:t>
            </a:r>
          </a:p>
          <a:p>
            <a:pPr marL="397764" indent="-342900">
              <a:buAutoNum type="arabicPeriod"/>
            </a:pPr>
            <a:r>
              <a:rPr lang="lt-LT" sz="3500" dirty="0" smtClean="0"/>
              <a:t>Dėvėti apsaugas.</a:t>
            </a:r>
            <a:endParaRPr lang="en-US" sz="3500"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514600"/>
            <a:ext cx="8229600" cy="1143000"/>
          </a:xfrm>
        </p:spPr>
        <p:txBody>
          <a:bodyPr>
            <a:normAutofit fontScale="90000"/>
          </a:bodyPr>
          <a:lstStyle/>
          <a:p>
            <a:r>
              <a:rPr lang="lt-LT" sz="5400" dirty="0" smtClean="0"/>
              <a:t/>
            </a:r>
            <a:br>
              <a:rPr lang="lt-LT" sz="5400" dirty="0" smtClean="0"/>
            </a:br>
            <a:r>
              <a:rPr lang="lt-LT" sz="5400" dirty="0" smtClean="0"/>
              <a:t/>
            </a:r>
            <a:br>
              <a:rPr lang="lt-LT" sz="5400" dirty="0" smtClean="0"/>
            </a:br>
            <a:r>
              <a:rPr lang="lt-LT" sz="5400" dirty="0" smtClean="0"/>
              <a:t/>
            </a:r>
            <a:br>
              <a:rPr lang="lt-LT" sz="5400" dirty="0" smtClean="0"/>
            </a:br>
            <a:r>
              <a:rPr lang="lt-LT" sz="5400" dirty="0" smtClean="0"/>
              <a:t/>
            </a:r>
            <a:br>
              <a:rPr lang="lt-LT" sz="5400" dirty="0" smtClean="0"/>
            </a:br>
            <a:r>
              <a:rPr lang="lt-LT" sz="5400" dirty="0" smtClean="0"/>
              <a:t/>
            </a:r>
            <a:br>
              <a:rPr lang="lt-LT" sz="5400" dirty="0" smtClean="0"/>
            </a:br>
            <a:r>
              <a:rPr lang="lt-LT" sz="5400" dirty="0" smtClean="0"/>
              <a:t/>
            </a:r>
            <a:br>
              <a:rPr lang="lt-LT" sz="5400" dirty="0" smtClean="0"/>
            </a:br>
            <a:r>
              <a:rPr lang="lt-LT" sz="5400" dirty="0" smtClean="0"/>
              <a:t>Testas ir </a:t>
            </a:r>
            <a:br>
              <a:rPr lang="lt-LT" sz="5400" dirty="0" smtClean="0"/>
            </a:br>
            <a:r>
              <a:rPr lang="lt-LT" sz="5400" dirty="0" smtClean="0"/>
              <a:t>pasitikrinimo klausimai</a:t>
            </a:r>
            <a:endParaRPr lang="en-US" sz="5400"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152400" y="76200"/>
            <a:ext cx="8229600" cy="6781800"/>
          </a:xfrm>
        </p:spPr>
        <p:txBody>
          <a:bodyPr>
            <a:normAutofit/>
          </a:bodyPr>
          <a:lstStyle/>
          <a:p>
            <a:pPr marL="742950" indent="-742950">
              <a:buAutoNum type="arabicPeriod"/>
            </a:pPr>
            <a:r>
              <a:rPr lang="lt-LT" sz="4400" b="1" dirty="0" smtClean="0">
                <a:effectLst>
                  <a:outerShdw blurRad="38100" dist="38100" dir="2700000" algn="tl">
                    <a:srgbClr val="000000">
                      <a:alpha val="43137"/>
                    </a:srgbClr>
                  </a:outerShdw>
                </a:effectLst>
                <a:latin typeface="+mj-lt"/>
                <a:cs typeface="Times New Roman" panose="02020603050405020304" pitchFamily="18" charset="0"/>
              </a:rPr>
              <a:t>Kas yra aerodinamika?</a:t>
            </a:r>
          </a:p>
          <a:p>
            <a:pPr marL="742950" indent="-742950">
              <a:buAutoNum type="alphaLcParenR"/>
            </a:pPr>
            <a:r>
              <a:rPr lang="lt-LT" sz="3600" b="1" dirty="0" smtClean="0">
                <a:effectLst>
                  <a:outerShdw blurRad="38100" dist="38100" dir="2700000" algn="tl">
                    <a:srgbClr val="000000">
                      <a:alpha val="43137"/>
                    </a:srgbClr>
                  </a:outerShdw>
                </a:effectLst>
                <a:cs typeface="Times New Roman" panose="02020603050405020304" pitchFamily="18" charset="0"/>
              </a:rPr>
              <a:t>mokslas apie oro judėjimą;</a:t>
            </a:r>
          </a:p>
          <a:p>
            <a:pPr marL="742950" indent="-742950">
              <a:buAutoNum type="alphaLcParenR"/>
            </a:pPr>
            <a:r>
              <a:rPr lang="lt-LT" sz="3600" b="1" dirty="0" smtClean="0">
                <a:effectLst>
                  <a:outerShdw blurRad="38100" dist="38100" dir="2700000" algn="tl">
                    <a:srgbClr val="000000">
                      <a:alpha val="43137"/>
                    </a:srgbClr>
                  </a:outerShdw>
                </a:effectLst>
                <a:cs typeface="Times New Roman" panose="02020603050405020304" pitchFamily="18" charset="0"/>
              </a:rPr>
              <a:t>mokslas, tiriantis kūnų judėjimą skysčiuose;</a:t>
            </a:r>
          </a:p>
          <a:p>
            <a:pPr marL="742950" indent="-742950">
              <a:buAutoNum type="alphaLcParenR"/>
            </a:pPr>
            <a:r>
              <a:rPr lang="lt-LT" sz="3600" b="1" dirty="0">
                <a:effectLst>
                  <a:outerShdw blurRad="38100" dist="38100" dir="2700000" algn="tl">
                    <a:srgbClr val="000000">
                      <a:alpha val="43137"/>
                    </a:srgbClr>
                  </a:outerShdw>
                </a:effectLst>
                <a:cs typeface="Times New Roman" panose="02020603050405020304" pitchFamily="18" charset="0"/>
              </a:rPr>
              <a:t>m</a:t>
            </a:r>
            <a:r>
              <a:rPr lang="lt-LT" sz="3600" b="1" dirty="0" smtClean="0">
                <a:effectLst>
                  <a:outerShdw blurRad="38100" dist="38100" dir="2700000" algn="tl">
                    <a:srgbClr val="000000">
                      <a:alpha val="43137"/>
                    </a:srgbClr>
                  </a:outerShdw>
                </a:effectLst>
                <a:cs typeface="Times New Roman" panose="02020603050405020304" pitchFamily="18" charset="0"/>
              </a:rPr>
              <a:t>okslas, nagrinėjantis kūno padėties kitimo priežastis;</a:t>
            </a:r>
          </a:p>
          <a:p>
            <a:pPr marL="742950" indent="-742950">
              <a:buAutoNum type="alphaLcParenR"/>
            </a:pPr>
            <a:r>
              <a:rPr lang="lt-LT" sz="3600" b="1" dirty="0" smtClean="0">
                <a:effectLst>
                  <a:outerShdw blurRad="38100" dist="38100" dir="2700000" algn="tl">
                    <a:srgbClr val="000000">
                      <a:alpha val="43137"/>
                    </a:srgbClr>
                  </a:outerShdw>
                </a:effectLst>
                <a:cs typeface="Times New Roman" panose="02020603050405020304" pitchFamily="18" charset="0"/>
              </a:rPr>
              <a:t>mokslas </a:t>
            </a:r>
            <a:r>
              <a:rPr lang="lt-LT" sz="3600" b="1" dirty="0">
                <a:effectLst>
                  <a:outerShdw blurRad="38100" dist="38100" dir="2700000" algn="tl">
                    <a:srgbClr val="000000">
                      <a:alpha val="43137"/>
                    </a:srgbClr>
                  </a:outerShdw>
                </a:effectLst>
                <a:cs typeface="Times New Roman" panose="02020603050405020304" pitchFamily="18" charset="0"/>
              </a:rPr>
              <a:t>tiriantis  skysčių ir dujų  tėkme, jų </a:t>
            </a:r>
            <a:r>
              <a:rPr lang="lt-LT" sz="3600" b="1" dirty="0" smtClean="0">
                <a:effectLst>
                  <a:outerShdw blurRad="38100" dist="38100" dir="2700000" algn="tl">
                    <a:srgbClr val="000000">
                      <a:alpha val="43137"/>
                    </a:srgbClr>
                  </a:outerShdw>
                </a:effectLst>
                <a:cs typeface="Times New Roman" panose="02020603050405020304" pitchFamily="18" charset="0"/>
              </a:rPr>
              <a:t>poveikį kūnams;</a:t>
            </a:r>
          </a:p>
          <a:p>
            <a:pPr marL="742950" indent="-742950">
              <a:buAutoNum type="alphaLcParenR"/>
            </a:pPr>
            <a:endParaRPr lang="lt-LT" sz="4400" b="1" dirty="0" smtClean="0">
              <a:effectLst>
                <a:outerShdw blurRad="38100" dist="38100" dir="2700000" algn="tl">
                  <a:srgbClr val="000000">
                    <a:alpha val="43137"/>
                  </a:srgbClr>
                </a:outerShdw>
              </a:effectLst>
            </a:endParaRPr>
          </a:p>
          <a:p>
            <a:pPr marL="742950" indent="-742950">
              <a:buAutoNum type="alphaLcParenR"/>
            </a:pPr>
            <a:endParaRPr lang="lt-LT" sz="4400" b="1" dirty="0">
              <a:effectLst>
                <a:outerShdw blurRad="38100" dist="38100" dir="2700000" algn="tl">
                  <a:srgbClr val="000000">
                    <a:alpha val="43137"/>
                  </a:srgbClr>
                </a:outerShdw>
              </a:effectLst>
            </a:endParaRPr>
          </a:p>
          <a:p>
            <a:pPr marL="742950" indent="-742950">
              <a:buAutoNum type="alphaLcParenR"/>
            </a:pPr>
            <a:endParaRPr lang="en-US" sz="4400" b="1"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76200" y="228600"/>
            <a:ext cx="8915400" cy="6477000"/>
          </a:xfrm>
        </p:spPr>
        <p:txBody>
          <a:bodyPr>
            <a:normAutofit/>
          </a:bodyPr>
          <a:lstStyle/>
          <a:p>
            <a:r>
              <a:rPr lang="lt-LT" sz="3600" b="1" dirty="0" smtClean="0">
                <a:effectLst>
                  <a:outerShdw blurRad="38100" dist="38100" dir="2700000" algn="tl">
                    <a:srgbClr val="000000">
                      <a:alpha val="43137"/>
                    </a:srgbClr>
                  </a:outerShdw>
                </a:effectLst>
              </a:rPr>
              <a:t>2. Kokios formos kūnas geriausiai įveikia  trintį ir  oro pasipriešinimą?</a:t>
            </a:r>
          </a:p>
          <a:p>
            <a:r>
              <a:rPr lang="lt-LT" sz="3600" b="1" dirty="0" smtClean="0">
                <a:effectLst>
                  <a:outerShdw blurRad="38100" dist="38100" dir="2700000" algn="tl">
                    <a:srgbClr val="000000">
                      <a:alpha val="43137"/>
                    </a:srgbClr>
                  </a:outerShdw>
                </a:effectLst>
              </a:rPr>
              <a:t>a)                             c)</a:t>
            </a:r>
          </a:p>
          <a:p>
            <a:endParaRPr lang="lt-LT" sz="3600" b="1" dirty="0">
              <a:effectLst>
                <a:outerShdw blurRad="38100" dist="38100" dir="2700000" algn="tl">
                  <a:srgbClr val="000000">
                    <a:alpha val="43137"/>
                  </a:srgbClr>
                </a:outerShdw>
              </a:effectLst>
            </a:endParaRPr>
          </a:p>
          <a:p>
            <a:endParaRPr lang="lt-LT" sz="3600" b="1" dirty="0" smtClean="0">
              <a:effectLst>
                <a:outerShdw blurRad="38100" dist="38100" dir="2700000" algn="tl">
                  <a:srgbClr val="000000">
                    <a:alpha val="43137"/>
                  </a:srgbClr>
                </a:outerShdw>
              </a:effectLst>
            </a:endParaRPr>
          </a:p>
          <a:p>
            <a:endParaRPr lang="lt-LT" sz="3600" b="1" dirty="0">
              <a:effectLst>
                <a:outerShdw blurRad="38100" dist="38100" dir="2700000" algn="tl">
                  <a:srgbClr val="000000">
                    <a:alpha val="43137"/>
                  </a:srgbClr>
                </a:outerShdw>
              </a:effectLst>
            </a:endParaRPr>
          </a:p>
          <a:p>
            <a:r>
              <a:rPr lang="lt-LT" sz="3600" b="1" dirty="0" smtClean="0">
                <a:effectLst>
                  <a:outerShdw blurRad="38100" dist="38100" dir="2700000" algn="tl">
                    <a:srgbClr val="000000">
                      <a:alpha val="43137"/>
                    </a:srgbClr>
                  </a:outerShdw>
                </a:effectLst>
              </a:rPr>
              <a:t>b)                            d)</a:t>
            </a:r>
            <a:endParaRPr lang="en-US" sz="3600" b="1" dirty="0">
              <a:effectLst>
                <a:outerShdw blurRad="38100" dist="38100" dir="2700000" algn="tl">
                  <a:srgbClr val="000000">
                    <a:alpha val="43137"/>
                  </a:srgbClr>
                </a:outerShdw>
              </a:effectLst>
            </a:endParaRPr>
          </a:p>
        </p:txBody>
      </p:sp>
      <p:pic>
        <p:nvPicPr>
          <p:cNvPr id="5" name="Paveikslėlis 4"/>
          <p:cNvPicPr>
            <a:picLocks noChangeAspect="1"/>
          </p:cNvPicPr>
          <p:nvPr/>
        </p:nvPicPr>
        <p:blipFill>
          <a:blip r:embed="rId2" cstate="print"/>
          <a:stretch>
            <a:fillRect/>
          </a:stretch>
        </p:blipFill>
        <p:spPr>
          <a:xfrm>
            <a:off x="1142999" y="2393244"/>
            <a:ext cx="2045405" cy="2045405"/>
          </a:xfrm>
          <a:prstGeom prst="rect">
            <a:avLst/>
          </a:prstGeom>
        </p:spPr>
      </p:pic>
      <p:pic>
        <p:nvPicPr>
          <p:cNvPr id="6" name="Paveikslėlis 5"/>
          <p:cNvPicPr>
            <a:picLocks noChangeAspect="1"/>
          </p:cNvPicPr>
          <p:nvPr/>
        </p:nvPicPr>
        <p:blipFill>
          <a:blip r:embed="rId3" cstate="print"/>
          <a:stretch>
            <a:fillRect/>
          </a:stretch>
        </p:blipFill>
        <p:spPr>
          <a:xfrm>
            <a:off x="864305" y="4672012"/>
            <a:ext cx="2400300" cy="1800225"/>
          </a:xfrm>
          <a:prstGeom prst="rect">
            <a:avLst/>
          </a:prstGeom>
        </p:spPr>
      </p:pic>
      <p:pic>
        <p:nvPicPr>
          <p:cNvPr id="7" name="Paveikslėlis 6"/>
          <p:cNvPicPr>
            <a:picLocks noChangeAspect="1"/>
          </p:cNvPicPr>
          <p:nvPr/>
        </p:nvPicPr>
        <p:blipFill>
          <a:blip r:embed="rId4" cstate="print"/>
          <a:stretch>
            <a:fillRect/>
          </a:stretch>
        </p:blipFill>
        <p:spPr>
          <a:xfrm>
            <a:off x="5181600" y="1905000"/>
            <a:ext cx="2476500" cy="2273508"/>
          </a:xfrm>
          <a:prstGeom prst="rect">
            <a:avLst/>
          </a:prstGeom>
        </p:spPr>
      </p:pic>
      <p:pic>
        <p:nvPicPr>
          <p:cNvPr id="8" name="Paveikslėlis 7"/>
          <p:cNvPicPr>
            <a:picLocks noChangeAspect="1"/>
          </p:cNvPicPr>
          <p:nvPr/>
        </p:nvPicPr>
        <p:blipFill>
          <a:blip r:embed="rId5" cstate="print"/>
          <a:stretch>
            <a:fillRect/>
          </a:stretch>
        </p:blipFill>
        <p:spPr>
          <a:xfrm>
            <a:off x="5089634" y="4541941"/>
            <a:ext cx="2660431" cy="1800225"/>
          </a:xfrm>
          <a:prstGeom prst="rect">
            <a:avLst/>
          </a:prstGeom>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0" y="0"/>
            <a:ext cx="9144000" cy="6858000"/>
          </a:xfrm>
        </p:spPr>
        <p:txBody>
          <a:bodyPr/>
          <a:lstStyle/>
          <a:p>
            <a:r>
              <a:rPr lang="lt-LT" sz="4400" b="1" dirty="0" smtClean="0">
                <a:effectLst>
                  <a:outerShdw blurRad="38100" dist="38100" dir="2700000" algn="tl">
                    <a:srgbClr val="000000">
                      <a:alpha val="43137"/>
                    </a:srgbClr>
                  </a:outerShdw>
                </a:effectLst>
              </a:rPr>
              <a:t>5. Kas lemia kūno  skriejimo nuotolį?</a:t>
            </a:r>
          </a:p>
          <a:p>
            <a:endParaRPr lang="lt-LT" sz="4400" b="1" dirty="0" smtClean="0">
              <a:effectLst>
                <a:outerShdw blurRad="38100" dist="38100" dir="2700000" algn="tl">
                  <a:srgbClr val="000000">
                    <a:alpha val="43137"/>
                  </a:srgbClr>
                </a:outerShdw>
              </a:effectLst>
            </a:endParaRPr>
          </a:p>
          <a:p>
            <a:endParaRPr lang="lt-LT" sz="4400" b="1" dirty="0" smtClean="0">
              <a:effectLst>
                <a:outerShdw blurRad="38100" dist="38100" dir="2700000" algn="tl">
                  <a:srgbClr val="000000">
                    <a:alpha val="43137"/>
                  </a:srgbClr>
                </a:outerShdw>
              </a:effectLst>
            </a:endParaRPr>
          </a:p>
          <a:p>
            <a:r>
              <a:rPr lang="lt-LT" sz="3600" b="1" dirty="0" smtClean="0">
                <a:effectLst>
                  <a:outerShdw blurRad="38100" dist="38100" dir="2700000" algn="tl">
                    <a:srgbClr val="000000">
                      <a:alpha val="43137"/>
                    </a:srgbClr>
                  </a:outerShdw>
                </a:effectLst>
              </a:rPr>
              <a:t>a)kūno masė;</a:t>
            </a:r>
          </a:p>
          <a:p>
            <a:r>
              <a:rPr lang="lt-LT" sz="3600" b="1" dirty="0" smtClean="0">
                <a:effectLst>
                  <a:outerShdw blurRad="38100" dist="38100" dir="2700000" algn="tl">
                    <a:srgbClr val="000000">
                      <a:alpha val="43137"/>
                    </a:srgbClr>
                  </a:outerShdw>
                </a:effectLst>
              </a:rPr>
              <a:t>b)aptakumas </a:t>
            </a:r>
            <a:r>
              <a:rPr lang="lt-LT" sz="3600" b="1" dirty="0">
                <a:effectLst>
                  <a:outerShdw blurRad="38100" dist="38100" dir="2700000" algn="tl">
                    <a:srgbClr val="000000">
                      <a:alpha val="43137"/>
                    </a:srgbClr>
                  </a:outerShdw>
                </a:effectLst>
              </a:rPr>
              <a:t>ir </a:t>
            </a:r>
            <a:r>
              <a:rPr lang="lt-LT" sz="3600" b="1" dirty="0" smtClean="0">
                <a:effectLst>
                  <a:outerShdw blurRad="38100" dist="38100" dir="2700000" algn="tl">
                    <a:srgbClr val="000000">
                      <a:alpha val="43137"/>
                    </a:srgbClr>
                  </a:outerShdw>
                </a:effectLst>
              </a:rPr>
              <a:t>forma;</a:t>
            </a:r>
          </a:p>
          <a:p>
            <a:r>
              <a:rPr lang="lt-LT" sz="3600" b="1" dirty="0" smtClean="0">
                <a:effectLst>
                  <a:outerShdw blurRad="38100" dist="38100" dir="2700000" algn="tl">
                    <a:srgbClr val="000000">
                      <a:alpha val="43137"/>
                    </a:srgbClr>
                  </a:outerShdw>
                </a:effectLst>
              </a:rPr>
              <a:t>c)suteiktas pradinis greitis; </a:t>
            </a:r>
          </a:p>
          <a:p>
            <a:r>
              <a:rPr lang="lt-LT" sz="3600" b="1" dirty="0" smtClean="0">
                <a:effectLst>
                  <a:outerShdw blurRad="38100" dist="38100" dir="2700000" algn="tl">
                    <a:srgbClr val="000000">
                      <a:alpha val="43137"/>
                    </a:srgbClr>
                  </a:outerShdw>
                </a:effectLst>
              </a:rPr>
              <a:t>d)visi išvardinti veiksniai.</a:t>
            </a:r>
            <a:endParaRPr lang="en-US" dirty="0"/>
          </a:p>
        </p:txBody>
      </p:sp>
      <p:pic>
        <p:nvPicPr>
          <p:cNvPr id="5" name="Paveikslėlis 4"/>
          <p:cNvPicPr>
            <a:picLocks noChangeAspect="1"/>
          </p:cNvPicPr>
          <p:nvPr/>
        </p:nvPicPr>
        <p:blipFill>
          <a:blip r:embed="rId2" cstate="print"/>
          <a:stretch>
            <a:fillRect/>
          </a:stretch>
        </p:blipFill>
        <p:spPr>
          <a:xfrm>
            <a:off x="3581399" y="762000"/>
            <a:ext cx="4895061" cy="3124200"/>
          </a:xfrm>
          <a:prstGeom prst="rect">
            <a:avLst/>
          </a:prstGeom>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135374" y="42507"/>
            <a:ext cx="8722895" cy="6787332"/>
          </a:xfrm>
        </p:spPr>
        <p:txBody>
          <a:bodyPr>
            <a:normAutofit fontScale="92500" lnSpcReduction="10000"/>
          </a:bodyPr>
          <a:lstStyle/>
          <a:p>
            <a:r>
              <a:rPr lang="lt-LT" sz="3600" b="1" dirty="0">
                <a:effectLst>
                  <a:outerShdw blurRad="38100" dist="38100" dir="2700000" algn="tl">
                    <a:srgbClr val="000000">
                      <a:alpha val="43137"/>
                    </a:srgbClr>
                  </a:outerShdw>
                </a:effectLst>
              </a:rPr>
              <a:t>4</a:t>
            </a:r>
            <a:r>
              <a:rPr lang="lt-LT" sz="3600" b="1" dirty="0" smtClean="0">
                <a:effectLst>
                  <a:outerShdw blurRad="38100" dist="38100" dir="2700000" algn="tl">
                    <a:srgbClr val="000000">
                      <a:alpha val="43137"/>
                    </a:srgbClr>
                  </a:outerShdw>
                </a:effectLst>
              </a:rPr>
              <a:t>. </a:t>
            </a:r>
            <a:r>
              <a:rPr lang="lt-LT" sz="3200" b="1" dirty="0" smtClean="0">
                <a:effectLst>
                  <a:outerShdw blurRad="38100" dist="38100" dir="2700000" algn="tl">
                    <a:srgbClr val="000000">
                      <a:alpha val="43137"/>
                    </a:srgbClr>
                  </a:outerShdw>
                </a:effectLst>
              </a:rPr>
              <a:t>Mokinys sprendžia uždavinį, kuriame sakoma, kad iš šautuvo horizontaliai žemės paviršiui iššauta kulka ir nurodoma, kad oro pasipriešinimo nepaisyti. Koks kulkos judėjimo pobūdis?</a:t>
            </a:r>
          </a:p>
          <a:p>
            <a:endParaRPr lang="lt-LT" sz="3200" b="1" dirty="0" smtClean="0">
              <a:effectLst>
                <a:outerShdw blurRad="38100" dist="38100" dir="2700000" algn="tl">
                  <a:srgbClr val="000000">
                    <a:alpha val="43137"/>
                  </a:srgbClr>
                </a:outerShdw>
              </a:effectLst>
            </a:endParaRPr>
          </a:p>
          <a:p>
            <a:pPr marL="514350" indent="-514350">
              <a:buAutoNum type="alphaLcParenR"/>
            </a:pPr>
            <a:r>
              <a:rPr lang="lt-LT" sz="3200" b="1" dirty="0" smtClean="0">
                <a:effectLst>
                  <a:outerShdw blurRad="38100" dist="38100" dir="2700000" algn="tl">
                    <a:srgbClr val="000000">
                      <a:alpha val="43137"/>
                    </a:srgbClr>
                  </a:outerShdw>
                </a:effectLst>
              </a:rPr>
              <a:t>tolygiai greitėjantis;</a:t>
            </a:r>
          </a:p>
          <a:p>
            <a:pPr marL="514350" indent="-514350">
              <a:buAutoNum type="alphaLcParenR"/>
            </a:pPr>
            <a:r>
              <a:rPr lang="lt-LT" sz="3200" b="1" dirty="0">
                <a:effectLst>
                  <a:outerShdw blurRad="38100" dist="38100" dir="2700000" algn="tl">
                    <a:srgbClr val="000000">
                      <a:alpha val="43137"/>
                    </a:srgbClr>
                  </a:outerShdw>
                </a:effectLst>
              </a:rPr>
              <a:t>t</a:t>
            </a:r>
            <a:r>
              <a:rPr lang="lt-LT" sz="3200" b="1" dirty="0" smtClean="0">
                <a:effectLst>
                  <a:outerShdw blurRad="38100" dist="38100" dir="2700000" algn="tl">
                    <a:srgbClr val="000000">
                      <a:alpha val="43137"/>
                    </a:srgbClr>
                  </a:outerShdw>
                </a:effectLst>
              </a:rPr>
              <a:t>olygiai lėtėjantis;</a:t>
            </a:r>
          </a:p>
          <a:p>
            <a:pPr marL="514350" indent="-514350">
              <a:buAutoNum type="alphaLcParenR"/>
            </a:pPr>
            <a:r>
              <a:rPr lang="lt-LT" sz="3200" b="1" dirty="0">
                <a:effectLst>
                  <a:outerShdw blurRad="38100" dist="38100" dir="2700000" algn="tl">
                    <a:srgbClr val="000000">
                      <a:alpha val="43137"/>
                    </a:srgbClr>
                  </a:outerShdw>
                </a:effectLst>
              </a:rPr>
              <a:t>p</a:t>
            </a:r>
            <a:r>
              <a:rPr lang="lt-LT" sz="3200" b="1" dirty="0" smtClean="0">
                <a:effectLst>
                  <a:outerShdw blurRad="38100" dist="38100" dir="2700000" algn="tl">
                    <a:srgbClr val="000000">
                      <a:alpha val="43137"/>
                    </a:srgbClr>
                  </a:outerShdw>
                </a:effectLst>
              </a:rPr>
              <a:t>agal x ašį – tolyginis, pagal y ašį – tolygiai greitėjantis;</a:t>
            </a:r>
          </a:p>
          <a:p>
            <a:pPr marL="514350" indent="-514350">
              <a:buAutoNum type="alphaLcParenR"/>
            </a:pPr>
            <a:r>
              <a:rPr lang="lt-LT" sz="3200" b="1" dirty="0" smtClean="0">
                <a:effectLst>
                  <a:outerShdw blurRad="38100" dist="38100" dir="2700000" algn="tl">
                    <a:srgbClr val="000000">
                      <a:alpha val="43137"/>
                    </a:srgbClr>
                  </a:outerShdw>
                </a:effectLst>
              </a:rPr>
              <a:t>pagal </a:t>
            </a:r>
            <a:r>
              <a:rPr lang="lt-LT" sz="3200" b="1" dirty="0">
                <a:effectLst>
                  <a:outerShdw blurRad="38100" dist="38100" dir="2700000" algn="tl">
                    <a:srgbClr val="000000">
                      <a:alpha val="43137"/>
                    </a:srgbClr>
                  </a:outerShdw>
                </a:effectLst>
              </a:rPr>
              <a:t>x ašį – </a:t>
            </a:r>
            <a:r>
              <a:rPr lang="lt-LT" sz="3200" b="1" dirty="0" smtClean="0">
                <a:effectLst>
                  <a:outerShdw blurRad="38100" dist="38100" dir="2700000" algn="tl">
                    <a:srgbClr val="000000">
                      <a:alpha val="43137"/>
                    </a:srgbClr>
                  </a:outerShdw>
                </a:effectLst>
              </a:rPr>
              <a:t>tolygiai lėtėjantis, </a:t>
            </a:r>
            <a:r>
              <a:rPr lang="lt-LT" sz="3200" b="1" dirty="0">
                <a:effectLst>
                  <a:outerShdw blurRad="38100" dist="38100" dir="2700000" algn="tl">
                    <a:srgbClr val="000000">
                      <a:alpha val="43137"/>
                    </a:srgbClr>
                  </a:outerShdw>
                </a:effectLst>
              </a:rPr>
              <a:t>pagal y ašį – </a:t>
            </a:r>
            <a:r>
              <a:rPr lang="lt-LT" sz="3200" b="1" dirty="0" smtClean="0">
                <a:effectLst>
                  <a:outerShdw blurRad="38100" dist="38100" dir="2700000" algn="tl">
                    <a:srgbClr val="000000">
                      <a:alpha val="43137"/>
                    </a:srgbClr>
                  </a:outerShdw>
                </a:effectLst>
              </a:rPr>
              <a:t>tolyginis.</a:t>
            </a:r>
            <a:endParaRPr lang="en-US" sz="3200" b="1" dirty="0">
              <a:effectLst>
                <a:outerShdw blurRad="38100" dist="38100" dir="2700000" algn="tl">
                  <a:srgbClr val="000000">
                    <a:alpha val="43137"/>
                  </a:srgbClr>
                </a:outerShdw>
              </a:effectLst>
            </a:endParaRPr>
          </a:p>
        </p:txBody>
      </p:sp>
      <p:pic>
        <p:nvPicPr>
          <p:cNvPr id="5" name="Paveikslėlis 4"/>
          <p:cNvPicPr>
            <a:picLocks noChangeAspect="1"/>
          </p:cNvPicPr>
          <p:nvPr/>
        </p:nvPicPr>
        <p:blipFill rotWithShape="1">
          <a:blip r:embed="rId2" cstate="print"/>
          <a:srcRect t="57882" b="10591"/>
          <a:stretch/>
        </p:blipFill>
        <p:spPr>
          <a:xfrm>
            <a:off x="4144636" y="2722759"/>
            <a:ext cx="4743450" cy="609600"/>
          </a:xfrm>
          <a:prstGeom prst="rect">
            <a:avLst/>
          </a:prstGeom>
        </p:spPr>
      </p:pic>
      <p:sp>
        <p:nvSpPr>
          <p:cNvPr id="6" name="Rodyklė aukštyn 5"/>
          <p:cNvSpPr/>
          <p:nvPr/>
        </p:nvSpPr>
        <p:spPr>
          <a:xfrm>
            <a:off x="5637298" y="2362502"/>
            <a:ext cx="141451" cy="978408"/>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7" name="Rodyklė dešinėn 6"/>
          <p:cNvSpPr/>
          <p:nvPr/>
        </p:nvSpPr>
        <p:spPr>
          <a:xfrm>
            <a:off x="5653863" y="3287443"/>
            <a:ext cx="3353377" cy="8983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8" name="Stačiakampis 7"/>
          <p:cNvSpPr/>
          <p:nvPr/>
        </p:nvSpPr>
        <p:spPr>
          <a:xfrm>
            <a:off x="8077200" y="3346029"/>
            <a:ext cx="312906" cy="400110"/>
          </a:xfrm>
          <a:prstGeom prst="rect">
            <a:avLst/>
          </a:prstGeom>
        </p:spPr>
        <p:txBody>
          <a:bodyPr wrap="none">
            <a:spAutoFit/>
          </a:bodyPr>
          <a:lstStyle/>
          <a:p>
            <a:r>
              <a:rPr lang="lt-LT" sz="2000" b="1" dirty="0" smtClean="0"/>
              <a:t>x</a:t>
            </a:r>
            <a:endParaRPr lang="lt-LT" sz="2000" b="1" dirty="0"/>
          </a:p>
        </p:txBody>
      </p:sp>
      <p:sp>
        <p:nvSpPr>
          <p:cNvPr id="9" name="Stačiakampis 8"/>
          <p:cNvSpPr/>
          <p:nvPr/>
        </p:nvSpPr>
        <p:spPr>
          <a:xfrm>
            <a:off x="5269034" y="2308512"/>
            <a:ext cx="370614" cy="369332"/>
          </a:xfrm>
          <a:prstGeom prst="rect">
            <a:avLst/>
          </a:prstGeom>
        </p:spPr>
        <p:txBody>
          <a:bodyPr wrap="none">
            <a:spAutoFit/>
          </a:bodyPr>
          <a:lstStyle/>
          <a:p>
            <a:r>
              <a:rPr lang="lt-LT" b="1" dirty="0" smtClean="0"/>
              <a:t>y</a:t>
            </a:r>
            <a:r>
              <a:rPr lang="lt-LT" dirty="0" smtClean="0"/>
              <a:t> </a:t>
            </a:r>
            <a:endParaRPr lang="lt-LT" dirty="0"/>
          </a:p>
        </p:txBody>
      </p:sp>
      <p:sp>
        <p:nvSpPr>
          <p:cNvPr id="10" name="Stačiakampis 9"/>
          <p:cNvSpPr/>
          <p:nvPr/>
        </p:nvSpPr>
        <p:spPr>
          <a:xfrm>
            <a:off x="5084776" y="3226551"/>
            <a:ext cx="360996" cy="369332"/>
          </a:xfrm>
          <a:prstGeom prst="rect">
            <a:avLst/>
          </a:prstGeom>
        </p:spPr>
        <p:txBody>
          <a:bodyPr wrap="none">
            <a:spAutoFit/>
          </a:bodyPr>
          <a:lstStyle/>
          <a:p>
            <a:r>
              <a:rPr lang="lt-LT" b="1" dirty="0" smtClean="0"/>
              <a:t>0</a:t>
            </a:r>
            <a:r>
              <a:rPr lang="lt-LT" dirty="0" smtClean="0"/>
              <a:t> </a:t>
            </a:r>
            <a:endParaRPr lang="lt-LT"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tačiakampis 5"/>
          <p:cNvSpPr/>
          <p:nvPr/>
        </p:nvSpPr>
        <p:spPr>
          <a:xfrm>
            <a:off x="152400" y="152400"/>
            <a:ext cx="8229600" cy="8248412"/>
          </a:xfrm>
          <a:prstGeom prst="rect">
            <a:avLst/>
          </a:prstGeom>
        </p:spPr>
        <p:txBody>
          <a:bodyPr wrap="square">
            <a:spAutoFit/>
          </a:bodyPr>
          <a:lstStyle/>
          <a:p>
            <a:r>
              <a:rPr lang="lt-LT" sz="3200" b="1" dirty="0"/>
              <a:t>5</a:t>
            </a:r>
            <a:r>
              <a:rPr lang="lt-LT" sz="3200" b="1" dirty="0" smtClean="0"/>
              <a:t>.Iš </a:t>
            </a:r>
            <a:r>
              <a:rPr lang="lt-LT" sz="3200" b="1" dirty="0"/>
              <a:t>sportinio šautuvo  kulka išlekia 300 m/s greičiu, o iš medžioklinio – 375 m/s greičiu. Šaunama horizontalia kryptimi iš vienodo aukščio. </a:t>
            </a:r>
            <a:r>
              <a:rPr lang="lt-LT" sz="3200" b="1" dirty="0" smtClean="0"/>
              <a:t>Kuri kulka  nuskries toliau? Oro pasipriešinimo nepaisykite. Kulkų masės vienodos.</a:t>
            </a:r>
          </a:p>
          <a:p>
            <a:endParaRPr lang="lt-LT" sz="3200" b="1" dirty="0" smtClean="0"/>
          </a:p>
          <a:p>
            <a:pPr marL="514350" indent="-514350">
              <a:buAutoNum type="alphaLcParenR"/>
            </a:pPr>
            <a:r>
              <a:rPr lang="lt-LT" sz="3200" b="1" dirty="0" smtClean="0"/>
              <a:t> iššauta iš sportinio šautuvo;</a:t>
            </a:r>
          </a:p>
          <a:p>
            <a:pPr marL="514350" indent="-514350">
              <a:buAutoNum type="alphaLcParenR"/>
            </a:pPr>
            <a:r>
              <a:rPr lang="lt-LT" sz="3200" b="1" dirty="0" smtClean="0"/>
              <a:t> iššauta </a:t>
            </a:r>
            <a:r>
              <a:rPr lang="lt-LT" sz="3200" b="1" dirty="0"/>
              <a:t>iš </a:t>
            </a:r>
            <a:r>
              <a:rPr lang="lt-LT" sz="3200" b="1" dirty="0" smtClean="0"/>
              <a:t>medžioklinio šautuvo;</a:t>
            </a:r>
          </a:p>
          <a:p>
            <a:pPr marL="514350" indent="-514350">
              <a:buAutoNum type="alphaLcParenR"/>
            </a:pPr>
            <a:r>
              <a:rPr lang="lt-LT" sz="3200" b="1" dirty="0" smtClean="0"/>
              <a:t> abi nuskries vienodą atstumą;</a:t>
            </a:r>
          </a:p>
          <a:p>
            <a:pPr marL="514350" indent="-514350">
              <a:buAutoNum type="alphaLcParenR"/>
            </a:pPr>
            <a:r>
              <a:rPr lang="lt-LT" sz="3200" b="1" dirty="0" smtClean="0"/>
              <a:t> neįmanoma atsakyti į klausimą dėl duomenų trūkumo.</a:t>
            </a:r>
            <a:endParaRPr lang="lt-LT" sz="3200" b="1" dirty="0"/>
          </a:p>
          <a:p>
            <a:endParaRPr lang="lt-LT" sz="3200" b="1" dirty="0" smtClean="0"/>
          </a:p>
          <a:p>
            <a:r>
              <a:rPr lang="lt-LT" sz="3200" dirty="0" smtClean="0"/>
              <a:t> </a:t>
            </a:r>
          </a:p>
          <a:p>
            <a:endParaRPr lang="lt-LT" sz="3200" dirty="0"/>
          </a:p>
          <a:p>
            <a:endParaRPr lang="lt-LT" dirty="0"/>
          </a:p>
        </p:txBody>
      </p:sp>
    </p:spTree>
    <p:extLst>
      <p:ext uri="{BB962C8B-B14F-4D97-AF65-F5344CB8AC3E}">
        <p14:creationId xmlns="" xmlns:p14="http://schemas.microsoft.com/office/powerpoint/2010/main" val="211802958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0" y="76200"/>
            <a:ext cx="8534400" cy="6553200"/>
          </a:xfrm>
        </p:spPr>
        <p:txBody>
          <a:bodyPr>
            <a:normAutofit fontScale="92500" lnSpcReduction="10000"/>
          </a:bodyPr>
          <a:lstStyle/>
          <a:p>
            <a:r>
              <a:rPr lang="lt-LT" sz="3600" b="1" dirty="0">
                <a:effectLst>
                  <a:outerShdw blurRad="38100" dist="38100" dir="2700000" algn="tl">
                    <a:srgbClr val="000000">
                      <a:alpha val="43137"/>
                    </a:srgbClr>
                  </a:outerShdw>
                </a:effectLst>
              </a:rPr>
              <a:t>6</a:t>
            </a:r>
            <a:r>
              <a:rPr lang="lt-LT" sz="3600" b="1" dirty="0" smtClean="0">
                <a:effectLst>
                  <a:outerShdw blurRad="38100" dist="38100" dir="2700000" algn="tl">
                    <a:srgbClr val="000000">
                      <a:alpha val="43137"/>
                    </a:srgbClr>
                  </a:outerShdw>
                </a:effectLst>
              </a:rPr>
              <a:t>.Kodėl kulkos gaminamos smailėjančiomis viršūnėmis ir cilindro formos?</a:t>
            </a:r>
          </a:p>
          <a:p>
            <a:endParaRPr lang="lt-LT" sz="3600" b="1" dirty="0">
              <a:effectLst>
                <a:outerShdw blurRad="38100" dist="38100" dir="2700000" algn="tl">
                  <a:srgbClr val="000000">
                    <a:alpha val="43137"/>
                  </a:srgbClr>
                </a:outerShdw>
              </a:effectLst>
            </a:endParaRPr>
          </a:p>
          <a:p>
            <a:endParaRPr lang="lt-LT" sz="3600" b="1" dirty="0" smtClean="0">
              <a:effectLst>
                <a:outerShdw blurRad="38100" dist="38100" dir="2700000" algn="tl">
                  <a:srgbClr val="000000">
                    <a:alpha val="43137"/>
                  </a:srgbClr>
                </a:outerShdw>
              </a:effectLst>
            </a:endParaRPr>
          </a:p>
          <a:p>
            <a:pPr marL="742950" indent="-742950">
              <a:buAutoNum type="alphaLcParenR"/>
            </a:pPr>
            <a:r>
              <a:rPr lang="lt-LT" sz="3600" b="1" dirty="0" smtClean="0">
                <a:effectLst>
                  <a:outerShdw blurRad="38100" dist="38100" dir="2700000" algn="tl">
                    <a:srgbClr val="000000">
                      <a:alpha val="43137"/>
                    </a:srgbClr>
                  </a:outerShdw>
                </a:effectLst>
              </a:rPr>
              <a:t>geriau </a:t>
            </a:r>
            <a:r>
              <a:rPr lang="lt-LT" sz="3600" b="1" dirty="0">
                <a:effectLst>
                  <a:outerShdw blurRad="38100" dist="38100" dir="2700000" algn="tl">
                    <a:srgbClr val="000000">
                      <a:alpha val="43137"/>
                    </a:srgbClr>
                  </a:outerShdw>
                </a:effectLst>
              </a:rPr>
              <a:t>įveikia oro pasipriešinimą bei </a:t>
            </a:r>
            <a:r>
              <a:rPr lang="lt-LT" sz="3600" b="1" dirty="0" smtClean="0">
                <a:effectLst>
                  <a:outerShdw blurRad="38100" dist="38100" dir="2700000" algn="tl">
                    <a:srgbClr val="000000">
                      <a:alpha val="43137"/>
                    </a:srgbClr>
                  </a:outerShdw>
                </a:effectLst>
              </a:rPr>
              <a:t>trintį;</a:t>
            </a:r>
          </a:p>
          <a:p>
            <a:pPr marL="742950" indent="-742950">
              <a:buAutoNum type="alphaLcParenR"/>
            </a:pPr>
            <a:r>
              <a:rPr lang="lt-LT" sz="3600" b="1" dirty="0">
                <a:effectLst>
                  <a:outerShdw blurRad="38100" dist="38100" dir="2700000" algn="tl">
                    <a:srgbClr val="000000">
                      <a:alpha val="43137"/>
                    </a:srgbClr>
                  </a:outerShdw>
                </a:effectLst>
              </a:rPr>
              <a:t>m</a:t>
            </a:r>
            <a:r>
              <a:rPr lang="lt-LT" sz="3600" b="1" dirty="0" smtClean="0">
                <a:effectLst>
                  <a:outerShdw blurRad="38100" dist="38100" dir="2700000" algn="tl">
                    <a:srgbClr val="000000">
                      <a:alpha val="43137"/>
                    </a:srgbClr>
                  </a:outerShdw>
                </a:effectLst>
              </a:rPr>
              <a:t>ažesnės gamybos sąnaudos;</a:t>
            </a:r>
          </a:p>
          <a:p>
            <a:pPr marL="742950" indent="-742950">
              <a:buAutoNum type="alphaLcParenR"/>
            </a:pPr>
            <a:r>
              <a:rPr lang="lt-LT" sz="3600" b="1" dirty="0">
                <a:effectLst>
                  <a:outerShdw blurRad="38100" dist="38100" dir="2700000" algn="tl">
                    <a:srgbClr val="000000">
                      <a:alpha val="43137"/>
                    </a:srgbClr>
                  </a:outerShdw>
                </a:effectLst>
              </a:rPr>
              <a:t>p</a:t>
            </a:r>
            <a:r>
              <a:rPr lang="lt-LT" sz="3600" b="1" dirty="0" smtClean="0">
                <a:effectLst>
                  <a:outerShdw blurRad="38100" dist="38100" dir="2700000" algn="tl">
                    <a:srgbClr val="000000">
                      <a:alpha val="43137"/>
                    </a:srgbClr>
                  </a:outerShdw>
                </a:effectLst>
              </a:rPr>
              <a:t>atrauklesnis dizainas;</a:t>
            </a:r>
          </a:p>
          <a:p>
            <a:pPr marL="742950" indent="-742950">
              <a:buAutoNum type="alphaLcParenR"/>
            </a:pPr>
            <a:r>
              <a:rPr lang="lt-LT" sz="3600" b="1" dirty="0">
                <a:effectLst>
                  <a:outerShdw blurRad="38100" dist="38100" dir="2700000" algn="tl">
                    <a:srgbClr val="000000">
                      <a:alpha val="43137"/>
                    </a:srgbClr>
                  </a:outerShdw>
                </a:effectLst>
              </a:rPr>
              <a:t>d</a:t>
            </a:r>
            <a:r>
              <a:rPr lang="lt-LT" sz="3600" b="1" dirty="0" smtClean="0">
                <a:effectLst>
                  <a:outerShdw blurRad="38100" dist="38100" dir="2700000" algn="tl">
                    <a:srgbClr val="000000">
                      <a:alpha val="43137"/>
                    </a:srgbClr>
                  </a:outerShdw>
                </a:effectLst>
              </a:rPr>
              <a:t>idesnė sprogstamoji galia. </a:t>
            </a:r>
          </a:p>
          <a:p>
            <a:endParaRPr lang="en-US" sz="3600" b="1" dirty="0">
              <a:effectLst>
                <a:outerShdw blurRad="38100" dist="38100" dir="2700000" algn="tl">
                  <a:srgbClr val="000000">
                    <a:alpha val="43137"/>
                  </a:srgbClr>
                </a:outerShdw>
              </a:effectLst>
            </a:endParaRPr>
          </a:p>
        </p:txBody>
      </p:sp>
      <p:pic>
        <p:nvPicPr>
          <p:cNvPr id="7" name="Paveikslėlis 6"/>
          <p:cNvPicPr>
            <a:picLocks noChangeAspect="1"/>
          </p:cNvPicPr>
          <p:nvPr/>
        </p:nvPicPr>
        <p:blipFill rotWithShape="1">
          <a:blip r:embed="rId2" cstate="print"/>
          <a:srcRect t="67716" b="5026"/>
          <a:stretch/>
        </p:blipFill>
        <p:spPr>
          <a:xfrm>
            <a:off x="3771900" y="1371600"/>
            <a:ext cx="4610100" cy="1676400"/>
          </a:xfrm>
          <a:prstGeom prst="rect">
            <a:avLst/>
          </a:prstGeom>
          <a:effectLst>
            <a:softEdge rad="190500"/>
          </a:effectLst>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aveikslėlis 5"/>
          <p:cNvPicPr>
            <a:picLocks noChangeAspect="1"/>
          </p:cNvPicPr>
          <p:nvPr/>
        </p:nvPicPr>
        <p:blipFill rotWithShape="1">
          <a:blip r:embed="rId2" cstate="print"/>
          <a:srcRect l="7921"/>
          <a:stretch/>
        </p:blipFill>
        <p:spPr>
          <a:xfrm>
            <a:off x="128424" y="1981250"/>
            <a:ext cx="8253576" cy="4114750"/>
          </a:xfrm>
          <a:prstGeom prst="rect">
            <a:avLst/>
          </a:prstGeom>
        </p:spPr>
      </p:pic>
      <p:sp>
        <p:nvSpPr>
          <p:cNvPr id="7" name="Stačiakampis 6"/>
          <p:cNvSpPr/>
          <p:nvPr/>
        </p:nvSpPr>
        <p:spPr>
          <a:xfrm>
            <a:off x="128424" y="457200"/>
            <a:ext cx="8253576" cy="1692771"/>
          </a:xfrm>
          <a:prstGeom prst="rect">
            <a:avLst/>
          </a:prstGeom>
        </p:spPr>
        <p:txBody>
          <a:bodyPr wrap="square">
            <a:spAutoFit/>
          </a:bodyPr>
          <a:lstStyle/>
          <a:p>
            <a:r>
              <a:rPr lang="lt-LT" sz="3600" b="1" dirty="0"/>
              <a:t>7</a:t>
            </a:r>
            <a:r>
              <a:rPr lang="lt-LT" sz="3600" b="1" dirty="0" smtClean="0"/>
              <a:t>. Nurodykite  kūno greičio pagal x ašį mažėjimo priežastį</a:t>
            </a:r>
            <a:r>
              <a:rPr lang="lt-LT" sz="3600" b="1" dirty="0" smtClean="0"/>
              <a:t>?</a:t>
            </a:r>
            <a:endParaRPr lang="lt-LT" sz="3600" b="1" dirty="0" smtClean="0"/>
          </a:p>
          <a:p>
            <a:endParaRPr lang="lt-LT" sz="3200" dirty="0"/>
          </a:p>
        </p:txBody>
      </p:sp>
      <p:sp>
        <p:nvSpPr>
          <p:cNvPr id="8" name="Rodyklė dešinėn 7"/>
          <p:cNvSpPr/>
          <p:nvPr/>
        </p:nvSpPr>
        <p:spPr>
          <a:xfrm>
            <a:off x="228600" y="6019800"/>
            <a:ext cx="81534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dirty="0"/>
          </a:p>
        </p:txBody>
      </p:sp>
      <p:sp>
        <p:nvSpPr>
          <p:cNvPr id="9" name="Stačiakampis 8"/>
          <p:cNvSpPr/>
          <p:nvPr/>
        </p:nvSpPr>
        <p:spPr>
          <a:xfrm>
            <a:off x="7772400" y="6273225"/>
            <a:ext cx="457200" cy="584775"/>
          </a:xfrm>
          <a:prstGeom prst="rect">
            <a:avLst/>
          </a:prstGeom>
        </p:spPr>
        <p:txBody>
          <a:bodyPr wrap="square">
            <a:spAutoFit/>
          </a:bodyPr>
          <a:lstStyle/>
          <a:p>
            <a:r>
              <a:rPr lang="lt-LT" sz="3200" b="1" dirty="0" smtClean="0"/>
              <a:t>x</a:t>
            </a:r>
            <a:endParaRPr lang="lt-LT" sz="3200" b="1" dirty="0"/>
          </a:p>
        </p:txBody>
      </p:sp>
    </p:spTree>
    <p:extLst>
      <p:ext uri="{BB962C8B-B14F-4D97-AF65-F5344CB8AC3E}">
        <p14:creationId xmlns="" xmlns:p14="http://schemas.microsoft.com/office/powerpoint/2010/main" val="2741088501"/>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aveikslėlis 5"/>
          <p:cNvPicPr>
            <a:picLocks noChangeAspect="1"/>
          </p:cNvPicPr>
          <p:nvPr/>
        </p:nvPicPr>
        <p:blipFill rotWithShape="1">
          <a:blip r:embed="rId2" cstate="print"/>
          <a:srcRect l="5979"/>
          <a:stretch/>
        </p:blipFill>
        <p:spPr>
          <a:xfrm>
            <a:off x="77571" y="1676399"/>
            <a:ext cx="8304429" cy="4267201"/>
          </a:xfrm>
          <a:prstGeom prst="rect">
            <a:avLst/>
          </a:prstGeom>
        </p:spPr>
      </p:pic>
      <p:sp>
        <p:nvSpPr>
          <p:cNvPr id="8" name="Stačiakampis 7"/>
          <p:cNvSpPr/>
          <p:nvPr/>
        </p:nvSpPr>
        <p:spPr>
          <a:xfrm>
            <a:off x="762000" y="294083"/>
            <a:ext cx="7239000" cy="1200329"/>
          </a:xfrm>
          <a:prstGeom prst="rect">
            <a:avLst/>
          </a:prstGeom>
        </p:spPr>
        <p:txBody>
          <a:bodyPr wrap="square">
            <a:spAutoFit/>
          </a:bodyPr>
          <a:lstStyle/>
          <a:p>
            <a:r>
              <a:rPr lang="lt-LT" sz="3600" b="1" dirty="0"/>
              <a:t>8</a:t>
            </a:r>
            <a:r>
              <a:rPr lang="lt-LT" sz="3600" b="1" dirty="0" smtClean="0"/>
              <a:t>. Kokiu pagreičiu juda išmestas kūnas?</a:t>
            </a:r>
            <a:endParaRPr lang="lt-LT" sz="3600" b="1" dirty="0"/>
          </a:p>
        </p:txBody>
      </p:sp>
    </p:spTree>
    <p:extLst>
      <p:ext uri="{BB962C8B-B14F-4D97-AF65-F5344CB8AC3E}">
        <p14:creationId xmlns="" xmlns:p14="http://schemas.microsoft.com/office/powerpoint/2010/main" val="2851825640"/>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aveikslėlis 2"/>
          <p:cNvPicPr>
            <a:picLocks noChangeAspect="1"/>
          </p:cNvPicPr>
          <p:nvPr/>
        </p:nvPicPr>
        <p:blipFill rotWithShape="1">
          <a:blip r:embed="rId2" cstate="print"/>
          <a:srcRect l="12215" t="12754" r="14821" b="9514"/>
          <a:stretch/>
        </p:blipFill>
        <p:spPr>
          <a:xfrm>
            <a:off x="0" y="2069030"/>
            <a:ext cx="8458200" cy="4038601"/>
          </a:xfrm>
          <a:prstGeom prst="rect">
            <a:avLst/>
          </a:prstGeom>
          <a:effectLst>
            <a:softEdge rad="330200"/>
          </a:effectLst>
        </p:spPr>
      </p:pic>
      <p:sp>
        <p:nvSpPr>
          <p:cNvPr id="4" name="Stačiakampis 3"/>
          <p:cNvSpPr/>
          <p:nvPr/>
        </p:nvSpPr>
        <p:spPr>
          <a:xfrm>
            <a:off x="152400" y="6927"/>
            <a:ext cx="8305800" cy="2062103"/>
          </a:xfrm>
          <a:prstGeom prst="rect">
            <a:avLst/>
          </a:prstGeom>
        </p:spPr>
        <p:txBody>
          <a:bodyPr wrap="square">
            <a:spAutoFit/>
          </a:bodyPr>
          <a:lstStyle/>
          <a:p>
            <a:r>
              <a:rPr lang="lt-LT" sz="3200" b="1" dirty="0"/>
              <a:t>9</a:t>
            </a:r>
            <a:r>
              <a:rPr lang="lt-LT" sz="3200" b="1" dirty="0" smtClean="0"/>
              <a:t>. Ar teisingas teiginys: „Kampu į horizontą mesto kūno judėjimą vaizduojantys taškai atidėti vienodais laiko tarpais“?</a:t>
            </a:r>
            <a:endParaRPr lang="lt-LT" sz="3200" b="1" dirty="0"/>
          </a:p>
        </p:txBody>
      </p:sp>
    </p:spTree>
    <p:extLst>
      <p:ext uri="{BB962C8B-B14F-4D97-AF65-F5344CB8AC3E}">
        <p14:creationId xmlns="" xmlns:p14="http://schemas.microsoft.com/office/powerpoint/2010/main" val="1142209514"/>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tačiakampis 2"/>
          <p:cNvSpPr/>
          <p:nvPr/>
        </p:nvSpPr>
        <p:spPr>
          <a:xfrm>
            <a:off x="678873" y="5334000"/>
            <a:ext cx="7772400" cy="369332"/>
          </a:xfrm>
          <a:prstGeom prst="rect">
            <a:avLst/>
          </a:prstGeom>
        </p:spPr>
        <p:txBody>
          <a:bodyPr wrap="square">
            <a:spAutoFit/>
          </a:bodyPr>
          <a:lstStyle/>
          <a:p>
            <a:r>
              <a:rPr lang="lt-LT" dirty="0" smtClean="0"/>
              <a:t>.</a:t>
            </a:r>
            <a:endParaRPr lang="lt-LT" dirty="0"/>
          </a:p>
        </p:txBody>
      </p:sp>
      <p:pic>
        <p:nvPicPr>
          <p:cNvPr id="4" name="Paveikslėlis 3"/>
          <p:cNvPicPr>
            <a:picLocks noChangeAspect="1"/>
          </p:cNvPicPr>
          <p:nvPr/>
        </p:nvPicPr>
        <p:blipFill rotWithShape="1">
          <a:blip r:embed="rId2" cstate="print"/>
          <a:srcRect t="1767" b="6341"/>
          <a:stretch/>
        </p:blipFill>
        <p:spPr>
          <a:xfrm>
            <a:off x="-6927" y="2209800"/>
            <a:ext cx="8458200" cy="4038600"/>
          </a:xfrm>
          <a:prstGeom prst="rect">
            <a:avLst/>
          </a:prstGeom>
        </p:spPr>
      </p:pic>
      <p:sp>
        <p:nvSpPr>
          <p:cNvPr id="5" name="Stačiakampis 4"/>
          <p:cNvSpPr/>
          <p:nvPr/>
        </p:nvSpPr>
        <p:spPr>
          <a:xfrm>
            <a:off x="152400" y="146036"/>
            <a:ext cx="8763000" cy="1569660"/>
          </a:xfrm>
          <a:prstGeom prst="rect">
            <a:avLst/>
          </a:prstGeom>
        </p:spPr>
        <p:txBody>
          <a:bodyPr wrap="square">
            <a:spAutoFit/>
          </a:bodyPr>
          <a:lstStyle/>
          <a:p>
            <a:r>
              <a:rPr lang="lt-LT" sz="3200" b="1" dirty="0" smtClean="0"/>
              <a:t>10.Kokia važiuojantį automobilį </a:t>
            </a:r>
            <a:r>
              <a:rPr lang="lt-LT" sz="3200" b="1" dirty="0" err="1" smtClean="0"/>
              <a:t>vei</a:t>
            </a:r>
            <a:r>
              <a:rPr lang="lt-LT" sz="3200" b="1" dirty="0" smtClean="0"/>
              <a:t>-kianti jėga vaizduojama karikatūroje? Kokiu būdu galima ją sumažinti?</a:t>
            </a:r>
            <a:endParaRPr lang="lt-LT" sz="3200" b="1" dirty="0"/>
          </a:p>
        </p:txBody>
      </p:sp>
    </p:spTree>
    <p:extLst>
      <p:ext uri="{BB962C8B-B14F-4D97-AF65-F5344CB8AC3E}">
        <p14:creationId xmlns="" xmlns:p14="http://schemas.microsoft.com/office/powerpoint/2010/main" val="4120959360"/>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aveikslėlis 2"/>
          <p:cNvPicPr>
            <a:picLocks noChangeAspect="1"/>
          </p:cNvPicPr>
          <p:nvPr/>
        </p:nvPicPr>
        <p:blipFill rotWithShape="1">
          <a:blip r:embed="rId2" cstate="print"/>
          <a:srcRect t="9554"/>
          <a:stretch/>
        </p:blipFill>
        <p:spPr>
          <a:xfrm>
            <a:off x="0" y="2055176"/>
            <a:ext cx="8397106" cy="4310069"/>
          </a:xfrm>
          <a:prstGeom prst="rect">
            <a:avLst/>
          </a:prstGeom>
        </p:spPr>
      </p:pic>
      <p:sp>
        <p:nvSpPr>
          <p:cNvPr id="4" name="Stačiakampis 3"/>
          <p:cNvSpPr/>
          <p:nvPr/>
        </p:nvSpPr>
        <p:spPr>
          <a:xfrm>
            <a:off x="0" y="-29933"/>
            <a:ext cx="8638310" cy="2062103"/>
          </a:xfrm>
          <a:prstGeom prst="rect">
            <a:avLst/>
          </a:prstGeom>
        </p:spPr>
        <p:txBody>
          <a:bodyPr wrap="square">
            <a:spAutoFit/>
          </a:bodyPr>
          <a:lstStyle/>
          <a:p>
            <a:r>
              <a:rPr lang="lt-LT" sz="3200" b="1" dirty="0" smtClean="0"/>
              <a:t>11.Koks </a:t>
            </a:r>
            <a:r>
              <a:rPr lang="lt-LT" sz="3200" b="1" dirty="0"/>
              <a:t>garsus mokslininkas, </a:t>
            </a:r>
            <a:r>
              <a:rPr lang="lt-LT" sz="3200" b="1" dirty="0" smtClean="0"/>
              <a:t>pasviru-</a:t>
            </a:r>
            <a:r>
              <a:rPr lang="lt-LT" sz="3200" b="1" dirty="0" err="1" smtClean="0"/>
              <a:t>siame</a:t>
            </a:r>
            <a:r>
              <a:rPr lang="lt-LT" sz="3200" b="1" dirty="0" smtClean="0"/>
              <a:t> </a:t>
            </a:r>
            <a:r>
              <a:rPr lang="lt-LT" sz="3200" b="1" dirty="0"/>
              <a:t>Pizos bokšte </a:t>
            </a:r>
            <a:r>
              <a:rPr lang="lt-LT" sz="3200" b="1" dirty="0" smtClean="0"/>
              <a:t>tyręs laisvąjį kritimą sukūrė šį sviedinio judėjimo eskizą?</a:t>
            </a:r>
            <a:endParaRPr lang="lt-LT" sz="3200" b="1" dirty="0"/>
          </a:p>
        </p:txBody>
      </p:sp>
    </p:spTree>
    <p:extLst>
      <p:ext uri="{BB962C8B-B14F-4D97-AF65-F5344CB8AC3E}">
        <p14:creationId xmlns="" xmlns:p14="http://schemas.microsoft.com/office/powerpoint/2010/main" val="2880374721"/>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0" y="-662781"/>
            <a:ext cx="7269480" cy="1325562"/>
          </a:xfrm>
        </p:spPr>
        <p:txBody>
          <a:bodyPr>
            <a:normAutofit/>
          </a:bodyPr>
          <a:lstStyle/>
          <a:p>
            <a:r>
              <a:rPr lang="lt-LT" sz="3600" b="1" dirty="0" smtClean="0">
                <a:effectLst>
                  <a:outerShdw blurRad="38100" dist="38100" dir="2700000" algn="tl">
                    <a:srgbClr val="000000">
                      <a:alpha val="43137"/>
                    </a:srgbClr>
                  </a:outerShdw>
                </a:effectLst>
              </a:rPr>
              <a:t>Atsakymai</a:t>
            </a:r>
            <a:endParaRPr lang="lt-LT" sz="3600" b="1" dirty="0">
              <a:effectLst>
                <a:outerShdw blurRad="38100" dist="38100" dir="2700000" algn="tl">
                  <a:srgbClr val="000000">
                    <a:alpha val="43137"/>
                  </a:srgbClr>
                </a:outerShdw>
              </a:effectLst>
            </a:endParaRPr>
          </a:p>
        </p:txBody>
      </p:sp>
      <p:sp>
        <p:nvSpPr>
          <p:cNvPr id="3" name="Turinio vietos rezervavimo ženklas 2"/>
          <p:cNvSpPr>
            <a:spLocks noGrp="1"/>
          </p:cNvSpPr>
          <p:nvPr>
            <p:ph idx="1"/>
          </p:nvPr>
        </p:nvSpPr>
        <p:spPr>
          <a:xfrm>
            <a:off x="411480" y="762000"/>
            <a:ext cx="7513320" cy="6019800"/>
          </a:xfrm>
        </p:spPr>
        <p:txBody>
          <a:bodyPr>
            <a:normAutofit fontScale="85000" lnSpcReduction="20000"/>
          </a:bodyPr>
          <a:lstStyle/>
          <a:p>
            <a:pPr marL="0" indent="0">
              <a:buNone/>
            </a:pPr>
            <a:r>
              <a:rPr lang="lt-LT" sz="2800" b="1" dirty="0" smtClean="0">
                <a:effectLst>
                  <a:outerShdw blurRad="38100" dist="38100" dir="2700000" algn="tl">
                    <a:srgbClr val="000000">
                      <a:alpha val="43137"/>
                    </a:srgbClr>
                  </a:outerShdw>
                </a:effectLst>
              </a:rPr>
              <a:t>1.d</a:t>
            </a:r>
          </a:p>
          <a:p>
            <a:pPr marL="0" indent="0">
              <a:buNone/>
            </a:pPr>
            <a:r>
              <a:rPr lang="lt-LT" sz="2800" b="1" dirty="0" smtClean="0">
                <a:effectLst>
                  <a:outerShdw blurRad="38100" dist="38100" dir="2700000" algn="tl">
                    <a:srgbClr val="000000">
                      <a:alpha val="43137"/>
                    </a:srgbClr>
                  </a:outerShdw>
                </a:effectLst>
              </a:rPr>
              <a:t>2.c</a:t>
            </a:r>
          </a:p>
          <a:p>
            <a:pPr marL="0" indent="0">
              <a:buNone/>
            </a:pPr>
            <a:r>
              <a:rPr lang="lt-LT" sz="2800" b="1" dirty="0" smtClean="0">
                <a:effectLst>
                  <a:outerShdw blurRad="38100" dist="38100" dir="2700000" algn="tl">
                    <a:srgbClr val="000000">
                      <a:alpha val="43137"/>
                    </a:srgbClr>
                  </a:outerShdw>
                </a:effectLst>
              </a:rPr>
              <a:t>3.d</a:t>
            </a:r>
          </a:p>
          <a:p>
            <a:pPr marL="0" indent="0">
              <a:buNone/>
            </a:pPr>
            <a:r>
              <a:rPr lang="lt-LT" sz="2800" b="1" dirty="0" smtClean="0">
                <a:effectLst>
                  <a:outerShdw blurRad="38100" dist="38100" dir="2700000" algn="tl">
                    <a:srgbClr val="000000">
                      <a:alpha val="43137"/>
                    </a:srgbClr>
                  </a:outerShdw>
                </a:effectLst>
              </a:rPr>
              <a:t>4.c</a:t>
            </a:r>
          </a:p>
          <a:p>
            <a:pPr marL="0" indent="0">
              <a:buNone/>
            </a:pPr>
            <a:r>
              <a:rPr lang="lt-LT" sz="2800" b="1" dirty="0" smtClean="0">
                <a:effectLst>
                  <a:outerShdw blurRad="38100" dist="38100" dir="2700000" algn="tl">
                    <a:srgbClr val="000000">
                      <a:alpha val="43137"/>
                    </a:srgbClr>
                  </a:outerShdw>
                </a:effectLst>
              </a:rPr>
              <a:t>5.b</a:t>
            </a:r>
          </a:p>
          <a:p>
            <a:pPr marL="0" indent="0">
              <a:buNone/>
            </a:pPr>
            <a:r>
              <a:rPr lang="lt-LT" sz="2800" b="1" dirty="0" smtClean="0">
                <a:effectLst>
                  <a:outerShdw blurRad="38100" dist="38100" dir="2700000" algn="tl">
                    <a:srgbClr val="000000">
                      <a:alpha val="43137"/>
                    </a:srgbClr>
                  </a:outerShdw>
                </a:effectLst>
              </a:rPr>
              <a:t>6.a</a:t>
            </a:r>
          </a:p>
          <a:p>
            <a:pPr marL="0" indent="0">
              <a:buNone/>
            </a:pPr>
            <a:r>
              <a:rPr lang="lt-LT" sz="2800" b="1" dirty="0" smtClean="0">
                <a:effectLst>
                  <a:outerShdw blurRad="38100" dist="38100" dir="2700000" algn="tl">
                    <a:srgbClr val="000000">
                      <a:alpha val="43137"/>
                    </a:srgbClr>
                  </a:outerShdw>
                </a:effectLst>
              </a:rPr>
              <a:t>7.</a:t>
            </a:r>
            <a:r>
              <a:rPr lang="es-ES" sz="2800" b="1" dirty="0">
                <a:effectLst>
                  <a:outerShdw blurRad="38100" dist="38100" dir="2700000" algn="tl">
                    <a:srgbClr val="000000">
                      <a:alpha val="43137"/>
                    </a:srgbClr>
                  </a:outerShdw>
                </a:effectLst>
              </a:rPr>
              <a:t> Oro pasipriešinimas arba oro trinties </a:t>
            </a:r>
            <a:r>
              <a:rPr lang="es-ES" sz="2800" b="1" dirty="0" smtClean="0">
                <a:effectLst>
                  <a:outerShdw blurRad="38100" dist="38100" dir="2700000" algn="tl">
                    <a:srgbClr val="000000">
                      <a:alpha val="43137"/>
                    </a:srgbClr>
                  </a:outerShdw>
                </a:effectLst>
              </a:rPr>
              <a:t>jėga</a:t>
            </a:r>
            <a:r>
              <a:rPr lang="lt-LT" sz="2800" b="1" dirty="0" smtClean="0">
                <a:effectLst>
                  <a:outerShdw blurRad="38100" dist="38100" dir="2700000" algn="tl">
                    <a:srgbClr val="000000">
                      <a:alpha val="43137"/>
                    </a:srgbClr>
                  </a:outerShdw>
                </a:effectLst>
              </a:rPr>
              <a:t>.</a:t>
            </a:r>
          </a:p>
          <a:p>
            <a:pPr marL="0" indent="0">
              <a:buNone/>
            </a:pPr>
            <a:r>
              <a:rPr lang="lt-LT" sz="2800" b="1" dirty="0">
                <a:effectLst>
                  <a:outerShdw blurRad="38100" dist="38100" dir="2700000" algn="tl">
                    <a:srgbClr val="000000">
                      <a:alpha val="43137"/>
                    </a:srgbClr>
                  </a:outerShdw>
                </a:effectLst>
              </a:rPr>
              <a:t>8. a = 0 </a:t>
            </a:r>
            <a:r>
              <a:rPr lang="lt-LT" sz="2800" b="1" dirty="0" smtClean="0">
                <a:effectLst>
                  <a:outerShdw blurRad="38100" dist="38100" dir="2700000" algn="tl">
                    <a:srgbClr val="000000">
                      <a:alpha val="43137"/>
                    </a:srgbClr>
                  </a:outerShdw>
                </a:effectLst>
              </a:rPr>
              <a:t>m/s</a:t>
            </a:r>
            <a:r>
              <a:rPr lang="lt-LT" sz="2800" b="1" baseline="30000" dirty="0" smtClean="0">
                <a:effectLst>
                  <a:outerShdw blurRad="38100" dist="38100" dir="2700000" algn="tl">
                    <a:srgbClr val="000000">
                      <a:alpha val="43137"/>
                    </a:srgbClr>
                  </a:outerShdw>
                </a:effectLst>
              </a:rPr>
              <a:t>2</a:t>
            </a:r>
            <a:r>
              <a:rPr lang="lt-LT" sz="2800" b="1" dirty="0" smtClean="0">
                <a:effectLst>
                  <a:outerShdw blurRad="38100" dist="38100" dir="2700000" algn="tl">
                    <a:srgbClr val="000000">
                      <a:alpha val="43137"/>
                    </a:srgbClr>
                  </a:outerShdw>
                </a:effectLst>
              </a:rPr>
              <a:t>, </a:t>
            </a:r>
            <a:r>
              <a:rPr lang="lt-LT" sz="2800" b="1" dirty="0">
                <a:effectLst>
                  <a:outerShdw blurRad="38100" dist="38100" dir="2700000" algn="tl">
                    <a:srgbClr val="000000">
                      <a:alpha val="43137"/>
                    </a:srgbClr>
                  </a:outerShdw>
                </a:effectLst>
              </a:rPr>
              <a:t>g = </a:t>
            </a:r>
            <a:r>
              <a:rPr lang="lt-LT" sz="2800" b="1" dirty="0" smtClean="0">
                <a:effectLst>
                  <a:outerShdw blurRad="38100" dist="38100" dir="2700000" algn="tl">
                    <a:srgbClr val="000000">
                      <a:alpha val="43137"/>
                    </a:srgbClr>
                  </a:outerShdw>
                </a:effectLst>
              </a:rPr>
              <a:t>9.8 m/s</a:t>
            </a:r>
            <a:r>
              <a:rPr lang="lt-LT" sz="2800" b="1" baseline="30000" dirty="0" smtClean="0">
                <a:effectLst>
                  <a:outerShdw blurRad="38100" dist="38100" dir="2700000" algn="tl">
                    <a:srgbClr val="000000">
                      <a:alpha val="43137"/>
                    </a:srgbClr>
                  </a:outerShdw>
                </a:effectLst>
              </a:rPr>
              <a:t>2</a:t>
            </a:r>
            <a:r>
              <a:rPr lang="lt-LT" sz="2800" b="1" dirty="0" smtClean="0">
                <a:effectLst>
                  <a:outerShdw blurRad="38100" dist="38100" dir="2700000" algn="tl">
                    <a:srgbClr val="000000">
                      <a:alpha val="43137"/>
                    </a:srgbClr>
                  </a:outerShdw>
                </a:effectLst>
              </a:rPr>
              <a:t>.</a:t>
            </a:r>
          </a:p>
          <a:p>
            <a:pPr marL="0" indent="0">
              <a:buNone/>
            </a:pPr>
            <a:r>
              <a:rPr lang="lt-LT" sz="2800" b="1" dirty="0">
                <a:effectLst>
                  <a:outerShdw blurRad="38100" dist="38100" dir="2700000" algn="tl">
                    <a:srgbClr val="000000">
                      <a:alpha val="43137"/>
                    </a:srgbClr>
                  </a:outerShdw>
                </a:effectLst>
              </a:rPr>
              <a:t>9. Teiginys  </a:t>
            </a:r>
            <a:r>
              <a:rPr lang="lt-LT" sz="2800" b="1" dirty="0" smtClean="0">
                <a:effectLst>
                  <a:outerShdw blurRad="38100" dist="38100" dir="2700000" algn="tl">
                    <a:srgbClr val="000000">
                      <a:alpha val="43137"/>
                    </a:srgbClr>
                  </a:outerShdw>
                </a:effectLst>
              </a:rPr>
              <a:t>teisingas.</a:t>
            </a:r>
          </a:p>
          <a:p>
            <a:pPr marL="0" indent="0">
              <a:buNone/>
            </a:pPr>
            <a:r>
              <a:rPr lang="lt-LT" sz="2800" b="1" dirty="0">
                <a:effectLst>
                  <a:outerShdw blurRad="38100" dist="38100" dir="2700000" algn="tl">
                    <a:srgbClr val="000000">
                      <a:alpha val="43137"/>
                    </a:srgbClr>
                  </a:outerShdw>
                </a:effectLst>
              </a:rPr>
              <a:t>10. Oro pasipriešinimo jėga. Pagerinti automobilio aerodinamines savybes: keisti kampuotas formas į aptakesnes. </a:t>
            </a:r>
            <a:endParaRPr lang="lt-LT" sz="2800" b="1" dirty="0" smtClean="0">
              <a:effectLst>
                <a:outerShdw blurRad="38100" dist="38100" dir="2700000" algn="tl">
                  <a:srgbClr val="000000">
                    <a:alpha val="43137"/>
                  </a:srgbClr>
                </a:outerShdw>
              </a:effectLst>
            </a:endParaRPr>
          </a:p>
          <a:p>
            <a:pPr marL="0" indent="0">
              <a:buNone/>
            </a:pPr>
            <a:r>
              <a:rPr lang="lt-LT" sz="2800" b="1" dirty="0" smtClean="0">
                <a:effectLst>
                  <a:outerShdw blurRad="38100" dist="38100" dir="2700000" algn="tl">
                    <a:srgbClr val="000000">
                      <a:alpha val="43137"/>
                    </a:srgbClr>
                  </a:outerShdw>
                </a:effectLst>
              </a:rPr>
              <a:t>11.Galileo Galilėjus.</a:t>
            </a:r>
            <a:endParaRPr lang="lt-LT" sz="2800" b="1" dirty="0">
              <a:effectLst>
                <a:outerShdw blurRad="38100" dist="38100" dir="2700000" algn="tl">
                  <a:srgbClr val="000000">
                    <a:alpha val="43137"/>
                  </a:srgbClr>
                </a:outerShdw>
              </a:effectLst>
            </a:endParaRPr>
          </a:p>
          <a:p>
            <a:pPr marL="0" indent="0">
              <a:buNone/>
            </a:pPr>
            <a:endParaRPr lang="lt-LT" sz="2800" b="1" dirty="0">
              <a:effectLst>
                <a:outerShdw blurRad="38100" dist="38100" dir="2700000" algn="tl">
                  <a:srgbClr val="000000">
                    <a:alpha val="43137"/>
                  </a:srgbClr>
                </a:outerShdw>
              </a:effectLst>
            </a:endParaRPr>
          </a:p>
          <a:p>
            <a:pPr marL="0" indent="0">
              <a:buNone/>
            </a:pPr>
            <a:endParaRPr lang="lt-LT" sz="2800" b="1" dirty="0">
              <a:effectLst>
                <a:outerShdw blurRad="38100" dist="38100" dir="2700000" algn="tl">
                  <a:srgbClr val="000000">
                    <a:alpha val="43137"/>
                  </a:srgbClr>
                </a:outerShdw>
              </a:effectLst>
            </a:endParaRPr>
          </a:p>
        </p:txBody>
      </p:sp>
    </p:spTree>
    <p:extLst>
      <p:ext uri="{BB962C8B-B14F-4D97-AF65-F5344CB8AC3E}">
        <p14:creationId xmlns="" xmlns:p14="http://schemas.microsoft.com/office/powerpoint/2010/main" val="2879253312"/>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9939" y="-533400"/>
            <a:ext cx="2467356" cy="1325562"/>
          </a:xfrm>
        </p:spPr>
        <p:txBody>
          <a:bodyPr/>
          <a:lstStyle/>
          <a:p>
            <a:r>
              <a:rPr lang="lt-LT" dirty="0" smtClean="0"/>
              <a:t>Šaltiniai:</a:t>
            </a:r>
            <a:endParaRPr lang="lt-LT" dirty="0"/>
          </a:p>
        </p:txBody>
      </p:sp>
      <p:sp>
        <p:nvSpPr>
          <p:cNvPr id="4" name="Turinio vietos rezervavimo ženklas 3"/>
          <p:cNvSpPr>
            <a:spLocks noGrp="1"/>
          </p:cNvSpPr>
          <p:nvPr>
            <p:ph idx="1"/>
          </p:nvPr>
        </p:nvSpPr>
        <p:spPr>
          <a:xfrm>
            <a:off x="9939" y="821979"/>
            <a:ext cx="8153400" cy="5714999"/>
          </a:xfrm>
        </p:spPr>
        <p:txBody>
          <a:bodyPr>
            <a:normAutofit lnSpcReduction="10000"/>
          </a:bodyPr>
          <a:lstStyle/>
          <a:p>
            <a:r>
              <a:rPr lang="lt-LT" dirty="0">
                <a:hlinkClick r:id="rId2"/>
              </a:rPr>
              <a:t>http://www.wired.com/2009/10/mythbusters-bringing-on-the-physics-bullet-drop</a:t>
            </a:r>
            <a:r>
              <a:rPr lang="lt-LT" dirty="0" smtClean="0">
                <a:hlinkClick r:id="rId2"/>
              </a:rPr>
              <a:t>/</a:t>
            </a:r>
            <a:endParaRPr lang="lt-LT" dirty="0" smtClean="0"/>
          </a:p>
          <a:p>
            <a:r>
              <a:rPr lang="lt-LT" dirty="0">
                <a:hlinkClick r:id="rId3"/>
              </a:rPr>
              <a:t>http://</a:t>
            </a:r>
            <a:r>
              <a:rPr lang="lt-LT" dirty="0" smtClean="0">
                <a:hlinkClick r:id="rId3"/>
              </a:rPr>
              <a:t>www.lightandmatter.com/html_books/lm/ch06/ch06.html</a:t>
            </a:r>
            <a:endParaRPr lang="lt-LT" dirty="0" smtClean="0"/>
          </a:p>
          <a:p>
            <a:r>
              <a:rPr lang="lt-LT" dirty="0">
                <a:hlinkClick r:id="rId4"/>
              </a:rPr>
              <a:t>http://</a:t>
            </a:r>
            <a:r>
              <a:rPr lang="lt-LT" dirty="0" smtClean="0">
                <a:hlinkClick r:id="rId4"/>
              </a:rPr>
              <a:t>tutor4physics.com/example.htm</a:t>
            </a:r>
            <a:endParaRPr lang="lt-LT" dirty="0" smtClean="0"/>
          </a:p>
          <a:p>
            <a:r>
              <a:rPr lang="lt-LT" dirty="0">
                <a:hlinkClick r:id="rId5"/>
              </a:rPr>
              <a:t>http://</a:t>
            </a:r>
            <a:r>
              <a:rPr lang="lt-LT" dirty="0" smtClean="0">
                <a:hlinkClick r:id="rId5"/>
              </a:rPr>
              <a:t>physics.stackexchange.com/questions/10773/how-does-gravity-affect-bullets</a:t>
            </a:r>
            <a:endParaRPr lang="lt-LT" dirty="0" smtClean="0"/>
          </a:p>
          <a:p>
            <a:r>
              <a:rPr lang="lt-LT" dirty="0">
                <a:hlinkClick r:id="rId6"/>
              </a:rPr>
              <a:t>https://</a:t>
            </a:r>
            <a:r>
              <a:rPr lang="lt-LT" dirty="0" smtClean="0">
                <a:hlinkClick r:id="rId6"/>
              </a:rPr>
              <a:t>www.google.lt/webhp?sourceid=chrome-instant&amp;ion=1&amp;espv=2&amp;ie=UTF-8#q=horizontally%20fired%20bullets%20movement</a:t>
            </a:r>
            <a:endParaRPr lang="lt-LT" dirty="0" smtClean="0"/>
          </a:p>
          <a:p>
            <a:r>
              <a:rPr lang="lt-LT" dirty="0">
                <a:hlinkClick r:id="rId7"/>
              </a:rPr>
              <a:t>https://</a:t>
            </a:r>
            <a:r>
              <a:rPr lang="lt-LT" dirty="0" smtClean="0">
                <a:hlinkClick r:id="rId7"/>
              </a:rPr>
              <a:t>protas.pypt.lt/fizika/fizikos_teorijos_konspektas/dinamikos_pagrindai</a:t>
            </a:r>
            <a:endParaRPr lang="lt-LT" dirty="0" smtClean="0"/>
          </a:p>
          <a:p>
            <a:r>
              <a:rPr lang="lt-LT" dirty="0">
                <a:hlinkClick r:id="rId8"/>
              </a:rPr>
              <a:t>http://</a:t>
            </a:r>
            <a:r>
              <a:rPr lang="lt-LT" dirty="0" smtClean="0">
                <a:hlinkClick r:id="rId8"/>
              </a:rPr>
              <a:t>www.scribd.com/doc/256544925/Fizikos-U%C5%BEdavinynas-11-12-Kl-Stanislovas-Vi%C4%8Das#scribd</a:t>
            </a:r>
            <a:endParaRPr lang="lt-LT" dirty="0" smtClean="0"/>
          </a:p>
          <a:p>
            <a:r>
              <a:rPr lang="lt-LT" dirty="0">
                <a:hlinkClick r:id="rId9"/>
              </a:rPr>
              <a:t>http://</a:t>
            </a:r>
            <a:r>
              <a:rPr lang="lt-LT" dirty="0" smtClean="0">
                <a:hlinkClick r:id="rId9"/>
              </a:rPr>
              <a:t>askthephysicist.com/ask_phys_q&amp;a_old5.html</a:t>
            </a:r>
            <a:endParaRPr lang="lt-LT" dirty="0" smtClean="0"/>
          </a:p>
          <a:p>
            <a:r>
              <a:rPr lang="lt-LT" dirty="0">
                <a:hlinkClick r:id="rId10"/>
              </a:rPr>
              <a:t>http://automanas.tv3.lt/automobiliu-aerodinamika-kodel-reikia-i-ja-atsizvelgti</a:t>
            </a:r>
            <a:r>
              <a:rPr lang="lt-LT" dirty="0" smtClean="0">
                <a:hlinkClick r:id="rId10"/>
              </a:rPr>
              <a:t>/</a:t>
            </a:r>
            <a:endParaRPr lang="lt-LT" dirty="0" smtClean="0"/>
          </a:p>
          <a:p>
            <a:endParaRPr lang="lt-LT" dirty="0" smtClean="0"/>
          </a:p>
          <a:p>
            <a:endParaRPr lang="lt-LT" dirty="0"/>
          </a:p>
        </p:txBody>
      </p:sp>
    </p:spTree>
    <p:extLst>
      <p:ext uri="{BB962C8B-B14F-4D97-AF65-F5344CB8AC3E}">
        <p14:creationId xmlns="" xmlns:p14="http://schemas.microsoft.com/office/powerpoint/2010/main" val="1113400362"/>
      </p:ext>
    </p:extLst>
  </p:cSld>
  <p:clrMapOvr>
    <a:masterClrMapping/>
  </p:clrMapOvr>
  <p:timing>
    <p:tnLst>
      <p:par>
        <p:cTn id="1" dur="indefinite" restart="never" nodeType="tmRoot"/>
      </p:par>
    </p:tnLst>
  </p:timing>
</p:sld>
</file>

<file path=ppt/theme/theme1.xml><?xml version="1.0" encoding="utf-8"?>
<a:theme xmlns:a="http://schemas.openxmlformats.org/drawingml/2006/main" name="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View">
  <a:themeElements>
    <a:clrScheme name="View">
      <a:dk1>
        <a:srgbClr val="000000"/>
      </a:dk1>
      <a:lt1>
        <a:srgbClr val="FFFFFF"/>
      </a:lt1>
      <a:dk2>
        <a:srgbClr val="46464A"/>
      </a:dk2>
      <a:lt2>
        <a:srgbClr val="D6D3CC"/>
      </a:lt2>
      <a:accent1>
        <a:srgbClr val="6F6F74"/>
      </a:accent1>
      <a:accent2>
        <a:srgbClr val="92A9B9"/>
      </a:accent2>
      <a:accent3>
        <a:srgbClr val="A7B789"/>
      </a:accent3>
      <a:accent4>
        <a:srgbClr val="B9A489"/>
      </a:accent4>
      <a:accent5>
        <a:srgbClr val="8D6374"/>
      </a:accent5>
      <a:accent6>
        <a:srgbClr val="9B7362"/>
      </a:accent6>
      <a:hlink>
        <a:srgbClr val="67AABF"/>
      </a:hlink>
      <a:folHlink>
        <a:srgbClr val="ABAFA5"/>
      </a:folHlink>
    </a:clrScheme>
    <a:fontScheme name="View">
      <a:majorFont>
        <a:latin typeface="Century Schoolbook"/>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iew">
      <a:fillStyleLst>
        <a:solidFill>
          <a:schemeClr val="phClr"/>
        </a:solidFill>
        <a:solidFill>
          <a:schemeClr val="phClr">
            <a:tint val="60000"/>
            <a:satMod val="120000"/>
          </a:schemeClr>
        </a:solidFill>
        <a:solidFill>
          <a:schemeClr val="phClr">
            <a:shade val="75000"/>
            <a:satMod val="160000"/>
          </a:schemeClr>
        </a:solidFill>
      </a:fillStyleLst>
      <a:lnStyleLst>
        <a:ln w="9525" cap="flat" cmpd="sng" algn="ctr">
          <a:solidFill>
            <a:schemeClr val="phClr"/>
          </a:solidFill>
          <a:prstDash val="solid"/>
        </a:ln>
        <a:ln w="13970" cap="flat" cmpd="sng" algn="ctr">
          <a:solidFill>
            <a:schemeClr val="phClr"/>
          </a:solidFill>
          <a:prstDash val="solid"/>
        </a:ln>
        <a:ln w="17145" cap="flat" cmpd="sng" algn="ctr">
          <a:solidFill>
            <a:schemeClr val="phClr">
              <a:shade val="95000"/>
              <a:alpha val="95000"/>
              <a:satMod val="150000"/>
            </a:schemeClr>
          </a:solidFill>
          <a:prstDash val="solid"/>
        </a:ln>
      </a:lnStyleLst>
      <a:effectStyleLst>
        <a:effectStyle>
          <a:effectLst/>
        </a:effectStyle>
        <a:effectStyle>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phClr">
                <a:shade val="35000"/>
                <a:satMod val="130000"/>
              </a:schemeClr>
            </a:contourClr>
          </a:sp3d>
        </a:effectStyle>
        <a:effectStyle>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phClr">
                <a:shade val="25000"/>
                <a:satMod val="140000"/>
              </a:schemeClr>
            </a:contourClr>
          </a:sp3d>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Elements>
  <a:objectDefaults/>
  <a:extraClrSchemeLst/>
  <a:extLst>
    <a:ext uri="{05A4C25C-085E-4340-85A3-A5531E510DB2}">
      <thm15:themeFamily xmlns="" xmlns:thm15="http://schemas.microsoft.com/office/thememl/2012/main" name="View" id="{BA0EB5A6-F2D4-4F82-977B-64ADEE4A2A69}" vid="{3969A8A2-35DB-4E3B-8885-16FD20568674}"/>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Valdybos posėdis</Template>
  <TotalTime>3140</TotalTime>
  <Words>1461</Words>
  <Application>Microsoft Office PowerPoint</Application>
  <PresentationFormat>Demonstracija ekrane (4:3)</PresentationFormat>
  <Paragraphs>403</Paragraphs>
  <Slides>63</Slides>
  <Notes>2</Notes>
  <HiddenSlides>0</HiddenSlides>
  <MMClips>0</MMClips>
  <ScaleCrop>false</ScaleCrop>
  <HeadingPairs>
    <vt:vector size="4" baseType="variant">
      <vt:variant>
        <vt:lpstr>Tema</vt:lpstr>
      </vt:variant>
      <vt:variant>
        <vt:i4>2</vt:i4>
      </vt:variant>
      <vt:variant>
        <vt:lpstr>Skaidrių pavadinimai</vt:lpstr>
      </vt:variant>
      <vt:variant>
        <vt:i4>63</vt:i4>
      </vt:variant>
    </vt:vector>
  </HeadingPairs>
  <TitlesOfParts>
    <vt:vector size="65" baseType="lpstr">
      <vt:lpstr>HDOfficeLightV0</vt:lpstr>
      <vt:lpstr>View</vt:lpstr>
      <vt:lpstr>Šaudyklės konstravimas ir įvairių kulkų lėkio nuotolio nustatymas </vt:lpstr>
      <vt:lpstr>Turinys</vt:lpstr>
      <vt:lpstr>Kodėl pasirinkau šį eksperimentą?</vt:lpstr>
      <vt:lpstr> </vt:lpstr>
      <vt:lpstr>?</vt:lpstr>
      <vt:lpstr>Skaidrė 6</vt:lpstr>
      <vt:lpstr>Skaidrė 7</vt:lpstr>
      <vt:lpstr>Skaidrė 8</vt:lpstr>
      <vt:lpstr>Skaidrė 9</vt:lpstr>
      <vt:lpstr>Skaidrė 10</vt:lpstr>
      <vt:lpstr>Darbo tikslas</vt:lpstr>
      <vt:lpstr>Darbo priemonės</vt:lpstr>
      <vt:lpstr>Skaidrė 13</vt:lpstr>
      <vt:lpstr>Skaidrė 14</vt:lpstr>
      <vt:lpstr>Skaidrė 15</vt:lpstr>
      <vt:lpstr>Skaidrė 16</vt:lpstr>
      <vt:lpstr>Skaidrė 17</vt:lpstr>
      <vt:lpstr>Skaidrė 18</vt:lpstr>
      <vt:lpstr>Eksperimento eiga</vt:lpstr>
      <vt:lpstr>Skaidrė 20</vt:lpstr>
      <vt:lpstr>Kaip konstravau šaudyklę?</vt:lpstr>
      <vt:lpstr>Skaidrė 22</vt:lpstr>
      <vt:lpstr>Skaidrė 23</vt:lpstr>
      <vt:lpstr>Skaidrė 24</vt:lpstr>
      <vt:lpstr>Kaip šaudžiau? </vt:lpstr>
      <vt:lpstr>Skaidrė 26</vt:lpstr>
      <vt:lpstr>Eksperimento rezultatai</vt:lpstr>
      <vt:lpstr> </vt:lpstr>
      <vt:lpstr>Skaidrė 29</vt:lpstr>
      <vt:lpstr> </vt:lpstr>
      <vt:lpstr>Skaidrė 31</vt:lpstr>
      <vt:lpstr>Geležinis  cilindras su nupjautu įstrižai viršumi </vt:lpstr>
      <vt:lpstr>Geležinis cilindras su įstriužai nupjautu viršumi</vt:lpstr>
      <vt:lpstr>Medinis cilindras </vt:lpstr>
      <vt:lpstr>Skaidrė 35</vt:lpstr>
      <vt:lpstr> </vt:lpstr>
      <vt:lpstr> </vt:lpstr>
      <vt:lpstr>Medinis cilindras su nusmailintu viršumi </vt:lpstr>
      <vt:lpstr>Medinis cilindras su nusmailintu viršumi (vaizdas iš viršaus) </vt:lpstr>
      <vt:lpstr>Skaidrė 40</vt:lpstr>
      <vt:lpstr>Skaidrė 41</vt:lpstr>
      <vt:lpstr>Skaidrė 42</vt:lpstr>
      <vt:lpstr> </vt:lpstr>
      <vt:lpstr>Skaidrė 44</vt:lpstr>
      <vt:lpstr>Skaidrė 45</vt:lpstr>
      <vt:lpstr>Iš šaudyklės iššautų kūnų lėkio nuotoliai</vt:lpstr>
      <vt:lpstr>Išvados</vt:lpstr>
      <vt:lpstr>Praktinis pritaikymas</vt:lpstr>
      <vt:lpstr>Įspėjimas </vt:lpstr>
      <vt:lpstr>      Testas ir  pasitikrinimo klausimai</vt:lpstr>
      <vt:lpstr>Skaidrė 51</vt:lpstr>
      <vt:lpstr>Skaidrė 52</vt:lpstr>
      <vt:lpstr>Skaidrė 53</vt:lpstr>
      <vt:lpstr>Skaidrė 54</vt:lpstr>
      <vt:lpstr>Skaidrė 55</vt:lpstr>
      <vt:lpstr>Skaidrė 56</vt:lpstr>
      <vt:lpstr>Skaidrė 57</vt:lpstr>
      <vt:lpstr>Skaidrė 58</vt:lpstr>
      <vt:lpstr>Skaidrė 59</vt:lpstr>
      <vt:lpstr>Skaidrė 60</vt:lpstr>
      <vt:lpstr>Skaidrė 61</vt:lpstr>
      <vt:lpstr>Atsakymai</vt:lpstr>
      <vt:lpstr>Šaltiniai:</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master</dc:creator>
  <cp:lastModifiedBy>Fizika</cp:lastModifiedBy>
  <cp:revision>225</cp:revision>
  <dcterms:created xsi:type="dcterms:W3CDTF">2015-11-28T09:35:17Z</dcterms:created>
  <dcterms:modified xsi:type="dcterms:W3CDTF">2016-04-05T11:59:40Z</dcterms:modified>
</cp:coreProperties>
</file>