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1" r:id="rId3"/>
    <p:sldId id="257" r:id="rId4"/>
    <p:sldId id="258" r:id="rId5"/>
    <p:sldId id="278" r:id="rId6"/>
    <p:sldId id="259" r:id="rId7"/>
    <p:sldId id="261" r:id="rId8"/>
    <p:sldId id="262" r:id="rId9"/>
    <p:sldId id="260" r:id="rId10"/>
    <p:sldId id="264" r:id="rId11"/>
    <p:sldId id="267" r:id="rId12"/>
    <p:sldId id="265" r:id="rId13"/>
    <p:sldId id="283" r:id="rId14"/>
    <p:sldId id="266" r:id="rId15"/>
    <p:sldId id="280" r:id="rId16"/>
    <p:sldId id="275" r:id="rId17"/>
    <p:sldId id="277" r:id="rId18"/>
    <p:sldId id="279" r:id="rId19"/>
    <p:sldId id="276" r:id="rId20"/>
    <p:sldId id="268" r:id="rId21"/>
    <p:sldId id="282" r:id="rId22"/>
    <p:sldId id="272" r:id="rId23"/>
    <p:sldId id="273" r:id="rId24"/>
    <p:sldId id="285" r:id="rId25"/>
    <p:sldId id="286" r:id="rId26"/>
    <p:sldId id="284" r:id="rId27"/>
    <p:sldId id="263" r:id="rId28"/>
    <p:sldId id="27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2" autoAdjust="0"/>
    <p:restoredTop sz="94660"/>
  </p:normalViewPr>
  <p:slideViewPr>
    <p:cSldViewPr>
      <p:cViewPr>
        <p:scale>
          <a:sx n="76" d="100"/>
          <a:sy n="76" d="100"/>
        </p:scale>
        <p:origin x="-140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avi"/><Relationship Id="rId1" Type="http://schemas.microsoft.com/office/2007/relationships/media" Target="../media/media7.avi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Kiau%C5%A1inis" TargetMode="External"/><Relationship Id="rId2" Type="http://schemas.openxmlformats.org/officeDocument/2006/relationships/hyperlink" Target="http://www.fizika.lm.lt/content/view/47/76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elfi.lt/gyvenimas/naujos_formos/senovinio-marguciu-marginimo-zavesys.d?id=44584927" TargetMode="External"/><Relationship Id="rId4" Type="http://schemas.openxmlformats.org/officeDocument/2006/relationships/hyperlink" Target="http://www.15min.lt/ji24/straipsnis/virtuve/tradicinis-kiausiniu-marginimas-vasku-detali-vaizdo-instrukcija-547-494149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800600"/>
            <a:ext cx="8458200" cy="1755775"/>
          </a:xfrm>
        </p:spPr>
        <p:txBody>
          <a:bodyPr>
            <a:normAutofit/>
          </a:bodyPr>
          <a:lstStyle/>
          <a:p>
            <a:pPr lvl="0" algn="r">
              <a:spcBef>
                <a:spcPct val="20000"/>
              </a:spcBef>
            </a:pP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Parengė:</a:t>
            </a:r>
            <a:b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</a:b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Erikas </a:t>
            </a:r>
            <a:r>
              <a:rPr lang="lt-LT" sz="2400" dirty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Mielaika </a:t>
            </a: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ir Laura Vaičiūnaitė </a:t>
            </a:r>
            <a:r>
              <a:rPr lang="en-US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II b</a:t>
            </a: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 </a:t>
            </a:r>
            <a:r>
              <a:rPr lang="en-US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g </a:t>
            </a: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kl.</a:t>
            </a:r>
            <a:b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</a:b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 </a:t>
            </a:r>
            <a:r>
              <a:rPr lang="lt-LT" sz="2400" dirty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Mokytoja Danutė </a:t>
            </a:r>
            <a:r>
              <a:rPr lang="lt-LT" sz="2400" dirty="0" err="1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Šmitienė</a:t>
            </a: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</a:br>
            <a:r>
              <a:rPr lang="lt-LT" sz="2400" dirty="0" smtClean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Alytaus </a:t>
            </a:r>
            <a:r>
              <a:rPr lang="lt-LT" sz="2400" dirty="0">
                <a:ln>
                  <a:noFill/>
                </a:ln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ea typeface="+mn-ea"/>
                <a:cs typeface="+mn-cs"/>
              </a:rPr>
              <a:t>r. Butrimonių gimnazija 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81200"/>
            <a:ext cx="8458200" cy="3048000"/>
          </a:xfrm>
        </p:spPr>
        <p:txBody>
          <a:bodyPr>
            <a:noAutofit/>
          </a:bodyPr>
          <a:lstStyle/>
          <a:p>
            <a:pPr algn="ctr"/>
            <a:r>
              <a:rPr lang="lt-LT" sz="8800" smtClean="0">
                <a:latin typeface="Blackadder ITC" pitchFamily="82" charset="0"/>
              </a:rPr>
              <a:t>89-Margutis </a:t>
            </a:r>
            <a:r>
              <a:rPr lang="lt-LT" sz="8800" dirty="0" smtClean="0">
                <a:latin typeface="Blackadder ITC" pitchFamily="82" charset="0"/>
              </a:rPr>
              <a:t>fiziko akimis</a:t>
            </a:r>
            <a:endParaRPr lang="lt-LT" sz="8800" dirty="0">
              <a:latin typeface="Blackadder ITC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8382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Fizikos bandymai aplink mus 2016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996783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/>
              <a:t>Kas tai yra kiaušinis?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Kaip galima valgyti kiaušinius?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Kiaušinių dekoravimo būdai.</a:t>
            </a: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Margučių spalvų </a:t>
            </a:r>
            <a:r>
              <a:rPr lang="lt-LT" dirty="0" smtClean="0"/>
              <a:t>reikšmė</a:t>
            </a:r>
            <a:r>
              <a:rPr lang="lt-LT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Margutis fiziko akimis.</a:t>
            </a:r>
          </a:p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499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1752600"/>
          </a:xfrm>
        </p:spPr>
        <p:txBody>
          <a:bodyPr>
            <a:normAutofit/>
          </a:bodyPr>
          <a:lstStyle/>
          <a:p>
            <a:r>
              <a:rPr lang="lt-LT" dirty="0">
                <a:latin typeface="Monotype Corsiva" pitchFamily="66" charset="0"/>
              </a:rPr>
              <a:t>Pramuši bronzą – rasi sidabrą, pramuši sidabrą – rasi auksą.</a:t>
            </a:r>
          </a:p>
        </p:txBody>
      </p:sp>
      <p:pic>
        <p:nvPicPr>
          <p:cNvPr id="1027" name="Picture 3" descr="D:\Betkas\Lauros\Fizika\cracked-brown-eg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17223"/>
            <a:ext cx="4425969" cy="343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161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dirty="0">
                <a:latin typeface="Aistika" pitchFamily="18" charset="0"/>
              </a:rPr>
              <a:t>Kiaušinis – </a:t>
            </a:r>
            <a:r>
              <a:rPr lang="lt-LT" dirty="0" smtClean="0">
                <a:latin typeface="Aistika" pitchFamily="18" charset="0"/>
              </a:rPr>
              <a:t>tai gyvūnų </a:t>
            </a:r>
            <a:r>
              <a:rPr lang="lt-LT" dirty="0">
                <a:latin typeface="Aistika" pitchFamily="18" charset="0"/>
              </a:rPr>
              <a:t>moteriška lytinė </a:t>
            </a:r>
            <a:r>
              <a:rPr lang="lt-LT" dirty="0" smtClean="0">
                <a:latin typeface="Aistika" pitchFamily="18" charset="0"/>
              </a:rPr>
              <a:t>ląstelė</a:t>
            </a:r>
            <a:r>
              <a:rPr lang="en-US" dirty="0" smtClean="0">
                <a:latin typeface="Aistika" pitchFamily="18" charset="0"/>
              </a:rPr>
              <a:t>.</a:t>
            </a:r>
            <a:r>
              <a:rPr lang="lt-LT" dirty="0" smtClean="0">
                <a:latin typeface="Aistika" pitchFamily="18" charset="0"/>
              </a:rPr>
              <a:t> </a:t>
            </a:r>
            <a:r>
              <a:rPr lang="lt-LT" dirty="0">
                <a:latin typeface="Aistika" pitchFamily="18" charset="0"/>
              </a:rPr>
              <a:t>(kiaušialąstė).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Kas yra </a:t>
            </a:r>
            <a:r>
              <a:rPr lang="lt-LT" i="1" dirty="0"/>
              <a:t>k</a:t>
            </a:r>
            <a:r>
              <a:rPr lang="lt-LT" i="1" dirty="0" smtClean="0"/>
              <a:t>iaušinis</a:t>
            </a:r>
            <a:r>
              <a:rPr lang="lt-LT" dirty="0" smtClean="0"/>
              <a:t>?</a:t>
            </a:r>
            <a:endParaRPr lang="lt-LT" dirty="0"/>
          </a:p>
        </p:txBody>
      </p:sp>
      <p:pic>
        <p:nvPicPr>
          <p:cNvPr id="2050" name="Picture 2" descr="D:\Betkas\Lauros\Fizika\eggs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667001"/>
            <a:ext cx="3200400" cy="3827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038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003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" y="2362200"/>
            <a:ext cx="6894513" cy="42291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Margučio reikšmė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835067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14571"/>
            <a:ext cx="7745505" cy="3877815"/>
          </a:xfrm>
        </p:spPr>
        <p:txBody>
          <a:bodyPr numCol="3">
            <a:normAutofit/>
          </a:bodyPr>
          <a:lstStyle/>
          <a:p>
            <a:pPr marL="0" indent="0" algn="ctr">
              <a:buNone/>
            </a:pPr>
            <a:r>
              <a:rPr lang="lt-LT" sz="2400" i="1" dirty="0" smtClean="0">
                <a:latin typeface="Aistika" pitchFamily="18" charset="0"/>
              </a:rPr>
              <a:t>Valgyti </a:t>
            </a:r>
            <a:r>
              <a:rPr lang="lt-LT" i="1" dirty="0">
                <a:latin typeface="Aistika" pitchFamily="18" charset="0"/>
              </a:rPr>
              <a:t>(</a:t>
            </a:r>
            <a:r>
              <a:rPr lang="lt-LT" sz="2400" i="1" dirty="0" smtClean="0">
                <a:latin typeface="Aistika" pitchFamily="18" charset="0"/>
              </a:rPr>
              <a:t>gerti) </a:t>
            </a:r>
            <a:r>
              <a:rPr lang="lt-LT" sz="2400" b="1" i="1" dirty="0" smtClean="0">
                <a:latin typeface="Aistika" pitchFamily="18" charset="0"/>
              </a:rPr>
              <a:t>žalią</a:t>
            </a:r>
          </a:p>
          <a:p>
            <a:pPr marL="0" indent="0" algn="ctr">
              <a:buNone/>
            </a:pPr>
            <a:r>
              <a:rPr lang="lt-LT" sz="2400" i="1" dirty="0" smtClean="0">
                <a:latin typeface="Aistika" pitchFamily="18" charset="0"/>
              </a:rPr>
              <a:t>(termiškai </a:t>
            </a:r>
            <a:r>
              <a:rPr lang="lt-LT" sz="2400" i="1" dirty="0">
                <a:latin typeface="Aistika" pitchFamily="18" charset="0"/>
              </a:rPr>
              <a:t>neapdorotą</a:t>
            </a:r>
            <a:r>
              <a:rPr lang="lt-LT" sz="2400" i="1" dirty="0" smtClean="0">
                <a:latin typeface="Aistika" pitchFamily="18" charset="0"/>
              </a:rPr>
              <a:t>)</a:t>
            </a: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b="1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400" i="1" dirty="0">
              <a:latin typeface="Aistik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56263" cy="1054250"/>
          </a:xfrm>
        </p:spPr>
        <p:txBody>
          <a:bodyPr/>
          <a:lstStyle/>
          <a:p>
            <a:r>
              <a:rPr lang="lt-LT" dirty="0" smtClean="0"/>
              <a:t>Kokį </a:t>
            </a:r>
            <a:r>
              <a:rPr lang="lt-LT" i="1" dirty="0" smtClean="0"/>
              <a:t>kiaušinį </a:t>
            </a:r>
            <a:r>
              <a:rPr lang="lt-LT" dirty="0" smtClean="0"/>
              <a:t>galima valgyti?</a:t>
            </a:r>
            <a:endParaRPr lang="lt-LT" dirty="0"/>
          </a:p>
        </p:txBody>
      </p:sp>
      <p:pic>
        <p:nvPicPr>
          <p:cNvPr id="3075" name="Picture 3" descr="D:\Betkas\Lauros\Fizika\sudauztas-kiausinis-53668ab072c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5" y="3407229"/>
            <a:ext cx="3087189" cy="2316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Betkas\Lauros\Fizika\file31129387_bbc824bc815afe9e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43634" y="2103209"/>
            <a:ext cx="3696369" cy="2316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Betkas\Lauros\Fizika\kiausinio-lupim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744" y="4424120"/>
            <a:ext cx="2971801" cy="2316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82645" y="456542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Virt</a:t>
            </a:r>
            <a:r>
              <a:rPr lang="lt-LT" sz="3600" b="1" dirty="0" smtClean="0">
                <a:solidFill>
                  <a:schemeClr val="bg1"/>
                </a:solidFill>
              </a:rPr>
              <a:t>ą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8012" y="3744386"/>
            <a:ext cx="164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 smtClean="0">
                <a:solidFill>
                  <a:schemeClr val="bg1"/>
                </a:solidFill>
              </a:rPr>
              <a:t>Keptą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08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466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sz="2800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800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800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800" dirty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800" dirty="0" smtClean="0">
              <a:latin typeface="Aistika" pitchFamily="18" charset="0"/>
            </a:endParaRPr>
          </a:p>
          <a:p>
            <a:pPr marL="0" indent="0" algn="ctr">
              <a:buNone/>
            </a:pPr>
            <a:endParaRPr lang="lt-LT" sz="2800" dirty="0">
              <a:latin typeface="Aistik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Kaip sužinoti ar </a:t>
            </a:r>
            <a:r>
              <a:rPr lang="lt-LT" i="1" dirty="0" smtClean="0"/>
              <a:t>kiaušinis</a:t>
            </a:r>
            <a:r>
              <a:rPr lang="lt-LT" dirty="0" smtClean="0"/>
              <a:t> virtas?</a:t>
            </a:r>
            <a:endParaRPr lang="lt-LT" dirty="0"/>
          </a:p>
        </p:txBody>
      </p:sp>
      <p:pic>
        <p:nvPicPr>
          <p:cNvPr id="4098" name="Picture 2" descr="D:\Betkas\Lauros\Fizika\virti-kiausini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4668531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304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554162"/>
            <a:ext cx="8784000" cy="5227638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F0A22E"/>
              </a:buClr>
              <a:buNone/>
            </a:pPr>
            <a:endParaRPr lang="lt-LT" sz="2800" dirty="0" smtClean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endParaRPr lang="lt-LT" sz="2800" dirty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endParaRPr lang="lt-LT" sz="2800" dirty="0" smtClean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endParaRPr lang="lt-LT" sz="2800" dirty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endParaRPr lang="lt-LT" sz="2800" dirty="0" smtClean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endParaRPr lang="lt-LT" sz="2800" dirty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endParaRPr lang="lt-LT" sz="2800" dirty="0" smtClean="0">
              <a:solidFill>
                <a:srgbClr val="4E3B30"/>
              </a:solidFill>
              <a:latin typeface="Aistika" pitchFamily="18" charset="0"/>
            </a:endParaRPr>
          </a:p>
          <a:p>
            <a:pPr marL="0" lvl="0" indent="0" algn="ctr">
              <a:buClr>
                <a:srgbClr val="F0A22E"/>
              </a:buClr>
              <a:buNone/>
            </a:pPr>
            <a:r>
              <a:rPr lang="lt-LT" sz="2800" dirty="0" smtClean="0">
                <a:solidFill>
                  <a:srgbClr val="4E3B30"/>
                </a:solidFill>
                <a:latin typeface="Aistika" pitchFamily="18" charset="0"/>
              </a:rPr>
              <a:t>Kietai virtas sukasi kaip vientisa masė, </a:t>
            </a:r>
            <a:r>
              <a:rPr lang="en-US" sz="2800" dirty="0" smtClean="0">
                <a:solidFill>
                  <a:srgbClr val="4E3B30"/>
                </a:solidFill>
                <a:latin typeface="Aistika" pitchFamily="18" charset="0"/>
              </a:rPr>
              <a:t>o </a:t>
            </a:r>
            <a:r>
              <a:rPr lang="lt-LT" sz="2800" dirty="0" smtClean="0">
                <a:solidFill>
                  <a:srgbClr val="4E3B30"/>
                </a:solidFill>
                <a:latin typeface="Aistika" pitchFamily="18" charset="0"/>
              </a:rPr>
              <a:t>nevirtame kiaušinyje skystas turinys ne iš karto įgyja sukamąjį judėjimą, savo inercija stabdo lukšto judėjimą.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Tai galime iliustruoti bandymu:</a:t>
            </a:r>
            <a:endParaRPr lang="lt-LT" dirty="0"/>
          </a:p>
        </p:txBody>
      </p:sp>
      <p:pic>
        <p:nvPicPr>
          <p:cNvPr id="2" name="virtas ar n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1200" y="2100262"/>
            <a:ext cx="5300133" cy="308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12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686800" cy="49228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lt-LT" sz="2600" b="1" i="1" dirty="0" smtClean="0">
                <a:solidFill>
                  <a:schemeClr val="tx1"/>
                </a:solidFill>
                <a:latin typeface="Aistika" pitchFamily="18" charset="0"/>
              </a:rPr>
              <a:t>Dekoravimas </a:t>
            </a:r>
            <a:r>
              <a:rPr lang="en-US" sz="2600" b="1" i="1" dirty="0" err="1" smtClean="0">
                <a:solidFill>
                  <a:schemeClr val="tx1"/>
                </a:solidFill>
                <a:latin typeface="Aistika" pitchFamily="18" charset="0"/>
              </a:rPr>
              <a:t>valgiui</a:t>
            </a:r>
            <a:r>
              <a:rPr lang="lt-LT" sz="2600" b="1" i="1" dirty="0" smtClean="0">
                <a:solidFill>
                  <a:schemeClr val="tx1"/>
                </a:solidFill>
                <a:latin typeface="Aistika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marginti natūraliais ar nenatūraliais dažais;</a:t>
            </a:r>
            <a:endParaRPr lang="en-US" sz="2200" dirty="0" smtClean="0">
              <a:solidFill>
                <a:schemeClr val="tx1"/>
              </a:solidFill>
              <a:latin typeface="Aistik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m</a:t>
            </a:r>
            <a:r>
              <a:rPr lang="en-US" sz="2200" dirty="0" smtClean="0">
                <a:solidFill>
                  <a:schemeClr val="tx1"/>
                </a:solidFill>
                <a:latin typeface="Aistika" pitchFamily="18" charset="0"/>
              </a:rPr>
              <a:t>arginti </a:t>
            </a: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šilku;</a:t>
            </a:r>
            <a:endParaRPr lang="lt-LT" sz="2200" dirty="0">
              <a:solidFill>
                <a:schemeClr val="tx1"/>
              </a:solidFill>
              <a:latin typeface="Aistik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marginti </a:t>
            </a: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vašku;</a:t>
            </a:r>
          </a:p>
          <a:p>
            <a:pPr>
              <a:buFont typeface="Wingdings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marginti lipniomis juostelėmis;</a:t>
            </a:r>
          </a:p>
          <a:p>
            <a:pPr>
              <a:buFont typeface="Wingdings" pitchFamily="2" charset="2"/>
              <a:buChar char="Ø"/>
            </a:pP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marginti siluetais;</a:t>
            </a:r>
          </a:p>
          <a:p>
            <a:pPr>
              <a:buFont typeface="Wingdings" pitchFamily="2" charset="2"/>
              <a:buChar char="Ø"/>
            </a:pP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s</a:t>
            </a: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kutinėti</a:t>
            </a:r>
            <a:r>
              <a:rPr lang="en-US" sz="2200" dirty="0" smtClean="0">
                <a:solidFill>
                  <a:schemeClr val="tx1"/>
                </a:solidFill>
                <a:latin typeface="Aistika" pitchFamily="18" charset="0"/>
              </a:rPr>
              <a:t>;</a:t>
            </a:r>
            <a:endParaRPr lang="en-US" sz="2200" dirty="0">
              <a:solidFill>
                <a:schemeClr val="tx1"/>
              </a:solidFill>
              <a:latin typeface="Aistik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marginti </a:t>
            </a: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„emocijomis</a:t>
            </a: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“;</a:t>
            </a:r>
            <a:endParaRPr lang="lt-LT" sz="2200" dirty="0">
              <a:solidFill>
                <a:schemeClr val="tx1"/>
              </a:solidFill>
              <a:latin typeface="Aistik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marginti kempinėle</a:t>
            </a:r>
            <a:r>
              <a:rPr lang="en-US" sz="2200" dirty="0" smtClean="0">
                <a:solidFill>
                  <a:schemeClr val="tx1"/>
                </a:solidFill>
                <a:latin typeface="Aistika" pitchFamily="18" charset="0"/>
              </a:rPr>
              <a:t>.</a:t>
            </a:r>
            <a:endParaRPr lang="lt-LT" sz="2200" dirty="0" smtClean="0">
              <a:solidFill>
                <a:schemeClr val="tx1"/>
              </a:solidFill>
              <a:latin typeface="Aistika" pitchFamily="18" charset="0"/>
            </a:endParaRPr>
          </a:p>
          <a:p>
            <a:pPr marL="0" indent="0">
              <a:buNone/>
            </a:pPr>
            <a:endParaRPr lang="lt-LT" dirty="0">
              <a:solidFill>
                <a:schemeClr val="tx1"/>
              </a:solidFill>
              <a:latin typeface="Aistika" pitchFamily="18" charset="0"/>
            </a:endParaRPr>
          </a:p>
          <a:p>
            <a:pPr marL="0" indent="0">
              <a:buNone/>
            </a:pPr>
            <a:r>
              <a:rPr lang="lt-LT" sz="2600" b="1" i="1" dirty="0" smtClean="0">
                <a:solidFill>
                  <a:schemeClr val="tx1"/>
                </a:solidFill>
                <a:latin typeface="Aistika" pitchFamily="18" charset="0"/>
              </a:rPr>
              <a:t>Dekoravimas namams:</a:t>
            </a:r>
            <a:endParaRPr lang="en-US" sz="2600" b="1" i="1" dirty="0" smtClean="0">
              <a:solidFill>
                <a:schemeClr val="tx1"/>
              </a:solidFill>
              <a:latin typeface="Aistika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p</a:t>
            </a:r>
            <a:r>
              <a:rPr lang="en-US" sz="2200" dirty="0" smtClean="0">
                <a:solidFill>
                  <a:schemeClr val="tx1"/>
                </a:solidFill>
                <a:latin typeface="Aistika" pitchFamily="18" charset="0"/>
              </a:rPr>
              <a:t>u</a:t>
            </a: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ošti žolyte;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dekoruoti grūdais;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marginti lukštais;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dekoruoti </a:t>
            </a: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vilna;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puošti dekoratyviomis juostelėmis;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>
                <a:solidFill>
                  <a:schemeClr val="tx1"/>
                </a:solidFill>
                <a:latin typeface="Aistika" pitchFamily="18" charset="0"/>
              </a:rPr>
              <a:t>marginti modelinu;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puošti siūlais;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dekoruoti dekupažo būdu;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dekoruoti frivolite technika;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2200" dirty="0" smtClean="0">
                <a:solidFill>
                  <a:schemeClr val="tx1"/>
                </a:solidFill>
                <a:latin typeface="Aistika" pitchFamily="18" charset="0"/>
              </a:rPr>
              <a:t>dekoruoti lipdukais.</a:t>
            </a:r>
            <a:endParaRPr lang="lt-LT" sz="2200" dirty="0">
              <a:solidFill>
                <a:schemeClr val="tx1"/>
              </a:solidFill>
              <a:latin typeface="Aistik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Kiaušinių dekoravimo būdai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91309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D:\Betkas\Lauros\Fizika\kem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274" y="3801616"/>
            <a:ext cx="2947888" cy="186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Betkas\Lauros\Fizika\0.957188001363270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36" y="619889"/>
            <a:ext cx="3169564" cy="237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Betkas\Lauros\Fizika\3Untitl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61" y="94581"/>
            <a:ext cx="2705383" cy="301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Betkas\Lauros\Fizika\Easter-Eggs-with-a-silhouet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8" y="3513472"/>
            <a:ext cx="3072632" cy="22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Betkas\Lauros\Fizika\imag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044" y="4329559"/>
            <a:ext cx="320623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Betkas\Lauros\Fizika\tx112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958" y="1670193"/>
            <a:ext cx="2977630" cy="213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3114485"/>
            <a:ext cx="1678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latin typeface="Aistika" pitchFamily="18" charset="0"/>
              </a:rPr>
              <a:t>Siluetais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69511" y="14079"/>
            <a:ext cx="281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Marginimas lipniomis juostelėmis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854448" y="2998419"/>
            <a:ext cx="248527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 err="1" smtClean="0"/>
              <a:t>Emocijoms</a:t>
            </a:r>
            <a:endParaRPr lang="en-US" sz="29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5843168"/>
            <a:ext cx="29455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b="1" dirty="0" err="1" smtClean="0"/>
              <a:t>Marginimas</a:t>
            </a:r>
            <a:r>
              <a:rPr lang="en-US" sz="2900" b="1" dirty="0" smtClean="0"/>
              <a:t> </a:t>
            </a:r>
            <a:r>
              <a:rPr lang="lt-LT" sz="2900" b="1" dirty="0" smtClean="0"/>
              <a:t>šilku</a:t>
            </a:r>
            <a:endParaRPr lang="en-US" sz="29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74436" y="96669"/>
            <a:ext cx="2449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Skutinėjimas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5274" y="5737748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500" b="1" dirty="0" smtClean="0"/>
              <a:t>Marginimas ,,kempinėle‘‘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16731561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:\Betkas\Lauros\Fizika\pink-eg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461" y="1600200"/>
            <a:ext cx="3135500" cy="247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"/>
            <a:ext cx="8763000" cy="6534918"/>
          </a:xfrm>
        </p:spPr>
        <p:txBody>
          <a:bodyPr numCol="3"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Puošimas gėlėmis</a:t>
            </a: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Dekoravimas grūdais</a:t>
            </a: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Dekoravimas vilna</a:t>
            </a: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       </a:t>
            </a: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      </a:t>
            </a: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  </a:t>
            </a: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Marginimas </a:t>
            </a:r>
            <a:r>
              <a:rPr lang="lt-LT" sz="2400" dirty="0" smtClean="0">
                <a:latin typeface="Aistika" pitchFamily="18" charset="0"/>
              </a:rPr>
              <a:t>modelinu</a:t>
            </a: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>
              <a:latin typeface="Aistika" pitchFamily="18" charset="0"/>
            </a:endParaRPr>
          </a:p>
          <a:p>
            <a:pPr marL="0" indent="0">
              <a:buNone/>
            </a:pPr>
            <a:endParaRPr lang="lt-LT" sz="2400" dirty="0" smtClean="0">
              <a:latin typeface="Aistika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Dekoravimas siūlais</a:t>
            </a:r>
          </a:p>
        </p:txBody>
      </p:sp>
      <p:pic>
        <p:nvPicPr>
          <p:cNvPr id="7170" name="Picture 2" descr="D:\Betkas\Lauros\Fizika\velyku-kiausinia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2362201" cy="295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Betkas\Lauros\Fizika\6983_B5_rgb-785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04" y="4253272"/>
            <a:ext cx="3158624" cy="235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Betkas\Lauros\Fizika\file21639457_4b49049df0ddcc290d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3" t="2345" r="21834" b="10868"/>
          <a:stretch/>
        </p:blipFill>
        <p:spPr bwMode="auto">
          <a:xfrm>
            <a:off x="3395575" y="4078988"/>
            <a:ext cx="2047274" cy="191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Betkas\Lauros\Fizika\modelina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21" y="719642"/>
            <a:ext cx="3295782" cy="248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Betkas\Lauros\Fizika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961" y="3799891"/>
            <a:ext cx="3112902" cy="233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0344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Sony\Desktop\SetWidth520-foto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246" y="2403953"/>
            <a:ext cx="496743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9800"/>
            <a:ext cx="4253753" cy="4000053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Kad nudažytume kiaušinius spalvotai, turime pasiruošti tirpalą. Tirpalui naudojami kiaušinių dažai, vanduo. Dažai – kietosios dalelės – susimaišė su vandeniu – skystosiomis dalelėmis. Įvyko difuzija. Tas pats reiškinys vyksta ir su kiaušiniais.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Marginimas dažais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18338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2057400"/>
            <a:ext cx="7745505" cy="3877815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Nudažyto kiaušinio matoma spalva priklauso nuo to, kokia ji yra atspindėta, t. y. – geltoną kiaušinį matome todėl, nes visos spalvos sugeriamos, o geltona yra atspindima. Šis reiškinys fizikoje vadinamas dispersija.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Marginimas dažais</a:t>
            </a:r>
            <a:endParaRPr lang="lt-LT" dirty="0"/>
          </a:p>
        </p:txBody>
      </p:sp>
      <p:pic>
        <p:nvPicPr>
          <p:cNvPr id="2050" name="Picture 2" descr="d:\Users\Sony\Desktop\yay0389960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64907"/>
            <a:ext cx="3810000" cy="285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736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askas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2286001"/>
            <a:ext cx="6629400" cy="4006850"/>
          </a:xfr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Marginimas vašku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098825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2133600"/>
            <a:ext cx="6578600" cy="4343400"/>
          </a:xfr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Dekoravimas</a:t>
            </a:r>
            <a:r>
              <a:rPr lang="lt-LT" dirty="0" smtClean="0"/>
              <a:t> lipduku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437104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7400" y="2438400"/>
            <a:ext cx="6930965" cy="3877815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/>
              <a:t>Dažniausias fizikinis reiškinys kiaušinių marginime yra molekulių traukos reiškinys – dažymas ir klijavimas. Dažyti kiaušinius galima paprastais dažais bei specialiais – skirtais kiaušinių marginimui. Klijuoti kiaušinius galima juostelėmis, siluetais, siūlais ir kt.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Verta žinoti</a:t>
            </a:r>
            <a:endParaRPr lang="lt-LT" dirty="0"/>
          </a:p>
        </p:txBody>
      </p:sp>
      <p:pic>
        <p:nvPicPr>
          <p:cNvPr id="3074" name="Picture 2" descr="d:\Users\Sony\Desktop\stick_figure_standing_on_exclamation_mark_image_500_cl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381000"/>
            <a:ext cx="4368801" cy="634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8982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027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3950" y="2247900"/>
            <a:ext cx="6894513" cy="3878263"/>
          </a:xfr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Margučių spalvų reikšmės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2636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SC_0001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2365375"/>
            <a:ext cx="6894513" cy="3878263"/>
          </a:xfrm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Mįslė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411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SC_0007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3950" y="2247900"/>
            <a:ext cx="6894513" cy="38782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Skutinėjimas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84131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6174" y="1554162"/>
            <a:ext cx="6635425" cy="2643369"/>
          </a:xfrm>
        </p:spPr>
        <p:txBody>
          <a:bodyPr numCol="3">
            <a:normAutofit/>
          </a:bodyPr>
          <a:lstStyle/>
          <a:p>
            <a:pPr marL="0" indent="0" algn="ctr">
              <a:buNone/>
            </a:pPr>
            <a:endParaRPr lang="lt-LT" sz="2400" dirty="0">
              <a:latin typeface="Aistik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533" y="152400"/>
            <a:ext cx="7756263" cy="1054250"/>
          </a:xfrm>
        </p:spPr>
        <p:txBody>
          <a:bodyPr/>
          <a:lstStyle/>
          <a:p>
            <a:pPr algn="ctr"/>
            <a:r>
              <a:rPr lang="lt-LT" sz="4000" dirty="0" smtClean="0"/>
              <a:t>Įvairiomis technikomis dekoruoti kiaušiniai</a:t>
            </a:r>
            <a:endParaRPr lang="lt-LT" sz="4000" dirty="0"/>
          </a:p>
        </p:txBody>
      </p:sp>
      <p:pic>
        <p:nvPicPr>
          <p:cNvPr id="8194" name="Picture 2" descr="D:\Betkas\Lauros\Fizika\3958434_DbeH0j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1" b="15434"/>
          <a:stretch/>
        </p:blipFill>
        <p:spPr bwMode="auto">
          <a:xfrm>
            <a:off x="128685" y="1371600"/>
            <a:ext cx="4454980" cy="332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Betkas\Lauros\Fizika\kiausiniaivelykoms012_ddg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5" b="3296"/>
          <a:stretch/>
        </p:blipFill>
        <p:spPr bwMode="auto">
          <a:xfrm>
            <a:off x="592953" y="4324324"/>
            <a:ext cx="2334177" cy="257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Betkas\Lauros\Fizika\076cc2cebf2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1" r="6428"/>
          <a:stretch/>
        </p:blipFill>
        <p:spPr bwMode="auto">
          <a:xfrm>
            <a:off x="4307167" y="1219200"/>
            <a:ext cx="477804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Betkas\Lauros\Fizika\kiausiniaivelykoms011_ddg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8"/>
          <a:stretch/>
        </p:blipFill>
        <p:spPr bwMode="auto">
          <a:xfrm>
            <a:off x="5865614" y="4272073"/>
            <a:ext cx="2309330" cy="262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Betkas\Lauros\Fizika\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7" t="30458" r="40557" b="32772"/>
          <a:stretch/>
        </p:blipFill>
        <p:spPr bwMode="auto">
          <a:xfrm>
            <a:off x="2927130" y="4639104"/>
            <a:ext cx="2938484" cy="225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961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Įdomybės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3124200" cy="311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3048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929" y="4038371"/>
            <a:ext cx="251936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776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18478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340319"/>
            <a:ext cx="7756525" cy="1054100"/>
          </a:xfrm>
        </p:spPr>
        <p:txBody>
          <a:bodyPr/>
          <a:lstStyle/>
          <a:p>
            <a:r>
              <a:rPr lang="lt-LT" dirty="0" smtClean="0"/>
              <a:t>         Įvairiausi </a:t>
            </a:r>
            <a:r>
              <a:rPr lang="lt-LT" dirty="0" smtClean="0"/>
              <a:t>kiaušiniai</a:t>
            </a:r>
            <a:endParaRPr lang="en-US" dirty="0"/>
          </a:p>
        </p:txBody>
      </p:sp>
      <p:pic>
        <p:nvPicPr>
          <p:cNvPr id="1027" name="Picture 3" descr="G:\11056928_879954122047771_689533682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t="3772" r="9010" b="16811"/>
          <a:stretch/>
        </p:blipFill>
        <p:spPr bwMode="auto">
          <a:xfrm>
            <a:off x="1963455" y="1828800"/>
            <a:ext cx="1590805" cy="250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t="5163" r="10958" b="15499"/>
          <a:stretch/>
        </p:blipFill>
        <p:spPr bwMode="auto">
          <a:xfrm>
            <a:off x="2741633" y="4804369"/>
            <a:ext cx="162525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870749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886" y="3647292"/>
            <a:ext cx="28765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7" t="10860" r="10737"/>
          <a:stretch/>
        </p:blipFill>
        <p:spPr bwMode="auto">
          <a:xfrm>
            <a:off x="6845148" y="5237967"/>
            <a:ext cx="1916481" cy="1647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45" y="1643127"/>
            <a:ext cx="256222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1315" y="1394419"/>
            <a:ext cx="124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Strutis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-32359" y="4342704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Kolibris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10836" y="1428866"/>
            <a:ext cx="2709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Juodasis gandras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208663" y="3379809"/>
            <a:ext cx="1976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Tetervinas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061561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57600"/>
            <a:ext cx="4659131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56263" cy="1054250"/>
          </a:xfrm>
        </p:spPr>
        <p:txBody>
          <a:bodyPr/>
          <a:lstStyle/>
          <a:p>
            <a:r>
              <a:rPr lang="lt-LT" dirty="0" smtClean="0"/>
              <a:t>Didžiausias pasaulio kiaušinis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981200"/>
            <a:ext cx="77724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100" dirty="0"/>
              <a:t>Kiaušinis, priklausantis išnykusiai </a:t>
            </a:r>
            <a:r>
              <a:rPr lang="lt-LT" sz="2100" dirty="0" err="1"/>
              <a:t>epiornitų</a:t>
            </a:r>
            <a:r>
              <a:rPr lang="lt-LT" sz="2100" dirty="0"/>
              <a:t> arba dar vadinamų paukščių-dramblių šeimai, yra 30 cm aukščio ir 21 cm pločio</a:t>
            </a:r>
            <a:r>
              <a:rPr lang="lt-LT" sz="2100" dirty="0" smtClean="0"/>
              <a:t>. Aukcione šis kiaušinis buvo parduotas už daugiau nei 44 </a:t>
            </a:r>
            <a:r>
              <a:rPr lang="lt-LT" sz="2100" dirty="0"/>
              <a:t>tūkstančių </a:t>
            </a:r>
            <a:r>
              <a:rPr lang="lt-LT" sz="2100" dirty="0" smtClean="0"/>
              <a:t>dolerių. Šis paukštis yra beveik 3 kartus didesnis už didžiausią pasaulio paukštį - strutį.</a:t>
            </a:r>
            <a:endParaRPr lang="en-US" sz="21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67"/>
          <a:stretch/>
        </p:blipFill>
        <p:spPr bwMode="auto">
          <a:xfrm>
            <a:off x="4953000" y="3810000"/>
            <a:ext cx="3719186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557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0" y="2057401"/>
            <a:ext cx="9143999" cy="4800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Kodėl margutis spalvotas?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 vienos spalvos sugeriamos, o kitos atspindimos.</a:t>
            </a:r>
          </a:p>
          <a:p>
            <a:pPr marL="457200" indent="-457200">
              <a:buAutoNum type="arabicPeriod" startAt="2"/>
            </a:pP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Kodėl </a:t>
            </a: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virtas </a:t>
            </a: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kiaušinis sukasi lėčiau už </a:t>
            </a: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nevirtą</a:t>
            </a: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Nevirtame </a:t>
            </a:r>
            <a:r>
              <a:rPr lang="lt-LT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kiaušinyje skystas turinys ne iš karto įgyja sukamąjį judėjimą, savo inercija stabdo lukšto </a:t>
            </a:r>
            <a:r>
              <a:rPr lang="lt-LT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judėjimą.</a:t>
            </a:r>
          </a:p>
          <a:p>
            <a:pPr marL="457200" lvl="0" indent="-457200">
              <a:buAutoNum type="arabicPeriod" startAt="3"/>
            </a:pP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Kokie fizikiniai reiškiniai vyksta kiaušinį marginant vašku?</a:t>
            </a:r>
          </a:p>
          <a:p>
            <a:pPr marL="0" lvl="0" indent="0" algn="ctr">
              <a:buNone/>
            </a:pPr>
            <a:r>
              <a:rPr lang="lt-LT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Lydymasis ir kietėjimas.</a:t>
            </a:r>
          </a:p>
          <a:p>
            <a:pPr marL="457200" lvl="0" indent="-457200">
              <a:buAutoNum type="arabicPeriod" startAt="4"/>
            </a:pP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Kiek laiko prireikia kieto kiaušinio išvirimui?</a:t>
            </a:r>
          </a:p>
          <a:p>
            <a:pPr marL="0" lvl="0" indent="0" algn="ctr">
              <a:buNone/>
            </a:pPr>
            <a:r>
              <a:rPr lang="lt-LT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7-10 </a:t>
            </a:r>
            <a:r>
              <a:rPr lang="lt-LT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min.</a:t>
            </a:r>
            <a:endParaRPr lang="lt-LT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solidFill>
                <a:srgbClr val="C00000"/>
              </a:solidFill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Klausimynas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90405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4294967295"/>
          </p:nvPr>
        </p:nvSpPr>
        <p:spPr>
          <a:xfrm>
            <a:off x="0" y="685800"/>
            <a:ext cx="9144000" cy="68266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chemeClr val="accent1"/>
                </a:solidFill>
              </a:rPr>
              <a:t>5.  </a:t>
            </a:r>
            <a:r>
              <a:rPr lang="lt-LT" dirty="0" smtClean="0">
                <a:solidFill>
                  <a:schemeClr val="tx1"/>
                </a:solidFill>
              </a:rPr>
              <a:t>Kokie yra kiaušinių dekoravimo būdai?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rgbClr val="C00000"/>
                </a:solidFill>
              </a:rPr>
              <a:t>Dekoravimas valgiui ir namams.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accent1"/>
                </a:solidFill>
              </a:rPr>
              <a:t>6.  </a:t>
            </a:r>
            <a:r>
              <a:rPr lang="lt-LT" dirty="0" smtClean="0">
                <a:solidFill>
                  <a:schemeClr val="tx1"/>
                </a:solidFill>
              </a:rPr>
              <a:t>Kas tai yra virimas?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rgbClr val="C00000"/>
                </a:solidFill>
              </a:rPr>
              <a:t>Skysčio virsmas garais skysčio viduje.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accent1"/>
                </a:solidFill>
              </a:rPr>
              <a:t>7.  </a:t>
            </a:r>
            <a:r>
              <a:rPr lang="lt-LT" dirty="0" smtClean="0">
                <a:solidFill>
                  <a:schemeClr val="tx1"/>
                </a:solidFill>
              </a:rPr>
              <a:t>Kokia kiaušinio sudėtis?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rgbClr val="C00000"/>
                </a:solidFill>
              </a:rPr>
              <a:t>Kietas apvalkalas ir skystas turinys.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accent1"/>
                </a:solidFill>
              </a:rPr>
              <a:t>8.  </a:t>
            </a:r>
            <a:r>
              <a:rPr lang="lt-LT" dirty="0" smtClean="0">
                <a:solidFill>
                  <a:schemeClr val="tx1"/>
                </a:solidFill>
              </a:rPr>
              <a:t>Kokie paukščiai deda didžiausius ir mažiausius kiaušinius?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rgbClr val="C00000"/>
                </a:solidFill>
              </a:rPr>
              <a:t>Didžiausius stručiai, mažiausius-kolibriai.</a:t>
            </a:r>
          </a:p>
          <a:p>
            <a:pPr marL="0" indent="0">
              <a:buNone/>
            </a:pPr>
            <a:r>
              <a:rPr lang="lt-LT" dirty="0">
                <a:solidFill>
                  <a:schemeClr val="accent1"/>
                </a:solidFill>
              </a:rPr>
              <a:t>9. </a:t>
            </a:r>
            <a:r>
              <a:rPr lang="lt-LT" dirty="0">
                <a:solidFill>
                  <a:schemeClr val="tx1"/>
                </a:solidFill>
              </a:rPr>
              <a:t>Kokiu </a:t>
            </a:r>
            <a:r>
              <a:rPr lang="lt-LT" dirty="0" err="1">
                <a:solidFill>
                  <a:schemeClr val="tx1"/>
                </a:solidFill>
              </a:rPr>
              <a:t>fizikiu</a:t>
            </a:r>
            <a:r>
              <a:rPr lang="lt-LT" dirty="0">
                <a:solidFill>
                  <a:schemeClr val="tx1"/>
                </a:solidFill>
              </a:rPr>
              <a:t> reiškiniu pagrįstas kiaušinių marginimas dažais?</a:t>
            </a:r>
          </a:p>
          <a:p>
            <a:pPr marL="0" indent="0" algn="ctr">
              <a:buNone/>
            </a:pPr>
            <a:r>
              <a:rPr lang="lt-LT" dirty="0">
                <a:solidFill>
                  <a:srgbClr val="C00000"/>
                </a:solidFill>
              </a:rPr>
              <a:t>Difuzija.</a:t>
            </a:r>
          </a:p>
          <a:p>
            <a:pPr marL="0" indent="0">
              <a:buNone/>
            </a:pPr>
            <a:r>
              <a:rPr lang="lt-LT" dirty="0">
                <a:solidFill>
                  <a:schemeClr val="accent1"/>
                </a:solidFill>
              </a:rPr>
              <a:t>10. </a:t>
            </a:r>
            <a:r>
              <a:rPr lang="lt-LT" dirty="0">
                <a:solidFill>
                  <a:schemeClr val="tx1"/>
                </a:solidFill>
              </a:rPr>
              <a:t>Kodėl lipdukas laikosi ant kiaušinio?</a:t>
            </a:r>
          </a:p>
          <a:p>
            <a:pPr marL="0" indent="0" algn="ctr">
              <a:buNone/>
            </a:pPr>
            <a:r>
              <a:rPr lang="lt-LT" dirty="0">
                <a:solidFill>
                  <a:srgbClr val="C00000"/>
                </a:solidFill>
              </a:rPr>
              <a:t>Dėl molekulinės traukos.</a:t>
            </a:r>
          </a:p>
          <a:p>
            <a:pPr marL="0" indent="0">
              <a:buNone/>
            </a:pPr>
            <a:r>
              <a:rPr lang="lt-LT" dirty="0">
                <a:solidFill>
                  <a:schemeClr val="accent1"/>
                </a:solidFill>
              </a:rPr>
              <a:t>11. </a:t>
            </a:r>
            <a:r>
              <a:rPr lang="lt-LT" dirty="0">
                <a:solidFill>
                  <a:schemeClr val="tx1"/>
                </a:solidFill>
              </a:rPr>
              <a:t>Kas dėdavo didžiausius pasaulyje kiaušinius?</a:t>
            </a:r>
          </a:p>
          <a:p>
            <a:pPr marL="0" indent="0" algn="ctr">
              <a:buNone/>
            </a:pPr>
            <a:r>
              <a:rPr lang="lt-LT" dirty="0" err="1">
                <a:solidFill>
                  <a:srgbClr val="C00000"/>
                </a:solidFill>
              </a:rPr>
              <a:t>Epiornitai</a:t>
            </a:r>
            <a:r>
              <a:rPr lang="lt-LT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lt-LT" dirty="0">
                <a:solidFill>
                  <a:schemeClr val="accent1"/>
                </a:solidFill>
              </a:rPr>
              <a:t>12. </a:t>
            </a:r>
            <a:r>
              <a:rPr lang="lt-LT" dirty="0">
                <a:solidFill>
                  <a:schemeClr val="tx1"/>
                </a:solidFill>
              </a:rPr>
              <a:t>Kodėl kiaušinyje galima išskutinėti įvairiausius raštus?</a:t>
            </a:r>
          </a:p>
          <a:p>
            <a:pPr marL="0" indent="0" algn="ctr">
              <a:buNone/>
            </a:pPr>
            <a:r>
              <a:rPr lang="lt-LT" dirty="0">
                <a:solidFill>
                  <a:srgbClr val="C00000"/>
                </a:solidFill>
              </a:rPr>
              <a:t>Dėl kiaušinio ir peiliuko tarpusavio trinties jėgos.</a:t>
            </a:r>
          </a:p>
          <a:p>
            <a:pPr marL="0" indent="0">
              <a:buNone/>
            </a:pPr>
            <a:endParaRPr lang="lt-LT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accent1"/>
                </a:solidFill>
              </a:rPr>
              <a:t> </a:t>
            </a:r>
            <a:endParaRPr lang="lt-L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5862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err="1" smtClean="0">
                <a:solidFill>
                  <a:schemeClr val="tx1"/>
                </a:solidFill>
              </a:rPr>
              <a:t>Valentinavičius</a:t>
            </a:r>
            <a:r>
              <a:rPr lang="lt-LT" dirty="0" smtClean="0">
                <a:solidFill>
                  <a:schemeClr val="tx1"/>
                </a:solidFill>
              </a:rPr>
              <a:t> </a:t>
            </a:r>
            <a:r>
              <a:rPr lang="lt-LT" dirty="0">
                <a:solidFill>
                  <a:schemeClr val="tx1"/>
                </a:solidFill>
              </a:rPr>
              <a:t>Vladas, Fizika </a:t>
            </a:r>
            <a:r>
              <a:rPr lang="lt-LT" dirty="0" smtClean="0">
                <a:solidFill>
                  <a:schemeClr val="tx1"/>
                </a:solidFill>
              </a:rPr>
              <a:t>10 </a:t>
            </a:r>
            <a:r>
              <a:rPr lang="lt-LT" dirty="0" err="1">
                <a:solidFill>
                  <a:schemeClr val="tx1"/>
                </a:solidFill>
              </a:rPr>
              <a:t>kl</a:t>
            </a:r>
            <a:r>
              <a:rPr lang="lt-LT" dirty="0">
                <a:solidFill>
                  <a:schemeClr val="tx1"/>
                </a:solidFill>
              </a:rPr>
              <a:t>., „Šviesa“, </a:t>
            </a:r>
            <a:r>
              <a:rPr lang="lt-LT" dirty="0" smtClean="0">
                <a:solidFill>
                  <a:schemeClr val="tx1"/>
                </a:solidFill>
              </a:rPr>
              <a:t>2006</a:t>
            </a:r>
          </a:p>
          <a:p>
            <a:r>
              <a:rPr lang="lt-LT" dirty="0" err="1"/>
              <a:t>Valentinavičius</a:t>
            </a:r>
            <a:r>
              <a:rPr lang="lt-LT" dirty="0"/>
              <a:t> Vladas, Fizika 9 </a:t>
            </a:r>
            <a:r>
              <a:rPr lang="lt-LT" dirty="0" err="1"/>
              <a:t>kl</a:t>
            </a:r>
            <a:r>
              <a:rPr lang="lt-LT" dirty="0"/>
              <a:t>., „Šviesa“, </a:t>
            </a:r>
            <a:r>
              <a:rPr lang="lt-LT" dirty="0" smtClean="0"/>
              <a:t>2005</a:t>
            </a:r>
            <a:endParaRPr lang="lt-LT" dirty="0" smtClean="0">
              <a:solidFill>
                <a:schemeClr val="tx1"/>
              </a:solidFill>
              <a:hlinkClick r:id="rId2"/>
            </a:endParaRPr>
          </a:p>
          <a:p>
            <a:r>
              <a:rPr lang="lt-LT" dirty="0" smtClean="0">
                <a:hlinkClick r:id="rId2"/>
              </a:rPr>
              <a:t>http</a:t>
            </a:r>
            <a:r>
              <a:rPr lang="lt-LT" dirty="0">
                <a:hlinkClick r:id="rId2"/>
              </a:rPr>
              <a:t>://www.fizika.lm.lt/content/view/47/76</a:t>
            </a:r>
            <a:r>
              <a:rPr lang="lt-LT" dirty="0" smtClean="0">
                <a:hlinkClick r:id="rId2"/>
              </a:rPr>
              <a:t>/</a:t>
            </a:r>
            <a:endParaRPr lang="lt-LT" dirty="0" smtClean="0"/>
          </a:p>
          <a:p>
            <a:r>
              <a:rPr lang="lt-LT" dirty="0">
                <a:hlinkClick r:id="rId3"/>
              </a:rPr>
              <a:t>https://</a:t>
            </a:r>
            <a:r>
              <a:rPr lang="lt-LT" dirty="0" smtClean="0">
                <a:hlinkClick r:id="rId3"/>
              </a:rPr>
              <a:t>lt.wikipedia.org/wiki/Kiau%C5%A1inis</a:t>
            </a:r>
            <a:endParaRPr lang="lt-LT" dirty="0" smtClean="0"/>
          </a:p>
          <a:p>
            <a:r>
              <a:rPr lang="lt-LT" dirty="0">
                <a:hlinkClick r:id="rId4"/>
              </a:rPr>
              <a:t>http://</a:t>
            </a:r>
            <a:r>
              <a:rPr lang="lt-LT" dirty="0" smtClean="0">
                <a:hlinkClick r:id="rId4"/>
              </a:rPr>
              <a:t>www.15min.lt/ji24/straipsnis/virtuve/tradicinis-</a:t>
            </a:r>
            <a:r>
              <a:rPr lang="lt-LT" dirty="0" err="1" smtClean="0">
                <a:hlinkClick r:id="rId4"/>
              </a:rPr>
              <a:t>kiausiniu-marginimas-vasku</a:t>
            </a:r>
            <a:r>
              <a:rPr lang="lt-LT" dirty="0" smtClean="0">
                <a:hlinkClick r:id="rId4"/>
              </a:rPr>
              <a:t>-detali-vaizdo-instrukcija-547-494149</a:t>
            </a:r>
            <a:endParaRPr lang="lt-LT" dirty="0" smtClean="0"/>
          </a:p>
          <a:p>
            <a:r>
              <a:rPr lang="lt-LT" dirty="0">
                <a:hlinkClick r:id="rId5"/>
              </a:rPr>
              <a:t>http://</a:t>
            </a:r>
            <a:r>
              <a:rPr lang="lt-LT" dirty="0" smtClean="0">
                <a:hlinkClick r:id="rId5"/>
              </a:rPr>
              <a:t>www.delfi.lt/gyvenimas/naujos_formos/senovinio-marguciu-marginimo-zavesys.d?id=44584927</a:t>
            </a: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literatūra: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55516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Betkas\Lauros\Fizika\velykiniai-marguciai-5155693f788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95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153400" cy="2286000"/>
          </a:xfrm>
        </p:spPr>
        <p:txBody>
          <a:bodyPr>
            <a:noAutofit/>
          </a:bodyPr>
          <a:lstStyle/>
          <a:p>
            <a:pPr algn="ctr"/>
            <a:r>
              <a:rPr lang="lt-LT" sz="6600" dirty="0" smtClean="0">
                <a:effectLst/>
              </a:rPr>
              <a:t>Ačiū už dėmesį</a:t>
            </a:r>
            <a:endParaRPr lang="lt-LT" sz="6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1704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Pasirinktinis 2">
      <a:dk1>
        <a:sysClr val="windowText" lastClr="000000"/>
      </a:dk1>
      <a:lt1>
        <a:sysClr val="window" lastClr="FFFFFF"/>
      </a:lt1>
      <a:dk2>
        <a:srgbClr val="CEB400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487</TotalTime>
  <Words>612</Words>
  <Application>Microsoft Office PowerPoint</Application>
  <PresentationFormat>Demonstracija ekrane (4:3)</PresentationFormat>
  <Paragraphs>166</Paragraphs>
  <Slides>28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28</vt:i4>
      </vt:variant>
    </vt:vector>
  </HeadingPairs>
  <TitlesOfParts>
    <vt:vector size="29" baseType="lpstr">
      <vt:lpstr>Hardcover</vt:lpstr>
      <vt:lpstr>Parengė: Erikas Mielaika ir Laura Vaičiūnaitė II b g kl.  Mokytoja Danutė Šmitienė Alytaus r. Butrimonių gimnazija </vt:lpstr>
      <vt:lpstr>Turinys</vt:lpstr>
      <vt:lpstr>Pramuši bronzą – rasi sidabrą, pramuši sidabrą – rasi auksą.</vt:lpstr>
      <vt:lpstr>Kas yra kiaušinis?</vt:lpstr>
      <vt:lpstr>Margučio reikšmė</vt:lpstr>
      <vt:lpstr>Kokį kiaušinį galima valgyti?</vt:lpstr>
      <vt:lpstr>Kaip sužinoti ar kiaušinis virtas?</vt:lpstr>
      <vt:lpstr>Tai galime iliustruoti bandymu:</vt:lpstr>
      <vt:lpstr>Kiaušinių dekoravimo būdai</vt:lpstr>
      <vt:lpstr>PowerPoint pristatymas</vt:lpstr>
      <vt:lpstr>PowerPoint pristatymas</vt:lpstr>
      <vt:lpstr>Marginimas dažais</vt:lpstr>
      <vt:lpstr>Marginimas dažais</vt:lpstr>
      <vt:lpstr>Marginimas vašku</vt:lpstr>
      <vt:lpstr>Dekoravimas lipduku</vt:lpstr>
      <vt:lpstr>Verta žinoti</vt:lpstr>
      <vt:lpstr>Margučių spalvų reikšmės</vt:lpstr>
      <vt:lpstr>Mįslė</vt:lpstr>
      <vt:lpstr>Skutinėjimas</vt:lpstr>
      <vt:lpstr>Įvairiomis technikomis dekoruoti kiaušiniai</vt:lpstr>
      <vt:lpstr>Įdomybės</vt:lpstr>
      <vt:lpstr>         Įvairiausi kiaušiniai</vt:lpstr>
      <vt:lpstr>Didžiausias pasaulio kiaušinis</vt:lpstr>
      <vt:lpstr>Klausimynas</vt:lpstr>
      <vt:lpstr>PowerPoint pristatymas</vt:lpstr>
      <vt:lpstr>Naudota literatūra:</vt:lpstr>
      <vt:lpstr>PowerPoint pristatymas</vt:lpstr>
      <vt:lpstr>Ačiū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Darbą atliko: Erikas mielaika Laura Vaičiūnaitė</dc:title>
  <dc:creator>Sony</dc:creator>
  <cp:lastModifiedBy>Vartotojas</cp:lastModifiedBy>
  <cp:revision>63</cp:revision>
  <dcterms:created xsi:type="dcterms:W3CDTF">2006-08-16T00:00:00Z</dcterms:created>
  <dcterms:modified xsi:type="dcterms:W3CDTF">2016-04-04T11:18:29Z</dcterms:modified>
</cp:coreProperties>
</file>