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8" r:id="rId3"/>
    <p:sldId id="257" r:id="rId4"/>
    <p:sldId id="266" r:id="rId5"/>
    <p:sldId id="259" r:id="rId6"/>
    <p:sldId id="260" r:id="rId7"/>
    <p:sldId id="261" r:id="rId8"/>
    <p:sldId id="262" r:id="rId9"/>
    <p:sldId id="263" r:id="rId10"/>
    <p:sldId id="264" r:id="rId11"/>
    <p:sldId id="265" r:id="rId12"/>
    <p:sldId id="258" r:id="rId13"/>
    <p:sldId id="270" r:id="rId14"/>
    <p:sldId id="271" r:id="rId15"/>
    <p:sldId id="269" r:id="rId1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33"/>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1" d="100"/>
          <a:sy n="91" d="100"/>
        </p:scale>
        <p:origin x="-1200" y="-163"/>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1E4C4809-B6C3-4173-BC44-6E2A048D7C83}" type="datetimeFigureOut">
              <a:rPr lang="lt-LT" smtClean="0"/>
              <a:t>2016-04-14</a:t>
            </a:fld>
            <a:endParaRPr lang="lt-LT"/>
          </a:p>
        </p:txBody>
      </p:sp>
      <p:sp>
        <p:nvSpPr>
          <p:cNvPr id="16" name="Slide Number Placeholder 15"/>
          <p:cNvSpPr>
            <a:spLocks noGrp="1"/>
          </p:cNvSpPr>
          <p:nvPr>
            <p:ph type="sldNum" sz="quarter" idx="11"/>
          </p:nvPr>
        </p:nvSpPr>
        <p:spPr/>
        <p:txBody>
          <a:bodyPr/>
          <a:lstStyle/>
          <a:p>
            <a:fld id="{93172C27-67F9-4CFD-8629-8D13674D1EB4}" type="slidenum">
              <a:rPr lang="lt-LT" smtClean="0"/>
              <a:t>‹#›</a:t>
            </a:fld>
            <a:endParaRPr lang="lt-LT"/>
          </a:p>
        </p:txBody>
      </p:sp>
      <p:sp>
        <p:nvSpPr>
          <p:cNvPr id="17" name="Footer Placeholder 16"/>
          <p:cNvSpPr>
            <a:spLocks noGrp="1"/>
          </p:cNvSpPr>
          <p:nvPr>
            <p:ph type="ftr" sz="quarter" idx="12"/>
          </p:nvPr>
        </p:nvSpPr>
        <p:spPr/>
        <p:txBody>
          <a:bodyPr/>
          <a:lstStyle/>
          <a:p>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1E4C4809-B6C3-4173-BC44-6E2A048D7C83}" type="datetimeFigureOut">
              <a:rPr lang="lt-LT" smtClean="0"/>
              <a:t>2016-04-14</a:t>
            </a:fld>
            <a:endParaRPr lang="lt-LT"/>
          </a:p>
        </p:txBody>
      </p:sp>
      <p:sp>
        <p:nvSpPr>
          <p:cNvPr id="15" name="Slide Number Placeholder 14"/>
          <p:cNvSpPr>
            <a:spLocks noGrp="1"/>
          </p:cNvSpPr>
          <p:nvPr>
            <p:ph type="sldNum" sz="quarter" idx="11"/>
          </p:nvPr>
        </p:nvSpPr>
        <p:spPr/>
        <p:txBody>
          <a:bodyPr/>
          <a:lstStyle/>
          <a:p>
            <a:fld id="{93172C27-67F9-4CFD-8629-8D13674D1EB4}" type="slidenum">
              <a:rPr lang="lt-LT" smtClean="0"/>
              <a:t>‹#›</a:t>
            </a:fld>
            <a:endParaRPr lang="lt-LT"/>
          </a:p>
        </p:txBody>
      </p:sp>
      <p:sp>
        <p:nvSpPr>
          <p:cNvPr id="16" name="Footer Placeholder 15"/>
          <p:cNvSpPr>
            <a:spLocks noGrp="1"/>
          </p:cNvSpPr>
          <p:nvPr>
            <p:ph type="ftr" sz="quarter" idx="12"/>
          </p:nvPr>
        </p:nvSpPr>
        <p:spPr/>
        <p:txBody>
          <a:bodyPr/>
          <a:lstStyle/>
          <a:p>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1E4C4809-B6C3-4173-BC44-6E2A048D7C83}" type="datetimeFigureOut">
              <a:rPr lang="lt-LT" smtClean="0"/>
              <a:t>2016-04-14</a:t>
            </a:fld>
            <a:endParaRPr lang="lt-LT"/>
          </a:p>
        </p:txBody>
      </p:sp>
      <p:sp>
        <p:nvSpPr>
          <p:cNvPr id="13" name="Slide Number Placeholder 12"/>
          <p:cNvSpPr>
            <a:spLocks noGrp="1"/>
          </p:cNvSpPr>
          <p:nvPr>
            <p:ph type="sldNum" sz="quarter" idx="11"/>
          </p:nvPr>
        </p:nvSpPr>
        <p:spPr/>
        <p:txBody>
          <a:bodyPr/>
          <a:lstStyle/>
          <a:p>
            <a:fld id="{93172C27-67F9-4CFD-8629-8D13674D1EB4}" type="slidenum">
              <a:rPr lang="lt-LT" smtClean="0"/>
              <a:t>‹#›</a:t>
            </a:fld>
            <a:endParaRPr lang="lt-LT"/>
          </a:p>
        </p:txBody>
      </p:sp>
      <p:sp>
        <p:nvSpPr>
          <p:cNvPr id="14" name="Footer Placeholder 13"/>
          <p:cNvSpPr>
            <a:spLocks noGrp="1"/>
          </p:cNvSpPr>
          <p:nvPr>
            <p:ph type="ftr" sz="quarter" idx="12"/>
          </p:nvPr>
        </p:nvSpPr>
        <p:spPr/>
        <p:txBody>
          <a:bodyPr/>
          <a:lstStyle/>
          <a:p>
            <a:endParaRPr lang="lt-LT"/>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1E4C4809-B6C3-4173-BC44-6E2A048D7C83}" type="datetimeFigureOut">
              <a:rPr lang="lt-LT" smtClean="0"/>
              <a:t>2016-04-14</a:t>
            </a:fld>
            <a:endParaRPr lang="lt-LT"/>
          </a:p>
        </p:txBody>
      </p:sp>
      <p:sp>
        <p:nvSpPr>
          <p:cNvPr id="9" name="Slide Number Placeholder 8"/>
          <p:cNvSpPr>
            <a:spLocks noGrp="1"/>
          </p:cNvSpPr>
          <p:nvPr>
            <p:ph type="sldNum" sz="quarter" idx="11"/>
          </p:nvPr>
        </p:nvSpPr>
        <p:spPr/>
        <p:txBody>
          <a:bodyPr/>
          <a:lstStyle/>
          <a:p>
            <a:fld id="{93172C27-67F9-4CFD-8629-8D13674D1EB4}" type="slidenum">
              <a:rPr lang="lt-LT" smtClean="0"/>
              <a:t>‹#›</a:t>
            </a:fld>
            <a:endParaRPr lang="lt-LT"/>
          </a:p>
        </p:txBody>
      </p:sp>
      <p:sp>
        <p:nvSpPr>
          <p:cNvPr id="10" name="Footer Placeholder 9"/>
          <p:cNvSpPr>
            <a:spLocks noGrp="1"/>
          </p:cNvSpPr>
          <p:nvPr>
            <p:ph type="ftr" sz="quarter" idx="12"/>
          </p:nvPr>
        </p:nvSpPr>
        <p:spPr/>
        <p:txBody>
          <a:bodyPr/>
          <a:lstStyle/>
          <a:p>
            <a:endParaRPr lang="lt-LT"/>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1E4C4809-B6C3-4173-BC44-6E2A048D7C83}" type="datetimeFigureOut">
              <a:rPr lang="lt-LT" smtClean="0"/>
              <a:t>2016-04-14</a:t>
            </a:fld>
            <a:endParaRPr lang="lt-LT"/>
          </a:p>
        </p:txBody>
      </p:sp>
      <p:sp>
        <p:nvSpPr>
          <p:cNvPr id="15" name="Slide Number Placeholder 14"/>
          <p:cNvSpPr>
            <a:spLocks noGrp="1"/>
          </p:cNvSpPr>
          <p:nvPr>
            <p:ph type="sldNum" sz="quarter" idx="11"/>
          </p:nvPr>
        </p:nvSpPr>
        <p:spPr/>
        <p:txBody>
          <a:bodyPr/>
          <a:lstStyle/>
          <a:p>
            <a:fld id="{93172C27-67F9-4CFD-8629-8D13674D1EB4}" type="slidenum">
              <a:rPr lang="lt-LT" smtClean="0"/>
              <a:t>‹#›</a:t>
            </a:fld>
            <a:endParaRPr lang="lt-LT"/>
          </a:p>
        </p:txBody>
      </p:sp>
      <p:sp>
        <p:nvSpPr>
          <p:cNvPr id="16" name="Footer Placeholder 15"/>
          <p:cNvSpPr>
            <a:spLocks noGrp="1"/>
          </p:cNvSpPr>
          <p:nvPr>
            <p:ph type="ftr" sz="quarter" idx="12"/>
          </p:nvPr>
        </p:nvSpPr>
        <p:spPr/>
        <p:txBody>
          <a:bodyPr/>
          <a:lstStyle/>
          <a:p>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1E4C4809-B6C3-4173-BC44-6E2A048D7C83}" type="datetimeFigureOut">
              <a:rPr lang="lt-LT" smtClean="0"/>
              <a:t>2016-04-14</a:t>
            </a:fld>
            <a:endParaRPr lang="lt-LT"/>
          </a:p>
        </p:txBody>
      </p:sp>
      <p:sp>
        <p:nvSpPr>
          <p:cNvPr id="8" name="Slide Number Placeholder 7"/>
          <p:cNvSpPr>
            <a:spLocks noGrp="1"/>
          </p:cNvSpPr>
          <p:nvPr>
            <p:ph type="sldNum" sz="quarter" idx="11"/>
          </p:nvPr>
        </p:nvSpPr>
        <p:spPr/>
        <p:txBody>
          <a:bodyPr/>
          <a:lstStyle/>
          <a:p>
            <a:fld id="{93172C27-67F9-4CFD-8629-8D13674D1EB4}" type="slidenum">
              <a:rPr lang="lt-LT" smtClean="0"/>
              <a:t>‹#›</a:t>
            </a:fld>
            <a:endParaRPr lang="lt-LT"/>
          </a:p>
        </p:txBody>
      </p:sp>
      <p:sp>
        <p:nvSpPr>
          <p:cNvPr id="9" name="Footer Placeholder 8"/>
          <p:cNvSpPr>
            <a:spLocks noGrp="1"/>
          </p:cNvSpPr>
          <p:nvPr>
            <p:ph type="ftr" sz="quarter" idx="12"/>
          </p:nvPr>
        </p:nvSpPr>
        <p:spPr/>
        <p:txBody>
          <a:bodyPr/>
          <a:lstStyle/>
          <a:p>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E4C4809-B6C3-4173-BC44-6E2A048D7C83}" type="datetimeFigureOut">
              <a:rPr lang="lt-LT" smtClean="0"/>
              <a:t>2016-04-14</a:t>
            </a:fld>
            <a:endParaRPr lang="lt-LT"/>
          </a:p>
        </p:txBody>
      </p:sp>
      <p:sp>
        <p:nvSpPr>
          <p:cNvPr id="6" name="Slide Number Placeholder 5"/>
          <p:cNvSpPr>
            <a:spLocks noGrp="1"/>
          </p:cNvSpPr>
          <p:nvPr>
            <p:ph type="sldNum" sz="quarter" idx="11"/>
          </p:nvPr>
        </p:nvSpPr>
        <p:spPr/>
        <p:txBody>
          <a:bodyPr/>
          <a:lstStyle/>
          <a:p>
            <a:fld id="{93172C27-67F9-4CFD-8629-8D13674D1EB4}" type="slidenum">
              <a:rPr lang="lt-LT" smtClean="0"/>
              <a:t>‹#›</a:t>
            </a:fld>
            <a:endParaRPr lang="lt-LT"/>
          </a:p>
        </p:txBody>
      </p:sp>
      <p:sp>
        <p:nvSpPr>
          <p:cNvPr id="7" name="Footer Placeholder 6"/>
          <p:cNvSpPr>
            <a:spLocks noGrp="1"/>
          </p:cNvSpPr>
          <p:nvPr>
            <p:ph type="ftr" sz="quarter" idx="12"/>
          </p:nvPr>
        </p:nvSpPr>
        <p:spPr/>
        <p:txBody>
          <a:bodyPr/>
          <a:lstStyle/>
          <a:p>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1E4C4809-B6C3-4173-BC44-6E2A048D7C83}" type="datetimeFigureOut">
              <a:rPr lang="lt-LT" smtClean="0"/>
              <a:t>2016-04-14</a:t>
            </a:fld>
            <a:endParaRPr lang="lt-LT"/>
          </a:p>
        </p:txBody>
      </p:sp>
      <p:sp>
        <p:nvSpPr>
          <p:cNvPr id="16" name="Slide Number Placeholder 15"/>
          <p:cNvSpPr>
            <a:spLocks noGrp="1"/>
          </p:cNvSpPr>
          <p:nvPr>
            <p:ph type="sldNum" sz="quarter" idx="11"/>
          </p:nvPr>
        </p:nvSpPr>
        <p:spPr/>
        <p:txBody>
          <a:bodyPr/>
          <a:lstStyle/>
          <a:p>
            <a:fld id="{93172C27-67F9-4CFD-8629-8D13674D1EB4}" type="slidenum">
              <a:rPr lang="lt-LT" smtClean="0"/>
              <a:t>‹#›</a:t>
            </a:fld>
            <a:endParaRPr lang="lt-LT"/>
          </a:p>
        </p:txBody>
      </p:sp>
      <p:sp>
        <p:nvSpPr>
          <p:cNvPr id="17" name="Footer Placeholder 16"/>
          <p:cNvSpPr>
            <a:spLocks noGrp="1"/>
          </p:cNvSpPr>
          <p:nvPr>
            <p:ph type="ftr" sz="quarter" idx="12"/>
          </p:nvPr>
        </p:nvSpPr>
        <p:spPr/>
        <p:txBody>
          <a:bodyPr/>
          <a:lstStyle/>
          <a:p>
            <a:endParaRPr lang="lt-LT"/>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1E4C4809-B6C3-4173-BC44-6E2A048D7C83}" type="datetimeFigureOut">
              <a:rPr lang="lt-LT" smtClean="0"/>
              <a:t>2016-04-14</a:t>
            </a:fld>
            <a:endParaRPr lang="lt-LT"/>
          </a:p>
        </p:txBody>
      </p:sp>
      <p:sp>
        <p:nvSpPr>
          <p:cNvPr id="14" name="Slide Number Placeholder 13"/>
          <p:cNvSpPr>
            <a:spLocks noGrp="1"/>
          </p:cNvSpPr>
          <p:nvPr>
            <p:ph type="sldNum" sz="quarter" idx="11"/>
          </p:nvPr>
        </p:nvSpPr>
        <p:spPr/>
        <p:txBody>
          <a:bodyPr/>
          <a:lstStyle/>
          <a:p>
            <a:fld id="{93172C27-67F9-4CFD-8629-8D13674D1EB4}" type="slidenum">
              <a:rPr lang="lt-LT" smtClean="0"/>
              <a:t>‹#›</a:t>
            </a:fld>
            <a:endParaRPr lang="lt-LT"/>
          </a:p>
        </p:txBody>
      </p:sp>
      <p:sp>
        <p:nvSpPr>
          <p:cNvPr id="15" name="Footer Placeholder 14"/>
          <p:cNvSpPr>
            <a:spLocks noGrp="1"/>
          </p:cNvSpPr>
          <p:nvPr>
            <p:ph type="ftr" sz="quarter" idx="12"/>
          </p:nvPr>
        </p:nvSpPr>
        <p:spPr/>
        <p:txBody>
          <a:bodyPr/>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4C4809-B6C3-4173-BC44-6E2A048D7C83}" type="datetimeFigureOut">
              <a:rPr lang="lt-LT" smtClean="0"/>
              <a:t>2016-04-14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172C27-67F9-4CFD-8629-8D13674D1EB4}"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4C4809-B6C3-4173-BC44-6E2A048D7C83}" type="datetimeFigureOut">
              <a:rPr lang="lt-LT" smtClean="0"/>
              <a:t>2016-04-14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3172C27-67F9-4CFD-8629-8D13674D1EB4}"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1E4C4809-B6C3-4173-BC44-6E2A048D7C83}" type="datetimeFigureOut">
              <a:rPr lang="lt-LT" smtClean="0"/>
              <a:t>2016-04-14</a:t>
            </a:fld>
            <a:endParaRPr lang="lt-LT"/>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lt-LT"/>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93172C27-67F9-4CFD-8629-8D13674D1EB4}" type="slidenum">
              <a:rPr lang="lt-LT" smtClean="0"/>
              <a:t>‹#›</a:t>
            </a:fld>
            <a:endParaRPr lang="lt-LT"/>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slide" Target="slide3.xml"/><Relationship Id="rId7" Type="http://schemas.openxmlformats.org/officeDocument/2006/relationships/slide" Target="slide7.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slide" Target="slide6.xml"/><Relationship Id="rId11" Type="http://schemas.openxmlformats.org/officeDocument/2006/relationships/slide" Target="slide12.xml"/><Relationship Id="rId5" Type="http://schemas.openxmlformats.org/officeDocument/2006/relationships/slide" Target="slide5.xml"/><Relationship Id="rId10" Type="http://schemas.openxmlformats.org/officeDocument/2006/relationships/slide" Target="slide11.xml"/><Relationship Id="rId4" Type="http://schemas.openxmlformats.org/officeDocument/2006/relationships/slide" Target="slide4.xml"/><Relationship Id="rId9" Type="http://schemas.openxmlformats.org/officeDocument/2006/relationships/slide" Target="slide9.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71800" y="-531440"/>
            <a:ext cx="7543800" cy="2152650"/>
          </a:xfrm>
        </p:spPr>
        <p:txBody>
          <a:bodyPr/>
          <a:lstStyle/>
          <a:p>
            <a:r>
              <a:rPr lang="lt-LT" dirty="0" smtClean="0">
                <a:solidFill>
                  <a:srgbClr val="FF0000"/>
                </a:solidFill>
                <a:latin typeface="Broadway" pitchFamily="82" charset="0"/>
              </a:rPr>
              <a:t>Marsas</a:t>
            </a:r>
            <a:endParaRPr lang="lt-LT" dirty="0">
              <a:solidFill>
                <a:srgbClr val="FF0000"/>
              </a:solidFill>
              <a:latin typeface="Broadway" pitchFamily="82" charset="0"/>
            </a:endParaRPr>
          </a:p>
        </p:txBody>
      </p:sp>
      <p:sp>
        <p:nvSpPr>
          <p:cNvPr id="3" name="Subtitle 2"/>
          <p:cNvSpPr>
            <a:spLocks noGrp="1"/>
          </p:cNvSpPr>
          <p:nvPr>
            <p:ph type="subTitle" idx="1"/>
          </p:nvPr>
        </p:nvSpPr>
        <p:spPr>
          <a:xfrm>
            <a:off x="2481072" y="3348059"/>
            <a:ext cx="6172200" cy="685800"/>
          </a:xfrm>
        </p:spPr>
        <p:txBody>
          <a:bodyPr/>
          <a:lstStyle/>
          <a:p>
            <a:endParaRPr lang="lt-LT" dirty="0"/>
          </a:p>
        </p:txBody>
      </p:sp>
      <p:pic>
        <p:nvPicPr>
          <p:cNvPr id="1026" name="Picture 2" descr="C:\Users\Justinas\Desktop\vg1_p20938-e1368168020444.gif.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14" y="17632"/>
            <a:ext cx="9163214" cy="68664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27984" y="-15309"/>
            <a:ext cx="6624736" cy="1569660"/>
          </a:xfrm>
          <a:prstGeom prst="rect">
            <a:avLst/>
          </a:prstGeom>
          <a:noFill/>
        </p:spPr>
        <p:txBody>
          <a:bodyPr wrap="square" rtlCol="0">
            <a:spAutoFit/>
          </a:bodyPr>
          <a:lstStyle/>
          <a:p>
            <a:r>
              <a:rPr lang="lt-LT" sz="9600" b="1" dirty="0" smtClean="0">
                <a:solidFill>
                  <a:srgbClr val="FF0000"/>
                </a:solidFill>
                <a:latin typeface="Aharoni" panose="02010803020104030203" pitchFamily="2" charset="-79"/>
                <a:cs typeface="Aharoni" panose="02010803020104030203" pitchFamily="2" charset="-79"/>
              </a:rPr>
              <a:t>Marsas</a:t>
            </a:r>
            <a:endParaRPr lang="lt-LT" sz="9600" b="1" dirty="0">
              <a:solidFill>
                <a:srgbClr val="FF0000"/>
              </a:solidFill>
              <a:latin typeface="Aharoni" panose="02010803020104030203" pitchFamily="2" charset="-79"/>
              <a:cs typeface="Aharoni" panose="02010803020104030203" pitchFamily="2" charset="-79"/>
            </a:endParaRPr>
          </a:p>
        </p:txBody>
      </p:sp>
      <p:sp>
        <p:nvSpPr>
          <p:cNvPr id="5" name="TextBox 4"/>
          <p:cNvSpPr txBox="1"/>
          <p:nvPr/>
        </p:nvSpPr>
        <p:spPr>
          <a:xfrm>
            <a:off x="5508104" y="2132856"/>
            <a:ext cx="3168352" cy="1477328"/>
          </a:xfrm>
          <a:prstGeom prst="rect">
            <a:avLst/>
          </a:prstGeom>
          <a:noFill/>
        </p:spPr>
        <p:txBody>
          <a:bodyPr wrap="square" rtlCol="0">
            <a:spAutoFit/>
          </a:bodyPr>
          <a:lstStyle/>
          <a:p>
            <a:r>
              <a:rPr lang="lt-LT" dirty="0" smtClean="0"/>
              <a:t>Justinas Petkevičius</a:t>
            </a:r>
          </a:p>
          <a:p>
            <a:r>
              <a:rPr lang="lt-LT" dirty="0" smtClean="0"/>
              <a:t>Adrijus </a:t>
            </a:r>
            <a:r>
              <a:rPr lang="lt-LT" dirty="0" err="1" smtClean="0"/>
              <a:t>Saulevičius</a:t>
            </a:r>
            <a:r>
              <a:rPr lang="lt-LT" dirty="0" smtClean="0"/>
              <a:t> 10b</a:t>
            </a:r>
            <a:endParaRPr lang="lt-LT" dirty="0"/>
          </a:p>
          <a:p>
            <a:r>
              <a:rPr lang="lt-LT" dirty="0" smtClean="0"/>
              <a:t>Alytaus Šaltinių pagrindinė mokykla </a:t>
            </a:r>
          </a:p>
          <a:p>
            <a:r>
              <a:rPr lang="lt-LT" dirty="0"/>
              <a:t>M</a:t>
            </a:r>
            <a:r>
              <a:rPr lang="lt-LT" dirty="0" smtClean="0"/>
              <a:t>okytoja: Rasa Kižienė</a:t>
            </a:r>
          </a:p>
        </p:txBody>
      </p:sp>
    </p:spTree>
    <p:extLst>
      <p:ext uri="{BB962C8B-B14F-4D97-AF65-F5344CB8AC3E}">
        <p14:creationId xmlns:p14="http://schemas.microsoft.com/office/powerpoint/2010/main" val="3677036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Justinas\Desktop\15100-900x6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urinio vietos rezervavimo ženklas 1"/>
          <p:cNvSpPr>
            <a:spLocks noGrp="1"/>
          </p:cNvSpPr>
          <p:nvPr>
            <p:ph idx="1"/>
          </p:nvPr>
        </p:nvSpPr>
        <p:spPr>
          <a:xfrm>
            <a:off x="179512" y="1340768"/>
            <a:ext cx="6096000" cy="3657599"/>
          </a:xfrm>
        </p:spPr>
        <p:txBody>
          <a:bodyPr/>
          <a:lstStyle/>
          <a:p>
            <a:r>
              <a:rPr lang="lt-LT" b="1" dirty="0" smtClean="0">
                <a:hlinkClick r:id="rId3" action="ppaction://hlinksldjump"/>
              </a:rPr>
              <a:t>Kas yra Marsas?</a:t>
            </a:r>
            <a:endParaRPr lang="lt-LT" b="1" dirty="0" smtClean="0"/>
          </a:p>
          <a:p>
            <a:r>
              <a:rPr lang="lt-LT" b="1" dirty="0" smtClean="0">
                <a:hlinkClick r:id="rId4" action="ppaction://hlinksldjump"/>
              </a:rPr>
              <a:t>Saulės sistemos objektai pagal </a:t>
            </a:r>
            <a:r>
              <a:rPr lang="lt-LT" b="1" dirty="0" err="1" smtClean="0">
                <a:hlinkClick r:id="rId4" action="ppaction://hlinksldjump"/>
              </a:rPr>
              <a:t>padėdį</a:t>
            </a:r>
            <a:endParaRPr lang="lt-LT" b="1" dirty="0" smtClean="0"/>
          </a:p>
          <a:p>
            <a:r>
              <a:rPr lang="lt-LT" b="1" dirty="0" smtClean="0">
                <a:hlinkClick r:id="rId5" action="ppaction://hlinksldjump"/>
              </a:rPr>
              <a:t>Paviršius</a:t>
            </a:r>
            <a:endParaRPr lang="lt-LT" b="1" dirty="0" smtClean="0"/>
          </a:p>
          <a:p>
            <a:r>
              <a:rPr lang="lt-LT" b="1" dirty="0" smtClean="0">
                <a:hlinkClick r:id="rId6" action="ppaction://hlinksldjump"/>
              </a:rPr>
              <a:t>Judėjimas</a:t>
            </a:r>
            <a:endParaRPr lang="lt-LT" b="1" dirty="0" smtClean="0"/>
          </a:p>
          <a:p>
            <a:r>
              <a:rPr lang="lt-LT" b="1" dirty="0" smtClean="0">
                <a:hlinkClick r:id="rId7" action="ppaction://hlinksldjump"/>
              </a:rPr>
              <a:t>Atmosfera</a:t>
            </a:r>
            <a:endParaRPr lang="lt-LT" b="1" dirty="0" smtClean="0"/>
          </a:p>
          <a:p>
            <a:r>
              <a:rPr lang="lt-LT" b="1" dirty="0" smtClean="0">
                <a:hlinkClick r:id="rId8" action="ppaction://hlinksldjump"/>
              </a:rPr>
              <a:t>Branduolys</a:t>
            </a:r>
            <a:endParaRPr lang="lt-LT" b="1" dirty="0" smtClean="0"/>
          </a:p>
          <a:p>
            <a:r>
              <a:rPr lang="lt-LT" b="1" dirty="0" smtClean="0">
                <a:hlinkClick r:id="rId9" action="ppaction://hlinksldjump"/>
              </a:rPr>
              <a:t>Palydovai</a:t>
            </a:r>
            <a:endParaRPr lang="lt-LT" b="1" dirty="0" smtClean="0"/>
          </a:p>
          <a:p>
            <a:r>
              <a:rPr lang="lt-LT" b="1" dirty="0" smtClean="0">
                <a:hlinkClick r:id="rId10" action="ppaction://hlinksldjump"/>
              </a:rPr>
              <a:t>Įdomūs faktai</a:t>
            </a:r>
            <a:endParaRPr lang="lt-LT" b="1" dirty="0" smtClean="0"/>
          </a:p>
          <a:p>
            <a:r>
              <a:rPr lang="lt-LT" b="1" dirty="0" smtClean="0">
                <a:solidFill>
                  <a:schemeClr val="accent6">
                    <a:lumMod val="20000"/>
                    <a:lumOff val="80000"/>
                  </a:schemeClr>
                </a:solidFill>
                <a:hlinkClick r:id="rId11" action="ppaction://hlinksldjump"/>
              </a:rPr>
              <a:t>Charakteristikos</a:t>
            </a:r>
            <a:endParaRPr lang="lt-LT" b="1" dirty="0" smtClean="0">
              <a:solidFill>
                <a:schemeClr val="accent6">
                  <a:lumMod val="20000"/>
                  <a:lumOff val="80000"/>
                </a:schemeClr>
              </a:solidFill>
            </a:endParaRPr>
          </a:p>
          <a:p>
            <a:endParaRPr lang="lt-LT" dirty="0"/>
          </a:p>
        </p:txBody>
      </p:sp>
      <p:sp>
        <p:nvSpPr>
          <p:cNvPr id="3" name="Antraštė 2"/>
          <p:cNvSpPr>
            <a:spLocks noGrp="1"/>
          </p:cNvSpPr>
          <p:nvPr>
            <p:ph type="title"/>
          </p:nvPr>
        </p:nvSpPr>
        <p:spPr>
          <a:xfrm>
            <a:off x="179512" y="260648"/>
            <a:ext cx="7543800" cy="914400"/>
          </a:xfrm>
        </p:spPr>
        <p:txBody>
          <a:bodyPr/>
          <a:lstStyle/>
          <a:p>
            <a:r>
              <a:rPr lang="lt-LT" b="1" dirty="0" smtClean="0">
                <a:solidFill>
                  <a:schemeClr val="accent6">
                    <a:lumMod val="20000"/>
                    <a:lumOff val="80000"/>
                  </a:schemeClr>
                </a:solidFill>
                <a:latin typeface="Aharoni" panose="02010803020104030203" pitchFamily="2" charset="-79"/>
                <a:cs typeface="Aharoni" panose="02010803020104030203" pitchFamily="2" charset="-79"/>
              </a:rPr>
              <a:t>Turinys</a:t>
            </a:r>
            <a:endParaRPr lang="lt-LT" b="1" dirty="0">
              <a:solidFill>
                <a:schemeClr val="accent6">
                  <a:lumMod val="20000"/>
                  <a:lumOff val="80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197263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79712" y="8037512"/>
            <a:ext cx="6096000" cy="3657599"/>
          </a:xfrm>
        </p:spPr>
        <p:txBody>
          <a:bodyPr/>
          <a:lstStyle/>
          <a:p>
            <a:pPr marL="18288" indent="0">
              <a:buNone/>
            </a:pPr>
            <a:endParaRPr lang="lt-LT" dirty="0"/>
          </a:p>
        </p:txBody>
      </p:sp>
      <p:sp>
        <p:nvSpPr>
          <p:cNvPr id="3" name="Title 2"/>
          <p:cNvSpPr>
            <a:spLocks noGrp="1"/>
          </p:cNvSpPr>
          <p:nvPr>
            <p:ph type="title"/>
          </p:nvPr>
        </p:nvSpPr>
        <p:spPr>
          <a:xfrm>
            <a:off x="467544" y="3356992"/>
            <a:ext cx="7543800" cy="914400"/>
          </a:xfrm>
        </p:spPr>
        <p:txBody>
          <a:bodyPr/>
          <a:lstStyle/>
          <a:p>
            <a:r>
              <a:rPr lang="lt-LT" sz="4400" b="1" dirty="0" smtClean="0">
                <a:solidFill>
                  <a:srgbClr val="C00000"/>
                </a:solidFill>
                <a:effectLst/>
              </a:rPr>
              <a:t>Marsas</a:t>
            </a:r>
            <a:r>
              <a:rPr lang="lt-LT" sz="4400" dirty="0" smtClean="0">
                <a:effectLst/>
              </a:rPr>
              <a:t> </a:t>
            </a:r>
            <a:r>
              <a:rPr lang="lt-LT" sz="4400" dirty="0">
                <a:effectLst/>
              </a:rPr>
              <a:t>(sen. lietuvių pavadinimas </a:t>
            </a:r>
            <a:r>
              <a:rPr lang="lt-LT" sz="4400" b="1" dirty="0">
                <a:effectLst/>
              </a:rPr>
              <a:t>Žiezdrė</a:t>
            </a:r>
            <a:r>
              <a:rPr lang="lt-LT" sz="4400" dirty="0">
                <a:effectLst/>
              </a:rPr>
              <a:t>) – ketvirtoji pagal atstumą nuo Saulės (tarp Žemės ir Jupiterio) ir septinta pagal dydį </a:t>
            </a:r>
            <a:r>
              <a:rPr lang="lt-LT" sz="4400" dirty="0" smtClean="0">
                <a:effectLst/>
              </a:rPr>
              <a:t>Saulės </a:t>
            </a:r>
            <a:r>
              <a:rPr lang="lt-LT" sz="4400" dirty="0">
                <a:effectLst/>
              </a:rPr>
              <a:t>sistemos planeta.</a:t>
            </a:r>
            <a:endParaRPr lang="lt-LT" sz="4400" dirty="0"/>
          </a:p>
        </p:txBody>
      </p:sp>
      <p:pic>
        <p:nvPicPr>
          <p:cNvPr id="2050" name="Picture 2" descr="http://i.huffpost.com/gen/3405380/images/o-MARS-CHOCOLATE-faceboo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3928" y="4149080"/>
            <a:ext cx="5040560" cy="25202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5801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lt-LT" dirty="0"/>
          </a:p>
        </p:txBody>
      </p:sp>
      <p:sp>
        <p:nvSpPr>
          <p:cNvPr id="3" name="Title 2"/>
          <p:cNvSpPr>
            <a:spLocks noGrp="1"/>
          </p:cNvSpPr>
          <p:nvPr>
            <p:ph type="title"/>
          </p:nvPr>
        </p:nvSpPr>
        <p:spPr/>
        <p:txBody>
          <a:bodyPr/>
          <a:lstStyle/>
          <a:p>
            <a:endParaRPr lang="lt-LT"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72816"/>
            <a:ext cx="8496944" cy="21602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23530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15616" y="1196752"/>
            <a:ext cx="6096000" cy="3657599"/>
          </a:xfrm>
        </p:spPr>
        <p:txBody>
          <a:bodyPr/>
          <a:lstStyle/>
          <a:p>
            <a:pPr marL="18288" indent="0">
              <a:buNone/>
            </a:pPr>
            <a:endParaRPr lang="lt-LT" dirty="0"/>
          </a:p>
        </p:txBody>
      </p:sp>
      <p:sp>
        <p:nvSpPr>
          <p:cNvPr id="3" name="Title 2"/>
          <p:cNvSpPr>
            <a:spLocks noGrp="1"/>
          </p:cNvSpPr>
          <p:nvPr>
            <p:ph type="title"/>
          </p:nvPr>
        </p:nvSpPr>
        <p:spPr>
          <a:xfrm>
            <a:off x="755576" y="4653136"/>
            <a:ext cx="7543800" cy="914400"/>
          </a:xfrm>
        </p:spPr>
        <p:txBody>
          <a:bodyPr/>
          <a:lstStyle/>
          <a:p>
            <a:r>
              <a:rPr lang="lt-LT" b="1" dirty="0" smtClean="0">
                <a:solidFill>
                  <a:srgbClr val="FFC000"/>
                </a:solidFill>
                <a:effectLst/>
              </a:rPr>
              <a:t>Paviršius</a:t>
            </a:r>
            <a:r>
              <a:rPr lang="lt-LT" b="1" dirty="0" smtClean="0">
                <a:effectLst/>
              </a:rPr>
              <a:t> - </a:t>
            </a:r>
            <a:r>
              <a:rPr lang="lt-LT" dirty="0">
                <a:effectLst/>
              </a:rPr>
              <a:t>Marso paviršiuje daug kraterių, yra kanjonų, plokštikalnių, lygumų, ugnikalnių. Vidutinis aukščių skirtumas apie 100 km.</a:t>
            </a:r>
            <a:endParaRPr lang="lt-LT" dirty="0"/>
          </a:p>
        </p:txBody>
      </p:sp>
    </p:spTree>
    <p:extLst>
      <p:ext uri="{BB962C8B-B14F-4D97-AF65-F5344CB8AC3E}">
        <p14:creationId xmlns:p14="http://schemas.microsoft.com/office/powerpoint/2010/main" val="19133627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314608" y="7244320"/>
            <a:ext cx="6096000" cy="3657599"/>
          </a:xfrm>
        </p:spPr>
        <p:txBody>
          <a:bodyPr/>
          <a:lstStyle/>
          <a:p>
            <a:endParaRPr lang="lt-LT" dirty="0"/>
          </a:p>
        </p:txBody>
      </p:sp>
      <p:sp>
        <p:nvSpPr>
          <p:cNvPr id="3" name="Title 2"/>
          <p:cNvSpPr>
            <a:spLocks noGrp="1"/>
          </p:cNvSpPr>
          <p:nvPr>
            <p:ph type="title"/>
          </p:nvPr>
        </p:nvSpPr>
        <p:spPr>
          <a:xfrm>
            <a:off x="611560" y="4725144"/>
            <a:ext cx="7543800" cy="914400"/>
          </a:xfrm>
        </p:spPr>
        <p:txBody>
          <a:bodyPr/>
          <a:lstStyle/>
          <a:p>
            <a:r>
              <a:rPr lang="lt-LT" sz="4000" dirty="0" smtClean="0">
                <a:solidFill>
                  <a:srgbClr val="92D050"/>
                </a:solidFill>
              </a:rPr>
              <a:t>Judėjimas</a:t>
            </a:r>
            <a:r>
              <a:rPr lang="lt-LT" sz="4000" dirty="0" smtClean="0">
                <a:solidFill>
                  <a:schemeClr val="accent4">
                    <a:lumMod val="20000"/>
                    <a:lumOff val="80000"/>
                  </a:schemeClr>
                </a:solidFill>
              </a:rPr>
              <a:t>-</a:t>
            </a:r>
            <a:r>
              <a:rPr lang="lt-LT" sz="4000" dirty="0">
                <a:effectLst/>
              </a:rPr>
              <a:t>Marsas skrieja aplink Saulę elipsine orbita vidutiniu 24,2 km/s greičiu. Nuotolis nuo Saulės kinta nuo 207 iki 249 milijonų km. Saulę jis apskrieja per 1,9 </a:t>
            </a:r>
            <a:r>
              <a:rPr lang="lt-LT" sz="4000" dirty="0" smtClean="0">
                <a:effectLst/>
              </a:rPr>
              <a:t>metų.Vidutinis </a:t>
            </a:r>
            <a:r>
              <a:rPr lang="lt-LT" sz="4000" dirty="0">
                <a:effectLst/>
              </a:rPr>
              <a:t>atstumas nuo Marso iki Saulės yra 228 mln. </a:t>
            </a:r>
            <a:endParaRPr lang="lt-LT" sz="4000" dirty="0">
              <a:solidFill>
                <a:schemeClr val="accent4">
                  <a:lumMod val="20000"/>
                  <a:lumOff val="80000"/>
                </a:schemeClr>
              </a:solidFill>
            </a:endParaRPr>
          </a:p>
        </p:txBody>
      </p:sp>
    </p:spTree>
    <p:extLst>
      <p:ext uri="{BB962C8B-B14F-4D97-AF65-F5344CB8AC3E}">
        <p14:creationId xmlns:p14="http://schemas.microsoft.com/office/powerpoint/2010/main" val="37563222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23728" y="7173416"/>
            <a:ext cx="3096344" cy="1857399"/>
          </a:xfrm>
        </p:spPr>
        <p:txBody>
          <a:bodyPr/>
          <a:lstStyle/>
          <a:p>
            <a:endParaRPr lang="lt-LT" dirty="0"/>
          </a:p>
        </p:txBody>
      </p:sp>
      <p:sp>
        <p:nvSpPr>
          <p:cNvPr id="3" name="Title 2"/>
          <p:cNvSpPr>
            <a:spLocks noGrp="1"/>
          </p:cNvSpPr>
          <p:nvPr>
            <p:ph type="title"/>
          </p:nvPr>
        </p:nvSpPr>
        <p:spPr>
          <a:xfrm>
            <a:off x="611560" y="5517232"/>
            <a:ext cx="7543800" cy="914400"/>
          </a:xfrm>
        </p:spPr>
        <p:txBody>
          <a:bodyPr/>
          <a:lstStyle/>
          <a:p>
            <a:r>
              <a:rPr lang="lt-LT" sz="2800" b="1" dirty="0" smtClean="0">
                <a:solidFill>
                  <a:schemeClr val="accent6">
                    <a:lumMod val="40000"/>
                    <a:lumOff val="60000"/>
                  </a:schemeClr>
                </a:solidFill>
                <a:effectLst/>
              </a:rPr>
              <a:t>Atmosfera</a:t>
            </a:r>
            <a:r>
              <a:rPr lang="lt-LT" sz="2800" b="1" dirty="0" smtClean="0">
                <a:effectLst/>
              </a:rPr>
              <a:t>-</a:t>
            </a:r>
            <a:r>
              <a:rPr lang="lt-LT" sz="2800" dirty="0">
                <a:effectLst/>
              </a:rPr>
              <a:t>Marso atmosferą sudaro </a:t>
            </a:r>
            <a:r>
              <a:rPr lang="lt-LT" sz="2800" dirty="0" smtClean="0">
                <a:effectLst/>
              </a:rPr>
              <a:t>anglies </a:t>
            </a:r>
            <a:r>
              <a:rPr lang="lt-LT" sz="2800" dirty="0">
                <a:effectLst/>
              </a:rPr>
              <a:t>dioksidas (95 %), azotas (2,7 %), argonas (1,6 %), deguonis (0,1 %), vandens garai (&lt;0,2 %). Planetos albedas 20 %, slėgis prie planetos paviršiaus 170 kartų mažesnis negu prie Žemės paviršiaus: 15-45 km aukštyje kartais matomi ploni debesys, sudaryti iš ledo kristalų. Dėl retos ir giedros Marso atmosferos labai kinta paviršiaus temperatūra per parą: pusiaujo srityse vidurdienį paviršius įšyla iki 20 °C, per naktį atšąla iki -100 °C. Reta atmosfera nesudaro šiltnamio efekto. Atmosferoje pučia stiprūs vėjai (iki 100 m/s), kurie sukelia smėlio audras, apimančias visą planetą.</a:t>
            </a:r>
            <a:endParaRPr lang="lt-LT" sz="2800" dirty="0"/>
          </a:p>
        </p:txBody>
      </p:sp>
    </p:spTree>
    <p:extLst>
      <p:ext uri="{BB962C8B-B14F-4D97-AF65-F5344CB8AC3E}">
        <p14:creationId xmlns:p14="http://schemas.microsoft.com/office/powerpoint/2010/main" val="25987295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95736" y="5589240"/>
            <a:ext cx="6096000" cy="3657599"/>
          </a:xfrm>
        </p:spPr>
        <p:txBody>
          <a:bodyPr/>
          <a:lstStyle/>
          <a:p>
            <a:endParaRPr lang="lt-LT" dirty="0"/>
          </a:p>
        </p:txBody>
      </p:sp>
      <p:sp>
        <p:nvSpPr>
          <p:cNvPr id="3" name="Title 2"/>
          <p:cNvSpPr>
            <a:spLocks noGrp="1"/>
          </p:cNvSpPr>
          <p:nvPr>
            <p:ph type="title"/>
          </p:nvPr>
        </p:nvSpPr>
        <p:spPr>
          <a:xfrm>
            <a:off x="827584" y="5877272"/>
            <a:ext cx="7543800" cy="914400"/>
          </a:xfrm>
        </p:spPr>
        <p:txBody>
          <a:bodyPr/>
          <a:lstStyle/>
          <a:p>
            <a:r>
              <a:rPr lang="lt-LT" sz="4400" b="1" dirty="0" smtClean="0">
                <a:solidFill>
                  <a:srgbClr val="FFFF00"/>
                </a:solidFill>
                <a:effectLst/>
              </a:rPr>
              <a:t>Branduolys-</a:t>
            </a:r>
            <a:r>
              <a:rPr lang="lt-LT" sz="4400" dirty="0">
                <a:effectLst/>
              </a:rPr>
              <a:t>Remiantis Marso sandaros teoriniais modeliais, Marsas turi 1480 km spindulio geležies ir geležies sulfido branduolį, 2300 km storio silikatų mantiją ir virš jos 100 km storio granito ir bazaltų plutą. </a:t>
            </a:r>
            <a:r>
              <a:rPr lang="lt-LT" sz="4400" dirty="0" smtClean="0">
                <a:effectLst/>
              </a:rPr>
              <a:t>Magnetinis </a:t>
            </a:r>
            <a:r>
              <a:rPr lang="lt-LT" sz="4400" dirty="0">
                <a:effectLst/>
              </a:rPr>
              <a:t>laukas yra apie 500 kartų silpnesnis negu Žemės.</a:t>
            </a:r>
            <a:endParaRPr lang="lt-LT" sz="4400" dirty="0">
              <a:solidFill>
                <a:srgbClr val="FFFF00"/>
              </a:solidFill>
            </a:endParaRPr>
          </a:p>
        </p:txBody>
      </p:sp>
    </p:spTree>
    <p:extLst>
      <p:ext uri="{BB962C8B-B14F-4D97-AF65-F5344CB8AC3E}">
        <p14:creationId xmlns:p14="http://schemas.microsoft.com/office/powerpoint/2010/main" val="1416648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1560" y="5805264"/>
            <a:ext cx="7543800" cy="914400"/>
          </a:xfrm>
        </p:spPr>
        <p:txBody>
          <a:bodyPr/>
          <a:lstStyle/>
          <a:p>
            <a:r>
              <a:rPr lang="lt-LT" sz="3200" b="1" dirty="0" smtClean="0">
                <a:solidFill>
                  <a:srgbClr val="0000FF"/>
                </a:solidFill>
                <a:effectLst/>
              </a:rPr>
              <a:t>Palydovai-</a:t>
            </a:r>
            <a:r>
              <a:rPr lang="lt-LT" sz="3200" dirty="0">
                <a:effectLst/>
              </a:rPr>
              <a:t>Marsas turi 2 gamtinius palydovus – Fobą ir Deimą. 1877 m. juos atrado amerikiečių astronomas </a:t>
            </a:r>
            <a:r>
              <a:rPr lang="lt-LT" sz="3200" dirty="0" smtClean="0">
                <a:effectLst/>
              </a:rPr>
              <a:t>Asap Hall</a:t>
            </a:r>
            <a:r>
              <a:rPr lang="lt-LT" sz="3200" dirty="0">
                <a:effectLst/>
              </a:rPr>
              <a:t>.</a:t>
            </a:r>
            <a:br>
              <a:rPr lang="lt-LT" sz="3200" dirty="0">
                <a:effectLst/>
              </a:rPr>
            </a:br>
            <a:r>
              <a:rPr lang="lt-LT" sz="3200" dirty="0">
                <a:effectLst/>
              </a:rPr>
              <a:t>Palydovai netaisyklingos formos: Fobo skersmuo 28 km, o Deimo – 16 km. Abiejų palydovų paviršiuje matoma daugybė smūginių kraterių. Manoma, jog palydovai yra kiti astronominiai kūnai (pvz., asteroidai), patekę į Marso gravitacijos lauką ir pradėję skrieti aplink planetą.</a:t>
            </a:r>
            <a:r>
              <a:rPr lang="lt-LT" sz="4400" dirty="0">
                <a:effectLst/>
              </a:rPr>
              <a:t/>
            </a:r>
            <a:br>
              <a:rPr lang="lt-LT" sz="4400" dirty="0">
                <a:effectLst/>
              </a:rPr>
            </a:br>
            <a:endParaRPr lang="lt-LT" sz="4400" dirty="0">
              <a:solidFill>
                <a:srgbClr val="0000FF"/>
              </a:solidFill>
            </a:endParaRPr>
          </a:p>
        </p:txBody>
      </p:sp>
    </p:spTree>
    <p:extLst>
      <p:ext uri="{BB962C8B-B14F-4D97-AF65-F5344CB8AC3E}">
        <p14:creationId xmlns:p14="http://schemas.microsoft.com/office/powerpoint/2010/main" val="4005226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lt-LT" dirty="0"/>
          </a:p>
        </p:txBody>
      </p:sp>
      <p:sp>
        <p:nvSpPr>
          <p:cNvPr id="3" name="Title 2"/>
          <p:cNvSpPr>
            <a:spLocks noGrp="1"/>
          </p:cNvSpPr>
          <p:nvPr>
            <p:ph type="title"/>
          </p:nvPr>
        </p:nvSpPr>
        <p:spPr/>
        <p:txBody>
          <a:bodyPr/>
          <a:lstStyle/>
          <a:p>
            <a:endParaRPr lang="lt-LT" dirty="0"/>
          </a:p>
        </p:txBody>
      </p:sp>
      <p:pic>
        <p:nvPicPr>
          <p:cNvPr id="3077" name="Picture 5" descr="C:\Users\Justinas\Desktop\file59088673_409291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936" y="10138"/>
            <a:ext cx="8957200" cy="684786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Justinas\Desktop\maxresdefaul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36" y="0"/>
            <a:ext cx="6480043" cy="364502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9" name="Picture 7" descr="C:\Users\Justinas\Desktop\Phobo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6486" y="3073400"/>
            <a:ext cx="5327650" cy="37846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919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2536" y="-54768"/>
            <a:ext cx="10692680" cy="6912768"/>
          </a:xfrm>
        </p:spPr>
        <p:txBody>
          <a:bodyPr/>
          <a:lstStyle/>
          <a:p>
            <a:pPr marL="475488" indent="-457200">
              <a:buAutoNum type="arabicPeriod"/>
            </a:pPr>
            <a:r>
              <a:rPr lang="lt-LT" dirty="0" smtClean="0"/>
              <a:t>Jeigu </a:t>
            </a:r>
            <a:r>
              <a:rPr lang="lt-LT" dirty="0"/>
              <a:t>tu sveri 100 svarų, tavo svoris Marse gali būti 38 svarai. </a:t>
            </a:r>
            <a:r>
              <a:rPr lang="lt-LT" dirty="0" smtClean="0"/>
              <a:t/>
            </a:r>
            <a:br>
              <a:rPr lang="lt-LT" dirty="0" smtClean="0"/>
            </a:br>
            <a:r>
              <a:rPr lang="lt-LT" dirty="0" smtClean="0"/>
              <a:t>(</a:t>
            </a:r>
            <a:r>
              <a:rPr lang="lt-LT" dirty="0"/>
              <a:t>padauginti savo svorį iš 0.38</a:t>
            </a:r>
            <a:r>
              <a:rPr lang="lt-LT" dirty="0" smtClean="0"/>
              <a:t>)</a:t>
            </a:r>
          </a:p>
          <a:p>
            <a:pPr marL="475488" indent="-457200">
              <a:buAutoNum type="arabicPeriod"/>
            </a:pPr>
            <a:endParaRPr lang="lt-LT" dirty="0" smtClean="0"/>
          </a:p>
          <a:p>
            <a:pPr marL="475488" indent="-457200">
              <a:buAutoNum type="arabicPeriod"/>
            </a:pPr>
            <a:r>
              <a:rPr lang="lt-LT" dirty="0"/>
              <a:t>Diena Marse lygi 24.6 valandas Žemėje</a:t>
            </a:r>
            <a:r>
              <a:rPr lang="lt-LT" dirty="0" smtClean="0"/>
              <a:t>.</a:t>
            </a:r>
          </a:p>
          <a:p>
            <a:pPr marL="475488" indent="-457200">
              <a:buAutoNum type="arabicPeriod"/>
            </a:pPr>
            <a:endParaRPr lang="lt-LT" dirty="0"/>
          </a:p>
          <a:p>
            <a:pPr marL="475488" indent="-457200">
              <a:buAutoNum type="arabicPeriod"/>
            </a:pPr>
            <a:r>
              <a:rPr lang="lt-LT" dirty="0"/>
              <a:t>Marse vieni metai atitinka 686.98 dienas Žemėje</a:t>
            </a:r>
            <a:r>
              <a:rPr lang="lt-LT" dirty="0" smtClean="0"/>
              <a:t>.</a:t>
            </a:r>
          </a:p>
          <a:p>
            <a:pPr marL="475488" indent="-457200">
              <a:buAutoNum type="arabicPeriod"/>
            </a:pPr>
            <a:endParaRPr lang="lt-LT" dirty="0"/>
          </a:p>
          <a:p>
            <a:pPr marL="475488" indent="-457200">
              <a:buAutoNum type="arabicPeriod"/>
            </a:pPr>
            <a:r>
              <a:rPr lang="lt-LT" dirty="0"/>
              <a:t>Marso planetos skersmuo yra 6,785 km</a:t>
            </a:r>
            <a:r>
              <a:rPr lang="lt-LT" dirty="0" smtClean="0"/>
              <a:t>.</a:t>
            </a:r>
          </a:p>
          <a:p>
            <a:pPr marL="475488" indent="-457200">
              <a:buAutoNum type="arabicPeriod"/>
            </a:pPr>
            <a:endParaRPr lang="lt-LT" dirty="0" smtClean="0"/>
          </a:p>
          <a:p>
            <a:pPr marL="475488" indent="-457200">
              <a:buAutoNum type="arabicPeriod"/>
            </a:pPr>
            <a:r>
              <a:rPr lang="lt-LT" dirty="0"/>
              <a:t>Jūreivis 4 – pirmoji sėkminga skrydimo misija į Marsą</a:t>
            </a:r>
            <a:r>
              <a:rPr lang="lt-LT" dirty="0" smtClean="0"/>
              <a:t>.</a:t>
            </a:r>
          </a:p>
          <a:p>
            <a:pPr marL="475488" indent="-457200">
              <a:buAutoNum type="arabicPeriod"/>
            </a:pPr>
            <a:r>
              <a:rPr lang="lt-LT" dirty="0" smtClean="0"/>
              <a:t> </a:t>
            </a:r>
            <a:r>
              <a:rPr lang="lt-LT" dirty="0"/>
              <a:t>Prasidėjo apie Lapkričio 28, 1964 ir nuvyko į Marsą apie Liepos 14, 1965</a:t>
            </a:r>
          </a:p>
          <a:p>
            <a:pPr marL="475488" indent="-457200">
              <a:buAutoNum type="arabicPeriod"/>
            </a:pPr>
            <a:r>
              <a:rPr lang="lt-LT" dirty="0"/>
              <a:t/>
            </a:r>
            <a:br>
              <a:rPr lang="lt-LT" dirty="0"/>
            </a:br>
            <a:endParaRPr lang="lt-LT" dirty="0"/>
          </a:p>
        </p:txBody>
      </p:sp>
      <p:sp>
        <p:nvSpPr>
          <p:cNvPr id="3" name="Title 2"/>
          <p:cNvSpPr>
            <a:spLocks noGrp="1"/>
          </p:cNvSpPr>
          <p:nvPr>
            <p:ph type="title"/>
          </p:nvPr>
        </p:nvSpPr>
        <p:spPr>
          <a:xfrm>
            <a:off x="35496" y="116632"/>
            <a:ext cx="7543800" cy="914400"/>
          </a:xfrm>
        </p:spPr>
        <p:txBody>
          <a:bodyPr/>
          <a:lstStyle/>
          <a:p>
            <a:r>
              <a:rPr lang="lt-LT" dirty="0" smtClean="0">
                <a:solidFill>
                  <a:srgbClr val="66FF33"/>
                </a:solidFill>
              </a:rPr>
              <a:t>Įdomūs faktai</a:t>
            </a:r>
            <a:endParaRPr lang="lt-LT" dirty="0">
              <a:solidFill>
                <a:srgbClr val="66FF33"/>
              </a:solidFill>
            </a:endParaRPr>
          </a:p>
        </p:txBody>
      </p:sp>
    </p:spTree>
    <p:extLst>
      <p:ext uri="{BB962C8B-B14F-4D97-AF65-F5344CB8AC3E}">
        <p14:creationId xmlns:p14="http://schemas.microsoft.com/office/powerpoint/2010/main" val="9960955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lt-LT" dirty="0"/>
          </a:p>
        </p:txBody>
      </p:sp>
      <p:sp>
        <p:nvSpPr>
          <p:cNvPr id="3" name="Title 2"/>
          <p:cNvSpPr>
            <a:spLocks noGrp="1"/>
          </p:cNvSpPr>
          <p:nvPr>
            <p:ph type="title"/>
          </p:nvPr>
        </p:nvSpPr>
        <p:spPr/>
        <p:txBody>
          <a:bodyPr/>
          <a:lstStyle/>
          <a:p>
            <a:endParaRPr lang="lt-LT"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04664"/>
            <a:ext cx="9143999" cy="5843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63224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107504" y="1196752"/>
            <a:ext cx="6096000" cy="3657599"/>
          </a:xfrm>
        </p:spPr>
        <p:txBody>
          <a:bodyPr/>
          <a:lstStyle/>
          <a:p>
            <a:pPr marL="18288" indent="0">
              <a:buNone/>
            </a:pPr>
            <a:r>
              <a:rPr lang="lt-LT" dirty="0" smtClean="0"/>
              <a:t>Kas yra Marsas?</a:t>
            </a:r>
          </a:p>
          <a:p>
            <a:pPr marL="18288" indent="0">
              <a:buNone/>
            </a:pPr>
            <a:r>
              <a:rPr lang="lt-LT" dirty="0" smtClean="0"/>
              <a:t>Kuri pagal saulės sistema yra Marsas? Nuo saulės.</a:t>
            </a:r>
          </a:p>
          <a:p>
            <a:pPr marL="18288" indent="0">
              <a:buNone/>
            </a:pPr>
            <a:r>
              <a:rPr lang="lt-LT" dirty="0" smtClean="0"/>
              <a:t>Koks yra Marso paviršius?</a:t>
            </a:r>
          </a:p>
          <a:p>
            <a:pPr marL="18288" indent="0">
              <a:buNone/>
            </a:pPr>
            <a:r>
              <a:rPr lang="lt-LT" dirty="0" smtClean="0"/>
              <a:t>Kokiu greičiu juda Marsas?</a:t>
            </a:r>
          </a:p>
          <a:p>
            <a:pPr marL="18288" indent="0">
              <a:buNone/>
            </a:pPr>
            <a:r>
              <a:rPr lang="lt-LT" dirty="0" smtClean="0"/>
              <a:t>Kas sudaro jos atmosfera?</a:t>
            </a:r>
          </a:p>
          <a:p>
            <a:pPr marL="18288" indent="0">
              <a:buNone/>
            </a:pPr>
            <a:r>
              <a:rPr lang="lt-LT" dirty="0" smtClean="0"/>
              <a:t>Kokie yra palydovai?</a:t>
            </a:r>
            <a:br>
              <a:rPr lang="lt-LT" dirty="0" smtClean="0"/>
            </a:br>
            <a:endParaRPr lang="lt-LT" dirty="0" smtClean="0"/>
          </a:p>
          <a:p>
            <a:pPr marL="18288" indent="0">
              <a:buNone/>
            </a:pPr>
            <a:endParaRPr lang="lt-LT" dirty="0"/>
          </a:p>
        </p:txBody>
      </p:sp>
      <p:sp>
        <p:nvSpPr>
          <p:cNvPr id="3" name="Antraštė 2"/>
          <p:cNvSpPr>
            <a:spLocks noGrp="1"/>
          </p:cNvSpPr>
          <p:nvPr>
            <p:ph type="title"/>
          </p:nvPr>
        </p:nvSpPr>
        <p:spPr>
          <a:xfrm>
            <a:off x="179512" y="116632"/>
            <a:ext cx="7543800" cy="914400"/>
          </a:xfrm>
        </p:spPr>
        <p:txBody>
          <a:bodyPr/>
          <a:lstStyle/>
          <a:p>
            <a:r>
              <a:rPr lang="lt-LT" dirty="0" smtClean="0">
                <a:solidFill>
                  <a:srgbClr val="FF0000"/>
                </a:solidFill>
              </a:rPr>
              <a:t>Klausimai</a:t>
            </a:r>
            <a:endParaRPr lang="lt-LT" dirty="0">
              <a:solidFill>
                <a:srgbClr val="FF0000"/>
              </a:solidFill>
            </a:endParaRPr>
          </a:p>
        </p:txBody>
      </p:sp>
    </p:spTree>
    <p:extLst>
      <p:ext uri="{BB962C8B-B14F-4D97-AF65-F5344CB8AC3E}">
        <p14:creationId xmlns:p14="http://schemas.microsoft.com/office/powerpoint/2010/main" val="2454833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a:xfrm>
            <a:off x="251520" y="1052736"/>
            <a:ext cx="6096000" cy="3657599"/>
          </a:xfrm>
        </p:spPr>
        <p:txBody>
          <a:bodyPr>
            <a:normAutofit/>
          </a:bodyPr>
          <a:lstStyle/>
          <a:p>
            <a:pPr marL="18288" indent="0">
              <a:buNone/>
            </a:pPr>
            <a:r>
              <a:rPr lang="lt-LT" sz="2000" dirty="0" smtClean="0"/>
              <a:t>1.Saulės sistemos planeta</a:t>
            </a:r>
          </a:p>
          <a:p>
            <a:pPr marL="18288" indent="0">
              <a:buNone/>
            </a:pPr>
            <a:r>
              <a:rPr lang="lt-LT" sz="2000" dirty="0" smtClean="0"/>
              <a:t>2. 4</a:t>
            </a:r>
          </a:p>
          <a:p>
            <a:pPr marL="18288" indent="0">
              <a:buNone/>
            </a:pPr>
            <a:r>
              <a:rPr lang="lt-LT" sz="2000" dirty="0" smtClean="0">
                <a:effectLst/>
              </a:rPr>
              <a:t>3. Marso </a:t>
            </a:r>
            <a:r>
              <a:rPr lang="lt-LT" sz="2000" dirty="0">
                <a:effectLst/>
              </a:rPr>
              <a:t>paviršiuje daug kraterių, yra kanjonų</a:t>
            </a:r>
            <a:r>
              <a:rPr lang="lt-LT" sz="2000" dirty="0" smtClean="0">
                <a:effectLst/>
              </a:rPr>
              <a:t>,</a:t>
            </a:r>
          </a:p>
          <a:p>
            <a:pPr marL="18288" indent="0">
              <a:buNone/>
            </a:pPr>
            <a:r>
              <a:rPr lang="lt-LT" sz="2000" dirty="0" smtClean="0">
                <a:effectLst/>
              </a:rPr>
              <a:t>4.</a:t>
            </a:r>
            <a:r>
              <a:rPr lang="lt-LT" sz="2000" dirty="0">
                <a:solidFill>
                  <a:srgbClr val="92D050"/>
                </a:solidFill>
              </a:rPr>
              <a:t> </a:t>
            </a:r>
            <a:r>
              <a:rPr lang="lt-LT" sz="2000" dirty="0" smtClean="0">
                <a:effectLst/>
              </a:rPr>
              <a:t>Marsas </a:t>
            </a:r>
            <a:r>
              <a:rPr lang="lt-LT" sz="2000" dirty="0">
                <a:effectLst/>
              </a:rPr>
              <a:t>skrieja aplink Saulę elipsine orbita vidutiniu 24,2 km/s greičiu. </a:t>
            </a:r>
            <a:endParaRPr lang="lt-LT" sz="2000" dirty="0" smtClean="0">
              <a:effectLst/>
            </a:endParaRPr>
          </a:p>
          <a:p>
            <a:pPr marL="18288" indent="0">
              <a:buNone/>
            </a:pPr>
            <a:r>
              <a:rPr lang="lt-LT" sz="2000" dirty="0" smtClean="0">
                <a:effectLst/>
              </a:rPr>
              <a:t>5.Marso </a:t>
            </a:r>
            <a:r>
              <a:rPr lang="lt-LT" sz="2000" dirty="0">
                <a:effectLst/>
              </a:rPr>
              <a:t>atmosferą sudaro anglies dioksidas (95 %), azotas (2,7 %), argonas (1,6 %), deguonis (0,1 %), vandens garai (&lt;0,2 </a:t>
            </a:r>
            <a:r>
              <a:rPr lang="lt-LT" sz="2000" dirty="0" smtClean="0">
                <a:effectLst/>
              </a:rPr>
              <a:t>%).</a:t>
            </a:r>
          </a:p>
          <a:p>
            <a:pPr marL="18288" indent="0">
              <a:buNone/>
            </a:pPr>
            <a:r>
              <a:rPr lang="lt-LT" sz="2000" dirty="0" smtClean="0">
                <a:effectLst/>
              </a:rPr>
              <a:t>6.Deimos ir </a:t>
            </a:r>
            <a:r>
              <a:rPr lang="lt-LT" sz="2000" dirty="0" err="1" smtClean="0">
                <a:effectLst/>
              </a:rPr>
              <a:t>Fobos</a:t>
            </a:r>
            <a:endParaRPr lang="lt-LT" sz="2000" dirty="0"/>
          </a:p>
        </p:txBody>
      </p:sp>
      <p:sp>
        <p:nvSpPr>
          <p:cNvPr id="3" name="Antraštė 2"/>
          <p:cNvSpPr>
            <a:spLocks noGrp="1"/>
          </p:cNvSpPr>
          <p:nvPr>
            <p:ph type="title"/>
          </p:nvPr>
        </p:nvSpPr>
        <p:spPr>
          <a:xfrm>
            <a:off x="179512" y="188640"/>
            <a:ext cx="7543800" cy="914400"/>
          </a:xfrm>
        </p:spPr>
        <p:txBody>
          <a:bodyPr/>
          <a:lstStyle/>
          <a:p>
            <a:r>
              <a:rPr lang="lt-LT" dirty="0" smtClean="0">
                <a:solidFill>
                  <a:srgbClr val="00B0F0"/>
                </a:solidFill>
              </a:rPr>
              <a:t>Atsakymai</a:t>
            </a:r>
            <a:endParaRPr lang="lt-LT" dirty="0">
              <a:solidFill>
                <a:srgbClr val="00B0F0"/>
              </a:solidFill>
            </a:endParaRPr>
          </a:p>
        </p:txBody>
      </p:sp>
    </p:spTree>
    <p:extLst>
      <p:ext uri="{BB962C8B-B14F-4D97-AF65-F5344CB8AC3E}">
        <p14:creationId xmlns:p14="http://schemas.microsoft.com/office/powerpoint/2010/main" val="962353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32040" y="3933056"/>
            <a:ext cx="4032077" cy="26880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ntraštė 2"/>
          <p:cNvSpPr>
            <a:spLocks noGrp="1"/>
          </p:cNvSpPr>
          <p:nvPr>
            <p:ph type="title"/>
          </p:nvPr>
        </p:nvSpPr>
        <p:spPr>
          <a:xfrm>
            <a:off x="827584" y="188640"/>
            <a:ext cx="7543800" cy="914400"/>
          </a:xfrm>
        </p:spPr>
        <p:txBody>
          <a:bodyPr/>
          <a:lstStyle/>
          <a:p>
            <a:pPr algn="ctr"/>
            <a:r>
              <a:rPr lang="lt-LT" b="1" dirty="0" smtClean="0">
                <a:solidFill>
                  <a:schemeClr val="accent6">
                    <a:lumMod val="20000"/>
                    <a:lumOff val="80000"/>
                  </a:schemeClr>
                </a:solidFill>
              </a:rPr>
              <a:t>Informacijos šaltiniai</a:t>
            </a:r>
            <a:endParaRPr lang="lt-LT" b="1" dirty="0">
              <a:solidFill>
                <a:schemeClr val="accent6">
                  <a:lumMod val="20000"/>
                  <a:lumOff val="80000"/>
                </a:schemeClr>
              </a:solidFill>
            </a:endParaRPr>
          </a:p>
        </p:txBody>
      </p:sp>
      <p:sp>
        <p:nvSpPr>
          <p:cNvPr id="5" name="Stačiakampis 4"/>
          <p:cNvSpPr/>
          <p:nvPr/>
        </p:nvSpPr>
        <p:spPr>
          <a:xfrm>
            <a:off x="971600" y="1484784"/>
            <a:ext cx="7416824" cy="369332"/>
          </a:xfrm>
          <a:prstGeom prst="rect">
            <a:avLst/>
          </a:prstGeom>
        </p:spPr>
        <p:txBody>
          <a:bodyPr wrap="square">
            <a:spAutoFit/>
          </a:bodyPr>
          <a:lstStyle/>
          <a:p>
            <a:r>
              <a:rPr lang="lt-LT" b="1" dirty="0">
                <a:solidFill>
                  <a:srgbClr val="FF0000"/>
                </a:solidFill>
              </a:rPr>
              <a:t>https://lt.wikipedia.org/wiki/Marsas_%28planeta%29#Pavir.C5.A1ius</a:t>
            </a:r>
          </a:p>
        </p:txBody>
      </p:sp>
      <p:sp>
        <p:nvSpPr>
          <p:cNvPr id="6" name="Stačiakampis 5"/>
          <p:cNvSpPr/>
          <p:nvPr/>
        </p:nvSpPr>
        <p:spPr>
          <a:xfrm>
            <a:off x="971600" y="1988840"/>
            <a:ext cx="7272808" cy="646331"/>
          </a:xfrm>
          <a:prstGeom prst="rect">
            <a:avLst/>
          </a:prstGeom>
        </p:spPr>
        <p:txBody>
          <a:bodyPr wrap="square">
            <a:spAutoFit/>
          </a:bodyPr>
          <a:lstStyle/>
          <a:p>
            <a:r>
              <a:rPr lang="lt-LT" b="1" dirty="0">
                <a:solidFill>
                  <a:srgbClr val="FF0000"/>
                </a:solidFill>
              </a:rPr>
              <a:t>https://lt.wikipedia.org/wiki/Marsas_%28planeta%29#Fizin.C4.97s_charakteristikos</a:t>
            </a:r>
          </a:p>
        </p:txBody>
      </p:sp>
      <p:sp>
        <p:nvSpPr>
          <p:cNvPr id="7" name="Stačiakampis 6"/>
          <p:cNvSpPr/>
          <p:nvPr/>
        </p:nvSpPr>
        <p:spPr>
          <a:xfrm>
            <a:off x="971600" y="2736503"/>
            <a:ext cx="7272808" cy="369332"/>
          </a:xfrm>
          <a:prstGeom prst="rect">
            <a:avLst/>
          </a:prstGeom>
        </p:spPr>
        <p:txBody>
          <a:bodyPr wrap="square">
            <a:spAutoFit/>
          </a:bodyPr>
          <a:lstStyle/>
          <a:p>
            <a:r>
              <a:rPr lang="lt-LT" b="1" dirty="0">
                <a:solidFill>
                  <a:srgbClr val="FF0000"/>
                </a:solidFill>
              </a:rPr>
              <a:t>https://lt.wikipedia.org/wiki/Marsas_%28planeta%29#Branduolys</a:t>
            </a:r>
          </a:p>
        </p:txBody>
      </p:sp>
      <p:sp>
        <p:nvSpPr>
          <p:cNvPr id="8" name="Stačiakampis 7"/>
          <p:cNvSpPr/>
          <p:nvPr/>
        </p:nvSpPr>
        <p:spPr>
          <a:xfrm>
            <a:off x="971600" y="3284984"/>
            <a:ext cx="7272808" cy="369332"/>
          </a:xfrm>
          <a:prstGeom prst="rect">
            <a:avLst/>
          </a:prstGeom>
        </p:spPr>
        <p:txBody>
          <a:bodyPr wrap="square">
            <a:spAutoFit/>
          </a:bodyPr>
          <a:lstStyle/>
          <a:p>
            <a:r>
              <a:rPr lang="lt-LT" b="1" dirty="0">
                <a:solidFill>
                  <a:srgbClr val="FF0000"/>
                </a:solidFill>
              </a:rPr>
              <a:t>http://www.zinau.eu/idomus-faktai-apie-marsa/</a:t>
            </a:r>
          </a:p>
        </p:txBody>
      </p:sp>
    </p:spTree>
    <p:extLst>
      <p:ext uri="{BB962C8B-B14F-4D97-AF65-F5344CB8AC3E}">
        <p14:creationId xmlns:p14="http://schemas.microsoft.com/office/powerpoint/2010/main" val="25296589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68</TotalTime>
  <Words>228</Words>
  <Application>Microsoft Office PowerPoint</Application>
  <PresentationFormat>Demonstracija ekrane (4:3)</PresentationFormat>
  <Paragraphs>53</Paragraphs>
  <Slides>15</Slides>
  <Notes>0</Notes>
  <HiddenSlides>0</HiddenSlides>
  <MMClips>0</MMClips>
  <ScaleCrop>false</ScaleCrop>
  <HeadingPairs>
    <vt:vector size="4" baseType="variant">
      <vt:variant>
        <vt:lpstr>Tema</vt:lpstr>
      </vt:variant>
      <vt:variant>
        <vt:i4>1</vt:i4>
      </vt:variant>
      <vt:variant>
        <vt:lpstr>Skaidrių pavadinimai</vt:lpstr>
      </vt:variant>
      <vt:variant>
        <vt:i4>15</vt:i4>
      </vt:variant>
    </vt:vector>
  </HeadingPairs>
  <TitlesOfParts>
    <vt:vector size="16" baseType="lpstr">
      <vt:lpstr>Elemental</vt:lpstr>
      <vt:lpstr>Marsas</vt:lpstr>
      <vt:lpstr>Turinys</vt:lpstr>
      <vt:lpstr>Marsas (sen. lietuvių pavadinimas Žiezdrė) – ketvirtoji pagal atstumą nuo Saulės (tarp Žemės ir Jupiterio) ir septinta pagal dydį Saulės sistemos planeta.</vt:lpstr>
      <vt:lpstr>PowerPoint pristatymas</vt:lpstr>
      <vt:lpstr>Paviršius - Marso paviršiuje daug kraterių, yra kanjonų, plokštikalnių, lygumų, ugnikalnių. Vidutinis aukščių skirtumas apie 100 km.</vt:lpstr>
      <vt:lpstr>Judėjimas-Marsas skrieja aplink Saulę elipsine orbita vidutiniu 24,2 km/s greičiu. Nuotolis nuo Saulės kinta nuo 207 iki 249 milijonų km. Saulę jis apskrieja per 1,9 metų.Vidutinis atstumas nuo Marso iki Saulės yra 228 mln. </vt:lpstr>
      <vt:lpstr>Atmosfera-Marso atmosferą sudaro anglies dioksidas (95 %), azotas (2,7 %), argonas (1,6 %), deguonis (0,1 %), vandens garai (&lt;0,2 %). Planetos albedas 20 %, slėgis prie planetos paviršiaus 170 kartų mažesnis negu prie Žemės paviršiaus: 15-45 km aukštyje kartais matomi ploni debesys, sudaryti iš ledo kristalų. Dėl retos ir giedros Marso atmosferos labai kinta paviršiaus temperatūra per parą: pusiaujo srityse vidurdienį paviršius įšyla iki 20 °C, per naktį atšąla iki -100 °C. Reta atmosfera nesudaro šiltnamio efekto. Atmosferoje pučia stiprūs vėjai (iki 100 m/s), kurie sukelia smėlio audras, apimančias visą planetą.</vt:lpstr>
      <vt:lpstr>Branduolys-Remiantis Marso sandaros teoriniais modeliais, Marsas turi 1480 km spindulio geležies ir geležies sulfido branduolį, 2300 km storio silikatų mantiją ir virš jos 100 km storio granito ir bazaltų plutą. Magnetinis laukas yra apie 500 kartų silpnesnis negu Žemės.</vt:lpstr>
      <vt:lpstr>Palydovai-Marsas turi 2 gamtinius palydovus – Fobą ir Deimą. 1877 m. juos atrado amerikiečių astronomas Asap Hall. Palydovai netaisyklingos formos: Fobo skersmuo 28 km, o Deimo – 16 km. Abiejų palydovų paviršiuje matoma daugybė smūginių kraterių. Manoma, jog palydovai yra kiti astronominiai kūnai (pvz., asteroidai), patekę į Marso gravitacijos lauką ir pradėję skrieti aplink planetą. </vt:lpstr>
      <vt:lpstr>PowerPoint pristatymas</vt:lpstr>
      <vt:lpstr>Įdomūs faktai</vt:lpstr>
      <vt:lpstr>PowerPoint pristatymas</vt:lpstr>
      <vt:lpstr>Klausimai</vt:lpstr>
      <vt:lpstr>Atsakymai</vt:lpstr>
      <vt:lpstr>Informacijos šaltiniai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Marsas</dc:title>
  <dc:creator>Justinas</dc:creator>
  <cp:lastModifiedBy>Mokytoja</cp:lastModifiedBy>
  <cp:revision>10</cp:revision>
  <dcterms:created xsi:type="dcterms:W3CDTF">2016-04-03T11:57:52Z</dcterms:created>
  <dcterms:modified xsi:type="dcterms:W3CDTF">2016-04-14T05:49:54Z</dcterms:modified>
</cp:coreProperties>
</file>