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6858000" cy="9144000"/>
  <p:embeddedFontLst>
    <p:embeddedFont>
      <p:font typeface="Economica" charset="0"/>
      <p:regular r:id="rId16"/>
      <p:bold r:id="rId17"/>
      <p:italic r:id="rId18"/>
      <p:boldItalic r:id="rId19"/>
    </p:embeddedFont>
    <p:embeddedFont>
      <p:font typeface="Open Sans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54" d="100"/>
          <a:sy n="154" d="100"/>
        </p:scale>
        <p:origin x="-384" y="-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2744012" y="756700"/>
            <a:ext cx="1081625" cy="1124950"/>
          </a:xfrm>
          <a:custGeom>
            <a:avLst/>
            <a:gdLst/>
            <a:ahLst/>
            <a:cxnLst/>
            <a:rect l="0" t="0" r="0" b="0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1" name="Shape 11"/>
          <p:cNvSpPr/>
          <p:nvPr/>
        </p:nvSpPr>
        <p:spPr>
          <a:xfrm rot="10800000">
            <a:off x="5318350" y="3266725"/>
            <a:ext cx="1081625" cy="1124950"/>
          </a:xfrm>
          <a:custGeom>
            <a:avLst/>
            <a:gdLst/>
            <a:ahLst/>
            <a:cxnLst/>
            <a:rect l="0" t="0" r="0" b="0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1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3044700" y="3116580"/>
            <a:ext cx="3054600" cy="7013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lt"/>
              <a:pPr lvl="0">
                <a:spcBef>
                  <a:spcPts val="0"/>
                </a:spcBef>
                <a:buNone/>
              </a:pPr>
              <a:t>‹#›</a:t>
            </a:fld>
            <a:endParaRPr lang="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 flipH="1">
            <a:off x="7595937" y="460225"/>
            <a:ext cx="1081625" cy="1124950"/>
          </a:xfrm>
          <a:custGeom>
            <a:avLst/>
            <a:gdLst/>
            <a:ahLst/>
            <a:cxnLst/>
            <a:rect l="0" t="0" r="0" b="0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7" name="Shape 17"/>
          <p:cNvSpPr/>
          <p:nvPr/>
        </p:nvSpPr>
        <p:spPr>
          <a:xfrm rot="10800000" flipH="1">
            <a:off x="466425" y="3558325"/>
            <a:ext cx="1081625" cy="1124950"/>
          </a:xfrm>
          <a:custGeom>
            <a:avLst/>
            <a:gdLst/>
            <a:ahLst/>
            <a:cxnLst/>
            <a:rect l="0" t="0" r="0" b="0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lt"/>
              <a:pPr lvl="0">
                <a:spcBef>
                  <a:spcPts val="0"/>
                </a:spcBef>
                <a:buNone/>
              </a:pPr>
              <a:t>‹#›</a:t>
            </a:fld>
            <a:endParaRPr lang="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599" cy="8312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599" cy="3354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lt"/>
              <a:pPr lvl="0">
                <a:spcBef>
                  <a:spcPts val="0"/>
                </a:spcBef>
                <a:buNone/>
              </a:pPr>
              <a:t>‹#›</a:t>
            </a:fld>
            <a:endParaRPr lang="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599" cy="8312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3999899" cy="3354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2"/>
          </p:nvPr>
        </p:nvSpPr>
        <p:spPr>
          <a:xfrm>
            <a:off x="4832400" y="1225225"/>
            <a:ext cx="3999899" cy="3354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lt"/>
              <a:pPr lvl="0">
                <a:spcBef>
                  <a:spcPts val="0"/>
                </a:spcBef>
                <a:buNone/>
              </a:pPr>
              <a:t>‹#›</a:t>
            </a:fld>
            <a:endParaRPr lang="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599" cy="8312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lt"/>
              <a:pPr lvl="0">
                <a:spcBef>
                  <a:spcPts val="0"/>
                </a:spcBef>
                <a:buNone/>
              </a:pPr>
              <a:t>‹#›</a:t>
            </a:fld>
            <a:endParaRPr lang="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7999" cy="7556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3000"/>
            </a:lvl1pPr>
            <a:lvl2pPr lvl="1">
              <a:spcBef>
                <a:spcPts val="0"/>
              </a:spcBef>
              <a:buSzPct val="100000"/>
              <a:defRPr sz="3000"/>
            </a:lvl2pPr>
            <a:lvl3pPr lvl="2">
              <a:spcBef>
                <a:spcPts val="0"/>
              </a:spcBef>
              <a:buSzPct val="100000"/>
              <a:defRPr sz="3000"/>
            </a:lvl3pPr>
            <a:lvl4pPr lvl="3">
              <a:spcBef>
                <a:spcPts val="0"/>
              </a:spcBef>
              <a:buSzPct val="100000"/>
              <a:defRPr sz="3000"/>
            </a:lvl4pPr>
            <a:lvl5pPr lvl="4">
              <a:spcBef>
                <a:spcPts val="0"/>
              </a:spcBef>
              <a:buSzPct val="100000"/>
              <a:defRPr sz="3000"/>
            </a:lvl5pPr>
            <a:lvl6pPr lvl="5">
              <a:spcBef>
                <a:spcPts val="0"/>
              </a:spcBef>
              <a:buSzPct val="100000"/>
              <a:defRPr sz="3000"/>
            </a:lvl6pPr>
            <a:lvl7pPr lvl="6">
              <a:spcBef>
                <a:spcPts val="0"/>
              </a:spcBef>
              <a:buSzPct val="100000"/>
              <a:defRPr sz="3000"/>
            </a:lvl7pPr>
            <a:lvl8pPr lvl="7">
              <a:spcBef>
                <a:spcPts val="0"/>
              </a:spcBef>
              <a:buSzPct val="100000"/>
              <a:defRPr sz="3000"/>
            </a:lvl8pPr>
            <a:lvl9pPr lvl="8">
              <a:spcBef>
                <a:spcPts val="0"/>
              </a:spcBef>
              <a:buSzPct val="100000"/>
              <a:defRPr sz="30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311700" y="1399399"/>
            <a:ext cx="2807999" cy="2784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lt"/>
              <a:pPr lvl="0">
                <a:spcBef>
                  <a:spcPts val="0"/>
                </a:spcBef>
                <a:buNone/>
              </a:pPr>
              <a:t>‹#›</a:t>
            </a:fld>
            <a:endParaRPr lang="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5878799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lt"/>
              <a:pPr lvl="0">
                <a:spcBef>
                  <a:spcPts val="0"/>
                </a:spcBef>
                <a:buNone/>
              </a:pPr>
              <a:t>‹#›</a:t>
            </a:fld>
            <a:endParaRPr lang="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4572000" y="-25"/>
            <a:ext cx="4572000" cy="51434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43" name="Shape 43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265500" y="929275"/>
            <a:ext cx="4045199" cy="17861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buClr>
                <a:schemeClr val="lt2"/>
              </a:buClr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ubTitle" idx="1"/>
          </p:nvPr>
        </p:nvSpPr>
        <p:spPr>
          <a:xfrm>
            <a:off x="265500" y="2769000"/>
            <a:ext cx="4045199" cy="15740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0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lt">
                <a:solidFill>
                  <a:schemeClr val="lt1"/>
                </a:solidFill>
              </a:rPr>
              <a:pPr lvl="0">
                <a:spcBef>
                  <a:spcPts val="0"/>
                </a:spcBef>
                <a:buNone/>
              </a:pPr>
              <a:t>‹#›</a:t>
            </a:fld>
            <a:endParaRPr lang="lt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319500" y="4218925"/>
            <a:ext cx="5998800" cy="5987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lt"/>
              <a:pPr lvl="0">
                <a:spcBef>
                  <a:spcPts val="0"/>
                </a:spcBef>
                <a:buNone/>
              </a:pPr>
              <a:t>‹#›</a:t>
            </a:fld>
            <a:endParaRPr lang="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311700" y="957125"/>
            <a:ext cx="8520599" cy="21287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Clr>
                <a:schemeClr val="lt2"/>
              </a:buClr>
              <a:buSzPct val="100000"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buClr>
                <a:schemeClr val="lt2"/>
              </a:buClr>
              <a:buSzPct val="100000"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buClr>
                <a:schemeClr val="lt2"/>
              </a:buClr>
              <a:buSzPct val="100000"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buClr>
                <a:schemeClr val="lt2"/>
              </a:buClr>
              <a:buSzPct val="100000"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buClr>
                <a:schemeClr val="lt2"/>
              </a:buClr>
              <a:buSzPct val="100000"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buClr>
                <a:schemeClr val="lt2"/>
              </a:buClr>
              <a:buSzPct val="100000"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buClr>
                <a:schemeClr val="lt2"/>
              </a:buClr>
              <a:buSzPct val="100000"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buClr>
                <a:schemeClr val="lt2"/>
              </a:buClr>
              <a:buSzPct val="100000"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buClr>
                <a:schemeClr val="lt2"/>
              </a:buClr>
              <a:buSzPct val="100000"/>
              <a:defRPr sz="160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311700" y="3162000"/>
            <a:ext cx="8520599" cy="10715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lt"/>
              <a:pPr lvl="0">
                <a:spcBef>
                  <a:spcPts val="0"/>
                </a:spcBef>
                <a:buNone/>
              </a:pPr>
              <a:t>‹#›</a:t>
            </a:fld>
            <a:endParaRPr lang="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lt"/>
              <a:pPr lvl="0">
                <a:spcBef>
                  <a:spcPts val="0"/>
                </a:spcBef>
                <a:buNone/>
              </a:pPr>
              <a:t>‹#›</a:t>
            </a:fld>
            <a:endParaRPr lang="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BDCC">
            <a:alpha val="2115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599" cy="831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599" cy="3354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ct val="100000"/>
              <a:buFont typeface="Open Sans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pen Sans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pen Sans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pen Sans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pen Sans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pen Sans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pen Sans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pen Sans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Open Sans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lt"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lt" sz="10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youtube.com/v/DnkrOkyQFfY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lt.wikipedia.org/wiki/%C5%A0viesos_greitis" TargetMode="External"/><Relationship Id="rId7" Type="http://schemas.openxmlformats.org/officeDocument/2006/relationships/hyperlink" Target="http://www.planet-science.com/categories/over-11s/physics-is-fun!/2012/01/measure-the-speed-of-light-using-chocolate.aspx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math.ucr.edu/home/baez/physics/Relativity/SpeedOfLight/speed_of_light.html" TargetMode="External"/><Relationship Id="rId5" Type="http://schemas.openxmlformats.org/officeDocument/2006/relationships/hyperlink" Target="https://en.wikipedia.org/wiki/Speed_of_light" TargetMode="External"/><Relationship Id="rId4" Type="http://schemas.openxmlformats.org/officeDocument/2006/relationships/hyperlink" Target="http://www.coolsciencefacts.com/2006/the_speed_of_light.html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1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lt" sz="3600">
                <a:latin typeface="Arial"/>
                <a:ea typeface="Arial"/>
                <a:cs typeface="Arial"/>
                <a:sym typeface="Arial"/>
              </a:rPr>
              <a:t>Mikrobangos</a:t>
            </a:r>
          </a:p>
          <a:p>
            <a:pPr lvl="0">
              <a:spcBef>
                <a:spcPts val="0"/>
              </a:spcBef>
              <a:buNone/>
            </a:pPr>
            <a:r>
              <a:rPr lang="lt" sz="3600">
                <a:latin typeface="Arial"/>
                <a:ea typeface="Arial"/>
                <a:cs typeface="Arial"/>
                <a:sym typeface="Arial"/>
              </a:rPr>
              <a:t>buityje</a:t>
            </a:r>
          </a:p>
        </p:txBody>
      </p:sp>
      <p:sp>
        <p:nvSpPr>
          <p:cNvPr id="63" name="Shape 63"/>
          <p:cNvSpPr txBox="1">
            <a:spLocks noGrp="1"/>
          </p:cNvSpPr>
          <p:nvPr>
            <p:ph type="subTitle" idx="1"/>
          </p:nvPr>
        </p:nvSpPr>
        <p:spPr>
          <a:xfrm>
            <a:off x="0" y="3462600"/>
            <a:ext cx="3417900" cy="1680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lt" sz="1400">
                <a:latin typeface="Arial"/>
                <a:ea typeface="Arial"/>
                <a:cs typeface="Arial"/>
                <a:sym typeface="Arial"/>
              </a:rPr>
              <a:t>Darbą atliko: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lt" sz="1400">
                <a:latin typeface="Arial"/>
                <a:ea typeface="Arial"/>
                <a:cs typeface="Arial"/>
                <a:sym typeface="Arial"/>
              </a:rPr>
              <a:t>Kauno S.Dariaus ir S.Girėno gimnazijos 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lt" sz="1400">
                <a:latin typeface="Arial"/>
                <a:ea typeface="Arial"/>
                <a:cs typeface="Arial"/>
                <a:sym typeface="Arial"/>
              </a:rPr>
              <a:t>2b klasės mokinė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lt" sz="1400">
                <a:latin typeface="Arial"/>
                <a:ea typeface="Arial"/>
                <a:cs typeface="Arial"/>
                <a:sym typeface="Arial"/>
              </a:rPr>
              <a:t>Vytė Neverdauskaitė </a:t>
            </a:r>
          </a:p>
          <a:p>
            <a:pPr lvl="0" algn="l" rtl="0">
              <a:spcBef>
                <a:spcPts val="0"/>
              </a:spcBef>
              <a:buNone/>
            </a:pP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lvl="0" algn="l">
              <a:spcBef>
                <a:spcPts val="0"/>
              </a:spcBef>
              <a:buNone/>
            </a:pPr>
            <a:r>
              <a:rPr lang="lt" sz="1400">
                <a:latin typeface="Arial"/>
                <a:ea typeface="Arial"/>
                <a:cs typeface="Arial"/>
                <a:sym typeface="Arial"/>
              </a:rPr>
              <a:t>Mokytoja: Birutė Putnienė</a:t>
            </a:r>
          </a:p>
        </p:txBody>
      </p:sp>
      <p:sp>
        <p:nvSpPr>
          <p:cNvPr id="64" name="Shape 64"/>
          <p:cNvSpPr txBox="1"/>
          <p:nvPr/>
        </p:nvSpPr>
        <p:spPr>
          <a:xfrm>
            <a:off x="-38250" y="133750"/>
            <a:ext cx="4028100" cy="37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/>
              <a:t>Konkursas "Fizikos bandymai aplink mus 2016"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599" cy="8312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>
                <a:latin typeface="Arial"/>
                <a:ea typeface="Arial"/>
                <a:cs typeface="Arial"/>
                <a:sym typeface="Arial"/>
              </a:rPr>
              <a:t>Turinys</a:t>
            </a:r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599" cy="3204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spcAft>
                <a:spcPts val="200"/>
              </a:spcAft>
              <a:buSzPct val="142000"/>
              <a:buFont typeface="Arial" pitchFamily="34" charset="0"/>
              <a:buChar char="•"/>
            </a:pPr>
            <a:r>
              <a:rPr lang="lt" dirty="0">
                <a:latin typeface="Arial"/>
                <a:ea typeface="Arial"/>
                <a:cs typeface="Arial"/>
                <a:sym typeface="Arial"/>
              </a:rPr>
              <a:t>Šviesos greitis</a:t>
            </a:r>
          </a:p>
          <a:p>
            <a:pPr marL="457200" lvl="0" indent="-228600" rtl="0">
              <a:spcBef>
                <a:spcPts val="0"/>
              </a:spcBef>
              <a:spcAft>
                <a:spcPts val="200"/>
              </a:spcAft>
              <a:buSzPct val="142000"/>
              <a:buFont typeface="Arial" pitchFamily="34" charset="0"/>
              <a:buChar char="•"/>
            </a:pPr>
            <a:r>
              <a:rPr lang="lt" dirty="0">
                <a:latin typeface="Arial"/>
                <a:ea typeface="Arial"/>
                <a:cs typeface="Arial"/>
                <a:sym typeface="Arial"/>
              </a:rPr>
              <a:t>Darbo tikslai</a:t>
            </a:r>
          </a:p>
          <a:p>
            <a:pPr marL="457200" lvl="0" indent="-228600" rtl="0">
              <a:spcBef>
                <a:spcPts val="0"/>
              </a:spcBef>
              <a:spcAft>
                <a:spcPts val="200"/>
              </a:spcAft>
              <a:buSzPct val="142000"/>
              <a:buFont typeface="Arial" pitchFamily="34" charset="0"/>
              <a:buChar char="•"/>
            </a:pPr>
            <a:r>
              <a:rPr lang="lt" dirty="0">
                <a:latin typeface="Arial"/>
                <a:ea typeface="Arial"/>
                <a:cs typeface="Arial"/>
                <a:sym typeface="Arial"/>
              </a:rPr>
              <a:t>Darbo priemonės</a:t>
            </a:r>
          </a:p>
          <a:p>
            <a:pPr marL="457200" lvl="0" indent="-228600" rtl="0">
              <a:spcBef>
                <a:spcPts val="0"/>
              </a:spcBef>
              <a:spcAft>
                <a:spcPts val="200"/>
              </a:spcAft>
              <a:buSzPct val="142000"/>
              <a:buFont typeface="Arial" pitchFamily="34" charset="0"/>
              <a:buChar char="•"/>
            </a:pPr>
            <a:r>
              <a:rPr lang="lt" dirty="0">
                <a:latin typeface="Arial"/>
                <a:ea typeface="Arial"/>
                <a:cs typeface="Arial"/>
                <a:sym typeface="Arial"/>
              </a:rPr>
              <a:t>Darbo eiga</a:t>
            </a:r>
          </a:p>
          <a:p>
            <a:pPr marL="457200" lvl="0" indent="-228600" rtl="0">
              <a:spcBef>
                <a:spcPts val="0"/>
              </a:spcBef>
              <a:spcAft>
                <a:spcPts val="200"/>
              </a:spcAft>
              <a:buSzPct val="142000"/>
              <a:buFont typeface="Arial" pitchFamily="34" charset="0"/>
              <a:buChar char="•"/>
            </a:pPr>
            <a:r>
              <a:rPr lang="lt" dirty="0">
                <a:latin typeface="Arial"/>
                <a:ea typeface="Arial"/>
                <a:cs typeface="Arial"/>
                <a:sym typeface="Arial"/>
              </a:rPr>
              <a:t>Šildymo procesas</a:t>
            </a:r>
          </a:p>
          <a:p>
            <a:pPr marL="457200" lvl="0" indent="-228600" rtl="0">
              <a:spcBef>
                <a:spcPts val="0"/>
              </a:spcBef>
              <a:spcAft>
                <a:spcPts val="200"/>
              </a:spcAft>
              <a:buSzPct val="142000"/>
              <a:buFont typeface="Arial" pitchFamily="34" charset="0"/>
              <a:buChar char="•"/>
            </a:pPr>
            <a:r>
              <a:rPr lang="lt" dirty="0">
                <a:latin typeface="Arial"/>
                <a:ea typeface="Arial"/>
                <a:cs typeface="Arial"/>
                <a:sym typeface="Arial"/>
              </a:rPr>
              <a:t>Šildymo rezultatai</a:t>
            </a:r>
          </a:p>
          <a:p>
            <a:pPr marL="457200" lvl="0" indent="-228600" rtl="0">
              <a:spcBef>
                <a:spcPts val="0"/>
              </a:spcBef>
              <a:spcAft>
                <a:spcPts val="200"/>
              </a:spcAft>
              <a:buSzPct val="142000"/>
              <a:buFont typeface="Arial" pitchFamily="34" charset="0"/>
              <a:buChar char="•"/>
            </a:pPr>
            <a:r>
              <a:rPr lang="lt" dirty="0">
                <a:latin typeface="Arial"/>
                <a:ea typeface="Arial"/>
                <a:cs typeface="Arial"/>
                <a:sym typeface="Arial"/>
              </a:rPr>
              <a:t>Skaičiavimai</a:t>
            </a:r>
          </a:p>
          <a:p>
            <a:pPr marL="457200" lvl="0" indent="-228600" rtl="0">
              <a:spcBef>
                <a:spcPts val="0"/>
              </a:spcBef>
              <a:spcAft>
                <a:spcPts val="200"/>
              </a:spcAft>
              <a:buSzPct val="142000"/>
              <a:buFont typeface="Arial" pitchFamily="34" charset="0"/>
              <a:buChar char="•"/>
            </a:pPr>
            <a:r>
              <a:rPr lang="lt" dirty="0">
                <a:latin typeface="Arial"/>
                <a:ea typeface="Arial"/>
                <a:cs typeface="Arial"/>
                <a:sym typeface="Arial"/>
              </a:rPr>
              <a:t>Išvados</a:t>
            </a:r>
          </a:p>
          <a:p>
            <a:pPr marL="457200" lvl="0" indent="-228600" rtl="0">
              <a:spcBef>
                <a:spcPts val="0"/>
              </a:spcBef>
              <a:spcAft>
                <a:spcPts val="200"/>
              </a:spcAft>
              <a:buSzPct val="142000"/>
              <a:buFont typeface="Arial" pitchFamily="34" charset="0"/>
              <a:buChar char="•"/>
            </a:pPr>
            <a:r>
              <a:rPr lang="lt" dirty="0">
                <a:latin typeface="Arial"/>
                <a:ea typeface="Arial"/>
                <a:cs typeface="Arial"/>
                <a:sym typeface="Arial"/>
              </a:rPr>
              <a:t>Klausimai</a:t>
            </a:r>
          </a:p>
          <a:p>
            <a:pPr marL="457200" lvl="0" indent="-228600">
              <a:spcBef>
                <a:spcPts val="0"/>
              </a:spcBef>
              <a:spcAft>
                <a:spcPts val="200"/>
              </a:spcAft>
              <a:buSzPct val="142000"/>
              <a:buFont typeface="Arial" pitchFamily="34" charset="0"/>
              <a:buChar char="•"/>
            </a:pPr>
            <a:r>
              <a:rPr lang="lt" dirty="0">
                <a:latin typeface="Arial"/>
                <a:ea typeface="Arial"/>
                <a:cs typeface="Arial"/>
                <a:sym typeface="Arial"/>
              </a:rPr>
              <a:t>Šaltiniai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/>
        </p:nvSpPr>
        <p:spPr>
          <a:xfrm rot="-1185252">
            <a:off x="44361" y="826120"/>
            <a:ext cx="506826" cy="956058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76" name="Shape 76"/>
          <p:cNvPicPr preferRelativeResize="0"/>
          <p:nvPr/>
        </p:nvPicPr>
        <p:blipFill rotWithShape="1">
          <a:blip r:embed="rId3">
            <a:alphaModFix/>
          </a:blip>
          <a:srcRect l="-847" b="23153"/>
          <a:stretch/>
        </p:blipFill>
        <p:spPr>
          <a:xfrm>
            <a:off x="579387" y="3592475"/>
            <a:ext cx="4531275" cy="141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Shape 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11975" y="1269819"/>
            <a:ext cx="2419850" cy="198072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579375" y="1269825"/>
            <a:ext cx="5405400" cy="1547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" dirty="0">
                <a:latin typeface="Arial"/>
                <a:ea typeface="Arial"/>
                <a:cs typeface="Arial"/>
                <a:sym typeface="Arial"/>
              </a:rPr>
              <a:t>-atstumas, kurį šviesa nukeliauja per vienetinį laiką.</a:t>
            </a:r>
          </a:p>
          <a:p>
            <a: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rtl="0">
              <a:spcBef>
                <a:spcPts val="0"/>
              </a:spcBef>
              <a:buSzPct val="155000"/>
              <a:buFont typeface="Arial" pitchFamily="34" charset="0"/>
              <a:buChar char="•"/>
            </a:pPr>
            <a:r>
              <a:rPr lang="lt" sz="1400" dirty="0">
                <a:latin typeface="Arial"/>
                <a:ea typeface="Arial"/>
                <a:cs typeface="Arial"/>
                <a:sym typeface="Arial"/>
              </a:rPr>
              <a:t>Kuo terpė, kuria sklinda šviesa, yra optiškai tankesnė, tuo šviesos greitis mažesnis.</a:t>
            </a:r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79" name="Shape 79"/>
          <p:cNvSpPr txBox="1"/>
          <p:nvPr/>
        </p:nvSpPr>
        <p:spPr>
          <a:xfrm>
            <a:off x="1361062" y="2562175"/>
            <a:ext cx="2967900" cy="1129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lt" sz="1800" dirty="0">
                <a:solidFill>
                  <a:schemeClr val="dk1"/>
                </a:solidFill>
              </a:rPr>
              <a:t> 		   v=c/n </a:t>
            </a:r>
          </a:p>
          <a:p>
            <a:pPr marL="0" lvl="0" indent="-6985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Arial"/>
              <a:buNone/>
            </a:pPr>
            <a:r>
              <a:rPr lang="lt" dirty="0">
                <a:solidFill>
                  <a:schemeClr val="dk1"/>
                </a:solidFill>
              </a:rPr>
              <a:t>        (n- aplinkos lūžio rodiklis)</a:t>
            </a:r>
          </a:p>
        </p:txBody>
      </p:sp>
      <p:sp>
        <p:nvSpPr>
          <p:cNvPr id="80" name="Shape 80"/>
          <p:cNvSpPr txBox="1"/>
          <p:nvPr/>
        </p:nvSpPr>
        <p:spPr>
          <a:xfrm>
            <a:off x="6098100" y="3900647"/>
            <a:ext cx="2847600" cy="869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 sz="1200"/>
              <a:t>Saulės šviesa užtrunka apie 8 minutes ir 17 sekundžių, kol nukeliauja atstumą nuo Saulės iki Žemės.</a:t>
            </a:r>
          </a:p>
        </p:txBody>
      </p:sp>
      <p:sp>
        <p:nvSpPr>
          <p:cNvPr id="81" name="Shape 81"/>
          <p:cNvSpPr txBox="1"/>
          <p:nvPr/>
        </p:nvSpPr>
        <p:spPr>
          <a:xfrm>
            <a:off x="6817200" y="3458625"/>
            <a:ext cx="1409400" cy="39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/>
              <a:t>Įdomus faktas</a:t>
            </a:r>
          </a:p>
        </p:txBody>
      </p:sp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 sz="4000">
                <a:latin typeface="Arial"/>
                <a:ea typeface="Arial"/>
                <a:cs typeface="Arial"/>
                <a:sym typeface="Arial"/>
              </a:rPr>
              <a:t>Šviesos greitis(Einšteino konstanta)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599" cy="8312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>
                <a:latin typeface="Arial"/>
                <a:ea typeface="Arial"/>
                <a:cs typeface="Arial"/>
                <a:sym typeface="Arial"/>
              </a:rPr>
              <a:t>Darbo tikslai</a:t>
            </a:r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599" cy="3354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SzPct val="155000"/>
              <a:buFont typeface="Arial" pitchFamily="34" charset="0"/>
              <a:buChar char="•"/>
            </a:pPr>
            <a:r>
              <a:rPr lang="lt" dirty="0">
                <a:latin typeface="Arial"/>
                <a:ea typeface="Arial"/>
                <a:cs typeface="Arial"/>
                <a:sym typeface="Arial"/>
              </a:rPr>
              <a:t>Matuojant tarp karštųjų taškų tarpų mikrobangų krosnelėje , apskaičiuoti elektromagnetinių bangų mikrobangų krosnelės dalyje greitį .</a:t>
            </a:r>
          </a:p>
          <a:p>
            <a:pPr lvl="0" rtl="0">
              <a:spcBef>
                <a:spcPts val="0"/>
              </a:spcBef>
              <a:buSzPct val="155000"/>
              <a:buFont typeface="Arial" pitchFamily="34" charset="0"/>
              <a:buChar char="•"/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457200" lvl="0" indent="-228600">
              <a:spcBef>
                <a:spcPts val="0"/>
              </a:spcBef>
              <a:buSzPct val="155000"/>
              <a:buFont typeface="Arial" pitchFamily="34" charset="0"/>
              <a:buChar char="•"/>
            </a:pPr>
            <a:r>
              <a:rPr lang="lt" dirty="0">
                <a:latin typeface="Arial"/>
                <a:ea typeface="Arial"/>
                <a:cs typeface="Arial"/>
                <a:sym typeface="Arial"/>
              </a:rPr>
              <a:t>Palyginti mikrobangų greitį su šviesos greičiu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0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marL="457200" lvl="0" indent="-228600" rtl="0">
              <a:spcBef>
                <a:spcPts val="0"/>
              </a:spcBef>
              <a:buSzPct val="155000"/>
              <a:buFont typeface="Arial" pitchFamily="34" charset="0"/>
              <a:buChar char="•"/>
            </a:pPr>
            <a:r>
              <a:rPr lang="lt" dirty="0">
                <a:latin typeface="Arial"/>
                <a:ea typeface="Arial"/>
                <a:cs typeface="Arial"/>
                <a:sym typeface="Arial"/>
              </a:rPr>
              <a:t>Matavimo metras </a:t>
            </a:r>
          </a:p>
          <a:p>
            <a:pPr marL="457200" lvl="0" indent="-228600" rtl="0">
              <a:spcBef>
                <a:spcPts val="0"/>
              </a:spcBef>
              <a:buSzPct val="155000"/>
              <a:buFont typeface="Arial" pitchFamily="34" charset="0"/>
              <a:buChar char="•"/>
            </a:pPr>
            <a:r>
              <a:rPr lang="lt" dirty="0">
                <a:latin typeface="Arial"/>
                <a:ea typeface="Arial"/>
                <a:cs typeface="Arial"/>
                <a:sym typeface="Arial"/>
              </a:rPr>
              <a:t>Mikrobangų krosnelė</a:t>
            </a:r>
          </a:p>
          <a:p>
            <a:pPr marL="457200" lvl="0" indent="-228600" rtl="0">
              <a:spcBef>
                <a:spcPts val="0"/>
              </a:spcBef>
              <a:buSzPct val="155000"/>
              <a:buFont typeface="Arial" pitchFamily="34" charset="0"/>
              <a:buChar char="•"/>
            </a:pPr>
            <a:r>
              <a:rPr lang="lt" dirty="0">
                <a:latin typeface="Arial"/>
                <a:ea typeface="Arial"/>
                <a:cs typeface="Arial"/>
                <a:sym typeface="Arial"/>
              </a:rPr>
              <a:t>Skaičiuotuvas</a:t>
            </a:r>
          </a:p>
          <a:p>
            <a:pPr marL="457200" lvl="0" indent="-228600" rtl="0">
              <a:spcBef>
                <a:spcPts val="0"/>
              </a:spcBef>
              <a:buSzPct val="155000"/>
              <a:buFont typeface="Arial" pitchFamily="34" charset="0"/>
              <a:buChar char="•"/>
            </a:pPr>
            <a:r>
              <a:rPr lang="lt" dirty="0">
                <a:latin typeface="Arial"/>
                <a:ea typeface="Arial"/>
                <a:cs typeface="Arial"/>
                <a:sym typeface="Arial"/>
              </a:rPr>
              <a:t>Lėkštė</a:t>
            </a:r>
          </a:p>
          <a:p>
            <a:pPr marL="457200" lvl="0" indent="-228600">
              <a:spcBef>
                <a:spcPts val="0"/>
              </a:spcBef>
              <a:buSzPct val="155000"/>
              <a:buFont typeface="Arial" pitchFamily="34" charset="0"/>
              <a:buChar char="•"/>
            </a:pPr>
            <a:r>
              <a:rPr lang="lt" dirty="0" smtClean="0">
                <a:latin typeface="Arial"/>
                <a:ea typeface="Arial"/>
                <a:cs typeface="Arial"/>
                <a:sym typeface="Arial"/>
              </a:rPr>
              <a:t>Šokoladas</a:t>
            </a:r>
            <a:endParaRPr lang="en-US" dirty="0" smtClean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" name="Shape 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2"/>
            <a:ext cx="3808272" cy="5077723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Shape 95"/>
          <p:cNvSpPr txBox="1">
            <a:spLocks noGrp="1"/>
          </p:cNvSpPr>
          <p:nvPr>
            <p:ph type="subTitle" idx="1"/>
          </p:nvPr>
        </p:nvSpPr>
        <p:spPr>
          <a:xfrm>
            <a:off x="4591075" y="624625"/>
            <a:ext cx="4045199" cy="15740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 sz="3000" dirty="0">
                <a:solidFill>
                  <a:srgbClr val="F3F3F3"/>
                </a:solidFill>
                <a:latin typeface="Arial"/>
                <a:ea typeface="Arial"/>
                <a:cs typeface="Arial"/>
                <a:sym typeface="Arial"/>
              </a:rPr>
              <a:t>Priemonės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599" cy="8312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>
                <a:latin typeface="Arial"/>
                <a:ea typeface="Arial"/>
                <a:cs typeface="Arial"/>
                <a:sym typeface="Arial"/>
              </a:rPr>
              <a:t>Darbo eiga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3999899" cy="3354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lt">
                <a:latin typeface="Arial"/>
                <a:ea typeface="Arial"/>
                <a:cs typeface="Arial"/>
                <a:sym typeface="Arial"/>
              </a:rPr>
              <a:t>1.Išimti iš mikrobangų krosnelės sukančiąją lėkštę ir pakeisti paprasta lėkšte</a:t>
            </a:r>
          </a:p>
          <a:p>
            <a:pPr lvl="0" rtl="0">
              <a:spcBef>
                <a:spcPts val="0"/>
              </a:spcBef>
              <a:buNone/>
            </a:pPr>
            <a:r>
              <a:rPr lang="lt">
                <a:latin typeface="Arial"/>
                <a:ea typeface="Arial"/>
                <a:cs typeface="Arial"/>
                <a:sym typeface="Arial"/>
              </a:rPr>
              <a:t>2.Padėti šokoladą viduryje lėkštes ir įdėti į mikrobangų krosnelę</a:t>
            </a:r>
          </a:p>
          <a:p>
            <a:pPr lvl="0" rtl="0">
              <a:spcBef>
                <a:spcPts val="0"/>
              </a:spcBef>
              <a:buNone/>
            </a:pPr>
            <a:r>
              <a:rPr lang="lt">
                <a:latin typeface="Arial"/>
                <a:ea typeface="Arial"/>
                <a:cs typeface="Arial"/>
                <a:sym typeface="Arial"/>
              </a:rPr>
              <a:t>3.Įjungti mikrobangų krosnelę ir išjungti kai šokoladas pradės tirpti</a:t>
            </a:r>
          </a:p>
          <a:p>
            <a:pPr lvl="0" rtl="0">
              <a:spcBef>
                <a:spcPts val="0"/>
              </a:spcBef>
              <a:buNone/>
            </a:pPr>
            <a:r>
              <a:rPr lang="lt">
                <a:latin typeface="Arial"/>
                <a:ea typeface="Arial"/>
                <a:cs typeface="Arial"/>
                <a:sym typeface="Arial"/>
              </a:rPr>
              <a:t>4.Išimti šokoladą ir išmatuoti atstumą tarp ištirpusių taškų</a:t>
            </a:r>
          </a:p>
          <a:p>
            <a:pPr lvl="0">
              <a:spcBef>
                <a:spcPts val="0"/>
              </a:spcBef>
              <a:buNone/>
            </a:pPr>
            <a:r>
              <a:rPr lang="lt">
                <a:latin typeface="Arial"/>
                <a:ea typeface="Arial"/>
                <a:cs typeface="Arial"/>
                <a:sym typeface="Arial"/>
              </a:rPr>
              <a:t>5.Atlikti skaičiavimus</a:t>
            </a:r>
          </a:p>
        </p:txBody>
      </p:sp>
      <p:pic>
        <p:nvPicPr>
          <p:cNvPr id="102" name="Shape 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38900" y="825399"/>
            <a:ext cx="5005094" cy="37538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xfrm>
            <a:off x="-1491300" y="-229200"/>
            <a:ext cx="7596600" cy="1530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>
                <a:latin typeface="Arial"/>
                <a:ea typeface="Arial"/>
                <a:cs typeface="Arial"/>
                <a:sym typeface="Arial"/>
              </a:rPr>
              <a:t>Šildymo procesas</a:t>
            </a:r>
          </a:p>
        </p:txBody>
      </p:sp>
      <p:sp>
        <p:nvSpPr>
          <p:cNvPr id="108" name="Shape 108">
            <a:hlinkClick r:id="rId3"/>
          </p:cNvPr>
          <p:cNvSpPr/>
          <p:nvPr/>
        </p:nvSpPr>
        <p:spPr>
          <a:xfrm>
            <a:off x="2298012" y="1113525"/>
            <a:ext cx="4547974" cy="3410974"/>
          </a:xfrm>
          <a:prstGeom prst="rect">
            <a:avLst/>
          </a:prstGeom>
          <a:blipFill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title"/>
          </p:nvPr>
        </p:nvSpPr>
        <p:spPr>
          <a:xfrm>
            <a:off x="213887" y="94100"/>
            <a:ext cx="8520599" cy="8312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>
                <a:latin typeface="Arial"/>
                <a:ea typeface="Arial"/>
                <a:cs typeface="Arial"/>
                <a:sym typeface="Arial"/>
              </a:rPr>
              <a:t>Šildymo rezultatai </a:t>
            </a:r>
          </a:p>
        </p:txBody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3471662" y="857975"/>
            <a:ext cx="1860599" cy="594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>
                <a:latin typeface="Arial"/>
                <a:ea typeface="Arial"/>
                <a:cs typeface="Arial"/>
                <a:sym typeface="Arial"/>
              </a:rPr>
              <a:t>Po 1 šildymo</a:t>
            </a:r>
          </a:p>
        </p:txBody>
      </p:sp>
      <p:pic>
        <p:nvPicPr>
          <p:cNvPr id="115" name="Shape 115"/>
          <p:cNvPicPr preferRelativeResize="0"/>
          <p:nvPr/>
        </p:nvPicPr>
        <p:blipFill rotWithShape="1">
          <a:blip r:embed="rId3">
            <a:alphaModFix/>
          </a:blip>
          <a:srcRect l="22730" t="10569" r="16784" b="11481"/>
          <a:stretch/>
        </p:blipFill>
        <p:spPr>
          <a:xfrm>
            <a:off x="3020312" y="1604399"/>
            <a:ext cx="2907728" cy="2810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Shape 116"/>
          <p:cNvPicPr preferRelativeResize="0"/>
          <p:nvPr/>
        </p:nvPicPr>
        <p:blipFill rotWithShape="1">
          <a:blip r:embed="rId4">
            <a:alphaModFix/>
          </a:blip>
          <a:srcRect l="13439" t="7527" r="9672"/>
          <a:stretch/>
        </p:blipFill>
        <p:spPr>
          <a:xfrm>
            <a:off x="6028450" y="1604400"/>
            <a:ext cx="3115543" cy="2810449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Shape 117"/>
          <p:cNvSpPr txBox="1"/>
          <p:nvPr/>
        </p:nvSpPr>
        <p:spPr>
          <a:xfrm>
            <a:off x="6970321" y="884950"/>
            <a:ext cx="1799399" cy="452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 sz="1800"/>
              <a:t>Po 2 šildymo</a:t>
            </a:r>
          </a:p>
        </p:txBody>
      </p:sp>
      <p:pic>
        <p:nvPicPr>
          <p:cNvPr id="118" name="Shape 118"/>
          <p:cNvPicPr preferRelativeResize="0"/>
          <p:nvPr/>
        </p:nvPicPr>
        <p:blipFill rotWithShape="1">
          <a:blip r:embed="rId5">
            <a:alphaModFix/>
          </a:blip>
          <a:srcRect l="19060" t="6154" r="8903" b="-8382"/>
          <a:stretch/>
        </p:blipFill>
        <p:spPr>
          <a:xfrm>
            <a:off x="0" y="1604399"/>
            <a:ext cx="2919900" cy="310767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Shape 119"/>
          <p:cNvSpPr txBox="1"/>
          <p:nvPr/>
        </p:nvSpPr>
        <p:spPr>
          <a:xfrm>
            <a:off x="873450" y="884950"/>
            <a:ext cx="1173000" cy="452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 sz="1800"/>
              <a:t>Pradinis</a:t>
            </a:r>
          </a:p>
        </p:txBody>
      </p:sp>
      <p:sp>
        <p:nvSpPr>
          <p:cNvPr id="120" name="Shape 120"/>
          <p:cNvSpPr/>
          <p:nvPr/>
        </p:nvSpPr>
        <p:spPr>
          <a:xfrm>
            <a:off x="2163900" y="974950"/>
            <a:ext cx="1004400" cy="272999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1" name="Shape 121"/>
          <p:cNvSpPr/>
          <p:nvPr/>
        </p:nvSpPr>
        <p:spPr>
          <a:xfrm>
            <a:off x="5332275" y="974950"/>
            <a:ext cx="1004400" cy="272999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F3F3F3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title"/>
          </p:nvPr>
        </p:nvSpPr>
        <p:spPr>
          <a:xfrm>
            <a:off x="149925" y="140675"/>
            <a:ext cx="8520599" cy="8312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 sz="3600">
                <a:latin typeface="Arial"/>
                <a:ea typeface="Arial"/>
                <a:cs typeface="Arial"/>
                <a:sym typeface="Arial"/>
              </a:rPr>
              <a:t>Skaičiavimai</a:t>
            </a:r>
          </a:p>
        </p:txBody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48800" y="1079800"/>
            <a:ext cx="6867600" cy="33540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lt">
                <a:latin typeface="Arial"/>
                <a:ea typeface="Arial"/>
                <a:cs typeface="Arial"/>
                <a:sym typeface="Arial"/>
              </a:rPr>
              <a:t>f=2450 MHz = 2 450 000 000 Hz</a:t>
            </a:r>
          </a:p>
          <a:p>
            <a:pPr lvl="0" rtl="0">
              <a:spcBef>
                <a:spcPts val="0"/>
              </a:spcBef>
              <a:buNone/>
            </a:pPr>
            <a:r>
              <a:rPr lang="lt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atstumas tarp ištirpusių taškų=6cm </a:t>
            </a:r>
          </a:p>
          <a:p>
            <a:pPr lvl="0" rtl="0">
              <a:spcBef>
                <a:spcPts val="0"/>
              </a:spcBef>
              <a:buNone/>
            </a:pPr>
            <a:r>
              <a:rPr lang="lt">
                <a:latin typeface="Arial"/>
                <a:ea typeface="Arial"/>
                <a:cs typeface="Arial"/>
                <a:sym typeface="Arial"/>
              </a:rPr>
              <a:t>(atstumas tarp ištirpusių taškų = 0.5 bangos ilgio)</a:t>
            </a:r>
          </a:p>
          <a:p>
            <a:pPr lvl="0" rtl="0">
              <a:spcBef>
                <a:spcPts val="0"/>
              </a:spcBef>
              <a:buNone/>
            </a:pPr>
            <a:r>
              <a:rPr lang="lt" i="1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λ=6x2=12cm=0.12m		λ=c/f	c=λf</a:t>
            </a:r>
          </a:p>
          <a:p>
            <a:pPr lvl="0" rtl="0">
              <a:spcBef>
                <a:spcPts val="0"/>
              </a:spcBef>
              <a:buNone/>
            </a:pPr>
            <a:r>
              <a:rPr lang="lt" i="1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z=</a:t>
            </a:r>
            <a:r>
              <a:rPr lang="lt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2 450 000 000 x </a:t>
            </a:r>
            <a:r>
              <a:rPr lang="lt" i="1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0.12 = 294000000m/s </a:t>
            </a:r>
          </a:p>
          <a:p>
            <a:pPr lvl="0" rtl="0">
              <a:spcBef>
                <a:spcPts val="0"/>
              </a:spcBef>
              <a:buNone/>
            </a:pPr>
            <a:r>
              <a:rPr lang="lt" i="1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~(tikras šviesos greitis(c) =</a:t>
            </a:r>
            <a:r>
              <a:rPr lang="lt">
                <a:solidFill>
                  <a:srgbClr val="21212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299 792 458 m/s)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endParaRPr>
              <a:solidFill>
                <a:srgbClr val="21212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" name="Shape 128"/>
          <p:cNvPicPr preferRelativeResize="0"/>
          <p:nvPr/>
        </p:nvPicPr>
        <p:blipFill rotWithShape="1">
          <a:blip r:embed="rId3">
            <a:alphaModFix/>
          </a:blip>
          <a:srcRect l="13586" t="8994" r="12213" b="59381"/>
          <a:stretch/>
        </p:blipFill>
        <p:spPr>
          <a:xfrm>
            <a:off x="5844600" y="856125"/>
            <a:ext cx="2716673" cy="1543726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Shape 129"/>
          <p:cNvSpPr txBox="1"/>
          <p:nvPr/>
        </p:nvSpPr>
        <p:spPr>
          <a:xfrm>
            <a:off x="5901837" y="235925"/>
            <a:ext cx="2602199" cy="498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/>
              <a:t>Naudotos mikrobangų krosnelės informacija</a:t>
            </a:r>
          </a:p>
        </p:txBody>
      </p:sp>
      <p:pic>
        <p:nvPicPr>
          <p:cNvPr id="130" name="Shape 1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44587" y="2932387"/>
            <a:ext cx="2924175" cy="1990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Shape 131"/>
          <p:cNvSpPr/>
          <p:nvPr/>
        </p:nvSpPr>
        <p:spPr>
          <a:xfrm rot="2802946">
            <a:off x="5342122" y="2481437"/>
            <a:ext cx="517197" cy="447573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EFEFEF"/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title"/>
          </p:nvPr>
        </p:nvSpPr>
        <p:spPr>
          <a:xfrm>
            <a:off x="311700" y="175150"/>
            <a:ext cx="8520599" cy="21287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>
                <a:latin typeface="Arial"/>
                <a:ea typeface="Arial"/>
                <a:cs typeface="Arial"/>
                <a:sym typeface="Arial"/>
              </a:rPr>
              <a:t>Išvados</a:t>
            </a:r>
          </a:p>
        </p:txBody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255125" y="2618000"/>
            <a:ext cx="8520599" cy="3354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571500" lvl="0" indent="-342900" algn="l" rtl="0">
              <a:lnSpc>
                <a:spcPct val="115000"/>
              </a:lnSpc>
              <a:spcBef>
                <a:spcPts val="0"/>
              </a:spcBef>
              <a:buSzPct val="155000"/>
              <a:buFont typeface="Arial" pitchFamily="34" charset="0"/>
              <a:buChar char="•"/>
            </a:pPr>
            <a:r>
              <a:rPr lang="lt" dirty="0">
                <a:latin typeface="Arial"/>
                <a:ea typeface="Arial"/>
                <a:cs typeface="Arial"/>
                <a:sym typeface="Arial"/>
              </a:rPr>
              <a:t>Mikrobangos yra elektromagnetinės spinduliuotės tipas, kaip ir šviesos bangos.</a:t>
            </a:r>
          </a:p>
          <a:p>
            <a:pPr marL="571500" lvl="0" indent="-342900" algn="l" rtl="0">
              <a:lnSpc>
                <a:spcPct val="150000"/>
              </a:lnSpc>
              <a:spcBef>
                <a:spcPts val="0"/>
              </a:spcBef>
              <a:buSzPct val="155000"/>
              <a:buFont typeface="Arial" pitchFamily="34" charset="0"/>
              <a:buChar char="•"/>
            </a:pPr>
            <a:r>
              <a:rPr lang="lt" dirty="0">
                <a:latin typeface="Arial"/>
                <a:ea typeface="Arial"/>
                <a:cs typeface="Arial"/>
                <a:sym typeface="Arial"/>
              </a:rPr>
              <a:t>Mikrobangos, taip pat sklinda šviesos greičiu. </a:t>
            </a:r>
          </a:p>
          <a:p>
            <a:pPr marL="571500" lvl="0" indent="-342900" algn="l" rtl="0">
              <a:lnSpc>
                <a:spcPct val="115000"/>
              </a:lnSpc>
              <a:spcBef>
                <a:spcPts val="0"/>
              </a:spcBef>
              <a:buSzPct val="155000"/>
              <a:buFont typeface="Arial" pitchFamily="34" charset="0"/>
              <a:buChar char="•"/>
            </a:pPr>
            <a:r>
              <a:rPr lang="lt" dirty="0">
                <a:latin typeface="Arial"/>
                <a:ea typeface="Arial"/>
                <a:cs typeface="Arial"/>
                <a:sym typeface="Arial"/>
              </a:rPr>
              <a:t>Jei išmatuotume kaip greitai jos keliauja, gautume rezultatą artimą šviesos greičiui.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>
            <a:spLocks noGrp="1"/>
          </p:cNvSpPr>
          <p:nvPr>
            <p:ph type="title"/>
          </p:nvPr>
        </p:nvSpPr>
        <p:spPr>
          <a:xfrm>
            <a:off x="531150" y="242200"/>
            <a:ext cx="3513900" cy="9882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/>
              <a:t>Klausimynas</a:t>
            </a:r>
          </a:p>
        </p:txBody>
      </p:sp>
      <p:sp>
        <p:nvSpPr>
          <p:cNvPr id="143" name="Shape 143"/>
          <p:cNvSpPr txBox="1">
            <a:spLocks noGrp="1"/>
          </p:cNvSpPr>
          <p:nvPr>
            <p:ph type="subTitle" idx="1"/>
          </p:nvPr>
        </p:nvSpPr>
        <p:spPr>
          <a:xfrm>
            <a:off x="329400" y="1269849"/>
            <a:ext cx="4119600" cy="3776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l" rtl="0">
              <a:spcBef>
                <a:spcPts val="0"/>
              </a:spcBef>
              <a:buNone/>
            </a:pPr>
            <a:r>
              <a:rPr lang="lt" sz="1800">
                <a:latin typeface="Arial"/>
                <a:ea typeface="Arial"/>
                <a:cs typeface="Arial"/>
                <a:sym typeface="Arial"/>
              </a:rPr>
              <a:t>1.Kas yra šviesos greitis?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lt" sz="1800">
                <a:latin typeface="Arial"/>
                <a:ea typeface="Arial"/>
                <a:cs typeface="Arial"/>
                <a:sym typeface="Arial"/>
              </a:rPr>
              <a:t>2.Kaip dar vadinamas šviesos greitis?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lt" sz="1800">
                <a:latin typeface="Arial"/>
                <a:ea typeface="Arial"/>
                <a:cs typeface="Arial"/>
                <a:sym typeface="Arial"/>
              </a:rPr>
              <a:t>3.Koks yra šviesos greitis vaakume?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lt" sz="1800">
                <a:latin typeface="Arial"/>
                <a:ea typeface="Arial"/>
                <a:cs typeface="Arial"/>
                <a:sym typeface="Arial"/>
              </a:rPr>
              <a:t>4.Kada šviesos greitis mažėja?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lt" sz="1800">
                <a:latin typeface="Arial"/>
                <a:ea typeface="Arial"/>
                <a:cs typeface="Arial"/>
                <a:sym typeface="Arial"/>
              </a:rPr>
              <a:t>5.Ar šviesos greitis yra baigtinis?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lt" sz="1800">
                <a:latin typeface="Arial"/>
                <a:ea typeface="Arial"/>
                <a:cs typeface="Arial"/>
                <a:sym typeface="Arial"/>
              </a:rPr>
              <a:t>6.Kokia yra šviesos greičio formulė?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lt" sz="1800">
                <a:latin typeface="Arial"/>
                <a:ea typeface="Arial"/>
                <a:cs typeface="Arial"/>
                <a:sym typeface="Arial"/>
              </a:rPr>
              <a:t>7.Kuo panašios mikrobangos ir šviesos bangom ?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lt" sz="1800">
                <a:latin typeface="Arial"/>
                <a:ea typeface="Arial"/>
                <a:cs typeface="Arial"/>
                <a:sym typeface="Arial"/>
              </a:rPr>
              <a:t>8.Kiek laiko saulės šviesa užtrunka keliaudama nuo saulės iki žemės?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lt" sz="1800">
                <a:latin typeface="Arial"/>
                <a:ea typeface="Arial"/>
                <a:cs typeface="Arial"/>
                <a:sym typeface="Arial"/>
              </a:rPr>
              <a:t>9.Koks atstumas yra tarp žemės ir saulės?</a:t>
            </a:r>
          </a:p>
          <a:p>
            <a:pPr lvl="0" algn="l" rtl="0">
              <a:spcBef>
                <a:spcPts val="0"/>
              </a:spcBef>
              <a:buNone/>
            </a:pPr>
            <a:r>
              <a:rPr lang="lt" sz="1800">
                <a:latin typeface="Arial"/>
                <a:ea typeface="Arial"/>
                <a:cs typeface="Arial"/>
                <a:sym typeface="Arial"/>
              </a:rPr>
              <a:t>10.Ar šis atstumas yra pastovus?</a:t>
            </a:r>
          </a:p>
          <a:p>
            <a:pPr lvl="0" algn="l">
              <a:spcBef>
                <a:spcPts val="0"/>
              </a:spcBef>
              <a:buNone/>
            </a:pP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Shape 144"/>
          <p:cNvSpPr txBox="1"/>
          <p:nvPr/>
        </p:nvSpPr>
        <p:spPr>
          <a:xfrm>
            <a:off x="5347475" y="365200"/>
            <a:ext cx="3244200" cy="742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dk1"/>
              </a:buClr>
              <a:buSzPct val="26190"/>
              <a:buFont typeface="Arial"/>
              <a:buNone/>
            </a:pPr>
            <a:r>
              <a:rPr lang="lt" sz="4200">
                <a:solidFill>
                  <a:schemeClr val="lt1"/>
                </a:solidFill>
                <a:latin typeface="Economica"/>
                <a:ea typeface="Economica"/>
                <a:cs typeface="Economica"/>
                <a:sym typeface="Economica"/>
              </a:rPr>
              <a:t>Atsakymai</a:t>
            </a:r>
          </a:p>
        </p:txBody>
      </p:sp>
      <p:sp>
        <p:nvSpPr>
          <p:cNvPr id="145" name="Shape 145"/>
          <p:cNvSpPr txBox="1"/>
          <p:nvPr/>
        </p:nvSpPr>
        <p:spPr>
          <a:xfrm>
            <a:off x="4753250" y="1230400"/>
            <a:ext cx="3793200" cy="432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lt" sz="1800" dirty="0">
                <a:solidFill>
                  <a:schemeClr val="lt1"/>
                </a:solidFill>
              </a:rPr>
              <a:t>1.Atstumas, kurį šviesa nukeliauja per vienetinį laiką.</a:t>
            </a:r>
          </a:p>
        </p:txBody>
      </p:sp>
      <p:sp>
        <p:nvSpPr>
          <p:cNvPr id="146" name="Shape 146"/>
          <p:cNvSpPr txBox="1"/>
          <p:nvPr/>
        </p:nvSpPr>
        <p:spPr>
          <a:xfrm>
            <a:off x="4688650" y="4506500"/>
            <a:ext cx="3793200" cy="432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lt" sz="1800" dirty="0">
                <a:solidFill>
                  <a:schemeClr val="lt1"/>
                </a:solidFill>
              </a:rPr>
              <a:t>10.Ne</a:t>
            </a:r>
          </a:p>
        </p:txBody>
      </p:sp>
      <p:sp>
        <p:nvSpPr>
          <p:cNvPr id="147" name="Shape 147"/>
          <p:cNvSpPr txBox="1"/>
          <p:nvPr/>
        </p:nvSpPr>
        <p:spPr>
          <a:xfrm>
            <a:off x="4753250" y="4157600"/>
            <a:ext cx="3793200" cy="432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lt" sz="1800" dirty="0">
                <a:solidFill>
                  <a:schemeClr val="lt1"/>
                </a:solidFill>
              </a:rPr>
              <a:t>9.150 000 000 km</a:t>
            </a:r>
          </a:p>
        </p:txBody>
      </p:sp>
      <p:sp>
        <p:nvSpPr>
          <p:cNvPr id="148" name="Shape 148"/>
          <p:cNvSpPr txBox="1"/>
          <p:nvPr/>
        </p:nvSpPr>
        <p:spPr>
          <a:xfrm>
            <a:off x="4753250" y="2720775"/>
            <a:ext cx="2574900" cy="432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lt" sz="1800" dirty="0">
                <a:solidFill>
                  <a:schemeClr val="lt1"/>
                </a:solidFill>
              </a:rPr>
              <a:t>5.Taip.</a:t>
            </a:r>
          </a:p>
        </p:txBody>
      </p:sp>
      <p:sp>
        <p:nvSpPr>
          <p:cNvPr id="149" name="Shape 149"/>
          <p:cNvSpPr txBox="1"/>
          <p:nvPr/>
        </p:nvSpPr>
        <p:spPr>
          <a:xfrm>
            <a:off x="4753250" y="1823225"/>
            <a:ext cx="3793200" cy="432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lt" sz="1800" dirty="0">
                <a:solidFill>
                  <a:schemeClr val="lt1"/>
                </a:solidFill>
              </a:rPr>
              <a:t>2.Einšteino konstanta.</a:t>
            </a:r>
          </a:p>
        </p:txBody>
      </p:sp>
      <p:sp>
        <p:nvSpPr>
          <p:cNvPr id="150" name="Shape 150"/>
          <p:cNvSpPr txBox="1"/>
          <p:nvPr/>
        </p:nvSpPr>
        <p:spPr>
          <a:xfrm>
            <a:off x="4753250" y="2158537"/>
            <a:ext cx="3793200" cy="432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lt" sz="1800" dirty="0">
                <a:solidFill>
                  <a:schemeClr val="lt1"/>
                </a:solidFill>
              </a:rPr>
              <a:t>3.299 792 458 m/s</a:t>
            </a:r>
          </a:p>
        </p:txBody>
      </p:sp>
      <p:sp>
        <p:nvSpPr>
          <p:cNvPr id="151" name="Shape 151"/>
          <p:cNvSpPr txBox="1"/>
          <p:nvPr/>
        </p:nvSpPr>
        <p:spPr>
          <a:xfrm>
            <a:off x="4753250" y="3038700"/>
            <a:ext cx="3793200" cy="432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lt" sz="1800" dirty="0">
                <a:solidFill>
                  <a:schemeClr val="lt1"/>
                </a:solidFill>
              </a:rPr>
              <a:t>6.c=λf</a:t>
            </a:r>
          </a:p>
        </p:txBody>
      </p:sp>
      <p:sp>
        <p:nvSpPr>
          <p:cNvPr id="152" name="Shape 152"/>
          <p:cNvSpPr txBox="1"/>
          <p:nvPr/>
        </p:nvSpPr>
        <p:spPr>
          <a:xfrm>
            <a:off x="4753250" y="3318975"/>
            <a:ext cx="3557100" cy="432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lt" sz="1800" dirty="0">
                <a:solidFill>
                  <a:schemeClr val="lt1"/>
                </a:solidFill>
              </a:rPr>
              <a:t>7.Mikrobangos, taip pat sklinda šviesos greičiu. </a:t>
            </a:r>
          </a:p>
        </p:txBody>
      </p:sp>
      <p:sp>
        <p:nvSpPr>
          <p:cNvPr id="153" name="Shape 153"/>
          <p:cNvSpPr txBox="1"/>
          <p:nvPr/>
        </p:nvSpPr>
        <p:spPr>
          <a:xfrm>
            <a:off x="4753250" y="3839650"/>
            <a:ext cx="3793200" cy="432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lt" sz="1800" dirty="0">
                <a:solidFill>
                  <a:schemeClr val="lt1"/>
                </a:solidFill>
              </a:rPr>
              <a:t>8.Apie 8 minutes ir 17 sekundžių.</a:t>
            </a:r>
          </a:p>
        </p:txBody>
      </p:sp>
      <p:sp>
        <p:nvSpPr>
          <p:cNvPr id="154" name="Shape 154"/>
          <p:cNvSpPr txBox="1"/>
          <p:nvPr/>
        </p:nvSpPr>
        <p:spPr>
          <a:xfrm>
            <a:off x="4753250" y="2416050"/>
            <a:ext cx="3793200" cy="432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lt" sz="1800" dirty="0">
                <a:solidFill>
                  <a:schemeClr val="lt1"/>
                </a:solidFill>
              </a:rPr>
              <a:t>4.Kai šviesa sklinda tankioj terpėj.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/>
      <p:bldP spid="146" grpId="0"/>
      <p:bldP spid="147" grpId="0"/>
      <p:bldP spid="148" grpId="0"/>
      <p:bldP spid="149" grpId="0"/>
      <p:bldP spid="150" grpId="0"/>
      <p:bldP spid="151" grpId="0"/>
      <p:bldP spid="152" grpId="0"/>
      <p:bldP spid="153" grpId="0"/>
      <p:bldP spid="15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>
                <a:latin typeface="Arial"/>
                <a:ea typeface="Arial"/>
                <a:cs typeface="Arial"/>
                <a:sym typeface="Arial"/>
              </a:rPr>
              <a:t>Šaltiniai</a:t>
            </a:r>
          </a:p>
        </p:txBody>
      </p:sp>
      <p:sp>
        <p:nvSpPr>
          <p:cNvPr id="160" name="Shape 160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lt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https://lt.wikipedia.org/wiki/%C5%A0viesos_greitis</a:t>
            </a:r>
          </a:p>
          <a:p>
            <a:pPr lvl="0" rtl="0">
              <a:spcBef>
                <a:spcPts val="0"/>
              </a:spcBef>
              <a:buNone/>
            </a:pPr>
            <a:r>
              <a:rPr lang="lt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http://www.coolsciencefacts.com/2006/the_speed_of_light.html</a:t>
            </a:r>
          </a:p>
          <a:p>
            <a:pPr lvl="0" rtl="0">
              <a:spcBef>
                <a:spcPts val="0"/>
              </a:spcBef>
              <a:buNone/>
            </a:pPr>
            <a:r>
              <a:rPr lang="lt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https://en.wikipedia.org/wiki/Speed_of_light</a:t>
            </a:r>
          </a:p>
          <a:p>
            <a:pPr lvl="0" rtl="0">
              <a:spcBef>
                <a:spcPts val="0"/>
              </a:spcBef>
              <a:buNone/>
            </a:pPr>
            <a:r>
              <a:rPr lang="lt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http://math.ucr.edu/home/baez/physics/Relativity/SpeedOfLight/speed_of_light.html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 u="sng" dirty="0" smtClean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planetscience.com/wiki/</a:t>
            </a:r>
            <a:r>
              <a:rPr lang="en-US" u="sng" dirty="0" err="1" smtClean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speedoflight</a:t>
            </a:r>
            <a:r>
              <a:rPr lang="en-US" u="sng" dirty="0" smtClean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/info</a:t>
            </a:r>
            <a:endParaRPr lang="lt" u="sng" dirty="0">
              <a:solidFill>
                <a:schemeClr val="hlink"/>
              </a:solidFill>
              <a:latin typeface="Arial"/>
              <a:ea typeface="Arial"/>
              <a:cs typeface="Arial"/>
              <a:sym typeface="Arial"/>
              <a:hlinkClick r:id="rId7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lt" dirty="0">
                <a:latin typeface="Arial"/>
                <a:ea typeface="Arial"/>
                <a:cs typeface="Arial"/>
                <a:sym typeface="Arial"/>
              </a:rPr>
              <a:t>Fizikos vadovėlis 10 klasei (Zita Šliavaitė,Vladas Valentinavičius)</a:t>
            </a:r>
          </a:p>
          <a:p>
            <a:pPr lvl="0">
              <a:spcBef>
                <a:spcPts val="0"/>
              </a:spcBef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title"/>
          </p:nvPr>
        </p:nvSpPr>
        <p:spPr>
          <a:xfrm>
            <a:off x="2307750" y="269650"/>
            <a:ext cx="4528500" cy="9248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t">
                <a:latin typeface="Arial"/>
                <a:ea typeface="Arial"/>
                <a:cs typeface="Arial"/>
                <a:sym typeface="Arial"/>
              </a:rPr>
              <a:t>Ačiū už dėmesį !</a:t>
            </a:r>
          </a:p>
        </p:txBody>
      </p:sp>
      <p:pic>
        <p:nvPicPr>
          <p:cNvPr id="166" name="Shape 1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849" y="1194550"/>
            <a:ext cx="8666324" cy="3687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607D8B"/>
      </a:accent3>
      <a:accent4>
        <a:srgbClr val="78909C"/>
      </a:accent4>
      <a:accent5>
        <a:srgbClr val="57BB8A"/>
      </a:accent5>
      <a:accent6>
        <a:srgbClr val="DCE755"/>
      </a:accent6>
      <a:hlink>
        <a:srgbClr val="57BB8A"/>
      </a:hlink>
      <a:folHlink>
        <a:srgbClr val="57BB8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381</Words>
  <Application>Microsoft Office PowerPoint</Application>
  <PresentationFormat>On-screen Show (16:9)</PresentationFormat>
  <Paragraphs>91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Economica</vt:lpstr>
      <vt:lpstr>Times New Roman</vt:lpstr>
      <vt:lpstr>Open Sans</vt:lpstr>
      <vt:lpstr>luxe</vt:lpstr>
      <vt:lpstr>Mikrobangos buityje</vt:lpstr>
      <vt:lpstr>Turinys</vt:lpstr>
      <vt:lpstr>Šviesos greitis(Einšteino konstanta)</vt:lpstr>
      <vt:lpstr>Darbo tikslai</vt:lpstr>
      <vt:lpstr>Slide 5</vt:lpstr>
      <vt:lpstr>Darbo eiga</vt:lpstr>
      <vt:lpstr>Šildymo procesas</vt:lpstr>
      <vt:lpstr>Šildymo rezultatai </vt:lpstr>
      <vt:lpstr>Skaičiavimai</vt:lpstr>
      <vt:lpstr>Išvados</vt:lpstr>
      <vt:lpstr>Klausimynas</vt:lpstr>
      <vt:lpstr>Šaltiniai</vt:lpstr>
      <vt:lpstr>Ačiū už dėmesį 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Mikrobangos buityje</dc:title>
  <cp:lastModifiedBy>user1</cp:lastModifiedBy>
  <cp:revision>3</cp:revision>
  <dcterms:modified xsi:type="dcterms:W3CDTF">2016-04-04T17:47:16Z</dcterms:modified>
</cp:coreProperties>
</file>