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8" r:id="rId1"/>
  </p:sldMasterIdLst>
  <p:sldIdLst>
    <p:sldId id="264" r:id="rId2"/>
    <p:sldId id="265" r:id="rId3"/>
    <p:sldId id="266" r:id="rId4"/>
    <p:sldId id="267" r:id="rId5"/>
    <p:sldId id="275" r:id="rId6"/>
    <p:sldId id="331" r:id="rId7"/>
    <p:sldId id="293" r:id="rId8"/>
    <p:sldId id="263" r:id="rId9"/>
    <p:sldId id="268" r:id="rId10"/>
    <p:sldId id="269" r:id="rId11"/>
    <p:sldId id="282" r:id="rId12"/>
    <p:sldId id="271" r:id="rId13"/>
    <p:sldId id="272" r:id="rId14"/>
    <p:sldId id="273" r:id="rId15"/>
    <p:sldId id="274" r:id="rId16"/>
    <p:sldId id="281" r:id="rId17"/>
    <p:sldId id="313" r:id="rId18"/>
    <p:sldId id="314" r:id="rId19"/>
    <p:sldId id="315" r:id="rId20"/>
    <p:sldId id="278" r:id="rId21"/>
    <p:sldId id="332" r:id="rId22"/>
    <p:sldId id="328" r:id="rId23"/>
    <p:sldId id="327" r:id="rId24"/>
    <p:sldId id="329" r:id="rId25"/>
    <p:sldId id="330" r:id="rId26"/>
    <p:sldId id="277" r:id="rId27"/>
    <p:sldId id="279" r:id="rId28"/>
    <p:sldId id="276" r:id="rId29"/>
    <p:sldId id="280" r:id="rId30"/>
    <p:sldId id="317" r:id="rId31"/>
    <p:sldId id="283" r:id="rId32"/>
    <p:sldId id="284" r:id="rId33"/>
    <p:sldId id="285" r:id="rId34"/>
    <p:sldId id="286" r:id="rId35"/>
    <p:sldId id="288" r:id="rId36"/>
    <p:sldId id="287" r:id="rId37"/>
    <p:sldId id="294" r:id="rId38"/>
    <p:sldId id="296" r:id="rId39"/>
    <p:sldId id="297" r:id="rId40"/>
    <p:sldId id="295" r:id="rId41"/>
    <p:sldId id="322" r:id="rId42"/>
    <p:sldId id="289" r:id="rId43"/>
    <p:sldId id="290" r:id="rId44"/>
    <p:sldId id="291" r:id="rId45"/>
    <p:sldId id="334" r:id="rId46"/>
    <p:sldId id="292" r:id="rId47"/>
    <p:sldId id="333" r:id="rId48"/>
    <p:sldId id="323" r:id="rId49"/>
    <p:sldId id="336" r:id="rId50"/>
    <p:sldId id="335" r:id="rId51"/>
    <p:sldId id="270" r:id="rId52"/>
    <p:sldId id="298" r:id="rId53"/>
    <p:sldId id="301" r:id="rId54"/>
    <p:sldId id="302" r:id="rId55"/>
    <p:sldId id="304" r:id="rId56"/>
    <p:sldId id="305" r:id="rId57"/>
    <p:sldId id="306" r:id="rId58"/>
    <p:sldId id="307" r:id="rId59"/>
    <p:sldId id="308" r:id="rId60"/>
    <p:sldId id="309" r:id="rId61"/>
    <p:sldId id="310" r:id="rId62"/>
    <p:sldId id="299" r:id="rId63"/>
    <p:sldId id="311" r:id="rId64"/>
    <p:sldId id="312" r:id="rId6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Vidutinis stiliu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Vidutinis stilius 2 – paryškinima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2" d="100"/>
          <a:sy n="72" d="100"/>
        </p:scale>
        <p:origin x="-552"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2" name="Freeform 6"/>
          <p:cNvSpPr/>
          <p:nvPr/>
        </p:nvSpPr>
        <p:spPr bwMode="auto">
          <a:xfrm>
            <a:off x="11784011" y="1189204"/>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2"/>
          </a:solidFill>
          <a:ln w="0">
            <a:noFill/>
            <a:prstDash val="solid"/>
            <a:round/>
            <a:headEnd/>
            <a:tailEnd/>
          </a:ln>
        </p:spPr>
      </p:sp>
      <p:sp>
        <p:nvSpPr>
          <p:cNvPr id="2" name="Title 1"/>
          <p:cNvSpPr>
            <a:spLocks noGrp="1"/>
          </p:cNvSpPr>
          <p:nvPr>
            <p:ph type="ctrTitle"/>
          </p:nvPr>
        </p:nvSpPr>
        <p:spPr>
          <a:xfrm>
            <a:off x="1088913" y="1143293"/>
            <a:ext cx="7034362" cy="4268965"/>
          </a:xfrm>
        </p:spPr>
        <p:txBody>
          <a:bodyPr anchor="t">
            <a:normAutofit/>
          </a:bodyPr>
          <a:lstStyle>
            <a:lvl1pPr algn="l">
              <a:lnSpc>
                <a:spcPct val="85000"/>
              </a:lnSpc>
              <a:defRPr sz="7700" cap="all" baseline="0">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088914" y="5537925"/>
            <a:ext cx="7034362" cy="706355"/>
          </a:xfrm>
        </p:spPr>
        <p:txBody>
          <a:bodyPr>
            <a:normAutofit/>
          </a:bodyPr>
          <a:lstStyle>
            <a:lvl1pPr marL="0" indent="0" algn="l">
              <a:lnSpc>
                <a:spcPct val="114000"/>
              </a:lnSpc>
              <a:spcBef>
                <a:spcPts val="0"/>
              </a:spcBef>
              <a:buNone/>
              <a:defRPr sz="2000" b="0" i="1"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88913" y="6314440"/>
            <a:ext cx="1596622" cy="365125"/>
          </a:xfrm>
        </p:spPr>
        <p:txBody>
          <a:bodyPr/>
          <a:lstStyle>
            <a:lvl1pPr algn="l">
              <a:defRPr sz="1200">
                <a:solidFill>
                  <a:schemeClr val="tx2"/>
                </a:solidFill>
              </a:defRPr>
            </a:lvl1pPr>
          </a:lstStyle>
          <a:p>
            <a:fld id="{B61BEF0D-F0BB-DE4B-95CE-6DB70DBA9567}" type="datetimeFigureOut">
              <a:rPr lang="en-US" smtClean="0"/>
              <a:pPr/>
              <a:t>5/9/2016</a:t>
            </a:fld>
            <a:endParaRPr lang="en-US" dirty="0"/>
          </a:p>
        </p:txBody>
      </p:sp>
      <p:sp>
        <p:nvSpPr>
          <p:cNvPr id="5" name="Footer Placeholder 4"/>
          <p:cNvSpPr>
            <a:spLocks noGrp="1"/>
          </p:cNvSpPr>
          <p:nvPr>
            <p:ph type="ftr" sz="quarter" idx="11"/>
          </p:nvPr>
        </p:nvSpPr>
        <p:spPr>
          <a:xfrm>
            <a:off x="3000591" y="6314440"/>
            <a:ext cx="5122683" cy="365125"/>
          </a:xfrm>
        </p:spPr>
        <p:txBody>
          <a:bodyPr/>
          <a:lstStyle>
            <a:lvl1pPr algn="l">
              <a:defRPr b="0">
                <a:solidFill>
                  <a:schemeClr val="tx2"/>
                </a:solidFill>
              </a:defRPr>
            </a:lvl1pPr>
          </a:lstStyle>
          <a:p>
            <a:endParaRPr lang="en-US" dirty="0"/>
          </a:p>
        </p:txBody>
      </p:sp>
      <p:sp>
        <p:nvSpPr>
          <p:cNvPr id="6" name="Slide Number Placeholder 5"/>
          <p:cNvSpPr>
            <a:spLocks noGrp="1"/>
          </p:cNvSpPr>
          <p:nvPr>
            <p:ph type="sldNum" sz="quarter" idx="12"/>
          </p:nvPr>
        </p:nvSpPr>
        <p:spPr>
          <a:xfrm>
            <a:off x="11784011" y="1416216"/>
            <a:ext cx="407988" cy="365125"/>
          </a:xfrm>
        </p:spPr>
        <p:txBody>
          <a:bodyPr/>
          <a:lstStyle>
            <a:lvl1pPr algn="r">
              <a:defRPr>
                <a:solidFill>
                  <a:schemeClr val="bg2"/>
                </a:solidFill>
              </a:defRPr>
            </a:lvl1pPr>
          </a:lstStyle>
          <a:p>
            <a:fld id="{D57F1E4F-1CFF-5643-939E-217C01CDF565}" type="slidenum">
              <a:rPr lang="en-US" smtClean="0"/>
              <a:pPr/>
              <a:t>‹#›</a:t>
            </a:fld>
            <a:endParaRPr lang="en-US" dirty="0"/>
          </a:p>
        </p:txBody>
      </p:sp>
      <p:cxnSp>
        <p:nvCxnSpPr>
          <p:cNvPr id="9" name="Straight Connector 8"/>
          <p:cNvCxnSpPr/>
          <p:nvPr/>
        </p:nvCxnSpPr>
        <p:spPr>
          <a:xfrm>
            <a:off x="773855" y="1257300"/>
            <a:ext cx="0" cy="5600700"/>
          </a:xfrm>
          <a:prstGeom prst="line">
            <a:avLst/>
          </a:prstGeom>
          <a:ln w="25400">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4205975"/>
      </p:ext>
    </p:extLst>
  </p:cSld>
  <p:clrMapOvr>
    <a:overrideClrMapping bg1="dk1" tx1="lt1" bg2="dk2" tx2="lt2" accent1="accent1" accent2="accent2" accent3="accent3" accent4="accent4" accent5="accent5" accent6="accent6" hlink="hlink" folHlink="folHlink"/>
  </p:clrMapOvr>
  <p:extLst mod="1">
    <p:ext uri="{DCECCB84-F9BA-43D5-87BE-67443E8EF086}">
      <p15:sldGuideLst xmlns="" xmlns:p15="http://schemas.microsoft.com/office/powerpoint/2012/main">
        <p15:guide id="1" orient="horz" pos="792">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657139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7" name="Freeform 6"/>
          <p:cNvSpPr/>
          <p:nvPr/>
        </p:nvSpPr>
        <p:spPr bwMode="auto">
          <a:xfrm>
            <a:off x="11784011" y="1393748"/>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1947673" y="2571722"/>
            <a:ext cx="8296654" cy="3286153"/>
          </a:xfrm>
        </p:spPr>
        <p:txBody>
          <a:bodyPr anchor="t">
            <a:normAutofit/>
          </a:bodyPr>
          <a:lstStyle>
            <a:lvl1pPr>
              <a:lnSpc>
                <a:spcPct val="85000"/>
              </a:lnSpc>
              <a:defRPr sz="7700" cap="all" baseline="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947673" y="1393748"/>
            <a:ext cx="8401429" cy="819150"/>
          </a:xfrm>
        </p:spPr>
        <p:txBody>
          <a:bodyPr anchor="ctr">
            <a:normAutofit/>
          </a:bodyPr>
          <a:lstStyle>
            <a:lvl1pPr marL="0" indent="0" algn="r">
              <a:lnSpc>
                <a:spcPct val="113000"/>
              </a:lnSpc>
              <a:spcBef>
                <a:spcPts val="0"/>
              </a:spcBef>
              <a:buNone/>
              <a:defRPr sz="2000" b="0" i="1" baseline="0">
                <a:solidFill>
                  <a:schemeClr val="tx1">
                    <a:lumMod val="85000"/>
                    <a:lumOff val="1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8742955" y="6314439"/>
            <a:ext cx="1596622" cy="365125"/>
          </a:xfrm>
        </p:spPr>
        <p:txBody>
          <a:bodyPr/>
          <a:lstStyle>
            <a:lvl1pPr>
              <a:defRPr sz="1200">
                <a:solidFill>
                  <a:schemeClr val="tx1">
                    <a:lumMod val="85000"/>
                    <a:lumOff val="15000"/>
                  </a:schemeClr>
                </a:solidFill>
              </a:defRPr>
            </a:lvl1pPr>
          </a:lstStyle>
          <a:p>
            <a:fld id="{B61BEF0D-F0BB-DE4B-95CE-6DB70DBA9567}" type="datetimeFigureOut">
              <a:rPr lang="en-US" smtClean="0"/>
              <a:pPr/>
              <a:t>5/9/2016</a:t>
            </a:fld>
            <a:endParaRPr lang="en-US" dirty="0"/>
          </a:p>
        </p:txBody>
      </p:sp>
      <p:sp>
        <p:nvSpPr>
          <p:cNvPr id="5" name="Footer Placeholder 4"/>
          <p:cNvSpPr>
            <a:spLocks noGrp="1"/>
          </p:cNvSpPr>
          <p:nvPr>
            <p:ph type="ftr" sz="quarter" idx="11"/>
          </p:nvPr>
        </p:nvSpPr>
        <p:spPr>
          <a:xfrm>
            <a:off x="1947673" y="6314440"/>
            <a:ext cx="6480226" cy="365125"/>
          </a:xfrm>
        </p:spPr>
        <p:txBody>
          <a:bodyPr/>
          <a:lstStyle>
            <a:lvl1pPr>
              <a:defRPr b="0">
                <a:solidFill>
                  <a:schemeClr val="tx1">
                    <a:lumMod val="85000"/>
                    <a:lumOff val="15000"/>
                  </a:schemeClr>
                </a:solidFill>
              </a:defRPr>
            </a:lvl1pPr>
          </a:lstStyle>
          <a:p>
            <a:endParaRPr lang="en-US" dirty="0"/>
          </a:p>
        </p:txBody>
      </p:sp>
      <p:sp>
        <p:nvSpPr>
          <p:cNvPr id="6" name="Slide Number Placeholder 5"/>
          <p:cNvSpPr>
            <a:spLocks noGrp="1"/>
          </p:cNvSpPr>
          <p:nvPr>
            <p:ph type="sldNum" sz="quarter" idx="12"/>
          </p:nvPr>
        </p:nvSpPr>
        <p:spPr>
          <a:xfrm>
            <a:off x="11784011" y="1620760"/>
            <a:ext cx="407988" cy="365125"/>
          </a:xfrm>
        </p:spPr>
        <p:txBody>
          <a:bodyPr/>
          <a:lstStyle>
            <a:lvl1pPr>
              <a:defRPr>
                <a:solidFill>
                  <a:schemeClr val="bg2"/>
                </a:solidFill>
              </a:defRPr>
            </a:lvl1pPr>
          </a:lstStyle>
          <a:p>
            <a:fld id="{D57F1E4F-1CFF-5643-939E-217C01CDF565}" type="slidenum">
              <a:rPr lang="en-US" smtClean="0"/>
              <a:pPr/>
              <a:t>‹#›</a:t>
            </a:fld>
            <a:endParaRPr lang="en-US" dirty="0"/>
          </a:p>
        </p:txBody>
      </p:sp>
      <p:cxnSp>
        <p:nvCxnSpPr>
          <p:cNvPr id="10" name="Straight Connector 9"/>
          <p:cNvCxnSpPr/>
          <p:nvPr/>
        </p:nvCxnSpPr>
        <p:spPr>
          <a:xfrm flipH="1">
            <a:off x="1" y="6178167"/>
            <a:ext cx="10244326"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8702424"/>
      </p:ext>
    </p:extLst>
  </p:cSld>
  <p:clrMapOvr>
    <a:masterClrMapping/>
  </p:clrMapOvr>
  <p:extLst mod="1">
    <p:ext uri="{DCECCB84-F9BA-43D5-87BE-67443E8EF086}">
      <p15:sldGuideLst xmlns="" xmlns:p15="http://schemas.microsoft.com/office/powerpoint/2012/main">
        <p15:guide id="1" pos="645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181600" y="540628"/>
            <a:ext cx="6248400" cy="248894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181600" y="3712467"/>
            <a:ext cx="6248400" cy="248222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5/9/2016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76498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7784"/>
            <a:ext cx="3831336" cy="4956048"/>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5181600" y="558065"/>
            <a:ext cx="6245352" cy="914400"/>
          </a:xfrm>
        </p:spPr>
        <p:txBody>
          <a:bodyPr anchor="b">
            <a:normAutofit/>
          </a:bodyPr>
          <a:lstStyle>
            <a:lvl1pPr marL="0" indent="0">
              <a:lnSpc>
                <a:spcPct val="113000"/>
              </a:lnSpc>
              <a:spcBef>
                <a:spcPts val="0"/>
              </a:spcBef>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181600" y="1526671"/>
            <a:ext cx="6245352" cy="1755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181600" y="3700826"/>
            <a:ext cx="6248400" cy="914400"/>
          </a:xfrm>
        </p:spPr>
        <p:txBody>
          <a:bodyPr anchor="b">
            <a:normAutofit/>
          </a:bodyPr>
          <a:lstStyle>
            <a:lvl1pPr marL="0" indent="0">
              <a:buNone/>
              <a:defRPr sz="2400" b="0" i="1" baseline="0">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181600" y="4669432"/>
            <a:ext cx="6245352" cy="175564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5/9/2016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714089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5/9/2016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423034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5/9/2016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709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62000" y="555479"/>
            <a:ext cx="3838776" cy="1921022"/>
          </a:xfrm>
        </p:spPr>
        <p:txBody>
          <a:bodyPr anchor="t">
            <a:noAutofit/>
          </a:bodyPr>
          <a:lstStyle>
            <a:lvl1pPr>
              <a:lnSpc>
                <a:spcPct val="93000"/>
              </a:lnSpc>
              <a:defRPr sz="4000"/>
            </a:lvl1pPr>
          </a:lstStyle>
          <a:p>
            <a:r>
              <a:rPr lang="en-US" smtClean="0"/>
              <a:t>Click to edit Master title style</a:t>
            </a:r>
            <a:endParaRPr lang="en-US" dirty="0"/>
          </a:p>
        </p:txBody>
      </p:sp>
      <p:sp>
        <p:nvSpPr>
          <p:cNvPr id="3" name="Content Placeholder 2"/>
          <p:cNvSpPr>
            <a:spLocks noGrp="1"/>
          </p:cNvSpPr>
          <p:nvPr>
            <p:ph idx="1"/>
          </p:nvPr>
        </p:nvSpPr>
        <p:spPr>
          <a:xfrm>
            <a:off x="5181600" y="564147"/>
            <a:ext cx="6248400" cy="5622644"/>
          </a:xfrm>
        </p:spPr>
        <p:txBody>
          <a:bodyPr/>
          <a:lstStyle>
            <a:lvl1pPr>
              <a:lnSpc>
                <a:spcPct val="112000"/>
              </a:lnSpc>
              <a:defRPr sz="2000"/>
            </a:lvl1pPr>
            <a:lvl2pPr>
              <a:lnSpc>
                <a:spcPct val="112000"/>
              </a:lnSpc>
              <a:defRPr sz="1800"/>
            </a:lvl2pPr>
            <a:lvl3pPr>
              <a:lnSpc>
                <a:spcPct val="112000"/>
              </a:lnSpc>
              <a:defRPr sz="1600"/>
            </a:lvl3pPr>
            <a:lvl4pPr>
              <a:lnSpc>
                <a:spcPct val="112000"/>
              </a:lnSpc>
              <a:defRPr sz="1400"/>
            </a:lvl4pPr>
            <a:lvl5pPr>
              <a:lnSpc>
                <a:spcPct val="112000"/>
              </a:lnSpc>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762000" y="2621512"/>
            <a:ext cx="3838776" cy="3239537"/>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940881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58952" y="557261"/>
            <a:ext cx="3840480" cy="1919239"/>
          </a:xfrm>
        </p:spPr>
        <p:txBody>
          <a:bodyPr anchor="t">
            <a:noAutofit/>
          </a:bodyPr>
          <a:lstStyle>
            <a:lvl1pPr>
              <a:lnSpc>
                <a:spcPct val="93000"/>
              </a:lnSpc>
              <a:defRPr sz="4000" baseline="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257800" y="0"/>
            <a:ext cx="6172200"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758952" y="2621512"/>
            <a:ext cx="3840480" cy="3236976"/>
          </a:xfrm>
        </p:spPr>
        <p:txBody>
          <a:bodyPr/>
          <a:lstStyle>
            <a:lvl1pPr marL="0" indent="0" algn="r">
              <a:lnSpc>
                <a:spcPct val="125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5/9/2016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2450282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5181600" y="640080"/>
            <a:ext cx="6248398" cy="558414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544156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12" name="Freeform 6"/>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rgbClr val="262626"/>
          </a:solidFill>
          <a:ln w="0">
            <a:noFill/>
            <a:prstDash val="solid"/>
            <a:round/>
            <a:headEnd/>
            <a:tailEnd/>
          </a:ln>
        </p:spPr>
      </p:sp>
      <p:sp>
        <p:nvSpPr>
          <p:cNvPr id="2" name="Vertical Title 1"/>
          <p:cNvSpPr>
            <a:spLocks noGrp="1"/>
          </p:cNvSpPr>
          <p:nvPr>
            <p:ph type="title" orient="vert"/>
          </p:nvPr>
        </p:nvSpPr>
        <p:spPr>
          <a:xfrm>
            <a:off x="7990765" y="642931"/>
            <a:ext cx="2446670" cy="4678106"/>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642932"/>
            <a:ext cx="7070678" cy="46781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6536187" y="5927131"/>
            <a:ext cx="3814856" cy="365125"/>
          </a:xfrm>
        </p:spPr>
        <p:txBody>
          <a:bodyPr/>
          <a:lstStyle/>
          <a:p>
            <a:fld id="{B61BEF0D-F0BB-DE4B-95CE-6DB70DBA9567}" type="datetimeFigureOut">
              <a:rPr lang="en-US" smtClean="0"/>
              <a:pPr/>
              <a:t>5/9/2016</a:t>
            </a:fld>
            <a:endParaRPr lang="en-US" dirty="0"/>
          </a:p>
        </p:txBody>
      </p:sp>
      <p:sp>
        <p:nvSpPr>
          <p:cNvPr id="5" name="Footer Placeholder 4"/>
          <p:cNvSpPr>
            <a:spLocks noGrp="1"/>
          </p:cNvSpPr>
          <p:nvPr>
            <p:ph type="ftr" sz="quarter" idx="11"/>
          </p:nvPr>
        </p:nvSpPr>
        <p:spPr>
          <a:xfrm>
            <a:off x="6536187" y="6315949"/>
            <a:ext cx="3814856" cy="365125"/>
          </a:xfrm>
        </p:spPr>
        <p:txBody>
          <a:bodyPr/>
          <a:lstStyle/>
          <a:p>
            <a:endParaRPr lang="en-US" dirty="0"/>
          </a:p>
        </p:txBody>
      </p:sp>
      <p:sp>
        <p:nvSpPr>
          <p:cNvPr id="6" name="Slide Number Placeholder 5"/>
          <p:cNvSpPr>
            <a:spLocks noGrp="1"/>
          </p:cNvSpPr>
          <p:nvPr>
            <p:ph type="sldNum" sz="quarter" idx="12"/>
          </p:nvPr>
        </p:nvSpPr>
        <p:spPr>
          <a:xfrm>
            <a:off x="11784011" y="5607592"/>
            <a:ext cx="407988" cy="365125"/>
          </a:xfrm>
        </p:spPr>
        <p:txBody>
          <a:bodyPr/>
          <a:lstStyle/>
          <a:p>
            <a:fld id="{D57F1E4F-1CFF-5643-939E-217C01CDF565}" type="slidenum">
              <a:rPr lang="en-US" smtClean="0"/>
              <a:pPr/>
              <a:t>‹#›</a:t>
            </a:fld>
            <a:endParaRPr lang="en-US" dirty="0"/>
          </a:p>
        </p:txBody>
      </p:sp>
      <p:cxnSp>
        <p:nvCxnSpPr>
          <p:cNvPr id="13" name="Straight Connector 12"/>
          <p:cNvCxnSpPr/>
          <p:nvPr/>
        </p:nvCxnSpPr>
        <p:spPr>
          <a:xfrm>
            <a:off x="0" y="6199730"/>
            <a:ext cx="10260011"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90924772"/>
      </p:ext>
    </p:extLst>
  </p:cSld>
  <p:clrMapOvr>
    <a:masterClrMapping/>
  </p:clrMapOvr>
  <p:extLst mod="1">
    <p:ext uri="{DCECCB84-F9BA-43D5-87BE-67443E8EF086}">
      <p15:sldGuideLst xmlns="" xmlns:p15="http://schemas.microsoft.com/office/powerpoint/2012/main">
        <p15:guide id="1" pos="645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5/9/2016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355908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0" name="Freeform 6"/>
          <p:cNvSpPr/>
          <p:nvPr/>
        </p:nvSpPr>
        <p:spPr bwMode="auto">
          <a:xfrm>
            <a:off x="11784011" y="5380580"/>
            <a:ext cx="407988" cy="819150"/>
          </a:xfrm>
          <a:custGeom>
            <a:avLst/>
            <a:gdLst/>
            <a:ahLst/>
            <a:cxnLst/>
            <a:rect l="0" t="0" r="r" b="b"/>
            <a:pathLst>
              <a:path w="1799" h="3612">
                <a:moveTo>
                  <a:pt x="1799" y="0"/>
                </a:moveTo>
                <a:lnTo>
                  <a:pt x="1799" y="3612"/>
                </a:lnTo>
                <a:lnTo>
                  <a:pt x="1686" y="3609"/>
                </a:lnTo>
                <a:lnTo>
                  <a:pt x="1574" y="3598"/>
                </a:lnTo>
                <a:lnTo>
                  <a:pt x="1464" y="3581"/>
                </a:lnTo>
                <a:lnTo>
                  <a:pt x="1357" y="3557"/>
                </a:lnTo>
                <a:lnTo>
                  <a:pt x="1251" y="3527"/>
                </a:lnTo>
                <a:lnTo>
                  <a:pt x="1150" y="3490"/>
                </a:lnTo>
                <a:lnTo>
                  <a:pt x="1050" y="3448"/>
                </a:lnTo>
                <a:lnTo>
                  <a:pt x="953" y="3401"/>
                </a:lnTo>
                <a:lnTo>
                  <a:pt x="860" y="3347"/>
                </a:lnTo>
                <a:lnTo>
                  <a:pt x="771" y="3289"/>
                </a:lnTo>
                <a:lnTo>
                  <a:pt x="686" y="3224"/>
                </a:lnTo>
                <a:lnTo>
                  <a:pt x="604" y="3156"/>
                </a:lnTo>
                <a:lnTo>
                  <a:pt x="527" y="3083"/>
                </a:lnTo>
                <a:lnTo>
                  <a:pt x="454" y="3005"/>
                </a:lnTo>
                <a:lnTo>
                  <a:pt x="386" y="2923"/>
                </a:lnTo>
                <a:lnTo>
                  <a:pt x="323" y="2838"/>
                </a:lnTo>
                <a:lnTo>
                  <a:pt x="265" y="2748"/>
                </a:lnTo>
                <a:lnTo>
                  <a:pt x="211" y="2655"/>
                </a:lnTo>
                <a:lnTo>
                  <a:pt x="163" y="2559"/>
                </a:lnTo>
                <a:lnTo>
                  <a:pt x="121" y="2459"/>
                </a:lnTo>
                <a:lnTo>
                  <a:pt x="85" y="2356"/>
                </a:lnTo>
                <a:lnTo>
                  <a:pt x="55" y="2251"/>
                </a:lnTo>
                <a:lnTo>
                  <a:pt x="32" y="2143"/>
                </a:lnTo>
                <a:lnTo>
                  <a:pt x="14" y="2033"/>
                </a:lnTo>
                <a:lnTo>
                  <a:pt x="4" y="1920"/>
                </a:lnTo>
                <a:lnTo>
                  <a:pt x="0" y="1806"/>
                </a:lnTo>
                <a:lnTo>
                  <a:pt x="4" y="1692"/>
                </a:lnTo>
                <a:lnTo>
                  <a:pt x="14" y="1580"/>
                </a:lnTo>
                <a:lnTo>
                  <a:pt x="32" y="1469"/>
                </a:lnTo>
                <a:lnTo>
                  <a:pt x="55" y="1362"/>
                </a:lnTo>
                <a:lnTo>
                  <a:pt x="85" y="1256"/>
                </a:lnTo>
                <a:lnTo>
                  <a:pt x="121" y="1154"/>
                </a:lnTo>
                <a:lnTo>
                  <a:pt x="163" y="1054"/>
                </a:lnTo>
                <a:lnTo>
                  <a:pt x="211" y="958"/>
                </a:lnTo>
                <a:lnTo>
                  <a:pt x="265" y="864"/>
                </a:lnTo>
                <a:lnTo>
                  <a:pt x="323" y="774"/>
                </a:lnTo>
                <a:lnTo>
                  <a:pt x="386" y="689"/>
                </a:lnTo>
                <a:lnTo>
                  <a:pt x="454" y="607"/>
                </a:lnTo>
                <a:lnTo>
                  <a:pt x="527" y="529"/>
                </a:lnTo>
                <a:lnTo>
                  <a:pt x="604" y="456"/>
                </a:lnTo>
                <a:lnTo>
                  <a:pt x="686" y="388"/>
                </a:lnTo>
                <a:lnTo>
                  <a:pt x="771" y="325"/>
                </a:lnTo>
                <a:lnTo>
                  <a:pt x="860" y="266"/>
                </a:lnTo>
                <a:lnTo>
                  <a:pt x="953" y="212"/>
                </a:lnTo>
                <a:lnTo>
                  <a:pt x="1050" y="164"/>
                </a:lnTo>
                <a:lnTo>
                  <a:pt x="1150" y="122"/>
                </a:lnTo>
                <a:lnTo>
                  <a:pt x="1251" y="85"/>
                </a:lnTo>
                <a:lnTo>
                  <a:pt x="1357" y="55"/>
                </a:lnTo>
                <a:lnTo>
                  <a:pt x="1464" y="32"/>
                </a:lnTo>
                <a:lnTo>
                  <a:pt x="1574" y="14"/>
                </a:lnTo>
                <a:lnTo>
                  <a:pt x="1686" y="5"/>
                </a:lnTo>
                <a:lnTo>
                  <a:pt x="1799" y="0"/>
                </a:lnTo>
                <a:close/>
              </a:path>
            </a:pathLst>
          </a:custGeom>
          <a:solidFill>
            <a:schemeClr val="tx1">
              <a:lumMod val="85000"/>
              <a:lumOff val="15000"/>
            </a:schemeClr>
          </a:solidFill>
          <a:ln w="0">
            <a:noFill/>
            <a:prstDash val="solid"/>
            <a:round/>
            <a:headEnd/>
            <a:tailEnd/>
          </a:ln>
        </p:spPr>
      </p:sp>
      <p:sp>
        <p:nvSpPr>
          <p:cNvPr id="2" name="Title Placeholder 1"/>
          <p:cNvSpPr>
            <a:spLocks noGrp="1"/>
          </p:cNvSpPr>
          <p:nvPr>
            <p:ph type="title"/>
          </p:nvPr>
        </p:nvSpPr>
        <p:spPr>
          <a:xfrm>
            <a:off x="762000" y="559678"/>
            <a:ext cx="3833906" cy="495249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181600" y="569066"/>
            <a:ext cx="6248398" cy="565515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2001" y="5930060"/>
            <a:ext cx="3814856" cy="365125"/>
          </a:xfrm>
          <a:prstGeom prst="rect">
            <a:avLst/>
          </a:prstGeom>
        </p:spPr>
        <p:txBody>
          <a:bodyPr vert="horz" lIns="91440" tIns="45720" rIns="91440" bIns="45720" rtlCol="0" anchor="t"/>
          <a:lstStyle>
            <a:lvl1pPr algn="r">
              <a:defRPr sz="1000" b="0" i="1" baseline="0">
                <a:solidFill>
                  <a:schemeClr val="tx1">
                    <a:lumMod val="85000"/>
                    <a:lumOff val="15000"/>
                  </a:schemeClr>
                </a:solidFill>
                <a:latin typeface="+mj-lt"/>
              </a:defRPr>
            </a:lvl1pPr>
          </a:lstStyle>
          <a:p>
            <a:fld id="{B61BEF0D-F0BB-DE4B-95CE-6DB70DBA9567}" type="datetimeFigureOut">
              <a:rPr lang="en-US" smtClean="0"/>
              <a:pPr/>
              <a:t>5/9/2016</a:t>
            </a:fld>
            <a:endParaRPr lang="en-US" dirty="0"/>
          </a:p>
        </p:txBody>
      </p:sp>
      <p:sp>
        <p:nvSpPr>
          <p:cNvPr id="5" name="Footer Placeholder 4"/>
          <p:cNvSpPr>
            <a:spLocks noGrp="1"/>
          </p:cNvSpPr>
          <p:nvPr>
            <p:ph type="ftr" sz="quarter" idx="3"/>
          </p:nvPr>
        </p:nvSpPr>
        <p:spPr>
          <a:xfrm>
            <a:off x="762001" y="6314440"/>
            <a:ext cx="3814856" cy="365125"/>
          </a:xfrm>
          <a:prstGeom prst="rect">
            <a:avLst/>
          </a:prstGeom>
        </p:spPr>
        <p:txBody>
          <a:bodyPr vert="horz" lIns="91440" tIns="45720" rIns="91440" bIns="45720" rtlCol="0" anchor="t"/>
          <a:lstStyle>
            <a:lvl1pPr algn="r">
              <a:defRPr sz="1200" b="1" i="1" baseline="0">
                <a:solidFill>
                  <a:schemeClr val="tx1">
                    <a:lumMod val="85000"/>
                    <a:lumOff val="15000"/>
                  </a:schemeClr>
                </a:solidFill>
                <a:latin typeface="+mj-lt"/>
              </a:defRPr>
            </a:lvl1pPr>
          </a:lstStyle>
          <a:p>
            <a:endParaRPr lang="en-US" dirty="0"/>
          </a:p>
        </p:txBody>
      </p:sp>
      <p:sp>
        <p:nvSpPr>
          <p:cNvPr id="6" name="Slide Number Placeholder 5"/>
          <p:cNvSpPr>
            <a:spLocks noGrp="1"/>
          </p:cNvSpPr>
          <p:nvPr>
            <p:ph type="sldNum" sz="quarter" idx="4"/>
          </p:nvPr>
        </p:nvSpPr>
        <p:spPr>
          <a:xfrm>
            <a:off x="11784011" y="5607592"/>
            <a:ext cx="407988" cy="365125"/>
          </a:xfrm>
          <a:prstGeom prst="rect">
            <a:avLst/>
          </a:prstGeom>
        </p:spPr>
        <p:txBody>
          <a:bodyPr vert="horz" lIns="91440" tIns="45720" rIns="91440" bIns="45720" rtlCol="0" anchor="ctr"/>
          <a:lstStyle>
            <a:lvl1pPr algn="r">
              <a:defRPr sz="1200" b="0" i="1" baseline="0">
                <a:solidFill>
                  <a:schemeClr val="bg2"/>
                </a:solidFill>
                <a:latin typeface="+mj-lt"/>
              </a:defRPr>
            </a:lvl1pPr>
          </a:lstStyle>
          <a:p>
            <a:fld id="{D57F1E4F-1CFF-5643-939E-217C01CDF565}" type="slidenum">
              <a:rPr lang="en-US" smtClean="0"/>
              <a:pPr/>
              <a:t>‹#›</a:t>
            </a:fld>
            <a:endParaRPr lang="en-US" dirty="0"/>
          </a:p>
        </p:txBody>
      </p:sp>
      <p:cxnSp>
        <p:nvCxnSpPr>
          <p:cNvPr id="10" name="Straight Connector 9"/>
          <p:cNvCxnSpPr/>
          <p:nvPr/>
        </p:nvCxnSpPr>
        <p:spPr>
          <a:xfrm>
            <a:off x="0" y="6199730"/>
            <a:ext cx="4495800" cy="0"/>
          </a:xfrm>
          <a:prstGeom prst="line">
            <a:avLst/>
          </a:prstGeom>
          <a:ln w="2540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76291197"/>
      </p:ext>
    </p:extLst>
  </p:cSld>
  <p:clrMap bg1="lt1" tx1="dk1" bg2="lt2" tx2="dk2" accent1="accent1" accent2="accent2" accent3="accent3" accent4="accent4" accent5="accent5" accent6="accent6" hlink="hlink" folHlink="folHlink"/>
  <p:sldLayoutIdLst>
    <p:sldLayoutId id="2147483669" r:id="rId1"/>
    <p:sldLayoutId id="2147483670" r:id="rId2"/>
    <p:sldLayoutId id="2147483671" r:id="rId3"/>
    <p:sldLayoutId id="2147483672" r:id="rId4"/>
    <p:sldLayoutId id="2147483673" r:id="rId5"/>
    <p:sldLayoutId id="2147483674" r:id="rId6"/>
    <p:sldLayoutId id="2147483675" r:id="rId7"/>
    <p:sldLayoutId id="2147483676" r:id="rId8"/>
    <p:sldLayoutId id="2147483677" r:id="rId9"/>
    <p:sldLayoutId id="2147483678" r:id="rId10"/>
    <p:sldLayoutId id="2147483679" r:id="rId11"/>
    <p:sldLayoutId id="2147483680" r:id="rId12"/>
  </p:sldLayoutIdLst>
  <p:txStyles>
    <p:titleStyle>
      <a:lvl1pPr algn="r" defTabSz="914400" rtl="0" eaLnBrk="1" latinLnBrk="0" hangingPunct="1">
        <a:lnSpc>
          <a:spcPct val="90000"/>
        </a:lnSpc>
        <a:spcBef>
          <a:spcPct val="0"/>
        </a:spcBef>
        <a:buNone/>
        <a:defRPr sz="5000" b="0" i="1" kern="1200" baseline="0">
          <a:solidFill>
            <a:schemeClr val="tx1">
              <a:lumMod val="85000"/>
              <a:lumOff val="15000"/>
            </a:schemeClr>
          </a:solidFill>
          <a:latin typeface="+mj-lt"/>
          <a:ea typeface="+mj-ea"/>
          <a:cs typeface="+mj-cs"/>
        </a:defRPr>
      </a:lvl1pPr>
    </p:titleStyle>
    <p:bodyStyle>
      <a:lvl1pPr marL="283464" indent="-283464" algn="l" defTabSz="914400" rtl="0" eaLnBrk="1" latinLnBrk="0" hangingPunct="1">
        <a:lnSpc>
          <a:spcPct val="112000"/>
        </a:lnSpc>
        <a:spcBef>
          <a:spcPts val="900"/>
        </a:spcBef>
        <a:buFont typeface="Arial" panose="020B0604020202020204" pitchFamily="34" charset="0"/>
        <a:buChar char="•"/>
        <a:defRPr sz="2000" kern="1200" baseline="0">
          <a:solidFill>
            <a:schemeClr val="tx1">
              <a:lumMod val="85000"/>
              <a:lumOff val="15000"/>
            </a:schemeClr>
          </a:solidFill>
          <a:latin typeface="+mn-lt"/>
          <a:ea typeface="+mn-ea"/>
          <a:cs typeface="+mn-cs"/>
        </a:defRPr>
      </a:lvl1pPr>
      <a:lvl2pPr marL="685800" indent="-283464" algn="l" defTabSz="914400" rtl="0" eaLnBrk="1" latinLnBrk="0" hangingPunct="1">
        <a:lnSpc>
          <a:spcPct val="112000"/>
        </a:lnSpc>
        <a:spcBef>
          <a:spcPts val="900"/>
        </a:spcBef>
        <a:buFont typeface="Corbel" panose="020B0503020204020204" pitchFamily="34" charset="0"/>
        <a:buChar char="–"/>
        <a:defRPr sz="1800" kern="1200" baseline="0">
          <a:solidFill>
            <a:schemeClr val="tx1">
              <a:lumMod val="85000"/>
              <a:lumOff val="15000"/>
            </a:schemeClr>
          </a:solidFill>
          <a:latin typeface="+mn-lt"/>
          <a:ea typeface="+mn-ea"/>
          <a:cs typeface="+mn-cs"/>
        </a:defRPr>
      </a:lvl2pPr>
      <a:lvl3pPr marL="1143000" indent="-283464" algn="l" defTabSz="914400" rtl="0" eaLnBrk="1" latinLnBrk="0" hangingPunct="1">
        <a:lnSpc>
          <a:spcPct val="112000"/>
        </a:lnSpc>
        <a:spcBef>
          <a:spcPts val="900"/>
        </a:spcBef>
        <a:buFont typeface="Arial" panose="020B0604020202020204" pitchFamily="34" charset="0"/>
        <a:buChar char="•"/>
        <a:defRPr sz="1600" kern="1200" baseline="0">
          <a:solidFill>
            <a:schemeClr val="tx1">
              <a:lumMod val="85000"/>
              <a:lumOff val="15000"/>
            </a:schemeClr>
          </a:solidFill>
          <a:latin typeface="+mn-lt"/>
          <a:ea typeface="+mn-ea"/>
          <a:cs typeface="+mn-cs"/>
        </a:defRPr>
      </a:lvl3pPr>
      <a:lvl4pPr marL="1600200" indent="-283464" algn="l" defTabSz="914400" rtl="0" eaLnBrk="1" latinLnBrk="0" hangingPunct="1">
        <a:lnSpc>
          <a:spcPct val="112000"/>
        </a:lnSpc>
        <a:spcBef>
          <a:spcPts val="900"/>
        </a:spcBef>
        <a:buFont typeface="Corbel" panose="020B0503020204020204" pitchFamily="34" charset="0"/>
        <a:buChar char="–"/>
        <a:defRPr sz="1400" kern="1200" baseline="0">
          <a:solidFill>
            <a:schemeClr val="tx1">
              <a:lumMod val="85000"/>
              <a:lumOff val="15000"/>
            </a:schemeClr>
          </a:solidFill>
          <a:latin typeface="+mn-lt"/>
          <a:ea typeface="+mn-ea"/>
          <a:cs typeface="+mn-cs"/>
        </a:defRPr>
      </a:lvl4pPr>
      <a:lvl5pPr marL="2057400" indent="-283464" algn="l" defTabSz="914400" rtl="0" eaLnBrk="1" latinLnBrk="0" hangingPunct="1">
        <a:lnSpc>
          <a:spcPct val="112000"/>
        </a:lnSpc>
        <a:spcBef>
          <a:spcPts val="9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5pPr>
      <a:lvl6pPr marL="25146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6pPr>
      <a:lvl7pPr marL="2971800" indent="-283464" algn="l" defTabSz="914400" rtl="0" eaLnBrk="1" latinLnBrk="0" hangingPunct="1">
        <a:lnSpc>
          <a:spcPct val="112000"/>
        </a:lnSpc>
        <a:spcBef>
          <a:spcPts val="1300"/>
        </a:spcBef>
        <a:buFont typeface="Arial" panose="020B0604020202020204" pitchFamily="34" charset="0"/>
        <a:buChar char="•"/>
        <a:defRPr sz="1400" i="1" kern="1200">
          <a:solidFill>
            <a:schemeClr val="tx1">
              <a:lumMod val="85000"/>
              <a:lumOff val="15000"/>
            </a:schemeClr>
          </a:solidFill>
          <a:latin typeface="+mn-lt"/>
          <a:ea typeface="+mn-ea"/>
          <a:cs typeface="+mn-cs"/>
        </a:defRPr>
      </a:lvl7pPr>
      <a:lvl8pPr marL="3429000" indent="-283464" algn="l" defTabSz="914400" rtl="0" eaLnBrk="1" latinLnBrk="0" hangingPunct="1">
        <a:lnSpc>
          <a:spcPct val="112000"/>
        </a:lnSpc>
        <a:spcBef>
          <a:spcPts val="1300"/>
        </a:spcBef>
        <a:buFont typeface="Corbel" panose="020B0503020204020204" pitchFamily="34" charset="0"/>
        <a:buChar char="–"/>
        <a:defRPr sz="1400" kern="1200">
          <a:solidFill>
            <a:schemeClr val="tx1">
              <a:lumMod val="85000"/>
              <a:lumOff val="15000"/>
            </a:schemeClr>
          </a:solidFill>
          <a:latin typeface="+mn-lt"/>
          <a:ea typeface="+mn-ea"/>
          <a:cs typeface="+mn-cs"/>
        </a:defRPr>
      </a:lvl8pPr>
      <a:lvl9pPr marL="3886200" indent="-283464" algn="l" defTabSz="914400" rtl="0" eaLnBrk="1" latinLnBrk="0" hangingPunct="1">
        <a:lnSpc>
          <a:spcPct val="112000"/>
        </a:lnSpc>
        <a:spcBef>
          <a:spcPts val="1300"/>
        </a:spcBef>
        <a:buFont typeface="Arial" panose="020B0604020202020204" pitchFamily="34" charset="0"/>
        <a:buChar char="•"/>
        <a:defRPr sz="1400" i="1" kern="1200" baseline="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2832">
          <p15:clr>
            <a:srgbClr val="F26B43"/>
          </p15:clr>
        </p15:guide>
        <p15:guide id="2" pos="480">
          <p15:clr>
            <a:srgbClr val="F26B43"/>
          </p15:clr>
        </p15:guide>
        <p15:guide id="3" orient="horz" pos="432">
          <p15:clr>
            <a:srgbClr val="F26B43"/>
          </p15:clr>
        </p15:guide>
        <p15:guide id="4" pos="7200">
          <p15:clr>
            <a:srgbClr val="F26B43"/>
          </p15:clr>
        </p15:guide>
        <p15:guide id="5" pos="32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8.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gif"/><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2.xml"/><Relationship Id="rId5" Type="http://schemas.openxmlformats.org/officeDocument/2006/relationships/image" Target="../media/image19.jpeg"/><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2.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hyperlink" Target="https://www.youtube.com/watch?v=8EjrVwh_IkQ#t=16" TargetMode="External"/><Relationship Id="rId1" Type="http://schemas.openxmlformats.org/officeDocument/2006/relationships/slideLayout" Target="../slideLayouts/slideLayout2.xml"/><Relationship Id="rId6" Type="http://schemas.microsoft.com/office/2007/relationships/hdphoto" Target="../media/hdphoto6.wdp"/><Relationship Id="rId5" Type="http://schemas.openxmlformats.org/officeDocument/2006/relationships/image" Target="../media/image31.png"/><Relationship Id="rId4" Type="http://schemas.microsoft.com/office/2007/relationships/hdphoto" Target="../media/hdphoto5.wdp"/></Relationships>
</file>

<file path=ppt/slides/_rels/slide20.xml.rels><?xml version="1.0" encoding="UTF-8" standalone="yes"?>
<Relationships xmlns="http://schemas.openxmlformats.org/package/2006/relationships"><Relationship Id="rId2" Type="http://schemas.openxmlformats.org/officeDocument/2006/relationships/hyperlink" Target="http://www.uccs.edu/vgcl/nuclear-chemistry/experiment-2-types-of-radiation.html" TargetMode="Externa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 Id="rId4" Type="http://schemas.openxmlformats.org/officeDocument/2006/relationships/image" Target="../media/image36.png"/></Relationships>
</file>

<file path=ppt/slides/_rels/slide2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12.xml"/><Relationship Id="rId4" Type="http://schemas.openxmlformats.org/officeDocument/2006/relationships/image" Target="../media/image42.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watch?v=ZiscokCGOhs" TargetMode="External"/><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youtube.com/watch?v=jHnQYWnpODU" TargetMode="External"/><Relationship Id="rId2" Type="http://schemas.openxmlformats.org/officeDocument/2006/relationships/hyperlink" Target="https://www.youtube.com/watch?v=nKD3ZWrgWb0" TargetMode="External"/><Relationship Id="rId1" Type="http://schemas.openxmlformats.org/officeDocument/2006/relationships/slideLayout" Target="../slideLayouts/slideLayout2.xml"/><Relationship Id="rId5" Type="http://schemas.openxmlformats.org/officeDocument/2006/relationships/image" Target="../media/image51.png"/><Relationship Id="rId4" Type="http://schemas.openxmlformats.org/officeDocument/2006/relationships/image" Target="../media/image50.jpe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hyperlink" Target="http://www.youtube.com/watch?v=jwMENnvHQaI" TargetMode="External"/><Relationship Id="rId2" Type="http://schemas.openxmlformats.org/officeDocument/2006/relationships/image" Target="../media/image55.jpeg"/><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56.gif"/><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39.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4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 Id="rId4" Type="http://schemas.openxmlformats.org/officeDocument/2006/relationships/image" Target="../media/image65.png"/></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hyperlink" Target="https://www.youtube.com/watch?v=PqQWpo_AsF8" TargetMode="External"/><Relationship Id="rId1" Type="http://schemas.openxmlformats.org/officeDocument/2006/relationships/slideLayout" Target="../slideLayouts/slideLayout2.xml"/><Relationship Id="rId5" Type="http://schemas.openxmlformats.org/officeDocument/2006/relationships/image" Target="../media/image68.png"/><Relationship Id="rId4" Type="http://schemas.openxmlformats.org/officeDocument/2006/relationships/image" Target="../media/image67.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 Id="rId4" Type="http://schemas.openxmlformats.org/officeDocument/2006/relationships/image" Target="../media/image71.png"/></Relationships>
</file>

<file path=ppt/slides/_rels/slide44.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hyperlink" Target="https://www.youtube.com/watch?v=G_3AAnXigUk" TargetMode="Externa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670.png"/><Relationship Id="rId1" Type="http://schemas.openxmlformats.org/officeDocument/2006/relationships/slideLayout" Target="../slideLayouts/slideLayout2.xml"/><Relationship Id="rId4" Type="http://schemas.openxmlformats.org/officeDocument/2006/relationships/hyperlink" Target="https://www.youtube.com/watch?v=PHkoJ7ju2U8" TargetMode="External"/></Relationships>
</file>

<file path=ppt/slides/_rels/slide4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hyperlink" Target="http://www.delfi.lt/video/mokslas-ir-gamta/darbams-fukusimoje-britai-siulo-skraidancius-radiacijos-matuoklius.d?id=63881964" TargetMode="External"/><Relationship Id="rId1" Type="http://schemas.openxmlformats.org/officeDocument/2006/relationships/slideLayout" Target="../slideLayouts/slideLayout2.xml"/><Relationship Id="rId4" Type="http://schemas.microsoft.com/office/2007/relationships/hdphoto" Target="../media/hdphoto7.wdp"/></Relationships>
</file>

<file path=ppt/slides/_rels/slide4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82.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0.png"/><Relationship Id="rId1" Type="http://schemas.openxmlformats.org/officeDocument/2006/relationships/slideLayout" Target="../slideLayouts/slideLayout3.xml"/><Relationship Id="rId4" Type="http://schemas.openxmlformats.org/officeDocument/2006/relationships/image" Target="../media/image23.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3" Type="http://schemas.openxmlformats.org/officeDocument/2006/relationships/image" Target="../media/image84.gif"/><Relationship Id="rId2" Type="http://schemas.openxmlformats.org/officeDocument/2006/relationships/image" Target="../media/image83.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hyperlink" Target="http://www.wikipedia.com/" TargetMode="External"/><Relationship Id="rId2" Type="http://schemas.openxmlformats.org/officeDocument/2006/relationships/hyperlink" Target="http://www.youtube.com/" TargetMode="External"/><Relationship Id="rId1" Type="http://schemas.openxmlformats.org/officeDocument/2006/relationships/slideLayout" Target="../slideLayouts/slideLayout12.xml"/><Relationship Id="rId6" Type="http://schemas.openxmlformats.org/officeDocument/2006/relationships/image" Target="../media/image85.jpeg"/><Relationship Id="rId5" Type="http://schemas.openxmlformats.org/officeDocument/2006/relationships/hyperlink" Target="http://www.esmogas.lt/elktromagnetine-aplinka/jonizuojanti-radiacija" TargetMode="External"/><Relationship Id="rId4" Type="http://schemas.openxmlformats.org/officeDocument/2006/relationships/hyperlink" Target="http://www.de2.lt/naudinga-informacija/lentel%C4%97s/380-radiacijos-doz%C4%97-sivertas" TargetMode="External"/></Relationships>
</file>

<file path=ppt/slides/_rels/slide64.xml.rels><?xml version="1.0" encoding="UTF-8" standalone="yes"?>
<Relationships xmlns="http://schemas.openxmlformats.org/package/2006/relationships"><Relationship Id="rId2" Type="http://schemas.openxmlformats.org/officeDocument/2006/relationships/image" Target="../media/image86.gi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8912" y="1143293"/>
            <a:ext cx="10163288" cy="4268965"/>
          </a:xfrm>
        </p:spPr>
        <p:txBody>
          <a:bodyPr/>
          <a:lstStyle/>
          <a:p>
            <a:r>
              <a:rPr lang="lt-LT" dirty="0" smtClean="0"/>
              <a:t>RADIOAKTYVUMAS</a:t>
            </a:r>
            <a:endParaRPr lang="lt-LT" dirty="0"/>
          </a:p>
        </p:txBody>
      </p:sp>
      <p:sp>
        <p:nvSpPr>
          <p:cNvPr id="3" name="Subtitle 2"/>
          <p:cNvSpPr>
            <a:spLocks noGrp="1"/>
          </p:cNvSpPr>
          <p:nvPr>
            <p:ph type="subTitle" idx="1"/>
          </p:nvPr>
        </p:nvSpPr>
        <p:spPr>
          <a:xfrm>
            <a:off x="2567608" y="4742431"/>
            <a:ext cx="8823510" cy="2095200"/>
          </a:xfrm>
        </p:spPr>
        <p:txBody>
          <a:bodyPr>
            <a:normAutofit/>
          </a:bodyPr>
          <a:lstStyle/>
          <a:p>
            <a:pPr algn="r"/>
            <a:r>
              <a:rPr lang="lt-LT" dirty="0" smtClean="0"/>
              <a:t>Parengė</a:t>
            </a:r>
            <a:r>
              <a:rPr lang="lt-LT" dirty="0"/>
              <a:t>: LSMU </a:t>
            </a:r>
            <a:r>
              <a:rPr lang="lt-LT" dirty="0" smtClean="0"/>
              <a:t>gimnazijos </a:t>
            </a:r>
            <a:r>
              <a:rPr lang="lt-LT" dirty="0" err="1" smtClean="0"/>
              <a:t>IIa</a:t>
            </a:r>
            <a:r>
              <a:rPr lang="lt-LT" dirty="0" smtClean="0"/>
              <a:t> klasės mokinės</a:t>
            </a:r>
            <a:endParaRPr lang="lt-LT" dirty="0"/>
          </a:p>
          <a:p>
            <a:pPr algn="r"/>
            <a:r>
              <a:rPr lang="lt-LT" dirty="0" smtClean="0"/>
              <a:t>Milda </a:t>
            </a:r>
            <a:r>
              <a:rPr lang="lt-LT" dirty="0" err="1" smtClean="0"/>
              <a:t>Guogaitė</a:t>
            </a:r>
            <a:r>
              <a:rPr lang="lt-LT" dirty="0" smtClean="0"/>
              <a:t> ir </a:t>
            </a:r>
            <a:r>
              <a:rPr lang="lt-LT" dirty="0"/>
              <a:t>Justina </a:t>
            </a:r>
            <a:r>
              <a:rPr lang="lt-LT" dirty="0" err="1"/>
              <a:t>Sarapinaitė</a:t>
            </a:r>
            <a:r>
              <a:rPr lang="lt-LT" dirty="0"/>
              <a:t> </a:t>
            </a:r>
          </a:p>
          <a:p>
            <a:pPr algn="r"/>
            <a:r>
              <a:rPr lang="lt-LT" dirty="0"/>
              <a:t>Mokytoja S</a:t>
            </a:r>
            <a:r>
              <a:rPr lang="lt-LT" dirty="0" smtClean="0"/>
              <a:t>alomėja </a:t>
            </a:r>
            <a:r>
              <a:rPr lang="lt-LT" dirty="0" err="1" smtClean="0"/>
              <a:t>Kukauskienė</a:t>
            </a:r>
            <a:endParaRPr lang="lt-LT" dirty="0" smtClean="0"/>
          </a:p>
          <a:p>
            <a:pPr algn="r"/>
            <a:r>
              <a:rPr lang="lt-LT" dirty="0" smtClean="0"/>
              <a:t>2016 m.</a:t>
            </a:r>
            <a:endParaRPr lang="lt-LT" dirty="0"/>
          </a:p>
          <a:p>
            <a:endParaRPr lang="lt-LT" dirty="0"/>
          </a:p>
        </p:txBody>
      </p:sp>
    </p:spTree>
    <p:extLst>
      <p:ext uri="{BB962C8B-B14F-4D97-AF65-F5344CB8AC3E}">
        <p14:creationId xmlns:p14="http://schemas.microsoft.com/office/powerpoint/2010/main" val="419498078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548680"/>
            <a:ext cx="3833906" cy="4952492"/>
          </a:xfrm>
        </p:spPr>
        <p:txBody>
          <a:bodyPr/>
          <a:lstStyle/>
          <a:p>
            <a:r>
              <a:rPr lang="lt-LT" dirty="0" smtClean="0">
                <a:effectLst>
                  <a:outerShdw blurRad="38100" dist="38100" dir="2700000" algn="tl">
                    <a:srgbClr val="000000">
                      <a:alpha val="43137"/>
                    </a:srgbClr>
                  </a:outerShdw>
                </a:effectLst>
              </a:rPr>
              <a:t>Turinys</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519936" y="404664"/>
            <a:ext cx="6248398" cy="6288934"/>
          </a:xfrm>
        </p:spPr>
        <p:txBody>
          <a:bodyPr>
            <a:normAutofit/>
          </a:bodyPr>
          <a:lstStyle/>
          <a:p>
            <a:pPr>
              <a:spcBef>
                <a:spcPts val="0"/>
              </a:spcBef>
            </a:pPr>
            <a:r>
              <a:rPr lang="lt-LT" dirty="0" smtClean="0"/>
              <a:t>Darbo tikslas</a:t>
            </a:r>
          </a:p>
          <a:p>
            <a:pPr>
              <a:spcBef>
                <a:spcPts val="0"/>
              </a:spcBef>
            </a:pPr>
            <a:r>
              <a:rPr lang="lt-LT" dirty="0" smtClean="0"/>
              <a:t>Radioaktyvumas</a:t>
            </a:r>
          </a:p>
          <a:p>
            <a:pPr>
              <a:spcBef>
                <a:spcPts val="0"/>
              </a:spcBef>
            </a:pPr>
            <a:r>
              <a:rPr lang="lt-LT" dirty="0" smtClean="0"/>
              <a:t>Izotopai</a:t>
            </a:r>
          </a:p>
          <a:p>
            <a:pPr>
              <a:spcBef>
                <a:spcPts val="0"/>
              </a:spcBef>
            </a:pPr>
            <a:r>
              <a:rPr lang="lt-LT" dirty="0" smtClean="0"/>
              <a:t>Radioaktyvumo priežastys</a:t>
            </a:r>
          </a:p>
          <a:p>
            <a:pPr>
              <a:spcBef>
                <a:spcPts val="0"/>
              </a:spcBef>
            </a:pPr>
            <a:r>
              <a:rPr lang="lt-LT" dirty="0" smtClean="0"/>
              <a:t>Sivertas</a:t>
            </a:r>
          </a:p>
          <a:p>
            <a:pPr>
              <a:spcBef>
                <a:spcPts val="0"/>
              </a:spcBef>
            </a:pPr>
            <a:r>
              <a:rPr lang="lt-LT" dirty="0" smtClean="0"/>
              <a:t>Radioaktyvumo atradėjai</a:t>
            </a:r>
          </a:p>
          <a:p>
            <a:pPr>
              <a:spcBef>
                <a:spcPts val="0"/>
              </a:spcBef>
            </a:pPr>
            <a:r>
              <a:rPr lang="lt-LT" dirty="0" smtClean="0"/>
              <a:t>Jonizuojanti spinduliuotė</a:t>
            </a:r>
          </a:p>
          <a:p>
            <a:pPr>
              <a:spcBef>
                <a:spcPts val="0"/>
              </a:spcBef>
            </a:pPr>
            <a:r>
              <a:rPr lang="lt-LT" dirty="0" smtClean="0"/>
              <a:t>Radioaktyvaus spinduliavimo rūšys</a:t>
            </a:r>
          </a:p>
          <a:p>
            <a:pPr>
              <a:spcBef>
                <a:spcPts val="0"/>
              </a:spcBef>
            </a:pPr>
            <a:r>
              <a:rPr lang="lt-LT" dirty="0" smtClean="0"/>
              <a:t>„Ėjimai“ periodinėje lentelėje</a:t>
            </a:r>
          </a:p>
          <a:p>
            <a:pPr>
              <a:spcBef>
                <a:spcPts val="0"/>
              </a:spcBef>
            </a:pPr>
            <a:r>
              <a:rPr lang="lt-LT" dirty="0" smtClean="0"/>
              <a:t>Uždaviniai</a:t>
            </a:r>
          </a:p>
          <a:p>
            <a:pPr>
              <a:spcBef>
                <a:spcPts val="0"/>
              </a:spcBef>
            </a:pPr>
            <a:r>
              <a:rPr lang="lt-LT" dirty="0" smtClean="0"/>
              <a:t>Spinduliuotės stebėjimo prietaisai</a:t>
            </a:r>
          </a:p>
          <a:p>
            <a:pPr>
              <a:spcBef>
                <a:spcPts val="0"/>
              </a:spcBef>
            </a:pPr>
            <a:r>
              <a:rPr lang="lt-LT" dirty="0" smtClean="0"/>
              <a:t>Radiacijos nauda</a:t>
            </a:r>
          </a:p>
          <a:p>
            <a:pPr>
              <a:spcBef>
                <a:spcPts val="0"/>
              </a:spcBef>
            </a:pPr>
            <a:r>
              <a:rPr lang="lt-LT" dirty="0" smtClean="0"/>
              <a:t>Radiacijos poveikis gyvajam organizmui</a:t>
            </a:r>
          </a:p>
          <a:p>
            <a:pPr>
              <a:spcBef>
                <a:spcPts val="0"/>
              </a:spcBef>
            </a:pPr>
            <a:r>
              <a:rPr lang="lt-LT" dirty="0" smtClean="0"/>
              <a:t>Didžiausios katastrofos</a:t>
            </a:r>
          </a:p>
          <a:p>
            <a:pPr>
              <a:spcBef>
                <a:spcPts val="0"/>
              </a:spcBef>
            </a:pPr>
            <a:r>
              <a:rPr lang="lt-LT" dirty="0" smtClean="0"/>
              <a:t>Įdomūs faktai</a:t>
            </a:r>
          </a:p>
          <a:p>
            <a:pPr>
              <a:spcBef>
                <a:spcPts val="0"/>
              </a:spcBef>
            </a:pPr>
            <a:r>
              <a:rPr lang="lt-LT" dirty="0" smtClean="0"/>
              <a:t>Testas</a:t>
            </a:r>
          </a:p>
          <a:p>
            <a:r>
              <a:rPr lang="lt-LT" dirty="0" smtClean="0"/>
              <a:t>Šaltiniai</a:t>
            </a:r>
          </a:p>
          <a:p>
            <a:endParaRPr lang="lt-LT" dirty="0" smtClean="0"/>
          </a:p>
          <a:p>
            <a:pPr lvl="1"/>
            <a:endParaRPr lang="lt-LT" dirty="0" smtClean="0"/>
          </a:p>
          <a:p>
            <a:endParaRPr lang="lt-LT" dirty="0" smtClean="0"/>
          </a:p>
          <a:p>
            <a:endParaRPr lang="lt-LT" dirty="0" smtClean="0"/>
          </a:p>
          <a:p>
            <a:endParaRPr lang="lt-LT" dirty="0"/>
          </a:p>
        </p:txBody>
      </p:sp>
    </p:spTree>
    <p:extLst>
      <p:ext uri="{BB962C8B-B14F-4D97-AF65-F5344CB8AC3E}">
        <p14:creationId xmlns:p14="http://schemas.microsoft.com/office/powerpoint/2010/main" val="343083488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384" y="1340768"/>
            <a:ext cx="4462822" cy="4664460"/>
          </a:xfrm>
        </p:spPr>
        <p:txBody>
          <a:bodyPr/>
          <a:lstStyle/>
          <a:p>
            <a:r>
              <a:rPr lang="lt-LT" dirty="0" smtClean="0">
                <a:effectLst>
                  <a:outerShdw blurRad="38100" dist="38100" dir="2700000" algn="tl">
                    <a:srgbClr val="000000">
                      <a:alpha val="43137"/>
                    </a:srgbClr>
                  </a:outerShdw>
                </a:effectLst>
              </a:rPr>
              <a:t>Darbo tikslas</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231904" y="1340768"/>
            <a:ext cx="6408712" cy="5236384"/>
          </a:xfrm>
        </p:spPr>
        <p:txBody>
          <a:bodyPr>
            <a:normAutofit/>
          </a:bodyPr>
          <a:lstStyle/>
          <a:p>
            <a:pPr marL="0" indent="0" algn="just">
              <a:buNone/>
            </a:pPr>
            <a:r>
              <a:rPr lang="lt-LT" sz="2400" dirty="0" smtClean="0"/>
              <a:t>Supažindinti su radioaktyvumu, jo žala ir nauda bei spinduliuočių rūšimis, jų poveikiu organizmui.</a:t>
            </a:r>
          </a:p>
        </p:txBody>
      </p:sp>
      <p:pic>
        <p:nvPicPr>
          <p:cNvPr id="6174" name="Picture 30" descr="http://www.technologijos.lt/upload/image/n/technologijos/karyba/S-32563/radiacij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35279" y="2492896"/>
            <a:ext cx="5112568"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793410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69066"/>
            <a:ext cx="5321300" cy="4952492"/>
          </a:xfrm>
        </p:spPr>
        <p:txBody>
          <a:bodyPr/>
          <a:lstStyle/>
          <a:p>
            <a:r>
              <a:rPr lang="lt-LT" dirty="0" smtClean="0">
                <a:effectLst>
                  <a:outerShdw blurRad="38100" dist="38100" dir="2700000" algn="tl">
                    <a:srgbClr val="000000">
                      <a:alpha val="43137"/>
                    </a:srgbClr>
                  </a:outerShdw>
                </a:effectLst>
              </a:rPr>
              <a:t>Radioaktyvumas. </a:t>
            </a:r>
            <a:br>
              <a:rPr lang="lt-LT" dirty="0" smtClean="0">
                <a:effectLst>
                  <a:outerShdw blurRad="38100" dist="38100" dir="2700000" algn="tl">
                    <a:srgbClr val="000000">
                      <a:alpha val="43137"/>
                    </a:srgbClr>
                  </a:outerShdw>
                </a:effectLst>
              </a:rPr>
            </a:br>
            <a:r>
              <a:rPr lang="lt-LT" dirty="0" smtClean="0">
                <a:effectLst>
                  <a:outerShdw blurRad="38100" dist="38100" dir="2700000" algn="tl">
                    <a:srgbClr val="000000">
                      <a:alpha val="43137"/>
                    </a:srgbClr>
                  </a:outerShdw>
                </a:effectLst>
              </a:rPr>
              <a:t>Kas tai?</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575300" y="836712"/>
            <a:ext cx="6425356" cy="5387510"/>
          </a:xfrm>
        </p:spPr>
        <p:txBody>
          <a:bodyPr>
            <a:normAutofit/>
          </a:bodyPr>
          <a:lstStyle/>
          <a:p>
            <a:pPr marL="0" indent="0" algn="just">
              <a:buNone/>
            </a:pPr>
            <a:r>
              <a:rPr lang="lt-LT" dirty="0"/>
              <a:t>Radioaktyvumas - medžiagos savybė savaime skleisti spindulius, kurie lengvai pereina neskaidrius kūnus</a:t>
            </a:r>
            <a:r>
              <a:rPr lang="lt-LT" dirty="0" smtClean="0"/>
              <a:t>.</a:t>
            </a:r>
          </a:p>
          <a:p>
            <a:pPr marL="0" indent="0" algn="just">
              <a:buNone/>
            </a:pPr>
            <a:r>
              <a:rPr lang="lt-LT" dirty="0" smtClean="0"/>
              <a:t>Radioaktyvumo savybę turi uranas, polonis, radis, toris ir kt. </a:t>
            </a:r>
            <a:endParaRPr lang="lt-LT" dirty="0"/>
          </a:p>
        </p:txBody>
      </p:sp>
      <p:pic>
        <p:nvPicPr>
          <p:cNvPr id="5124" name="Picture 4" descr="http://www.periodictable.com/Samples/084.8/s1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6188" y="3107204"/>
            <a:ext cx="2414354" cy="241435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Uranium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146942" y="3140774"/>
            <a:ext cx="2438167" cy="243816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Radium "/>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91797" y="3122168"/>
            <a:ext cx="2414527" cy="2414527"/>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Thorium "/>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024" y="3122168"/>
            <a:ext cx="2399390" cy="23993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39152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4000" y="569066"/>
            <a:ext cx="4800600" cy="4952492"/>
          </a:xfrm>
        </p:spPr>
        <p:txBody>
          <a:bodyPr/>
          <a:lstStyle/>
          <a:p>
            <a:r>
              <a:rPr lang="lt-LT" dirty="0" smtClean="0">
                <a:effectLst>
                  <a:outerShdw blurRad="38100" dist="38100" dir="2700000" algn="tl">
                    <a:srgbClr val="000000">
                      <a:alpha val="43137"/>
                    </a:srgbClr>
                  </a:outerShdw>
                </a:effectLst>
              </a:rPr>
              <a:t>Radioaktyvumo priežastys</a:t>
            </a:r>
            <a:endParaRPr lang="lt-LT" dirty="0">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375920" y="764704"/>
                <a:ext cx="6248398" cy="5655156"/>
              </a:xfrm>
            </p:spPr>
            <p:txBody>
              <a:bodyPr/>
              <a:lstStyle/>
              <a:p>
                <a:pPr marL="0" indent="0" algn="just">
                  <a:buNone/>
                </a:pPr>
                <a:r>
                  <a:rPr lang="lt-LT" dirty="0" smtClean="0"/>
                  <a:t>Branduoliai yra nestabilūs ir savaime skyla virsdami kitais branduoliais. Vykstant tokiems branduolių virsmams, išspinduliuojamos įvairios dalelės.</a:t>
                </a:r>
              </a:p>
              <a:p>
                <a:pPr marL="0" indent="0" algn="just">
                  <a:buNone/>
                </a:pPr>
                <a:endParaRPr lang="lt-LT" dirty="0" smtClean="0"/>
              </a:p>
              <a:p>
                <a:pPr marL="0" indent="0" algn="just">
                  <a:buNone/>
                </a:pPr>
                <a:endParaRPr lang="lt-LT" dirty="0" smtClean="0"/>
              </a:p>
              <a:p>
                <a:pPr marL="0" indent="0" algn="just">
                  <a:buNone/>
                </a:pPr>
                <a:r>
                  <a:rPr lang="lt-LT" b="1" dirty="0" smtClean="0"/>
                  <a:t>Pavyzdys</a:t>
                </a:r>
              </a:p>
              <a:p>
                <a:pPr marL="0" indent="0" algn="just">
                  <a:buNone/>
                </a:pPr>
                <a:r>
                  <a:rPr lang="lt-LT" dirty="0" smtClean="0"/>
                  <a:t>Radžio </a:t>
                </a:r>
                <a14:m>
                  <m:oMath xmlns:m="http://schemas.openxmlformats.org/officeDocument/2006/math">
                    <m:sPre>
                      <m:sPrePr>
                        <m:ctrlPr>
                          <a:rPr lang="lt-LT" b="1" smtClean="0">
                            <a:latin typeface="Cambria Math"/>
                          </a:rPr>
                        </m:ctrlPr>
                      </m:sPrePr>
                      <m:sub>
                        <m:r>
                          <a:rPr lang="lt-LT" b="1" i="0" smtClean="0">
                            <a:latin typeface="Cambria Math"/>
                          </a:rPr>
                          <m:t>𝟖𝟖</m:t>
                        </m:r>
                      </m:sub>
                      <m:sup>
                        <m:r>
                          <a:rPr lang="lt-LT" b="1" i="0" smtClean="0">
                            <a:latin typeface="Cambria Math"/>
                          </a:rPr>
                          <m:t>𝟐𝟐𝟔</m:t>
                        </m:r>
                      </m:sup>
                      <m:e>
                        <m:r>
                          <a:rPr lang="lt-LT" b="1" i="0" smtClean="0">
                            <a:latin typeface="Cambria Math"/>
                          </a:rPr>
                          <m:t>𝐑𝐚</m:t>
                        </m:r>
                      </m:e>
                    </m:sPre>
                  </m:oMath>
                </a14:m>
                <a:r>
                  <a:rPr lang="lt-LT" b="1" dirty="0" smtClean="0"/>
                  <a:t>  </a:t>
                </a:r>
                <a:r>
                  <a:rPr lang="lt-LT" dirty="0" smtClean="0"/>
                  <a:t>atomo branduolyje yra 88 protonai ir 138 neutronai. Šis branduolys nestabilus ir skildamas išspinduliuoja alfa dalelę  </a:t>
                </a:r>
                <a14:m>
                  <m:oMath xmlns:m="http://schemas.openxmlformats.org/officeDocument/2006/math">
                    <m:sPre>
                      <m:sPrePr>
                        <m:ctrlPr>
                          <a:rPr lang="lt-LT" b="1" smtClean="0">
                            <a:latin typeface="Cambria Math"/>
                          </a:rPr>
                        </m:ctrlPr>
                      </m:sPrePr>
                      <m:sub>
                        <m:r>
                          <a:rPr lang="lt-LT" b="1" i="0" smtClean="0">
                            <a:latin typeface="Cambria Math"/>
                          </a:rPr>
                          <m:t>𝟐</m:t>
                        </m:r>
                      </m:sub>
                      <m:sup>
                        <m:r>
                          <a:rPr lang="lt-LT" b="1" i="0" smtClean="0">
                            <a:latin typeface="Cambria Math"/>
                          </a:rPr>
                          <m:t>𝟒</m:t>
                        </m:r>
                      </m:sup>
                      <m:e>
                        <m:r>
                          <a:rPr lang="lt-LT" b="1" i="0" smtClean="0">
                            <a:latin typeface="Cambria Math"/>
                          </a:rPr>
                          <m:t>𝐇𝐞</m:t>
                        </m:r>
                      </m:e>
                    </m:sPre>
                    <m:r>
                      <a:rPr lang="lt-LT" b="0" i="0" smtClean="0">
                        <a:latin typeface="Cambria Math"/>
                      </a:rPr>
                      <m:t> </m:t>
                    </m:r>
                  </m:oMath>
                </a14:m>
                <a:r>
                  <a:rPr lang="lt-LT" dirty="0" smtClean="0"/>
                  <a:t>. Dėl to pats virsta atomo branduoliu, turinčiu dviem protonais ir dviem neutronais mažiau. Šis naujas elementas vadinamas </a:t>
                </a:r>
                <a:r>
                  <a:rPr lang="lt-LT" dirty="0" err="1" smtClean="0"/>
                  <a:t>radonu</a:t>
                </a:r>
                <a:r>
                  <a:rPr lang="lt-LT" dirty="0" smtClean="0"/>
                  <a:t> - </a:t>
                </a:r>
                <a14:m>
                  <m:oMath xmlns:m="http://schemas.openxmlformats.org/officeDocument/2006/math">
                    <m:sPre>
                      <m:sPrePr>
                        <m:ctrlPr>
                          <a:rPr lang="lt-LT" b="1" smtClean="0">
                            <a:latin typeface="Cambria Math"/>
                          </a:rPr>
                        </m:ctrlPr>
                      </m:sPrePr>
                      <m:sub>
                        <m:r>
                          <a:rPr lang="lt-LT" b="1" i="0" smtClean="0">
                            <a:latin typeface="Cambria Math"/>
                          </a:rPr>
                          <m:t>𝟖𝟔</m:t>
                        </m:r>
                      </m:sub>
                      <m:sup>
                        <m:r>
                          <a:rPr lang="lt-LT" b="1" i="0" smtClean="0">
                            <a:latin typeface="Cambria Math"/>
                          </a:rPr>
                          <m:t>𝟐𝟐𝟐</m:t>
                        </m:r>
                      </m:sup>
                      <m:e>
                        <m:r>
                          <a:rPr lang="lt-LT" b="1" i="0" smtClean="0">
                            <a:latin typeface="Cambria Math"/>
                          </a:rPr>
                          <m:t>𝐑𝐧</m:t>
                        </m:r>
                      </m:e>
                    </m:sPre>
                  </m:oMath>
                </a14:m>
                <a:r>
                  <a:rPr lang="lt-LT" dirty="0" smtClean="0"/>
                  <a:t>. Jo atomas taip pat yra radioaktyvus.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375920" y="764704"/>
                <a:ext cx="6248398" cy="5655156"/>
              </a:xfrm>
              <a:blipFill rotWithShape="1">
                <a:blip r:embed="rId2"/>
                <a:stretch>
                  <a:fillRect l="-1073" t="-216" r="-976"/>
                </a:stretch>
              </a:blipFill>
            </p:spPr>
            <p:txBody>
              <a:bodyPr/>
              <a:lstStyle/>
              <a:p>
                <a:r>
                  <a:rPr lang="lt-LT">
                    <a:noFill/>
                  </a:rPr>
                  <a:t> </a:t>
                </a:r>
              </a:p>
            </p:txBody>
          </p:sp>
        </mc:Fallback>
      </mc:AlternateContent>
      <p:sp>
        <p:nvSpPr>
          <p:cNvPr id="4" name="AutoShape 4" descr="data:image/png;base64,iVBORw0KGgoAAAANSUhEUgAAAOgAAADaCAMAAACbxf7sAAAA21BMVEX//wAAAAD////8/ADu7gDy8gD19QD5+QDX1wDw8ADLywDf3wDl5QDp6QDb2wDPzwC0tADDwwCtrQArKwC8vAAdHQCjowB6egDT0wDMzACzswA1NQCbmwCJiQA4OAAgIABISACTkwBeXgATEwA+PgANDQBtbQBQUAAkJABGRgCMjAAbGwBUVAAoKAAwMACAgABmZgD//9YQEABzcwD//1///95paQD//yv///H//1H//4///8T//7v//9D//+r//8b//0H//6f//3P//7L//5v//1v//23//3z//6l00tfkAAAOk0lEQVR4nO2dCXuiOhfHkxcQVMANxSpawQV3vXVu5+4zd7/f/xO9SUALJBQig4r1P8/TDkuAXxOSk+ScAISjwD3rt/9d+wkupO8foHemB+i96QF6b/ruAVpcSTJjZ+FAFbu+23eqp01zWX92mupxuztrdbfTSVOJpisaaHMOBy6E24FENjtz+NqEEPYt77DVhmNli3bMrVI4YcFADQgXWgeBQFdEm4hxq0su3p5hMHykA3p4Gzph271YoMIawnZdHmIQG72MCHH6KhNw2ASgjJHnBng+7gjo10KB6hhhLu4xx0oCVQLUU6b410Twtx0wIr9dKZi0WKCVFwTQ1gcERAc6+W1rY/JbPoEeyO9+NZi0WKAkR4d+We0CjZRRRZr7oBquhqAFlmR7GwL9UihQklc9HwRxWORdrZIc3aLKp44KsSmDvVd0y8GUBQMVehZqIR3Cgc0CpYda0Ab0MhJJqmno5/Btx0kFAyUSSQntnLZJBj+/mQhdwrkJ1UXg5wKC4gILX08GQY2UXON0WCMZvo7YRgUENXBrMhCPm099XI5rp8MqbkxXy3IkVfFADZxdb1yNFTKW3oox6C4gbO1UKtkvRQNtjOGk95ZdT8+w39HeDtee4dauEusv3IcpGujTfO+9jYJVQT+Voem/nOJeRz+r613Pt3Grz0YwYdFAdaNXb1RRharND2hTNDq2VdclXKJxc1Iy7J05aDY0qWxja/hNfxYLVLaJXdte7ydwgLg8YxBO+0NixEsm9PUSteoLBjqAbzKAENyECpDN4HbYBCwWqLJ64xiWfaPe1+FoKRzVCSUtFmg9wNEDuIc9nvqbIxW/p9PW/Hh8H+54/1co0Mao3q3vsAW4qKPN7rohKs0ZyuY2MSCqB0WQapYzhtO1ERkhKxaoQOwh1WganmFEzEC5Wqv5BoKXiSVVr0rRpMUCzaDfH6B3pg8D+tcD9M70AL03PUDvTT89QO9MD9B70wP03vQAvTc9QO9NHwb03wfoN9KtxF7wgIrNXhOpg2Qh2ba9XC4Hg8EOyTTNw+Ewm72+7vd7B2u9XruuOxq560Onq7EcLi8qHtAGPFvTWSM/hlTiAa2cD4rnQq6LygP6lAkUQruUfI/cxANaywgK11ryTfLSRUHhUM+PJEE8oN1kkiT1o+4/F9MfHKBKdtCAw9eFdWlQ7GJxFfGA6skYKVRNvlEeujzo7DpG0j8XB4XXMRyuAOrkR/OOeECr3wYUXsVsuAaonXyrb69rgLrXsBq+Geh0On15GY/Hq1W7/Tyfzzeb1nPMqc/d/HhilR3UNJAaniqVytNTrdbtdhVF17tGx26xkvTy44nVp8ygzXfTlJorOsks40OfIx5QlQnaSUhljKkkrUyPfJ7yB8Wxj1HxjJgJpXJZLGc2pxBo6rueCQpcKk3qardat0zHHU1GrwOrToc+cCg7qJWYzqDSBINvdOttTBGPKJqng9XO4iWY6qVvVs5umS4Bqg6jaSqBo1TJPoY92PPoESTXOtOu+vRDelDtTFB5Fk0TtOvZoHIzrhUeL88qwtlBUxh0g2iaIGiPBSqY0b0BtTpnDP9fBHTJBVrH0TrvcCI5/L3364PWowfrQHDe54Rwa8TeLEZ//wA+ZwNdJiekymEwQxig1B+GoeRW7fKgJSqDgkOBVONTb7xEd30DUh5QkXnD5GE9napAg0cpUIvVrGQm/fECoFR1M3oXtJ+OE86p9VDyBd0lppu8mxe03ZRWCx4ziQe0fB4oPdsYNIyyzLom2yqXBNVG0RSuGDyeAbTPYQ7ygEpngb5SKcL1dALo9L2DHPURFyjzpua7aVSGjROOG4sFnRyaXVGWBZGE1THVTz9l9fW3XEGfFnSCQ/iUGFCnESiXcmXNPiu9fc8FymzIXzVVrWLpSIqidJFqtVpX6TY6VH2LNIw8HNMzYkLNW1hM0PSWIAL9mhqUWYDG/e221dps5vPn5/ZqNR6/TEnOj2PerugQIAuUYbQLB9bF0o+F84CWYt4ULlEjgAxQh9XPUFkjp/t8QBkjl7xyxOhVadAt29OB1aUZpa6NuEDb2Tnpq9KgMSPFrLd0m7pjygUaN7qRWjaVnwzQcYxlxxg2zQs0ZbciRlPGUi0s0GHM7am+AVLrBkGHMTPdlD9aXAWTDfQzD+gmCyjc1JnD7RRoXE+eCZraQ+vz9+DH1KDMqTEOOayyS4HGdXCpMZfcQOVtRlA4ZlgylOMdD+jmRkHhmJ4DpkDjukOsHvom9SgDF2jaQY531Kdqj1rUVOQBTT+cwgVKzaGcIcoEvEVQVmeEW7XIVbvRPlFcv48Fmt4dAoH+nQ10PHLd9dpxnP3+dXY4HExztxvs9os4wziaYd1oVyEOlNVxzQmU0YuG0I09X7NY3eVoG0+BHthXuzro6J25G9FmJIhYSN1o1vOAtqMvQqwQ6Ke058rUeF4SKNOciVg+ShQ0zmeF1UNfpQYVsoO+60ch7KgEkbKuRDt/NwBKe10kggKVHlEJn6BEO3+vMVdigj6lfXgE+k/ac9mgiwTPGLpCCo8KUKBxvRdW2M24EnMyJeE7DlDmmGMSaIdKEa52lWjnLw6UFY1yS6B0ZRk2xPUoaJzjMisahQv0j7TnskEnCeNT9POF2z492svlAX3JBZTtWpAEWqXGJSKg0V5uHCgrGuUlvYN+7qAq1bkLNwmZQKc8oP+mPTUGlFprMCwaNNwkVKOg65gLXRCU6f2TBFqlRoPD71U1+oeIA2UFadwSqE5ZDAmgcb0EZjRKetBfOUDpOV1Iln99V3SJi4BGxy1uAJRyXiwW6E9pTz0PlG7+wqCUk+so5kJMl/70E6Q8oMwpyiFjPiUo2hYPj/PcIChggva5QcPNixodoBnFXKh4oOH3igJdxFzogqBMb+EkZx8aNPxwlwP9K/W53wg0PNGrRUEnMRfKCPqFA5QeFkHaJoDStW7Yw0KLDrlxgdZTP3zuoPTzhYf5UoMygzRuCJT2JlmEUhQHNMF7S6RHmkJPRzlFxk3tM4bZeAIXv4DfU59LhXVgtZLc1OgqLDTZJ94NKMNtZh6oLCnQfsx1VJaHXnrQnzODJvlLsIzxwCA1VbRjQVmOa+9HrwaVGXST6BjCGOAPVLzlKOg25jIaq+jygP6X+lwm6DwRlDH/Ehi7LactutpoOJksFovRyMUTlWuysln6bhoPqA1xqHr72QtW37Rare12u0gElazdYDBYLm0ky7Lw4myB5xMqb8HhJDw8zv9CEDWRqIwkYZVKpfRRajygkqoh4TuRm8iyLNzKanjJ4gEttH4Bf177ES6jB+i96QF6b3qA3pt+Qf8+hB6g96Y/H6B3pg8D+h/qv3wIfRjQ3x+gd6a/wJdrP8Jl9AC9N30Y0J/Ar9d+hMsob1DhbakvqSyi/8uaqmqav1M3DDz+LT1VKjUZKI1GfosM5wkq7V13ZI1evXF5qb9tGQA02635694hTrv2arae9/CiZC8v0MA++7wrbKVXnqAijgsY9P2pIDxjvQRAGULoLOFUI34cioEdrBrYC9sBPbgpZo6SQPue4cezStBzOjYh3JchPAh4LTK8GtS+5Lmu6GCRX4bmC4qDeJvYWwNP5le2ELYBAXVKY9jWlakHCitAHJLsXue4xPC/4Lv8Lo4jIZuqN40pLHHsgUw8IRy8SIeFpxOFMiGsY3/KibZOP93JrcuAohyVHOzMUPVB2xDO7CPoAjQdnKV1p9CgCsorFbvCkTfWA5VQNbXAroUyfnNXoHnAfwV3X2RQ24Rj3L7URtiHzCaga2kO4dA5gkK5Z+LqaDorMuihDfu40m0esGvVwQdF7Ukfe67LJQ/0IGCXQI6Zem79kXuO7ry1W3YdHAm1ljxQxDzBpbWEQduoMiIxbOnXeOFXrqA4Lq1T9V7NtdUbkYW4BhgUNTVO5wg6wqAkWiLHovtP3qCW6AEMic/fuIZBXQy6xK+lJEMc3268CsTtOUeDAYHm53ARANUmteqSNDQYtNyH0ydt6INWQB2BYm6etRs5lSsoeXbcUu7rFVf2SjJePddF76j3tpZlvAWstUxWKMkV9Pv8QPFbeBCxD9/AHOqE2xVRq+IuSQgBMvrrNexjry5woe3kCvopR1DSdMAGfvkcbNATP09s7C3WI2LVVrYjd9UktfMEgOpwmuM7micoIB8OkSTbrGhPtSpQu4qiaLquq6IfRiw1nnCQhVAq4R2ynKN/FgJNvdRjofUAvTf9/QDVFLnWDUfByrIkFsefM6wf2aBaxx1v9Alsr40jmVyZtZo7OLQzfXflamKDGtgteiOShRcGXlMg41bQwCbAgmvd9FsRE9Rb9arnu7ETB3iyjE3dG9hLCuu+SbFA/Whk1F32ooxwCC8e0BuKQCYB7df+VvU5YoH6EUvK8XNKA2TCtDzQ7nFH4fQV/EaBDk+g3uoo+5K3zCIC9YIkr/J1woxCoF+j+/oRUKfkLVfcF4GIC3NSONpNigVqnkC9RUN2QCXsW2SAV82RWchalwXqr6V0BJ12QWN6BC2sWKB+3FwdlMjyHtZxWeaWCNSOOWCvk3vrYoICY9+GsK2iDJ3vceNi+6Be9JV7pS83Z9JnJiioItNoqqAffRLV6mXxRvMbnut85jebmKCyjdfmWQsGfjVd5bhC2lyr6B4q90euri8WqOB95qrhV0aTsv+OPmtHZLN4fZjP4Adq3Vl/EeYuADO/efGM3/YJdFQ8a5cF6sfR146Lhow1r8FZnUAL2NAwQI/fRzuBwoa3yOO9gR6Dsp9OoIYXDPwGuriLontc2aFyMgYr3r7xCbSA3RcGqDyNgK5Ur+v2BlrA5kVgVEb+dziOzQvJPzxlgtEJ6Kx4rQsTVPasgr3f+2yTXlkV9VInNRHPwEc/q1QIsUCRbUtWLayRDD1+AaJkjuEOz/zt0n/E64bEBhW6g1Grr+/6w4NxqmDlmt3UnUGlkJ0XDJp6WfOC6wF6b/o4oKnXby+47htUOOn/Vz1PqfQqpVIAAAAASUVORK5CYII="/>
          <p:cNvSpPr>
            <a:spLocks noChangeAspect="1" noChangeArrowheads="1"/>
          </p:cNvSpPr>
          <p:nvPr/>
        </p:nvSpPr>
        <p:spPr bwMode="auto">
          <a:xfrm>
            <a:off x="3549444" y="3171421"/>
            <a:ext cx="3324225" cy="31242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6152" name="Picture 8" descr="http://image.slidesharecdn.com/radioactivedecayhonors-120124135211-phpapp01/95/radioactive-decay-honors-15-728.jpg?cb=1327414350"/>
          <p:cNvPicPr>
            <a:picLocks noChangeAspect="1" noChangeArrowheads="1"/>
          </p:cNvPicPr>
          <p:nvPr/>
        </p:nvPicPr>
        <p:blipFill rotWithShape="1">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t="19990"/>
          <a:stretch/>
        </p:blipFill>
        <p:spPr bwMode="auto">
          <a:xfrm>
            <a:off x="382728" y="2564904"/>
            <a:ext cx="4338143" cy="2913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40791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5400" y="764704"/>
            <a:ext cx="3240360" cy="1080120"/>
          </a:xfrm>
        </p:spPr>
        <p:txBody>
          <a:bodyPr/>
          <a:lstStyle/>
          <a:p>
            <a:r>
              <a:rPr lang="lt-LT" dirty="0" smtClean="0">
                <a:effectLst>
                  <a:outerShdw blurRad="38100" dist="38100" dir="2700000" algn="tl">
                    <a:srgbClr val="000000">
                      <a:alpha val="43137"/>
                    </a:srgbClr>
                  </a:outerShdw>
                </a:effectLst>
              </a:rPr>
              <a:t>Izotopai</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159896" y="1592483"/>
            <a:ext cx="6192688" cy="4536504"/>
          </a:xfrm>
        </p:spPr>
        <p:txBody>
          <a:bodyPr>
            <a:normAutofit/>
          </a:bodyPr>
          <a:lstStyle/>
          <a:p>
            <a:pPr algn="just"/>
            <a:r>
              <a:rPr lang="lt-LT" dirty="0"/>
              <a:t>Izotopai – </a:t>
            </a:r>
            <a:r>
              <a:rPr lang="lt-LT" dirty="0" smtClean="0"/>
              <a:t> tai cheminių elementų atmainos</a:t>
            </a:r>
            <a:r>
              <a:rPr lang="lt-LT" dirty="0"/>
              <a:t>, turinčios vienodą branduolio krūvį, bet skirtingą atominę masę</a:t>
            </a:r>
            <a:r>
              <a:rPr lang="lt-LT" dirty="0" smtClean="0"/>
              <a:t>.</a:t>
            </a:r>
          </a:p>
          <a:p>
            <a:pPr algn="just"/>
            <a:r>
              <a:rPr lang="lt-LT" dirty="0" smtClean="0"/>
              <a:t> </a:t>
            </a:r>
            <a:r>
              <a:rPr lang="lt-LT" dirty="0"/>
              <a:t>Skirtingi to paties elemento izotopai praktiškai nesiskiria cheminėmis </a:t>
            </a:r>
            <a:r>
              <a:rPr lang="lt-LT" dirty="0" smtClean="0"/>
              <a:t>savybėmis. </a:t>
            </a:r>
            <a:r>
              <a:rPr lang="lt-LT" dirty="0"/>
              <a:t>Izotopai skiriasi branduolio sandara (neutronų skaičiumi) bei branduolio </a:t>
            </a:r>
            <a:r>
              <a:rPr lang="lt-LT" dirty="0" smtClean="0"/>
              <a:t>savybėmis.</a:t>
            </a:r>
          </a:p>
          <a:p>
            <a:pPr algn="just"/>
            <a:r>
              <a:rPr lang="lt-LT" dirty="0"/>
              <a:t>Radioaktyvūs izotopai dar vadinami </a:t>
            </a:r>
            <a:r>
              <a:rPr lang="lt-LT" dirty="0" err="1"/>
              <a:t>radioizotopais</a:t>
            </a:r>
            <a:r>
              <a:rPr lang="lt-LT" dirty="0"/>
              <a:t> arba </a:t>
            </a:r>
            <a:r>
              <a:rPr lang="lt-LT" dirty="0" smtClean="0"/>
              <a:t>radionuklidais.</a:t>
            </a:r>
          </a:p>
          <a:p>
            <a:pPr algn="just"/>
            <a:r>
              <a:rPr lang="lt-LT" dirty="0"/>
              <a:t>Skirtingais duomenimis, </a:t>
            </a:r>
            <a:r>
              <a:rPr lang="lt-LT" dirty="0" smtClean="0"/>
              <a:t>250 - 275 </a:t>
            </a:r>
            <a:r>
              <a:rPr lang="lt-LT" dirty="0"/>
              <a:t>iš šiuo metu žinomų daugiau nei 3100 izotopų yra stabilūs, likusieji - radioaktyvūs.</a:t>
            </a:r>
          </a:p>
        </p:txBody>
      </p:sp>
      <p:pic>
        <p:nvPicPr>
          <p:cNvPr id="5" name="Picture 2" descr="http://www.trismegistos.lt/wp-content/uploads/2015/04/H-izotopai.jpg"/>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256808" y="4005064"/>
            <a:ext cx="4391424" cy="1934640"/>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ik.su.lt/~mariusbm/Atomas/teorija/Atomas/IMG/Izotop.gif"/>
          <p:cNvPicPr>
            <a:picLocks noChangeAspect="1" noChangeArrowheads="1"/>
          </p:cNvPicPr>
          <p:nvPr/>
        </p:nvPicPr>
        <p:blipFill rotWithShape="1">
          <a:blip r:embed="rId4">
            <a:clrChange>
              <a:clrFrom>
                <a:srgbClr val="EBF3FF"/>
              </a:clrFrom>
              <a:clrTo>
                <a:srgbClr val="EBF3FF">
                  <a:alpha val="0"/>
                </a:srgbClr>
              </a:clrTo>
            </a:clrChange>
            <a:extLst>
              <a:ext uri="{BEBA8EAE-BF5A-486C-A8C5-ECC9F3942E4B}">
                <a14:imgProps xmlns:a14="http://schemas.microsoft.com/office/drawing/2010/main">
                  <a14:imgLayer r:embed="rId5">
                    <a14:imgEffect>
                      <a14:colorTemperature colorTemp="4700"/>
                    </a14:imgEffect>
                  </a14:imgLayer>
                </a14:imgProps>
              </a:ext>
              <a:ext uri="{28A0092B-C50C-407E-A947-70E740481C1C}">
                <a14:useLocalDpi xmlns:a14="http://schemas.microsoft.com/office/drawing/2010/main" val="0"/>
              </a:ext>
            </a:extLst>
          </a:blip>
          <a:srcRect t="4704" b="26905"/>
          <a:stretch/>
        </p:blipFill>
        <p:spPr bwMode="auto">
          <a:xfrm>
            <a:off x="256807" y="2132856"/>
            <a:ext cx="4391424" cy="172787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6497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392" y="836712"/>
            <a:ext cx="3833906" cy="4952492"/>
          </a:xfrm>
        </p:spPr>
        <p:txBody>
          <a:bodyPr/>
          <a:lstStyle/>
          <a:p>
            <a:r>
              <a:rPr lang="lt-LT" dirty="0">
                <a:effectLst>
                  <a:outerShdw blurRad="38100" dist="38100" dir="2700000" algn="tl">
                    <a:srgbClr val="000000">
                      <a:alpha val="43137"/>
                    </a:srgbClr>
                  </a:outerShdw>
                </a:effectLst>
              </a:rPr>
              <a:t>Sivertas</a:t>
            </a:r>
          </a:p>
        </p:txBody>
      </p:sp>
      <p:sp>
        <p:nvSpPr>
          <p:cNvPr id="3" name="Content Placeholder 2"/>
          <p:cNvSpPr>
            <a:spLocks noGrp="1"/>
          </p:cNvSpPr>
          <p:nvPr>
            <p:ph idx="1"/>
          </p:nvPr>
        </p:nvSpPr>
        <p:spPr>
          <a:xfrm>
            <a:off x="5663952" y="2032627"/>
            <a:ext cx="5888358" cy="4667430"/>
          </a:xfrm>
        </p:spPr>
        <p:txBody>
          <a:bodyPr/>
          <a:lstStyle/>
          <a:p>
            <a:pPr marL="0" indent="0" algn="just">
              <a:buNone/>
            </a:pPr>
            <a:r>
              <a:rPr lang="lt-LT" dirty="0" smtClean="0"/>
              <a:t>Tai </a:t>
            </a:r>
            <a:r>
              <a:rPr lang="lt-LT" dirty="0"/>
              <a:t>išvestinis SI sistemos matavimo vienetas, </a:t>
            </a:r>
            <a:r>
              <a:rPr lang="lt-LT" dirty="0" smtClean="0"/>
              <a:t>kuriuo matuojama, kokiu </a:t>
            </a:r>
            <a:r>
              <a:rPr lang="lt-LT" dirty="0"/>
              <a:t>radiacijos kiekiu buvo apšvitintas žmogus ar kitas </a:t>
            </a:r>
            <a:r>
              <a:rPr lang="lt-LT" dirty="0" smtClean="0"/>
              <a:t>organizmas (</a:t>
            </a:r>
            <a:r>
              <a:rPr lang="lt-LT" dirty="0" err="1" smtClean="0"/>
              <a:t>Sv</a:t>
            </a:r>
            <a:r>
              <a:rPr lang="lt-LT" dirty="0" smtClean="0"/>
              <a:t>).</a:t>
            </a:r>
          </a:p>
          <a:p>
            <a:pPr algn="just"/>
            <a:r>
              <a:rPr lang="lt-LT" dirty="0"/>
              <a:t>Kadangi sivertas yra labai didelis dozės dydis, </a:t>
            </a:r>
            <a:r>
              <a:rPr lang="lt-LT" dirty="0" smtClean="0"/>
              <a:t>naudojami milisivertai </a:t>
            </a:r>
            <a:r>
              <a:rPr lang="lt-LT" dirty="0"/>
              <a:t>(</a:t>
            </a:r>
            <a:r>
              <a:rPr lang="lt-LT" dirty="0" smtClean="0"/>
              <a:t>mSv), mikrosivertai </a:t>
            </a:r>
            <a:r>
              <a:rPr lang="lt-LT" dirty="0"/>
              <a:t>(</a:t>
            </a:r>
            <a:r>
              <a:rPr lang="lt-LT" dirty="0" smtClean="0"/>
              <a:t>µSv), nanosivertai </a:t>
            </a:r>
            <a:r>
              <a:rPr lang="lt-LT" dirty="0"/>
              <a:t>(</a:t>
            </a:r>
            <a:r>
              <a:rPr lang="lt-LT" dirty="0" smtClean="0"/>
              <a:t>nSv).</a:t>
            </a:r>
          </a:p>
          <a:p>
            <a:pPr algn="just"/>
            <a:r>
              <a:rPr lang="lt-LT" dirty="0"/>
              <a:t>Paprastai žmogaus per metus gaunama apšvitos dozė yra tik </a:t>
            </a:r>
            <a:r>
              <a:rPr lang="lt-LT" dirty="0" smtClean="0"/>
              <a:t>2 – 3 </a:t>
            </a:r>
            <a:r>
              <a:rPr lang="lt-LT" dirty="0"/>
              <a:t>mSv.</a:t>
            </a:r>
          </a:p>
          <a:p>
            <a:pPr marL="0" indent="0">
              <a:buNone/>
            </a:pPr>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1384" y="1916832"/>
            <a:ext cx="4608512"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94481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3" y="2108200"/>
            <a:ext cx="9905998" cy="1905000"/>
          </a:xfrm>
        </p:spPr>
        <p:txBody>
          <a:bodyPr/>
          <a:lstStyle/>
          <a:p>
            <a:r>
              <a:rPr lang="lt-LT" dirty="0" smtClean="0">
                <a:effectLst>
                  <a:outerShdw blurRad="38100" dist="38100" dir="2700000" algn="tl">
                    <a:srgbClr val="000000">
                      <a:alpha val="43137"/>
                    </a:srgbClr>
                  </a:outerShdw>
                </a:effectLst>
              </a:rPr>
              <a:t>Radioaktyvumo atradėjai</a:t>
            </a:r>
            <a:endParaRPr lang="lt-LT"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104195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9993" y="0"/>
            <a:ext cx="3300506" cy="278522"/>
          </a:xfrm>
        </p:spPr>
        <p:txBody>
          <a:bodyPr>
            <a:normAutofit fontScale="90000"/>
          </a:bodyPr>
          <a:lstStyle/>
          <a:p>
            <a:r>
              <a:rPr lang="lt-LT" dirty="0" smtClean="0"/>
              <a:t> </a:t>
            </a:r>
            <a:endParaRPr lang="lt-LT" dirty="0"/>
          </a:p>
        </p:txBody>
      </p:sp>
      <p:sp>
        <p:nvSpPr>
          <p:cNvPr id="3" name="Content Placeholder 2"/>
          <p:cNvSpPr>
            <a:spLocks noGrp="1"/>
          </p:cNvSpPr>
          <p:nvPr>
            <p:ph idx="1"/>
          </p:nvPr>
        </p:nvSpPr>
        <p:spPr>
          <a:xfrm>
            <a:off x="3575720" y="494152"/>
            <a:ext cx="4844257" cy="5655156"/>
          </a:xfrm>
        </p:spPr>
        <p:txBody>
          <a:bodyPr>
            <a:normAutofit fontScale="92500" lnSpcReduction="20000"/>
          </a:bodyPr>
          <a:lstStyle/>
          <a:p>
            <a:pPr algn="just"/>
            <a:r>
              <a:rPr lang="lt-LT" b="1" dirty="0" smtClean="0"/>
              <a:t>1897 m</a:t>
            </a:r>
            <a:r>
              <a:rPr lang="lt-LT" b="1" dirty="0"/>
              <a:t>.</a:t>
            </a:r>
            <a:r>
              <a:rPr lang="lt-LT" dirty="0"/>
              <a:t> pradėjo tirti radioaktyvumą. </a:t>
            </a:r>
            <a:endParaRPr lang="lt-LT" dirty="0" smtClean="0"/>
          </a:p>
          <a:p>
            <a:pPr algn="just"/>
            <a:r>
              <a:rPr lang="lt-LT" b="1" dirty="0"/>
              <a:t>1898 m</a:t>
            </a:r>
            <a:r>
              <a:rPr lang="lt-LT" dirty="0" smtClean="0"/>
              <a:t>. </a:t>
            </a:r>
            <a:r>
              <a:rPr lang="lt-LT" dirty="0"/>
              <a:t>s</a:t>
            </a:r>
            <a:r>
              <a:rPr lang="lt-LT" dirty="0" smtClean="0"/>
              <a:t>u </a:t>
            </a:r>
            <a:r>
              <a:rPr lang="lt-LT" dirty="0"/>
              <a:t>žmona M. Kiuri </a:t>
            </a:r>
            <a:r>
              <a:rPr lang="lt-LT" dirty="0" smtClean="0"/>
              <a:t>atrado polonį.</a:t>
            </a:r>
          </a:p>
          <a:p>
            <a:pPr algn="just"/>
            <a:r>
              <a:rPr lang="lt-LT" b="1" dirty="0" smtClean="0"/>
              <a:t>1899 </a:t>
            </a:r>
            <a:r>
              <a:rPr lang="lt-LT" b="1" dirty="0"/>
              <a:t>m</a:t>
            </a:r>
            <a:r>
              <a:rPr lang="lt-LT" dirty="0"/>
              <a:t>. </a:t>
            </a:r>
            <a:r>
              <a:rPr lang="lt-LT" dirty="0" smtClean="0"/>
              <a:t>atrado radį, aptiko </a:t>
            </a:r>
            <a:r>
              <a:rPr lang="lt-LT" dirty="0"/>
              <a:t>indukuotąjį </a:t>
            </a:r>
            <a:r>
              <a:rPr lang="lt-LT" dirty="0" smtClean="0"/>
              <a:t>radioaktyvumą, tyrė radioaktyviąją spinduliuotę. </a:t>
            </a:r>
          </a:p>
          <a:p>
            <a:pPr algn="just"/>
            <a:r>
              <a:rPr lang="lt-LT" b="1" dirty="0" smtClean="0"/>
              <a:t>1901</a:t>
            </a:r>
            <a:r>
              <a:rPr lang="lt-LT" b="1" dirty="0"/>
              <a:t> </a:t>
            </a:r>
            <a:r>
              <a:rPr lang="lt-LT" b="1" dirty="0" smtClean="0"/>
              <a:t>m</a:t>
            </a:r>
            <a:r>
              <a:rPr lang="lt-LT" b="1" dirty="0"/>
              <a:t>.</a:t>
            </a:r>
            <a:r>
              <a:rPr lang="lt-LT" dirty="0"/>
              <a:t> nustatė šios spinduliuotės fiziologinį poveikį, o tai lėmė radžio terapijos pagrindų sukūrimą. </a:t>
            </a:r>
            <a:endParaRPr lang="lt-LT" dirty="0" smtClean="0"/>
          </a:p>
          <a:p>
            <a:pPr algn="just"/>
            <a:r>
              <a:rPr lang="lt-LT" b="1" dirty="0"/>
              <a:t>1903 m. </a:t>
            </a:r>
            <a:r>
              <a:rPr lang="lt-LT" dirty="0" smtClean="0"/>
              <a:t>M. Kiuri gavo </a:t>
            </a:r>
            <a:r>
              <a:rPr lang="lt-LT" dirty="0"/>
              <a:t>fizikos Nobelio premiją už radiacijos </a:t>
            </a:r>
            <a:r>
              <a:rPr lang="lt-LT" dirty="0" smtClean="0"/>
              <a:t>tyrimus.</a:t>
            </a:r>
          </a:p>
          <a:p>
            <a:pPr algn="just"/>
            <a:r>
              <a:rPr lang="lt-LT" b="1" dirty="0" smtClean="0"/>
              <a:t>1903 </a:t>
            </a:r>
            <a:r>
              <a:rPr lang="lt-LT" b="1" dirty="0"/>
              <a:t>m. </a:t>
            </a:r>
            <a:r>
              <a:rPr lang="lt-LT" dirty="0"/>
              <a:t>pradėjo vartoti radioaktyviųjų branduolių pusamžio (pusėjimo trukmės) sąvoką. Organizavo pramoninę radžio gamybą iš urano rūdos</a:t>
            </a:r>
            <a:r>
              <a:rPr lang="lt-LT" dirty="0" smtClean="0"/>
              <a:t>.</a:t>
            </a:r>
          </a:p>
          <a:p>
            <a:pPr algn="just"/>
            <a:r>
              <a:rPr lang="lt-LT" dirty="0"/>
              <a:t>Cheminis elementas </a:t>
            </a:r>
            <a:r>
              <a:rPr lang="lt-LT" b="1" i="1" dirty="0" smtClean="0"/>
              <a:t>Kiuris</a:t>
            </a:r>
            <a:r>
              <a:rPr lang="lt-LT" i="1" dirty="0"/>
              <a:t> </a:t>
            </a:r>
            <a:r>
              <a:rPr lang="lt-LT" dirty="0" smtClean="0"/>
              <a:t> </a:t>
            </a:r>
            <a:r>
              <a:rPr lang="lt-LT" dirty="0"/>
              <a:t>(96 elementas, </a:t>
            </a:r>
            <a:r>
              <a:rPr lang="lt-LT" i="1" dirty="0"/>
              <a:t>Cm</a:t>
            </a:r>
            <a:r>
              <a:rPr lang="lt-LT" dirty="0"/>
              <a:t>) pavadintas jos ir jos vyro garbei, o polonis –  </a:t>
            </a:r>
            <a:r>
              <a:rPr lang="lt-LT" dirty="0" smtClean="0"/>
              <a:t>M. Kiuri </a:t>
            </a:r>
            <a:r>
              <a:rPr lang="lt-LT" dirty="0"/>
              <a:t>tėvynės </a:t>
            </a:r>
            <a:r>
              <a:rPr lang="lt-LT" dirty="0" smtClean="0"/>
              <a:t>Lenkijos.</a:t>
            </a:r>
            <a:endParaRPr lang="lt-LT" dirty="0"/>
          </a:p>
        </p:txBody>
      </p:sp>
      <p:pic>
        <p:nvPicPr>
          <p:cNvPr id="4" name="Picture 3"/>
          <p:cNvPicPr>
            <a:picLocks noChangeAspect="1"/>
          </p:cNvPicPr>
          <p:nvPr/>
        </p:nvPicPr>
        <p:blipFill>
          <a:blip r:embed="rId2"/>
          <a:stretch>
            <a:fillRect/>
          </a:stretch>
        </p:blipFill>
        <p:spPr>
          <a:xfrm>
            <a:off x="606800" y="469850"/>
            <a:ext cx="2345005" cy="3316506"/>
          </a:xfrm>
          <a:prstGeom prst="rect">
            <a:avLst/>
          </a:prstGeom>
        </p:spPr>
      </p:pic>
      <p:sp>
        <p:nvSpPr>
          <p:cNvPr id="5" name="Rectangle 4"/>
          <p:cNvSpPr/>
          <p:nvPr/>
        </p:nvSpPr>
        <p:spPr>
          <a:xfrm>
            <a:off x="479375" y="4013136"/>
            <a:ext cx="2472429" cy="1323439"/>
          </a:xfrm>
          <a:prstGeom prst="rect">
            <a:avLst/>
          </a:prstGeom>
        </p:spPr>
        <p:txBody>
          <a:bodyPr wrap="square">
            <a:spAutoFit/>
          </a:bodyPr>
          <a:lstStyle/>
          <a:p>
            <a:pPr algn="just"/>
            <a:r>
              <a:rPr lang="lt-LT" sz="1600" b="1" dirty="0"/>
              <a:t>Pjeras Kiuri </a:t>
            </a:r>
            <a:r>
              <a:rPr lang="lt-LT" sz="1600" dirty="0"/>
              <a:t>(1859 – 1906 m.) – prancūzų fizikas, vienas radioaktyvumo mokslo kūrėjų, Nobelio </a:t>
            </a:r>
            <a:r>
              <a:rPr lang="lt-LT" sz="1600" dirty="0" smtClean="0"/>
              <a:t> fizikos premijos </a:t>
            </a:r>
            <a:r>
              <a:rPr lang="lt-LT" sz="1600" dirty="0"/>
              <a:t>laureatas.</a:t>
            </a:r>
          </a:p>
        </p:txBody>
      </p:sp>
      <p:pic>
        <p:nvPicPr>
          <p:cNvPr id="1026" name="Picture 2" descr="Mariecuri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69747" y="494152"/>
            <a:ext cx="2548146" cy="3292204"/>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9069748" y="3982852"/>
            <a:ext cx="2828320" cy="1323439"/>
          </a:xfrm>
          <a:prstGeom prst="rect">
            <a:avLst/>
          </a:prstGeom>
        </p:spPr>
        <p:txBody>
          <a:bodyPr wrap="square">
            <a:spAutoFit/>
          </a:bodyPr>
          <a:lstStyle/>
          <a:p>
            <a:pPr algn="just"/>
            <a:r>
              <a:rPr lang="lt-LT" sz="1600" b="1" dirty="0"/>
              <a:t>Marija </a:t>
            </a:r>
            <a:r>
              <a:rPr lang="lt-LT" sz="1600" b="1" dirty="0" err="1"/>
              <a:t>Sklodovska</a:t>
            </a:r>
            <a:r>
              <a:rPr lang="lt-LT" sz="1600" b="1" dirty="0"/>
              <a:t>-Kiuri </a:t>
            </a:r>
            <a:r>
              <a:rPr lang="lt-LT" sz="1600" dirty="0" smtClean="0"/>
              <a:t>(1867 </a:t>
            </a:r>
            <a:r>
              <a:rPr lang="lt-LT" sz="1600" dirty="0"/>
              <a:t>– 1934 m</a:t>
            </a:r>
            <a:r>
              <a:rPr lang="lt-LT" sz="1600" dirty="0" smtClean="0"/>
              <a:t>.) – </a:t>
            </a:r>
            <a:r>
              <a:rPr lang="lt-LT" sz="1600" dirty="0"/>
              <a:t>lenkų-prancūzų mokslininkė, viena radiologijos srities pradininkių, dukart Nobelio premijos laureatė</a:t>
            </a:r>
          </a:p>
        </p:txBody>
      </p:sp>
    </p:spTree>
    <p:extLst>
      <p:ext uri="{BB962C8B-B14F-4D97-AF65-F5344CB8AC3E}">
        <p14:creationId xmlns:p14="http://schemas.microsoft.com/office/powerpoint/2010/main" val="240971827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lt-LT" dirty="0"/>
          </a:p>
        </p:txBody>
      </p:sp>
      <p:sp>
        <p:nvSpPr>
          <p:cNvPr id="3" name="Content Placeholder 2"/>
          <p:cNvSpPr>
            <a:spLocks noGrp="1"/>
          </p:cNvSpPr>
          <p:nvPr>
            <p:ph idx="1"/>
          </p:nvPr>
        </p:nvSpPr>
        <p:spPr>
          <a:xfrm>
            <a:off x="416859" y="4869160"/>
            <a:ext cx="4294094" cy="1588347"/>
          </a:xfrm>
        </p:spPr>
        <p:txBody>
          <a:bodyPr>
            <a:normAutofit/>
          </a:bodyPr>
          <a:lstStyle/>
          <a:p>
            <a:pPr marL="0" indent="0" algn="just">
              <a:buNone/>
            </a:pPr>
            <a:r>
              <a:rPr lang="lt-LT" sz="1800" b="1" dirty="0"/>
              <a:t>Antuanas </a:t>
            </a:r>
            <a:r>
              <a:rPr lang="lt-LT" sz="1800" b="1" dirty="0" err="1"/>
              <a:t>Anri</a:t>
            </a:r>
            <a:r>
              <a:rPr lang="lt-LT" sz="1800" b="1" dirty="0"/>
              <a:t> </a:t>
            </a:r>
            <a:r>
              <a:rPr lang="lt-LT" sz="1800" b="1" dirty="0" err="1"/>
              <a:t>Bekerelis</a:t>
            </a:r>
            <a:r>
              <a:rPr lang="lt-LT" sz="1800" dirty="0"/>
              <a:t> </a:t>
            </a:r>
            <a:r>
              <a:rPr lang="lt-LT" sz="1800" dirty="0" smtClean="0"/>
              <a:t>(1852 – </a:t>
            </a:r>
            <a:r>
              <a:rPr lang="lt-LT" sz="1800" dirty="0"/>
              <a:t>1908 m</a:t>
            </a:r>
            <a:r>
              <a:rPr lang="lt-LT" sz="1800" dirty="0" smtClean="0"/>
              <a:t>.) – </a:t>
            </a:r>
            <a:r>
              <a:rPr lang="lt-LT" sz="1800" dirty="0"/>
              <a:t>prancūzų fizikas, vienas iš radioaktyvumo atradėjų, Nobelio premijos laureatas.</a:t>
            </a:r>
          </a:p>
        </p:txBody>
      </p:sp>
      <p:pic>
        <p:nvPicPr>
          <p:cNvPr id="2050" name="Picture 2" descr="Antuanas Anri Bekereli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0147" y="559678"/>
            <a:ext cx="3607518" cy="40885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5015880" y="559678"/>
            <a:ext cx="6336704" cy="5324535"/>
          </a:xfrm>
          <a:prstGeom prst="rect">
            <a:avLst/>
          </a:prstGeom>
        </p:spPr>
        <p:txBody>
          <a:bodyPr wrap="square">
            <a:spAutoFit/>
          </a:bodyPr>
          <a:lstStyle/>
          <a:p>
            <a:pPr marL="342900" indent="-342900" algn="just">
              <a:buFont typeface="Arial" panose="020B0604020202020204" pitchFamily="34" charset="0"/>
              <a:buChar char="•"/>
            </a:pPr>
            <a:r>
              <a:rPr lang="lt-LT" sz="2000" b="1" dirty="0" smtClean="0"/>
              <a:t>1896 m.</a:t>
            </a:r>
            <a:r>
              <a:rPr lang="lt-LT" sz="2000" dirty="0" smtClean="0"/>
              <a:t> </a:t>
            </a:r>
            <a:r>
              <a:rPr lang="lt-LT" sz="2000" dirty="0"/>
              <a:t>tyrinėdamas urano </a:t>
            </a:r>
            <a:r>
              <a:rPr lang="lt-LT" sz="2000" dirty="0" err="1"/>
              <a:t>fosforescenciją</a:t>
            </a:r>
            <a:r>
              <a:rPr lang="lt-LT" sz="2000" dirty="0"/>
              <a:t>, atsitiktinai atrado radioaktyvumą. Tirdamas Vilhelmo Rentgeno darbą ir besiruošdamas eksperimentui su ryškia saulės šviesa, </a:t>
            </a:r>
            <a:r>
              <a:rPr lang="lt-LT" sz="2000" dirty="0" err="1"/>
              <a:t>Bekerelis</a:t>
            </a:r>
            <a:r>
              <a:rPr lang="lt-LT" sz="2000" dirty="0"/>
              <a:t> patalpino </a:t>
            </a:r>
            <a:r>
              <a:rPr lang="lt-LT" sz="2000" dirty="0" err="1"/>
              <a:t>fluorescencinį</a:t>
            </a:r>
            <a:r>
              <a:rPr lang="lt-LT" sz="2000" dirty="0"/>
              <a:t> mineralą (urano druską) tarp fotografinių plokštelių ir viską įsuko į juodą medžiagą. Tačiau dar prieš atliekant eksperimentą Henris pastebėjo, jog fotografinės plokštelės buvo visiškai apšvitintos. Šis pastebėjimas nuvedė jį prie savaiminio branduolinio spinduliavimo atradimo.</a:t>
            </a:r>
          </a:p>
          <a:p>
            <a:pPr marL="342900" indent="-342900" algn="just">
              <a:buFont typeface="Arial" panose="020B0604020202020204" pitchFamily="34" charset="0"/>
              <a:buChar char="•"/>
            </a:pPr>
            <a:endParaRPr lang="lt-LT" sz="2000" dirty="0"/>
          </a:p>
          <a:p>
            <a:pPr marL="342900" indent="-342900" algn="just">
              <a:buFont typeface="Arial" panose="020B0604020202020204" pitchFamily="34" charset="0"/>
              <a:buChar char="•"/>
            </a:pPr>
            <a:r>
              <a:rPr lang="lt-LT" sz="2000" b="1" dirty="0"/>
              <a:t>1903 m. </a:t>
            </a:r>
            <a:r>
              <a:rPr lang="lt-LT" sz="2000" dirty="0" err="1"/>
              <a:t>Anri</a:t>
            </a:r>
            <a:r>
              <a:rPr lang="lt-LT" sz="2000" dirty="0"/>
              <a:t> </a:t>
            </a:r>
            <a:r>
              <a:rPr lang="lt-LT" sz="2000" dirty="0" err="1"/>
              <a:t>Bekerelis</a:t>
            </a:r>
            <a:r>
              <a:rPr lang="lt-LT" sz="2000" dirty="0"/>
              <a:t> už radioaktyvumo atradimą gavo Nobelio fizikos premiją</a:t>
            </a:r>
            <a:r>
              <a:rPr lang="lt-LT" sz="2000" dirty="0" smtClean="0"/>
              <a:t>.</a:t>
            </a:r>
          </a:p>
          <a:p>
            <a:pPr marL="342900" indent="-342900" algn="just">
              <a:buFont typeface="Arial" panose="020B0604020202020204" pitchFamily="34" charset="0"/>
              <a:buChar char="•"/>
            </a:pPr>
            <a:endParaRPr lang="lt-LT" sz="2000" dirty="0" smtClean="0"/>
          </a:p>
          <a:p>
            <a:pPr marL="342900" indent="-342900" algn="just">
              <a:buFont typeface="Arial" panose="020B0604020202020204" pitchFamily="34" charset="0"/>
              <a:buChar char="•"/>
            </a:pPr>
            <a:r>
              <a:rPr lang="lt-LT" sz="2000" dirty="0"/>
              <a:t>Mokslininko vardu yra pavadintas SI sistemos radioaktyvumo vienetas </a:t>
            </a:r>
            <a:r>
              <a:rPr lang="lt-LT" sz="2000" b="1" dirty="0" err="1" smtClean="0"/>
              <a:t>bekerelis</a:t>
            </a:r>
            <a:r>
              <a:rPr lang="lt-LT" sz="2000" dirty="0" smtClean="0"/>
              <a:t>  </a:t>
            </a:r>
            <a:r>
              <a:rPr lang="lt-LT" sz="2000" b="1" dirty="0"/>
              <a:t>(</a:t>
            </a:r>
            <a:r>
              <a:rPr lang="lt-LT" sz="2000" b="1" dirty="0" err="1"/>
              <a:t>Bq</a:t>
            </a:r>
            <a:r>
              <a:rPr lang="lt-LT" sz="2000" b="1" dirty="0" smtClean="0"/>
              <a:t>).</a:t>
            </a:r>
          </a:p>
          <a:p>
            <a:pPr marL="342900" indent="-342900">
              <a:buFont typeface="Arial" panose="020B0604020202020204" pitchFamily="34" charset="0"/>
              <a:buChar char="•"/>
            </a:pPr>
            <a:endParaRPr lang="lt-LT" sz="2000" b="1" dirty="0"/>
          </a:p>
        </p:txBody>
      </p:sp>
    </p:spTree>
    <p:extLst>
      <p:ext uri="{BB962C8B-B14F-4D97-AF65-F5344CB8AC3E}">
        <p14:creationId xmlns:p14="http://schemas.microsoft.com/office/powerpoint/2010/main" val="20473625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4064000" cy="4952492"/>
          </a:xfrm>
        </p:spPr>
        <p:txBody>
          <a:bodyPr/>
          <a:lstStyle/>
          <a:p>
            <a:r>
              <a:rPr lang="lt-LT" dirty="0" smtClean="0">
                <a:effectLst>
                  <a:outerShdw blurRad="38100" dist="38100" dir="2700000" algn="tl">
                    <a:srgbClr val="000000">
                      <a:alpha val="43137"/>
                    </a:srgbClr>
                  </a:outerShdw>
                </a:effectLst>
              </a:rPr>
              <a:t>Jonizuojanti spinduliuotė</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77467" y="791569"/>
            <a:ext cx="5813947" cy="5423265"/>
          </a:xfrm>
        </p:spPr>
        <p:txBody>
          <a:bodyPr/>
          <a:lstStyle/>
          <a:p>
            <a:pPr marL="0" indent="0" algn="just">
              <a:buNone/>
            </a:pPr>
            <a:r>
              <a:rPr lang="lt-LT" dirty="0"/>
              <a:t>T</a:t>
            </a:r>
            <a:r>
              <a:rPr lang="lt-LT" dirty="0" smtClean="0"/>
              <a:t>ai </a:t>
            </a:r>
            <a:r>
              <a:rPr lang="lt-LT" dirty="0"/>
              <a:t>elektromagnetinių bangų arba elementariųjų dalelių srautas, kuris jonizuoja medžiagos atomus ir molekules, paverčia juos teigiamais arba neigiamais jonais, galinčiais sukelti jonizaciją gyvų organizmų audinių ląstelėse</a:t>
            </a:r>
            <a:r>
              <a:rPr lang="lt-LT" dirty="0" smtClean="0"/>
              <a:t>.</a:t>
            </a:r>
          </a:p>
          <a:p>
            <a:pPr marL="0" indent="0" algn="just">
              <a:buNone/>
            </a:pPr>
            <a:r>
              <a:rPr lang="lt-LT" dirty="0"/>
              <a:t>Svarbiausi jonizuojančios spinduliuotės tipai bei šaltiniai </a:t>
            </a:r>
            <a:r>
              <a:rPr lang="lt-LT" dirty="0" smtClean="0"/>
              <a:t>yra:</a:t>
            </a:r>
          </a:p>
          <a:p>
            <a:r>
              <a:rPr lang="lt-LT" dirty="0" smtClean="0"/>
              <a:t> Alfa </a:t>
            </a:r>
            <a:r>
              <a:rPr lang="lt-LT" dirty="0"/>
              <a:t>(</a:t>
            </a:r>
            <a:r>
              <a:rPr lang="el-GR" dirty="0"/>
              <a:t>α) </a:t>
            </a:r>
            <a:r>
              <a:rPr lang="lt-LT" dirty="0"/>
              <a:t>spinduliuotė;</a:t>
            </a:r>
          </a:p>
          <a:p>
            <a:pPr marL="285750" indent="-285750"/>
            <a:r>
              <a:rPr lang="lt-LT" dirty="0"/>
              <a:t>Beta (</a:t>
            </a:r>
            <a:r>
              <a:rPr lang="el-GR" dirty="0"/>
              <a:t>β) </a:t>
            </a:r>
            <a:r>
              <a:rPr lang="lt-LT" dirty="0"/>
              <a:t>spinduliuotė;</a:t>
            </a:r>
          </a:p>
          <a:p>
            <a:pPr marL="285750" indent="-285750"/>
            <a:r>
              <a:rPr lang="lt-LT" dirty="0"/>
              <a:t>Gama (</a:t>
            </a:r>
            <a:r>
              <a:rPr lang="el-GR" dirty="0"/>
              <a:t>γ) </a:t>
            </a:r>
            <a:r>
              <a:rPr lang="lt-LT" dirty="0"/>
              <a:t>spinduliuotė;</a:t>
            </a:r>
          </a:p>
          <a:p>
            <a:pPr marL="285750" indent="-285750"/>
            <a:r>
              <a:rPr lang="lt-LT" dirty="0"/>
              <a:t>Rentgeno spinduliuotė;</a:t>
            </a:r>
          </a:p>
          <a:p>
            <a:pPr marL="285750" indent="-285750"/>
            <a:r>
              <a:rPr lang="lt-LT" dirty="0"/>
              <a:t>Neutronų spinduliuotė ;</a:t>
            </a:r>
          </a:p>
          <a:p>
            <a:pPr marL="285750" indent="-285750"/>
            <a:r>
              <a:rPr lang="lt-LT" dirty="0"/>
              <a:t>Kosminė radiacija.</a:t>
            </a:r>
          </a:p>
          <a:p>
            <a:pPr marL="0" indent="0" algn="just">
              <a:buNone/>
            </a:pPr>
            <a:endParaRPr lang="lt-LT" dirty="0"/>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 uri="{28A0092B-C50C-407E-A947-70E740481C1C}">
                <a14:useLocalDpi xmlns:a14="http://schemas.microsoft.com/office/drawing/2010/main" val="0"/>
              </a:ext>
            </a:extLst>
          </a:blip>
          <a:srcRect/>
          <a:stretch>
            <a:fillRect/>
          </a:stretch>
        </p:blipFill>
        <p:spPr bwMode="auto">
          <a:xfrm>
            <a:off x="983432" y="2204864"/>
            <a:ext cx="3677394" cy="3389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442866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06513" y="419100"/>
            <a:ext cx="9905998" cy="1905000"/>
          </a:xfrm>
        </p:spPr>
        <p:txBody>
          <a:bodyPr/>
          <a:lstStyle/>
          <a:p>
            <a:pPr algn="ctr"/>
            <a:r>
              <a:rPr lang="lt-LT" dirty="0" smtClean="0">
                <a:effectLst>
                  <a:outerShdw blurRad="38100" dist="38100" dir="2700000" algn="tl">
                    <a:srgbClr val="000000">
                      <a:alpha val="43137"/>
                    </a:srgbClr>
                  </a:outerShdw>
                </a:effectLst>
              </a:rPr>
              <a:t>Radioaktyvaus spinduliavimo rūšys</a:t>
            </a:r>
            <a:endParaRPr lang="lt-LT" dirty="0">
              <a:effectLst>
                <a:outerShdw blurRad="38100" dist="38100" dir="2700000" algn="tl">
                  <a:srgbClr val="000000">
                    <a:alpha val="43137"/>
                  </a:srgbClr>
                </a:outerShdw>
              </a:effectLst>
            </a:endParaRPr>
          </a:p>
        </p:txBody>
      </p:sp>
      <p:pic>
        <p:nvPicPr>
          <p:cNvPr id="3" name="Content Placeholder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550543" y="1905001"/>
            <a:ext cx="7190358" cy="4028676"/>
          </a:xfrm>
          <a:prstGeom prst="rect">
            <a:avLst/>
          </a:prstGeom>
        </p:spPr>
      </p:pic>
    </p:spTree>
    <p:extLst>
      <p:ext uri="{BB962C8B-B14F-4D97-AF65-F5344CB8AC3E}">
        <p14:creationId xmlns:p14="http://schemas.microsoft.com/office/powerpoint/2010/main" val="128009683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4140200" cy="4952492"/>
          </a:xfrm>
        </p:spPr>
        <p:txBody>
          <a:bodyPr/>
          <a:lstStyle/>
          <a:p>
            <a:r>
              <a:rPr lang="lt-LT" dirty="0" smtClean="0">
                <a:effectLst>
                  <a:outerShdw blurRad="38100" dist="38100" dir="2700000" algn="tl">
                    <a:srgbClr val="000000">
                      <a:alpha val="43137"/>
                    </a:srgbClr>
                  </a:outerShdw>
                </a:effectLst>
              </a:rPr>
              <a:t>Alfa (a) spinduliuotė </a:t>
            </a:r>
            <a:endParaRPr lang="lt-LT" dirty="0">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a:bodyPr>
              <a:lstStyle/>
              <a:p>
                <a:pPr algn="just"/>
                <a:r>
                  <a:rPr lang="lt-LT" dirty="0" smtClean="0"/>
                  <a:t>Tai yra helio atomų </a:t>
                </a:r>
                <a14:m>
                  <m:oMath xmlns:m="http://schemas.openxmlformats.org/officeDocument/2006/math">
                    <m:sPre>
                      <m:sPrePr>
                        <m:ctrlPr>
                          <a:rPr lang="lt-LT" b="1" smtClean="0">
                            <a:latin typeface="Cambria Math"/>
                          </a:rPr>
                        </m:ctrlPr>
                      </m:sPrePr>
                      <m:sub>
                        <m:r>
                          <a:rPr lang="lt-LT" b="1" i="0" smtClean="0">
                            <a:latin typeface="Cambria Math"/>
                          </a:rPr>
                          <m:t>𝟐</m:t>
                        </m:r>
                      </m:sub>
                      <m:sup>
                        <m:r>
                          <a:rPr lang="lt-LT" b="1" i="0" smtClean="0">
                            <a:latin typeface="Cambria Math"/>
                          </a:rPr>
                          <m:t>𝟒</m:t>
                        </m:r>
                      </m:sup>
                      <m:e>
                        <m:r>
                          <a:rPr lang="lt-LT" b="1" i="0" smtClean="0">
                            <a:latin typeface="Cambria Math"/>
                          </a:rPr>
                          <m:t>𝐇𝐞</m:t>
                        </m:r>
                      </m:e>
                    </m:sPre>
                  </m:oMath>
                </a14:m>
                <a:r>
                  <a:rPr lang="lt-LT" dirty="0" smtClean="0"/>
                  <a:t> branduolių arba alfa dalelių srautas. </a:t>
                </a:r>
              </a:p>
              <a:p>
                <a:pPr algn="just"/>
                <a:r>
                  <a:rPr lang="pt-BR" dirty="0" smtClean="0"/>
                  <a:t>Alfa daleles</a:t>
                </a:r>
                <a:r>
                  <a:rPr lang="lt-LT" dirty="0" smtClean="0"/>
                  <a:t> </a:t>
                </a:r>
                <a:r>
                  <a:rPr lang="pt-BR" dirty="0" smtClean="0"/>
                  <a:t>1899 </a:t>
                </a:r>
                <a:r>
                  <a:rPr lang="pt-BR" dirty="0"/>
                  <a:t>metais </a:t>
                </a:r>
                <a:r>
                  <a:rPr lang="pt-BR" dirty="0" smtClean="0"/>
                  <a:t>atrado </a:t>
                </a:r>
                <a:r>
                  <a:rPr lang="pt-BR" b="1" dirty="0"/>
                  <a:t>Ernestas Rezerfordas</a:t>
                </a:r>
                <a:r>
                  <a:rPr lang="pt-BR" dirty="0"/>
                  <a:t>, </a:t>
                </a:r>
                <a:r>
                  <a:rPr lang="pt-BR" dirty="0" smtClean="0"/>
                  <a:t>dirbdamas </a:t>
                </a:r>
                <a:r>
                  <a:rPr lang="pt-BR" dirty="0"/>
                  <a:t>su </a:t>
                </a:r>
                <a:r>
                  <a:rPr lang="pt-BR" dirty="0" smtClean="0"/>
                  <a:t>uranu</a:t>
                </a:r>
                <a:r>
                  <a:rPr lang="lt-LT" dirty="0" smtClean="0"/>
                  <a:t>. </a:t>
                </a:r>
              </a:p>
              <a:p>
                <a:pPr algn="just"/>
                <a:r>
                  <a:rPr lang="lt-LT" dirty="0" smtClean="0"/>
                  <a:t>Alfa daleles </a:t>
                </a:r>
                <a:r>
                  <a:rPr lang="lt-LT" dirty="0"/>
                  <a:t>gali neutralizuoti kelių centimetrų atstumas, popierius ar žmogaus odos negyvų ląstelių sluoksnis. </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780" r="-976"/>
                </a:stretch>
              </a:blipFill>
            </p:spPr>
            <p:txBody>
              <a:bodyPr/>
              <a:lstStyle/>
              <a:p>
                <a:r>
                  <a:rPr lang="lt-LT">
                    <a:noFill/>
                  </a:rPr>
                  <a:t> </a:t>
                </a:r>
              </a:p>
            </p:txBody>
          </p:sp>
        </mc:Fallback>
      </mc:AlternateContent>
      <p:pic>
        <p:nvPicPr>
          <p:cNvPr id="3076" name="Picture 4" descr="https://upload.wikimedia.org/wikipedia/commons/6/6e/Ernest_Rutherford_LO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52893" y="3208342"/>
            <a:ext cx="1914974" cy="2570158"/>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a:blip r:embed="rId4" cstate="print"/>
          <a:srcRect/>
          <a:stretch>
            <a:fillRect/>
          </a:stretch>
        </p:blipFill>
        <p:spPr bwMode="auto">
          <a:xfrm>
            <a:off x="1171885" y="2190821"/>
            <a:ext cx="3614737" cy="3321349"/>
          </a:xfrm>
          <a:prstGeom prst="rect">
            <a:avLst/>
          </a:prstGeom>
          <a:noFill/>
          <a:ln w="9525">
            <a:noFill/>
            <a:miter lim="800000"/>
            <a:headEnd/>
            <a:tailEnd/>
          </a:ln>
        </p:spPr>
      </p:pic>
      <p:pic>
        <p:nvPicPr>
          <p:cNvPr id="3078" name="Picture 6" descr="http://www.kompiuteriui.lt/sites/default/files/foto_popierius2.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43290" y="3623045"/>
            <a:ext cx="2714625" cy="19907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19964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4140200" cy="4952492"/>
          </a:xfrm>
        </p:spPr>
        <p:txBody>
          <a:bodyPr/>
          <a:lstStyle/>
          <a:p>
            <a:r>
              <a:rPr lang="lt-LT" dirty="0" smtClean="0">
                <a:effectLst>
                  <a:outerShdw blurRad="38100" dist="38100" dir="2700000" algn="tl">
                    <a:srgbClr val="000000">
                      <a:alpha val="43137"/>
                    </a:srgbClr>
                  </a:outerShdw>
                </a:effectLst>
              </a:rPr>
              <a:t>Beta (</a:t>
            </a:r>
            <a:r>
              <a:rPr lang="el-GR" dirty="0">
                <a:effectLst>
                  <a:outerShdw blurRad="38100" dist="38100" dir="2700000" algn="tl">
                    <a:srgbClr val="000000">
                      <a:alpha val="43137"/>
                    </a:srgbClr>
                  </a:outerShdw>
                </a:effectLst>
              </a:rPr>
              <a:t>β</a:t>
            </a:r>
            <a:r>
              <a:rPr lang="lt-LT" dirty="0" smtClean="0">
                <a:effectLst>
                  <a:outerShdw blurRad="38100" dist="38100" dir="2700000" algn="tl">
                    <a:srgbClr val="000000">
                      <a:alpha val="43137"/>
                    </a:srgbClr>
                  </a:outerShdw>
                </a:effectLst>
              </a:rPr>
              <a:t>) spinduliuotė </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lt-LT" dirty="0" smtClean="0"/>
              <a:t>Tai yra greitai skriejančių elektronų arba beta dalelių (elektronų </a:t>
            </a:r>
            <a:r>
              <a:rPr lang="lt-LT" dirty="0"/>
              <a:t>arba </a:t>
            </a:r>
            <a:r>
              <a:rPr lang="lt-LT" dirty="0" smtClean="0"/>
              <a:t>pozitronų) srautas.</a:t>
            </a:r>
          </a:p>
          <a:p>
            <a:r>
              <a:rPr lang="lt-LT" dirty="0">
                <a:cs typeface="Andalus" panose="02020603050405020304" pitchFamily="18" charset="-78"/>
              </a:rPr>
              <a:t>Pasižymi ribota </a:t>
            </a:r>
            <a:r>
              <a:rPr lang="lt-LT" dirty="0" smtClean="0">
                <a:cs typeface="Andalus" panose="02020603050405020304" pitchFamily="18" charset="-78"/>
              </a:rPr>
              <a:t>skvarba.</a:t>
            </a:r>
            <a:endParaRPr lang="lt-LT" dirty="0" smtClean="0"/>
          </a:p>
          <a:p>
            <a:r>
              <a:rPr lang="lt-LT" altLang="lt-LT" dirty="0"/>
              <a:t>Šią spinduliuotę </a:t>
            </a:r>
            <a:r>
              <a:rPr lang="lt-LT" altLang="lt-LT" dirty="0" smtClean="0"/>
              <a:t>neutralizuoja: </a:t>
            </a:r>
            <a:r>
              <a:rPr lang="lt-LT" altLang="lt-LT" dirty="0"/>
              <a:t>stiklas, metalinė folija, aliuminis.</a:t>
            </a:r>
          </a:p>
          <a:p>
            <a:pPr marL="0" indent="0">
              <a:buNone/>
            </a:pPr>
            <a:endParaRPr lang="lt-LT" dirty="0"/>
          </a:p>
        </p:txBody>
      </p:sp>
      <p:pic>
        <p:nvPicPr>
          <p:cNvPr id="7" name="Picture 10" descr="C:\Program Files\Tomo dokumentai\Tomo mokyklos darbai\Skaidrės\radioaktyvumas\beta-decay.png"/>
          <p:cNvPicPr>
            <a:picLocks noChangeAspect="1" noChangeArrowheads="1"/>
          </p:cNvPicPr>
          <p:nvPr/>
        </p:nvPicPr>
        <p:blipFill>
          <a:blip r:embed="rId2" cstate="print"/>
          <a:srcRect/>
          <a:stretch>
            <a:fillRect/>
          </a:stretch>
        </p:blipFill>
        <p:spPr bwMode="auto">
          <a:xfrm>
            <a:off x="695400" y="2492896"/>
            <a:ext cx="4044951" cy="2934575"/>
          </a:xfrm>
          <a:prstGeom prst="rect">
            <a:avLst/>
          </a:prstGeom>
          <a:noFill/>
          <a:ln w="9525">
            <a:noFill/>
            <a:miter lim="800000"/>
            <a:headEnd/>
            <a:tailEnd/>
          </a:ln>
        </p:spPr>
      </p:pic>
      <p:pic>
        <p:nvPicPr>
          <p:cNvPr id="4098" name="Picture 2" descr="https://encrypted-tbn2.gstatic.com/images?q=tbn:ANd9GcRK10waGOUIHmYMoY8KhwAHcyDcpTnWRrT79unf8lq-Ntkh_-B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4904" y="4389437"/>
            <a:ext cx="2594844" cy="126206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http://g2.dcdn.lt/images/pix/aliuminio-folija-6654439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84352" y="4090024"/>
            <a:ext cx="2342214" cy="15614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9158818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559678"/>
            <a:ext cx="4140200" cy="4952492"/>
          </a:xfrm>
        </p:spPr>
        <p:txBody>
          <a:bodyPr/>
          <a:lstStyle/>
          <a:p>
            <a:r>
              <a:rPr lang="lt-LT" dirty="0" smtClean="0">
                <a:effectLst>
                  <a:outerShdw blurRad="38100" dist="38100" dir="2700000" algn="tl">
                    <a:srgbClr val="000000">
                      <a:alpha val="43137"/>
                    </a:srgbClr>
                  </a:outerShdw>
                </a:effectLst>
              </a:rPr>
              <a:t>Gama (</a:t>
            </a:r>
            <a:r>
              <a:rPr lang="el-GR" dirty="0"/>
              <a:t>γ</a:t>
            </a:r>
            <a:r>
              <a:rPr lang="lt-LT" dirty="0" smtClean="0">
                <a:effectLst>
                  <a:outerShdw blurRad="38100" dist="38100" dir="2700000" algn="tl">
                    <a:srgbClr val="000000">
                      <a:alpha val="43137"/>
                    </a:srgbClr>
                  </a:outerShdw>
                </a:effectLst>
              </a:rPr>
              <a:t>) spinduliuotė </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lt-LT" dirty="0" smtClean="0"/>
              <a:t>Tai yra labai trumpos elektromagnetinės bangos.</a:t>
            </a:r>
          </a:p>
          <a:p>
            <a:r>
              <a:rPr lang="lt-LT" altLang="lt-LT" dirty="0" smtClean="0"/>
              <a:t>Juos </a:t>
            </a:r>
            <a:r>
              <a:rPr lang="lt-LT" altLang="lt-LT" dirty="0"/>
              <a:t>skleidžia tiek skylantys branduoliai, tiek susiduriantys milžiniški kūnai kosmose. </a:t>
            </a:r>
            <a:endParaRPr lang="lt-LT" altLang="lt-LT" dirty="0" smtClean="0"/>
          </a:p>
          <a:p>
            <a:r>
              <a:rPr lang="lt-LT" altLang="lt-LT" dirty="0" smtClean="0"/>
              <a:t>Ši </a:t>
            </a:r>
            <a:r>
              <a:rPr lang="lt-LT" altLang="lt-LT" dirty="0"/>
              <a:t>spinduliuotė pasižymi labai didele skvarba</a:t>
            </a:r>
            <a:r>
              <a:rPr lang="lt-LT" altLang="lt-LT" dirty="0" smtClean="0"/>
              <a:t>.</a:t>
            </a:r>
          </a:p>
          <a:p>
            <a:r>
              <a:rPr lang="lt-LT" altLang="lt-LT" dirty="0" smtClean="0"/>
              <a:t>Ją neutralizuoja tik storas švino ar kelių metrų storio betono sluoksnis.</a:t>
            </a:r>
            <a:endParaRPr lang="lt-LT" altLang="lt-LT" dirty="0"/>
          </a:p>
          <a:p>
            <a:pPr marL="0" indent="0">
              <a:buNone/>
            </a:pPr>
            <a:endParaRPr lang="lt-LT" dirty="0"/>
          </a:p>
        </p:txBody>
      </p:sp>
      <p:pic>
        <p:nvPicPr>
          <p:cNvPr id="5122" name="Picture 2" descr="https://upload.wikimedia.org/wikipedia/commons/thumb/c/c2/Gamma_Decay.svg/250px-Gamma_Decay.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1589" y="2375321"/>
            <a:ext cx="4032327" cy="2741984"/>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http://www.stockerconcrete.com/Misc/double%20concrete%20brick.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3952" y="4005064"/>
            <a:ext cx="2535179" cy="1997754"/>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images-of-elements.com/lead-cut.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0185" y="3474060"/>
            <a:ext cx="2528758" cy="252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955953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Nemira\Desktop\SCAN_20150317_20435957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7600" y="528638"/>
            <a:ext cx="10121900" cy="52524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92251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585763" y="346587"/>
            <a:ext cx="4314967" cy="2210818"/>
          </a:xfrm>
        </p:spPr>
        <p:txBody>
          <a:bodyPr/>
          <a:lstStyle/>
          <a:p>
            <a:r>
              <a:rPr lang="lt-LT" dirty="0">
                <a:effectLst>
                  <a:outerShdw blurRad="38100" dist="38100" dir="2700000" algn="tl">
                    <a:srgbClr val="000000">
                      <a:alpha val="43137"/>
                    </a:srgbClr>
                  </a:outerShdw>
                </a:effectLst>
              </a:rPr>
              <a:t>Rentgeno spinduliuotė </a:t>
            </a:r>
          </a:p>
        </p:txBody>
      </p:sp>
      <p:sp>
        <p:nvSpPr>
          <p:cNvPr id="3" name="Turinio vietos rezervavimo ženklas 2"/>
          <p:cNvSpPr>
            <a:spLocks noGrp="1"/>
          </p:cNvSpPr>
          <p:nvPr>
            <p:ph idx="1"/>
          </p:nvPr>
        </p:nvSpPr>
        <p:spPr>
          <a:xfrm>
            <a:off x="5745707" y="237956"/>
            <a:ext cx="5779824" cy="3384376"/>
          </a:xfrm>
        </p:spPr>
        <p:txBody>
          <a:bodyPr>
            <a:normAutofit lnSpcReduction="10000"/>
          </a:bodyPr>
          <a:lstStyle/>
          <a:p>
            <a:pPr algn="just"/>
            <a:r>
              <a:rPr lang="lt-LT" dirty="0"/>
              <a:t>D</a:t>
            </a:r>
            <a:r>
              <a:rPr lang="lt-LT" dirty="0" smtClean="0"/>
              <a:t>idelio </a:t>
            </a:r>
            <a:r>
              <a:rPr lang="lt-LT" dirty="0"/>
              <a:t>dažnio elektromagnetinės bangos, tačiau didesnio bangos ilgio, negu gama spinduliai</a:t>
            </a:r>
            <a:r>
              <a:rPr lang="lt-LT" dirty="0" smtClean="0"/>
              <a:t>.</a:t>
            </a:r>
          </a:p>
          <a:p>
            <a:pPr algn="just"/>
            <a:r>
              <a:rPr lang="lt-LT" dirty="0" smtClean="0"/>
              <a:t> </a:t>
            </a:r>
            <a:r>
              <a:rPr lang="lt-LT" dirty="0"/>
              <a:t>Ji daugiausia yra sukuriama dirbtinių šaltinių ir plačiai panaudojama medicinoje (rentgeno diagnostikoje) ir technikoje (medžiagų tyrimuose). </a:t>
            </a:r>
            <a:endParaRPr lang="lt-LT" dirty="0" smtClean="0"/>
          </a:p>
          <a:p>
            <a:pPr algn="just"/>
            <a:r>
              <a:rPr lang="lt-LT" dirty="0" smtClean="0"/>
              <a:t>Nedidelę </a:t>
            </a:r>
            <a:r>
              <a:rPr lang="lt-LT" dirty="0"/>
              <a:t>rentgeno spinduliuotę skleidžia televizoriai ir </a:t>
            </a:r>
            <a:r>
              <a:rPr lang="lt-LT" dirty="0" err="1"/>
              <a:t>kineskopiniai</a:t>
            </a:r>
            <a:r>
              <a:rPr lang="lt-LT" dirty="0"/>
              <a:t> kompiuterių ekranai. Rentgeno spinduliuotė pagal kenksmingumą gali siekti ir viršyti gama spinduliuotę.</a:t>
            </a:r>
          </a:p>
        </p:txBody>
      </p:sp>
      <p:pic>
        <p:nvPicPr>
          <p:cNvPr id="3081" name="Picture 9" descr="https://upload.wikimedia.org/wikipedia/commons/thumb/8/89/Roentgen-Roehre.svg/220px-Roentgen-Roehre.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0918" y="1930144"/>
            <a:ext cx="3597560" cy="1910270"/>
          </a:xfrm>
          <a:prstGeom prst="rect">
            <a:avLst/>
          </a:prstGeom>
          <a:noFill/>
          <a:extLst>
            <a:ext uri="{909E8E84-426E-40DD-AFC4-6F175D3DCCD1}">
              <a14:hiddenFill xmlns:a14="http://schemas.microsoft.com/office/drawing/2010/main">
                <a:solidFill>
                  <a:srgbClr val="FFFFFF"/>
                </a:solidFill>
              </a14:hiddenFill>
            </a:ext>
          </a:extLst>
        </p:spPr>
      </p:pic>
      <p:sp>
        <p:nvSpPr>
          <p:cNvPr id="4" name="Stačiakampis 3"/>
          <p:cNvSpPr/>
          <p:nvPr/>
        </p:nvSpPr>
        <p:spPr>
          <a:xfrm>
            <a:off x="682792" y="4041467"/>
            <a:ext cx="5062915" cy="1754326"/>
          </a:xfrm>
          <a:prstGeom prst="rect">
            <a:avLst/>
          </a:prstGeom>
        </p:spPr>
        <p:txBody>
          <a:bodyPr wrap="square">
            <a:spAutoFit/>
          </a:bodyPr>
          <a:lstStyle/>
          <a:p>
            <a:r>
              <a:rPr lang="lt-LT" dirty="0"/>
              <a:t>K – katodas (spinduliuoja elektronus, įelektrintas neigiamai</a:t>
            </a:r>
            <a:r>
              <a:rPr lang="lt-LT" dirty="0" smtClean="0"/>
              <a:t>);</a:t>
            </a:r>
            <a:endParaRPr lang="lt-LT" dirty="0"/>
          </a:p>
          <a:p>
            <a:r>
              <a:rPr lang="lt-LT" dirty="0"/>
              <a:t>A – anodas (įelektrintas teigiamai</a:t>
            </a:r>
            <a:r>
              <a:rPr lang="lt-LT" dirty="0" smtClean="0"/>
              <a:t>);</a:t>
            </a:r>
            <a:endParaRPr lang="lt-LT" dirty="0"/>
          </a:p>
          <a:p>
            <a:r>
              <a:rPr lang="lt-LT" dirty="0"/>
              <a:t>X – rentgeno </a:t>
            </a:r>
            <a:r>
              <a:rPr lang="lt-LT" dirty="0" smtClean="0"/>
              <a:t>spinduliuotė;</a:t>
            </a:r>
            <a:endParaRPr lang="lt-LT" dirty="0"/>
          </a:p>
          <a:p>
            <a:r>
              <a:rPr lang="lt-LT" dirty="0" err="1" smtClean="0"/>
              <a:t>Uk</a:t>
            </a:r>
            <a:r>
              <a:rPr lang="lt-LT" dirty="0" smtClean="0"/>
              <a:t> – </a:t>
            </a:r>
            <a:r>
              <a:rPr lang="lt-LT" dirty="0"/>
              <a:t>katodo kaitinimo </a:t>
            </a:r>
            <a:r>
              <a:rPr lang="lt-LT" dirty="0" smtClean="0"/>
              <a:t>įtampa;</a:t>
            </a:r>
            <a:endParaRPr lang="lt-LT" dirty="0"/>
          </a:p>
          <a:p>
            <a:r>
              <a:rPr lang="lt-LT" dirty="0" err="1"/>
              <a:t>Ua</a:t>
            </a:r>
            <a:r>
              <a:rPr lang="lt-LT" dirty="0"/>
              <a:t> – greitinančioji </a:t>
            </a:r>
            <a:r>
              <a:rPr lang="lt-LT" dirty="0" smtClean="0"/>
              <a:t>įtampa.</a:t>
            </a:r>
            <a:endParaRPr lang="lt-LT" dirty="0"/>
          </a:p>
        </p:txBody>
      </p:sp>
      <p:pic>
        <p:nvPicPr>
          <p:cNvPr id="3088" name="Picture 1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2024" y="3717032"/>
            <a:ext cx="5097504" cy="23505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tačiakampis 4"/>
          <p:cNvSpPr/>
          <p:nvPr/>
        </p:nvSpPr>
        <p:spPr>
          <a:xfrm>
            <a:off x="7845066" y="6067590"/>
            <a:ext cx="1989968" cy="369332"/>
          </a:xfrm>
          <a:prstGeom prst="rect">
            <a:avLst/>
          </a:prstGeom>
        </p:spPr>
        <p:txBody>
          <a:bodyPr wrap="none">
            <a:spAutoFit/>
          </a:bodyPr>
          <a:lstStyle/>
          <a:p>
            <a:r>
              <a:rPr lang="lt-LT" dirty="0"/>
              <a:t>Rentgeno </a:t>
            </a:r>
            <a:r>
              <a:rPr lang="lt-LT" dirty="0" smtClean="0"/>
              <a:t>aparatas</a:t>
            </a:r>
            <a:endParaRPr lang="lt-LT" dirty="0"/>
          </a:p>
        </p:txBody>
      </p:sp>
    </p:spTree>
    <p:extLst>
      <p:ext uri="{BB962C8B-B14F-4D97-AF65-F5344CB8AC3E}">
        <p14:creationId xmlns:p14="http://schemas.microsoft.com/office/powerpoint/2010/main" val="24699311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93425" y="332656"/>
            <a:ext cx="6994436" cy="982519"/>
          </a:xfrm>
        </p:spPr>
        <p:txBody>
          <a:bodyPr>
            <a:normAutofit/>
          </a:bodyPr>
          <a:lstStyle/>
          <a:p>
            <a:r>
              <a:rPr lang="lt-LT" dirty="0">
                <a:effectLst>
                  <a:outerShdw blurRad="38100" dist="38100" dir="2700000" algn="tl">
                    <a:srgbClr val="000000">
                      <a:alpha val="43137"/>
                    </a:srgbClr>
                  </a:outerShdw>
                </a:effectLst>
              </a:rPr>
              <a:t>Neutronų spinduliuotė </a:t>
            </a:r>
          </a:p>
        </p:txBody>
      </p:sp>
      <p:sp>
        <p:nvSpPr>
          <p:cNvPr id="3" name="Turinio vietos rezervavimo ženklas 2"/>
          <p:cNvSpPr>
            <a:spLocks noGrp="1"/>
          </p:cNvSpPr>
          <p:nvPr>
            <p:ph idx="1"/>
          </p:nvPr>
        </p:nvSpPr>
        <p:spPr>
          <a:xfrm>
            <a:off x="5951984" y="1772816"/>
            <a:ext cx="5474168" cy="3684895"/>
          </a:xfrm>
        </p:spPr>
        <p:txBody>
          <a:bodyPr>
            <a:normAutofit lnSpcReduction="10000"/>
          </a:bodyPr>
          <a:lstStyle/>
          <a:p>
            <a:pPr algn="just"/>
            <a:r>
              <a:rPr lang="lt-LT" dirty="0" smtClean="0"/>
              <a:t>Tai laisvi </a:t>
            </a:r>
            <a:r>
              <a:rPr lang="lt-LT" dirty="0"/>
              <a:t>neutronai, skleidžiami skylančių branduolių. </a:t>
            </a:r>
            <a:endParaRPr lang="lt-LT" dirty="0" smtClean="0"/>
          </a:p>
          <a:p>
            <a:pPr algn="just"/>
            <a:r>
              <a:rPr lang="lt-LT" dirty="0" smtClean="0"/>
              <a:t>Didelių </a:t>
            </a:r>
            <a:r>
              <a:rPr lang="lt-LT" dirty="0"/>
              <a:t>energijų neutronų spinduliuotė prasiskverbia faktiškai per viską savo </a:t>
            </a:r>
            <a:r>
              <a:rPr lang="lt-LT" dirty="0" smtClean="0"/>
              <a:t>kelyje.</a:t>
            </a:r>
          </a:p>
          <a:p>
            <a:pPr algn="just"/>
            <a:r>
              <a:rPr lang="lt-LT" dirty="0" smtClean="0"/>
              <a:t>Biologiniu </a:t>
            </a:r>
            <a:r>
              <a:rPr lang="lt-LT" dirty="0"/>
              <a:t>požiūriu, daug pavojingesnė yra mažų greičių arba lėtųjų neutronų spinduliuotė (šiluminiai neutronai), sukelianti jonizaciją ir gama radiaciją. </a:t>
            </a:r>
            <a:endParaRPr lang="lt-LT" dirty="0" smtClean="0"/>
          </a:p>
          <a:p>
            <a:pPr algn="just"/>
            <a:r>
              <a:rPr lang="lt-LT" dirty="0" smtClean="0"/>
              <a:t>Pagal </a:t>
            </a:r>
            <a:r>
              <a:rPr lang="lt-LT" dirty="0"/>
              <a:t>kenksmingumą ji gali viršyti alfa spinduliuotę.</a:t>
            </a:r>
          </a:p>
        </p:txBody>
      </p:sp>
      <p:pic>
        <p:nvPicPr>
          <p:cNvPr id="4109" name="Picture 13" descr="https://upload.wikimedia.org/wikipedia/commons/thumb/2/2c/Kernspaltung.svg/270px-Kernspaltung.sv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425" y="2316477"/>
            <a:ext cx="4838134" cy="28507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9590216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935565" y="891591"/>
            <a:ext cx="3657600" cy="1570733"/>
          </a:xfrm>
        </p:spPr>
        <p:txBody>
          <a:bodyPr/>
          <a:lstStyle/>
          <a:p>
            <a:pPr algn="l"/>
            <a:r>
              <a:rPr lang="lt-LT" dirty="0" smtClean="0">
                <a:effectLst>
                  <a:outerShdw blurRad="38100" dist="38100" dir="2700000" algn="tl">
                    <a:srgbClr val="000000">
                      <a:alpha val="43137"/>
                    </a:srgbClr>
                  </a:outerShdw>
                </a:effectLst>
              </a:rPr>
              <a:t>Kosminė radiacija </a:t>
            </a:r>
            <a:endParaRPr lang="lt-LT" dirty="0">
              <a:effectLst>
                <a:outerShdw blurRad="38100" dist="38100" dir="2700000" algn="tl">
                  <a:srgbClr val="000000">
                    <a:alpha val="43137"/>
                  </a:srgbClr>
                </a:outerShdw>
              </a:effectLst>
            </a:endParaRPr>
          </a:p>
        </p:txBody>
      </p:sp>
      <p:sp>
        <p:nvSpPr>
          <p:cNvPr id="3" name="Turinio vietos rezervavimo ženklas 2"/>
          <p:cNvSpPr>
            <a:spLocks noGrp="1"/>
          </p:cNvSpPr>
          <p:nvPr>
            <p:ph idx="1"/>
          </p:nvPr>
        </p:nvSpPr>
        <p:spPr>
          <a:xfrm>
            <a:off x="4871864" y="551968"/>
            <a:ext cx="6819640" cy="3009289"/>
          </a:xfrm>
        </p:spPr>
        <p:txBody>
          <a:bodyPr>
            <a:normAutofit fontScale="92500" lnSpcReduction="20000"/>
          </a:bodyPr>
          <a:lstStyle/>
          <a:p>
            <a:pPr algn="just"/>
            <a:r>
              <a:rPr lang="lt-LT" sz="2200" dirty="0" smtClean="0"/>
              <a:t>Tai didelių </a:t>
            </a:r>
            <a:r>
              <a:rPr lang="lt-LT" sz="2200" dirty="0"/>
              <a:t>energijų dalelės (protonai, neutronai, alfa ir beta dalelės) bei gama spinduliai, pasiekiantys viršutinius mūsų planetos atmosferos sluoksnius iš Kosmoso, daugiausia iš Saulės. </a:t>
            </a:r>
            <a:endParaRPr lang="lt-LT" sz="2200" dirty="0" smtClean="0"/>
          </a:p>
          <a:p>
            <a:pPr algn="just"/>
            <a:r>
              <a:rPr lang="lt-LT" sz="2200" dirty="0" smtClean="0"/>
              <a:t>Šis </a:t>
            </a:r>
            <a:r>
              <a:rPr lang="lt-LT" sz="2200" dirty="0"/>
              <a:t>spinduliuotės tipas praktiškai gali būti pavojingas tik būnant aukštai, kelių tūkstančių metrų aukštyje virš jūros lygio, pavyzdžiui, skrendant lėktuvu</a:t>
            </a:r>
            <a:r>
              <a:rPr lang="lt-LT" sz="2200" dirty="0" smtClean="0"/>
              <a:t>.</a:t>
            </a:r>
            <a:r>
              <a:rPr lang="lt-LT" sz="2200" dirty="0"/>
              <a:t> </a:t>
            </a:r>
            <a:endParaRPr lang="lt-LT" sz="2200" dirty="0" smtClean="0"/>
          </a:p>
          <a:p>
            <a:pPr lvl="0" algn="just"/>
            <a:r>
              <a:rPr lang="lt-LT" sz="2200" dirty="0">
                <a:solidFill>
                  <a:prstClr val="black">
                    <a:lumMod val="85000"/>
                    <a:lumOff val="15000"/>
                  </a:prstClr>
                </a:solidFill>
              </a:rPr>
              <a:t>Vaizdo medžiaga</a:t>
            </a:r>
            <a:r>
              <a:rPr lang="lt-LT" sz="2200" dirty="0" smtClean="0">
                <a:solidFill>
                  <a:prstClr val="black">
                    <a:lumMod val="85000"/>
                    <a:lumOff val="15000"/>
                  </a:prstClr>
                </a:solidFill>
              </a:rPr>
              <a:t>:</a:t>
            </a:r>
          </a:p>
          <a:p>
            <a:pPr marL="0" lvl="0" indent="0" defTabSz="457200">
              <a:lnSpc>
                <a:spcPct val="100000"/>
              </a:lnSpc>
              <a:spcBef>
                <a:spcPts val="0"/>
              </a:spcBef>
              <a:buNone/>
            </a:pPr>
            <a:r>
              <a:rPr lang="lt-LT" dirty="0">
                <a:solidFill>
                  <a:prstClr val="black"/>
                </a:solidFill>
                <a:hlinkClick r:id="rId2"/>
              </a:rPr>
              <a:t>https://www.youtube.com/watch?v=8EjrVwh_IkQ#t=16</a:t>
            </a:r>
            <a:endParaRPr lang="lt-LT" dirty="0">
              <a:solidFill>
                <a:prstClr val="black"/>
              </a:solidFill>
            </a:endParaRPr>
          </a:p>
          <a:p>
            <a:pPr lvl="0" algn="just"/>
            <a:endParaRPr lang="lt-LT" sz="2200" dirty="0" smtClean="0">
              <a:solidFill>
                <a:prstClr val="black">
                  <a:lumMod val="85000"/>
                  <a:lumOff val="15000"/>
                </a:prstClr>
              </a:solidFill>
            </a:endParaRPr>
          </a:p>
          <a:p>
            <a:pPr lvl="0" algn="just"/>
            <a:endParaRPr lang="lt-LT" sz="2200" dirty="0" smtClean="0">
              <a:solidFill>
                <a:prstClr val="black">
                  <a:lumMod val="85000"/>
                  <a:lumOff val="15000"/>
                </a:prstClr>
              </a:solidFill>
            </a:endParaRPr>
          </a:p>
          <a:p>
            <a:pPr lvl="0" algn="just"/>
            <a:endParaRPr lang="lt-LT" sz="2200" dirty="0" smtClean="0">
              <a:solidFill>
                <a:prstClr val="black">
                  <a:lumMod val="85000"/>
                  <a:lumOff val="15000"/>
                </a:prstClr>
              </a:solidFill>
            </a:endParaRPr>
          </a:p>
          <a:p>
            <a:pPr lvl="0" algn="just"/>
            <a:endParaRPr lang="lt-LT" sz="2200" dirty="0">
              <a:solidFill>
                <a:prstClr val="black">
                  <a:lumMod val="85000"/>
                  <a:lumOff val="15000"/>
                </a:prstClr>
              </a:solidFill>
            </a:endParaRPr>
          </a:p>
          <a:p>
            <a:pPr lvl="0" algn="just"/>
            <a:endParaRPr lang="lt-LT" sz="2200" dirty="0" smtClean="0">
              <a:solidFill>
                <a:prstClr val="black">
                  <a:lumMod val="85000"/>
                  <a:lumOff val="15000"/>
                </a:prstClr>
              </a:solidFill>
            </a:endParaRPr>
          </a:p>
          <a:p>
            <a:pPr algn="just"/>
            <a:endParaRPr lang="lt-LT" dirty="0"/>
          </a:p>
        </p:txBody>
      </p:sp>
      <p:sp>
        <p:nvSpPr>
          <p:cNvPr id="4" name="AutoShape 4" descr="Vaizdo rezultatas pagal užklausą „Apšvitos tipai“"/>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sp>
        <p:nvSpPr>
          <p:cNvPr id="7" name="Stačiakampis 6"/>
          <p:cNvSpPr/>
          <p:nvPr/>
        </p:nvSpPr>
        <p:spPr>
          <a:xfrm>
            <a:off x="5150604" y="5949280"/>
            <a:ext cx="6059044" cy="712759"/>
          </a:xfrm>
          <a:prstGeom prst="rect">
            <a:avLst/>
          </a:prstGeom>
        </p:spPr>
        <p:txBody>
          <a:bodyPr wrap="square">
            <a:spAutoFit/>
          </a:bodyPr>
          <a:lstStyle/>
          <a:p>
            <a:pPr lvl="0" algn="ctr" defTabSz="914400">
              <a:lnSpc>
                <a:spcPct val="112000"/>
              </a:lnSpc>
              <a:spcBef>
                <a:spcPts val="900"/>
              </a:spcBef>
            </a:pPr>
            <a:r>
              <a:rPr lang="lt-LT" i="1" dirty="0">
                <a:solidFill>
                  <a:prstClr val="black">
                    <a:lumMod val="85000"/>
                    <a:lumOff val="15000"/>
                  </a:prstClr>
                </a:solidFill>
              </a:rPr>
              <a:t>Šiame vaizdo siužete parodyta, kaip </a:t>
            </a:r>
            <a:r>
              <a:rPr lang="lt-LT" i="1" dirty="0" err="1">
                <a:solidFill>
                  <a:prstClr val="black">
                    <a:lumMod val="85000"/>
                    <a:lumOff val="15000"/>
                  </a:prstClr>
                </a:solidFill>
              </a:rPr>
              <a:t>heliosfera</a:t>
            </a:r>
            <a:r>
              <a:rPr lang="lt-LT" i="1" dirty="0">
                <a:solidFill>
                  <a:prstClr val="black">
                    <a:lumMod val="85000"/>
                    <a:lumOff val="15000"/>
                  </a:prstClr>
                </a:solidFill>
              </a:rPr>
              <a:t> saugo Saulės sistemą nuo kosminės </a:t>
            </a:r>
            <a:r>
              <a:rPr lang="lt-LT" i="1" dirty="0" smtClean="0">
                <a:solidFill>
                  <a:prstClr val="black">
                    <a:lumMod val="85000"/>
                    <a:lumOff val="15000"/>
                  </a:prstClr>
                </a:solidFill>
              </a:rPr>
              <a:t>spinduliuotės.</a:t>
            </a:r>
            <a:endParaRPr lang="lt-LT" i="1" dirty="0">
              <a:solidFill>
                <a:prstClr val="black">
                  <a:lumMod val="85000"/>
                  <a:lumOff val="15000"/>
                </a:prstClr>
              </a:solidFill>
            </a:endParaRPr>
          </a:p>
        </p:txBody>
      </p:sp>
      <p:pic>
        <p:nvPicPr>
          <p:cNvPr id="5129" name="Picture 9"/>
          <p:cNvPicPr>
            <a:picLocks noChangeAspect="1" noChangeArrowheads="1"/>
          </p:cNvPicPr>
          <p:nvPr/>
        </p:nvPicPr>
        <p:blipFill>
          <a:blip r:embed="rId3">
            <a:extLst>
              <a:ext uri="{BEBA8EAE-BF5A-486C-A8C5-ECC9F3942E4B}">
                <a14:imgProps xmlns:a14="http://schemas.microsoft.com/office/drawing/2010/main">
                  <a14:imgLayer r:embed="rId4">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332802" y="2644376"/>
            <a:ext cx="4132790" cy="31490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30" name="Picture 10"/>
          <p:cNvPicPr>
            <a:picLocks noChangeAspect="1" noChangeArrowheads="1"/>
          </p:cNvPicPr>
          <p:nvPr/>
        </p:nvPicPr>
        <p:blipFill>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a:stretch>
            <a:fillRect/>
          </a:stretch>
        </p:blipFill>
        <p:spPr bwMode="auto">
          <a:xfrm>
            <a:off x="6283995" y="3524465"/>
            <a:ext cx="4104456" cy="224161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4922245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Interaktyvus Bandymas</a:t>
            </a:r>
            <a:endParaRPr lang="lt-LT"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lstStyle/>
          <a:p>
            <a:r>
              <a:rPr lang="lt-LT" dirty="0">
                <a:hlinkClick r:id="rId2"/>
              </a:rPr>
              <a:t>http://</a:t>
            </a:r>
            <a:r>
              <a:rPr lang="lt-LT" dirty="0" smtClean="0">
                <a:hlinkClick r:id="rId2"/>
              </a:rPr>
              <a:t>www.uccs.edu/vgcl/nuclear-chemistry/experiment-2-types-of-radiation.html</a:t>
            </a:r>
            <a:endParaRPr lang="lt-LT" dirty="0" smtClean="0"/>
          </a:p>
          <a:p>
            <a:pPr marL="0" indent="0">
              <a:buNone/>
            </a:pPr>
            <a:endParaRPr lang="lt-LT" dirty="0"/>
          </a:p>
        </p:txBody>
      </p:sp>
    </p:spTree>
    <p:extLst>
      <p:ext uri="{BB962C8B-B14F-4D97-AF65-F5344CB8AC3E}">
        <p14:creationId xmlns:p14="http://schemas.microsoft.com/office/powerpoint/2010/main" val="23842321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„Ėjimai“ periodinėje lentelėje </a:t>
            </a:r>
            <a:endParaRPr lang="lt-LT" dirty="0">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5303912" y="1268760"/>
                <a:ext cx="6387008" cy="4883454"/>
              </a:xfrm>
            </p:spPr>
            <p:txBody>
              <a:bodyPr/>
              <a:lstStyle/>
              <a:p>
                <a:pPr algn="just"/>
                <a:r>
                  <a:rPr lang="lt-LT" dirty="0" smtClean="0"/>
                  <a:t>Išmetusio </a:t>
                </a:r>
                <a:r>
                  <a:rPr lang="lt-LT" dirty="0" smtClean="0">
                    <a:sym typeface="Symbol" panose="05050102010706020507" pitchFamily="18" charset="2"/>
                  </a:rPr>
                  <a:t> dalelę (</a:t>
                </a:r>
                <a14:m>
                  <m:oMath xmlns:m="http://schemas.openxmlformats.org/officeDocument/2006/math">
                    <m:sPre>
                      <m:sPrePr>
                        <m:ctrlPr>
                          <a:rPr lang="lt-LT" smtClean="0">
                            <a:latin typeface="Cambria Math"/>
                            <a:sym typeface="Symbol" panose="05050102010706020507" pitchFamily="18" charset="2"/>
                          </a:rPr>
                        </m:ctrlPr>
                      </m:sPrePr>
                      <m:sub>
                        <m:r>
                          <a:rPr lang="lt-LT" b="0" i="0" smtClean="0">
                            <a:latin typeface="Cambria Math" panose="02040503050406030204" pitchFamily="18" charset="0"/>
                            <a:sym typeface="Symbol" panose="05050102010706020507" pitchFamily="18" charset="2"/>
                          </a:rPr>
                          <m:t>2</m:t>
                        </m:r>
                      </m:sub>
                      <m:sup>
                        <m:r>
                          <a:rPr lang="lt-LT" b="0" i="0" smtClean="0">
                            <a:latin typeface="Cambria Math" panose="02040503050406030204" pitchFamily="18" charset="0"/>
                          </a:rPr>
                          <m:t>4</m:t>
                        </m:r>
                      </m:sup>
                      <m:e>
                        <m:r>
                          <m:rPr>
                            <m:sty m:val="p"/>
                          </m:rPr>
                          <a:rPr lang="lt-LT" b="0" i="0" smtClean="0">
                            <a:latin typeface="Cambria Math" panose="02040503050406030204" pitchFamily="18" charset="0"/>
                          </a:rPr>
                          <m:t>He</m:t>
                        </m:r>
                      </m:e>
                    </m:sPre>
                  </m:oMath>
                </a14:m>
                <a:r>
                  <a:rPr lang="lt-LT" dirty="0" smtClean="0"/>
                  <a:t>) branduolio masė sumažėja 4 </a:t>
                </a:r>
                <a:r>
                  <a:rPr lang="lt-LT" dirty="0" err="1" smtClean="0"/>
                  <a:t>a.m.v</a:t>
                </a:r>
                <a:r>
                  <a:rPr lang="lt-LT" dirty="0" smtClean="0"/>
                  <a:t>., o krūvis sumažėja dviem vienetais. Dėl to elementas pakinta- virsta naujo elemento, esančio periodinėje lentelėje dviem langeliais arčiau pradžios, vienu izotopu.</a:t>
                </a:r>
              </a:p>
              <a:p>
                <a:pPr algn="just"/>
                <a:r>
                  <a:rPr lang="lt-LT" dirty="0" smtClean="0"/>
                  <a:t>Išmetusio </a:t>
                </a:r>
                <a:r>
                  <a:rPr lang="lt-LT" dirty="0" smtClean="0">
                    <a:sym typeface="Symbol" panose="05050102010706020507" pitchFamily="18" charset="2"/>
                  </a:rPr>
                  <a:t> dalelę (</a:t>
                </a:r>
                <a14:m>
                  <m:oMath xmlns:m="http://schemas.openxmlformats.org/officeDocument/2006/math">
                    <m:sPre>
                      <m:sPrePr>
                        <m:ctrlPr>
                          <a:rPr lang="lt-LT" smtClean="0">
                            <a:latin typeface="Cambria Math"/>
                            <a:sym typeface="Symbol" panose="05050102010706020507" pitchFamily="18" charset="2"/>
                          </a:rPr>
                        </m:ctrlPr>
                      </m:sPrePr>
                      <m:sub>
                        <m:r>
                          <a:rPr lang="lt-LT" b="0" i="0" smtClean="0">
                            <a:latin typeface="Cambria Math" panose="02040503050406030204" pitchFamily="18" charset="0"/>
                            <a:sym typeface="Symbol" panose="05050102010706020507" pitchFamily="18" charset="2"/>
                          </a:rPr>
                          <m:t>−1</m:t>
                        </m:r>
                      </m:sub>
                      <m:sup>
                        <m:r>
                          <a:rPr lang="lt-LT" b="0" i="0" smtClean="0">
                            <a:latin typeface="Cambria Math" panose="02040503050406030204" pitchFamily="18" charset="0"/>
                          </a:rPr>
                          <m:t>0</m:t>
                        </m:r>
                      </m:sup>
                      <m:e>
                        <m:r>
                          <m:rPr>
                            <m:sty m:val="p"/>
                          </m:rPr>
                          <a:rPr lang="lt-LT" b="0" i="0" smtClean="0">
                            <a:latin typeface="Cambria Math" panose="02040503050406030204" pitchFamily="18" charset="0"/>
                          </a:rPr>
                          <m:t>e</m:t>
                        </m:r>
                      </m:e>
                    </m:sPre>
                  </m:oMath>
                </a14:m>
                <a:r>
                  <a:rPr lang="lt-LT" dirty="0" smtClean="0"/>
                  <a:t>) branduolio masė nepakinta.  Tačiau elektronų branduolyje nėra, vadinasi, vienas branduolio neutronas skyla virsdamas protonu ir elektronu. Dėl to atomo krūvis vienetu padidėja. Atsiranda naujo elemento, esančio lentelėje vienu toliau, izotopas. </a:t>
                </a:r>
                <a:endParaRPr lang="lt-LT"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5303912" y="1268760"/>
                <a:ext cx="6387008" cy="4883454"/>
              </a:xfrm>
              <a:blipFill rotWithShape="1">
                <a:blip r:embed="rId2"/>
                <a:stretch>
                  <a:fillRect l="-763" t="-499" r="-1050"/>
                </a:stretch>
              </a:blipFill>
            </p:spPr>
            <p:txBody>
              <a:bodyPr/>
              <a:lstStyle/>
              <a:p>
                <a:r>
                  <a:rPr lang="lt-LT">
                    <a:noFill/>
                  </a:rPr>
                  <a:t> </a:t>
                </a:r>
              </a:p>
            </p:txBody>
          </p:sp>
        </mc:Fallback>
      </mc:AlternateContent>
      <p:pic>
        <p:nvPicPr>
          <p:cNvPr id="3074" name="Picture 2" descr="http://www.tavoskaiciuotuvas.lt/wp-content/uploads/2014/02/Mendelejevo-lentele.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413" y="2756779"/>
            <a:ext cx="4697187" cy="31741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030007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6000" y="4560178"/>
            <a:ext cx="6908800" cy="1027822"/>
          </a:xfrm>
        </p:spPr>
        <p:txBody>
          <a:bodyPr>
            <a:noAutofit/>
          </a:bodyPr>
          <a:lstStyle/>
          <a:p>
            <a:pPr algn="l"/>
            <a:r>
              <a:rPr lang="lt-LT" sz="8000" dirty="0" smtClean="0">
                <a:effectLst>
                  <a:outerShdw blurRad="38100" dist="38100" dir="2700000" algn="tl">
                    <a:srgbClr val="000000">
                      <a:alpha val="43137"/>
                    </a:srgbClr>
                  </a:outerShdw>
                </a:effectLst>
              </a:rPr>
              <a:t>UŽDAVINIAI</a:t>
            </a:r>
            <a:endParaRPr lang="lt-LT" sz="8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22781658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011" y="324081"/>
            <a:ext cx="3290889" cy="1468800"/>
          </a:xfrm>
        </p:spPr>
        <p:txBody>
          <a:bodyPr/>
          <a:lstStyle/>
          <a:p>
            <a:r>
              <a:rPr lang="lt-LT" dirty="0" smtClean="0">
                <a:effectLst>
                  <a:outerShdw blurRad="38100" dist="38100" dir="2700000" algn="tl">
                    <a:srgbClr val="000000">
                      <a:alpha val="43137"/>
                    </a:srgbClr>
                  </a:outerShdw>
                </a:effectLst>
              </a:rPr>
              <a:t>Pirmas uždavinys</a:t>
            </a:r>
            <a:endParaRPr lang="lt-LT" dirty="0">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Text Placeholder 2"/>
              <p:cNvSpPr>
                <a:spLocks noGrp="1"/>
              </p:cNvSpPr>
              <p:nvPr>
                <p:ph type="body" idx="1"/>
              </p:nvPr>
            </p:nvSpPr>
            <p:spPr>
              <a:xfrm>
                <a:off x="354011" y="1957981"/>
                <a:ext cx="9906001" cy="860400"/>
              </a:xfrm>
            </p:spPr>
            <p:txBody>
              <a:bodyPr/>
              <a:lstStyle/>
              <a:p>
                <a:pPr marL="0" indent="0">
                  <a:buNone/>
                </a:pPr>
                <a:r>
                  <a:rPr lang="lt-LT" dirty="0" smtClean="0"/>
                  <a:t>Kuo pavirs torio izotopas </a:t>
                </a:r>
                <a14:m>
                  <m:oMath xmlns:m="http://schemas.openxmlformats.org/officeDocument/2006/math">
                    <m:sPre>
                      <m:sPrePr>
                        <m:ctrlPr>
                          <a:rPr lang="lt-LT" smtClean="0">
                            <a:latin typeface="Cambria Math"/>
                          </a:rPr>
                        </m:ctrlPr>
                      </m:sPrePr>
                      <m:sub>
                        <m:r>
                          <a:rPr lang="lt-LT" b="0" i="0" smtClean="0">
                            <a:latin typeface="Cambria Math" panose="02040503050406030204" pitchFamily="18" charset="0"/>
                          </a:rPr>
                          <m:t>90</m:t>
                        </m:r>
                      </m:sub>
                      <m:sup>
                        <m:r>
                          <a:rPr lang="lt-LT" b="0" i="0" smtClean="0">
                            <a:latin typeface="Cambria Math" panose="02040503050406030204" pitchFamily="18" charset="0"/>
                          </a:rPr>
                          <m:t>234</m:t>
                        </m:r>
                      </m:sup>
                      <m:e>
                        <m:r>
                          <m:rPr>
                            <m:sty m:val="p"/>
                          </m:rPr>
                          <a:rPr lang="lt-LT" b="0" i="0" smtClean="0">
                            <a:latin typeface="Cambria Math" panose="02040503050406030204" pitchFamily="18" charset="0"/>
                          </a:rPr>
                          <m:t>Th</m:t>
                        </m:r>
                      </m:e>
                    </m:sPre>
                  </m:oMath>
                </a14:m>
                <a:r>
                  <a:rPr lang="lt-LT" dirty="0" smtClean="0"/>
                  <a:t> po trijų nuoseklių jo branduolio </a:t>
                </a:r>
                <a:r>
                  <a:rPr lang="lt-LT" dirty="0">
                    <a:sym typeface="Symbol" panose="05050102010706020507" pitchFamily="18" charset="2"/>
                  </a:rPr>
                  <a:t> </a:t>
                </a:r>
                <a:r>
                  <a:rPr lang="lt-LT" dirty="0" smtClean="0"/>
                  <a:t>skilimų? Parašykite reakcijų lygtis.</a:t>
                </a:r>
                <a:endParaRPr lang="lt-LT" dirty="0"/>
              </a:p>
            </p:txBody>
          </p:sp>
        </mc:Choice>
        <mc:Fallback>
          <p:sp>
            <p:nvSpPr>
              <p:cNvPr id="3" name="Text Placeholder 2"/>
              <p:cNvSpPr>
                <a:spLocks noGrp="1" noRot="1" noChangeAspect="1" noMove="1" noResize="1" noEditPoints="1" noAdjustHandles="1" noChangeArrowheads="1" noChangeShapeType="1" noTextEdit="1"/>
              </p:cNvSpPr>
              <p:nvPr>
                <p:ph type="body" idx="1"/>
              </p:nvPr>
            </p:nvSpPr>
            <p:spPr>
              <a:xfrm>
                <a:off x="354011" y="1957981"/>
                <a:ext cx="9906001" cy="860400"/>
              </a:xfrm>
              <a:blipFill rotWithShape="1">
                <a:blip r:embed="rId2"/>
                <a:stretch>
                  <a:fillRect l="-615" t="-2128" r="-923" b="-1418"/>
                </a:stretch>
              </a:blipFill>
            </p:spPr>
            <p:txBody>
              <a:bodyPr/>
              <a:lstStyle/>
              <a:p>
                <a:r>
                  <a:rPr lang="lt-LT">
                    <a:noFill/>
                  </a:rPr>
                  <a:t> </a:t>
                </a:r>
              </a:p>
            </p:txBody>
          </p:sp>
        </mc:Fallback>
      </mc:AlternateContent>
      <mc:AlternateContent xmlns:mc="http://schemas.openxmlformats.org/markup-compatibility/2006">
        <mc:Choice xmlns:a14="http://schemas.microsoft.com/office/drawing/2010/main" Requires="a14">
          <p:sp>
            <p:nvSpPr>
              <p:cNvPr id="4" name="TextBox 3"/>
              <p:cNvSpPr txBox="1"/>
              <p:nvPr/>
            </p:nvSpPr>
            <p:spPr>
              <a:xfrm>
                <a:off x="1193800" y="2832309"/>
                <a:ext cx="7112000" cy="3755387"/>
              </a:xfrm>
              <a:prstGeom prst="rect">
                <a:avLst/>
              </a:prstGeom>
              <a:noFill/>
            </p:spPr>
            <p:txBody>
              <a:bodyPr wrap="square" rtlCol="0">
                <a:spAutoFit/>
              </a:bodyPr>
              <a:lstStyle/>
              <a:p>
                <a:r>
                  <a:rPr lang="lt-LT" sz="2000" dirty="0" smtClean="0"/>
                  <a:t>Sprendimas:</a:t>
                </a:r>
              </a:p>
              <a:p>
                <a:pPr algn="ctr"/>
                <a:r>
                  <a:rPr lang="lt-LT" sz="2000" dirty="0" smtClean="0"/>
                  <a:t>Po pirmojo </a:t>
                </a:r>
                <a:r>
                  <a:rPr lang="lt-LT" sz="2000" dirty="0" smtClean="0">
                    <a:sym typeface="Symbol" panose="05050102010706020507" pitchFamily="18" charset="2"/>
                  </a:rPr>
                  <a:t> </a:t>
                </a:r>
                <a:r>
                  <a:rPr lang="lt-LT" sz="2000" dirty="0" smtClean="0"/>
                  <a:t>skilimo</a:t>
                </a:r>
                <a:r>
                  <a:rPr lang="lt-LT" sz="2000" dirty="0" smtClean="0"/>
                  <a:t>:</a:t>
                </a:r>
                <a:endParaRPr lang="lt-LT" sz="2000" dirty="0" smtClean="0"/>
              </a:p>
              <a:p>
                <a:pPr/>
                <a14:m>
                  <m:oMathPara xmlns:m="http://schemas.openxmlformats.org/officeDocument/2006/math">
                    <m:oMathParaPr>
                      <m:jc m:val="centerGroup"/>
                    </m:oMathParaPr>
                    <m:oMath xmlns:m="http://schemas.openxmlformats.org/officeDocument/2006/math">
                      <m:sPre>
                        <m:sPrePr>
                          <m:ctrlPr>
                            <a:rPr lang="lt-LT" sz="2000" smtClean="0">
                              <a:effectLst>
                                <a:outerShdw blurRad="38100" dist="38100" dir="2700000" algn="tl">
                                  <a:srgbClr val="000000">
                                    <a:alpha val="43137"/>
                                  </a:srgbClr>
                                </a:outerShdw>
                              </a:effectLst>
                              <a:latin typeface="Cambria Math"/>
                            </a:rPr>
                          </m:ctrlPr>
                        </m:sPrePr>
                        <m:sub>
                          <m:r>
                            <a:rPr lang="lt-LT" sz="2000" b="0" i="0" smtClean="0">
                              <a:effectLst/>
                              <a:latin typeface="Cambria Math" panose="02040503050406030204" pitchFamily="18" charset="0"/>
                            </a:rPr>
                            <m:t>90</m:t>
                          </m:r>
                        </m:sub>
                        <m:sup>
                          <m:r>
                            <a:rPr lang="lt-LT" sz="2000" b="0" i="0" smtClean="0">
                              <a:latin typeface="Cambria Math" panose="02040503050406030204" pitchFamily="18" charset="0"/>
                            </a:rPr>
                            <m:t>234</m:t>
                          </m:r>
                        </m:sup>
                        <m:e>
                          <m:r>
                            <m:rPr>
                              <m:sty m:val="p"/>
                            </m:rPr>
                            <a:rPr lang="lt-LT" sz="2000" b="0" i="0" smtClean="0">
                              <a:latin typeface="Cambria Math" panose="02040503050406030204" pitchFamily="18" charset="0"/>
                            </a:rPr>
                            <m:t>Th</m:t>
                          </m:r>
                          <m:r>
                            <a:rPr lang="lt-LT" sz="2000" b="0" i="0" smtClean="0">
                              <a:latin typeface="Cambria Math" panose="02040503050406030204" pitchFamily="18" charset="0"/>
                            </a:rPr>
                            <m:t> → </m:t>
                          </m:r>
                          <m:sPre>
                            <m:sPrePr>
                              <m:ctrlPr>
                                <a:rPr lang="lt-LT" sz="2000" b="0" smtClean="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88</m:t>
                              </m:r>
                            </m:sub>
                            <m:sup>
                              <m:r>
                                <a:rPr lang="lt-LT" sz="2000" b="0" i="0" smtClean="0">
                                  <a:latin typeface="Cambria Math" panose="02040503050406030204" pitchFamily="18" charset="0"/>
                                </a:rPr>
                                <m:t>230</m:t>
                              </m:r>
                            </m:sup>
                            <m:e>
                              <m:r>
                                <m:rPr>
                                  <m:sty m:val="p"/>
                                </m:rPr>
                                <a:rPr lang="lt-LT" sz="2000" b="0" i="0" smtClean="0">
                                  <a:latin typeface="Cambria Math" panose="02040503050406030204" pitchFamily="18" charset="0"/>
                                </a:rPr>
                                <m:t>Ra</m:t>
                              </m:r>
                              <m:r>
                                <a:rPr lang="lt-LT" sz="2000" b="0" i="0" smtClean="0">
                                  <a:latin typeface="Cambria Math" panose="02040503050406030204" pitchFamily="18" charset="0"/>
                                </a:rPr>
                                <m:t> + </m:t>
                              </m:r>
                              <m:sPre>
                                <m:sPrePr>
                                  <m:ctrlPr>
                                    <a:rPr lang="lt-LT" sz="2000" b="0" smtClean="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2</m:t>
                                  </m:r>
                                </m:sub>
                                <m:sup>
                                  <m:r>
                                    <a:rPr lang="lt-LT" sz="2000" b="0" i="0" smtClean="0">
                                      <a:latin typeface="Cambria Math" panose="02040503050406030204" pitchFamily="18" charset="0"/>
                                    </a:rPr>
                                    <m:t>4</m:t>
                                  </m:r>
                                </m:sup>
                                <m:e>
                                  <m:r>
                                    <m:rPr>
                                      <m:sty m:val="p"/>
                                    </m:rPr>
                                    <a:rPr lang="lt-LT" sz="2000" b="0" i="0" smtClean="0">
                                      <a:latin typeface="Cambria Math" panose="02040503050406030204" pitchFamily="18" charset="0"/>
                                    </a:rPr>
                                    <m:t>He</m:t>
                                  </m:r>
                                  <m:r>
                                    <m:rPr>
                                      <m:nor/>
                                    </m:rPr>
                                    <a:rPr lang="lt-LT" sz="2000" b="0" i="0" smtClean="0">
                                      <a:latin typeface="Cambria Math" panose="02040503050406030204" pitchFamily="18" charset="0"/>
                                    </a:rPr>
                                    <m:t> </m:t>
                                  </m:r>
                                  <m:r>
                                    <m:rPr>
                                      <m:nor/>
                                    </m:rPr>
                                    <a:rPr lang="lt-LT" sz="2000"/>
                                    <m:t> </m:t>
                                  </m:r>
                                </m:e>
                              </m:sPre>
                            </m:e>
                          </m:sPre>
                        </m:e>
                      </m:sPre>
                    </m:oMath>
                  </m:oMathPara>
                </a14:m>
                <a:endParaRPr lang="lt-LT" sz="2000" dirty="0" smtClean="0">
                  <a:effectLst>
                    <a:outerShdw blurRad="38100" dist="38100" dir="2700000" algn="tl">
                      <a:srgbClr val="000000">
                        <a:alpha val="43137"/>
                      </a:srgbClr>
                    </a:outerShdw>
                  </a:effectLst>
                </a:endParaRPr>
              </a:p>
              <a:p>
                <a:endParaRPr lang="lt-LT" sz="2000" dirty="0">
                  <a:effectLst>
                    <a:outerShdw blurRad="38100" dist="38100" dir="2700000" algn="tl">
                      <a:srgbClr val="000000">
                        <a:alpha val="43137"/>
                      </a:srgbClr>
                    </a:outerShdw>
                  </a:effectLst>
                </a:endParaRPr>
              </a:p>
              <a:p>
                <a:pPr algn="ctr"/>
                <a:r>
                  <a:rPr lang="lt-LT" sz="2000" dirty="0"/>
                  <a:t>Po </a:t>
                </a:r>
                <a:r>
                  <a:rPr lang="lt-LT" sz="2000" dirty="0" smtClean="0"/>
                  <a:t>antrojo </a:t>
                </a:r>
                <a:r>
                  <a:rPr lang="lt-LT" sz="2000" dirty="0">
                    <a:sym typeface="Symbol" panose="05050102010706020507" pitchFamily="18" charset="2"/>
                  </a:rPr>
                  <a:t> </a:t>
                </a:r>
                <a:r>
                  <a:rPr lang="lt-LT" sz="2000" dirty="0" smtClean="0"/>
                  <a:t>skilimo</a:t>
                </a:r>
                <a:r>
                  <a:rPr lang="lt-LT" sz="2000" dirty="0" smtClean="0"/>
                  <a:t>:</a:t>
                </a:r>
                <a:endParaRPr lang="lt-LT" sz="2000" dirty="0" smtClean="0"/>
              </a:p>
              <a:p>
                <a:pPr algn="ctr"/>
                <a14:m>
                  <m:oMathPara xmlns:m="http://schemas.openxmlformats.org/officeDocument/2006/math">
                    <m:oMathParaPr>
                      <m:jc m:val="centerGroup"/>
                    </m:oMathParaPr>
                    <m:oMath xmlns:m="http://schemas.openxmlformats.org/officeDocument/2006/math">
                      <m:sPre>
                        <m:sPrePr>
                          <m:ctrlPr>
                            <a:rPr lang="lt-LT" sz="2000" smtClean="0">
                              <a:latin typeface="Cambria Math"/>
                            </a:rPr>
                          </m:ctrlPr>
                        </m:sPrePr>
                        <m:sub>
                          <m:r>
                            <a:rPr lang="lt-LT" sz="2000" b="0" i="0" smtClean="0">
                              <a:latin typeface="Cambria Math" panose="02040503050406030204" pitchFamily="18" charset="0"/>
                            </a:rPr>
                            <m:t>88</m:t>
                          </m:r>
                        </m:sub>
                        <m:sup>
                          <m:r>
                            <a:rPr lang="lt-LT" sz="2000" b="0" i="0" smtClean="0">
                              <a:latin typeface="Cambria Math" panose="02040503050406030204" pitchFamily="18" charset="0"/>
                            </a:rPr>
                            <m:t>230</m:t>
                          </m:r>
                        </m:sup>
                        <m:e>
                          <m:r>
                            <m:rPr>
                              <m:sty m:val="p"/>
                            </m:rPr>
                            <a:rPr lang="lt-LT" sz="2000" b="0" i="0" smtClean="0">
                              <a:latin typeface="Cambria Math" panose="02040503050406030204" pitchFamily="18" charset="0"/>
                            </a:rPr>
                            <m:t>Ra</m:t>
                          </m:r>
                          <m:r>
                            <a:rPr lang="lt-LT" sz="2000" b="0" i="0" smtClean="0">
                              <a:latin typeface="Cambria Math" panose="02040503050406030204" pitchFamily="18" charset="0"/>
                              <a:ea typeface="Cambria Math" panose="02040503050406030204" pitchFamily="18" charset="0"/>
                            </a:rPr>
                            <m:t>→</m:t>
                          </m:r>
                          <m:sPre>
                            <m:sPrePr>
                              <m:ctrlPr>
                                <a:rPr lang="lt-LT" sz="2000" b="0" smtClean="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86</m:t>
                              </m:r>
                            </m:sub>
                            <m:sup>
                              <m:r>
                                <a:rPr lang="lt-LT" sz="2000" b="0" i="0" smtClean="0">
                                  <a:latin typeface="Cambria Math" panose="02040503050406030204" pitchFamily="18" charset="0"/>
                                </a:rPr>
                                <m:t>226</m:t>
                              </m:r>
                            </m:sup>
                            <m:e>
                              <m:r>
                                <m:rPr>
                                  <m:sty m:val="p"/>
                                </m:rPr>
                                <a:rPr lang="lt-LT" sz="2000" b="0" i="0" smtClean="0">
                                  <a:latin typeface="Cambria Math" panose="02040503050406030204" pitchFamily="18" charset="0"/>
                                </a:rPr>
                                <m:t>Rn</m:t>
                              </m:r>
                            </m:e>
                          </m:sPre>
                          <m:r>
                            <a:rPr lang="lt-LT" sz="2000" i="0" smtClean="0">
                              <a:latin typeface="Cambria Math" panose="02040503050406030204" pitchFamily="18" charset="0"/>
                              <a:ea typeface="Cambria Math" panose="02040503050406030204" pitchFamily="18" charset="0"/>
                            </a:rPr>
                            <m:t>+</m:t>
                          </m:r>
                          <m:sPre>
                            <m:sPrePr>
                              <m:ctrlPr>
                                <a:rPr lang="lt-LT" sz="2000" smtClean="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2</m:t>
                              </m:r>
                            </m:sub>
                            <m:sup>
                              <m:r>
                                <a:rPr lang="lt-LT" sz="2000" b="0" i="0" smtClean="0">
                                  <a:latin typeface="Cambria Math" panose="02040503050406030204" pitchFamily="18" charset="0"/>
                                </a:rPr>
                                <m:t>4</m:t>
                              </m:r>
                            </m:sup>
                            <m:e>
                              <m:r>
                                <m:rPr>
                                  <m:sty m:val="p"/>
                                </m:rPr>
                                <a:rPr lang="lt-LT" sz="2000" b="0" i="0" smtClean="0">
                                  <a:latin typeface="Cambria Math" panose="02040503050406030204" pitchFamily="18" charset="0"/>
                                </a:rPr>
                                <m:t>He</m:t>
                              </m:r>
                            </m:e>
                          </m:sPre>
                        </m:e>
                      </m:sPre>
                    </m:oMath>
                  </m:oMathPara>
                </a14:m>
                <a:endParaRPr lang="lt-LT" sz="2000" dirty="0" smtClean="0"/>
              </a:p>
              <a:p>
                <a:pPr algn="ctr"/>
                <a:endParaRPr lang="lt-LT" sz="2000" dirty="0" smtClean="0"/>
              </a:p>
              <a:p>
                <a:pPr algn="ctr"/>
                <a:r>
                  <a:rPr lang="lt-LT" sz="2000" dirty="0"/>
                  <a:t>Po </a:t>
                </a:r>
                <a:r>
                  <a:rPr lang="lt-LT" sz="2000" dirty="0" smtClean="0"/>
                  <a:t>trečiojo </a:t>
                </a:r>
                <a:r>
                  <a:rPr lang="lt-LT" sz="2000" dirty="0" smtClean="0">
                    <a:sym typeface="Symbol" panose="05050102010706020507" pitchFamily="18" charset="2"/>
                  </a:rPr>
                  <a:t> </a:t>
                </a:r>
                <a:r>
                  <a:rPr lang="lt-LT" sz="2000" dirty="0" smtClean="0"/>
                  <a:t>skilimo:</a:t>
                </a:r>
                <a:endParaRPr lang="lt-LT" sz="2000" dirty="0"/>
              </a:p>
              <a:p>
                <a:pPr algn="ctr"/>
                <a14:m>
                  <m:oMathPara xmlns:m="http://schemas.openxmlformats.org/officeDocument/2006/math">
                    <m:oMathParaPr>
                      <m:jc m:val="centerGroup"/>
                    </m:oMathParaPr>
                    <m:oMath xmlns:m="http://schemas.openxmlformats.org/officeDocument/2006/math">
                      <m:sPre>
                        <m:sPrePr>
                          <m:ctrlPr>
                            <a:rPr lang="lt-LT" sz="2000">
                              <a:latin typeface="Cambria Math"/>
                            </a:rPr>
                          </m:ctrlPr>
                        </m:sPrePr>
                        <m:sub>
                          <m:r>
                            <a:rPr lang="lt-LT" sz="2000" i="0">
                              <a:latin typeface="Cambria Math" panose="02040503050406030204" pitchFamily="18" charset="0"/>
                            </a:rPr>
                            <m:t>8</m:t>
                          </m:r>
                          <m:r>
                            <a:rPr lang="lt-LT" sz="2000" b="0" i="0" smtClean="0">
                              <a:latin typeface="Cambria Math" panose="02040503050406030204" pitchFamily="18" charset="0"/>
                            </a:rPr>
                            <m:t>6</m:t>
                          </m:r>
                        </m:sub>
                        <m:sup>
                          <m:r>
                            <a:rPr lang="lt-LT" sz="2000" i="0">
                              <a:latin typeface="Cambria Math" panose="02040503050406030204" pitchFamily="18" charset="0"/>
                            </a:rPr>
                            <m:t>2</m:t>
                          </m:r>
                          <m:r>
                            <a:rPr lang="lt-LT" sz="2000" b="0" i="0" smtClean="0">
                              <a:latin typeface="Cambria Math" panose="02040503050406030204" pitchFamily="18" charset="0"/>
                            </a:rPr>
                            <m:t>26</m:t>
                          </m:r>
                        </m:sup>
                        <m:e>
                          <m:r>
                            <m:rPr>
                              <m:sty m:val="p"/>
                            </m:rPr>
                            <a:rPr lang="lt-LT" sz="2000" i="0">
                              <a:latin typeface="Cambria Math" panose="02040503050406030204" pitchFamily="18" charset="0"/>
                            </a:rPr>
                            <m:t>R</m:t>
                          </m:r>
                          <m:r>
                            <m:rPr>
                              <m:sty m:val="p"/>
                            </m:rPr>
                            <a:rPr lang="lt-LT" sz="2000" b="0" i="0" smtClean="0">
                              <a:latin typeface="Cambria Math" panose="02040503050406030204" pitchFamily="18" charset="0"/>
                            </a:rPr>
                            <m:t>n</m:t>
                          </m:r>
                          <m:r>
                            <a:rPr lang="lt-LT" sz="2000" i="0">
                              <a:latin typeface="Cambria Math" panose="02040503050406030204" pitchFamily="18" charset="0"/>
                              <a:ea typeface="Cambria Math" panose="02040503050406030204" pitchFamily="18" charset="0"/>
                            </a:rPr>
                            <m:t>→</m:t>
                          </m:r>
                          <m:sPre>
                            <m:sPrePr>
                              <m:ctrlPr>
                                <a:rPr lang="lt-LT" sz="2000" smtClean="0">
                                  <a:latin typeface="Cambria Math"/>
                                  <a:ea typeface="Cambria Math" panose="02040503050406030204" pitchFamily="18" charset="0"/>
                                </a:rPr>
                              </m:ctrlPr>
                            </m:sPrePr>
                            <m:sub>
                              <m:r>
                                <a:rPr lang="lt-LT" sz="2000" i="0">
                                  <a:latin typeface="Cambria Math" panose="02040503050406030204" pitchFamily="18" charset="0"/>
                                  <a:ea typeface="Cambria Math" panose="02040503050406030204" pitchFamily="18" charset="0"/>
                                </a:rPr>
                                <m:t>8</m:t>
                              </m:r>
                              <m:r>
                                <a:rPr lang="lt-LT" sz="2000" b="0" i="0" smtClean="0">
                                  <a:latin typeface="Cambria Math" panose="02040503050406030204" pitchFamily="18" charset="0"/>
                                  <a:ea typeface="Cambria Math" panose="02040503050406030204" pitchFamily="18" charset="0"/>
                                </a:rPr>
                                <m:t>4</m:t>
                              </m:r>
                            </m:sub>
                            <m:sup>
                              <m:r>
                                <a:rPr lang="lt-LT" sz="2000" i="0">
                                  <a:latin typeface="Cambria Math" panose="02040503050406030204" pitchFamily="18" charset="0"/>
                                </a:rPr>
                                <m:t>22</m:t>
                              </m:r>
                              <m:r>
                                <a:rPr lang="lt-LT" sz="2000" b="0" i="0" smtClean="0">
                                  <a:latin typeface="Cambria Math" panose="02040503050406030204" pitchFamily="18" charset="0"/>
                                </a:rPr>
                                <m:t>2</m:t>
                              </m:r>
                            </m:sup>
                            <m:e>
                              <m:r>
                                <m:rPr>
                                  <m:sty m:val="p"/>
                                </m:rPr>
                                <a:rPr lang="lt-LT" sz="2000" b="0" i="0" smtClean="0">
                                  <a:latin typeface="Cambria Math" panose="02040503050406030204" pitchFamily="18" charset="0"/>
                                </a:rPr>
                                <m:t>Po</m:t>
                              </m:r>
                            </m:e>
                          </m:sPre>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i="0">
                                  <a:latin typeface="Cambria Math" panose="02040503050406030204" pitchFamily="18" charset="0"/>
                                  <a:ea typeface="Cambria Math" panose="02040503050406030204" pitchFamily="18" charset="0"/>
                                </a:rPr>
                                <m:t>2</m:t>
                              </m:r>
                            </m:sub>
                            <m:sup>
                              <m:r>
                                <a:rPr lang="lt-LT" sz="2000" i="0">
                                  <a:latin typeface="Cambria Math" panose="02040503050406030204" pitchFamily="18" charset="0"/>
                                </a:rPr>
                                <m:t>4</m:t>
                              </m:r>
                            </m:sup>
                            <m:e>
                              <m:r>
                                <m:rPr>
                                  <m:sty m:val="p"/>
                                </m:rPr>
                                <a:rPr lang="lt-LT" sz="2000" i="0">
                                  <a:latin typeface="Cambria Math" panose="02040503050406030204" pitchFamily="18" charset="0"/>
                                </a:rPr>
                                <m:t>He</m:t>
                              </m:r>
                            </m:e>
                          </m:sPre>
                        </m:e>
                      </m:sPre>
                    </m:oMath>
                  </m:oMathPara>
                </a14:m>
                <a:endParaRPr lang="lt-LT" sz="2000" dirty="0" smtClean="0"/>
              </a:p>
              <a:p>
                <a:pPr algn="ctr"/>
                <a:endParaRPr lang="lt-LT" dirty="0"/>
              </a:p>
              <a:p>
                <a:pPr algn="ctr"/>
                <a:endParaRPr lang="lt-LT" dirty="0" smtClean="0">
                  <a:effectLst>
                    <a:outerShdw blurRad="38100" dist="38100" dir="2700000" algn="tl">
                      <a:srgbClr val="000000">
                        <a:alpha val="43137"/>
                      </a:srgbClr>
                    </a:outerShdw>
                  </a:effectLst>
                </a:endParaRPr>
              </a:p>
              <a:p>
                <a:endParaRPr lang="lt-LT" dirty="0">
                  <a:effectLst>
                    <a:outerShdw blurRad="38100" dist="38100" dir="2700000" algn="tl">
                      <a:srgbClr val="000000">
                        <a:alpha val="43137"/>
                      </a:srgbClr>
                    </a:outerShdw>
                  </a:effectLst>
                </a:endParaRPr>
              </a:p>
            </p:txBody>
          </p:sp>
        </mc:Choice>
        <mc:Fallback>
          <p:sp>
            <p:nvSpPr>
              <p:cNvPr id="4" name="TextBox 3"/>
              <p:cNvSpPr txBox="1">
                <a:spLocks noRot="1" noChangeAspect="1" noMove="1" noResize="1" noEditPoints="1" noAdjustHandles="1" noChangeArrowheads="1" noChangeShapeType="1" noTextEdit="1"/>
              </p:cNvSpPr>
              <p:nvPr/>
            </p:nvSpPr>
            <p:spPr>
              <a:xfrm>
                <a:off x="1193800" y="2832309"/>
                <a:ext cx="7112000" cy="3755387"/>
              </a:xfrm>
              <a:prstGeom prst="rect">
                <a:avLst/>
              </a:prstGeom>
              <a:blipFill rotWithShape="1">
                <a:blip r:embed="rId3"/>
                <a:stretch>
                  <a:fillRect l="-943" t="-812"/>
                </a:stretch>
              </a:blipFill>
            </p:spPr>
            <p:txBody>
              <a:bodyPr/>
              <a:lstStyle/>
              <a:p>
                <a:r>
                  <a:rPr lang="lt-LT">
                    <a:noFill/>
                  </a:rPr>
                  <a:t> </a:t>
                </a:r>
              </a:p>
            </p:txBody>
          </p:sp>
        </mc:Fallback>
      </mc:AlternateContent>
      <mc:AlternateContent xmlns:mc="http://schemas.openxmlformats.org/markup-compatibility/2006">
        <mc:Choice xmlns:a14="http://schemas.microsoft.com/office/drawing/2010/main" Requires="a14">
          <p:sp>
            <p:nvSpPr>
              <p:cNvPr id="5" name="TextBox 4"/>
              <p:cNvSpPr txBox="1"/>
              <p:nvPr/>
            </p:nvSpPr>
            <p:spPr>
              <a:xfrm>
                <a:off x="8192883" y="5753100"/>
                <a:ext cx="1403974" cy="406330"/>
              </a:xfrm>
              <a:prstGeom prst="rect">
                <a:avLst/>
              </a:prstGeom>
              <a:noFill/>
            </p:spPr>
            <p:txBody>
              <a:bodyPr wrap="none" rtlCol="0">
                <a:spAutoFit/>
              </a:bodyPr>
              <a:lstStyle/>
              <a:p>
                <a:r>
                  <a:rPr lang="lt-LT" sz="2000" dirty="0" smtClean="0"/>
                  <a:t>Ats.: </a:t>
                </a:r>
                <a14:m>
                  <m:oMath xmlns:m="http://schemas.openxmlformats.org/officeDocument/2006/math">
                    <m:sPre>
                      <m:sPrePr>
                        <m:ctrlPr>
                          <a:rPr lang="lt-LT" sz="2000" i="1" smtClean="0">
                            <a:latin typeface="Cambria Math"/>
                          </a:rPr>
                        </m:ctrlPr>
                      </m:sPrePr>
                      <m:sub>
                        <m:r>
                          <a:rPr lang="lt-LT" sz="2000" b="0" i="1" smtClean="0">
                            <a:latin typeface="Cambria Math" panose="02040503050406030204" pitchFamily="18" charset="0"/>
                          </a:rPr>
                          <m:t>84</m:t>
                        </m:r>
                      </m:sub>
                      <m:sup>
                        <m:r>
                          <a:rPr lang="lt-LT" sz="2000" b="0" i="1" smtClean="0">
                            <a:latin typeface="Cambria Math" panose="02040503050406030204" pitchFamily="18" charset="0"/>
                          </a:rPr>
                          <m:t>222</m:t>
                        </m:r>
                      </m:sup>
                      <m:e>
                        <m:r>
                          <m:rPr>
                            <m:sty m:val="p"/>
                          </m:rPr>
                          <a:rPr lang="lt-LT" sz="2000" b="0" i="0" smtClean="0">
                            <a:latin typeface="Cambria Math" panose="02040503050406030204" pitchFamily="18" charset="0"/>
                          </a:rPr>
                          <m:t>Po</m:t>
                        </m:r>
                        <m:r>
                          <a:rPr lang="lt-LT" sz="2000" b="0" i="0" smtClean="0">
                            <a:latin typeface="Cambria Math"/>
                          </a:rPr>
                          <m:t> </m:t>
                        </m:r>
                      </m:e>
                    </m:sPre>
                  </m:oMath>
                </a14:m>
                <a:endParaRPr lang="lt-LT" sz="2000" dirty="0"/>
              </a:p>
            </p:txBody>
          </p:sp>
        </mc:Choice>
        <mc:Fallback>
          <p:sp>
            <p:nvSpPr>
              <p:cNvPr id="5" name="TextBox 4"/>
              <p:cNvSpPr txBox="1">
                <a:spLocks noRot="1" noChangeAspect="1" noMove="1" noResize="1" noEditPoints="1" noAdjustHandles="1" noChangeArrowheads="1" noChangeShapeType="1" noTextEdit="1"/>
              </p:cNvSpPr>
              <p:nvPr/>
            </p:nvSpPr>
            <p:spPr>
              <a:xfrm>
                <a:off x="8192883" y="5753100"/>
                <a:ext cx="1403974" cy="406330"/>
              </a:xfrm>
              <a:prstGeom prst="rect">
                <a:avLst/>
              </a:prstGeom>
              <a:blipFill rotWithShape="1">
                <a:blip r:embed="rId4"/>
                <a:stretch>
                  <a:fillRect l="-4783" t="-6061" b="-27273"/>
                </a:stretch>
              </a:blipFill>
            </p:spPr>
            <p:txBody>
              <a:bodyPr/>
              <a:lstStyle/>
              <a:p>
                <a:r>
                  <a:rPr lang="lt-LT">
                    <a:noFill/>
                  </a:rPr>
                  <a:t> </a:t>
                </a:r>
              </a:p>
            </p:txBody>
          </p:sp>
        </mc:Fallback>
      </mc:AlternateContent>
    </p:spTree>
    <p:extLst>
      <p:ext uri="{BB962C8B-B14F-4D97-AF65-F5344CB8AC3E}">
        <p14:creationId xmlns:p14="http://schemas.microsoft.com/office/powerpoint/2010/main" val="105960833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011" y="324081"/>
            <a:ext cx="3290889" cy="1468800"/>
          </a:xfrm>
        </p:spPr>
        <p:txBody>
          <a:bodyPr/>
          <a:lstStyle/>
          <a:p>
            <a:r>
              <a:rPr lang="lt-LT" dirty="0" smtClean="0">
                <a:effectLst>
                  <a:outerShdw blurRad="38100" dist="38100" dir="2700000" algn="tl">
                    <a:srgbClr val="000000">
                      <a:alpha val="43137"/>
                    </a:srgbClr>
                  </a:outerShdw>
                </a:effectLst>
              </a:rPr>
              <a:t>Antras uždavinys</a:t>
            </a:r>
            <a:endParaRPr lang="lt-LT" dirty="0">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Text Placeholder 2"/>
              <p:cNvSpPr>
                <a:spLocks noGrp="1"/>
              </p:cNvSpPr>
              <p:nvPr>
                <p:ph type="body" idx="1"/>
              </p:nvPr>
            </p:nvSpPr>
            <p:spPr>
              <a:xfrm>
                <a:off x="354011" y="1957981"/>
                <a:ext cx="9906001" cy="860400"/>
              </a:xfrm>
            </p:spPr>
            <p:txBody>
              <a:bodyPr/>
              <a:lstStyle/>
              <a:p>
                <a:pPr marL="0" indent="0">
                  <a:buNone/>
                </a:pPr>
                <a:r>
                  <a:rPr lang="lt-LT" dirty="0" smtClean="0"/>
                  <a:t>Kokiu izotopu virs radioaktyvusis stibis </a:t>
                </a:r>
                <a14:m>
                  <m:oMath xmlns:m="http://schemas.openxmlformats.org/officeDocument/2006/math">
                    <m:sPre>
                      <m:sPrePr>
                        <m:ctrlPr>
                          <a:rPr lang="lt-LT" smtClean="0">
                            <a:latin typeface="Cambria Math"/>
                          </a:rPr>
                        </m:ctrlPr>
                      </m:sPrePr>
                      <m:sub>
                        <m:r>
                          <a:rPr lang="lt-LT" b="0" i="0" smtClean="0">
                            <a:latin typeface="Cambria Math" panose="02040503050406030204" pitchFamily="18" charset="0"/>
                          </a:rPr>
                          <m:t>51</m:t>
                        </m:r>
                      </m:sub>
                      <m:sup>
                        <m:r>
                          <a:rPr lang="lt-LT" b="0" i="0" smtClean="0">
                            <a:latin typeface="Cambria Math" panose="02040503050406030204" pitchFamily="18" charset="0"/>
                          </a:rPr>
                          <m:t>133</m:t>
                        </m:r>
                      </m:sup>
                      <m:e>
                        <m:r>
                          <m:rPr>
                            <m:sty m:val="p"/>
                          </m:rPr>
                          <a:rPr lang="lt-LT" b="0" i="0" smtClean="0">
                            <a:latin typeface="Cambria Math" panose="02040503050406030204" pitchFamily="18" charset="0"/>
                          </a:rPr>
                          <m:t>Sb</m:t>
                        </m:r>
                        <m:r>
                          <a:rPr lang="lt-LT" b="0" i="0" smtClean="0">
                            <a:latin typeface="Cambria Math" panose="02040503050406030204" pitchFamily="18" charset="0"/>
                          </a:rPr>
                          <m:t> </m:t>
                        </m:r>
                      </m:e>
                    </m:sPre>
                  </m:oMath>
                </a14:m>
                <a:r>
                  <a:rPr lang="lt-LT" dirty="0" smtClean="0"/>
                  <a:t>po keturių </a:t>
                </a:r>
                <a:r>
                  <a:rPr lang="lt-LT" dirty="0" smtClean="0">
                    <a:sym typeface="Symbol" panose="05050102010706020507" pitchFamily="18" charset="2"/>
                  </a:rPr>
                  <a:t> </a:t>
                </a:r>
                <a:r>
                  <a:rPr lang="lt-LT" dirty="0" smtClean="0"/>
                  <a:t>skilimų? Parašykite reakcijų lygtis.</a:t>
                </a:r>
                <a:endParaRPr lang="lt-LT" dirty="0"/>
              </a:p>
            </p:txBody>
          </p:sp>
        </mc:Choice>
        <mc:Fallback>
          <p:sp>
            <p:nvSpPr>
              <p:cNvPr id="3" name="Text Placeholder 2"/>
              <p:cNvSpPr>
                <a:spLocks noGrp="1" noRot="1" noChangeAspect="1" noMove="1" noResize="1" noEditPoints="1" noAdjustHandles="1" noChangeArrowheads="1" noChangeShapeType="1" noTextEdit="1"/>
              </p:cNvSpPr>
              <p:nvPr>
                <p:ph type="body" idx="1"/>
              </p:nvPr>
            </p:nvSpPr>
            <p:spPr>
              <a:xfrm>
                <a:off x="354011" y="1957981"/>
                <a:ext cx="9906001" cy="860400"/>
              </a:xfrm>
              <a:blipFill rotWithShape="1">
                <a:blip r:embed="rId2"/>
                <a:stretch>
                  <a:fillRect l="-615" t="-1418"/>
                </a:stretch>
              </a:blipFill>
            </p:spPr>
            <p:txBody>
              <a:bodyPr/>
              <a:lstStyle/>
              <a:p>
                <a:r>
                  <a:rPr lang="lt-LT">
                    <a:noFill/>
                  </a:rPr>
                  <a:t> </a:t>
                </a:r>
              </a:p>
            </p:txBody>
          </p:sp>
        </mc:Fallback>
      </mc:AlternateContent>
      <mc:AlternateContent xmlns:mc="http://schemas.openxmlformats.org/markup-compatibility/2006">
        <mc:Choice xmlns:a14="http://schemas.microsoft.com/office/drawing/2010/main" Requires="a14">
          <p:sp>
            <p:nvSpPr>
              <p:cNvPr id="4" name="TextBox 3"/>
              <p:cNvSpPr txBox="1"/>
              <p:nvPr/>
            </p:nvSpPr>
            <p:spPr>
              <a:xfrm>
                <a:off x="1282700" y="2313104"/>
                <a:ext cx="6959600" cy="3833870"/>
              </a:xfrm>
              <a:prstGeom prst="rect">
                <a:avLst/>
              </a:prstGeom>
              <a:noFill/>
            </p:spPr>
            <p:txBody>
              <a:bodyPr wrap="square" rtlCol="0">
                <a:spAutoFit/>
              </a:bodyPr>
              <a:lstStyle/>
              <a:p>
                <a:r>
                  <a:rPr lang="lt-LT" sz="2000" dirty="0" smtClean="0"/>
                  <a:t>Sprendimas</a:t>
                </a:r>
                <a:r>
                  <a:rPr lang="lt-LT" sz="2000" dirty="0"/>
                  <a:t>:</a:t>
                </a:r>
              </a:p>
              <a:p>
                <a:pPr algn="ctr"/>
                <a:r>
                  <a:rPr lang="lt-LT" sz="2000" dirty="0"/>
                  <a:t>Po pirmojo </a:t>
                </a:r>
                <a:r>
                  <a:rPr lang="lt-LT" sz="2000" dirty="0">
                    <a:sym typeface="Symbol" panose="05050102010706020507" pitchFamily="18" charset="2"/>
                  </a:rPr>
                  <a:t></a:t>
                </a:r>
                <a:r>
                  <a:rPr lang="lt-LT" sz="2000" dirty="0" smtClean="0">
                    <a:sym typeface="Symbol" panose="05050102010706020507" pitchFamily="18" charset="2"/>
                  </a:rPr>
                  <a:t> </a:t>
                </a:r>
                <a:r>
                  <a:rPr lang="lt-LT" sz="2000" dirty="0" smtClean="0"/>
                  <a:t>skilimo:</a:t>
                </a:r>
                <a:endParaRPr lang="lt-LT" sz="2000" dirty="0"/>
              </a:p>
              <a:p>
                <a:pPr/>
                <a14:m>
                  <m:oMathPara xmlns:m="http://schemas.openxmlformats.org/officeDocument/2006/math">
                    <m:oMathParaPr>
                      <m:jc m:val="centerGroup"/>
                    </m:oMathParaPr>
                    <m:oMath xmlns:m="http://schemas.openxmlformats.org/officeDocument/2006/math">
                      <m:sPre>
                        <m:sPrePr>
                          <m:ctrlPr>
                            <a:rPr lang="lt-LT" sz="2000">
                              <a:effectLst>
                                <a:outerShdw blurRad="38100" dist="38100" dir="2700000" algn="tl">
                                  <a:srgbClr val="000000">
                                    <a:alpha val="43137"/>
                                  </a:srgbClr>
                                </a:outerShdw>
                              </a:effectLst>
                              <a:latin typeface="Cambria Math"/>
                            </a:rPr>
                          </m:ctrlPr>
                        </m:sPrePr>
                        <m:sub>
                          <m:r>
                            <a:rPr lang="lt-LT" sz="2000" b="0" i="0" smtClean="0">
                              <a:effectLst/>
                              <a:latin typeface="Cambria Math" panose="02040503050406030204" pitchFamily="18" charset="0"/>
                            </a:rPr>
                            <m:t>51</m:t>
                          </m:r>
                        </m:sub>
                        <m:sup>
                          <m:r>
                            <a:rPr lang="lt-LT" sz="2000" b="0" i="0" smtClean="0">
                              <a:latin typeface="Cambria Math" panose="02040503050406030204" pitchFamily="18" charset="0"/>
                            </a:rPr>
                            <m:t>133</m:t>
                          </m:r>
                        </m:sup>
                        <m:e>
                          <m:r>
                            <m:rPr>
                              <m:sty m:val="p"/>
                            </m:rPr>
                            <a:rPr lang="lt-LT" sz="2000" b="0" i="0" smtClean="0">
                              <a:latin typeface="Cambria Math" panose="02040503050406030204" pitchFamily="18" charset="0"/>
                            </a:rPr>
                            <m:t>Sb</m:t>
                          </m:r>
                          <m:r>
                            <a:rPr lang="lt-LT" sz="2000" i="0">
                              <a:latin typeface="Cambria Math" panose="02040503050406030204" pitchFamily="18" charset="0"/>
                            </a:rPr>
                            <m:t> → </m:t>
                          </m:r>
                          <m:sPre>
                            <m:sPrePr>
                              <m:ctrlPr>
                                <a:rPr lang="lt-LT" sz="200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52</m:t>
                              </m:r>
                            </m:sub>
                            <m:sup>
                              <m:r>
                                <a:rPr lang="lt-LT" sz="2000" b="0" i="0" smtClean="0">
                                  <a:latin typeface="Cambria Math" panose="02040503050406030204" pitchFamily="18" charset="0"/>
                                  <a:ea typeface="Cambria Math" panose="02040503050406030204" pitchFamily="18" charset="0"/>
                                </a:rPr>
                                <m:t>133</m:t>
                              </m:r>
                            </m:sup>
                            <m:e>
                              <m:r>
                                <m:rPr>
                                  <m:sty m:val="p"/>
                                </m:rPr>
                                <a:rPr lang="lt-LT" sz="2000" b="0" i="0" smtClean="0">
                                  <a:latin typeface="Cambria Math" panose="02040503050406030204" pitchFamily="18" charset="0"/>
                                </a:rPr>
                                <m:t>Te</m:t>
                              </m:r>
                              <m:r>
                                <a:rPr lang="lt-LT" sz="2000" i="0">
                                  <a:latin typeface="Cambria Math" panose="02040503050406030204" pitchFamily="18" charset="0"/>
                                </a:rPr>
                                <m:t> + </m:t>
                              </m:r>
                              <m:sPre>
                                <m:sPrePr>
                                  <m:ctrlPr>
                                    <a:rPr lang="lt-LT" sz="2000" smtClean="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−1</m:t>
                                  </m:r>
                                </m:sub>
                                <m:sup>
                                  <m:r>
                                    <a:rPr lang="lt-LT" sz="2000" b="0" i="0" smtClean="0">
                                      <a:latin typeface="Cambria Math" panose="02040503050406030204" pitchFamily="18" charset="0"/>
                                      <a:ea typeface="Cambria Math" panose="02040503050406030204" pitchFamily="18" charset="0"/>
                                    </a:rPr>
                                    <m:t>0</m:t>
                                  </m:r>
                                </m:sup>
                                <m:e>
                                  <m:r>
                                    <m:rPr>
                                      <m:sty m:val="p"/>
                                    </m:rPr>
                                    <a:rPr lang="lt-LT" sz="2000" b="0" i="0" smtClean="0">
                                      <a:latin typeface="Cambria Math" panose="02040503050406030204" pitchFamily="18" charset="0"/>
                                    </a:rPr>
                                    <m:t>e</m:t>
                                  </m:r>
                                </m:e>
                              </m:sPre>
                            </m:e>
                          </m:sPre>
                        </m:e>
                      </m:sPre>
                    </m:oMath>
                  </m:oMathPara>
                </a14:m>
                <a:endParaRPr lang="lt-LT" sz="2000" dirty="0">
                  <a:effectLst>
                    <a:outerShdw blurRad="38100" dist="38100" dir="2700000" algn="tl">
                      <a:srgbClr val="000000">
                        <a:alpha val="43137"/>
                      </a:srgbClr>
                    </a:outerShdw>
                  </a:effectLst>
                </a:endParaRPr>
              </a:p>
              <a:p>
                <a:endParaRPr lang="lt-LT" sz="2000" dirty="0">
                  <a:effectLst>
                    <a:outerShdw blurRad="38100" dist="38100" dir="2700000" algn="tl">
                      <a:srgbClr val="000000">
                        <a:alpha val="43137"/>
                      </a:srgbClr>
                    </a:outerShdw>
                  </a:effectLst>
                </a:endParaRPr>
              </a:p>
              <a:p>
                <a:pPr algn="ctr"/>
                <a:r>
                  <a:rPr lang="lt-LT" sz="2000" dirty="0"/>
                  <a:t>Po antrojo </a:t>
                </a:r>
                <a:r>
                  <a:rPr lang="lt-LT" sz="2000" dirty="0">
                    <a:sym typeface="Symbol" panose="05050102010706020507" pitchFamily="18" charset="2"/>
                  </a:rPr>
                  <a:t></a:t>
                </a:r>
                <a:r>
                  <a:rPr lang="lt-LT" sz="2000" dirty="0" smtClean="0">
                    <a:sym typeface="Symbol" panose="05050102010706020507" pitchFamily="18" charset="2"/>
                  </a:rPr>
                  <a:t> </a:t>
                </a:r>
                <a:r>
                  <a:rPr lang="lt-LT" sz="2000" dirty="0" smtClean="0"/>
                  <a:t>skilimo:</a:t>
                </a:r>
                <a:endParaRPr lang="lt-LT" sz="2000" dirty="0"/>
              </a:p>
              <a:p>
                <a:pPr algn="ctr"/>
                <a14:m>
                  <m:oMathPara xmlns:m="http://schemas.openxmlformats.org/officeDocument/2006/math">
                    <m:oMathParaPr>
                      <m:jc m:val="centerGroup"/>
                    </m:oMathParaPr>
                    <m:oMath xmlns:m="http://schemas.openxmlformats.org/officeDocument/2006/math">
                      <m:sPre>
                        <m:sPrePr>
                          <m:ctrlPr>
                            <a:rPr lang="lt-LT" sz="2000">
                              <a:latin typeface="Cambria Math"/>
                            </a:rPr>
                          </m:ctrlPr>
                        </m:sPrePr>
                        <m:sub>
                          <m:r>
                            <a:rPr lang="lt-LT" sz="2000" b="0" i="0" smtClean="0">
                              <a:latin typeface="Cambria Math" panose="02040503050406030204" pitchFamily="18" charset="0"/>
                            </a:rPr>
                            <m:t>52</m:t>
                          </m:r>
                        </m:sub>
                        <m:sup>
                          <m:r>
                            <a:rPr lang="lt-LT" sz="2000" b="0" i="0" smtClean="0">
                              <a:latin typeface="Cambria Math" panose="02040503050406030204" pitchFamily="18" charset="0"/>
                            </a:rPr>
                            <m:t>133</m:t>
                          </m:r>
                        </m:sup>
                        <m:e>
                          <m:r>
                            <m:rPr>
                              <m:sty m:val="p"/>
                            </m:rPr>
                            <a:rPr lang="lt-LT" sz="2000" b="0" i="0" smtClean="0">
                              <a:latin typeface="Cambria Math" panose="02040503050406030204" pitchFamily="18" charset="0"/>
                            </a:rPr>
                            <m:t>Te</m:t>
                          </m:r>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53</m:t>
                              </m:r>
                            </m:sub>
                            <m:sup>
                              <m:r>
                                <a:rPr lang="lt-LT" sz="2000" b="0" i="0" smtClean="0">
                                  <a:latin typeface="Cambria Math" panose="02040503050406030204" pitchFamily="18" charset="0"/>
                                </a:rPr>
                                <m:t>133</m:t>
                              </m:r>
                            </m:sup>
                            <m:e>
                              <m:r>
                                <m:rPr>
                                  <m:sty m:val="p"/>
                                </m:rPr>
                                <a:rPr lang="lt-LT" sz="2000" b="0" i="0" smtClean="0">
                                  <a:latin typeface="Cambria Math" panose="02040503050406030204" pitchFamily="18" charset="0"/>
                                </a:rPr>
                                <m:t>I</m:t>
                              </m:r>
                            </m:e>
                          </m:sPre>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−1</m:t>
                              </m:r>
                            </m:sub>
                            <m:sup>
                              <m:r>
                                <a:rPr lang="lt-LT" sz="2000" b="0" i="0" smtClean="0">
                                  <a:latin typeface="Cambria Math" panose="02040503050406030204" pitchFamily="18" charset="0"/>
                                  <a:ea typeface="Cambria Math" panose="02040503050406030204" pitchFamily="18" charset="0"/>
                                </a:rPr>
                                <m:t>0</m:t>
                              </m:r>
                            </m:sup>
                            <m:e>
                              <m:r>
                                <m:rPr>
                                  <m:sty m:val="p"/>
                                </m:rPr>
                                <a:rPr lang="lt-LT" sz="2000" i="0">
                                  <a:latin typeface="Cambria Math" panose="02040503050406030204" pitchFamily="18" charset="0"/>
                                </a:rPr>
                                <m:t>e</m:t>
                              </m:r>
                            </m:e>
                          </m:sPre>
                        </m:e>
                      </m:sPre>
                    </m:oMath>
                  </m:oMathPara>
                </a14:m>
                <a:endParaRPr lang="lt-LT" sz="2000" dirty="0"/>
              </a:p>
              <a:p>
                <a:pPr algn="ctr"/>
                <a:endParaRPr lang="lt-LT" sz="2000" dirty="0"/>
              </a:p>
              <a:p>
                <a:pPr algn="ctr"/>
                <a:r>
                  <a:rPr lang="lt-LT" sz="2000" dirty="0" smtClean="0"/>
                  <a:t>Po </a:t>
                </a:r>
                <a:r>
                  <a:rPr lang="lt-LT" sz="2000" dirty="0"/>
                  <a:t>trečiojo </a:t>
                </a:r>
                <a:r>
                  <a:rPr lang="lt-LT" sz="2000" dirty="0">
                    <a:sym typeface="Symbol" panose="05050102010706020507" pitchFamily="18" charset="2"/>
                  </a:rPr>
                  <a:t></a:t>
                </a:r>
                <a:r>
                  <a:rPr lang="lt-LT" sz="2000" dirty="0" smtClean="0">
                    <a:sym typeface="Symbol" panose="05050102010706020507" pitchFamily="18" charset="2"/>
                  </a:rPr>
                  <a:t> </a:t>
                </a:r>
                <a:r>
                  <a:rPr lang="lt-LT" sz="2000" dirty="0" smtClean="0"/>
                  <a:t>skilimo:</a:t>
                </a:r>
                <a:endParaRPr lang="lt-LT" sz="2000" dirty="0"/>
              </a:p>
              <a:p>
                <a:pPr algn="ctr"/>
                <a14:m>
                  <m:oMathPara xmlns:m="http://schemas.openxmlformats.org/officeDocument/2006/math">
                    <m:oMathParaPr>
                      <m:jc m:val="centerGroup"/>
                    </m:oMathParaPr>
                    <m:oMath xmlns:m="http://schemas.openxmlformats.org/officeDocument/2006/math">
                      <m:sPre>
                        <m:sPrePr>
                          <m:ctrlPr>
                            <a:rPr lang="lt-LT" sz="2000">
                              <a:latin typeface="Cambria Math"/>
                            </a:rPr>
                          </m:ctrlPr>
                        </m:sPrePr>
                        <m:sub>
                          <m:r>
                            <a:rPr lang="lt-LT" sz="2000" b="0" i="0" smtClean="0">
                              <a:latin typeface="Cambria Math" panose="02040503050406030204" pitchFamily="18" charset="0"/>
                            </a:rPr>
                            <m:t>53</m:t>
                          </m:r>
                        </m:sub>
                        <m:sup>
                          <m:r>
                            <a:rPr lang="lt-LT" sz="2000" b="0" i="0" smtClean="0">
                              <a:latin typeface="Cambria Math" panose="02040503050406030204" pitchFamily="18" charset="0"/>
                            </a:rPr>
                            <m:t>133</m:t>
                          </m:r>
                        </m:sup>
                        <m:e>
                          <m:r>
                            <m:rPr>
                              <m:sty m:val="p"/>
                            </m:rPr>
                            <a:rPr lang="lt-LT" sz="2000" b="0" i="0" smtClean="0">
                              <a:latin typeface="Cambria Math" panose="02040503050406030204" pitchFamily="18" charset="0"/>
                            </a:rPr>
                            <m:t>I</m:t>
                          </m:r>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54</m:t>
                              </m:r>
                            </m:sub>
                            <m:sup>
                              <m:r>
                                <a:rPr lang="lt-LT" sz="2000" b="0" i="0" smtClean="0">
                                  <a:latin typeface="Cambria Math" panose="02040503050406030204" pitchFamily="18" charset="0"/>
                                  <a:ea typeface="Cambria Math" panose="02040503050406030204" pitchFamily="18" charset="0"/>
                                </a:rPr>
                                <m:t>133</m:t>
                              </m:r>
                            </m:sup>
                            <m:e>
                              <m:r>
                                <m:rPr>
                                  <m:sty m:val="p"/>
                                </m:rPr>
                                <a:rPr lang="lt-LT" sz="2000" b="0" i="0" smtClean="0">
                                  <a:latin typeface="Cambria Math" panose="02040503050406030204" pitchFamily="18" charset="0"/>
                                </a:rPr>
                                <m:t>Xe</m:t>
                              </m:r>
                            </m:e>
                          </m:sPre>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−1</m:t>
                              </m:r>
                            </m:sub>
                            <m:sup>
                              <m:r>
                                <a:rPr lang="lt-LT" sz="2000" b="0" i="0" smtClean="0">
                                  <a:latin typeface="Cambria Math" panose="02040503050406030204" pitchFamily="18" charset="0"/>
                                  <a:ea typeface="Cambria Math" panose="02040503050406030204" pitchFamily="18" charset="0"/>
                                </a:rPr>
                                <m:t>0</m:t>
                              </m:r>
                            </m:sup>
                            <m:e>
                              <m:r>
                                <m:rPr>
                                  <m:sty m:val="p"/>
                                </m:rPr>
                                <a:rPr lang="lt-LT" sz="2000" i="0">
                                  <a:latin typeface="Cambria Math" panose="02040503050406030204" pitchFamily="18" charset="0"/>
                                </a:rPr>
                                <m:t>e</m:t>
                              </m:r>
                            </m:e>
                          </m:sPre>
                        </m:e>
                      </m:sPre>
                    </m:oMath>
                  </m:oMathPara>
                </a14:m>
                <a:endParaRPr lang="lt-LT" sz="2000" dirty="0" smtClean="0">
                  <a:effectLst>
                    <a:outerShdw blurRad="38100" dist="38100" dir="2700000" algn="tl">
                      <a:srgbClr val="000000">
                        <a:alpha val="43137"/>
                      </a:srgbClr>
                    </a:outerShdw>
                  </a:effectLst>
                </a:endParaRPr>
              </a:p>
              <a:p>
                <a:pPr algn="ctr"/>
                <a:endParaRPr lang="lt-LT" sz="2000" dirty="0" smtClean="0">
                  <a:effectLst>
                    <a:outerShdw blurRad="38100" dist="38100" dir="2700000" algn="tl">
                      <a:srgbClr val="000000">
                        <a:alpha val="43137"/>
                      </a:srgbClr>
                    </a:outerShdw>
                  </a:effectLst>
                </a:endParaRPr>
              </a:p>
              <a:p>
                <a:pPr algn="ctr"/>
                <a:r>
                  <a:rPr lang="lt-LT" sz="2000" dirty="0"/>
                  <a:t>Po </a:t>
                </a:r>
                <a:r>
                  <a:rPr lang="lt-LT" sz="2000" dirty="0" smtClean="0"/>
                  <a:t>ketvirtojo </a:t>
                </a:r>
                <a:r>
                  <a:rPr lang="lt-LT" sz="2000" dirty="0">
                    <a:sym typeface="Symbol" panose="05050102010706020507" pitchFamily="18" charset="2"/>
                  </a:rPr>
                  <a:t> </a:t>
                </a:r>
                <a:r>
                  <a:rPr lang="lt-LT" sz="2000" dirty="0"/>
                  <a:t>skilimo:</a:t>
                </a:r>
              </a:p>
              <a:p>
                <a:pPr algn="ctr"/>
                <a14:m>
                  <m:oMathPara xmlns:m="http://schemas.openxmlformats.org/officeDocument/2006/math">
                    <m:oMathParaPr>
                      <m:jc m:val="centerGroup"/>
                    </m:oMathParaPr>
                    <m:oMath xmlns:m="http://schemas.openxmlformats.org/officeDocument/2006/math">
                      <m:sPre>
                        <m:sPrePr>
                          <m:ctrlPr>
                            <a:rPr lang="lt-LT" sz="2000">
                              <a:latin typeface="Cambria Math"/>
                            </a:rPr>
                          </m:ctrlPr>
                        </m:sPrePr>
                        <m:sub>
                          <m:r>
                            <a:rPr lang="lt-LT" sz="2000" i="0">
                              <a:latin typeface="Cambria Math" panose="02040503050406030204" pitchFamily="18" charset="0"/>
                            </a:rPr>
                            <m:t>5</m:t>
                          </m:r>
                          <m:r>
                            <a:rPr lang="lt-LT" sz="2000" b="0" i="0" smtClean="0">
                              <a:latin typeface="Cambria Math" panose="02040503050406030204" pitchFamily="18" charset="0"/>
                            </a:rPr>
                            <m:t>4</m:t>
                          </m:r>
                        </m:sub>
                        <m:sup>
                          <m:r>
                            <a:rPr lang="lt-LT" sz="2000" i="0">
                              <a:latin typeface="Cambria Math" panose="02040503050406030204" pitchFamily="18" charset="0"/>
                            </a:rPr>
                            <m:t>133</m:t>
                          </m:r>
                        </m:sup>
                        <m:e>
                          <m:r>
                            <m:rPr>
                              <m:sty m:val="p"/>
                            </m:rPr>
                            <a:rPr lang="lt-LT" sz="2000" b="0" i="0" smtClean="0">
                              <a:latin typeface="Cambria Math" panose="02040503050406030204" pitchFamily="18" charset="0"/>
                            </a:rPr>
                            <m:t>Xe</m:t>
                          </m:r>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i="0">
                                  <a:latin typeface="Cambria Math" panose="02040503050406030204" pitchFamily="18" charset="0"/>
                                  <a:ea typeface="Cambria Math" panose="02040503050406030204" pitchFamily="18" charset="0"/>
                                </a:rPr>
                                <m:t>5</m:t>
                              </m:r>
                              <m:r>
                                <a:rPr lang="lt-LT" sz="2000" b="0" i="0" smtClean="0">
                                  <a:latin typeface="Cambria Math" panose="02040503050406030204" pitchFamily="18" charset="0"/>
                                  <a:ea typeface="Cambria Math" panose="02040503050406030204" pitchFamily="18" charset="0"/>
                                </a:rPr>
                                <m:t>5</m:t>
                              </m:r>
                            </m:sub>
                            <m:sup>
                              <m:r>
                                <a:rPr lang="lt-LT" sz="2000" i="0">
                                  <a:latin typeface="Cambria Math" panose="02040503050406030204" pitchFamily="18" charset="0"/>
                                  <a:ea typeface="Cambria Math" panose="02040503050406030204" pitchFamily="18" charset="0"/>
                                </a:rPr>
                                <m:t>133</m:t>
                              </m:r>
                            </m:sup>
                            <m:e>
                              <m:r>
                                <m:rPr>
                                  <m:sty m:val="p"/>
                                </m:rPr>
                                <a:rPr lang="lt-LT" sz="2000" b="0" i="0" smtClean="0">
                                  <a:latin typeface="Cambria Math" panose="02040503050406030204" pitchFamily="18" charset="0"/>
                                  <a:ea typeface="Cambria Math" panose="02040503050406030204" pitchFamily="18" charset="0"/>
                                </a:rPr>
                                <m:t>Cs</m:t>
                              </m:r>
                            </m:e>
                          </m:sPre>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i="0">
                                  <a:latin typeface="Cambria Math" panose="02040503050406030204" pitchFamily="18" charset="0"/>
                                  <a:ea typeface="Cambria Math" panose="02040503050406030204" pitchFamily="18" charset="0"/>
                                </a:rPr>
                                <m:t>−1</m:t>
                              </m:r>
                            </m:sub>
                            <m:sup>
                              <m:r>
                                <a:rPr lang="lt-LT" sz="2000" i="0">
                                  <a:latin typeface="Cambria Math" panose="02040503050406030204" pitchFamily="18" charset="0"/>
                                  <a:ea typeface="Cambria Math" panose="02040503050406030204" pitchFamily="18" charset="0"/>
                                </a:rPr>
                                <m:t>0</m:t>
                              </m:r>
                            </m:sup>
                            <m:e>
                              <m:r>
                                <m:rPr>
                                  <m:sty m:val="p"/>
                                </m:rPr>
                                <a:rPr lang="lt-LT" sz="2000" i="0">
                                  <a:latin typeface="Cambria Math" panose="02040503050406030204" pitchFamily="18" charset="0"/>
                                </a:rPr>
                                <m:t>e</m:t>
                              </m:r>
                            </m:e>
                          </m:sPre>
                        </m:e>
                      </m:sPre>
                    </m:oMath>
                  </m:oMathPara>
                </a14:m>
                <a:endParaRPr lang="lt-LT" sz="2000" dirty="0">
                  <a:effectLst>
                    <a:outerShdw blurRad="38100" dist="38100" dir="2700000" algn="tl">
                      <a:srgbClr val="000000">
                        <a:alpha val="43137"/>
                      </a:srgbClr>
                    </a:outerShdw>
                  </a:effectLst>
                </a:endParaRPr>
              </a:p>
            </p:txBody>
          </p:sp>
        </mc:Choice>
        <mc:Fallback>
          <p:sp>
            <p:nvSpPr>
              <p:cNvPr id="4" name="TextBox 3"/>
              <p:cNvSpPr txBox="1">
                <a:spLocks noRot="1" noChangeAspect="1" noMove="1" noResize="1" noEditPoints="1" noAdjustHandles="1" noChangeArrowheads="1" noChangeShapeType="1" noTextEdit="1"/>
              </p:cNvSpPr>
              <p:nvPr/>
            </p:nvSpPr>
            <p:spPr>
              <a:xfrm>
                <a:off x="1282700" y="2313104"/>
                <a:ext cx="6959600" cy="3833870"/>
              </a:xfrm>
              <a:prstGeom prst="rect">
                <a:avLst/>
              </a:prstGeom>
              <a:blipFill rotWithShape="1">
                <a:blip r:embed="rId3"/>
                <a:stretch>
                  <a:fillRect l="-876" t="-795"/>
                </a:stretch>
              </a:blipFill>
            </p:spPr>
            <p:txBody>
              <a:bodyPr/>
              <a:lstStyle/>
              <a:p>
                <a:r>
                  <a:rPr lang="lt-LT">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8500036" y="5734810"/>
                <a:ext cx="1341906" cy="412164"/>
              </a:xfrm>
              <a:prstGeom prst="rect">
                <a:avLst/>
              </a:prstGeom>
            </p:spPr>
            <p:txBody>
              <a:bodyPr wrap="none">
                <a:spAutoFit/>
              </a:bodyPr>
              <a:lstStyle/>
              <a:p>
                <a:r>
                  <a:rPr lang="lt-LT" sz="2000" dirty="0" smtClean="0"/>
                  <a:t>Ats.: </a:t>
                </a:r>
                <a14:m>
                  <m:oMath xmlns:m="http://schemas.openxmlformats.org/officeDocument/2006/math">
                    <m:sPre>
                      <m:sPrePr>
                        <m:ctrlPr>
                          <a:rPr lang="lt-LT" sz="2000">
                            <a:latin typeface="Cambria Math"/>
                          </a:rPr>
                        </m:ctrlPr>
                      </m:sPrePr>
                      <m:sub>
                        <m:r>
                          <a:rPr lang="lt-LT" sz="2000" b="0" i="0" smtClean="0">
                            <a:latin typeface="Cambria Math" panose="02040503050406030204" pitchFamily="18" charset="0"/>
                          </a:rPr>
                          <m:t>55</m:t>
                        </m:r>
                      </m:sub>
                      <m:sup>
                        <m:r>
                          <a:rPr lang="lt-LT" sz="2000" b="0" i="0" smtClean="0">
                            <a:latin typeface="Cambria Math" panose="02040503050406030204" pitchFamily="18" charset="0"/>
                          </a:rPr>
                          <m:t>133</m:t>
                        </m:r>
                      </m:sup>
                      <m:e>
                        <m:r>
                          <m:rPr>
                            <m:sty m:val="p"/>
                          </m:rPr>
                          <a:rPr lang="lt-LT" sz="2000" b="0" i="0" smtClean="0">
                            <a:latin typeface="Cambria Math" panose="02040503050406030204" pitchFamily="18" charset="0"/>
                          </a:rPr>
                          <m:t>Cs</m:t>
                        </m:r>
                      </m:e>
                    </m:sPre>
                  </m:oMath>
                </a14:m>
                <a:endParaRPr lang="lt-LT" sz="2000" dirty="0"/>
              </a:p>
            </p:txBody>
          </p:sp>
        </mc:Choice>
        <mc:Fallback>
          <p:sp>
            <p:nvSpPr>
              <p:cNvPr id="5" name="Rectangle 4"/>
              <p:cNvSpPr>
                <a:spLocks noRot="1" noChangeAspect="1" noMove="1" noResize="1" noEditPoints="1" noAdjustHandles="1" noChangeArrowheads="1" noChangeShapeType="1" noTextEdit="1"/>
              </p:cNvSpPr>
              <p:nvPr/>
            </p:nvSpPr>
            <p:spPr>
              <a:xfrm>
                <a:off x="8500036" y="5734810"/>
                <a:ext cx="1341906" cy="412164"/>
              </a:xfrm>
              <a:prstGeom prst="rect">
                <a:avLst/>
              </a:prstGeom>
              <a:blipFill rotWithShape="1">
                <a:blip r:embed="rId4"/>
                <a:stretch>
                  <a:fillRect l="-4545" t="-4478" b="-26866"/>
                </a:stretch>
              </a:blipFill>
            </p:spPr>
            <p:txBody>
              <a:bodyPr/>
              <a:lstStyle/>
              <a:p>
                <a:r>
                  <a:rPr lang="lt-LT">
                    <a:noFill/>
                  </a:rPr>
                  <a:t> </a:t>
                </a:r>
              </a:p>
            </p:txBody>
          </p:sp>
        </mc:Fallback>
      </mc:AlternateContent>
    </p:spTree>
    <p:extLst>
      <p:ext uri="{BB962C8B-B14F-4D97-AF65-F5344CB8AC3E}">
        <p14:creationId xmlns:p14="http://schemas.microsoft.com/office/powerpoint/2010/main" val="156773673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4011" y="324081"/>
            <a:ext cx="3290889" cy="1468800"/>
          </a:xfrm>
        </p:spPr>
        <p:txBody>
          <a:bodyPr/>
          <a:lstStyle/>
          <a:p>
            <a:r>
              <a:rPr lang="lt-LT" dirty="0" smtClean="0">
                <a:effectLst>
                  <a:outerShdw blurRad="38100" dist="38100" dir="2700000" algn="tl">
                    <a:srgbClr val="000000">
                      <a:alpha val="43137"/>
                    </a:srgbClr>
                  </a:outerShdw>
                </a:effectLst>
              </a:rPr>
              <a:t>Trečias uždavinys</a:t>
            </a:r>
            <a:endParaRPr lang="lt-LT" dirty="0">
              <a:effectLst>
                <a:outerShdw blurRad="38100" dist="38100" dir="2700000" algn="tl">
                  <a:srgbClr val="000000">
                    <a:alpha val="43137"/>
                  </a:srgbClr>
                </a:outerShdw>
              </a:effectLst>
            </a:endParaRPr>
          </a:p>
        </p:txBody>
      </p:sp>
      <mc:AlternateContent xmlns:mc="http://schemas.openxmlformats.org/markup-compatibility/2006">
        <mc:Choice xmlns:a14="http://schemas.microsoft.com/office/drawing/2010/main" Requires="a14">
          <p:sp>
            <p:nvSpPr>
              <p:cNvPr id="3" name="Text Placeholder 2"/>
              <p:cNvSpPr>
                <a:spLocks noGrp="1"/>
              </p:cNvSpPr>
              <p:nvPr>
                <p:ph type="body" idx="1"/>
              </p:nvPr>
            </p:nvSpPr>
            <p:spPr>
              <a:xfrm>
                <a:off x="354011" y="1957981"/>
                <a:ext cx="9906001" cy="860400"/>
              </a:xfrm>
            </p:spPr>
            <p:txBody>
              <a:bodyPr/>
              <a:lstStyle/>
              <a:p>
                <a:pPr marL="0" indent="0">
                  <a:buNone/>
                </a:pPr>
                <a:r>
                  <a:rPr lang="lt-LT" dirty="0" smtClean="0"/>
                  <a:t>Kuo virs radioaktyvusis ličio </a:t>
                </a:r>
                <a14:m>
                  <m:oMath xmlns:m="http://schemas.openxmlformats.org/officeDocument/2006/math">
                    <m:sPre>
                      <m:sPrePr>
                        <m:ctrlPr>
                          <a:rPr lang="lt-LT" smtClean="0">
                            <a:latin typeface="Cambria Math"/>
                          </a:rPr>
                        </m:ctrlPr>
                      </m:sPrePr>
                      <m:sub>
                        <m:r>
                          <a:rPr lang="lt-LT" b="0" i="0" smtClean="0">
                            <a:latin typeface="Cambria Math" panose="02040503050406030204" pitchFamily="18" charset="0"/>
                          </a:rPr>
                          <m:t>3</m:t>
                        </m:r>
                      </m:sub>
                      <m:sup>
                        <m:r>
                          <a:rPr lang="lt-LT" b="0" i="0" smtClean="0">
                            <a:latin typeface="Cambria Math" panose="02040503050406030204" pitchFamily="18" charset="0"/>
                          </a:rPr>
                          <m:t>8</m:t>
                        </m:r>
                      </m:sup>
                      <m:e>
                        <m:r>
                          <m:rPr>
                            <m:sty m:val="p"/>
                          </m:rPr>
                          <a:rPr lang="lt-LT" b="0" i="0" smtClean="0">
                            <a:latin typeface="Cambria Math" panose="02040503050406030204" pitchFamily="18" charset="0"/>
                          </a:rPr>
                          <m:t>Li</m:t>
                        </m:r>
                      </m:e>
                    </m:sPre>
                  </m:oMath>
                </a14:m>
                <a:r>
                  <a:rPr lang="lt-LT" dirty="0" smtClean="0">
                    <a:effectLst>
                      <a:outerShdw blurRad="38100" dist="38100" dir="2700000" algn="tl">
                        <a:srgbClr val="000000">
                          <a:alpha val="43137"/>
                        </a:srgbClr>
                      </a:outerShdw>
                    </a:effectLst>
                  </a:rPr>
                  <a:t> </a:t>
                </a:r>
                <a:r>
                  <a:rPr lang="lt-LT" dirty="0" smtClean="0"/>
                  <a:t>izotopas po vieno</a:t>
                </a:r>
                <a:r>
                  <a:rPr lang="lt-LT" dirty="0" smtClean="0">
                    <a:effectLst>
                      <a:outerShdw blurRad="38100" dist="38100" dir="2700000" algn="tl">
                        <a:srgbClr val="000000">
                          <a:alpha val="43137"/>
                        </a:srgbClr>
                      </a:outerShdw>
                    </a:effectLst>
                  </a:rPr>
                  <a:t> </a:t>
                </a:r>
                <a:r>
                  <a:rPr lang="lt-LT" dirty="0">
                    <a:sym typeface="Symbol" panose="05050102010706020507" pitchFamily="18" charset="2"/>
                  </a:rPr>
                  <a:t></a:t>
                </a:r>
                <a:r>
                  <a:rPr lang="lt-LT" dirty="0" smtClean="0"/>
                  <a:t> skilimo ir vieno </a:t>
                </a:r>
                <a:r>
                  <a:rPr lang="lt-LT" dirty="0" smtClean="0">
                    <a:sym typeface="Symbol" panose="05050102010706020507" pitchFamily="18" charset="2"/>
                  </a:rPr>
                  <a:t> </a:t>
                </a:r>
                <a:r>
                  <a:rPr lang="lt-LT" dirty="0" smtClean="0"/>
                  <a:t>skilimo? Parašykite reakcijų lygtis.</a:t>
                </a:r>
                <a:endParaRPr lang="lt-LT" dirty="0"/>
              </a:p>
            </p:txBody>
          </p:sp>
        </mc:Choice>
        <mc:Fallback>
          <p:sp>
            <p:nvSpPr>
              <p:cNvPr id="3" name="Text Placeholder 2"/>
              <p:cNvSpPr>
                <a:spLocks noGrp="1" noRot="1" noChangeAspect="1" noMove="1" noResize="1" noEditPoints="1" noAdjustHandles="1" noChangeArrowheads="1" noChangeShapeType="1" noTextEdit="1"/>
              </p:cNvSpPr>
              <p:nvPr>
                <p:ph type="body" idx="1"/>
              </p:nvPr>
            </p:nvSpPr>
            <p:spPr>
              <a:xfrm>
                <a:off x="354011" y="1957981"/>
                <a:ext cx="9906001" cy="860400"/>
              </a:xfrm>
              <a:blipFill rotWithShape="1">
                <a:blip r:embed="rId2"/>
                <a:stretch>
                  <a:fillRect l="-615" t="-2128" b="-1418"/>
                </a:stretch>
              </a:blipFill>
            </p:spPr>
            <p:txBody>
              <a:bodyPr/>
              <a:lstStyle/>
              <a:p>
                <a:r>
                  <a:rPr lang="lt-LT">
                    <a:noFill/>
                  </a:rPr>
                  <a:t> </a:t>
                </a:r>
              </a:p>
            </p:txBody>
          </p:sp>
        </mc:Fallback>
      </mc:AlternateContent>
      <mc:AlternateContent xmlns:mc="http://schemas.openxmlformats.org/markup-compatibility/2006">
        <mc:Choice xmlns:a14="http://schemas.microsoft.com/office/drawing/2010/main" Requires="a14">
          <p:sp>
            <p:nvSpPr>
              <p:cNvPr id="4" name="TextBox 3"/>
              <p:cNvSpPr txBox="1"/>
              <p:nvPr/>
            </p:nvSpPr>
            <p:spPr>
              <a:xfrm>
                <a:off x="1193800" y="2818381"/>
                <a:ext cx="6959600" cy="2228752"/>
              </a:xfrm>
              <a:prstGeom prst="rect">
                <a:avLst/>
              </a:prstGeom>
              <a:noFill/>
            </p:spPr>
            <p:txBody>
              <a:bodyPr wrap="square" rtlCol="0">
                <a:spAutoFit/>
              </a:bodyPr>
              <a:lstStyle/>
              <a:p>
                <a:r>
                  <a:rPr lang="lt-LT" sz="2000" dirty="0" smtClean="0"/>
                  <a:t>Sprendimas:</a:t>
                </a:r>
              </a:p>
              <a:p>
                <a:pPr algn="ctr"/>
                <a:r>
                  <a:rPr lang="lt-LT" sz="2000" dirty="0"/>
                  <a:t>Po pirmojo </a:t>
                </a:r>
                <a:r>
                  <a:rPr lang="lt-LT" sz="2000" dirty="0">
                    <a:sym typeface="Symbol" panose="05050102010706020507" pitchFamily="18" charset="2"/>
                  </a:rPr>
                  <a:t></a:t>
                </a:r>
                <a:r>
                  <a:rPr lang="lt-LT" sz="2000" dirty="0" smtClean="0">
                    <a:sym typeface="Symbol" panose="05050102010706020507" pitchFamily="18" charset="2"/>
                  </a:rPr>
                  <a:t> </a:t>
                </a:r>
                <a:r>
                  <a:rPr lang="lt-LT" sz="2000" dirty="0"/>
                  <a:t>skilimo:</a:t>
                </a:r>
              </a:p>
              <a:p>
                <a:pPr/>
                <a14:m>
                  <m:oMathPara xmlns:m="http://schemas.openxmlformats.org/officeDocument/2006/math">
                    <m:oMathParaPr>
                      <m:jc m:val="centerGroup"/>
                    </m:oMathParaPr>
                    <m:oMath xmlns:m="http://schemas.openxmlformats.org/officeDocument/2006/math">
                      <m:sPre>
                        <m:sPrePr>
                          <m:ctrlPr>
                            <a:rPr lang="lt-LT" sz="2000">
                              <a:effectLst>
                                <a:outerShdw blurRad="38100" dist="38100" dir="2700000" algn="tl">
                                  <a:srgbClr val="000000">
                                    <a:alpha val="43137"/>
                                  </a:srgbClr>
                                </a:outerShdw>
                              </a:effectLst>
                              <a:latin typeface="Cambria Math"/>
                            </a:rPr>
                          </m:ctrlPr>
                        </m:sPrePr>
                        <m:sub>
                          <m:r>
                            <a:rPr lang="lt-LT" sz="2000" b="0" i="0" smtClean="0">
                              <a:effectLst/>
                              <a:latin typeface="Cambria Math" panose="02040503050406030204" pitchFamily="18" charset="0"/>
                            </a:rPr>
                            <m:t>3</m:t>
                          </m:r>
                        </m:sub>
                        <m:sup>
                          <m:r>
                            <a:rPr lang="lt-LT" sz="2000" b="0" i="0" smtClean="0">
                              <a:latin typeface="Cambria Math" panose="02040503050406030204" pitchFamily="18" charset="0"/>
                            </a:rPr>
                            <m:t>8</m:t>
                          </m:r>
                        </m:sup>
                        <m:e>
                          <m:r>
                            <m:rPr>
                              <m:sty m:val="p"/>
                            </m:rPr>
                            <a:rPr lang="lt-LT" sz="2000" b="0" i="0" smtClean="0">
                              <a:latin typeface="Cambria Math" panose="02040503050406030204" pitchFamily="18" charset="0"/>
                            </a:rPr>
                            <m:t>Li</m:t>
                          </m:r>
                          <m:r>
                            <a:rPr lang="lt-LT" sz="2000" i="0">
                              <a:latin typeface="Cambria Math" panose="02040503050406030204" pitchFamily="18" charset="0"/>
                            </a:rPr>
                            <m:t> → </m:t>
                          </m:r>
                          <m:sPre>
                            <m:sPrePr>
                              <m:ctrlPr>
                                <a:rPr lang="lt-LT" sz="2000" smtClean="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4</m:t>
                              </m:r>
                            </m:sub>
                            <m:sup>
                              <m:r>
                                <a:rPr lang="lt-LT" sz="2000" b="0" i="0" smtClean="0">
                                  <a:latin typeface="Cambria Math" panose="02040503050406030204" pitchFamily="18" charset="0"/>
                                </a:rPr>
                                <m:t>8</m:t>
                              </m:r>
                            </m:sup>
                            <m:e>
                              <m:r>
                                <m:rPr>
                                  <m:sty m:val="p"/>
                                </m:rPr>
                                <a:rPr lang="lt-LT" sz="2000" b="0" i="0" smtClean="0">
                                  <a:latin typeface="Cambria Math" panose="02040503050406030204" pitchFamily="18" charset="0"/>
                                </a:rPr>
                                <m:t>Be</m:t>
                              </m:r>
                              <m:r>
                                <a:rPr lang="lt-LT" sz="2000" i="0">
                                  <a:latin typeface="Cambria Math" panose="02040503050406030204" pitchFamily="18" charset="0"/>
                                </a:rPr>
                                <m:t> + </m:t>
                              </m:r>
                              <m:sPre>
                                <m:sPrePr>
                                  <m:ctrlPr>
                                    <a:rPr lang="lt-LT" sz="200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−1</m:t>
                                  </m:r>
                                </m:sub>
                                <m:sup>
                                  <m:r>
                                    <a:rPr lang="lt-LT" sz="2000" b="0" i="0" smtClean="0">
                                      <a:latin typeface="Cambria Math" panose="02040503050406030204" pitchFamily="18" charset="0"/>
                                      <a:ea typeface="Cambria Math" panose="02040503050406030204" pitchFamily="18" charset="0"/>
                                    </a:rPr>
                                    <m:t>0</m:t>
                                  </m:r>
                                </m:sup>
                                <m:e>
                                  <m:r>
                                    <m:rPr>
                                      <m:sty m:val="p"/>
                                    </m:rPr>
                                    <a:rPr lang="lt-LT" sz="2000" i="0">
                                      <a:latin typeface="Cambria Math" panose="02040503050406030204" pitchFamily="18" charset="0"/>
                                    </a:rPr>
                                    <m:t>e</m:t>
                                  </m:r>
                                </m:e>
                              </m:sPre>
                            </m:e>
                          </m:sPre>
                        </m:e>
                      </m:sPre>
                    </m:oMath>
                  </m:oMathPara>
                </a14:m>
                <a:endParaRPr lang="lt-LT" sz="2000" dirty="0">
                  <a:effectLst>
                    <a:outerShdw blurRad="38100" dist="38100" dir="2700000" algn="tl">
                      <a:srgbClr val="000000">
                        <a:alpha val="43137"/>
                      </a:srgbClr>
                    </a:outerShdw>
                  </a:effectLst>
                </a:endParaRPr>
              </a:p>
              <a:p>
                <a:endParaRPr lang="lt-LT" sz="2000" dirty="0">
                  <a:effectLst>
                    <a:outerShdw blurRad="38100" dist="38100" dir="2700000" algn="tl">
                      <a:srgbClr val="000000">
                        <a:alpha val="43137"/>
                      </a:srgbClr>
                    </a:outerShdw>
                  </a:effectLst>
                </a:endParaRPr>
              </a:p>
              <a:p>
                <a:pPr algn="ctr"/>
                <a:r>
                  <a:rPr lang="lt-LT" sz="2000" dirty="0"/>
                  <a:t>Po antrojo </a:t>
                </a:r>
                <a:r>
                  <a:rPr lang="lt-LT" sz="2000" dirty="0">
                    <a:sym typeface="Symbol" panose="05050102010706020507" pitchFamily="18" charset="2"/>
                  </a:rPr>
                  <a:t> </a:t>
                </a:r>
                <a:r>
                  <a:rPr lang="lt-LT" sz="2000" dirty="0"/>
                  <a:t>skilimo:</a:t>
                </a:r>
              </a:p>
              <a:p>
                <a:pPr algn="ctr"/>
                <a14:m>
                  <m:oMathPara xmlns:m="http://schemas.openxmlformats.org/officeDocument/2006/math">
                    <m:oMathParaPr>
                      <m:jc m:val="centerGroup"/>
                    </m:oMathParaPr>
                    <m:oMath xmlns:m="http://schemas.openxmlformats.org/officeDocument/2006/math">
                      <m:sPre>
                        <m:sPrePr>
                          <m:ctrlPr>
                            <a:rPr lang="lt-LT" sz="2000">
                              <a:latin typeface="Cambria Math"/>
                            </a:rPr>
                          </m:ctrlPr>
                        </m:sPrePr>
                        <m:sub>
                          <m:r>
                            <a:rPr lang="lt-LT" sz="2000" b="0" i="0" smtClean="0">
                              <a:latin typeface="Cambria Math" panose="02040503050406030204" pitchFamily="18" charset="0"/>
                            </a:rPr>
                            <m:t>4</m:t>
                          </m:r>
                        </m:sub>
                        <m:sup>
                          <m:r>
                            <a:rPr lang="lt-LT" sz="2000" b="0" i="0" smtClean="0">
                              <a:latin typeface="Cambria Math" panose="02040503050406030204" pitchFamily="18" charset="0"/>
                            </a:rPr>
                            <m:t>8</m:t>
                          </m:r>
                        </m:sup>
                        <m:e>
                          <m:r>
                            <m:rPr>
                              <m:sty m:val="p"/>
                            </m:rPr>
                            <a:rPr lang="lt-LT" sz="2000" b="0" i="0" smtClean="0">
                              <a:latin typeface="Cambria Math" panose="02040503050406030204" pitchFamily="18" charset="0"/>
                            </a:rPr>
                            <m:t>Be</m:t>
                          </m:r>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b="0" i="0" smtClean="0">
                                  <a:latin typeface="Cambria Math" panose="02040503050406030204" pitchFamily="18" charset="0"/>
                                  <a:ea typeface="Cambria Math" panose="02040503050406030204" pitchFamily="18" charset="0"/>
                                </a:rPr>
                                <m:t>2</m:t>
                              </m:r>
                            </m:sub>
                            <m:sup>
                              <m:r>
                                <a:rPr lang="lt-LT" sz="2000" b="0" i="0" smtClean="0">
                                  <a:latin typeface="Cambria Math" panose="02040503050406030204" pitchFamily="18" charset="0"/>
                                </a:rPr>
                                <m:t>4</m:t>
                              </m:r>
                            </m:sup>
                            <m:e>
                              <m:r>
                                <m:rPr>
                                  <m:sty m:val="p"/>
                                </m:rPr>
                                <a:rPr lang="lt-LT" sz="2000" b="0" i="0" smtClean="0">
                                  <a:latin typeface="Cambria Math" panose="02040503050406030204" pitchFamily="18" charset="0"/>
                                </a:rPr>
                                <m:t>He</m:t>
                              </m:r>
                            </m:e>
                          </m:sPre>
                          <m:r>
                            <a:rPr lang="lt-LT" sz="2000" i="0">
                              <a:latin typeface="Cambria Math" panose="02040503050406030204" pitchFamily="18" charset="0"/>
                              <a:ea typeface="Cambria Math" panose="02040503050406030204" pitchFamily="18" charset="0"/>
                            </a:rPr>
                            <m:t>+</m:t>
                          </m:r>
                          <m:sPre>
                            <m:sPrePr>
                              <m:ctrlPr>
                                <a:rPr lang="lt-LT" sz="2000">
                                  <a:latin typeface="Cambria Math"/>
                                  <a:ea typeface="Cambria Math" panose="02040503050406030204" pitchFamily="18" charset="0"/>
                                </a:rPr>
                              </m:ctrlPr>
                            </m:sPrePr>
                            <m:sub>
                              <m:r>
                                <a:rPr lang="lt-LT" sz="2000" i="0">
                                  <a:latin typeface="Cambria Math" panose="02040503050406030204" pitchFamily="18" charset="0"/>
                                  <a:ea typeface="Cambria Math" panose="02040503050406030204" pitchFamily="18" charset="0"/>
                                </a:rPr>
                                <m:t>2</m:t>
                              </m:r>
                            </m:sub>
                            <m:sup>
                              <m:r>
                                <a:rPr lang="lt-LT" sz="2000" i="0">
                                  <a:latin typeface="Cambria Math" panose="02040503050406030204" pitchFamily="18" charset="0"/>
                                </a:rPr>
                                <m:t>4</m:t>
                              </m:r>
                            </m:sup>
                            <m:e>
                              <m:r>
                                <m:rPr>
                                  <m:sty m:val="p"/>
                                </m:rPr>
                                <a:rPr lang="lt-LT" sz="2000" i="0">
                                  <a:latin typeface="Cambria Math" panose="02040503050406030204" pitchFamily="18" charset="0"/>
                                </a:rPr>
                                <m:t>He</m:t>
                              </m:r>
                            </m:e>
                          </m:sPre>
                        </m:e>
                      </m:sPre>
                    </m:oMath>
                  </m:oMathPara>
                </a14:m>
                <a:endParaRPr lang="lt-LT" sz="2000" dirty="0"/>
              </a:p>
              <a:p>
                <a:pPr algn="ctr"/>
                <a:endParaRPr lang="lt-LT" dirty="0"/>
              </a:p>
            </p:txBody>
          </p:sp>
        </mc:Choice>
        <mc:Fallback>
          <p:sp>
            <p:nvSpPr>
              <p:cNvPr id="4" name="TextBox 3"/>
              <p:cNvSpPr txBox="1">
                <a:spLocks noRot="1" noChangeAspect="1" noMove="1" noResize="1" noEditPoints="1" noAdjustHandles="1" noChangeArrowheads="1" noChangeShapeType="1" noTextEdit="1"/>
              </p:cNvSpPr>
              <p:nvPr/>
            </p:nvSpPr>
            <p:spPr>
              <a:xfrm>
                <a:off x="1193800" y="2818381"/>
                <a:ext cx="6959600" cy="2228752"/>
              </a:xfrm>
              <a:prstGeom prst="rect">
                <a:avLst/>
              </a:prstGeom>
              <a:blipFill rotWithShape="1">
                <a:blip r:embed="rId3"/>
                <a:stretch>
                  <a:fillRect l="-963" t="-1366"/>
                </a:stretch>
              </a:blipFill>
            </p:spPr>
            <p:txBody>
              <a:bodyPr/>
              <a:lstStyle/>
              <a:p>
                <a:r>
                  <a:rPr lang="lt-LT">
                    <a:noFill/>
                  </a:rPr>
                  <a:t> </a:t>
                </a:r>
              </a:p>
            </p:txBody>
          </p:sp>
        </mc:Fallback>
      </mc:AlternateContent>
      <mc:AlternateContent xmlns:mc="http://schemas.openxmlformats.org/markup-compatibility/2006">
        <mc:Choice xmlns:a14="http://schemas.microsoft.com/office/drawing/2010/main" Requires="a14">
          <p:sp>
            <p:nvSpPr>
              <p:cNvPr id="5" name="Rectangle 4"/>
              <p:cNvSpPr/>
              <p:nvPr/>
            </p:nvSpPr>
            <p:spPr>
              <a:xfrm>
                <a:off x="8636852" y="5651948"/>
                <a:ext cx="1165960" cy="402931"/>
              </a:xfrm>
              <a:prstGeom prst="rect">
                <a:avLst/>
              </a:prstGeom>
            </p:spPr>
            <p:txBody>
              <a:bodyPr wrap="none">
                <a:spAutoFit/>
              </a:bodyPr>
              <a:lstStyle/>
              <a:p>
                <a:r>
                  <a:rPr lang="lt-LT" sz="2000" dirty="0" smtClean="0"/>
                  <a:t>Ats.: </a:t>
                </a:r>
                <a14:m>
                  <m:oMath xmlns:m="http://schemas.openxmlformats.org/officeDocument/2006/math">
                    <m:sPre>
                      <m:sPrePr>
                        <m:ctrlPr>
                          <a:rPr lang="lt-LT" sz="2000">
                            <a:latin typeface="Cambria Math"/>
                          </a:rPr>
                        </m:ctrlPr>
                      </m:sPrePr>
                      <m:sub>
                        <m:r>
                          <a:rPr lang="lt-LT" sz="2000" b="0" i="0" smtClean="0">
                            <a:latin typeface="Cambria Math" panose="02040503050406030204" pitchFamily="18" charset="0"/>
                          </a:rPr>
                          <m:t>2</m:t>
                        </m:r>
                      </m:sub>
                      <m:sup>
                        <m:r>
                          <a:rPr lang="lt-LT" sz="2000" b="0" i="0" smtClean="0">
                            <a:latin typeface="Cambria Math" panose="02040503050406030204" pitchFamily="18" charset="0"/>
                          </a:rPr>
                          <m:t>4</m:t>
                        </m:r>
                      </m:sup>
                      <m:e>
                        <m:r>
                          <m:rPr>
                            <m:sty m:val="p"/>
                          </m:rPr>
                          <a:rPr lang="lt-LT" sz="2000" b="0" i="0" smtClean="0">
                            <a:latin typeface="Cambria Math" panose="02040503050406030204" pitchFamily="18" charset="0"/>
                          </a:rPr>
                          <m:t>He</m:t>
                        </m:r>
                      </m:e>
                    </m:sPre>
                  </m:oMath>
                </a14:m>
                <a:endParaRPr lang="lt-LT" sz="2000" dirty="0"/>
              </a:p>
            </p:txBody>
          </p:sp>
        </mc:Choice>
        <mc:Fallback>
          <p:sp>
            <p:nvSpPr>
              <p:cNvPr id="5" name="Rectangle 4"/>
              <p:cNvSpPr>
                <a:spLocks noRot="1" noChangeAspect="1" noMove="1" noResize="1" noEditPoints="1" noAdjustHandles="1" noChangeArrowheads="1" noChangeShapeType="1" noTextEdit="1"/>
              </p:cNvSpPr>
              <p:nvPr/>
            </p:nvSpPr>
            <p:spPr>
              <a:xfrm>
                <a:off x="8636852" y="5651948"/>
                <a:ext cx="1165960" cy="402931"/>
              </a:xfrm>
              <a:prstGeom prst="rect">
                <a:avLst/>
              </a:prstGeom>
              <a:blipFill rotWithShape="1">
                <a:blip r:embed="rId4"/>
                <a:stretch>
                  <a:fillRect l="-5759" t="-6061" b="-27273"/>
                </a:stretch>
              </a:blipFill>
            </p:spPr>
            <p:txBody>
              <a:bodyPr/>
              <a:lstStyle/>
              <a:p>
                <a:r>
                  <a:rPr lang="lt-LT">
                    <a:noFill/>
                  </a:rPr>
                  <a:t> </a:t>
                </a:r>
              </a:p>
            </p:txBody>
          </p:sp>
        </mc:Fallback>
      </mc:AlternateContent>
    </p:spTree>
    <p:extLst>
      <p:ext uri="{BB962C8B-B14F-4D97-AF65-F5344CB8AC3E}">
        <p14:creationId xmlns:p14="http://schemas.microsoft.com/office/powerpoint/2010/main" val="298972885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3" y="2108200"/>
            <a:ext cx="9905998" cy="1905000"/>
          </a:xfrm>
        </p:spPr>
        <p:txBody>
          <a:bodyPr/>
          <a:lstStyle/>
          <a:p>
            <a:r>
              <a:rPr lang="lt-LT" dirty="0" smtClean="0">
                <a:effectLst>
                  <a:outerShdw blurRad="38100" dist="38100" dir="2700000" algn="tl">
                    <a:srgbClr val="000000">
                      <a:alpha val="43137"/>
                    </a:srgbClr>
                  </a:outerShdw>
                </a:effectLst>
              </a:rPr>
              <a:t>Spinduliuotės stebėjimo prietaisai</a:t>
            </a:r>
            <a:endParaRPr lang="lt-LT"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7170343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9336" y="558263"/>
            <a:ext cx="4248472" cy="4952492"/>
          </a:xfrm>
        </p:spPr>
        <p:txBody>
          <a:bodyPr/>
          <a:lstStyle/>
          <a:p>
            <a:r>
              <a:rPr lang="lt-LT" dirty="0" smtClean="0">
                <a:effectLst>
                  <a:outerShdw blurRad="38100" dist="38100" dir="2700000" algn="tl">
                    <a:srgbClr val="000000">
                      <a:alpha val="43137"/>
                    </a:srgbClr>
                  </a:outerShdw>
                </a:effectLst>
              </a:rPr>
              <a:t>Geigerio ir Miulerio skaitiklis</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087888" y="408008"/>
            <a:ext cx="6480720" cy="3947350"/>
          </a:xfrm>
        </p:spPr>
        <p:txBody>
          <a:bodyPr/>
          <a:lstStyle/>
          <a:p>
            <a:pPr algn="just"/>
            <a:r>
              <a:rPr lang="lt-LT" dirty="0" smtClean="0"/>
              <a:t>Pirmąjį </a:t>
            </a:r>
            <a:r>
              <a:rPr lang="lt-LT" dirty="0"/>
              <a:t>tokio tipo skaitiklį </a:t>
            </a:r>
            <a:r>
              <a:rPr lang="lt-LT" b="1" dirty="0" smtClean="0"/>
              <a:t>1908 m</a:t>
            </a:r>
            <a:r>
              <a:rPr lang="lt-LT" dirty="0" smtClean="0"/>
              <a:t>. sukonstravo </a:t>
            </a:r>
            <a:r>
              <a:rPr lang="lt-LT" b="1" dirty="0"/>
              <a:t>Hansas Geigeris</a:t>
            </a:r>
            <a:r>
              <a:rPr lang="lt-LT" dirty="0"/>
              <a:t> ir </a:t>
            </a:r>
            <a:r>
              <a:rPr lang="lt-LT" b="1" dirty="0"/>
              <a:t>Ernestas Rezerfordas</a:t>
            </a:r>
            <a:r>
              <a:rPr lang="lt-LT" dirty="0"/>
              <a:t>. Jis tegalėjo aptikti tik alfa daleles. </a:t>
            </a:r>
            <a:endParaRPr lang="lt-LT" dirty="0" smtClean="0"/>
          </a:p>
          <a:p>
            <a:pPr algn="just"/>
            <a:r>
              <a:rPr lang="lt-LT" b="1" dirty="0" smtClean="0"/>
              <a:t>1928</a:t>
            </a:r>
            <a:r>
              <a:rPr lang="lt-LT" b="1" dirty="0"/>
              <a:t> m.</a:t>
            </a:r>
            <a:r>
              <a:rPr lang="lt-LT" dirty="0"/>
              <a:t> </a:t>
            </a:r>
            <a:r>
              <a:rPr lang="lt-LT" b="1" dirty="0"/>
              <a:t>Geigeris</a:t>
            </a:r>
            <a:r>
              <a:rPr lang="lt-LT" dirty="0"/>
              <a:t> ir </a:t>
            </a:r>
            <a:r>
              <a:rPr lang="lt-LT" b="1" dirty="0"/>
              <a:t>Valteris Miuleris</a:t>
            </a:r>
            <a:r>
              <a:rPr lang="lt-LT" dirty="0"/>
              <a:t> patobulino skaitiklį, kad pastarasis galėtų aptikti visų rūšių jonizuojančią spinduliuotę</a:t>
            </a:r>
            <a:r>
              <a:rPr lang="lt-LT" dirty="0" smtClean="0"/>
              <a:t>.</a:t>
            </a:r>
          </a:p>
          <a:p>
            <a:pPr marL="0" indent="0">
              <a:buNone/>
            </a:pPr>
            <a:endParaRPr lang="lt-LT" dirty="0"/>
          </a:p>
        </p:txBody>
      </p:sp>
      <p:pic>
        <p:nvPicPr>
          <p:cNvPr id="2056" name="Picture 8" descr="http://lietuvai.lt/w/images/thumb/4/40/Geiger_counter.jpg/250px-Geiger_count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28045" y="2852936"/>
            <a:ext cx="3599769" cy="2657819"/>
          </a:xfrm>
          <a:prstGeom prst="rect">
            <a:avLst/>
          </a:prstGeom>
          <a:noFill/>
          <a:extLst>
            <a:ext uri="{909E8E84-426E-40DD-AFC4-6F175D3DCCD1}">
              <a14:hiddenFill xmlns:a14="http://schemas.microsoft.com/office/drawing/2010/main">
                <a:solidFill>
                  <a:srgbClr val="FFFFFF"/>
                </a:solidFill>
              </a14:hiddenFill>
            </a:ext>
          </a:extLst>
        </p:spPr>
      </p:pic>
      <p:sp>
        <p:nvSpPr>
          <p:cNvPr id="4" name="Stačiakampis 3"/>
          <p:cNvSpPr/>
          <p:nvPr/>
        </p:nvSpPr>
        <p:spPr>
          <a:xfrm>
            <a:off x="5447928" y="5720936"/>
            <a:ext cx="6120680" cy="584775"/>
          </a:xfrm>
          <a:prstGeom prst="rect">
            <a:avLst/>
          </a:prstGeom>
        </p:spPr>
        <p:txBody>
          <a:bodyPr wrap="square">
            <a:spAutoFit/>
          </a:bodyPr>
          <a:lstStyle/>
          <a:p>
            <a:pPr algn="ctr"/>
            <a:r>
              <a:rPr lang="lt-LT" sz="1600" dirty="0"/>
              <a:t>Geigerio-Miulerio skaitiklis: </a:t>
            </a:r>
            <a:r>
              <a:rPr lang="lt-LT" sz="1600" dirty="0" smtClean="0"/>
              <a:t>Geigerio-Miulerio </a:t>
            </a:r>
            <a:r>
              <a:rPr lang="lt-LT" sz="1600" dirty="0"/>
              <a:t>vamzdis (juodas cilindras) ir skaičiuotuvas, fiksuojantis impulsų skaičių per laiko tarpą.</a:t>
            </a:r>
          </a:p>
        </p:txBody>
      </p:sp>
      <p:pic>
        <p:nvPicPr>
          <p:cNvPr id="2060" name="Picture 12" descr="https://encrypted-tbn1.gstatic.com/images?q=tbn:ANd9GcREm8HouPkkM53IQFmNOdzzbZR8NAj5_uPq-rwgNwexq2DCb8P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416" y="2852936"/>
            <a:ext cx="3528392" cy="2975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304936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Jo veikimo principas</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807968" y="980728"/>
            <a:ext cx="5622030" cy="5243494"/>
          </a:xfrm>
        </p:spPr>
        <p:txBody>
          <a:bodyPr/>
          <a:lstStyle/>
          <a:p>
            <a:pPr marL="0" indent="0" algn="just">
              <a:buNone/>
            </a:pPr>
            <a:r>
              <a:rPr lang="lt-LT" dirty="0" smtClean="0"/>
              <a:t>Prietaisą sudaro:</a:t>
            </a:r>
          </a:p>
          <a:p>
            <a:pPr algn="just"/>
            <a:r>
              <a:rPr lang="lt-LT" dirty="0" smtClean="0"/>
              <a:t>katodas,</a:t>
            </a:r>
          </a:p>
          <a:p>
            <a:pPr algn="just"/>
            <a:r>
              <a:rPr lang="lt-LT" dirty="0" smtClean="0"/>
              <a:t>anodas,</a:t>
            </a:r>
          </a:p>
          <a:p>
            <a:pPr algn="just"/>
            <a:r>
              <a:rPr lang="lt-LT" dirty="0"/>
              <a:t>s</a:t>
            </a:r>
            <a:r>
              <a:rPr lang="lt-LT" dirty="0" smtClean="0"/>
              <a:t>tiprintuvas,</a:t>
            </a:r>
          </a:p>
          <a:p>
            <a:pPr algn="just"/>
            <a:r>
              <a:rPr lang="lt-LT" dirty="0" smtClean="0"/>
              <a:t>garsiakalbis,</a:t>
            </a:r>
          </a:p>
          <a:p>
            <a:pPr algn="just"/>
            <a:r>
              <a:rPr lang="lt-LT" dirty="0"/>
              <a:t>s</a:t>
            </a:r>
            <a:r>
              <a:rPr lang="lt-LT" dirty="0" smtClean="0"/>
              <a:t>kaitiklis.</a:t>
            </a:r>
          </a:p>
          <a:p>
            <a:pPr marL="0" indent="0" algn="just">
              <a:buNone/>
            </a:pPr>
            <a:r>
              <a:rPr lang="lt-LT" dirty="0" smtClean="0"/>
              <a:t>Į skaitiklį patekusi </a:t>
            </a:r>
            <a:r>
              <a:rPr lang="lt-LT" dirty="0" err="1" smtClean="0"/>
              <a:t>elektringoji</a:t>
            </a:r>
            <a:r>
              <a:rPr lang="lt-LT" dirty="0" smtClean="0"/>
              <a:t> dalelė jonizuoja dujas. Susidarę teigiamieji jonai juda katodo link, o elektronai- anodo link. Taip atsiranda trumpalaikė elektros srovė, kuri sustiprinama ir perduodama į specialų skaičiavimo įrenginį. </a:t>
            </a:r>
          </a:p>
        </p:txBody>
      </p:sp>
      <p:pic>
        <p:nvPicPr>
          <p:cNvPr id="5" name="Picture 2" descr="C:\Users\Nemira\Desktop\geiger_counter.gif"/>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307631"/>
            <a:ext cx="4026703" cy="3077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4" name="Picture 2" descr="http://ik.su.lt/~mariusbm/Atomas/teorija/paveiksliukai/5.JPG"/>
          <p:cNvPicPr>
            <a:picLocks noChangeAspect="1" noChangeArrowheads="1"/>
          </p:cNvPicPr>
          <p:nvPr/>
        </p:nvPicPr>
        <p:blipFill rotWithShape="1">
          <a:blip r:embed="rId3">
            <a:extLst>
              <a:ext uri="{28A0092B-C50C-407E-A947-70E740481C1C}">
                <a14:useLocalDpi xmlns:a14="http://schemas.microsoft.com/office/drawing/2010/main" val="0"/>
              </a:ext>
            </a:extLst>
          </a:blip>
          <a:srcRect b="6751"/>
          <a:stretch/>
        </p:blipFill>
        <p:spPr bwMode="auto">
          <a:xfrm>
            <a:off x="8101349" y="1556791"/>
            <a:ext cx="3276600" cy="181191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339800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360" y="500930"/>
            <a:ext cx="3833906" cy="495249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lt-LT" dirty="0" smtClean="0"/>
              <a:t>Burbulinė  kamera</a:t>
            </a:r>
            <a:endParaRPr lang="lt-LT" dirty="0"/>
          </a:p>
        </p:txBody>
      </p:sp>
      <p:sp>
        <p:nvSpPr>
          <p:cNvPr id="3" name="Content Placeholder 2"/>
          <p:cNvSpPr>
            <a:spLocks noGrp="1"/>
          </p:cNvSpPr>
          <p:nvPr>
            <p:ph idx="1"/>
          </p:nvPr>
        </p:nvSpPr>
        <p:spPr>
          <a:xfrm>
            <a:off x="5267908" y="313096"/>
            <a:ext cx="6120680" cy="5544615"/>
          </a:xfrm>
        </p:spPr>
        <p:txBody>
          <a:bodyPr>
            <a:normAutofit/>
          </a:bodyPr>
          <a:lstStyle/>
          <a:p>
            <a:pPr algn="just"/>
            <a:r>
              <a:rPr lang="lt-LT" dirty="0"/>
              <a:t>Šią kamerą </a:t>
            </a:r>
            <a:r>
              <a:rPr lang="lt-LT" b="1" dirty="0"/>
              <a:t>1952</a:t>
            </a:r>
            <a:r>
              <a:rPr lang="lt-LT" dirty="0"/>
              <a:t> metais sukonstravo </a:t>
            </a:r>
            <a:r>
              <a:rPr lang="lt-LT" b="1" dirty="0" smtClean="0"/>
              <a:t>Donaldas </a:t>
            </a:r>
            <a:r>
              <a:rPr lang="lt-LT" b="1" dirty="0"/>
              <a:t>A. </a:t>
            </a:r>
            <a:r>
              <a:rPr lang="lt-LT" b="1" dirty="0" err="1" smtClean="0"/>
              <a:t>Glaseris</a:t>
            </a:r>
            <a:r>
              <a:rPr lang="lt-LT" dirty="0" smtClean="0"/>
              <a:t>.</a:t>
            </a:r>
          </a:p>
          <a:p>
            <a:pPr algn="just"/>
            <a:r>
              <a:rPr lang="lt-LT" dirty="0"/>
              <a:t>Inde su stipriais langais laikomas </a:t>
            </a:r>
            <a:r>
              <a:rPr lang="lt-LT" dirty="0" smtClean="0"/>
              <a:t>perkaitintas skystis (</a:t>
            </a:r>
            <a:r>
              <a:rPr lang="lt-LT" dirty="0"/>
              <a:t>paprastai vandenilis arba helis). </a:t>
            </a:r>
            <a:r>
              <a:rPr lang="lt-LT" dirty="0" smtClean="0"/>
              <a:t>Sumažinus slėgį</a:t>
            </a:r>
            <a:r>
              <a:rPr lang="lt-LT" dirty="0"/>
              <a:t>, patekusios į kamerą branduolio dalelės jonizuoja skysčio </a:t>
            </a:r>
            <a:r>
              <a:rPr lang="lt-LT" dirty="0" smtClean="0"/>
              <a:t>atomus. </a:t>
            </a:r>
            <a:r>
              <a:rPr lang="lt-LT" dirty="0"/>
              <a:t>I</a:t>
            </a:r>
            <a:r>
              <a:rPr lang="lt-LT" dirty="0" smtClean="0"/>
              <a:t>šsiskyrusi energija priverčia </a:t>
            </a:r>
            <a:r>
              <a:rPr lang="lt-LT" dirty="0"/>
              <a:t>skystį virti ir formuojasi burbuliukų pėdsakai</a:t>
            </a:r>
            <a:r>
              <a:rPr lang="lt-LT" dirty="0" smtClean="0"/>
              <a:t>. Tuo </a:t>
            </a:r>
            <a:r>
              <a:rPr lang="lt-LT" dirty="0"/>
              <a:t>metu kamera apšviečiama ir pėdsakas fotografuojamas. </a:t>
            </a:r>
          </a:p>
        </p:txBody>
      </p:sp>
      <p:pic>
        <p:nvPicPr>
          <p:cNvPr id="4" name="Picture 4" descr="http://ik.su.lt/~mariusbm/Atomas/teorija/paveiksliukai/7.JPG"/>
          <p:cNvPicPr>
            <a:picLocks noChangeAspect="1" noChangeArrowheads="1"/>
          </p:cNvPicPr>
          <p:nvPr/>
        </p:nvPicPr>
        <p:blipFill rotWithShape="1">
          <a:blip r:embed="rId2" cstate="print"/>
          <a:srcRect b="9010"/>
          <a:stretch/>
        </p:blipFill>
        <p:spPr bwMode="auto">
          <a:xfrm>
            <a:off x="6240016" y="3356992"/>
            <a:ext cx="4176464" cy="2466499"/>
          </a:xfrm>
          <a:prstGeom prst="rect">
            <a:avLst/>
          </a:prstGeom>
          <a:noFill/>
        </p:spPr>
      </p:pic>
      <p:sp>
        <p:nvSpPr>
          <p:cNvPr id="6" name="AutoShape 4" descr="Donald Glaser"/>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lt-LT"/>
          </a:p>
        </p:txBody>
      </p:sp>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944" y="2151082"/>
            <a:ext cx="3954880" cy="367240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06752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07409" y="1514901"/>
            <a:ext cx="3833906" cy="439305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lt-LT" dirty="0" smtClean="0"/>
              <a:t>Alfa </a:t>
            </a:r>
            <a:r>
              <a:rPr lang="lt-LT" dirty="0"/>
              <a:t>dalelių torpedos Vilsono </a:t>
            </a:r>
            <a:r>
              <a:rPr lang="lt-LT" dirty="0" smtClean="0"/>
              <a:t>kameroje</a:t>
            </a:r>
            <a:endParaRPr lang="lt-LT" dirty="0"/>
          </a:p>
        </p:txBody>
      </p:sp>
      <p:sp>
        <p:nvSpPr>
          <p:cNvPr id="3" name="Turinio vietos rezervavimo ženklas 2"/>
          <p:cNvSpPr>
            <a:spLocks noGrp="1"/>
          </p:cNvSpPr>
          <p:nvPr>
            <p:ph idx="1"/>
          </p:nvPr>
        </p:nvSpPr>
        <p:spPr>
          <a:xfrm>
            <a:off x="5841239" y="1436365"/>
            <a:ext cx="4749424" cy="528914"/>
          </a:xfrm>
        </p:spPr>
        <p:txBody>
          <a:bodyPr/>
          <a:lstStyle/>
          <a:p>
            <a:pPr marL="0" indent="0">
              <a:buNone/>
            </a:pPr>
            <a:r>
              <a:rPr lang="lt-LT" sz="2400" dirty="0" smtClean="0"/>
              <a:t>Pamatykite </a:t>
            </a:r>
            <a:r>
              <a:rPr lang="lt-LT" sz="2400" dirty="0"/>
              <a:t>radiaciją savo akimis</a:t>
            </a:r>
            <a:r>
              <a:rPr lang="lt-LT" sz="2400" dirty="0" smtClean="0"/>
              <a:t>:</a:t>
            </a:r>
            <a:endParaRPr lang="lt-LT" sz="2400" dirty="0"/>
          </a:p>
          <a:p>
            <a:endParaRPr lang="lt-LT" dirty="0" smtClean="0"/>
          </a:p>
          <a:p>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8158" y="2147248"/>
            <a:ext cx="5322630" cy="273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tačiakampis 3"/>
          <p:cNvSpPr/>
          <p:nvPr/>
        </p:nvSpPr>
        <p:spPr>
          <a:xfrm>
            <a:off x="5013451" y="5141373"/>
            <a:ext cx="6532045" cy="738664"/>
          </a:xfrm>
          <a:prstGeom prst="rect">
            <a:avLst/>
          </a:prstGeom>
        </p:spPr>
        <p:txBody>
          <a:bodyPr wrap="none">
            <a:spAutoFit/>
          </a:bodyPr>
          <a:lstStyle/>
          <a:p>
            <a:r>
              <a:rPr lang="lt-LT" sz="2400" dirty="0">
                <a:hlinkClick r:id="rId3"/>
              </a:rPr>
              <a:t>https://</a:t>
            </a:r>
            <a:r>
              <a:rPr lang="lt-LT" sz="2400" dirty="0" smtClean="0">
                <a:hlinkClick r:id="rId3"/>
              </a:rPr>
              <a:t>www.youtube.com/watch?v=ZiscokCGOhs</a:t>
            </a:r>
            <a:endParaRPr lang="lt-LT" sz="2400" dirty="0" smtClean="0"/>
          </a:p>
          <a:p>
            <a:endParaRPr lang="lt-LT" dirty="0"/>
          </a:p>
        </p:txBody>
      </p:sp>
    </p:spTree>
    <p:extLst>
      <p:ext uri="{BB962C8B-B14F-4D97-AF65-F5344CB8AC3E}">
        <p14:creationId xmlns:p14="http://schemas.microsoft.com/office/powerpoint/2010/main" val="26964269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lt-LT" dirty="0" err="1"/>
              <a:t>Dozimetras</a:t>
            </a:r>
            <a:r>
              <a:rPr lang="lt-LT" dirty="0"/>
              <a:t/>
            </a:r>
            <a:br>
              <a:rPr lang="lt-LT" dirty="0"/>
            </a:br>
            <a:endParaRPr lang="lt-LT" dirty="0"/>
          </a:p>
        </p:txBody>
      </p:sp>
      <p:sp>
        <p:nvSpPr>
          <p:cNvPr id="3" name="Content Placeholder 2"/>
          <p:cNvSpPr>
            <a:spLocks noGrp="1"/>
          </p:cNvSpPr>
          <p:nvPr>
            <p:ph idx="1"/>
          </p:nvPr>
        </p:nvSpPr>
        <p:spPr>
          <a:xfrm>
            <a:off x="5159896" y="1124744"/>
            <a:ext cx="6264696" cy="5315502"/>
          </a:xfrm>
        </p:spPr>
        <p:txBody>
          <a:bodyPr/>
          <a:lstStyle/>
          <a:p>
            <a:pPr marL="0" indent="0" algn="just">
              <a:buNone/>
            </a:pPr>
            <a:r>
              <a:rPr lang="lt-LT" dirty="0" smtClean="0"/>
              <a:t>Tai yra prietaisas</a:t>
            </a:r>
            <a:r>
              <a:rPr lang="lt-LT" dirty="0"/>
              <a:t>, kuris </a:t>
            </a:r>
            <a:r>
              <a:rPr lang="lt-LT" dirty="0" smtClean="0"/>
              <a:t>parodo gautą radioaktyviosios spinduliuotės dozę. Jis turi </a:t>
            </a:r>
            <a:r>
              <a:rPr lang="lt-LT" dirty="0" err="1"/>
              <a:t>fotojuostelę</a:t>
            </a:r>
            <a:r>
              <a:rPr lang="lt-LT" dirty="0"/>
              <a:t>, kurią radioaktyvioji </a:t>
            </a:r>
            <a:r>
              <a:rPr lang="lt-LT" dirty="0" smtClean="0"/>
              <a:t>spinduliuotė apšviečia</a:t>
            </a:r>
            <a:r>
              <a:rPr lang="lt-LT" dirty="0"/>
              <a:t>. </a:t>
            </a:r>
            <a:endParaRPr lang="lt-LT" dirty="0" smtClean="0"/>
          </a:p>
          <a:p>
            <a:pPr marL="0" indent="0" algn="just">
              <a:buNone/>
            </a:pPr>
            <a:r>
              <a:rPr lang="lt-LT" dirty="0" smtClean="0"/>
              <a:t>Vaizdo medžiaga:</a:t>
            </a:r>
          </a:p>
          <a:p>
            <a:r>
              <a:rPr lang="lt-LT" dirty="0">
                <a:hlinkClick r:id="rId2"/>
              </a:rPr>
              <a:t>https://www.youtube.com/watch?v=nKD3ZWrgWb0</a:t>
            </a:r>
            <a:endParaRPr lang="lt-LT" dirty="0"/>
          </a:p>
          <a:p>
            <a:r>
              <a:rPr lang="lt-LT" dirty="0" smtClean="0">
                <a:hlinkClick r:id="rId3"/>
              </a:rPr>
              <a:t>https</a:t>
            </a:r>
            <a:r>
              <a:rPr lang="lt-LT" dirty="0">
                <a:hlinkClick r:id="rId3"/>
              </a:rPr>
              <a:t>://</a:t>
            </a:r>
            <a:r>
              <a:rPr lang="lt-LT" dirty="0" smtClean="0">
                <a:hlinkClick r:id="rId3"/>
              </a:rPr>
              <a:t>www.youtube.com/watch?v=jHnQYWnpODU</a:t>
            </a:r>
            <a:endParaRPr lang="lt-LT" dirty="0" smtClean="0"/>
          </a:p>
          <a:p>
            <a:pPr marL="0" indent="0">
              <a:buNone/>
            </a:pPr>
            <a:endParaRPr lang="lt-LT" dirty="0"/>
          </a:p>
        </p:txBody>
      </p:sp>
      <p:pic>
        <p:nvPicPr>
          <p:cNvPr id="8194" name="Picture 2" descr="http://www.sauguspasaulis.lt/images/uploader/do/dozimetras-radiometras-rad-35-2.jpg"/>
          <p:cNvPicPr>
            <a:picLocks noChangeAspect="1" noChangeArrowheads="1"/>
          </p:cNvPicPr>
          <p:nvPr/>
        </p:nvPicPr>
        <p:blipFill rotWithShape="1">
          <a:blip r:embed="rId4">
            <a:extLst>
              <a:ext uri="{28A0092B-C50C-407E-A947-70E740481C1C}">
                <a14:useLocalDpi xmlns:a14="http://schemas.microsoft.com/office/drawing/2010/main" val="0"/>
              </a:ext>
            </a:extLst>
          </a:blip>
          <a:srcRect l="14918" r="14219"/>
          <a:stretch/>
        </p:blipFill>
        <p:spPr bwMode="auto">
          <a:xfrm>
            <a:off x="889000" y="1534636"/>
            <a:ext cx="3860800" cy="3977534"/>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176120" y="1916832"/>
            <a:ext cx="184731" cy="646331"/>
          </a:xfrm>
          <a:prstGeom prst="rect">
            <a:avLst/>
          </a:prstGeom>
        </p:spPr>
        <p:txBody>
          <a:bodyPr wrap="none">
            <a:spAutoFit/>
          </a:bodyPr>
          <a:lstStyle/>
          <a:p>
            <a:endParaRPr lang="lt-LT" dirty="0" smtClean="0"/>
          </a:p>
          <a:p>
            <a:endParaRPr lang="lt-LT"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12024" y="4005064"/>
            <a:ext cx="3744416" cy="18772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8994121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3" y="2108200"/>
            <a:ext cx="9905998" cy="1905000"/>
          </a:xfrm>
        </p:spPr>
        <p:txBody>
          <a:bodyPr/>
          <a:lstStyle/>
          <a:p>
            <a:r>
              <a:rPr lang="lt-LT" dirty="0" smtClean="0">
                <a:effectLst>
                  <a:outerShdw blurRad="38100" dist="38100" dir="2700000" algn="tl">
                    <a:srgbClr val="000000">
                      <a:alpha val="43137"/>
                    </a:srgbClr>
                  </a:outerShdw>
                </a:effectLst>
              </a:rPr>
              <a:t>Radiacijos nauda</a:t>
            </a:r>
            <a:endParaRPr lang="lt-LT"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42833161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lt-LT" dirty="0"/>
          </a:p>
        </p:txBody>
      </p:sp>
      <p:sp>
        <p:nvSpPr>
          <p:cNvPr id="3" name="Content Placeholder 2"/>
          <p:cNvSpPr>
            <a:spLocks noGrp="1"/>
          </p:cNvSpPr>
          <p:nvPr>
            <p:ph sz="half" idx="1"/>
          </p:nvPr>
        </p:nvSpPr>
        <p:spPr/>
        <p:txBody>
          <a:bodyPr>
            <a:normAutofit lnSpcReduction="10000"/>
          </a:bodyPr>
          <a:lstStyle/>
          <a:p>
            <a:pPr marL="0" indent="0">
              <a:buNone/>
            </a:pPr>
            <a:r>
              <a:rPr lang="lt-LT" b="1" dirty="0" smtClean="0"/>
              <a:t>Medicinoje</a:t>
            </a:r>
            <a:r>
              <a:rPr lang="lt-LT" dirty="0" smtClean="0"/>
              <a:t> diagnozuojamos ir gydomos ligos:</a:t>
            </a:r>
          </a:p>
          <a:p>
            <a:r>
              <a:rPr lang="lt-LT" dirty="0" smtClean="0"/>
              <a:t>Radioaktyvaus natrio kiekiais tiriama kraujo apytaka.</a:t>
            </a:r>
          </a:p>
          <a:p>
            <a:r>
              <a:rPr lang="lt-LT" dirty="0" smtClean="0"/>
              <a:t>Radioaktyvaus jodo preparatais diagnozuojama </a:t>
            </a:r>
            <a:r>
              <a:rPr lang="lt-LT" dirty="0" err="1" smtClean="0"/>
              <a:t>Bazedovo</a:t>
            </a:r>
            <a:r>
              <a:rPr lang="lt-LT" dirty="0" smtClean="0"/>
              <a:t> liga (skydliaukės veiklos sutrikimas).</a:t>
            </a:r>
          </a:p>
          <a:p>
            <a:r>
              <a:rPr lang="lt-LT" dirty="0" smtClean="0"/>
              <a:t>Radioaktyviais spinduliais švitinami piktybiniai augliai.</a:t>
            </a:r>
            <a:endParaRPr lang="lt-LT" dirty="0"/>
          </a:p>
        </p:txBody>
      </p:sp>
      <p:sp>
        <p:nvSpPr>
          <p:cNvPr id="4" name="Content Placeholder 3"/>
          <p:cNvSpPr>
            <a:spLocks noGrp="1"/>
          </p:cNvSpPr>
          <p:nvPr>
            <p:ph sz="half" idx="2"/>
          </p:nvPr>
        </p:nvSpPr>
        <p:spPr>
          <a:xfrm>
            <a:off x="5181600" y="2620266"/>
            <a:ext cx="6565900" cy="4237734"/>
          </a:xfrm>
        </p:spPr>
        <p:txBody>
          <a:bodyPr>
            <a:normAutofit lnSpcReduction="10000"/>
          </a:bodyPr>
          <a:lstStyle/>
          <a:p>
            <a:pPr marL="0" indent="0">
              <a:buNone/>
            </a:pPr>
            <a:r>
              <a:rPr lang="lt-LT" b="1" dirty="0" smtClean="0"/>
              <a:t>Pramonėje</a:t>
            </a:r>
            <a:r>
              <a:rPr lang="lt-LT" dirty="0" smtClean="0"/>
              <a:t>:</a:t>
            </a:r>
          </a:p>
          <a:p>
            <a:r>
              <a:rPr lang="lt-LT" dirty="0" smtClean="0"/>
              <a:t>Tiriama metalo liejinių sandara.</a:t>
            </a:r>
          </a:p>
          <a:p>
            <a:pPr marL="0" indent="0">
              <a:buNone/>
            </a:pPr>
            <a:endParaRPr lang="lt-LT" dirty="0" smtClean="0"/>
          </a:p>
          <a:p>
            <a:pPr marL="0" indent="0">
              <a:buNone/>
            </a:pPr>
            <a:r>
              <a:rPr lang="lt-LT" b="1" dirty="0" smtClean="0"/>
              <a:t>Žemės ūkyje:</a:t>
            </a:r>
          </a:p>
          <a:p>
            <a:r>
              <a:rPr lang="lt-LT" dirty="0" smtClean="0"/>
              <a:t>Švitinant paspartinamas augalų ir gyvulių augimas, gerinama jų kokybė</a:t>
            </a:r>
          </a:p>
          <a:p>
            <a:pPr marL="0" indent="0">
              <a:buNone/>
            </a:pPr>
            <a:endParaRPr lang="lt-LT" dirty="0" smtClean="0"/>
          </a:p>
          <a:p>
            <a:pPr marL="0" indent="0">
              <a:buNone/>
            </a:pPr>
            <a:r>
              <a:rPr lang="lt-LT" b="1" dirty="0" smtClean="0"/>
              <a:t>Archeologijoje:</a:t>
            </a:r>
          </a:p>
          <a:p>
            <a:r>
              <a:rPr lang="lt-LT" dirty="0" smtClean="0"/>
              <a:t>Spinduliuotė padeda apskaičiuoti senovinių organinės kilmės daiktų amžių.</a:t>
            </a:r>
            <a:endParaRPr lang="lt-LT" dirty="0"/>
          </a:p>
        </p:txBody>
      </p:sp>
      <p:pic>
        <p:nvPicPr>
          <p:cNvPr id="11266" name="Picture 2" descr="http://www.mokslon.lt/wp-content/uploads/naujienos/kaip-veikia-rentgenas-rentgeno-spinduliai.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540628"/>
            <a:ext cx="3136900" cy="2556901"/>
          </a:xfrm>
          <a:prstGeom prst="rect">
            <a:avLst/>
          </a:prstGeom>
          <a:noFill/>
          <a:extLst>
            <a:ext uri="{909E8E84-426E-40DD-AFC4-6F175D3DCCD1}">
              <a14:hiddenFill xmlns:a14="http://schemas.microsoft.com/office/drawing/2010/main">
                <a:solidFill>
                  <a:srgbClr val="FFFFFF"/>
                </a:solidFill>
              </a14:hiddenFill>
            </a:ext>
          </a:extLst>
        </p:spPr>
      </p:pic>
      <p:pic>
        <p:nvPicPr>
          <p:cNvPr id="11270" name="Picture 6" descr="http://www.lovefoodhatewaste.com/sites/files/lfhw/image/Tomat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82675" y="3230879"/>
            <a:ext cx="2816225" cy="28162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044726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3" y="2108200"/>
            <a:ext cx="9905998" cy="1905000"/>
          </a:xfrm>
        </p:spPr>
        <p:txBody>
          <a:bodyPr/>
          <a:lstStyle/>
          <a:p>
            <a:r>
              <a:rPr lang="lt-LT" dirty="0" smtClean="0">
                <a:effectLst>
                  <a:outerShdw blurRad="38100" dist="38100" dir="2700000" algn="tl">
                    <a:srgbClr val="000000">
                      <a:alpha val="43137"/>
                    </a:srgbClr>
                  </a:outerShdw>
                </a:effectLst>
              </a:rPr>
              <a:t>Radioaktyvumo poveikis gyvajam organizmui</a:t>
            </a:r>
            <a:endParaRPr lang="lt-LT"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3220134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900" y="559678"/>
            <a:ext cx="4356100" cy="4952492"/>
          </a:xfrm>
        </p:spPr>
        <p:txBody>
          <a:bodyPr/>
          <a:lstStyle/>
          <a:p>
            <a:r>
              <a:rPr lang="lt-LT" dirty="0" smtClean="0">
                <a:effectLst>
                  <a:outerShdw blurRad="38100" dist="38100" dir="2700000" algn="tl">
                    <a:srgbClr val="000000">
                      <a:alpha val="43137"/>
                    </a:srgbClr>
                  </a:outerShdw>
                </a:effectLst>
              </a:rPr>
              <a:t>Spinduliuočių poveikis</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663952" y="1124744"/>
            <a:ext cx="5910062" cy="5243494"/>
          </a:xfrm>
        </p:spPr>
        <p:txBody>
          <a:bodyPr/>
          <a:lstStyle/>
          <a:p>
            <a:pPr algn="just"/>
            <a:r>
              <a:rPr lang="lt-LT" b="1" dirty="0" smtClean="0"/>
              <a:t>Alfa spinduliuotė</a:t>
            </a:r>
            <a:r>
              <a:rPr lang="lt-LT" dirty="0" smtClean="0"/>
              <a:t> yra mažai pavojinga, nes nuo jos saugo oda. Tačiau patekusi į organizmo vidų ji labai kenkia, nes mažame tūryje sukuria daug jonų. Dėl šios spinduliuotės poveikio žmogus suserga mažakraujyste.</a:t>
            </a:r>
          </a:p>
          <a:p>
            <a:pPr algn="just"/>
            <a:r>
              <a:rPr lang="lt-LT" b="1" dirty="0" smtClean="0"/>
              <a:t>Beta spinduliuotė </a:t>
            </a:r>
            <a:r>
              <a:rPr lang="lt-LT" dirty="0" smtClean="0"/>
              <a:t>gali smarkiai nudeginti odą. Ši spinduliuotė gali sukelti odos vėžį. Jai ypač jautrios akys.</a:t>
            </a:r>
          </a:p>
          <a:p>
            <a:pPr algn="just"/>
            <a:r>
              <a:rPr lang="lt-LT" b="1" dirty="0" smtClean="0"/>
              <a:t>Gama spinduliuotė</a:t>
            </a:r>
            <a:r>
              <a:rPr lang="lt-LT" dirty="0" smtClean="0"/>
              <a:t> labai skvarbi, todėl gali paveikti giliai organizme esančius audinius, pakeisti kraujo sudėtį, sukelti mažakraujystę, kataraktą ir kt.</a:t>
            </a:r>
            <a:endParaRPr lang="lt-LT"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5400" y="2132856"/>
            <a:ext cx="4752528" cy="38164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023349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t> </a:t>
            </a:r>
            <a:endParaRPr lang="lt-LT" dirty="0"/>
          </a:p>
        </p:txBody>
      </p:sp>
      <p:sp>
        <p:nvSpPr>
          <p:cNvPr id="3" name="Content Placeholder 2"/>
          <p:cNvSpPr>
            <a:spLocks noGrp="1"/>
          </p:cNvSpPr>
          <p:nvPr>
            <p:ph sz="half" idx="1"/>
          </p:nvPr>
        </p:nvSpPr>
        <p:spPr>
          <a:xfrm>
            <a:off x="695400" y="3356992"/>
            <a:ext cx="4236906" cy="2530689"/>
          </a:xfrm>
        </p:spPr>
        <p:txBody>
          <a:bodyPr/>
          <a:lstStyle/>
          <a:p>
            <a:pPr marL="0" indent="0" algn="just">
              <a:buNone/>
            </a:pPr>
            <a:r>
              <a:rPr lang="lt-LT" dirty="0" smtClean="0"/>
              <a:t>Jis priklauso nuo:</a:t>
            </a:r>
          </a:p>
          <a:p>
            <a:pPr algn="just"/>
            <a:r>
              <a:rPr lang="lt-LT" dirty="0"/>
              <a:t>s</a:t>
            </a:r>
            <a:r>
              <a:rPr lang="lt-LT" dirty="0" smtClean="0"/>
              <a:t>pinduliuotės rūšies ir intensyvumo;</a:t>
            </a:r>
          </a:p>
          <a:p>
            <a:pPr algn="just"/>
            <a:r>
              <a:rPr lang="lt-LT" dirty="0"/>
              <a:t>s</a:t>
            </a:r>
            <a:r>
              <a:rPr lang="lt-LT" dirty="0" smtClean="0"/>
              <a:t>pinduliavimo trukmės;</a:t>
            </a:r>
          </a:p>
          <a:p>
            <a:pPr algn="just"/>
            <a:r>
              <a:rPr lang="lt-LT" dirty="0" smtClean="0"/>
              <a:t>organizmo jautrumo.</a:t>
            </a:r>
            <a:endParaRPr lang="lt-LT" dirty="0"/>
          </a:p>
        </p:txBody>
      </p:sp>
      <p:pic>
        <p:nvPicPr>
          <p:cNvPr id="5" name="Content Placeholder 4" descr="received_1119830961375204.jpeg"/>
          <p:cNvPicPr>
            <a:picLocks noGrp="1" noChangeAspect="1"/>
          </p:cNvPicPr>
          <p:nvPr>
            <p:ph sz="half" idx="2"/>
          </p:nvPr>
        </p:nvPicPr>
        <p:blipFill>
          <a:blip r:embed="rId2">
            <a:lum contrast="40000"/>
          </a:blip>
          <a:srcRect l="19374" t="14939" r="16618" b="8743"/>
          <a:stretch>
            <a:fillRect/>
          </a:stretch>
        </p:blipFill>
        <p:spPr>
          <a:xfrm>
            <a:off x="5722679" y="552208"/>
            <a:ext cx="5544616" cy="4824536"/>
          </a:xfrm>
        </p:spPr>
      </p:pic>
      <p:sp>
        <p:nvSpPr>
          <p:cNvPr id="4" name="Stačiakampis 3"/>
          <p:cNvSpPr/>
          <p:nvPr/>
        </p:nvSpPr>
        <p:spPr>
          <a:xfrm>
            <a:off x="5722679" y="5407516"/>
            <a:ext cx="5979481" cy="984885"/>
          </a:xfrm>
          <a:prstGeom prst="rect">
            <a:avLst/>
          </a:prstGeom>
        </p:spPr>
        <p:txBody>
          <a:bodyPr wrap="square">
            <a:spAutoFit/>
          </a:bodyPr>
          <a:lstStyle/>
          <a:p>
            <a:pPr marL="285750" indent="-285750">
              <a:buFont typeface="Arial" panose="020B0604020202020204" pitchFamily="34" charset="0"/>
              <a:buChar char="•"/>
            </a:pPr>
            <a:r>
              <a:rPr lang="lt-LT" sz="2000" dirty="0"/>
              <a:t>Vaizdo medžiaga:</a:t>
            </a:r>
          </a:p>
          <a:p>
            <a:r>
              <a:rPr lang="lt-LT" sz="2000" dirty="0">
                <a:hlinkClick r:id="rId3"/>
              </a:rPr>
              <a:t>http://</a:t>
            </a:r>
            <a:r>
              <a:rPr lang="lt-LT" sz="2000" dirty="0" smtClean="0">
                <a:hlinkClick r:id="rId3"/>
              </a:rPr>
              <a:t>www.youtube.com/watch?v=jwMENnvHQaI</a:t>
            </a:r>
            <a:endParaRPr lang="lt-LT" sz="2000" dirty="0" smtClean="0"/>
          </a:p>
          <a:p>
            <a:endParaRPr lang="lt-LT" dirty="0"/>
          </a:p>
        </p:txBody>
      </p:sp>
      <p:sp>
        <p:nvSpPr>
          <p:cNvPr id="6" name="Stačiakampis 5"/>
          <p:cNvSpPr/>
          <p:nvPr/>
        </p:nvSpPr>
        <p:spPr>
          <a:xfrm>
            <a:off x="407368" y="404664"/>
            <a:ext cx="6096000" cy="2400657"/>
          </a:xfrm>
          <a:prstGeom prst="rect">
            <a:avLst/>
          </a:prstGeom>
        </p:spPr>
        <p:txBody>
          <a:bodyPr>
            <a:spAutoFit/>
          </a:bodyPr>
          <a:lstStyle/>
          <a:p>
            <a:r>
              <a:rPr lang="lt-LT" sz="5000" i="1" dirty="0" smtClean="0">
                <a:solidFill>
                  <a:prstClr val="black">
                    <a:lumMod val="85000"/>
                    <a:lumOff val="15000"/>
                  </a:prstClr>
                </a:solidFill>
                <a:effectLst>
                  <a:outerShdw blurRad="38100" dist="38100" dir="2700000" algn="tl">
                    <a:srgbClr val="000000">
                      <a:alpha val="43137"/>
                    </a:srgbClr>
                  </a:outerShdw>
                </a:effectLst>
                <a:latin typeface="Century Schoolbook"/>
                <a:ea typeface="+mj-ea"/>
                <a:cs typeface="+mj-cs"/>
              </a:rPr>
              <a:t>Radioaktyvumo poveikis žmogaus organizmui</a:t>
            </a:r>
            <a:endParaRPr lang="lt-LT" dirty="0"/>
          </a:p>
        </p:txBody>
      </p:sp>
    </p:spTree>
    <p:extLst>
      <p:ext uri="{BB962C8B-B14F-4D97-AF65-F5344CB8AC3E}">
        <p14:creationId xmlns:p14="http://schemas.microsoft.com/office/powerpoint/2010/main" val="3639423584"/>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6213" y="2108200"/>
            <a:ext cx="9905998" cy="1905000"/>
          </a:xfrm>
        </p:spPr>
        <p:txBody>
          <a:bodyPr/>
          <a:lstStyle/>
          <a:p>
            <a:r>
              <a:rPr lang="lt-LT" dirty="0" smtClean="0">
                <a:effectLst>
                  <a:outerShdw blurRad="38100" dist="38100" dir="2700000" algn="tl">
                    <a:srgbClr val="000000">
                      <a:alpha val="43137"/>
                    </a:srgbClr>
                  </a:outerShdw>
                </a:effectLst>
              </a:rPr>
              <a:t>Didžiausios katastrofos</a:t>
            </a:r>
            <a:endParaRPr lang="lt-LT" dirty="0">
              <a:effectLst>
                <a:outerShdw blurRad="38100" dist="38100" dir="2700000" algn="tl">
                  <a:srgbClr val="000000">
                    <a:alpha val="43137"/>
                  </a:srgbClr>
                </a:outerShdw>
              </a:effectLst>
            </a:endParaRPr>
          </a:p>
        </p:txBody>
      </p:sp>
      <p:pic>
        <p:nvPicPr>
          <p:cNvPr id="1026" name="Picture 2" descr="https://media.giphy.com/media/tS8wJ5Uk9EONa/giphy.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4737101" y="2868766"/>
            <a:ext cx="6210300" cy="32478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912358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Hirosima</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lt-LT" dirty="0" smtClean="0"/>
              <a:t>Įvyko 1945 m. rugpjūčio 6d.</a:t>
            </a:r>
          </a:p>
          <a:p>
            <a:r>
              <a:rPr lang="lt-LT" dirty="0"/>
              <a:t>JAV strateginis </a:t>
            </a:r>
            <a:r>
              <a:rPr lang="lt-LT" dirty="0" smtClean="0"/>
              <a:t>bombonešis, </a:t>
            </a:r>
            <a:r>
              <a:rPr lang="lt-LT" dirty="0"/>
              <a:t>numetė ant </a:t>
            </a:r>
            <a:r>
              <a:rPr lang="lt-LT" dirty="0" smtClean="0"/>
              <a:t>Hirosimos </a:t>
            </a:r>
            <a:r>
              <a:rPr lang="lt-LT" dirty="0"/>
              <a:t>atominį ginklą „Mažylis</a:t>
            </a:r>
            <a:r>
              <a:rPr lang="lt-LT" dirty="0" smtClean="0"/>
              <a:t>“.</a:t>
            </a:r>
          </a:p>
          <a:p>
            <a:r>
              <a:rPr lang="lt-LT" dirty="0" smtClean="0"/>
              <a:t> Žuvo </a:t>
            </a:r>
            <a:r>
              <a:rPr lang="lt-LT" dirty="0"/>
              <a:t>maždaug </a:t>
            </a:r>
            <a:r>
              <a:rPr lang="lt-LT" dirty="0" smtClean="0"/>
              <a:t>80 000 žmonių.</a:t>
            </a:r>
          </a:p>
          <a:p>
            <a:r>
              <a:rPr lang="lt-LT" dirty="0" smtClean="0"/>
              <a:t>Smarkiai </a:t>
            </a:r>
            <a:r>
              <a:rPr lang="lt-LT" dirty="0"/>
              <a:t>nusiaubta maždaug 80 % miesto teritorijos. </a:t>
            </a:r>
            <a:endParaRPr lang="lt-LT" dirty="0" smtClean="0"/>
          </a:p>
          <a:p>
            <a:r>
              <a:rPr lang="lt-LT" dirty="0" smtClean="0"/>
              <a:t>Per </a:t>
            </a:r>
            <a:r>
              <a:rPr lang="lt-LT" dirty="0"/>
              <a:t>keletą kitų mėnesių dar maždaug 60 000 žmonių mirė nuo sužeidimų ar apsinuodijimo radiacija.</a:t>
            </a:r>
          </a:p>
        </p:txBody>
      </p:sp>
      <p:pic>
        <p:nvPicPr>
          <p:cNvPr id="4" name="Picture 3"/>
          <p:cNvPicPr>
            <a:picLocks noChangeAspect="1"/>
          </p:cNvPicPr>
          <p:nvPr/>
        </p:nvPicPr>
        <p:blipFill>
          <a:blip r:embed="rId2"/>
          <a:stretch>
            <a:fillRect/>
          </a:stretch>
        </p:blipFill>
        <p:spPr>
          <a:xfrm>
            <a:off x="766488" y="2481450"/>
            <a:ext cx="3829418" cy="3195450"/>
          </a:xfrm>
          <a:prstGeom prst="rect">
            <a:avLst/>
          </a:prstGeom>
        </p:spPr>
      </p:pic>
      <p:pic>
        <p:nvPicPr>
          <p:cNvPr id="5" name="Picture 4"/>
          <p:cNvPicPr>
            <a:picLocks noChangeAspect="1"/>
          </p:cNvPicPr>
          <p:nvPr/>
        </p:nvPicPr>
        <p:blipFill>
          <a:blip r:embed="rId3"/>
          <a:stretch>
            <a:fillRect/>
          </a:stretch>
        </p:blipFill>
        <p:spPr>
          <a:xfrm>
            <a:off x="5181600" y="3948591"/>
            <a:ext cx="3441700" cy="2275631"/>
          </a:xfrm>
          <a:prstGeom prst="rect">
            <a:avLst/>
          </a:prstGeom>
        </p:spPr>
      </p:pic>
      <p:pic>
        <p:nvPicPr>
          <p:cNvPr id="6" name="Picture 5"/>
          <p:cNvPicPr>
            <a:picLocks noChangeAspect="1"/>
          </p:cNvPicPr>
          <p:nvPr/>
        </p:nvPicPr>
        <p:blipFill>
          <a:blip r:embed="rId4"/>
          <a:stretch>
            <a:fillRect/>
          </a:stretch>
        </p:blipFill>
        <p:spPr>
          <a:xfrm>
            <a:off x="8802687" y="4156924"/>
            <a:ext cx="2769125" cy="1858963"/>
          </a:xfrm>
          <a:prstGeom prst="rect">
            <a:avLst/>
          </a:prstGeom>
        </p:spPr>
      </p:pic>
    </p:spTree>
    <p:extLst>
      <p:ext uri="{BB962C8B-B14F-4D97-AF65-F5344CB8AC3E}">
        <p14:creationId xmlns:p14="http://schemas.microsoft.com/office/powerpoint/2010/main" val="273756709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Nagasakis</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lstStyle/>
          <a:p>
            <a:r>
              <a:rPr lang="lt-LT" dirty="0" smtClean="0"/>
              <a:t>Įvyko 1945 m. Rugpjūčio 9 d.</a:t>
            </a:r>
          </a:p>
          <a:p>
            <a:r>
              <a:rPr lang="lt-LT" dirty="0" smtClean="0"/>
              <a:t>Ant Nagasakio buvo numesta antroji atominė bomba – „Dručkis“. </a:t>
            </a:r>
          </a:p>
          <a:p>
            <a:r>
              <a:rPr lang="lt-LT" dirty="0" smtClean="0"/>
              <a:t>Buvo </a:t>
            </a:r>
            <a:r>
              <a:rPr lang="lt-LT" dirty="0"/>
              <a:t>sugriauta apie trečdalis </a:t>
            </a:r>
            <a:r>
              <a:rPr lang="lt-LT" dirty="0" smtClean="0"/>
              <a:t>miesto.</a:t>
            </a:r>
          </a:p>
          <a:p>
            <a:r>
              <a:rPr lang="lt-LT" dirty="0" smtClean="0"/>
              <a:t>Žuvo apie 40000 žmonių</a:t>
            </a:r>
            <a:r>
              <a:rPr lang="lt-LT" dirty="0"/>
              <a:t>. </a:t>
            </a:r>
            <a:endParaRPr lang="lt-LT" dirty="0" smtClean="0"/>
          </a:p>
          <a:p>
            <a:r>
              <a:rPr lang="lt-LT" dirty="0" smtClean="0"/>
              <a:t>Bombos </a:t>
            </a:r>
            <a:r>
              <a:rPr lang="lt-LT" dirty="0"/>
              <a:t>sprogimo vietoje pastatytas memorialas aukoms atminti</a:t>
            </a:r>
            <a:r>
              <a:rPr lang="lt-LT" dirty="0" smtClean="0"/>
              <a:t>.</a:t>
            </a:r>
          </a:p>
        </p:txBody>
      </p:sp>
      <p:pic>
        <p:nvPicPr>
          <p:cNvPr id="4" name="Picture 3"/>
          <p:cNvPicPr>
            <a:picLocks noChangeAspect="1"/>
          </p:cNvPicPr>
          <p:nvPr/>
        </p:nvPicPr>
        <p:blipFill>
          <a:blip r:embed="rId2"/>
          <a:stretch>
            <a:fillRect/>
          </a:stretch>
        </p:blipFill>
        <p:spPr>
          <a:xfrm>
            <a:off x="536236" y="1969481"/>
            <a:ext cx="4059670" cy="3275619"/>
          </a:xfrm>
          <a:prstGeom prst="rect">
            <a:avLst/>
          </a:prstGeom>
        </p:spPr>
      </p:pic>
      <p:pic>
        <p:nvPicPr>
          <p:cNvPr id="5" name="Picture 4"/>
          <p:cNvPicPr>
            <a:picLocks noChangeAspect="1"/>
          </p:cNvPicPr>
          <p:nvPr/>
        </p:nvPicPr>
        <p:blipFill>
          <a:blip r:embed="rId3"/>
          <a:stretch>
            <a:fillRect/>
          </a:stretch>
        </p:blipFill>
        <p:spPr>
          <a:xfrm>
            <a:off x="5181600" y="4108084"/>
            <a:ext cx="3762023" cy="2116138"/>
          </a:xfrm>
          <a:prstGeom prst="rect">
            <a:avLst/>
          </a:prstGeom>
        </p:spPr>
      </p:pic>
      <p:pic>
        <p:nvPicPr>
          <p:cNvPr id="6" name="Picture 5"/>
          <p:cNvPicPr>
            <a:picLocks noChangeAspect="1"/>
          </p:cNvPicPr>
          <p:nvPr/>
        </p:nvPicPr>
        <p:blipFill>
          <a:blip r:embed="rId4"/>
          <a:stretch>
            <a:fillRect/>
          </a:stretch>
        </p:blipFill>
        <p:spPr>
          <a:xfrm>
            <a:off x="9226550" y="3254009"/>
            <a:ext cx="2485198" cy="2970213"/>
          </a:xfrm>
          <a:prstGeom prst="rect">
            <a:avLst/>
          </a:prstGeom>
        </p:spPr>
      </p:pic>
    </p:spTree>
    <p:extLst>
      <p:ext uri="{BB962C8B-B14F-4D97-AF65-F5344CB8AC3E}">
        <p14:creationId xmlns:p14="http://schemas.microsoft.com/office/powerpoint/2010/main" val="39838538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dirty="0" smtClean="0">
                <a:effectLst>
                  <a:outerShdw blurRad="38100" dist="38100" dir="2700000" algn="tl">
                    <a:srgbClr val="000000">
                      <a:alpha val="43137"/>
                    </a:srgbClr>
                  </a:outerShdw>
                </a:effectLst>
              </a:rPr>
              <a:t>Černobylio avarija</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181600" y="188640"/>
            <a:ext cx="6248398" cy="5322500"/>
          </a:xfrm>
        </p:spPr>
        <p:txBody>
          <a:bodyPr/>
          <a:lstStyle/>
          <a:p>
            <a:r>
              <a:rPr lang="lt-LT" dirty="0" smtClean="0"/>
              <a:t>Ji įvyko </a:t>
            </a:r>
            <a:r>
              <a:rPr lang="lt-LT" dirty="0"/>
              <a:t>1986 m. balandžio 26 d</a:t>
            </a:r>
            <a:r>
              <a:rPr lang="lt-LT" dirty="0" smtClean="0"/>
              <a:t>., Ukrainoje </a:t>
            </a:r>
            <a:r>
              <a:rPr lang="lt-LT" dirty="0" err="1" smtClean="0"/>
              <a:t>Pripetės</a:t>
            </a:r>
            <a:r>
              <a:rPr lang="lt-LT" dirty="0" smtClean="0"/>
              <a:t> mieste, esančiame 2km nuo Černobylio.</a:t>
            </a:r>
          </a:p>
          <a:p>
            <a:r>
              <a:rPr lang="lt-LT" dirty="0" smtClean="0"/>
              <a:t>Avarijos metu buvo sunaikintas </a:t>
            </a:r>
            <a:r>
              <a:rPr lang="lt-LT" dirty="0"/>
              <a:t>ketvirtasis Černobylio atominės elektrinės </a:t>
            </a:r>
            <a:r>
              <a:rPr lang="lt-LT" dirty="0" smtClean="0"/>
              <a:t>blokas. Griūtis </a:t>
            </a:r>
            <a:r>
              <a:rPr lang="lt-LT" dirty="0"/>
              <a:t>buvo sprogstamojo pobūdžio, reaktorius buvo visiškai sunaikintas, o į aplinką išmestas didelis kiekis radioaktyvių medžiagų</a:t>
            </a:r>
            <a:r>
              <a:rPr lang="lt-LT" dirty="0" smtClean="0"/>
              <a:t>.</a:t>
            </a:r>
          </a:p>
          <a:p>
            <a:r>
              <a:rPr lang="lt-LT" dirty="0" smtClean="0"/>
              <a:t>Per </a:t>
            </a:r>
            <a:r>
              <a:rPr lang="lt-LT" dirty="0"/>
              <a:t>pirmuosius tris mėnesius, po avarijos, mirė 31 žmogus, ilgalaikės spinduliuotės </a:t>
            </a:r>
            <a:r>
              <a:rPr lang="lt-LT" dirty="0" smtClean="0"/>
              <a:t>poveikis </a:t>
            </a:r>
            <a:r>
              <a:rPr lang="lt-LT" dirty="0"/>
              <a:t>15 metų </a:t>
            </a:r>
            <a:r>
              <a:rPr lang="lt-LT" dirty="0" smtClean="0"/>
              <a:t>laikotarpyje </a:t>
            </a:r>
            <a:r>
              <a:rPr lang="lt-LT" dirty="0"/>
              <a:t>tapo </a:t>
            </a:r>
            <a:r>
              <a:rPr lang="lt-LT" dirty="0" smtClean="0"/>
              <a:t>60 – 80 </a:t>
            </a:r>
            <a:r>
              <a:rPr lang="lt-LT" dirty="0"/>
              <a:t>žmonių mirties priežastimi</a:t>
            </a:r>
            <a:r>
              <a:rPr lang="lt-LT" dirty="0" smtClean="0"/>
              <a:t>. </a:t>
            </a:r>
            <a:r>
              <a:rPr lang="lt-LT" dirty="0"/>
              <a:t>134 žmonėms išsivystė vienokio ar kitokio laipsnio spindulinė </a:t>
            </a:r>
            <a:r>
              <a:rPr lang="lt-LT" dirty="0" smtClean="0"/>
              <a:t>liga.</a:t>
            </a:r>
            <a:endParaRPr lang="lt-LT" dirty="0"/>
          </a:p>
        </p:txBody>
      </p:sp>
      <p:pic>
        <p:nvPicPr>
          <p:cNvPr id="4" name="Picture 3"/>
          <p:cNvPicPr>
            <a:picLocks noChangeAspect="1"/>
          </p:cNvPicPr>
          <p:nvPr/>
        </p:nvPicPr>
        <p:blipFill rotWithShape="1">
          <a:blip r:embed="rId2">
            <a:duotone>
              <a:prstClr val="black"/>
              <a:schemeClr val="tx2">
                <a:tint val="45000"/>
                <a:satMod val="400000"/>
              </a:schemeClr>
            </a:duotone>
          </a:blip>
          <a:srcRect r="33677" b="2000"/>
          <a:stretch/>
        </p:blipFill>
        <p:spPr>
          <a:xfrm>
            <a:off x="5175236" y="4398307"/>
            <a:ext cx="3024336" cy="2101228"/>
          </a:xfrm>
          <a:prstGeom prst="rect">
            <a:avLst/>
          </a:prstGeom>
        </p:spPr>
      </p:pic>
      <p:pic>
        <p:nvPicPr>
          <p:cNvPr id="5" name="Picture 4"/>
          <p:cNvPicPr>
            <a:picLocks noChangeAspect="1"/>
          </p:cNvPicPr>
          <p:nvPr/>
        </p:nvPicPr>
        <p:blipFill>
          <a:blip r:embed="rId3">
            <a:grayscl/>
          </a:blip>
          <a:stretch>
            <a:fillRect/>
          </a:stretch>
        </p:blipFill>
        <p:spPr>
          <a:xfrm>
            <a:off x="8400256" y="4398308"/>
            <a:ext cx="3168098" cy="2101228"/>
          </a:xfrm>
          <a:prstGeom prst="rect">
            <a:avLst/>
          </a:prstGeom>
        </p:spPr>
      </p:pic>
      <p:pic>
        <p:nvPicPr>
          <p:cNvPr id="6" name="Picture 5"/>
          <p:cNvPicPr>
            <a:picLocks noChangeAspect="1"/>
          </p:cNvPicPr>
          <p:nvPr/>
        </p:nvPicPr>
        <p:blipFill>
          <a:blip r:embed="rId4"/>
          <a:stretch>
            <a:fillRect/>
          </a:stretch>
        </p:blipFill>
        <p:spPr>
          <a:xfrm>
            <a:off x="839416" y="2132855"/>
            <a:ext cx="3816424" cy="3818701"/>
          </a:xfrm>
          <a:prstGeom prst="rect">
            <a:avLst/>
          </a:prstGeom>
        </p:spPr>
      </p:pic>
    </p:spTree>
    <p:extLst>
      <p:ext uri="{BB962C8B-B14F-4D97-AF65-F5344CB8AC3E}">
        <p14:creationId xmlns:p14="http://schemas.microsoft.com/office/powerpoint/2010/main" val="168713306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10241" y="737099"/>
            <a:ext cx="3833906" cy="1460191"/>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r>
              <a:rPr lang="lt-LT" dirty="0" err="1" smtClean="0"/>
              <a:t>Fukušima</a:t>
            </a:r>
            <a:endParaRPr lang="lt-LT" dirty="0"/>
          </a:p>
        </p:txBody>
      </p:sp>
      <p:sp>
        <p:nvSpPr>
          <p:cNvPr id="3" name="Turinio vietos rezervavimo ženklas 2"/>
          <p:cNvSpPr>
            <a:spLocks noGrp="1"/>
          </p:cNvSpPr>
          <p:nvPr>
            <p:ph idx="1"/>
          </p:nvPr>
        </p:nvSpPr>
        <p:spPr>
          <a:xfrm>
            <a:off x="5086065" y="105042"/>
            <a:ext cx="6842077" cy="5655156"/>
          </a:xfrm>
        </p:spPr>
        <p:txBody>
          <a:bodyPr>
            <a:normAutofit lnSpcReduction="10000"/>
          </a:bodyPr>
          <a:lstStyle/>
          <a:p>
            <a:r>
              <a:rPr lang="lt-LT" dirty="0" smtClean="0"/>
              <a:t>Įvyko 2011 kovo 11 d.</a:t>
            </a:r>
          </a:p>
          <a:p>
            <a:r>
              <a:rPr lang="lt-LT" dirty="0" smtClean="0"/>
              <a:t>Japoniją supurtė 9 balų pagal </a:t>
            </a:r>
            <a:r>
              <a:rPr lang="lt-LT" dirty="0" err="1" smtClean="0"/>
              <a:t>Richterio</a:t>
            </a:r>
            <a:r>
              <a:rPr lang="lt-LT" dirty="0" smtClean="0"/>
              <a:t> skalę žemės drebėjimas, po kurio kilusi cunamio banga sulig keturių penkių aukštų namu pralaužė beveik perpus mažesnę </a:t>
            </a:r>
            <a:r>
              <a:rPr lang="lt-LT" dirty="0" err="1" smtClean="0"/>
              <a:t>Fukušimos</a:t>
            </a:r>
            <a:r>
              <a:rPr lang="lt-LT" dirty="0" smtClean="0"/>
              <a:t> atominės jėgainės apsauginę sieną. Vienas po kito kilo sprogimai, į atmosferą pradėjo sklisti radioaktyvūs elementai. </a:t>
            </a:r>
          </a:p>
          <a:p>
            <a:r>
              <a:rPr lang="lt-LT" dirty="0" smtClean="0"/>
              <a:t>Po nelaimės </a:t>
            </a:r>
            <a:r>
              <a:rPr lang="lt-LT" dirty="0" err="1" smtClean="0"/>
              <a:t>Fukušimoje</a:t>
            </a:r>
            <a:r>
              <a:rPr lang="lt-LT" dirty="0" smtClean="0"/>
              <a:t> radioaktyvaus cezio į aplinką pateko 168 kartus daugiau nei Hirosimoje sprogus atominei bombai. Radiacija užteršė aplinką, tačiau iki šiol nenusinešė nė vienos gyvybės.</a:t>
            </a:r>
          </a:p>
          <a:p>
            <a:r>
              <a:rPr lang="lt-LT" dirty="0" smtClean="0"/>
              <a:t>Istorijoje </a:t>
            </a:r>
            <a:r>
              <a:rPr lang="lt-LT" dirty="0"/>
              <a:t>tai viena iš didžiausių tokių avarijų, su kurios padariniais, atrodo, bus kovojama ilgai.</a:t>
            </a:r>
          </a:p>
          <a:p>
            <a:r>
              <a:rPr lang="lt-LT" dirty="0" smtClean="0"/>
              <a:t>Vaizdo </a:t>
            </a:r>
            <a:r>
              <a:rPr lang="lt-LT" dirty="0"/>
              <a:t>medžiaga: </a:t>
            </a:r>
            <a:r>
              <a:rPr lang="lt-LT" dirty="0">
                <a:hlinkClick r:id="rId2"/>
              </a:rPr>
              <a:t>https://</a:t>
            </a:r>
            <a:r>
              <a:rPr lang="lt-LT" dirty="0" smtClean="0">
                <a:hlinkClick r:id="rId2"/>
              </a:rPr>
              <a:t>www.youtube.com/watch?v=PqQWpo_AsF8</a:t>
            </a:r>
            <a:endParaRPr lang="lt-LT" dirty="0" smtClean="0"/>
          </a:p>
        </p:txBody>
      </p:sp>
      <p:pic>
        <p:nvPicPr>
          <p:cNvPr id="1026" name="Picture 2"/>
          <p:cNvPicPr>
            <a:picLocks noChangeAspect="1" noChangeArrowheads="1"/>
          </p:cNvPicPr>
          <p:nvPr/>
        </p:nvPicPr>
        <p:blipFill>
          <a:blip r:embed="rId3">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395785" y="1983193"/>
            <a:ext cx="4462818" cy="33667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grayscl/>
            <a:extLst>
              <a:ext uri="{28A0092B-C50C-407E-A947-70E740481C1C}">
                <a14:useLocalDpi xmlns:a14="http://schemas.microsoft.com/office/drawing/2010/main" val="0"/>
              </a:ext>
            </a:extLst>
          </a:blip>
          <a:srcRect/>
          <a:stretch>
            <a:fillRect/>
          </a:stretch>
        </p:blipFill>
        <p:spPr bwMode="auto">
          <a:xfrm>
            <a:off x="8407021" y="5349923"/>
            <a:ext cx="2757271" cy="13647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duotone>
              <a:prstClr val="black"/>
              <a:schemeClr val="tx2">
                <a:tint val="45000"/>
                <a:satMod val="400000"/>
              </a:schemeClr>
            </a:duotone>
            <a:extLst>
              <a:ext uri="{28A0092B-C50C-407E-A947-70E740481C1C}">
                <a14:useLocalDpi xmlns:a14="http://schemas.microsoft.com/office/drawing/2010/main" val="0"/>
              </a:ext>
            </a:extLst>
          </a:blip>
          <a:srcRect/>
          <a:stretch>
            <a:fillRect/>
          </a:stretch>
        </p:blipFill>
        <p:spPr bwMode="auto">
          <a:xfrm>
            <a:off x="5377218" y="5349922"/>
            <a:ext cx="2784144" cy="13647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69819531"/>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3432" y="2924944"/>
            <a:ext cx="9905998" cy="19050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lt-LT" sz="6000" dirty="0" smtClean="0">
                <a:effectLst>
                  <a:outerShdw blurRad="38100" dist="38100" dir="2700000" algn="tl">
                    <a:srgbClr val="000000">
                      <a:alpha val="43137"/>
                    </a:srgbClr>
                  </a:outerShdw>
                </a:effectLst>
              </a:rPr>
              <a:t>Įdomūs faktai</a:t>
            </a:r>
            <a:endParaRPr lang="lt-LT" sz="60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842916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0" y="559678"/>
            <a:ext cx="4240306" cy="4952492"/>
          </a:xfrm>
        </p:spPr>
        <p:txBody>
          <a:bodyPr/>
          <a:lstStyle/>
          <a:p>
            <a:r>
              <a:rPr lang="lt-LT" dirty="0" smtClean="0">
                <a:effectLst>
                  <a:outerShdw blurRad="38100" dist="38100" dir="2700000" algn="tl">
                    <a:srgbClr val="000000">
                      <a:alpha val="43137"/>
                    </a:srgbClr>
                  </a:outerShdw>
                </a:effectLst>
              </a:rPr>
              <a:t>Radioaktyvus maistas</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181600" y="1556792"/>
            <a:ext cx="6248398" cy="4667430"/>
          </a:xfrm>
        </p:spPr>
        <p:txBody>
          <a:bodyPr/>
          <a:lstStyle/>
          <a:p>
            <a:pPr marL="0" indent="0">
              <a:buNone/>
            </a:pPr>
            <a:r>
              <a:rPr lang="lt-LT" b="1" dirty="0" smtClean="0"/>
              <a:t>Radioaktyvusis pavojus slepiasi maiste:</a:t>
            </a:r>
          </a:p>
          <a:p>
            <a:pPr algn="just"/>
            <a:r>
              <a:rPr lang="lt-LT" b="1" dirty="0" smtClean="0"/>
              <a:t>Braziliški riešutai</a:t>
            </a:r>
            <a:r>
              <a:rPr lang="lt-LT" dirty="0" smtClean="0"/>
              <a:t>. Juose yra radiacijos, nes Braziliškasis riešutmedis taip giliai įleidžia šaknis, kad jos absorbuoja žemės gelmėse esantį radį.</a:t>
            </a:r>
          </a:p>
          <a:p>
            <a:pPr algn="just"/>
            <a:r>
              <a:rPr lang="lt-LT" b="1" dirty="0"/>
              <a:t>Bananai</a:t>
            </a:r>
            <a:r>
              <a:rPr lang="lt-LT" dirty="0"/>
              <a:t>. </a:t>
            </a:r>
            <a:r>
              <a:rPr lang="lt-LT" dirty="0" smtClean="0"/>
              <a:t>Juose </a:t>
            </a:r>
            <a:r>
              <a:rPr lang="lt-LT" dirty="0"/>
              <a:t>randamas </a:t>
            </a:r>
            <a:r>
              <a:rPr lang="lt-LT" kern="600" dirty="0"/>
              <a:t>40</a:t>
            </a:r>
            <a:r>
              <a:rPr lang="lt-LT" dirty="0"/>
              <a:t>K </a:t>
            </a:r>
            <a:r>
              <a:rPr lang="lt-LT" dirty="0" smtClean="0"/>
              <a:t>izotopas</a:t>
            </a:r>
            <a:r>
              <a:rPr lang="lt-LT" dirty="0"/>
              <a:t>. Dėl jo šie </a:t>
            </a:r>
            <a:r>
              <a:rPr lang="lt-LT" dirty="0" smtClean="0"/>
              <a:t>vaisiai </a:t>
            </a:r>
            <a:r>
              <a:rPr lang="lt-LT" dirty="0"/>
              <a:t>skleidžia labai nestiprią radiaciją. Izotopas į bananų vaisius patenka iš žemės gelmių per augalo šaknis</a:t>
            </a:r>
            <a:r>
              <a:rPr lang="lt-LT" dirty="0" smtClean="0"/>
              <a:t>.</a:t>
            </a:r>
          </a:p>
          <a:p>
            <a:pPr algn="just"/>
            <a:r>
              <a:rPr lang="lt-LT" b="1" dirty="0" smtClean="0"/>
              <a:t>Grybai</a:t>
            </a:r>
            <a:r>
              <a:rPr lang="lt-LT" dirty="0"/>
              <a:t>. Valgomi grybai gali sukaupti 50 kartų daugiau radioaktyvių medžiagų </a:t>
            </a:r>
            <a:r>
              <a:rPr lang="lt-LT" dirty="0" smtClean="0"/>
              <a:t>nei </a:t>
            </a:r>
            <a:r>
              <a:rPr lang="lt-LT" dirty="0"/>
              <a:t>šalia grybų augantys augalai. </a:t>
            </a:r>
            <a:endParaRPr lang="lt-LT" dirty="0" smtClean="0"/>
          </a:p>
          <a:p>
            <a:endParaRPr lang="lt-LT" dirty="0"/>
          </a:p>
        </p:txBody>
      </p:sp>
      <p:pic>
        <p:nvPicPr>
          <p:cNvPr id="4" name="Picture 3"/>
          <p:cNvPicPr>
            <a:picLocks noChangeAspect="1"/>
          </p:cNvPicPr>
          <p:nvPr/>
        </p:nvPicPr>
        <p:blipFill>
          <a:blip r:embed="rId2"/>
          <a:stretch>
            <a:fillRect/>
          </a:stretch>
        </p:blipFill>
        <p:spPr>
          <a:xfrm>
            <a:off x="0" y="2191800"/>
            <a:ext cx="3215710" cy="1688248"/>
          </a:xfrm>
          <a:prstGeom prst="rect">
            <a:avLst/>
          </a:prstGeom>
        </p:spPr>
      </p:pic>
      <p:pic>
        <p:nvPicPr>
          <p:cNvPr id="5" name="Picture 4"/>
          <p:cNvPicPr>
            <a:picLocks noChangeAspect="1"/>
          </p:cNvPicPr>
          <p:nvPr/>
        </p:nvPicPr>
        <p:blipFill>
          <a:blip r:embed="rId3"/>
          <a:stretch>
            <a:fillRect/>
          </a:stretch>
        </p:blipFill>
        <p:spPr>
          <a:xfrm>
            <a:off x="2220441" y="2191800"/>
            <a:ext cx="2759075" cy="2759075"/>
          </a:xfrm>
          <a:prstGeom prst="rect">
            <a:avLst/>
          </a:prstGeom>
        </p:spPr>
      </p:pic>
      <p:pic>
        <p:nvPicPr>
          <p:cNvPr id="1028" name="Picture 4"/>
          <p:cNvPicPr>
            <a:picLocks noChangeAspect="1" noChangeArrowheads="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94735" y="4365104"/>
            <a:ext cx="2026239" cy="167348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01953126"/>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9700" y="559678"/>
            <a:ext cx="4456206" cy="4952492"/>
          </a:xfrm>
          <a:ln>
            <a:noFill/>
          </a:ln>
          <a:effectLst/>
        </p:spPr>
        <p:txBody>
          <a:bodyPr/>
          <a:lstStyle/>
          <a:p>
            <a:r>
              <a:rPr lang="lt-LT" dirty="0" smtClean="0">
                <a:effectLst>
                  <a:outerShdw blurRad="38100" dist="38100" dir="2700000" algn="tl">
                    <a:srgbClr val="000000">
                      <a:alpha val="43137"/>
                    </a:srgbClr>
                  </a:outerShdw>
                </a:effectLst>
              </a:rPr>
              <a:t>Kiti radiacijos šaltiniai</a:t>
            </a:r>
            <a:endParaRPr lang="lt-LT"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5181600" y="569066"/>
            <a:ext cx="6248398" cy="6009534"/>
          </a:xfrm>
        </p:spPr>
        <p:txBody>
          <a:bodyPr>
            <a:normAutofit lnSpcReduction="10000"/>
          </a:bodyPr>
          <a:lstStyle/>
          <a:p>
            <a:pPr marL="0" indent="0" algn="just">
              <a:buNone/>
            </a:pPr>
            <a:r>
              <a:rPr lang="lt-LT" b="1" dirty="0" smtClean="0"/>
              <a:t>Taip pat radiacijos randama:</a:t>
            </a:r>
          </a:p>
          <a:p>
            <a:pPr algn="just"/>
            <a:r>
              <a:rPr lang="lt-LT" b="1" dirty="0" smtClean="0"/>
              <a:t>Niujorko didžioji centrinė stotis</a:t>
            </a:r>
            <a:r>
              <a:rPr lang="lt-LT" dirty="0" smtClean="0"/>
              <a:t>. Daugelis </a:t>
            </a:r>
            <a:r>
              <a:rPr lang="lt-LT" dirty="0"/>
              <a:t>sienų ir grindys yra marmurinės. Šios </a:t>
            </a:r>
            <a:r>
              <a:rPr lang="lt-LT" dirty="0" smtClean="0"/>
              <a:t>uolienos </a:t>
            </a:r>
            <a:r>
              <a:rPr lang="lt-LT" dirty="0"/>
              <a:t>savybė ta, kad ji gali kaupti </a:t>
            </a:r>
            <a:r>
              <a:rPr lang="lt-LT" dirty="0" smtClean="0"/>
              <a:t>radioaktyviąsias </a:t>
            </a:r>
            <a:r>
              <a:rPr lang="lt-LT" dirty="0"/>
              <a:t>daleles</a:t>
            </a:r>
            <a:r>
              <a:rPr lang="lt-LT" dirty="0" smtClean="0"/>
              <a:t>. Todėl čia radiacijos </a:t>
            </a:r>
            <a:r>
              <a:rPr lang="lt-LT" dirty="0"/>
              <a:t>lygis viršija branduolinėms jėgainėms teisiškai leidžiamas </a:t>
            </a:r>
            <a:r>
              <a:rPr lang="lt-LT" dirty="0" smtClean="0"/>
              <a:t>normas.</a:t>
            </a:r>
          </a:p>
          <a:p>
            <a:pPr algn="just"/>
            <a:r>
              <a:rPr lang="lt-LT" dirty="0" smtClean="0"/>
              <a:t> </a:t>
            </a:r>
            <a:r>
              <a:rPr lang="lt-LT" b="1" dirty="0" smtClean="0"/>
              <a:t>Močiutės palikimas</a:t>
            </a:r>
            <a:r>
              <a:rPr lang="lt-LT" dirty="0" smtClean="0"/>
              <a:t>. Daugybė </a:t>
            </a:r>
            <a:r>
              <a:rPr lang="lt-LT" dirty="0"/>
              <a:t>stiklo ir keramikos dirbinių, </a:t>
            </a:r>
            <a:r>
              <a:rPr lang="lt-LT" dirty="0" smtClean="0"/>
              <a:t>kurie </a:t>
            </a:r>
            <a:r>
              <a:rPr lang="lt-LT" dirty="0"/>
              <a:t>buvo pagaminti iki </a:t>
            </a:r>
            <a:r>
              <a:rPr lang="lt-LT" dirty="0" smtClean="0"/>
              <a:t>1960</a:t>
            </a:r>
            <a:r>
              <a:rPr lang="lt-LT" dirty="0"/>
              <a:t> </a:t>
            </a:r>
            <a:r>
              <a:rPr lang="lt-LT" dirty="0" smtClean="0"/>
              <a:t>m</a:t>
            </a:r>
            <a:r>
              <a:rPr lang="lt-LT" dirty="0"/>
              <a:t>., yra </a:t>
            </a:r>
            <a:r>
              <a:rPr lang="lt-LT" dirty="0" smtClean="0"/>
              <a:t>radioaktyvūs</a:t>
            </a:r>
            <a:r>
              <a:rPr lang="lt-LT" dirty="0"/>
              <a:t>, ypač tie, kurie akį traukia oranžine </a:t>
            </a:r>
            <a:r>
              <a:rPr lang="lt-LT" dirty="0" smtClean="0"/>
              <a:t>ir </a:t>
            </a:r>
            <a:r>
              <a:rPr lang="lt-LT" dirty="0"/>
              <a:t>raudona spalvomis. Nemenki urano kiekiai buvo </a:t>
            </a:r>
            <a:r>
              <a:rPr lang="lt-LT" dirty="0" smtClean="0"/>
              <a:t>maišomi </a:t>
            </a:r>
            <a:r>
              <a:rPr lang="lt-LT" dirty="0"/>
              <a:t>į glazūrą, norint išgauti šias </a:t>
            </a:r>
            <a:r>
              <a:rPr lang="lt-LT" dirty="0" smtClean="0"/>
              <a:t>neblunkančias</a:t>
            </a:r>
            <a:r>
              <a:rPr lang="lt-LT" dirty="0"/>
              <a:t>, akį rėžiančias spalvas. </a:t>
            </a:r>
            <a:endParaRPr lang="lt-LT" dirty="0" smtClean="0"/>
          </a:p>
          <a:p>
            <a:pPr algn="just"/>
            <a:r>
              <a:rPr lang="lt-LT" b="1" dirty="0" smtClean="0"/>
              <a:t>Kačių kraikas</a:t>
            </a:r>
            <a:r>
              <a:rPr lang="lt-LT" dirty="0" smtClean="0"/>
              <a:t>. Jis </a:t>
            </a:r>
            <a:r>
              <a:rPr lang="lt-LT" dirty="0"/>
              <a:t>yra didžiausias </a:t>
            </a:r>
            <a:r>
              <a:rPr lang="lt-LT" dirty="0" smtClean="0"/>
              <a:t>radiacijos šaltinis, nes jame yra </a:t>
            </a:r>
            <a:r>
              <a:rPr lang="lt-LT" dirty="0"/>
              <a:t>bentonito </a:t>
            </a:r>
            <a:r>
              <a:rPr lang="lt-LT" dirty="0" smtClean="0"/>
              <a:t>molio, kuris turi </a:t>
            </a:r>
            <a:r>
              <a:rPr lang="lt-LT" dirty="0"/>
              <a:t>radioaktyviojo urano ir </a:t>
            </a:r>
            <a:r>
              <a:rPr lang="lt-LT" dirty="0" smtClean="0"/>
              <a:t>torio</a:t>
            </a:r>
            <a:r>
              <a:rPr lang="lt-LT" dirty="0"/>
              <a:t>. Kasmet tūkstančiai tonų radioaktyvaus </a:t>
            </a:r>
            <a:r>
              <a:rPr lang="lt-LT" dirty="0" smtClean="0"/>
              <a:t>smėliuko </a:t>
            </a:r>
            <a:r>
              <a:rPr lang="lt-LT" dirty="0"/>
              <a:t>patenka į sąvartynus, vėliau </a:t>
            </a:r>
            <a:r>
              <a:rPr lang="lt-LT" dirty="0" smtClean="0"/>
              <a:t>- į gruntinius </a:t>
            </a:r>
            <a:r>
              <a:rPr lang="lt-LT" dirty="0"/>
              <a:t>vandenis.</a:t>
            </a:r>
          </a:p>
          <a:p>
            <a:endParaRPr lang="lt-LT" dirty="0"/>
          </a:p>
          <a:p>
            <a:endParaRPr lang="lt-LT" dirty="0"/>
          </a:p>
          <a:p>
            <a:endParaRPr lang="lt-LT" dirty="0"/>
          </a:p>
          <a:p>
            <a:endParaRPr lang="lt-LT" dirty="0"/>
          </a:p>
        </p:txBody>
      </p:sp>
      <p:pic>
        <p:nvPicPr>
          <p:cNvPr id="5" name="Picture 4"/>
          <p:cNvPicPr>
            <a:picLocks noChangeAspect="1"/>
          </p:cNvPicPr>
          <p:nvPr/>
        </p:nvPicPr>
        <p:blipFill>
          <a:blip r:embed="rId2"/>
          <a:stretch>
            <a:fillRect/>
          </a:stretch>
        </p:blipFill>
        <p:spPr>
          <a:xfrm>
            <a:off x="603499" y="3159495"/>
            <a:ext cx="3528607" cy="2352675"/>
          </a:xfrm>
          <a:prstGeom prst="rect">
            <a:avLst/>
          </a:prstGeom>
        </p:spPr>
      </p:pic>
      <p:pic>
        <p:nvPicPr>
          <p:cNvPr id="71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08" y="2348880"/>
            <a:ext cx="3744416" cy="345638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517953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296170" y="404664"/>
            <a:ext cx="5087888" cy="237626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lt-LT" dirty="0"/>
              <a:t>Radioaktyvus Gedimino paminklas Vilniuje</a:t>
            </a:r>
          </a:p>
        </p:txBody>
      </p:sp>
      <p:sp>
        <p:nvSpPr>
          <p:cNvPr id="3" name="Turinio vietos rezervavimo ženklas 2"/>
          <p:cNvSpPr>
            <a:spLocks noGrp="1"/>
          </p:cNvSpPr>
          <p:nvPr>
            <p:ph idx="1"/>
          </p:nvPr>
        </p:nvSpPr>
        <p:spPr>
          <a:xfrm>
            <a:off x="5519936" y="1196752"/>
            <a:ext cx="5982070" cy="4163374"/>
          </a:xfrm>
        </p:spPr>
        <p:txBody>
          <a:bodyPr>
            <a:normAutofit/>
          </a:bodyPr>
          <a:lstStyle/>
          <a:p>
            <a:pPr algn="just"/>
            <a:r>
              <a:rPr lang="lt-LT" dirty="0"/>
              <a:t>Vos išlenda saulė, Katedros aikštėje stovinčio Gedimino paminklo postamentą nutupia </a:t>
            </a:r>
            <a:r>
              <a:rPr lang="lt-LT" dirty="0" smtClean="0"/>
              <a:t>jaunimas. Tačiau </a:t>
            </a:r>
            <a:r>
              <a:rPr lang="lt-LT" dirty="0"/>
              <a:t>ilgiau ten sėdėti nepatartina, mat postamentas spinduliuoja radiaciją. </a:t>
            </a:r>
            <a:endParaRPr lang="lt-LT" dirty="0" smtClean="0"/>
          </a:p>
          <a:p>
            <a:pPr algn="just"/>
            <a:r>
              <a:rPr lang="lt-LT" dirty="0" smtClean="0"/>
              <a:t>Paminklo </a:t>
            </a:r>
            <a:r>
              <a:rPr lang="lt-LT" dirty="0"/>
              <a:t>postamente, kuris yra iš raudonojo Ukrainos granito, iš tiesų yra gamtinio radioaktyvaus urano. </a:t>
            </a:r>
            <a:r>
              <a:rPr lang="lt-LT" dirty="0" smtClean="0"/>
              <a:t>Jis </a:t>
            </a:r>
            <a:r>
              <a:rPr lang="lt-LT" dirty="0"/>
              <a:t>skyla į kitus radioaktyviuosius izotopus - radį, torį, </a:t>
            </a:r>
            <a:r>
              <a:rPr lang="lt-LT" dirty="0" err="1" smtClean="0"/>
              <a:t>radoną</a:t>
            </a:r>
            <a:r>
              <a:rPr lang="lt-LT" dirty="0" smtClean="0"/>
              <a:t>. </a:t>
            </a:r>
          </a:p>
          <a:p>
            <a:pPr algn="just"/>
            <a:r>
              <a:rPr lang="lt-LT" dirty="0" smtClean="0"/>
              <a:t>Vaizdo medžiaga:</a:t>
            </a:r>
          </a:p>
          <a:p>
            <a:pPr marL="0" indent="0">
              <a:buNone/>
            </a:pPr>
            <a:r>
              <a:rPr lang="lt-LT" dirty="0">
                <a:hlinkClick r:id="rId2"/>
              </a:rPr>
              <a:t>https://</a:t>
            </a:r>
            <a:r>
              <a:rPr lang="lt-LT" dirty="0" smtClean="0">
                <a:hlinkClick r:id="rId2"/>
              </a:rPr>
              <a:t>www.youtube.com/watch?v=G_3AAnXigUk</a:t>
            </a:r>
            <a:endParaRPr lang="lt-LT" dirty="0" smtClean="0"/>
          </a:p>
          <a:p>
            <a:pPr marL="0" indent="0">
              <a:buNone/>
            </a:pPr>
            <a:endParaRPr lang="lt-LT"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384" y="3068960"/>
            <a:ext cx="4248472" cy="26902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65505706"/>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6168008" y="3511441"/>
            <a:ext cx="4248472" cy="2376264"/>
          </a:xfrm>
          <a:prstGeom prst="rect">
            <a:avLst/>
          </a:prstGeom>
        </p:spPr>
      </p:pic>
      <p:sp>
        <p:nvSpPr>
          <p:cNvPr id="3" name="Content Placeholder 2"/>
          <p:cNvSpPr>
            <a:spLocks noGrp="1"/>
          </p:cNvSpPr>
          <p:nvPr>
            <p:ph idx="1"/>
          </p:nvPr>
        </p:nvSpPr>
        <p:spPr>
          <a:xfrm>
            <a:off x="5303912" y="1484784"/>
            <a:ext cx="6248398" cy="4536504"/>
          </a:xfrm>
        </p:spPr>
        <p:txBody>
          <a:bodyPr/>
          <a:lstStyle/>
          <a:p>
            <a:pPr algn="just"/>
            <a:r>
              <a:rPr lang="lt-LT" b="1" dirty="0" smtClean="0"/>
              <a:t>Įspėjamieji ženklai</a:t>
            </a:r>
            <a:r>
              <a:rPr lang="lt-LT" dirty="0" smtClean="0"/>
              <a:t>. Juose yra radioaktyviojo vandenilio izotopai.</a:t>
            </a:r>
          </a:p>
          <a:p>
            <a:pPr algn="just"/>
            <a:r>
              <a:rPr lang="lt-LT" b="1" dirty="0" smtClean="0"/>
              <a:t>Kambariai</a:t>
            </a:r>
            <a:r>
              <a:rPr lang="lt-LT" dirty="0" smtClean="0"/>
              <a:t>. </a:t>
            </a:r>
            <a:r>
              <a:rPr lang="lt-LT" dirty="0"/>
              <a:t>Kuo sandaresnė patalpa, kuo rečiau ji </a:t>
            </a:r>
            <a:r>
              <a:rPr lang="lt-LT" dirty="0" smtClean="0"/>
              <a:t>vėdinama</a:t>
            </a:r>
            <a:r>
              <a:rPr lang="lt-LT" dirty="0"/>
              <a:t>, tuo ji šiltesnė ir tuo daugiau </a:t>
            </a:r>
            <a:r>
              <a:rPr lang="lt-LT" dirty="0" smtClean="0"/>
              <a:t>joje radono</a:t>
            </a:r>
            <a:r>
              <a:rPr lang="lt-LT" dirty="0"/>
              <a:t>.</a:t>
            </a:r>
          </a:p>
          <a:p>
            <a:endParaRPr lang="lt-LT" dirty="0" smtClean="0"/>
          </a:p>
          <a:p>
            <a:endParaRPr lang="lt-LT" dirty="0"/>
          </a:p>
        </p:txBody>
      </p:sp>
      <p:pic>
        <p:nvPicPr>
          <p:cNvPr id="5" name="Picture 4"/>
          <p:cNvPicPr>
            <a:picLocks noChangeAspect="1"/>
          </p:cNvPicPr>
          <p:nvPr/>
        </p:nvPicPr>
        <p:blipFill>
          <a:blip r:embed="rId3"/>
          <a:stretch>
            <a:fillRect/>
          </a:stretch>
        </p:blipFill>
        <p:spPr>
          <a:xfrm>
            <a:off x="864243" y="496195"/>
            <a:ext cx="3456384" cy="4392488"/>
          </a:xfrm>
          <a:prstGeom prst="rect">
            <a:avLst/>
          </a:prstGeom>
        </p:spPr>
      </p:pic>
    </p:spTree>
    <p:extLst>
      <p:ext uri="{BB962C8B-B14F-4D97-AF65-F5344CB8AC3E}">
        <p14:creationId xmlns:p14="http://schemas.microsoft.com/office/powerpoint/2010/main" val="5259652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19336" y="404664"/>
            <a:ext cx="4896544" cy="2592288"/>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lt-LT" dirty="0"/>
              <a:t>Japoniškas telefonas pirmąkart rodys radiacijos lygį</a:t>
            </a:r>
            <a:br>
              <a:rPr lang="lt-LT" dirty="0"/>
            </a:br>
            <a:endParaRPr lang="lt-LT" dirty="0"/>
          </a:p>
        </p:txBody>
      </p:sp>
      <mc:AlternateContent xmlns:mc="http://schemas.openxmlformats.org/markup-compatibility/2006" xmlns:a14="http://schemas.microsoft.com/office/drawing/2010/main">
        <mc:Choice Requires="a14">
          <p:sp>
            <p:nvSpPr>
              <p:cNvPr id="3" name="Turinio vietos rezervavimo ženklas 2"/>
              <p:cNvSpPr>
                <a:spLocks noGrp="1"/>
              </p:cNvSpPr>
              <p:nvPr>
                <p:ph idx="1"/>
              </p:nvPr>
            </p:nvSpPr>
            <p:spPr>
              <a:xfrm>
                <a:off x="5591944" y="1484784"/>
                <a:ext cx="5838054" cy="2376264"/>
              </a:xfrm>
            </p:spPr>
            <p:txBody>
              <a:bodyPr/>
              <a:lstStyle/>
              <a:p>
                <a:pPr algn="just"/>
                <a:r>
                  <a:rPr lang="lt-LT" dirty="0"/>
                  <a:t>B</a:t>
                </a:r>
                <a:r>
                  <a:rPr lang="lt-LT" dirty="0" smtClean="0"/>
                  <a:t>endrovės </a:t>
                </a:r>
                <a:r>
                  <a:rPr lang="lt-LT" dirty="0"/>
                  <a:t>„Sharp“ sukurtas išmanusis telefonas „Pantone 5“ gali fiksuoti gama spinduliuotę, kurios </a:t>
                </a:r>
                <a:r>
                  <a:rPr lang="lt-LT" dirty="0" err="1"/>
                  <a:t>apšvita</a:t>
                </a:r>
                <a:r>
                  <a:rPr lang="lt-LT" dirty="0"/>
                  <a:t> siekia nuo 0,05 iki 9,99 </a:t>
                </a:r>
                <a14:m>
                  <m:oMath xmlns:m="http://schemas.openxmlformats.org/officeDocument/2006/math">
                    <m:r>
                      <a:rPr lang="lt-LT" i="1" smtClean="0">
                        <a:latin typeface="Cambria Math"/>
                        <a:ea typeface="Cambria Math"/>
                      </a:rPr>
                      <m:t>𝜇</m:t>
                    </m:r>
                  </m:oMath>
                </a14:m>
                <a:r>
                  <a:rPr lang="lt-LT" dirty="0" smtClean="0"/>
                  <a:t>Sv. </a:t>
                </a:r>
              </a:p>
              <a:p>
                <a:pPr algn="just"/>
                <a:r>
                  <a:rPr lang="lt-LT" dirty="0" smtClean="0"/>
                  <a:t>Norint </a:t>
                </a:r>
                <a:r>
                  <a:rPr lang="lt-LT" dirty="0"/>
                  <a:t>išmatuoti aplinkos radiaciją </a:t>
                </a:r>
                <a:r>
                  <a:rPr lang="lt-LT" dirty="0" smtClean="0"/>
                  <a:t>reikia </a:t>
                </a:r>
                <a:r>
                  <a:rPr lang="lt-LT" dirty="0"/>
                  <a:t>paspausti specialų mygtuką telefono korpuse, šis procesas </a:t>
                </a:r>
                <a:r>
                  <a:rPr lang="lt-LT" dirty="0" smtClean="0"/>
                  <a:t>truks </a:t>
                </a:r>
                <a:r>
                  <a:rPr lang="lt-LT" dirty="0"/>
                  <a:t>apie 10 sekundžių</a:t>
                </a:r>
                <a:r>
                  <a:rPr lang="lt-LT" dirty="0" smtClean="0"/>
                  <a:t>.</a:t>
                </a:r>
              </a:p>
            </p:txBody>
          </p:sp>
        </mc:Choice>
        <mc:Fallback xmlns="">
          <p:sp>
            <p:nvSpPr>
              <p:cNvPr id="3" name="Turinio vietos rezervavimo ženklas 2"/>
              <p:cNvSpPr>
                <a:spLocks noGrp="1" noRot="1" noChangeAspect="1" noMove="1" noResize="1" noEditPoints="1" noAdjustHandles="1" noChangeArrowheads="1" noChangeShapeType="1" noTextEdit="1"/>
              </p:cNvSpPr>
              <p:nvPr>
                <p:ph idx="1"/>
              </p:nvPr>
            </p:nvSpPr>
            <p:spPr>
              <a:xfrm>
                <a:off x="5591944" y="1484784"/>
                <a:ext cx="5838054" cy="2376264"/>
              </a:xfrm>
              <a:blipFill rotWithShape="1">
                <a:blip r:embed="rId2"/>
                <a:stretch>
                  <a:fillRect l="-835" t="-514" r="-1148"/>
                </a:stretch>
              </a:blipFill>
            </p:spPr>
            <p:txBody>
              <a:bodyPr/>
              <a:lstStyle/>
              <a:p>
                <a:r>
                  <a:rPr lang="lt-LT">
                    <a:noFill/>
                  </a:rPr>
                  <a:t> </a:t>
                </a:r>
              </a:p>
            </p:txBody>
          </p:sp>
        </mc:Fallback>
      </mc:AlternateContent>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5480" y="3356992"/>
            <a:ext cx="3168352" cy="22005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tačiakampis 3"/>
          <p:cNvSpPr/>
          <p:nvPr/>
        </p:nvSpPr>
        <p:spPr>
          <a:xfrm>
            <a:off x="5719212" y="4005064"/>
            <a:ext cx="6096000" cy="707886"/>
          </a:xfrm>
          <a:prstGeom prst="rect">
            <a:avLst/>
          </a:prstGeom>
        </p:spPr>
        <p:txBody>
          <a:bodyPr>
            <a:spAutoFit/>
          </a:bodyPr>
          <a:lstStyle/>
          <a:p>
            <a:pPr marL="285750" indent="-285750" algn="just">
              <a:buFont typeface="Arial" panose="020B0604020202020204" pitchFamily="34" charset="0"/>
              <a:buChar char="•"/>
            </a:pPr>
            <a:r>
              <a:rPr lang="lt-LT" sz="2000" dirty="0"/>
              <a:t>Vaizdo medžiaga:</a:t>
            </a:r>
          </a:p>
          <a:p>
            <a:pPr algn="just"/>
            <a:r>
              <a:rPr lang="lt-LT" sz="2000" dirty="0">
                <a:hlinkClick r:id="rId4"/>
              </a:rPr>
              <a:t>https://www.youtube.com/watch?v=PHkoJ7ju2U8</a:t>
            </a:r>
            <a:endParaRPr lang="lt-LT" sz="2000" dirty="0"/>
          </a:p>
        </p:txBody>
      </p:sp>
    </p:spTree>
    <p:extLst>
      <p:ext uri="{BB962C8B-B14F-4D97-AF65-F5344CB8AC3E}">
        <p14:creationId xmlns:p14="http://schemas.microsoft.com/office/powerpoint/2010/main" val="1989071363"/>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762000" y="559678"/>
            <a:ext cx="3833906" cy="2077234"/>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fontScale="90000"/>
          </a:bodyPr>
          <a:lstStyle/>
          <a:p>
            <a:r>
              <a:rPr lang="lt-LT" dirty="0" smtClean="0"/>
              <a:t>Skraidantys radiacijos matuokliai</a:t>
            </a:r>
            <a:endParaRPr lang="lt-LT" dirty="0"/>
          </a:p>
        </p:txBody>
      </p:sp>
      <p:sp>
        <p:nvSpPr>
          <p:cNvPr id="3" name="Turinio vietos rezervavimo ženklas 2"/>
          <p:cNvSpPr>
            <a:spLocks noGrp="1"/>
          </p:cNvSpPr>
          <p:nvPr>
            <p:ph idx="1"/>
          </p:nvPr>
        </p:nvSpPr>
        <p:spPr>
          <a:xfrm>
            <a:off x="5554638" y="1487606"/>
            <a:ext cx="5875359" cy="4736615"/>
          </a:xfrm>
        </p:spPr>
        <p:txBody>
          <a:bodyPr>
            <a:normAutofit/>
          </a:bodyPr>
          <a:lstStyle/>
          <a:p>
            <a:pPr algn="just"/>
            <a:r>
              <a:rPr lang="lt-LT" dirty="0"/>
              <a:t>Trijų mokslininkų komanda iš Bristolio universiteto sukūrė ir pagamino pusiau autonominį </a:t>
            </a:r>
            <a:r>
              <a:rPr lang="lt-LT" dirty="0" err="1" smtClean="0"/>
              <a:t>bepilotį</a:t>
            </a:r>
            <a:r>
              <a:rPr lang="lt-LT" dirty="0" smtClean="0"/>
              <a:t> </a:t>
            </a:r>
            <a:r>
              <a:rPr lang="lt-LT" dirty="0"/>
              <a:t>skraidantį prietaisą, kuris </a:t>
            </a:r>
            <a:r>
              <a:rPr lang="lt-LT" dirty="0" smtClean="0"/>
              <a:t>pasitarnaus matuojant </a:t>
            </a:r>
            <a:r>
              <a:rPr lang="lt-LT" dirty="0"/>
              <a:t>radiacijos lydį branduolinių nelaimių vietose. </a:t>
            </a:r>
            <a:endParaRPr lang="lt-LT" dirty="0" smtClean="0"/>
          </a:p>
          <a:p>
            <a:pPr algn="just"/>
            <a:r>
              <a:rPr lang="lt-LT" dirty="0" smtClean="0"/>
              <a:t>Vaizdo </a:t>
            </a:r>
            <a:r>
              <a:rPr lang="lt-LT" dirty="0"/>
              <a:t>medžiaga:</a:t>
            </a:r>
          </a:p>
          <a:p>
            <a:pPr marL="0" indent="0" algn="just">
              <a:buNone/>
            </a:pPr>
            <a:r>
              <a:rPr lang="lt-LT" dirty="0" smtClean="0">
                <a:hlinkClick r:id="rId2"/>
              </a:rPr>
              <a:t>http</a:t>
            </a:r>
            <a:r>
              <a:rPr lang="lt-LT" dirty="0">
                <a:hlinkClick r:id="rId2"/>
              </a:rPr>
              <a:t>://</a:t>
            </a:r>
            <a:r>
              <a:rPr lang="lt-LT" dirty="0" smtClean="0">
                <a:hlinkClick r:id="rId2"/>
              </a:rPr>
              <a:t>www.delfi.lt/video/mokslas-ir-gamta/darbams-fukusimoje-britai-siulo-skraidancius-radiacijos-matuoklius.d?id=63881964</a:t>
            </a:r>
            <a:endParaRPr lang="lt-LT" dirty="0" smtClean="0"/>
          </a:p>
          <a:p>
            <a:pPr marL="0" indent="0">
              <a:buNone/>
            </a:pPr>
            <a:endParaRPr lang="lt-LT" dirty="0"/>
          </a:p>
        </p:txBody>
      </p:sp>
      <p:pic>
        <p:nvPicPr>
          <p:cNvPr id="2050" name="Picture 2"/>
          <p:cNvPicPr>
            <a:picLocks noChangeAspect="1" noChangeArrowheads="1"/>
          </p:cNvPicPr>
          <p:nvPr/>
        </p:nvPicPr>
        <p:blipFill>
          <a:blip r:embed="rId3">
            <a:extLst>
              <a:ext uri="{BEBA8EAE-BF5A-486C-A8C5-ECC9F3942E4B}">
                <a14:imgProps xmlns:a14="http://schemas.microsoft.com/office/drawing/2010/main">
                  <a14:imgLayer r:embed="rId4">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a:off x="695400" y="2895029"/>
            <a:ext cx="3980078" cy="283822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204315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479376" y="836712"/>
            <a:ext cx="3833906" cy="2016224"/>
          </a:xfrm>
        </p:spPr>
        <p:txBody>
          <a:bodyPr>
            <a:noAutofit/>
          </a:bodyPr>
          <a:lstStyle/>
          <a:p>
            <a:r>
              <a:rPr lang="lt-LT" sz="4800" dirty="0">
                <a:effectLst>
                  <a:outerShdw blurRad="38100" dist="38100" dir="2700000" algn="tl">
                    <a:srgbClr val="000000">
                      <a:alpha val="43137"/>
                    </a:srgbClr>
                  </a:outerShdw>
                </a:effectLst>
              </a:rPr>
              <a:t>Toris - saugi branduolinė energija</a:t>
            </a:r>
          </a:p>
        </p:txBody>
      </p:sp>
      <p:sp>
        <p:nvSpPr>
          <p:cNvPr id="3" name="Turinio vietos rezervavimo ženklas 2"/>
          <p:cNvSpPr>
            <a:spLocks noGrp="1"/>
          </p:cNvSpPr>
          <p:nvPr>
            <p:ph idx="1"/>
          </p:nvPr>
        </p:nvSpPr>
        <p:spPr>
          <a:xfrm>
            <a:off x="5231904" y="908720"/>
            <a:ext cx="6120680" cy="2448272"/>
          </a:xfrm>
        </p:spPr>
        <p:txBody>
          <a:bodyPr/>
          <a:lstStyle/>
          <a:p>
            <a:pPr algn="just"/>
            <a:r>
              <a:rPr lang="lt-LT" dirty="0"/>
              <a:t>Po Japonijoje </a:t>
            </a:r>
            <a:r>
              <a:rPr lang="lt-LT" dirty="0" err="1"/>
              <a:t>Fukušimos</a:t>
            </a:r>
            <a:r>
              <a:rPr lang="lt-LT" dirty="0"/>
              <a:t> atominėje elektrinėje įvykusios katastrofos vėl diskutuojama apie pasaulio atominių jėgainių saugumą. Rengiama novatoriška technologija. Išlydytos druskos reaktoriuose vietoje urano naudojamas toris, jų statyba ir naudojimas pigesni, be to, jie negali ištirpti ar sprogti</a:t>
            </a:r>
            <a:r>
              <a:rPr lang="lt-LT" dirty="0" smtClean="0"/>
              <a:t>.</a:t>
            </a:r>
          </a:p>
        </p:txBody>
      </p:sp>
      <p:pic>
        <p:nvPicPr>
          <p:cNvPr id="7170" name="Picture 2" descr="Torio, suskystinto ličio ir berilio druskos mišinys, vadinamas FLiBe, yra fantastiškas atominis kuras.,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99870" y="3284984"/>
            <a:ext cx="4104456" cy="25202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445759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ntraštė 1"/>
          <p:cNvSpPr>
            <a:spLocks noGrp="1"/>
          </p:cNvSpPr>
          <p:nvPr>
            <p:ph type="title"/>
          </p:nvPr>
        </p:nvSpPr>
        <p:spPr>
          <a:xfrm>
            <a:off x="119336" y="836712"/>
            <a:ext cx="4752528" cy="252028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lt-LT" sz="4000" dirty="0">
                <a:effectLst>
                  <a:outerShdw blurRad="38100" dist="38100" dir="2700000" algn="tl">
                    <a:srgbClr val="000000">
                      <a:alpha val="43137"/>
                    </a:srgbClr>
                  </a:outerShdw>
                </a:effectLst>
              </a:rPr>
              <a:t>Ką daryti radus daiktą, pažymėtą įspėjamuoju ženklu?</a:t>
            </a:r>
          </a:p>
        </p:txBody>
      </p:sp>
      <p:sp>
        <p:nvSpPr>
          <p:cNvPr id="3" name="Turinio vietos rezervavimo ženklas 2"/>
          <p:cNvSpPr>
            <a:spLocks noGrp="1"/>
          </p:cNvSpPr>
          <p:nvPr>
            <p:ph idx="1"/>
          </p:nvPr>
        </p:nvSpPr>
        <p:spPr>
          <a:xfrm>
            <a:off x="5554452" y="975779"/>
            <a:ext cx="6048672" cy="4523414"/>
          </a:xfrm>
        </p:spPr>
        <p:txBody>
          <a:bodyPr>
            <a:normAutofit/>
          </a:bodyPr>
          <a:lstStyle/>
          <a:p>
            <a:pPr algn="just"/>
            <a:r>
              <a:rPr lang="lt-LT" dirty="0"/>
              <a:t>Daikto negalima liesti. </a:t>
            </a:r>
            <a:endParaRPr lang="lt-LT" dirty="0" smtClean="0"/>
          </a:p>
          <a:p>
            <a:pPr algn="just"/>
            <a:r>
              <a:rPr lang="lt-LT" dirty="0" smtClean="0"/>
              <a:t>Kuo </a:t>
            </a:r>
            <a:r>
              <a:rPr lang="lt-LT" dirty="0"/>
              <a:t>greičiau ir kuo toliau nuo jo </a:t>
            </a:r>
            <a:r>
              <a:rPr lang="lt-LT" dirty="0" smtClean="0"/>
              <a:t>pasitraukite.</a:t>
            </a:r>
          </a:p>
          <a:p>
            <a:pPr algn="just"/>
            <a:r>
              <a:rPr lang="lt-LT" dirty="0" smtClean="0"/>
              <a:t>Pasirūpinkite</a:t>
            </a:r>
            <a:r>
              <a:rPr lang="lt-LT" dirty="0"/>
              <a:t>, kad kiti žmonės negalėtų prie jo </a:t>
            </a:r>
            <a:r>
              <a:rPr lang="lt-LT" dirty="0" smtClean="0"/>
              <a:t>patekti.</a:t>
            </a:r>
          </a:p>
          <a:p>
            <a:pPr algn="just"/>
            <a:r>
              <a:rPr lang="lt-LT" dirty="0" smtClean="0"/>
              <a:t>Skambinkite </a:t>
            </a:r>
            <a:r>
              <a:rPr lang="lt-LT" dirty="0"/>
              <a:t>pagalbos telefonu 112 </a:t>
            </a:r>
            <a:r>
              <a:rPr lang="lt-LT" dirty="0" smtClean="0"/>
              <a:t>.</a:t>
            </a:r>
          </a:p>
          <a:p>
            <a:pPr algn="just"/>
            <a:r>
              <a:rPr lang="lt-LT" dirty="0" smtClean="0"/>
              <a:t>Turite </a:t>
            </a:r>
            <a:r>
              <a:rPr lang="lt-LT" dirty="0"/>
              <a:t>kreiptis į artimiausią gydymo įstaigą.</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360" y="3820097"/>
            <a:ext cx="4464496" cy="1926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51984" y="3820099"/>
            <a:ext cx="4533528" cy="1926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27113827"/>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19936" y="3068960"/>
            <a:ext cx="6264696" cy="1468800"/>
          </a:xfrm>
        </p:spPr>
        <p:txBody>
          <a:bodyPr>
            <a:normAutofit/>
          </a:bodyPr>
          <a:lstStyle/>
          <a:p>
            <a:r>
              <a:rPr lang="lt-LT" sz="9600" dirty="0" smtClean="0">
                <a:effectLst>
                  <a:outerShdw blurRad="38100" dist="38100" dir="2700000" algn="tl">
                    <a:srgbClr val="000000">
                      <a:alpha val="43137"/>
                    </a:srgbClr>
                  </a:outerShdw>
                </a:effectLst>
              </a:rPr>
              <a:t>testas</a:t>
            </a:r>
            <a:endParaRPr lang="lt-LT" sz="9600"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lstStyle/>
          <a:p>
            <a:pPr marL="0" indent="0">
              <a:buNone/>
            </a:pPr>
            <a:r>
              <a:rPr lang="lt-LT" dirty="0" smtClean="0"/>
              <a:t> </a:t>
            </a:r>
            <a:endParaRPr lang="lt-LT" dirty="0"/>
          </a:p>
        </p:txBody>
      </p:sp>
      <p:pic>
        <p:nvPicPr>
          <p:cNvPr id="1026" name="Picture 2"/>
          <p:cNvPicPr>
            <a:picLocks noChangeAspect="1" noChangeArrowheads="1"/>
          </p:cNvPicPr>
          <p:nvPr/>
        </p:nvPicPr>
        <p:blipFill>
          <a:blip r:embed="rId2">
            <a:extLst>
              <a:ext uri="{BEBA8EAE-BF5A-486C-A8C5-ECC9F3942E4B}">
                <a14:imgProps xmlns:a14="http://schemas.microsoft.com/office/drawing/2010/main">
                  <a14:imgLayer r:embed="rId3">
                    <a14:imgEffect>
                      <a14:saturation sat="0"/>
                    </a14:imgEffect>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983432" y="1196752"/>
            <a:ext cx="3096344" cy="4392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22027424"/>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smtClean="0"/>
              <a:t>1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494181" y="2571722"/>
            <a:ext cx="8750146" cy="2308324"/>
          </a:xfrm>
          <a:prstGeom prst="rect">
            <a:avLst/>
          </a:prstGeom>
          <a:noFill/>
        </p:spPr>
        <p:txBody>
          <a:bodyPr wrap="square" rtlCol="0">
            <a:spAutoFit/>
          </a:bodyPr>
          <a:lstStyle/>
          <a:p>
            <a:r>
              <a:rPr lang="lt-LT" sz="2400" b="1" dirty="0"/>
              <a:t>Kas yra radioaktyvumas?</a:t>
            </a:r>
            <a:r>
              <a:rPr lang="lt-LT" sz="2400" dirty="0"/>
              <a:t/>
            </a:r>
            <a:br>
              <a:rPr lang="lt-LT" sz="2400" dirty="0"/>
            </a:br>
            <a:r>
              <a:rPr lang="lt-LT" sz="2400" dirty="0"/>
              <a:t/>
            </a:r>
            <a:br>
              <a:rPr lang="lt-LT" sz="2400" dirty="0"/>
            </a:br>
            <a:r>
              <a:rPr lang="lt-LT" sz="2400" dirty="0" smtClean="0"/>
              <a:t>A) Medžiagos </a:t>
            </a:r>
            <a:r>
              <a:rPr lang="lt-LT" sz="2400" dirty="0"/>
              <a:t>savybė savyje sulaikyti </a:t>
            </a:r>
            <a:r>
              <a:rPr lang="lt-LT" sz="2400" dirty="0" smtClean="0"/>
              <a:t>spindulius</a:t>
            </a:r>
            <a:r>
              <a:rPr lang="lt-LT" sz="2400" dirty="0"/>
              <a:t>;</a:t>
            </a:r>
            <a:br>
              <a:rPr lang="lt-LT" sz="2400" dirty="0"/>
            </a:br>
            <a:r>
              <a:rPr lang="lt-LT" sz="2400" dirty="0" smtClean="0"/>
              <a:t>B) Medžiagos </a:t>
            </a:r>
            <a:r>
              <a:rPr lang="lt-LT" sz="2400" dirty="0"/>
              <a:t>savybė savaime skleisti spindulius, kurie lengvai pereina neskaidrius </a:t>
            </a:r>
            <a:r>
              <a:rPr lang="lt-LT" sz="2400" dirty="0" smtClean="0"/>
              <a:t>kūnus;</a:t>
            </a:r>
            <a:r>
              <a:rPr lang="lt-LT" sz="2400" dirty="0"/>
              <a:t/>
            </a:r>
            <a:br>
              <a:rPr lang="lt-LT" sz="2400" dirty="0"/>
            </a:br>
            <a:r>
              <a:rPr lang="lt-LT" sz="2400" dirty="0" smtClean="0"/>
              <a:t>C) Branduolio </a:t>
            </a:r>
            <a:r>
              <a:rPr lang="lt-LT" sz="2400" dirty="0"/>
              <a:t>savybė laisvai judėti terpėje.</a:t>
            </a:r>
          </a:p>
        </p:txBody>
      </p:sp>
    </p:spTree>
    <p:extLst>
      <p:ext uri="{BB962C8B-B14F-4D97-AF65-F5344CB8AC3E}">
        <p14:creationId xmlns:p14="http://schemas.microsoft.com/office/powerpoint/2010/main" val="109158273"/>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a:t>2</a:t>
            </a:r>
            <a:r>
              <a:rPr lang="lt-LT" sz="7200" dirty="0" smtClean="0"/>
              <a:t>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494181" y="2571722"/>
            <a:ext cx="8750146" cy="2677656"/>
          </a:xfrm>
          <a:prstGeom prst="rect">
            <a:avLst/>
          </a:prstGeom>
          <a:noFill/>
        </p:spPr>
        <p:txBody>
          <a:bodyPr wrap="square" rtlCol="0">
            <a:spAutoFit/>
          </a:bodyPr>
          <a:lstStyle/>
          <a:p>
            <a:r>
              <a:rPr lang="lt-LT" sz="2400" b="1" dirty="0" smtClean="0"/>
              <a:t>Kaip vadinamas SI </a:t>
            </a:r>
            <a:r>
              <a:rPr lang="lt-LT" sz="2400" b="1" dirty="0"/>
              <a:t>sistemos matavimo vienetas, kuriuo matuojama, kokiu radiacijos kiekiu buvo apšvitintas žmogus ar kitas </a:t>
            </a:r>
            <a:r>
              <a:rPr lang="lt-LT" sz="2400" b="1" dirty="0" smtClean="0"/>
              <a:t>organizmas</a:t>
            </a:r>
            <a:r>
              <a:rPr lang="lt-LT" sz="2400" b="1" dirty="0"/>
              <a:t>?</a:t>
            </a:r>
            <a:br>
              <a:rPr lang="lt-LT" sz="2400" b="1" dirty="0"/>
            </a:br>
            <a:r>
              <a:rPr lang="lt-LT" sz="2400" b="1" dirty="0"/>
              <a:t/>
            </a:r>
            <a:br>
              <a:rPr lang="lt-LT" sz="2400" b="1" dirty="0"/>
            </a:br>
            <a:r>
              <a:rPr lang="lt-LT" sz="2400" dirty="0" smtClean="0"/>
              <a:t>A) </a:t>
            </a:r>
            <a:r>
              <a:rPr lang="lt-LT" sz="2400" dirty="0" err="1" smtClean="0"/>
              <a:t>Sivertas</a:t>
            </a:r>
            <a:r>
              <a:rPr lang="lt-LT" sz="2400" dirty="0" smtClean="0"/>
              <a:t>;</a:t>
            </a:r>
            <a:r>
              <a:rPr lang="lt-LT" sz="2400" dirty="0"/>
              <a:t/>
            </a:r>
            <a:br>
              <a:rPr lang="lt-LT" sz="2400" dirty="0"/>
            </a:br>
            <a:r>
              <a:rPr lang="lt-LT" sz="2400" dirty="0" smtClean="0"/>
              <a:t>B) Laipsnis;</a:t>
            </a:r>
            <a:r>
              <a:rPr lang="lt-LT" sz="2400" dirty="0"/>
              <a:t/>
            </a:r>
            <a:br>
              <a:rPr lang="lt-LT" sz="2400" dirty="0"/>
            </a:br>
            <a:r>
              <a:rPr lang="lt-LT" sz="2400" dirty="0" smtClean="0"/>
              <a:t>C) </a:t>
            </a:r>
            <a:r>
              <a:rPr lang="lt-LT" sz="2400" dirty="0" err="1" smtClean="0"/>
              <a:t>Bekerelis</a:t>
            </a:r>
            <a:r>
              <a:rPr lang="lt-LT" sz="2400" dirty="0" smtClean="0"/>
              <a:t>.</a:t>
            </a:r>
            <a:endParaRPr lang="lt-LT" sz="2400" dirty="0"/>
          </a:p>
        </p:txBody>
      </p:sp>
    </p:spTree>
    <p:extLst>
      <p:ext uri="{BB962C8B-B14F-4D97-AF65-F5344CB8AC3E}">
        <p14:creationId xmlns:p14="http://schemas.microsoft.com/office/powerpoint/2010/main" val="2584503484"/>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smtClean="0"/>
              <a:t>3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494181" y="2571722"/>
            <a:ext cx="8750146" cy="1938992"/>
          </a:xfrm>
          <a:prstGeom prst="rect">
            <a:avLst/>
          </a:prstGeom>
          <a:noFill/>
        </p:spPr>
        <p:txBody>
          <a:bodyPr wrap="square" rtlCol="0">
            <a:spAutoFit/>
          </a:bodyPr>
          <a:lstStyle/>
          <a:p>
            <a:r>
              <a:rPr lang="lt-LT" sz="2400" b="1" dirty="0" smtClean="0"/>
              <a:t>Kas atrado cheminį elementą polonį?</a:t>
            </a:r>
            <a:r>
              <a:rPr lang="lt-LT" sz="2400" dirty="0"/>
              <a:t/>
            </a:r>
            <a:br>
              <a:rPr lang="lt-LT" sz="2400" dirty="0"/>
            </a:br>
            <a:r>
              <a:rPr lang="lt-LT" sz="2400" dirty="0"/>
              <a:t/>
            </a:r>
            <a:br>
              <a:rPr lang="lt-LT" sz="2400" dirty="0"/>
            </a:br>
            <a:r>
              <a:rPr lang="lt-LT" sz="2400" dirty="0" smtClean="0"/>
              <a:t>A) Marija Kiuri ir Pjeras Kiuri;</a:t>
            </a:r>
            <a:r>
              <a:rPr lang="lt-LT" sz="2400" dirty="0"/>
              <a:t/>
            </a:r>
            <a:br>
              <a:rPr lang="lt-LT" sz="2400" dirty="0"/>
            </a:br>
            <a:r>
              <a:rPr lang="lt-LT" sz="2400" dirty="0" smtClean="0"/>
              <a:t>B) </a:t>
            </a:r>
            <a:r>
              <a:rPr lang="pt-BR" sz="2400" dirty="0"/>
              <a:t>Ernestas </a:t>
            </a:r>
            <a:r>
              <a:rPr lang="pt-BR" sz="2400" dirty="0" smtClean="0"/>
              <a:t>Rezerfordas</a:t>
            </a:r>
            <a:r>
              <a:rPr lang="lt-LT" sz="2400" dirty="0" smtClean="0"/>
              <a:t>;</a:t>
            </a:r>
            <a:r>
              <a:rPr lang="lt-LT" sz="2400" dirty="0"/>
              <a:t/>
            </a:r>
            <a:br>
              <a:rPr lang="lt-LT" sz="2400" dirty="0"/>
            </a:br>
            <a:r>
              <a:rPr lang="lt-LT" sz="2400" dirty="0" smtClean="0"/>
              <a:t>C) </a:t>
            </a:r>
            <a:r>
              <a:rPr lang="lt-LT" sz="2400" dirty="0"/>
              <a:t>Antuanas </a:t>
            </a:r>
            <a:r>
              <a:rPr lang="lt-LT" sz="2400" dirty="0" err="1"/>
              <a:t>Anri</a:t>
            </a:r>
            <a:r>
              <a:rPr lang="lt-LT" sz="2400" dirty="0"/>
              <a:t> </a:t>
            </a:r>
            <a:r>
              <a:rPr lang="lt-LT" sz="2400" dirty="0" err="1" smtClean="0"/>
              <a:t>Bekerelis</a:t>
            </a:r>
            <a:r>
              <a:rPr lang="lt-LT" sz="2400" dirty="0" smtClean="0"/>
              <a:t>.</a:t>
            </a:r>
            <a:endParaRPr lang="lt-LT" sz="2400" dirty="0"/>
          </a:p>
        </p:txBody>
      </p:sp>
    </p:spTree>
    <p:extLst>
      <p:ext uri="{BB962C8B-B14F-4D97-AF65-F5344CB8AC3E}">
        <p14:creationId xmlns:p14="http://schemas.microsoft.com/office/powerpoint/2010/main" val="352461559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a:t>4</a:t>
            </a:r>
            <a:r>
              <a:rPr lang="lt-LT" sz="7200" dirty="0" smtClean="0"/>
              <a:t>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494181" y="2571722"/>
            <a:ext cx="8750146" cy="1938992"/>
          </a:xfrm>
          <a:prstGeom prst="rect">
            <a:avLst/>
          </a:prstGeom>
          <a:noFill/>
        </p:spPr>
        <p:txBody>
          <a:bodyPr wrap="square" rtlCol="0">
            <a:spAutoFit/>
          </a:bodyPr>
          <a:lstStyle/>
          <a:p>
            <a:r>
              <a:rPr lang="lt-LT" sz="2400" b="1" dirty="0" smtClean="0"/>
              <a:t>Kaip vadinamas </a:t>
            </a:r>
            <a:r>
              <a:rPr lang="lt-LT" sz="2400" b="1" dirty="0"/>
              <a:t>helio atomų </a:t>
            </a:r>
            <a:r>
              <a:rPr lang="lt-LT" sz="2400" b="1" dirty="0" smtClean="0"/>
              <a:t>branduolių srautas? </a:t>
            </a:r>
            <a:endParaRPr lang="lt-LT" sz="2400" b="1" dirty="0"/>
          </a:p>
          <a:p>
            <a:r>
              <a:rPr lang="lt-LT" sz="2400" dirty="0" smtClean="0"/>
              <a:t/>
            </a:r>
            <a:br>
              <a:rPr lang="lt-LT" sz="2400" dirty="0" smtClean="0"/>
            </a:br>
            <a:r>
              <a:rPr lang="lt-LT" sz="2400" dirty="0" smtClean="0"/>
              <a:t>A) Beta spinduliuote; </a:t>
            </a:r>
            <a:br>
              <a:rPr lang="lt-LT" sz="2400" dirty="0" smtClean="0"/>
            </a:br>
            <a:r>
              <a:rPr lang="lt-LT" sz="2400" dirty="0" smtClean="0"/>
              <a:t>B) Gama spinduliuote;</a:t>
            </a:r>
            <a:br>
              <a:rPr lang="lt-LT" sz="2400" dirty="0" smtClean="0"/>
            </a:br>
            <a:r>
              <a:rPr lang="lt-LT" sz="2400" dirty="0" smtClean="0"/>
              <a:t>C) Alfa spinduliuote.</a:t>
            </a:r>
            <a:endParaRPr lang="lt-LT" sz="2400" dirty="0"/>
          </a:p>
        </p:txBody>
      </p:sp>
    </p:spTree>
    <p:extLst>
      <p:ext uri="{BB962C8B-B14F-4D97-AF65-F5344CB8AC3E}">
        <p14:creationId xmlns:p14="http://schemas.microsoft.com/office/powerpoint/2010/main" val="1697390164"/>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smtClean="0"/>
              <a:t>5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494181" y="2571722"/>
            <a:ext cx="8750146" cy="2308324"/>
          </a:xfrm>
          <a:prstGeom prst="rect">
            <a:avLst/>
          </a:prstGeom>
          <a:noFill/>
        </p:spPr>
        <p:txBody>
          <a:bodyPr wrap="square" rtlCol="0">
            <a:spAutoFit/>
          </a:bodyPr>
          <a:lstStyle/>
          <a:p>
            <a:r>
              <a:rPr lang="lt-LT" sz="2400" b="1" dirty="0" smtClean="0"/>
              <a:t>Kas neutralizuoja beta spinduliuotę?</a:t>
            </a:r>
          </a:p>
          <a:p>
            <a:r>
              <a:rPr lang="lt-LT" sz="2400" dirty="0" smtClean="0"/>
              <a:t/>
            </a:r>
            <a:br>
              <a:rPr lang="lt-LT" sz="2400" dirty="0" smtClean="0"/>
            </a:br>
            <a:r>
              <a:rPr lang="lt-LT" sz="2400" dirty="0" smtClean="0"/>
              <a:t>A)</a:t>
            </a:r>
            <a:r>
              <a:rPr lang="lt-LT" altLang="lt-LT" sz="2400" dirty="0"/>
              <a:t> </a:t>
            </a:r>
            <a:r>
              <a:rPr lang="lt-LT" altLang="lt-LT" sz="2400" dirty="0" smtClean="0"/>
              <a:t>Švino, betono sluoksnis;</a:t>
            </a:r>
            <a:r>
              <a:rPr lang="lt-LT" sz="2400" dirty="0" smtClean="0"/>
              <a:t/>
            </a:r>
            <a:br>
              <a:rPr lang="lt-LT" sz="2400" dirty="0" smtClean="0"/>
            </a:br>
            <a:r>
              <a:rPr lang="lt-LT" sz="2400" dirty="0" smtClean="0"/>
              <a:t>B) S</a:t>
            </a:r>
            <a:r>
              <a:rPr lang="lt-LT" altLang="lt-LT" sz="2400" dirty="0" smtClean="0"/>
              <a:t>tiklas</a:t>
            </a:r>
            <a:r>
              <a:rPr lang="lt-LT" altLang="lt-LT" sz="2400" dirty="0"/>
              <a:t>, metalinė folija, </a:t>
            </a:r>
            <a:r>
              <a:rPr lang="lt-LT" altLang="lt-LT" sz="2400" dirty="0" smtClean="0"/>
              <a:t>aliuminis;</a:t>
            </a:r>
            <a:r>
              <a:rPr lang="lt-LT" sz="2400" dirty="0" smtClean="0"/>
              <a:t/>
            </a:r>
            <a:br>
              <a:rPr lang="lt-LT" sz="2400" dirty="0" smtClean="0"/>
            </a:br>
            <a:r>
              <a:rPr lang="lt-LT" sz="2400" dirty="0" smtClean="0"/>
              <a:t>C)</a:t>
            </a:r>
            <a:r>
              <a:rPr lang="lt-LT" sz="2400" dirty="0"/>
              <a:t> P</a:t>
            </a:r>
            <a:r>
              <a:rPr lang="lt-LT" sz="2400" dirty="0" smtClean="0"/>
              <a:t>opierius, žmogaus </a:t>
            </a:r>
            <a:r>
              <a:rPr lang="lt-LT" sz="2400" dirty="0"/>
              <a:t>odos negyvų ląstelių sluoksnis. </a:t>
            </a:r>
          </a:p>
          <a:p>
            <a:endParaRPr lang="lt-LT" sz="2400" dirty="0"/>
          </a:p>
        </p:txBody>
      </p:sp>
    </p:spTree>
    <p:extLst>
      <p:ext uri="{BB962C8B-B14F-4D97-AF65-F5344CB8AC3E}">
        <p14:creationId xmlns:p14="http://schemas.microsoft.com/office/powerpoint/2010/main" val="727965848"/>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a:t>6</a:t>
            </a:r>
            <a:r>
              <a:rPr lang="lt-LT" sz="7200" dirty="0" smtClean="0"/>
              <a:t>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947814" y="2252562"/>
            <a:ext cx="8750146" cy="1200329"/>
          </a:xfrm>
          <a:prstGeom prst="rect">
            <a:avLst/>
          </a:prstGeom>
          <a:noFill/>
        </p:spPr>
        <p:txBody>
          <a:bodyPr wrap="square" rtlCol="0">
            <a:spAutoFit/>
          </a:bodyPr>
          <a:lstStyle/>
          <a:p>
            <a:r>
              <a:rPr lang="lt-LT" sz="2400" b="1" dirty="0" smtClean="0"/>
              <a:t>Kuri spinduliuotė yra gama?</a:t>
            </a:r>
            <a:r>
              <a:rPr lang="lt-LT" sz="2400" dirty="0" smtClean="0"/>
              <a:t/>
            </a:r>
            <a:br>
              <a:rPr lang="lt-LT" sz="2400" dirty="0" smtClean="0"/>
            </a:br>
            <a:endParaRPr lang="lt-LT" sz="2400" dirty="0"/>
          </a:p>
          <a:p>
            <a:endParaRPr lang="lt-LT" sz="2400" dirty="0"/>
          </a:p>
        </p:txBody>
      </p:sp>
      <p:pic>
        <p:nvPicPr>
          <p:cNvPr id="7" name="Picture 10" descr="C:\Program Files\Tomo dokumentai\Tomo mokyklos darbai\Skaidrės\radioaktyvumas\beta-decay.png"/>
          <p:cNvPicPr>
            <a:picLocks noChangeAspect="1" noChangeArrowheads="1"/>
          </p:cNvPicPr>
          <p:nvPr/>
        </p:nvPicPr>
        <p:blipFill rotWithShape="1">
          <a:blip r:embed="rId2" cstate="print"/>
          <a:srcRect r="31762"/>
          <a:stretch/>
        </p:blipFill>
        <p:spPr bwMode="auto">
          <a:xfrm>
            <a:off x="1352549" y="3171886"/>
            <a:ext cx="2228851" cy="2897783"/>
          </a:xfrm>
          <a:prstGeom prst="rect">
            <a:avLst/>
          </a:prstGeom>
          <a:noFill/>
          <a:ln w="9525">
            <a:noFill/>
            <a:miter lim="800000"/>
            <a:headEnd/>
            <a:tailEnd/>
          </a:ln>
        </p:spPr>
      </p:pic>
      <p:sp>
        <p:nvSpPr>
          <p:cNvPr id="2" name="TextBox 1"/>
          <p:cNvSpPr txBox="1"/>
          <p:nvPr/>
        </p:nvSpPr>
        <p:spPr>
          <a:xfrm>
            <a:off x="924227" y="3030890"/>
            <a:ext cx="473206" cy="461665"/>
          </a:xfrm>
          <a:prstGeom prst="rect">
            <a:avLst/>
          </a:prstGeom>
          <a:noFill/>
        </p:spPr>
        <p:txBody>
          <a:bodyPr wrap="none" rtlCol="0">
            <a:spAutoFit/>
          </a:bodyPr>
          <a:lstStyle/>
          <a:p>
            <a:r>
              <a:rPr lang="lt-LT" sz="2400" dirty="0"/>
              <a:t>A</a:t>
            </a:r>
            <a:r>
              <a:rPr lang="lt-LT" sz="2400" dirty="0" smtClean="0"/>
              <a:t>)</a:t>
            </a:r>
            <a:endParaRPr lang="lt-LT" sz="2400" dirty="0"/>
          </a:p>
        </p:txBody>
      </p:sp>
      <p:sp>
        <p:nvSpPr>
          <p:cNvPr id="4" name="Rectangle 3"/>
          <p:cNvSpPr/>
          <p:nvPr/>
        </p:nvSpPr>
        <p:spPr>
          <a:xfrm>
            <a:off x="4225522" y="3011058"/>
            <a:ext cx="460382" cy="461665"/>
          </a:xfrm>
          <a:prstGeom prst="rect">
            <a:avLst/>
          </a:prstGeom>
        </p:spPr>
        <p:txBody>
          <a:bodyPr wrap="none">
            <a:spAutoFit/>
          </a:bodyPr>
          <a:lstStyle/>
          <a:p>
            <a:r>
              <a:rPr lang="lt-LT" sz="2400" dirty="0" smtClean="0"/>
              <a:t>B)</a:t>
            </a:r>
            <a:endParaRPr lang="lt-LT" sz="2400" dirty="0"/>
          </a:p>
        </p:txBody>
      </p:sp>
      <p:pic>
        <p:nvPicPr>
          <p:cNvPr id="8" name="Picture 4"/>
          <p:cNvPicPr>
            <a:picLocks noChangeAspect="1" noChangeArrowheads="1"/>
          </p:cNvPicPr>
          <p:nvPr/>
        </p:nvPicPr>
        <p:blipFill rotWithShape="1">
          <a:blip r:embed="rId3" cstate="print"/>
          <a:srcRect t="12969"/>
          <a:stretch/>
        </p:blipFill>
        <p:spPr bwMode="auto">
          <a:xfrm>
            <a:off x="4176524" y="3492555"/>
            <a:ext cx="3057100" cy="2444666"/>
          </a:xfrm>
          <a:prstGeom prst="rect">
            <a:avLst/>
          </a:prstGeom>
          <a:noFill/>
          <a:ln w="9525">
            <a:noFill/>
            <a:miter lim="800000"/>
            <a:headEnd/>
            <a:tailEnd/>
          </a:ln>
        </p:spPr>
      </p:pic>
      <p:sp>
        <p:nvSpPr>
          <p:cNvPr id="9" name="Rectangle 8"/>
          <p:cNvSpPr/>
          <p:nvPr/>
        </p:nvSpPr>
        <p:spPr>
          <a:xfrm>
            <a:off x="7534566" y="3011852"/>
            <a:ext cx="458780" cy="461665"/>
          </a:xfrm>
          <a:prstGeom prst="rect">
            <a:avLst/>
          </a:prstGeom>
        </p:spPr>
        <p:txBody>
          <a:bodyPr wrap="none">
            <a:spAutoFit/>
          </a:bodyPr>
          <a:lstStyle/>
          <a:p>
            <a:r>
              <a:rPr lang="lt-LT" sz="2400" dirty="0" smtClean="0"/>
              <a:t>C)</a:t>
            </a:r>
            <a:endParaRPr lang="lt-LT" sz="2400" dirty="0"/>
          </a:p>
        </p:txBody>
      </p:sp>
      <p:pic>
        <p:nvPicPr>
          <p:cNvPr id="10" name="Picture 2" descr="https://upload.wikimedia.org/wikipedia/commons/thumb/c/c2/Gamma_Decay.svg/250px-Gamma_Decay.svg.png"/>
          <p:cNvPicPr>
            <a:picLocks noChangeAspect="1" noChangeArrowheads="1"/>
          </p:cNvPicPr>
          <p:nvPr/>
        </p:nvPicPr>
        <p:blipFill rotWithShape="1">
          <a:blip r:embed="rId4">
            <a:extLst>
              <a:ext uri="{28A0092B-C50C-407E-A947-70E740481C1C}">
                <a14:useLocalDpi xmlns:a14="http://schemas.microsoft.com/office/drawing/2010/main" val="0"/>
              </a:ext>
            </a:extLst>
          </a:blip>
          <a:srcRect r="19461"/>
          <a:stretch/>
        </p:blipFill>
        <p:spPr bwMode="auto">
          <a:xfrm>
            <a:off x="7877746" y="3435051"/>
            <a:ext cx="3247569" cy="2741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010214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a:t>7</a:t>
            </a:r>
            <a:r>
              <a:rPr lang="lt-LT" sz="7200" dirty="0" smtClean="0"/>
              <a:t>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598956" y="2571722"/>
            <a:ext cx="8750146" cy="2308324"/>
          </a:xfrm>
          <a:prstGeom prst="rect">
            <a:avLst/>
          </a:prstGeom>
          <a:noFill/>
        </p:spPr>
        <p:txBody>
          <a:bodyPr wrap="square" rtlCol="0">
            <a:spAutoFit/>
          </a:bodyPr>
          <a:lstStyle/>
          <a:p>
            <a:r>
              <a:rPr lang="lt-LT" sz="2400" b="1" dirty="0" smtClean="0"/>
              <a:t>Kas sukonstravo burbulinę kamerą?</a:t>
            </a:r>
          </a:p>
          <a:p>
            <a:r>
              <a:rPr lang="lt-LT" sz="2400" dirty="0" smtClean="0"/>
              <a:t/>
            </a:r>
            <a:br>
              <a:rPr lang="lt-LT" sz="2400" dirty="0" smtClean="0"/>
            </a:br>
            <a:r>
              <a:rPr lang="lt-LT" sz="2400" dirty="0" smtClean="0"/>
              <a:t>A)</a:t>
            </a:r>
            <a:r>
              <a:rPr lang="lt-LT" altLang="lt-LT" sz="2400" dirty="0"/>
              <a:t> M</a:t>
            </a:r>
            <a:r>
              <a:rPr lang="lt-LT" altLang="lt-LT" sz="2400" dirty="0" smtClean="0"/>
              <a:t>. Kiuri;</a:t>
            </a:r>
            <a:r>
              <a:rPr lang="lt-LT" sz="2400" dirty="0" smtClean="0"/>
              <a:t/>
            </a:r>
            <a:br>
              <a:rPr lang="lt-LT" sz="2400" dirty="0" smtClean="0"/>
            </a:br>
            <a:r>
              <a:rPr lang="lt-LT" sz="2400" dirty="0" smtClean="0"/>
              <a:t>B) </a:t>
            </a:r>
            <a:r>
              <a:rPr lang="lt-LT" sz="2400" dirty="0"/>
              <a:t>Donaldas A. </a:t>
            </a:r>
            <a:r>
              <a:rPr lang="lt-LT" sz="2400" dirty="0" err="1" smtClean="0"/>
              <a:t>Glaseris</a:t>
            </a:r>
            <a:r>
              <a:rPr lang="lt-LT" sz="2400" dirty="0"/>
              <a:t>;</a:t>
            </a:r>
          </a:p>
          <a:p>
            <a:r>
              <a:rPr lang="lt-LT" sz="2400" dirty="0" smtClean="0"/>
              <a:t>C)</a:t>
            </a:r>
            <a:r>
              <a:rPr lang="lt-LT" sz="2400" dirty="0"/>
              <a:t> </a:t>
            </a:r>
            <a:r>
              <a:rPr lang="lt-LT" sz="2400" dirty="0" smtClean="0"/>
              <a:t>H. Geigeris ir V. Miuleris.</a:t>
            </a:r>
            <a:endParaRPr lang="lt-LT" sz="2400" dirty="0"/>
          </a:p>
          <a:p>
            <a:endParaRPr lang="lt-LT" sz="2400" dirty="0"/>
          </a:p>
        </p:txBody>
      </p:sp>
    </p:spTree>
    <p:extLst>
      <p:ext uri="{BB962C8B-B14F-4D97-AF65-F5344CB8AC3E}">
        <p14:creationId xmlns:p14="http://schemas.microsoft.com/office/powerpoint/2010/main" val="395059502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smtClean="0"/>
              <a:t>8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598956" y="2571722"/>
            <a:ext cx="8750146" cy="1938992"/>
          </a:xfrm>
          <a:prstGeom prst="rect">
            <a:avLst/>
          </a:prstGeom>
          <a:noFill/>
        </p:spPr>
        <p:txBody>
          <a:bodyPr wrap="square" rtlCol="0">
            <a:spAutoFit/>
          </a:bodyPr>
          <a:lstStyle/>
          <a:p>
            <a:r>
              <a:rPr lang="lt-LT" sz="2400" b="1" dirty="0" smtClean="0"/>
              <a:t>Kur </a:t>
            </a:r>
            <a:r>
              <a:rPr lang="lt-LT" sz="2400" b="1" dirty="0"/>
              <a:t>medicinoje nenaudojamas radioaktyvumas</a:t>
            </a:r>
            <a:r>
              <a:rPr lang="lt-LT" sz="2400" b="1" dirty="0" smtClean="0"/>
              <a:t>?</a:t>
            </a:r>
          </a:p>
          <a:p>
            <a:endParaRPr lang="lt-LT" sz="2400" b="1" dirty="0"/>
          </a:p>
          <a:p>
            <a:r>
              <a:rPr lang="lt-LT" sz="2400" dirty="0"/>
              <a:t>A) </a:t>
            </a:r>
            <a:r>
              <a:rPr lang="lt-LT" sz="2400" dirty="0" smtClean="0"/>
              <a:t>Odontologija;</a:t>
            </a:r>
            <a:endParaRPr lang="lt-LT" sz="2400" dirty="0"/>
          </a:p>
          <a:p>
            <a:r>
              <a:rPr lang="lt-LT" sz="2400" dirty="0"/>
              <a:t>B) Spindulinė </a:t>
            </a:r>
            <a:r>
              <a:rPr lang="lt-LT" sz="2400" dirty="0" smtClean="0"/>
              <a:t>terapija;</a:t>
            </a:r>
            <a:endParaRPr lang="lt-LT" sz="2400" dirty="0"/>
          </a:p>
          <a:p>
            <a:r>
              <a:rPr lang="lt-LT" sz="2400" dirty="0"/>
              <a:t>C) </a:t>
            </a:r>
            <a:r>
              <a:rPr lang="lt-LT" sz="2400" dirty="0" smtClean="0"/>
              <a:t>Rentgeno diagnostika.</a:t>
            </a:r>
            <a:endParaRPr lang="lt-LT" sz="2400" dirty="0"/>
          </a:p>
        </p:txBody>
      </p:sp>
    </p:spTree>
    <p:extLst>
      <p:ext uri="{BB962C8B-B14F-4D97-AF65-F5344CB8AC3E}">
        <p14:creationId xmlns:p14="http://schemas.microsoft.com/office/powerpoint/2010/main" val="251653620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a:t>9</a:t>
            </a:r>
            <a:r>
              <a:rPr lang="lt-LT" sz="7200" dirty="0" smtClean="0"/>
              <a:t>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598956" y="2571722"/>
            <a:ext cx="8750146" cy="2308324"/>
          </a:xfrm>
          <a:prstGeom prst="rect">
            <a:avLst/>
          </a:prstGeom>
          <a:noFill/>
        </p:spPr>
        <p:txBody>
          <a:bodyPr wrap="square" rtlCol="0">
            <a:spAutoFit/>
          </a:bodyPr>
          <a:lstStyle/>
          <a:p>
            <a:r>
              <a:rPr lang="lt-LT" sz="2400" b="1" dirty="0" smtClean="0"/>
              <a:t>Kuri spinduliuotė </a:t>
            </a:r>
            <a:r>
              <a:rPr lang="lt-LT" sz="2400" b="1" dirty="0"/>
              <a:t>gali paveikti giliai organizme esančius audinius, pakeisti kraujo sudėtį, sukelti </a:t>
            </a:r>
            <a:r>
              <a:rPr lang="lt-LT" sz="2400" b="1" dirty="0" smtClean="0"/>
              <a:t>mažakraujystę?</a:t>
            </a:r>
          </a:p>
          <a:p>
            <a:endParaRPr lang="lt-LT" sz="2400" b="1" dirty="0"/>
          </a:p>
          <a:p>
            <a:r>
              <a:rPr lang="lt-LT" sz="2400" dirty="0"/>
              <a:t>A) </a:t>
            </a:r>
            <a:r>
              <a:rPr lang="lt-LT" sz="2400" dirty="0" smtClean="0"/>
              <a:t>Alfa;</a:t>
            </a:r>
            <a:endParaRPr lang="lt-LT" sz="2400" dirty="0"/>
          </a:p>
          <a:p>
            <a:r>
              <a:rPr lang="lt-LT" sz="2400" dirty="0"/>
              <a:t>B) </a:t>
            </a:r>
            <a:r>
              <a:rPr lang="lt-LT" sz="2400" dirty="0" smtClean="0"/>
              <a:t>Beta;</a:t>
            </a:r>
            <a:endParaRPr lang="lt-LT" sz="2400" dirty="0"/>
          </a:p>
          <a:p>
            <a:r>
              <a:rPr lang="lt-LT" sz="2400" dirty="0"/>
              <a:t>C) </a:t>
            </a:r>
            <a:r>
              <a:rPr lang="lt-LT" sz="2400" dirty="0" smtClean="0"/>
              <a:t>Gama.</a:t>
            </a:r>
            <a:endParaRPr lang="lt-LT" sz="2400" dirty="0"/>
          </a:p>
        </p:txBody>
      </p:sp>
    </p:spTree>
    <p:extLst>
      <p:ext uri="{BB962C8B-B14F-4D97-AF65-F5344CB8AC3E}">
        <p14:creationId xmlns:p14="http://schemas.microsoft.com/office/powerpoint/2010/main" val="3120670622"/>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noAutofit/>
          </a:bodyPr>
          <a:lstStyle/>
          <a:p>
            <a:r>
              <a:rPr lang="lt-LT" sz="7200" dirty="0" smtClean="0"/>
              <a:t>10 klausimas</a:t>
            </a:r>
            <a:endParaRPr lang="lt-LT" sz="7200" dirty="0"/>
          </a:p>
        </p:txBody>
      </p:sp>
      <p:sp>
        <p:nvSpPr>
          <p:cNvPr id="5" name="Title 4"/>
          <p:cNvSpPr>
            <a:spLocks noGrp="1"/>
          </p:cNvSpPr>
          <p:nvPr>
            <p:ph type="title"/>
          </p:nvPr>
        </p:nvSpPr>
        <p:spPr/>
        <p:txBody>
          <a:bodyPr/>
          <a:lstStyle/>
          <a:p>
            <a:r>
              <a:rPr lang="lt-LT" dirty="0" smtClean="0"/>
              <a:t> </a:t>
            </a:r>
            <a:endParaRPr lang="lt-LT" dirty="0"/>
          </a:p>
        </p:txBody>
      </p:sp>
      <p:sp>
        <p:nvSpPr>
          <p:cNvPr id="6" name="TextBox 5"/>
          <p:cNvSpPr txBox="1"/>
          <p:nvPr/>
        </p:nvSpPr>
        <p:spPr>
          <a:xfrm>
            <a:off x="1598956" y="2571722"/>
            <a:ext cx="8750146" cy="1938992"/>
          </a:xfrm>
          <a:prstGeom prst="rect">
            <a:avLst/>
          </a:prstGeom>
          <a:noFill/>
        </p:spPr>
        <p:txBody>
          <a:bodyPr wrap="square" rtlCol="0">
            <a:spAutoFit/>
          </a:bodyPr>
          <a:lstStyle/>
          <a:p>
            <a:r>
              <a:rPr lang="lt-LT" sz="2400" b="1" dirty="0" smtClean="0"/>
              <a:t>Kelintais metais įvyko Černobylio avarija?</a:t>
            </a:r>
          </a:p>
          <a:p>
            <a:endParaRPr lang="lt-LT" sz="2400" b="1" dirty="0"/>
          </a:p>
          <a:p>
            <a:r>
              <a:rPr lang="lt-LT" sz="2400" dirty="0"/>
              <a:t>A) 1945 m. </a:t>
            </a:r>
            <a:r>
              <a:rPr lang="lt-LT" sz="2400" dirty="0" smtClean="0"/>
              <a:t>rugpjūčio </a:t>
            </a:r>
            <a:r>
              <a:rPr lang="lt-LT" sz="2400" dirty="0"/>
              <a:t>9 d</a:t>
            </a:r>
            <a:r>
              <a:rPr lang="lt-LT" sz="2400" dirty="0" smtClean="0"/>
              <a:t>.;</a:t>
            </a:r>
            <a:endParaRPr lang="lt-LT" sz="2400" dirty="0"/>
          </a:p>
          <a:p>
            <a:r>
              <a:rPr lang="lt-LT" sz="2400" dirty="0" smtClean="0"/>
              <a:t>B</a:t>
            </a:r>
            <a:r>
              <a:rPr lang="lt-LT" sz="2400" dirty="0"/>
              <a:t>) </a:t>
            </a:r>
            <a:r>
              <a:rPr lang="lt-LT" sz="2400" dirty="0" smtClean="0"/>
              <a:t>1912 m. gegužės 14 d.;</a:t>
            </a:r>
            <a:endParaRPr lang="lt-LT" sz="2400" dirty="0"/>
          </a:p>
          <a:p>
            <a:r>
              <a:rPr lang="lt-LT" sz="2400" dirty="0"/>
              <a:t>C) 1986 m. balandžio 26 d</a:t>
            </a:r>
            <a:r>
              <a:rPr lang="lt-LT" sz="2400" dirty="0" smtClean="0"/>
              <a:t>.</a:t>
            </a:r>
            <a:endParaRPr lang="lt-LT" sz="2400" dirty="0"/>
          </a:p>
        </p:txBody>
      </p:sp>
    </p:spTree>
    <p:extLst>
      <p:ext uri="{BB962C8B-B14F-4D97-AF65-F5344CB8AC3E}">
        <p14:creationId xmlns:p14="http://schemas.microsoft.com/office/powerpoint/2010/main" val="1417701464"/>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7523" y="357698"/>
            <a:ext cx="4450532" cy="1468800"/>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ormAutofit/>
          </a:bodyPr>
          <a:lstStyle/>
          <a:p>
            <a:r>
              <a:rPr lang="lt-LT" sz="4800" dirty="0" smtClean="0">
                <a:effectLst>
                  <a:outerShdw blurRad="38100" dist="38100" dir="2700000" algn="tl">
                    <a:srgbClr val="000000">
                      <a:alpha val="43137"/>
                    </a:srgbClr>
                  </a:outerShdw>
                </a:effectLst>
              </a:rPr>
              <a:t>ATSAKYMAI</a:t>
            </a:r>
            <a:endParaRPr lang="lt-LT" sz="4800"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lstStyle/>
          <a:p>
            <a:pPr marL="0" indent="0">
              <a:buNone/>
            </a:pPr>
            <a:r>
              <a:rPr lang="lt-LT" dirty="0" smtClean="0"/>
              <a:t> </a:t>
            </a:r>
            <a:endParaRPr lang="lt-LT"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36160" y="1092098"/>
            <a:ext cx="3030215" cy="4803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2" descr="animated black and white sea ocean explosion"/>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12074" y="2132856"/>
            <a:ext cx="5142434" cy="33123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27892294"/>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1399" y="469899"/>
            <a:ext cx="9840911" cy="1132481"/>
          </a:xfrm>
        </p:spPr>
        <p:txBody>
          <a:bodyPr>
            <a:normAutofit/>
          </a:bodyPr>
          <a:lstStyle/>
          <a:p>
            <a:r>
              <a:rPr lang="lt-LT" sz="7200" dirty="0" smtClean="0">
                <a:effectLst>
                  <a:outerShdw blurRad="38100" dist="38100" dir="2700000" algn="tl">
                    <a:srgbClr val="000000">
                      <a:alpha val="43137"/>
                    </a:srgbClr>
                  </a:outerShdw>
                </a:effectLst>
              </a:rPr>
              <a:t>Šaltiniai</a:t>
            </a:r>
            <a:endParaRPr lang="lt-LT" sz="7200"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a:xfrm>
            <a:off x="539748" y="1602380"/>
            <a:ext cx="10844211" cy="3440681"/>
          </a:xfrm>
        </p:spPr>
        <p:txBody>
          <a:bodyPr>
            <a:normAutofit/>
          </a:bodyPr>
          <a:lstStyle/>
          <a:p>
            <a:r>
              <a:rPr lang="lt-LT" dirty="0"/>
              <a:t>Vladas </a:t>
            </a:r>
            <a:r>
              <a:rPr lang="lt-LT" dirty="0" err="1" smtClean="0"/>
              <a:t>Valentinavičius</a:t>
            </a:r>
            <a:r>
              <a:rPr lang="lt-LT" dirty="0" smtClean="0"/>
              <a:t>. Fizika </a:t>
            </a:r>
            <a:r>
              <a:rPr lang="lt-LT" dirty="0"/>
              <a:t>X </a:t>
            </a:r>
            <a:r>
              <a:rPr lang="lt-LT" dirty="0" smtClean="0"/>
              <a:t>klasei.</a:t>
            </a:r>
          </a:p>
          <a:p>
            <a:r>
              <a:rPr lang="lt-LT" dirty="0"/>
              <a:t>Vytautas </a:t>
            </a:r>
            <a:r>
              <a:rPr lang="lt-LT" dirty="0" err="1" smtClean="0"/>
              <a:t>Tarasonis</a:t>
            </a:r>
            <a:r>
              <a:rPr lang="lt-LT" dirty="0" smtClean="0"/>
              <a:t>. Fizika XII klasei</a:t>
            </a:r>
          </a:p>
          <a:p>
            <a:r>
              <a:rPr lang="lt-LT" u="sng" dirty="0" smtClean="0">
                <a:hlinkClick r:id="rId2"/>
              </a:rPr>
              <a:t>www.youtube.com</a:t>
            </a:r>
            <a:endParaRPr lang="lt-LT" u="sng" dirty="0" smtClean="0"/>
          </a:p>
          <a:p>
            <a:r>
              <a:rPr lang="lt-LT" u="sng" dirty="0" smtClean="0">
                <a:hlinkClick r:id="rId3"/>
              </a:rPr>
              <a:t>www.wikipedia.com</a:t>
            </a:r>
            <a:endParaRPr lang="lt-LT" dirty="0"/>
          </a:p>
          <a:p>
            <a:r>
              <a:rPr lang="lt-LT" u="sng" dirty="0">
                <a:hlinkClick r:id="rId4"/>
              </a:rPr>
              <a:t>http://</a:t>
            </a:r>
            <a:r>
              <a:rPr lang="lt-LT" u="sng" dirty="0" smtClean="0">
                <a:hlinkClick r:id="rId4"/>
              </a:rPr>
              <a:t>www.de2.lt/naudinga-informacija/lentel%C4%97s/380-radiacijos-doz%C4%97-sivertas</a:t>
            </a:r>
            <a:endParaRPr lang="lt-LT" u="sng" dirty="0" smtClean="0">
              <a:hlinkClick r:id="rId5"/>
            </a:endParaRPr>
          </a:p>
          <a:p>
            <a:r>
              <a:rPr lang="lt-LT" u="sng" dirty="0" smtClean="0">
                <a:hlinkClick r:id="rId5"/>
              </a:rPr>
              <a:t>http</a:t>
            </a:r>
            <a:r>
              <a:rPr lang="lt-LT" u="sng" dirty="0">
                <a:hlinkClick r:id="rId5"/>
              </a:rPr>
              <a:t>://www.esmogas.lt/elktromagnetine-aplinka/jonizuojanti-radiacija</a:t>
            </a:r>
            <a:endParaRPr lang="lt-LT" dirty="0"/>
          </a:p>
          <a:p>
            <a:endParaRPr lang="lt-LT" dirty="0"/>
          </a:p>
        </p:txBody>
      </p:sp>
      <p:pic>
        <p:nvPicPr>
          <p:cNvPr id="3074" name="Picture 2" descr="Fizika X klasei"/>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740774" y="3898900"/>
            <a:ext cx="2232025" cy="2959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02180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1412" y="1549400"/>
            <a:ext cx="9906000" cy="3227981"/>
          </a:xfrm>
        </p:spPr>
        <p:txBody>
          <a:bodyPr>
            <a:normAutofit/>
          </a:bodyPr>
          <a:lstStyle/>
          <a:p>
            <a:r>
              <a:rPr lang="lt-LT" sz="9600" dirty="0" smtClean="0">
                <a:effectLst>
                  <a:outerShdw blurRad="38100" dist="38100" dir="2700000" algn="tl">
                    <a:srgbClr val="000000">
                      <a:alpha val="43137"/>
                    </a:srgbClr>
                  </a:outerShdw>
                </a:effectLst>
              </a:rPr>
              <a:t>Ačiū už dėmesį</a:t>
            </a:r>
            <a:endParaRPr lang="lt-LT" sz="9600" dirty="0">
              <a:effectLst>
                <a:outerShdw blurRad="38100" dist="38100" dir="2700000" algn="tl">
                  <a:srgbClr val="000000">
                    <a:alpha val="43137"/>
                  </a:srgbClr>
                </a:outerShdw>
              </a:effectLst>
            </a:endParaRPr>
          </a:p>
        </p:txBody>
      </p:sp>
      <p:sp>
        <p:nvSpPr>
          <p:cNvPr id="3" name="Text Placeholder 2"/>
          <p:cNvSpPr>
            <a:spLocks noGrp="1"/>
          </p:cNvSpPr>
          <p:nvPr>
            <p:ph type="body" idx="1"/>
          </p:nvPr>
        </p:nvSpPr>
        <p:spPr/>
        <p:txBody>
          <a:bodyPr/>
          <a:lstStyle/>
          <a:p>
            <a:pPr marL="0" indent="0">
              <a:buNone/>
            </a:pPr>
            <a:r>
              <a:rPr lang="lt-LT" dirty="0" smtClean="0"/>
              <a:t> </a:t>
            </a:r>
            <a:endParaRPr lang="lt-LT" dirty="0"/>
          </a:p>
        </p:txBody>
      </p:sp>
      <p:pic>
        <p:nvPicPr>
          <p:cNvPr id="4098" name="Picture 2" descr="https://hansgeigerbyreginaguiao.files.wordpress.com/2015/06/radioactivity.gif"/>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597774" y="1933574"/>
            <a:ext cx="3121025" cy="31210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59565727"/>
      </p:ext>
    </p:extLst>
  </p:cSld>
  <p:clrMapOvr>
    <a:masterClrMapping/>
  </p:clrMapOvr>
  <p:timing>
    <p:tnLst>
      <p:par>
        <p:cTn id="1" dur="indefinite" restart="never" nodeType="tmRoot"/>
      </p:par>
    </p:tnLst>
  </p:timing>
</p:sld>
</file>

<file path=ppt/theme/theme1.xml><?xml version="1.0" encoding="utf-8"?>
<a:theme xmlns:a="http://schemas.openxmlformats.org/drawingml/2006/main" name="Headlines">
  <a:themeElements>
    <a:clrScheme name="Headlines">
      <a:dk1>
        <a:sysClr val="windowText" lastClr="000000"/>
      </a:dk1>
      <a:lt1>
        <a:sysClr val="window" lastClr="FFFFFF"/>
      </a:lt1>
      <a:dk2>
        <a:srgbClr val="1D1A1D"/>
      </a:dk2>
      <a:lt2>
        <a:srgbClr val="F5F5F5"/>
      </a:lt2>
      <a:accent1>
        <a:srgbClr val="439EB7"/>
      </a:accent1>
      <a:accent2>
        <a:srgbClr val="E28B55"/>
      </a:accent2>
      <a:accent3>
        <a:srgbClr val="DCB64D"/>
      </a:accent3>
      <a:accent4>
        <a:srgbClr val="4CA198"/>
      </a:accent4>
      <a:accent5>
        <a:srgbClr val="835B82"/>
      </a:accent5>
      <a:accent6>
        <a:srgbClr val="645135"/>
      </a:accent6>
      <a:hlink>
        <a:srgbClr val="439EB7"/>
      </a:hlink>
      <a:folHlink>
        <a:srgbClr val="835B82"/>
      </a:folHlink>
    </a:clrScheme>
    <a:fontScheme name="Headlines">
      <a:majorFont>
        <a:latin typeface="Century Schoolbook"/>
        <a:ea typeface=""/>
        <a:cs typeface=""/>
        <a:font script="Jpan" typeface="メイリオ"/>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Headlines">
      <a:fillStyleLst>
        <a:solidFill>
          <a:schemeClr val="phClr"/>
        </a:solidFill>
        <a:solidFill>
          <a:schemeClr val="phClr">
            <a:tint val="67000"/>
            <a:satMod val="105000"/>
          </a:schemeClr>
        </a:solidFill>
        <a:gradFill rotWithShape="1">
          <a:gsLst>
            <a:gs pos="0">
              <a:schemeClr val="phClr">
                <a:tint val="100000"/>
                <a:satMod val="103000"/>
                <a:lumMod val="102000"/>
              </a:schemeClr>
            </a:gs>
            <a:gs pos="50000">
              <a:schemeClr val="phClr">
                <a:shade val="100000"/>
                <a:satMod val="110000"/>
                <a:lumMod val="100000"/>
              </a:schemeClr>
            </a:gs>
            <a:gs pos="100000">
              <a:schemeClr val="phClr">
                <a:shade val="70000"/>
                <a:satMod val="120000"/>
                <a:lumMod val="99000"/>
              </a:schemeClr>
            </a:gs>
          </a:gsLst>
          <a:path path="circle">
            <a:fillToRect l="100000" t="100000" r="100000" b="100000"/>
          </a:path>
        </a:gradFill>
      </a:fillStyleLst>
      <a:lnStyleLst>
        <a:ln w="6350" cap="flat" cmpd="sng" algn="in">
          <a:solidFill>
            <a:schemeClr val="phClr"/>
          </a:solidFill>
          <a:prstDash val="solid"/>
        </a:ln>
        <a:ln w="12700" cap="flat" cmpd="sng" algn="in">
          <a:solidFill>
            <a:schemeClr val="phClr"/>
          </a:solidFill>
          <a:prstDash val="solid"/>
        </a:ln>
        <a:ln w="19050" cap="flat" cmpd="sng" algn="in">
          <a:solidFill>
            <a:schemeClr val="phClr">
              <a:satMod val="150000"/>
            </a:schemeClr>
          </a:solidFill>
          <a:prstDash val="solid"/>
        </a:ln>
      </a:lnStyleLst>
      <a:effectStyleLst>
        <a:effectStyle>
          <a:effectLst/>
        </a:effectStyle>
        <a:effectStyle>
          <a:effectLst/>
        </a:effectStyle>
        <a:effectStyle>
          <a:effectLst>
            <a:innerShdw blurRad="88900" dist="25400" dir="10800000">
              <a:srgbClr val="000000">
                <a:alpha val="25000"/>
              </a:srgbClr>
            </a:innerShdw>
            <a:outerShdw blurRad="25400" dist="25400" dir="5400000" rotWithShape="0">
              <a:srgbClr val="FFFFFF">
                <a:alpha val="10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Headlines" id="{3841520A-25F2-4EB8-BE4C-611DB5ABEED9}" vid="{ECD25A4C-D97E-4C12-84B1-63580BFFAEEB}"/>
    </a:ext>
  </a:extLst>
</a:theme>
</file>

<file path=docProps/app.xml><?xml version="1.0" encoding="utf-8"?>
<Properties xmlns="http://schemas.openxmlformats.org/officeDocument/2006/extended-properties" xmlns:vt="http://schemas.openxmlformats.org/officeDocument/2006/docPropsVTypes">
  <TotalTime>572</TotalTime>
  <Words>2523</Words>
  <Application>Microsoft Office PowerPoint</Application>
  <PresentationFormat>Pasirinktinai</PresentationFormat>
  <Paragraphs>328</Paragraphs>
  <Slides>64</Slides>
  <Notes>0</Notes>
  <HiddenSlides>0</HiddenSlides>
  <MMClips>0</MMClips>
  <ScaleCrop>false</ScaleCrop>
  <HeadingPairs>
    <vt:vector size="4" baseType="variant">
      <vt:variant>
        <vt:lpstr>Tema</vt:lpstr>
      </vt:variant>
      <vt:variant>
        <vt:i4>1</vt:i4>
      </vt:variant>
      <vt:variant>
        <vt:lpstr>Skaidrių pavadinimai</vt:lpstr>
      </vt:variant>
      <vt:variant>
        <vt:i4>64</vt:i4>
      </vt:variant>
    </vt:vector>
  </HeadingPairs>
  <TitlesOfParts>
    <vt:vector size="65" baseType="lpstr">
      <vt:lpstr>Headlines</vt:lpstr>
      <vt:lpstr>RADIOAKTYVUMAS</vt:lpstr>
      <vt:lpstr>Turinys</vt:lpstr>
      <vt:lpstr>Darbo tikslas</vt:lpstr>
      <vt:lpstr>Radioaktyvumas.  Kas tai?</vt:lpstr>
      <vt:lpstr>Radioaktyvumo priežastys</vt:lpstr>
      <vt:lpstr>Izotopai</vt:lpstr>
      <vt:lpstr>Sivertas</vt:lpstr>
      <vt:lpstr>Radioaktyvumo atradėjai</vt:lpstr>
      <vt:lpstr> </vt:lpstr>
      <vt:lpstr> </vt:lpstr>
      <vt:lpstr>Jonizuojanti spinduliuotė</vt:lpstr>
      <vt:lpstr>Radioaktyvaus spinduliavimo rūšys</vt:lpstr>
      <vt:lpstr>Alfa (a) spinduliuotė </vt:lpstr>
      <vt:lpstr>Beta (β) spinduliuotė </vt:lpstr>
      <vt:lpstr>Gama (γ) spinduliuotė </vt:lpstr>
      <vt:lpstr>PowerPoint pristatymas</vt:lpstr>
      <vt:lpstr>Rentgeno spinduliuotė </vt:lpstr>
      <vt:lpstr>Neutronų spinduliuotė </vt:lpstr>
      <vt:lpstr>Kosminė radiacija </vt:lpstr>
      <vt:lpstr>Interaktyvus Bandymas</vt:lpstr>
      <vt:lpstr>„Ėjimai“ periodinėje lentelėje </vt:lpstr>
      <vt:lpstr>UŽDAVINIAI</vt:lpstr>
      <vt:lpstr>Pirmas uždavinys</vt:lpstr>
      <vt:lpstr>Antras uždavinys</vt:lpstr>
      <vt:lpstr>Trečias uždavinys</vt:lpstr>
      <vt:lpstr>Spinduliuotės stebėjimo prietaisai</vt:lpstr>
      <vt:lpstr>Geigerio ir Miulerio skaitiklis</vt:lpstr>
      <vt:lpstr>Jo veikimo principas</vt:lpstr>
      <vt:lpstr>Burbulinė  kamera</vt:lpstr>
      <vt:lpstr>Alfa dalelių torpedos Vilsono kameroje</vt:lpstr>
      <vt:lpstr>Dozimetras </vt:lpstr>
      <vt:lpstr>Radiacijos nauda</vt:lpstr>
      <vt:lpstr> </vt:lpstr>
      <vt:lpstr>Radioaktyvumo poveikis gyvajam organizmui</vt:lpstr>
      <vt:lpstr>Spinduliuočių poveikis</vt:lpstr>
      <vt:lpstr> </vt:lpstr>
      <vt:lpstr>Didžiausios katastrofos</vt:lpstr>
      <vt:lpstr>Hirosima</vt:lpstr>
      <vt:lpstr>Nagasakis</vt:lpstr>
      <vt:lpstr>Černobylio avarija</vt:lpstr>
      <vt:lpstr>Fukušima</vt:lpstr>
      <vt:lpstr>Įdomūs faktai</vt:lpstr>
      <vt:lpstr>Radioaktyvus maistas</vt:lpstr>
      <vt:lpstr>Kiti radiacijos šaltiniai</vt:lpstr>
      <vt:lpstr>Radioaktyvus Gedimino paminklas Vilniuje</vt:lpstr>
      <vt:lpstr>PowerPoint pristatymas</vt:lpstr>
      <vt:lpstr>Japoniškas telefonas pirmąkart rodys radiacijos lygį </vt:lpstr>
      <vt:lpstr>Skraidantys radiacijos matuokliai</vt:lpstr>
      <vt:lpstr>Toris - saugi branduolinė energija</vt:lpstr>
      <vt:lpstr>Ką daryti radus daiktą, pažymėtą įspėjamuoju ženklu?</vt:lpstr>
      <vt:lpstr>testas</vt:lpstr>
      <vt:lpstr> </vt:lpstr>
      <vt:lpstr> </vt:lpstr>
      <vt:lpstr> </vt:lpstr>
      <vt:lpstr> </vt:lpstr>
      <vt:lpstr> </vt:lpstr>
      <vt:lpstr> </vt:lpstr>
      <vt:lpstr> </vt:lpstr>
      <vt:lpstr> </vt:lpstr>
      <vt:lpstr> </vt:lpstr>
      <vt:lpstr> </vt:lpstr>
      <vt:lpstr>ATSAKYMAI</vt:lpstr>
      <vt:lpstr>Šaltiniai</vt:lpstr>
      <vt:lpstr>Ačiū už dėmesį</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RADIOAKTYVUMAS</dc:title>
  <dc:creator>Salomėja</dc:creator>
  <cp:lastModifiedBy>Salomėja</cp:lastModifiedBy>
  <cp:revision>129</cp:revision>
  <dcterms:modified xsi:type="dcterms:W3CDTF">2016-05-09T21:14:57Z</dcterms:modified>
</cp:coreProperties>
</file>