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61" r:id="rId3"/>
    <p:sldId id="262" r:id="rId4"/>
    <p:sldId id="257" r:id="rId5"/>
    <p:sldId id="258" r:id="rId6"/>
    <p:sldId id="259" r:id="rId7"/>
    <p:sldId id="260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3" r:id="rId2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90E81-FFD0-4317-9EAA-9A0453230F99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F2DFA-A857-4B47-9194-CFB9A28C1D38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7F2DFA-A857-4B47-9194-CFB9A28C1D38}" type="slidenum">
              <a:rPr lang="lt-LT" smtClean="0"/>
              <a:pPr/>
              <a:t>7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FE29-461A-4C4A-B925-D0FD233225CD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1102-4DCF-4263-B9CB-14BA4C857C8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FE29-461A-4C4A-B925-D0FD233225CD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1102-4DCF-4263-B9CB-14BA4C857C8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FE29-461A-4C4A-B925-D0FD233225CD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1102-4DCF-4263-B9CB-14BA4C857C8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FE29-461A-4C4A-B925-D0FD233225CD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1102-4DCF-4263-B9CB-14BA4C857C8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FE29-461A-4C4A-B925-D0FD233225CD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1102-4DCF-4263-B9CB-14BA4C857C8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FE29-461A-4C4A-B925-D0FD233225CD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B601102-4DCF-4263-B9CB-14BA4C857C84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FE29-461A-4C4A-B925-D0FD233225CD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1102-4DCF-4263-B9CB-14BA4C857C8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FE29-461A-4C4A-B925-D0FD233225CD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EB601102-4DCF-4263-B9CB-14BA4C857C8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6EBFE29-461A-4C4A-B925-D0FD233225CD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1102-4DCF-4263-B9CB-14BA4C857C8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FE29-461A-4C4A-B925-D0FD233225CD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1102-4DCF-4263-B9CB-14BA4C857C8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FE29-461A-4C4A-B925-D0FD233225CD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1102-4DCF-4263-B9CB-14BA4C857C84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D901D58-A522-41F0-A044-FED2239800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5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D91A991-E42A-4F9D-B8D1-3846D5EC9A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6EBFE29-461A-4C4A-B925-D0FD233225CD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B601102-4DCF-4263-B9CB-14BA4C857C84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http://g2.dcdn.lt/images/pix/file59030151_90591d8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42940" y="-142900"/>
            <a:ext cx="9286940" cy="3857651"/>
          </a:xfrm>
        </p:spPr>
        <p:txBody>
          <a:bodyPr>
            <a:normAutofit/>
          </a:bodyPr>
          <a:lstStyle/>
          <a:p>
            <a:pPr algn="ctr"/>
            <a:r>
              <a:rPr lang="lt-LT" sz="6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Saulės sistema</a:t>
            </a:r>
            <a:endParaRPr lang="lt-LT" sz="6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4414" y="4929198"/>
            <a:ext cx="6480048" cy="1752600"/>
          </a:xfrm>
        </p:spPr>
        <p:txBody>
          <a:bodyPr/>
          <a:lstStyle/>
          <a:p>
            <a:endParaRPr lang="lt-LT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g3.dcdn.lt/images/pix/saules-sistemos-planetos-ir-ju-orbitos-608380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972"/>
            <a:ext cx="9144000" cy="688597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5719" cy="45719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7290" y="285728"/>
            <a:ext cx="8043890" cy="7883549"/>
          </a:xfrm>
        </p:spPr>
        <p:txBody>
          <a:bodyPr/>
          <a:lstStyle/>
          <a:p>
            <a:pPr marL="1588" indent="169863">
              <a:lnSpc>
                <a:spcPct val="80000"/>
              </a:lnSpc>
              <a:buFontTx/>
              <a:buNone/>
            </a:pPr>
            <a:r>
              <a:rPr lang="lt-LT" sz="3200" b="1" dirty="0" smtClean="0">
                <a:solidFill>
                  <a:srgbClr val="FF0000"/>
                </a:solidFill>
                <a:latin typeface="Arial" charset="0"/>
              </a:rPr>
              <a:t>Saulės sistema</a:t>
            </a:r>
            <a:r>
              <a:rPr lang="lt-LT" sz="32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lt-LT" sz="3200" dirty="0" smtClean="0">
                <a:solidFill>
                  <a:srgbClr val="FFFFFF"/>
                </a:solidFill>
                <a:latin typeface="Arial" charset="0"/>
              </a:rPr>
              <a:t>yra maža Galaktikos</a:t>
            </a:r>
            <a:r>
              <a:rPr lang="lt-LT" sz="3200" b="1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lt-LT" sz="3200" b="1" dirty="0" smtClean="0">
                <a:latin typeface="Arial" charset="0"/>
              </a:rPr>
              <a:t>-</a:t>
            </a:r>
            <a:r>
              <a:rPr lang="lt-LT" sz="3200" b="1" dirty="0" smtClean="0">
                <a:solidFill>
                  <a:schemeClr val="folHlink"/>
                </a:solidFill>
                <a:latin typeface="Arial" charset="0"/>
              </a:rPr>
              <a:t>    </a:t>
            </a:r>
            <a:r>
              <a:rPr lang="lt-LT" sz="3200" b="1" dirty="0" smtClean="0">
                <a:solidFill>
                  <a:srgbClr val="FF0000"/>
                </a:solidFill>
                <a:latin typeface="Arial" charset="0"/>
              </a:rPr>
              <a:t>Paukščių Tako </a:t>
            </a:r>
            <a:r>
              <a:rPr lang="lt-LT" sz="3200" b="1" dirty="0" smtClean="0">
                <a:latin typeface="Arial" charset="0"/>
              </a:rPr>
              <a:t>–</a:t>
            </a:r>
            <a:r>
              <a:rPr lang="lt-LT" sz="32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lt-LT" sz="3200" dirty="0" smtClean="0">
                <a:latin typeface="Arial" charset="0"/>
              </a:rPr>
              <a:t>dalelytė. </a:t>
            </a:r>
          </a:p>
          <a:p>
            <a:pPr marL="1588" indent="169863">
              <a:lnSpc>
                <a:spcPct val="80000"/>
              </a:lnSpc>
              <a:buFontTx/>
              <a:buNone/>
            </a:pPr>
            <a:endParaRPr lang="lt-LT" sz="3200" dirty="0" smtClean="0">
              <a:latin typeface="Arial" charset="0"/>
            </a:endParaRPr>
          </a:p>
          <a:p>
            <a:pPr marL="1588" indent="169863">
              <a:lnSpc>
                <a:spcPct val="80000"/>
              </a:lnSpc>
              <a:buFontTx/>
              <a:buNone/>
            </a:pPr>
            <a:endParaRPr lang="lt-LT" sz="3200" dirty="0" smtClean="0">
              <a:latin typeface="Arial" charset="0"/>
            </a:endParaRPr>
          </a:p>
          <a:p>
            <a:pPr marL="1588" indent="169863">
              <a:lnSpc>
                <a:spcPct val="80000"/>
              </a:lnSpc>
              <a:buFontTx/>
              <a:buNone/>
            </a:pPr>
            <a:endParaRPr lang="lt-LT" sz="3200" dirty="0" smtClean="0">
              <a:latin typeface="Arial" charset="0"/>
            </a:endParaRPr>
          </a:p>
          <a:p>
            <a:pPr marL="1588" indent="169863">
              <a:lnSpc>
                <a:spcPct val="80000"/>
              </a:lnSpc>
              <a:buFontTx/>
              <a:buNone/>
            </a:pPr>
            <a:endParaRPr lang="lt-LT" sz="3200" dirty="0" smtClean="0">
              <a:latin typeface="Arial" charset="0"/>
            </a:endParaRPr>
          </a:p>
          <a:p>
            <a:pPr marL="1588" indent="169863">
              <a:lnSpc>
                <a:spcPct val="80000"/>
              </a:lnSpc>
              <a:buFontTx/>
              <a:buNone/>
            </a:pPr>
            <a:endParaRPr lang="lt-LT" sz="3200" dirty="0" smtClean="0">
              <a:latin typeface="Arial" charset="0"/>
            </a:endParaRPr>
          </a:p>
          <a:p>
            <a:pPr marL="1588" indent="169863">
              <a:lnSpc>
                <a:spcPct val="80000"/>
              </a:lnSpc>
              <a:buFontTx/>
              <a:buNone/>
            </a:pPr>
            <a:endParaRPr lang="lt-LT" sz="3200" dirty="0" smtClean="0">
              <a:latin typeface="Arial" charset="0"/>
            </a:endParaRPr>
          </a:p>
          <a:p>
            <a:pPr marL="1588" indent="169863">
              <a:lnSpc>
                <a:spcPct val="80000"/>
              </a:lnSpc>
              <a:buFontTx/>
              <a:buNone/>
            </a:pPr>
            <a:endParaRPr lang="lt-LT" sz="3200" dirty="0" smtClean="0">
              <a:latin typeface="Arial" charset="0"/>
            </a:endParaRPr>
          </a:p>
          <a:p>
            <a:pPr marL="1588" indent="169863">
              <a:lnSpc>
                <a:spcPct val="80000"/>
              </a:lnSpc>
              <a:buFontTx/>
              <a:buNone/>
            </a:pPr>
            <a:endParaRPr lang="lt-LT" sz="3200" dirty="0" smtClean="0">
              <a:latin typeface="Arial" charset="0"/>
            </a:endParaRPr>
          </a:p>
          <a:p>
            <a:pPr marL="1588" indent="169863">
              <a:lnSpc>
                <a:spcPct val="80000"/>
              </a:lnSpc>
              <a:buFontTx/>
              <a:buNone/>
            </a:pPr>
            <a:endParaRPr lang="lt-LT" sz="3200" dirty="0" smtClean="0">
              <a:latin typeface="Arial" charset="0"/>
            </a:endParaRPr>
          </a:p>
          <a:p>
            <a:pPr marL="1588" indent="169863">
              <a:lnSpc>
                <a:spcPct val="80000"/>
              </a:lnSpc>
              <a:buFontTx/>
              <a:buNone/>
            </a:pPr>
            <a:r>
              <a:rPr lang="lt-LT" sz="3200" dirty="0" smtClean="0">
                <a:solidFill>
                  <a:srgbClr val="FFFFFF"/>
                </a:solidFill>
                <a:latin typeface="Arial" charset="0"/>
              </a:rPr>
              <a:t>Saulės sistemą sudaro Saulė ir aplink ją skriejantys kūnai: planetos, jų palydovai, tūkstančiai mažųjų planetėlių – asteroidų.</a:t>
            </a:r>
          </a:p>
          <a:p>
            <a:endParaRPr lang="lt-LT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alkas.lt/wp-content/uploads/2012/03/Saul%C4%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880"/>
            <a:ext cx="9144000" cy="687588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160705"/>
            <a:ext cx="6400816" cy="3697295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lt-LT" sz="3200" b="1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lt-LT" sz="3200" b="1" dirty="0" smtClean="0">
                <a:latin typeface="Arial" charset="0"/>
              </a:rPr>
              <a:t>Saulė</a:t>
            </a:r>
            <a:r>
              <a:rPr lang="lt-LT" sz="3200" b="1" dirty="0" smtClean="0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lt-LT" sz="3200" dirty="0" smtClean="0">
                <a:solidFill>
                  <a:srgbClr val="FFFFFF"/>
                </a:solidFill>
                <a:latin typeface="Arial" charset="0"/>
              </a:rPr>
              <a:t>– viena iš nesuskaičiuojamos daugybės mūsų galaktikos žvaigždžių - tai </a:t>
            </a:r>
            <a:r>
              <a:rPr lang="lt-LT" sz="3200" b="1" dirty="0" smtClean="0">
                <a:latin typeface="Arial" charset="0"/>
              </a:rPr>
              <a:t>įkaitusių dujų rutulys</a:t>
            </a:r>
            <a:r>
              <a:rPr lang="lt-LT" sz="3200" dirty="0" smtClean="0">
                <a:solidFill>
                  <a:srgbClr val="FFFFFF"/>
                </a:solidFill>
                <a:latin typeface="Arial" charset="0"/>
              </a:rPr>
              <a:t>. Joje vyksta branduolinės reakcijos, kurių metu išsiskiria milžiniški kiekiai energijos – šviesos ir šilumos. Šią šviesos ir šilumos energiją Saulė spinduliuoja į aplinką.</a:t>
            </a:r>
            <a:endParaRPr lang="lt-LT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piemistika.lt/wp-content/uploads/2013/03/paralelines-visat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28792" y="142852"/>
            <a:ext cx="45719" cy="71438"/>
          </a:xfrm>
        </p:spPr>
        <p:txBody>
          <a:bodyPr>
            <a:normAutofit fontScale="90000"/>
          </a:bodyPr>
          <a:lstStyle/>
          <a:p>
            <a:endParaRPr lang="lt-LT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7620" y="3500438"/>
            <a:ext cx="5286380" cy="3357562"/>
          </a:xfrm>
        </p:spPr>
        <p:txBody>
          <a:bodyPr>
            <a:normAutofit lnSpcReduction="10000"/>
          </a:bodyPr>
          <a:lstStyle/>
          <a:p>
            <a:pPr algn="just"/>
            <a:r>
              <a:rPr lang="lt-LT" sz="2400" dirty="0" smtClean="0"/>
              <a:t>Žiūrėdami naktį į giedrą dangų, matome daugybę viena kitos atžvilgiu nejudančių žvaigždžių. Tačiau jeigu būsime atkaklūs(dangų stebėsime keletą ar net kelioliką naktų), tarp žvaigždžių galime išvysti ir keletą nuolat klajojančių šviesulių - </a:t>
            </a:r>
            <a:r>
              <a:rPr lang="lt-LT" sz="2400" b="1" dirty="0" smtClean="0">
                <a:solidFill>
                  <a:srgbClr val="FF0000"/>
                </a:solidFill>
              </a:rPr>
              <a:t>planetų</a:t>
            </a:r>
            <a:endParaRPr lang="lt-LT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www.mokslon.lt/wp-content/uploads/naujienos/uz-saules-sistemos-ribu-aptiktos-dar-trys-planet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7467600" cy="5054617"/>
          </a:xfrm>
        </p:spPr>
        <p:txBody>
          <a:bodyPr>
            <a:normAutofit/>
          </a:bodyPr>
          <a:lstStyle/>
          <a:p>
            <a:pPr algn="just"/>
            <a:r>
              <a:rPr lang="lt-LT" dirty="0" smtClean="0"/>
              <a:t>Planetos juda ne aplink Žemę, kaip manė Ptolemajas ,o aplink Saulę ,todėl jų tokia sistema vadinama </a:t>
            </a:r>
            <a:r>
              <a:rPr lang="lt-LT" b="1" dirty="0" smtClean="0">
                <a:solidFill>
                  <a:srgbClr val="FF0000"/>
                </a:solidFill>
              </a:rPr>
              <a:t>heliocentrine</a:t>
            </a:r>
          </a:p>
          <a:p>
            <a:endParaRPr lang="lt-LT" b="1" dirty="0" smtClean="0"/>
          </a:p>
          <a:p>
            <a:endParaRPr lang="lt-LT" b="1" dirty="0" smtClean="0"/>
          </a:p>
          <a:p>
            <a:pPr>
              <a:buNone/>
            </a:pPr>
            <a:endParaRPr lang="lt-LT" b="1" dirty="0" smtClean="0"/>
          </a:p>
          <a:p>
            <a:r>
              <a:rPr lang="lt-LT" b="1" dirty="0" smtClean="0"/>
              <a:t>Šį teiginį  pirmasis įrodė lenkų mokslininkas </a:t>
            </a:r>
            <a:r>
              <a:rPr lang="lt-LT" b="1" dirty="0" smtClean="0">
                <a:solidFill>
                  <a:srgbClr val="FF0000"/>
                </a:solidFill>
              </a:rPr>
              <a:t>Mikalojus Kopernikas</a:t>
            </a:r>
            <a:endParaRPr lang="lt-LT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g3.dcdn.lt/images/pix/saules-sistema-681238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0298" y="2071678"/>
            <a:ext cx="7467600" cy="4525963"/>
          </a:xfrm>
        </p:spPr>
        <p:txBody>
          <a:bodyPr/>
          <a:lstStyle/>
          <a:p>
            <a:r>
              <a:rPr lang="lt-LT" sz="2400" dirty="0" smtClean="0"/>
              <a:t>Planetos skrieja aplink Saulę tokia tvarka: </a:t>
            </a:r>
            <a:r>
              <a:rPr lang="lt-LT" sz="2400" dirty="0" smtClean="0">
                <a:solidFill>
                  <a:srgbClr val="FF0000"/>
                </a:solidFill>
              </a:rPr>
              <a:t>Merkurijus</a:t>
            </a:r>
            <a:r>
              <a:rPr lang="lt-LT" sz="2400" dirty="0" smtClean="0"/>
              <a:t>, </a:t>
            </a:r>
            <a:r>
              <a:rPr lang="lt-LT" sz="2400" dirty="0" smtClean="0">
                <a:solidFill>
                  <a:srgbClr val="FF0000"/>
                </a:solidFill>
              </a:rPr>
              <a:t>Venera</a:t>
            </a:r>
            <a:r>
              <a:rPr lang="lt-LT" sz="2400" dirty="0" smtClean="0"/>
              <a:t>, </a:t>
            </a:r>
            <a:r>
              <a:rPr lang="lt-LT" sz="2400" dirty="0" smtClean="0">
                <a:solidFill>
                  <a:srgbClr val="FF0000"/>
                </a:solidFill>
              </a:rPr>
              <a:t>Žemė</a:t>
            </a:r>
            <a:r>
              <a:rPr lang="lt-LT" sz="2400" dirty="0" smtClean="0"/>
              <a:t>, </a:t>
            </a:r>
            <a:r>
              <a:rPr lang="lt-LT" sz="2400" dirty="0" smtClean="0">
                <a:solidFill>
                  <a:srgbClr val="FF0000"/>
                </a:solidFill>
              </a:rPr>
              <a:t>Marsas</a:t>
            </a:r>
            <a:r>
              <a:rPr lang="lt-LT" sz="2400" dirty="0" smtClean="0"/>
              <a:t>, </a:t>
            </a:r>
            <a:r>
              <a:rPr lang="lt-LT" sz="2400" dirty="0" smtClean="0">
                <a:solidFill>
                  <a:srgbClr val="FF0000"/>
                </a:solidFill>
              </a:rPr>
              <a:t>Jupiteris</a:t>
            </a:r>
            <a:r>
              <a:rPr lang="lt-LT" sz="2400" dirty="0" smtClean="0"/>
              <a:t>, </a:t>
            </a:r>
            <a:r>
              <a:rPr lang="lt-LT" sz="2400" dirty="0" smtClean="0">
                <a:solidFill>
                  <a:srgbClr val="FF0000"/>
                </a:solidFill>
              </a:rPr>
              <a:t>Saturnas</a:t>
            </a:r>
            <a:r>
              <a:rPr lang="lt-LT" sz="2400" dirty="0" smtClean="0"/>
              <a:t>, </a:t>
            </a:r>
            <a:r>
              <a:rPr lang="lt-LT" sz="2400" dirty="0" smtClean="0">
                <a:solidFill>
                  <a:srgbClr val="FF0000"/>
                </a:solidFill>
              </a:rPr>
              <a:t>Uranas</a:t>
            </a:r>
            <a:r>
              <a:rPr lang="lt-LT" sz="2400" dirty="0" smtClean="0"/>
              <a:t>, </a:t>
            </a:r>
            <a:r>
              <a:rPr lang="lt-LT" sz="2400" dirty="0" smtClean="0">
                <a:solidFill>
                  <a:srgbClr val="FF0000"/>
                </a:solidFill>
              </a:rPr>
              <a:t>Neptūnas</a:t>
            </a:r>
            <a:r>
              <a:rPr lang="lt-LT" sz="2400" dirty="0" smtClean="0"/>
              <a:t>, </a:t>
            </a:r>
            <a:r>
              <a:rPr lang="lt-LT" sz="2400" dirty="0" smtClean="0">
                <a:solidFill>
                  <a:srgbClr val="FF0000"/>
                </a:solidFill>
              </a:rPr>
              <a:t>Plutonas</a:t>
            </a:r>
            <a:r>
              <a:rPr lang="lt-LT" dirty="0" smtClean="0"/>
              <a:t>. </a:t>
            </a:r>
            <a:endParaRPr lang="lt-LT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neto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52086" cy="3429000"/>
          </a:xfrm>
          <a:prstGeom prst="rect">
            <a:avLst/>
          </a:prstGeom>
          <a:ln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411481" y="1357298"/>
            <a:ext cx="45719" cy="60340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429132"/>
            <a:ext cx="7467600" cy="4525963"/>
          </a:xfrm>
        </p:spPr>
        <p:txBody>
          <a:bodyPr>
            <a:normAutofit/>
          </a:bodyPr>
          <a:lstStyle/>
          <a:p>
            <a:pPr marL="1588" indent="169863" algn="just">
              <a:lnSpc>
                <a:spcPct val="80000"/>
              </a:lnSpc>
              <a:buFontTx/>
              <a:buNone/>
            </a:pPr>
            <a:r>
              <a:rPr lang="lt-LT" sz="2800" b="1" dirty="0" smtClean="0">
                <a:solidFill>
                  <a:srgbClr val="FF0000"/>
                </a:solidFill>
                <a:latin typeface="Arial" charset="0"/>
              </a:rPr>
              <a:t>Planetos</a:t>
            </a:r>
            <a:r>
              <a:rPr lang="lt-LT" sz="2800" b="1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lt-LT" sz="2800" dirty="0" smtClean="0">
                <a:solidFill>
                  <a:srgbClr val="FFFFFF"/>
                </a:solidFill>
                <a:latin typeface="Arial" charset="0"/>
              </a:rPr>
              <a:t>sudarytos iš akmens, metalų, skysčių ir dujų. </a:t>
            </a:r>
            <a:r>
              <a:rPr lang="lt-LT" sz="2800" b="1" dirty="0" smtClean="0">
                <a:solidFill>
                  <a:srgbClr val="FF0000"/>
                </a:solidFill>
                <a:latin typeface="Arial" charset="0"/>
              </a:rPr>
              <a:t>Saulės sistemoje yra devynios planetos. Didžiausia</a:t>
            </a:r>
            <a:r>
              <a:rPr lang="lt-LT" sz="2800" dirty="0" smtClean="0">
                <a:solidFill>
                  <a:srgbClr val="FFFFFF"/>
                </a:solidFill>
                <a:latin typeface="Arial" charset="0"/>
              </a:rPr>
              <a:t> iš jų – </a:t>
            </a:r>
            <a:r>
              <a:rPr lang="lt-LT" sz="2800" b="1" dirty="0" smtClean="0">
                <a:solidFill>
                  <a:srgbClr val="FF0000"/>
                </a:solidFill>
                <a:latin typeface="Arial" charset="0"/>
              </a:rPr>
              <a:t>Jupiteris</a:t>
            </a:r>
            <a:r>
              <a:rPr lang="lt-LT" sz="2800" b="1" dirty="0" smtClean="0">
                <a:solidFill>
                  <a:srgbClr val="FFFFFF"/>
                </a:solidFill>
                <a:latin typeface="Arial" charset="0"/>
              </a:rPr>
              <a:t>.</a:t>
            </a:r>
            <a:r>
              <a:rPr lang="lt-LT" sz="2800" dirty="0" smtClean="0">
                <a:solidFill>
                  <a:srgbClr val="FFFFFF"/>
                </a:solidFill>
                <a:latin typeface="Arial" charset="0"/>
              </a:rPr>
              <a:t> Jis toks didelis, kad jame tilptų visos kitos planetos. </a:t>
            </a:r>
            <a:r>
              <a:rPr lang="lt-LT" sz="2800" b="1" dirty="0" smtClean="0">
                <a:solidFill>
                  <a:srgbClr val="FF0000"/>
                </a:solidFill>
                <a:latin typeface="Arial" charset="0"/>
              </a:rPr>
              <a:t>Mažiausia</a:t>
            </a:r>
            <a:r>
              <a:rPr lang="lt-LT" sz="2800" dirty="0" smtClean="0">
                <a:solidFill>
                  <a:srgbClr val="FFFFFF"/>
                </a:solidFill>
                <a:latin typeface="Arial" charset="0"/>
              </a:rPr>
              <a:t> planeta – </a:t>
            </a:r>
            <a:r>
              <a:rPr lang="lt-LT" sz="2800" b="1" dirty="0" smtClean="0">
                <a:solidFill>
                  <a:srgbClr val="FF0000"/>
                </a:solidFill>
                <a:latin typeface="Arial" charset="0"/>
              </a:rPr>
              <a:t>Plutonas</a:t>
            </a:r>
            <a:r>
              <a:rPr lang="lt-LT" sz="2800" b="1" dirty="0" smtClean="0">
                <a:solidFill>
                  <a:srgbClr val="FFFFFF"/>
                </a:solidFill>
                <a:latin typeface="Arial" charset="0"/>
              </a:rPr>
              <a:t>.</a:t>
            </a:r>
            <a:endParaRPr lang="lt-LT" sz="2800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838200"/>
          </a:xfrm>
        </p:spPr>
        <p:txBody>
          <a:bodyPr/>
          <a:lstStyle/>
          <a:p>
            <a:r>
              <a:rPr lang="lt-LT" sz="4000" b="1" dirty="0">
                <a:solidFill>
                  <a:srgbClr val="FF0000"/>
                </a:solidFill>
              </a:rPr>
              <a:t>Merkurijus </a:t>
            </a:r>
            <a:r>
              <a:rPr lang="lt-LT" sz="4000" b="1" dirty="0">
                <a:solidFill>
                  <a:srgbClr val="FFFFFF"/>
                </a:solidFill>
              </a:rPr>
              <a:t> </a:t>
            </a:r>
            <a:r>
              <a:rPr lang="lt-LT" sz="2400" dirty="0">
                <a:solidFill>
                  <a:srgbClr val="FFFFFF"/>
                </a:solidFill>
              </a:rPr>
              <a:t>              ( skersmuo 4878 km.)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257800" y="1219200"/>
            <a:ext cx="3657600" cy="45720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lt-LT" sz="2000">
                <a:solidFill>
                  <a:schemeClr val="bg1"/>
                </a:solidFill>
              </a:rPr>
              <a:t> </a:t>
            </a:r>
            <a:r>
              <a:rPr lang="lt-LT" sz="2400">
                <a:solidFill>
                  <a:srgbClr val="FFFFFF"/>
                </a:solidFill>
              </a:rPr>
              <a:t>Arčiausiai Saulės ( 58 mln. km) skriejanti planeta.</a:t>
            </a:r>
          </a:p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Aplink Saulę apskrieja per 88 paras.</a:t>
            </a:r>
          </a:p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Palydovų neturi.</a:t>
            </a:r>
          </a:p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 Paviršius akmenuotas, nusėtas kraterių, tamsių lygumų, nėra nei vandens, nei oro.</a:t>
            </a:r>
          </a:p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Dienomis labai karšta, o naktimis šalta.</a:t>
            </a: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2530" name="Picture 2" descr="https://upload.wikimedia.org/wikipedia/commons/thumb/9/95/Mercury_as_Never_Seen_Before.jpg/768px-Mercury_as_Never_Seen_Befo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428736"/>
            <a:ext cx="4786314" cy="4786314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077200" cy="838200"/>
          </a:xfrm>
        </p:spPr>
        <p:txBody>
          <a:bodyPr/>
          <a:lstStyle/>
          <a:p>
            <a:r>
              <a:rPr lang="lt-LT" sz="4000" b="1" dirty="0">
                <a:solidFill>
                  <a:srgbClr val="FFFFFF"/>
                </a:solidFill>
              </a:rPr>
              <a:t>      </a:t>
            </a:r>
            <a:r>
              <a:rPr lang="lt-LT" sz="4000" b="1" dirty="0">
                <a:solidFill>
                  <a:srgbClr val="FF0000"/>
                </a:solidFill>
              </a:rPr>
              <a:t>Venera </a:t>
            </a:r>
            <a:r>
              <a:rPr lang="lt-LT" sz="4000" b="1" dirty="0">
                <a:solidFill>
                  <a:srgbClr val="FFFFFF"/>
                </a:solidFill>
              </a:rPr>
              <a:t>               </a:t>
            </a:r>
            <a:r>
              <a:rPr lang="lt-LT" sz="2400" b="1" dirty="0">
                <a:solidFill>
                  <a:srgbClr val="FFFFFF"/>
                </a:solidFill>
              </a:rPr>
              <a:t>(skersmuo 12 103 km.)</a:t>
            </a:r>
            <a:r>
              <a:rPr lang="lt-LT" sz="4000" b="1" dirty="0">
                <a:solidFill>
                  <a:srgbClr val="FFFFFF"/>
                </a:solidFill>
              </a:rPr>
              <a:t>  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143000"/>
            <a:ext cx="3810000" cy="49530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lt-LT" sz="2400" dirty="0">
                <a:solidFill>
                  <a:srgbClr val="FFFFFF"/>
                </a:solidFill>
              </a:rPr>
              <a:t>Beveik tokio pat dydžio kaip Žemė. 108 mln. km. nuo Saulės, apskrieja apie ją per 225 paras. </a:t>
            </a:r>
          </a:p>
          <a:p>
            <a:pPr>
              <a:buFontTx/>
              <a:buNone/>
            </a:pPr>
            <a:r>
              <a:rPr lang="lt-LT" sz="2400" dirty="0">
                <a:solidFill>
                  <a:srgbClr val="FFFFFF"/>
                </a:solidFill>
              </a:rPr>
              <a:t> Palydovų neturi.</a:t>
            </a:r>
          </a:p>
          <a:p>
            <a:pPr>
              <a:buFontTx/>
              <a:buNone/>
            </a:pPr>
            <a:r>
              <a:rPr lang="lt-LT" sz="2400" dirty="0">
                <a:solidFill>
                  <a:srgbClr val="FFFFFF"/>
                </a:solidFill>
              </a:rPr>
              <a:t>Turi storą, tankią debesuotą atmosferą, kuri neleidžia matyti planetos paviršiaus.</a:t>
            </a:r>
          </a:p>
          <a:p>
            <a:pPr>
              <a:buFontTx/>
              <a:buNone/>
            </a:pPr>
            <a:r>
              <a:rPr lang="lt-LT" sz="2400" b="1" dirty="0">
                <a:solidFill>
                  <a:srgbClr val="FF0000"/>
                </a:solidFill>
              </a:rPr>
              <a:t>Labai ryški planeta</a:t>
            </a:r>
            <a:r>
              <a:rPr lang="lt-LT" sz="2400" b="1" dirty="0">
                <a:solidFill>
                  <a:srgbClr val="FFFFFF"/>
                </a:solidFill>
              </a:rPr>
              <a:t>. </a:t>
            </a:r>
            <a:r>
              <a:rPr lang="lt-LT" sz="2400" dirty="0">
                <a:solidFill>
                  <a:srgbClr val="FFFFFF"/>
                </a:solidFill>
              </a:rPr>
              <a:t>Ryškumu pralenkia tik Saulė.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1506" name="Picture 2" descr="http://sveikinimai.org/wp-content/uploads/2011/05/planeta-vener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357298"/>
            <a:ext cx="5143500" cy="5143501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technologijos.lt/upload/image/n/mokslas/astronomija_ir_kosmonautika/S-17810/Ze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7" y="1428736"/>
            <a:ext cx="4781357" cy="4357718"/>
          </a:xfrm>
          <a:prstGeom prst="rect">
            <a:avLst/>
          </a:prstGeom>
          <a:noFill/>
        </p:spPr>
      </p:pic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28600"/>
            <a:ext cx="7086600" cy="914400"/>
          </a:xfrm>
        </p:spPr>
        <p:txBody>
          <a:bodyPr/>
          <a:lstStyle/>
          <a:p>
            <a:r>
              <a:rPr lang="lt-LT" sz="4000" b="1" dirty="0">
                <a:solidFill>
                  <a:srgbClr val="FF0000"/>
                </a:solidFill>
              </a:rPr>
              <a:t>Žemė  </a:t>
            </a:r>
            <a:r>
              <a:rPr lang="lt-LT" sz="4000" b="1" dirty="0">
                <a:solidFill>
                  <a:srgbClr val="FFFFFF"/>
                </a:solidFill>
              </a:rPr>
              <a:t>          </a:t>
            </a:r>
            <a:r>
              <a:rPr lang="lt-LT" sz="2400" b="1" dirty="0">
                <a:solidFill>
                  <a:srgbClr val="FFFFFF"/>
                </a:solidFill>
              </a:rPr>
              <a:t>(skersmuo 12 756 km.) 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143000"/>
            <a:ext cx="4191000" cy="4800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lt-LT" sz="2400" dirty="0">
                <a:solidFill>
                  <a:srgbClr val="FFFFFF"/>
                </a:solidFill>
              </a:rPr>
              <a:t>Apie Saulę apskrieja per 365,25 paras, apie ašį apsisuka per 24 val.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lt-LT" sz="2400" dirty="0">
                <a:solidFill>
                  <a:srgbClr val="FFFFFF"/>
                </a:solidFill>
              </a:rPr>
              <a:t>Nuo Saulės nutolusi 150mln.km.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lt-LT" sz="2400" dirty="0">
                <a:solidFill>
                  <a:srgbClr val="FFFFFF"/>
                </a:solidFill>
              </a:rPr>
              <a:t>Mėnulis – vienintelis palydovas.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lt-LT" sz="2400" dirty="0">
                <a:solidFill>
                  <a:srgbClr val="FFFFFF"/>
                </a:solidFill>
              </a:rPr>
              <a:t>Iš kitų planetų išsiskiria savo atmosfera, reikalinga apsisaugoti nuo pražūtingo trumpabangio </a:t>
            </a:r>
            <a:r>
              <a:rPr lang="lt-LT" sz="2400" b="1" dirty="0">
                <a:solidFill>
                  <a:srgbClr val="FFFFFF"/>
                </a:solidFill>
              </a:rPr>
              <a:t>spinduliavimo</a:t>
            </a:r>
            <a:r>
              <a:rPr lang="lt-LT" sz="2400" b="1" i="1" dirty="0">
                <a:solidFill>
                  <a:srgbClr val="FFFFFF"/>
                </a:solidFill>
              </a:rPr>
              <a:t>, </a:t>
            </a:r>
            <a:r>
              <a:rPr lang="lt-LT" sz="2400" dirty="0">
                <a:solidFill>
                  <a:srgbClr val="FFFFFF"/>
                </a:solidFill>
              </a:rPr>
              <a:t>sklindančio iš </a:t>
            </a:r>
            <a:r>
              <a:rPr lang="lt-LT" sz="2400" dirty="0">
                <a:solidFill>
                  <a:srgbClr val="FF0000"/>
                </a:solidFill>
              </a:rPr>
              <a:t>KOSMOSO</a:t>
            </a:r>
            <a:r>
              <a:rPr lang="lt-LT" sz="2400" dirty="0">
                <a:solidFill>
                  <a:srgbClr val="FFFFFF"/>
                </a:solidFill>
              </a:rPr>
              <a:t> (</a:t>
            </a:r>
            <a:r>
              <a:rPr lang="lt-LT" sz="2400" b="1" dirty="0">
                <a:solidFill>
                  <a:srgbClr val="FFFFFF"/>
                </a:solidFill>
              </a:rPr>
              <a:t>jį</a:t>
            </a:r>
            <a:r>
              <a:rPr lang="lt-LT" sz="2400" b="1" i="1" dirty="0">
                <a:solidFill>
                  <a:srgbClr val="FFFFFF"/>
                </a:solidFill>
              </a:rPr>
              <a:t> </a:t>
            </a:r>
            <a:r>
              <a:rPr lang="lt-LT" sz="2400" dirty="0">
                <a:solidFill>
                  <a:srgbClr val="FFFFFF"/>
                </a:solidFill>
              </a:rPr>
              <a:t>sugeria išoriniai atmosferos sluoksniai).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lt-LT" sz="2400" dirty="0">
                <a:solidFill>
                  <a:srgbClr val="FFFFFF"/>
                </a:solidFill>
              </a:rPr>
              <a:t>Tinkama gyventi temperatūra.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 dirty="0"/>
          </a:p>
        </p:txBody>
      </p:sp>
    </p:spTree>
  </p:cSld>
  <p:clrMapOvr>
    <a:masterClrMapping/>
  </p:clrMapOvr>
  <p:transition advClick="0">
    <p:cover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458200" cy="914400"/>
          </a:xfrm>
        </p:spPr>
        <p:txBody>
          <a:bodyPr/>
          <a:lstStyle/>
          <a:p>
            <a:r>
              <a:rPr lang="lt-LT" sz="4000" b="1" dirty="0">
                <a:solidFill>
                  <a:srgbClr val="FFFFFF"/>
                </a:solidFill>
              </a:rPr>
              <a:t> </a:t>
            </a:r>
            <a:r>
              <a:rPr lang="lt-LT" sz="4000" b="1" dirty="0">
                <a:solidFill>
                  <a:srgbClr val="FF0000"/>
                </a:solidFill>
              </a:rPr>
              <a:t>Marsas  </a:t>
            </a:r>
            <a:r>
              <a:rPr lang="lt-LT" sz="4000" b="1" dirty="0">
                <a:solidFill>
                  <a:srgbClr val="FFFFFF"/>
                </a:solidFill>
              </a:rPr>
              <a:t>                </a:t>
            </a:r>
            <a:r>
              <a:rPr lang="lt-LT" sz="2400" dirty="0">
                <a:solidFill>
                  <a:srgbClr val="FFFFFF"/>
                </a:solidFill>
              </a:rPr>
              <a:t>(skersmuo 6794 km.)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066800"/>
            <a:ext cx="3962400" cy="5486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lt-LT" sz="1400" dirty="0">
                <a:solidFill>
                  <a:schemeClr val="bg1"/>
                </a:solidFill>
              </a:rPr>
              <a:t> </a:t>
            </a:r>
            <a:r>
              <a:rPr lang="lt-LT" sz="2400" dirty="0">
                <a:solidFill>
                  <a:srgbClr val="FFFFFF"/>
                </a:solidFill>
              </a:rPr>
              <a:t>Panašiausia į Žemę ir esanti arčiausiai jos planeta.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400" dirty="0">
                <a:solidFill>
                  <a:srgbClr val="FFFFFF"/>
                </a:solidFill>
              </a:rPr>
              <a:t>Nuo Saulės nutolusi 228 mln. km., turi 2 palydovus.Apie Saulę apskrieja per 687 paras.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400" dirty="0">
                <a:solidFill>
                  <a:srgbClr val="FFFFFF"/>
                </a:solidFill>
              </a:rPr>
              <a:t>Marso para – 24val. 37 min. Vyksta tokia pat metų laikų kaita, tik kiekvienas sezonas dvigubai ilgesnis.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400" dirty="0">
                <a:solidFill>
                  <a:srgbClr val="FFFFFF"/>
                </a:solidFill>
              </a:rPr>
              <a:t>Milžiniškos dulkių audros Marsą nuspalvina raudona spalva.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lt-LT" sz="2400" dirty="0">
                <a:solidFill>
                  <a:srgbClr val="FFFFFF"/>
                </a:solidFill>
              </a:rPr>
              <a:t>Išraižytas kanalų, panašių į upes (vandens nėra).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111622" name="Picture 6" descr="marsa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1371600"/>
            <a:ext cx="4572000" cy="4572000"/>
          </a:xfrm>
          <a:noFill/>
          <a:ln/>
        </p:spPr>
      </p:pic>
    </p:spTree>
  </p:cSld>
  <p:clrMapOvr>
    <a:masterClrMapping/>
  </p:clrMapOvr>
  <p:transition advClick="0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28600"/>
            <a:ext cx="6477000" cy="990600"/>
          </a:xfrm>
        </p:spPr>
        <p:txBody>
          <a:bodyPr/>
          <a:lstStyle/>
          <a:p>
            <a:r>
              <a:rPr lang="lt-LT" sz="4000" b="1" dirty="0">
                <a:solidFill>
                  <a:srgbClr val="FF0000"/>
                </a:solidFill>
              </a:rPr>
              <a:t>Jupiteris </a:t>
            </a:r>
            <a:r>
              <a:rPr lang="lt-LT" sz="4000" b="1" dirty="0">
                <a:solidFill>
                  <a:srgbClr val="FFFFFF"/>
                </a:solidFill>
              </a:rPr>
              <a:t>        </a:t>
            </a:r>
            <a:r>
              <a:rPr lang="lt-LT" sz="2400" dirty="0">
                <a:solidFill>
                  <a:srgbClr val="FFFFFF"/>
                </a:solidFill>
              </a:rPr>
              <a:t>( skersmuo 143 800 km.)</a:t>
            </a:r>
            <a:r>
              <a:rPr lang="lt-LT" sz="4000" b="1" dirty="0">
                <a:solidFill>
                  <a:srgbClr val="FFFFFF"/>
                </a:solidFill>
              </a:rPr>
              <a:t>  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19200"/>
            <a:ext cx="4191000" cy="4419600"/>
          </a:xfrm>
        </p:spPr>
        <p:txBody>
          <a:bodyPr/>
          <a:lstStyle/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778 mln.km. nuo Saulės nutolusi didžiausia planeta, apie Saulę apskrieja per 142 mėn.</a:t>
            </a:r>
          </a:p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Turi 16 palydovų. </a:t>
            </a:r>
          </a:p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Į milžinišką Jupiterį tilptų 1300 Žemės rutulių, tačiau jo masė tik 318 kartų didesė negu Žemės, nes jis sudarytas iš skysčio ir dujų.</a:t>
            </a:r>
            <a:endParaRPr lang="en-US" sz="2400">
              <a:solidFill>
                <a:srgbClr val="FFFFFF"/>
              </a:solidFill>
            </a:endParaRPr>
          </a:p>
        </p:txBody>
      </p:sp>
      <p:pic>
        <p:nvPicPr>
          <p:cNvPr id="113672" name="Picture 8" descr="jupiter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8425" y="1219200"/>
            <a:ext cx="4310063" cy="4876800"/>
          </a:xfrm>
          <a:noFill/>
          <a:ln/>
        </p:spPr>
      </p:pic>
    </p:spTree>
  </p:cSld>
  <p:clrMapOvr>
    <a:masterClrMapping/>
  </p:clrMapOvr>
  <p:transition advClick="0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lt-LT" sz="4000" b="1" dirty="0">
                <a:solidFill>
                  <a:srgbClr val="FFFFFF"/>
                </a:solidFill>
              </a:rPr>
              <a:t> </a:t>
            </a:r>
            <a:r>
              <a:rPr lang="lt-LT" sz="4000" b="1" dirty="0">
                <a:solidFill>
                  <a:srgbClr val="FF0000"/>
                </a:solidFill>
              </a:rPr>
              <a:t> Saturnas          </a:t>
            </a:r>
            <a:r>
              <a:rPr lang="lt-LT" sz="2400" dirty="0">
                <a:solidFill>
                  <a:srgbClr val="FFFFFF"/>
                </a:solidFill>
              </a:rPr>
              <a:t>(skersmuo 120 000 km.)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066800"/>
            <a:ext cx="8305800" cy="19812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Antroji pagal dydį planeta, nuo Saulės nutolusi 1427 mln.km., apskrieja apie ją per 29m.6 mėn.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Turi 18 palydovų.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Pagrindinė puošmena yra jo žiedai, susidedantys iš smulkių ledo ar ledu padengtų dalelių, kurios skrieja aplink Saturną.</a:t>
            </a: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30722" name="Picture 2" descr="http://www.technologijos.lt/upload/image/n/mokslas/astronomija_ir_kosmonautika/S-16420/Saturn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928934"/>
            <a:ext cx="7858148" cy="3565841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trips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r>
              <a:rPr lang="lt-LT" sz="4000" b="1" dirty="0">
                <a:solidFill>
                  <a:srgbClr val="FF0000"/>
                </a:solidFill>
              </a:rPr>
              <a:t>Uranas </a:t>
            </a:r>
            <a:r>
              <a:rPr lang="lt-LT" sz="4000" b="1" dirty="0">
                <a:solidFill>
                  <a:srgbClr val="FFFFFF"/>
                </a:solidFill>
              </a:rPr>
              <a:t>       </a:t>
            </a:r>
            <a:r>
              <a:rPr lang="lt-LT" sz="2400" dirty="0">
                <a:solidFill>
                  <a:srgbClr val="FFFFFF"/>
                </a:solidFill>
              </a:rPr>
              <a:t>( skersmuo 51 000 km.)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486400" y="1371600"/>
            <a:ext cx="3276600" cy="4114800"/>
          </a:xfrm>
        </p:spPr>
        <p:txBody>
          <a:bodyPr/>
          <a:lstStyle/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2870 mln.km.nutolusi nuo Saulės, per 84 metus pasisukanti apie ją planeta.</a:t>
            </a:r>
          </a:p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Turi 15 palydovų. Paviršiaus temperatū- ra  labai aukšta, išori- niai sluoksniai yra</a:t>
            </a:r>
            <a:r>
              <a:rPr lang="lt-LT" sz="2400">
                <a:solidFill>
                  <a:schemeClr val="bg1"/>
                </a:solidFill>
              </a:rPr>
              <a:t> </a:t>
            </a:r>
            <a:r>
              <a:rPr lang="lt-LT" sz="2400">
                <a:solidFill>
                  <a:srgbClr val="FFFFFF"/>
                </a:solidFill>
              </a:rPr>
              <a:t>dujiniai.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9698" name="Picture 2" descr="http://ramintamiciulyte.blogas.lt/files/2010/11/uranu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5214942" cy="4214818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blind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lt-LT" b="1" dirty="0">
                <a:solidFill>
                  <a:srgbClr val="FF0000"/>
                </a:solidFill>
              </a:rPr>
              <a:t>Neptūnas </a:t>
            </a:r>
            <a:r>
              <a:rPr lang="lt-LT" b="1" dirty="0">
                <a:solidFill>
                  <a:srgbClr val="FFFFFF"/>
                </a:solidFill>
              </a:rPr>
              <a:t>       </a:t>
            </a:r>
            <a:r>
              <a:rPr lang="lt-LT" sz="2400" dirty="0">
                <a:solidFill>
                  <a:srgbClr val="FFFFFF"/>
                </a:solidFill>
              </a:rPr>
              <a:t>( skersmuo 49 000 km.)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410200" y="1524000"/>
            <a:ext cx="3581400" cy="44196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Beveik Urano dvynys, šiek tiek mažesnis, bet masy- vesnis. </a:t>
            </a:r>
          </a:p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4497 mln. km. nuo Saulės, apie kurią apskrieja per 164 m. 10 mėn.</a:t>
            </a:r>
          </a:p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Apie savo ašį apsisuka per 17val. 50 min.</a:t>
            </a:r>
          </a:p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Turi 8 palydovus. Didžiausias palydovas – Tritonas.</a:t>
            </a: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8674" name="Picture 2" descr="http://ramintamiciulyte.blogas.lt/files/2010/11/neptune-plan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5000660" cy="4995777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162800" cy="762000"/>
          </a:xfrm>
        </p:spPr>
        <p:txBody>
          <a:bodyPr>
            <a:normAutofit fontScale="90000"/>
          </a:bodyPr>
          <a:lstStyle/>
          <a:p>
            <a:r>
              <a:rPr lang="lt-LT" b="1" dirty="0">
                <a:solidFill>
                  <a:srgbClr val="FF0000"/>
                </a:solidFill>
              </a:rPr>
              <a:t>Plutonas  </a:t>
            </a:r>
            <a:r>
              <a:rPr lang="lt-LT" b="1" dirty="0">
                <a:solidFill>
                  <a:srgbClr val="FFFFFF"/>
                </a:solidFill>
              </a:rPr>
              <a:t>      </a:t>
            </a:r>
            <a:r>
              <a:rPr lang="lt-LT" sz="2400" b="1" dirty="0">
                <a:solidFill>
                  <a:srgbClr val="FFFFFF"/>
                </a:solidFill>
              </a:rPr>
              <a:t>( skersmuo 3000 km.)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143000"/>
            <a:ext cx="3657600" cy="48006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5900 mln. km. nutolusi nuo Saulės, apie kurią apsisuka per 250,3 metus.</a:t>
            </a:r>
          </a:p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Turi 1 palydovą Charoną.</a:t>
            </a:r>
          </a:p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Apie savo ašį apsisuka per 6,4 dienas.</a:t>
            </a:r>
          </a:p>
          <a:p>
            <a:pPr>
              <a:buFontTx/>
              <a:buNone/>
            </a:pPr>
            <a:r>
              <a:rPr lang="lt-LT" sz="2400">
                <a:solidFill>
                  <a:srgbClr val="FFFFFF"/>
                </a:solidFill>
              </a:rPr>
              <a:t>Apie Saulę skrieja netaisyklinga orbita, todėl kas 250 metų priartėja prie Saulės labiau negu Neptūnas.</a:t>
            </a:r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7650" name="Picture 2" descr="https://upload.wikimedia.org/wikipedia/commons/thumb/8/80/Nh-pluto-in-true-color_2x_JPEG.jpg/240px-Nh-pluto-in-true-color_2x_JPE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00174"/>
            <a:ext cx="4643468" cy="464347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992" y="142852"/>
            <a:ext cx="6100778" cy="890574"/>
          </a:xfrm>
        </p:spPr>
        <p:txBody>
          <a:bodyPr/>
          <a:lstStyle/>
          <a:p>
            <a:r>
              <a:rPr lang="lt-LT" dirty="0" smtClean="0"/>
              <a:t>Klausimai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071546"/>
            <a:ext cx="9001156" cy="5643602"/>
          </a:xfrm>
        </p:spPr>
        <p:txBody>
          <a:bodyPr>
            <a:normAutofit/>
          </a:bodyPr>
          <a:lstStyle/>
          <a:p>
            <a:r>
              <a:rPr lang="lt-LT" sz="2400" dirty="0" smtClean="0"/>
              <a:t>1-Kas yra saulės sistema?</a:t>
            </a:r>
          </a:p>
          <a:p>
            <a:r>
              <a:rPr lang="lt-LT" sz="2400" dirty="0" smtClean="0"/>
              <a:t>2-Kas sudaro saulės sistemą?</a:t>
            </a:r>
          </a:p>
          <a:p>
            <a:r>
              <a:rPr lang="lt-LT" sz="2400" dirty="0" smtClean="0"/>
              <a:t>3-Kiek planetų yra saulės sistemoje?</a:t>
            </a:r>
          </a:p>
          <a:p>
            <a:r>
              <a:rPr lang="lt-LT" sz="2400" dirty="0" smtClean="0"/>
              <a:t>4-Kokia yra mažiausia saulės sistemos planeta?</a:t>
            </a:r>
          </a:p>
          <a:p>
            <a:r>
              <a:rPr lang="lt-LT" sz="2400" dirty="0" smtClean="0"/>
              <a:t>5-Kokia yra didžiausia planeta?</a:t>
            </a:r>
          </a:p>
          <a:p>
            <a:r>
              <a:rPr lang="lt-LT" sz="2400" dirty="0" smtClean="0"/>
              <a:t>6-Kaip vadinama sistema ,kai planetos juda aplink saulę?</a:t>
            </a:r>
          </a:p>
          <a:p>
            <a:r>
              <a:rPr lang="lt-LT" sz="2400" dirty="0" smtClean="0"/>
              <a:t>7-Iš ko sudarytas Jupiteris?</a:t>
            </a:r>
          </a:p>
          <a:p>
            <a:r>
              <a:rPr lang="lt-LT" sz="2400" dirty="0" smtClean="0"/>
              <a:t>8-Kas suteikia Marsui raudoną spalvą?</a:t>
            </a:r>
          </a:p>
          <a:p>
            <a:r>
              <a:rPr lang="lt-LT" sz="2400" dirty="0" smtClean="0"/>
              <a:t>9-Kokia tvarka aplink saulę skrieja planetos?</a:t>
            </a:r>
          </a:p>
          <a:p>
            <a:r>
              <a:rPr lang="lt-LT" sz="2400" dirty="0" smtClean="0"/>
              <a:t>10-Kurios dvi planetos neturi palydovų?</a:t>
            </a:r>
            <a:endParaRPr lang="lt-LT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flipH="1">
            <a:off x="4602481" y="6050280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lt-LT" dirty="0"/>
          </a:p>
        </p:txBody>
      </p:sp>
    </p:spTree>
  </p:cSld>
  <p:clrMapOvr>
    <a:masterClrMapping/>
  </p:clrMapOvr>
  <p:transition advClick="0" advTm="15000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40" y="0"/>
            <a:ext cx="7772400" cy="1143000"/>
          </a:xfrm>
        </p:spPr>
        <p:txBody>
          <a:bodyPr/>
          <a:lstStyle/>
          <a:p>
            <a:r>
              <a:rPr lang="lt-LT" dirty="0" smtClean="0"/>
              <a:t>Atsakymai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282" y="1000108"/>
            <a:ext cx="8715436" cy="5715040"/>
          </a:xfrm>
        </p:spPr>
        <p:txBody>
          <a:bodyPr/>
          <a:lstStyle/>
          <a:p>
            <a:r>
              <a:rPr lang="lt-LT" sz="2400" dirty="0" smtClean="0"/>
              <a:t>1-Saulė ir aplink ją skriejančios planetos.</a:t>
            </a:r>
          </a:p>
          <a:p>
            <a:r>
              <a:rPr lang="lt-LT" sz="2400" dirty="0" smtClean="0"/>
              <a:t>2-</a:t>
            </a:r>
            <a:r>
              <a:rPr lang="lt-LT" sz="2400" dirty="0" smtClean="0">
                <a:solidFill>
                  <a:srgbClr val="FFFFFF"/>
                </a:solidFill>
                <a:latin typeface="Arial" charset="0"/>
              </a:rPr>
              <a:t>Saulės sistemą sudaro Saulė ir aplink ją skriejantys kūnai: planetos, jų palydovai, tūkstančiai mažųjų planetėlių – asteroidų.</a:t>
            </a:r>
          </a:p>
          <a:p>
            <a:r>
              <a:rPr lang="lt-LT" sz="2400" dirty="0" smtClean="0">
                <a:solidFill>
                  <a:srgbClr val="FFFFFF"/>
                </a:solidFill>
                <a:latin typeface="Arial" charset="0"/>
              </a:rPr>
              <a:t>3-9 planetos.</a:t>
            </a:r>
          </a:p>
          <a:p>
            <a:r>
              <a:rPr lang="lt-LT" sz="2400" dirty="0" smtClean="0">
                <a:solidFill>
                  <a:srgbClr val="FFFFFF"/>
                </a:solidFill>
                <a:latin typeface="Arial" charset="0"/>
              </a:rPr>
              <a:t>4-Mažiausia saulės sistemos planeta yra Plutonas.</a:t>
            </a:r>
          </a:p>
          <a:p>
            <a:r>
              <a:rPr lang="lt-LT" sz="2400" dirty="0" smtClean="0">
                <a:solidFill>
                  <a:srgbClr val="FFFFFF"/>
                </a:solidFill>
                <a:latin typeface="Arial" charset="0"/>
              </a:rPr>
              <a:t>5-Didžiausia saulės sistemos planeta yra Jupiteris.</a:t>
            </a:r>
          </a:p>
          <a:p>
            <a:r>
              <a:rPr lang="lt-LT" sz="2400" dirty="0" smtClean="0">
                <a:solidFill>
                  <a:srgbClr val="FFFFFF"/>
                </a:solidFill>
                <a:latin typeface="Arial" charset="0"/>
              </a:rPr>
              <a:t>6-Heliocentrinė.</a:t>
            </a:r>
          </a:p>
          <a:p>
            <a:r>
              <a:rPr lang="lt-LT" sz="2400" dirty="0" smtClean="0">
                <a:solidFill>
                  <a:srgbClr val="FFFFFF"/>
                </a:solidFill>
                <a:latin typeface="Arial" charset="0"/>
              </a:rPr>
              <a:t>7-skysčio ir dujų.</a:t>
            </a:r>
          </a:p>
          <a:p>
            <a:r>
              <a:rPr lang="lt-LT" sz="2400" dirty="0" smtClean="0">
                <a:solidFill>
                  <a:srgbClr val="FFFFFF"/>
                </a:solidFill>
                <a:latin typeface="Arial" charset="0"/>
              </a:rPr>
              <a:t>8-Milžiniškos dujų audros.</a:t>
            </a:r>
          </a:p>
          <a:p>
            <a:r>
              <a:rPr lang="lt-LT" sz="2400" dirty="0" smtClean="0">
                <a:solidFill>
                  <a:srgbClr val="FFFFFF"/>
                </a:solidFill>
                <a:latin typeface="Arial" charset="0"/>
              </a:rPr>
              <a:t>9-</a:t>
            </a:r>
            <a:r>
              <a:rPr lang="lt-LT" sz="2400" dirty="0" smtClean="0">
                <a:solidFill>
                  <a:srgbClr val="FF0000"/>
                </a:solidFill>
              </a:rPr>
              <a:t> </a:t>
            </a:r>
            <a:r>
              <a:rPr lang="lt-LT" sz="2400" dirty="0" smtClean="0"/>
              <a:t>1-Merkurijus, 2-Venera, 3-Žemė, 4-Marsas, 5-Jupiteris, 6-Saturnas, 7-Uranas, 8-Neptūnas, 9-Plutonas.</a:t>
            </a:r>
          </a:p>
          <a:p>
            <a:r>
              <a:rPr lang="lt-LT" sz="2400" dirty="0" smtClean="0">
                <a:latin typeface="Arial" charset="0"/>
              </a:rPr>
              <a:t>10-Merkurijus ir Venera</a:t>
            </a:r>
          </a:p>
          <a:p>
            <a:endParaRPr lang="lt-LT" sz="2400" dirty="0" smtClean="0">
              <a:solidFill>
                <a:srgbClr val="FFFFFF"/>
              </a:solidFill>
              <a:latin typeface="Arial" charset="0"/>
            </a:endParaRPr>
          </a:p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flipH="1" flipV="1">
            <a:off x="4602481" y="6096000"/>
            <a:ext cx="45719" cy="47644"/>
          </a:xfrm>
        </p:spPr>
        <p:txBody>
          <a:bodyPr>
            <a:normAutofit fontScale="25000" lnSpcReduction="20000"/>
          </a:bodyPr>
          <a:lstStyle/>
          <a:p>
            <a:endParaRPr lang="lt-LT" dirty="0"/>
          </a:p>
        </p:txBody>
      </p:sp>
    </p:spTree>
  </p:cSld>
  <p:clrMapOvr>
    <a:masterClrMapping/>
  </p:clrMapOvr>
  <p:transition advClick="0" advTm="15000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lt-LT" dirty="0" smtClean="0">
                <a:solidFill>
                  <a:srgbClr val="FF0000"/>
                </a:solidFill>
              </a:rPr>
              <a:t>            AČIŪ UŽ DĖMĖSĮ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42928" cy="4114800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57620" y="5214950"/>
            <a:ext cx="5886464" cy="2595562"/>
          </a:xfrm>
        </p:spPr>
        <p:txBody>
          <a:bodyPr/>
          <a:lstStyle/>
          <a:p>
            <a:r>
              <a:rPr lang="lt-LT" dirty="0" smtClean="0"/>
              <a:t>Skaidres darė: Viltautas Mastauskas ir Elvinas Bartusevičius 10B</a:t>
            </a:r>
            <a:endParaRPr lang="lt-LT" dirty="0"/>
          </a:p>
        </p:txBody>
      </p:sp>
    </p:spTree>
  </p:cSld>
  <p:clrMapOvr>
    <a:masterClrMapping/>
  </p:clrMapOvr>
  <p:transition advClick="0" advTm="15000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86</TotalTime>
  <Words>847</Words>
  <Application>Microsoft Office PowerPoint</Application>
  <PresentationFormat>Demonstracija ekrane (4:3)</PresentationFormat>
  <Paragraphs>90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19</vt:i4>
      </vt:variant>
    </vt:vector>
  </HeadingPairs>
  <TitlesOfParts>
    <vt:vector size="20" baseType="lpstr">
      <vt:lpstr>Technic</vt:lpstr>
      <vt:lpstr>Saulės sistema</vt:lpstr>
      <vt:lpstr>Skaidrė 2</vt:lpstr>
      <vt:lpstr>Skaidrė 3</vt:lpstr>
      <vt:lpstr>Skaidrė 4</vt:lpstr>
      <vt:lpstr>Skaidrė 5</vt:lpstr>
      <vt:lpstr>Skaidrė 6</vt:lpstr>
      <vt:lpstr>Skaidrė 7</vt:lpstr>
      <vt:lpstr>Merkurijus                ( skersmuo 4878 km.)</vt:lpstr>
      <vt:lpstr>      Venera                (skersmuo 12 103 km.)  </vt:lpstr>
      <vt:lpstr>Žemė            (skersmuo 12 756 km.) </vt:lpstr>
      <vt:lpstr> Marsas                  (skersmuo 6794 km.)</vt:lpstr>
      <vt:lpstr>Jupiteris         ( skersmuo 143 800 km.)  </vt:lpstr>
      <vt:lpstr>  Saturnas          (skersmuo 120 000 km.)</vt:lpstr>
      <vt:lpstr>Uranas        ( skersmuo 51 000 km.)</vt:lpstr>
      <vt:lpstr>Neptūnas        ( skersmuo 49 000 km.)</vt:lpstr>
      <vt:lpstr>Plutonas        ( skersmuo 3000 km.)</vt:lpstr>
      <vt:lpstr>Klausimai</vt:lpstr>
      <vt:lpstr>Atsakymai</vt:lpstr>
      <vt:lpstr>            AČIŪ UŽ DĖMĖSĮ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Saulės sistema</dc:title>
  <dc:creator>USER-2015</dc:creator>
  <cp:lastModifiedBy>Mokykla</cp:lastModifiedBy>
  <cp:revision>10</cp:revision>
  <dcterms:created xsi:type="dcterms:W3CDTF">2016-04-03T10:52:01Z</dcterms:created>
  <dcterms:modified xsi:type="dcterms:W3CDTF">2016-04-13T07:11:23Z</dcterms:modified>
</cp:coreProperties>
</file>