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3" r:id="rId3"/>
    <p:sldId id="257" r:id="rId4"/>
    <p:sldId id="264" r:id="rId5"/>
    <p:sldId id="258" r:id="rId6"/>
    <p:sldId id="259" r:id="rId7"/>
    <p:sldId id="260" r:id="rId8"/>
    <p:sldId id="261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47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ačiakampis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esioji jungtis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Antraštė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25" name="Paantraštė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lt-LT" smtClean="0"/>
              <a:t>Spustelėkite ruošinio paantraštės stiliui keisti</a:t>
            </a:r>
            <a:endParaRPr kumimoji="0" lang="en-US"/>
          </a:p>
        </p:txBody>
      </p:sp>
      <p:sp>
        <p:nvSpPr>
          <p:cNvPr id="31" name="Datos vietos rezervavimo ženklas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18" name="Poraštės vietos rezervavimo ženklas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29" name="Skaidrės numerio vietos rezervavimo ženklas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ačiakampis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ačiakampis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 dirty="0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lt-LT" smtClean="0"/>
              <a:t>Spustelėkite ruošinio teksto stiliams keisti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0" name="Paveikslėlio vietos rezervavimo ženklas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lt-LT" smtClean="0"/>
              <a:t>Spustelėkite piktogramą, jei norite įtraukti paveikslėlį</a:t>
            </a:r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lt-LT" smtClean="0"/>
              <a:t>Spustelėkite ruošinio teksto stiliams keisti</a:t>
            </a:r>
          </a:p>
          <a:p>
            <a:pPr lvl="1" eaLnBrk="1" latinLnBrk="0" hangingPunct="1"/>
            <a:r>
              <a:rPr lang="lt-LT" smtClean="0"/>
              <a:t>Antras lygmuo</a:t>
            </a:r>
          </a:p>
          <a:p>
            <a:pPr lvl="2" eaLnBrk="1" latinLnBrk="0" hangingPunct="1"/>
            <a:r>
              <a:rPr lang="lt-LT" smtClean="0"/>
              <a:t>Trečias lygmuo</a:t>
            </a:r>
          </a:p>
          <a:p>
            <a:pPr lvl="3" eaLnBrk="1" latinLnBrk="0" hangingPunct="1"/>
            <a:r>
              <a:rPr lang="lt-LT" smtClean="0"/>
              <a:t>Ketvirtas lygmuo</a:t>
            </a:r>
          </a:p>
          <a:p>
            <a:pPr lvl="4" eaLnBrk="1" latinLnBrk="0" hangingPunct="1"/>
            <a:r>
              <a:rPr lang="lt-LT" smtClean="0"/>
              <a:t>Penktas lygmuo</a:t>
            </a:r>
            <a:endParaRPr kumimoji="0" lang="en-US"/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ačiakampis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Pavadinimo vietos rezervavimo ženklas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lt-LT" smtClean="0"/>
              <a:t>Spustelėkite, jei norite keisite ruoš. pav. stilių</a:t>
            </a:r>
            <a:endParaRPr kumimoji="0" lang="en-US"/>
          </a:p>
        </p:txBody>
      </p:sp>
      <p:sp>
        <p:nvSpPr>
          <p:cNvPr id="31" name="Teksto vietos rezervavimo ženklas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lt-LT" smtClean="0"/>
              <a:t>Spustelėkite ruošinio teksto stiliams keisti</a:t>
            </a:r>
          </a:p>
          <a:p>
            <a:pPr lvl="1" eaLnBrk="1" latinLnBrk="0" hangingPunct="1"/>
            <a:r>
              <a:rPr kumimoji="0" lang="lt-LT" smtClean="0"/>
              <a:t>Antras lygmuo</a:t>
            </a:r>
          </a:p>
          <a:p>
            <a:pPr lvl="2" eaLnBrk="1" latinLnBrk="0" hangingPunct="1"/>
            <a:r>
              <a:rPr kumimoji="0" lang="lt-LT" smtClean="0"/>
              <a:t>Trečias lygmuo</a:t>
            </a:r>
          </a:p>
          <a:p>
            <a:pPr lvl="3" eaLnBrk="1" latinLnBrk="0" hangingPunct="1"/>
            <a:r>
              <a:rPr kumimoji="0" lang="lt-LT" smtClean="0"/>
              <a:t>Ketvirtas lygmuo</a:t>
            </a:r>
          </a:p>
          <a:p>
            <a:pPr lvl="4" eaLnBrk="1" latinLnBrk="0" hangingPunct="1"/>
            <a:r>
              <a:rPr kumimoji="0" lang="lt-LT" smtClean="0"/>
              <a:t>Penktas lygmuo</a:t>
            </a:r>
            <a:endParaRPr kumimoji="0" lang="en-US"/>
          </a:p>
        </p:txBody>
      </p:sp>
      <p:sp>
        <p:nvSpPr>
          <p:cNvPr id="27" name="Datos vietos rezervavimo ženklas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B042DD93-3BF9-48BD-8D08-509EC5DC5267}" type="datetimeFigureOut">
              <a:rPr lang="lt-LT" smtClean="0"/>
              <a:pPr/>
              <a:t>2016.04.13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lt-LT"/>
          </a:p>
        </p:txBody>
      </p:sp>
      <p:sp>
        <p:nvSpPr>
          <p:cNvPr id="16" name="Skaidrės numerio vietos rezervavimo ženklas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120F58E-4CA2-434B-885B-5F407F398D6A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astro.res.lt/planet/uran/uran.htm" TargetMode="External"/><Relationship Id="rId2" Type="http://schemas.openxmlformats.org/officeDocument/2006/relationships/hyperlink" Target="https://lt.wikipedia.org/wiki/Uranas_(planeta)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astronomija.lt/enciklopedija/index.php/Urana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3347864" y="1196752"/>
            <a:ext cx="5105400" cy="1268712"/>
          </a:xfrm>
        </p:spPr>
        <p:txBody>
          <a:bodyPr/>
          <a:lstStyle/>
          <a:p>
            <a:pPr algn="ctr"/>
            <a:r>
              <a:rPr lang="en-US" sz="8000" dirty="0" err="1" smtClean="0"/>
              <a:t>Uranas</a:t>
            </a:r>
            <a:endParaRPr lang="lt-LT" sz="8000" dirty="0"/>
          </a:p>
        </p:txBody>
      </p:sp>
      <p:sp>
        <p:nvSpPr>
          <p:cNvPr id="3" name="Paantraštė 2"/>
          <p:cNvSpPr>
            <a:spLocks noGrp="1"/>
          </p:cNvSpPr>
          <p:nvPr>
            <p:ph type="subTitle" idx="1"/>
          </p:nvPr>
        </p:nvSpPr>
        <p:spPr>
          <a:xfrm>
            <a:off x="3131840" y="3429000"/>
            <a:ext cx="5337380" cy="1329296"/>
          </a:xfrm>
        </p:spPr>
        <p:txBody>
          <a:bodyPr>
            <a:normAutofit lnSpcReduction="10000"/>
          </a:bodyPr>
          <a:lstStyle/>
          <a:p>
            <a:pPr algn="ctr">
              <a:lnSpc>
                <a:spcPct val="120000"/>
              </a:lnSpc>
            </a:pPr>
            <a:r>
              <a:rPr lang="lt-LT" dirty="0" smtClean="0"/>
              <a:t>Gabrielė </a:t>
            </a:r>
            <a:r>
              <a:rPr lang="lt-LT" dirty="0" err="1" smtClean="0"/>
              <a:t>Kančytė</a:t>
            </a:r>
            <a:r>
              <a:rPr lang="lt-LT" dirty="0" smtClean="0"/>
              <a:t> ir Aurelija Rinkevičiūtė</a:t>
            </a:r>
          </a:p>
          <a:p>
            <a:pPr algn="ctr">
              <a:lnSpc>
                <a:spcPct val="120000"/>
              </a:lnSpc>
            </a:pPr>
            <a:r>
              <a:rPr lang="lt-LT" sz="2400" dirty="0" smtClean="0">
                <a:solidFill>
                  <a:schemeClr val="bg1"/>
                </a:solidFill>
              </a:rPr>
              <a:t>Alytaus Šaltinių pagrindinė mokykla</a:t>
            </a:r>
            <a:br>
              <a:rPr lang="lt-LT" sz="2400" dirty="0" smtClean="0">
                <a:solidFill>
                  <a:schemeClr val="bg1"/>
                </a:solidFill>
              </a:rPr>
            </a:br>
            <a:r>
              <a:rPr lang="lt-LT" sz="2400" dirty="0" smtClean="0">
                <a:solidFill>
                  <a:schemeClr val="bg1"/>
                </a:solidFill>
              </a:rPr>
              <a:t>Fizikos mokytoja Rasa Kižienė</a:t>
            </a:r>
            <a:endParaRPr lang="lt-LT" dirty="0"/>
          </a:p>
        </p:txBody>
      </p:sp>
      <p:sp>
        <p:nvSpPr>
          <p:cNvPr id="4" name="TextBox 3"/>
          <p:cNvSpPr txBox="1"/>
          <p:nvPr/>
        </p:nvSpPr>
        <p:spPr>
          <a:xfrm>
            <a:off x="3203848" y="6237312"/>
            <a:ext cx="52811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>
                <a:solidFill>
                  <a:schemeClr val="bg1"/>
                </a:solidFill>
              </a:rPr>
              <a:t>K</a:t>
            </a:r>
            <a:r>
              <a:rPr lang="pt-BR" dirty="0" smtClean="0">
                <a:solidFill>
                  <a:schemeClr val="bg1"/>
                </a:solidFill>
              </a:rPr>
              <a:t>onkursas "Fizikos bandymai aplink mus 2016"</a:t>
            </a:r>
            <a:endParaRPr lang="lt-LT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Uranas</a:t>
            </a:r>
          </a:p>
          <a:p>
            <a:r>
              <a:rPr lang="lt-LT" dirty="0" smtClean="0"/>
              <a:t>Uranas ir žemė</a:t>
            </a:r>
          </a:p>
          <a:p>
            <a:r>
              <a:rPr lang="lt-LT" dirty="0" smtClean="0"/>
              <a:t>Atradėjas</a:t>
            </a:r>
          </a:p>
          <a:p>
            <a:r>
              <a:rPr lang="lt-LT" dirty="0" smtClean="0"/>
              <a:t>Sudėtis</a:t>
            </a:r>
          </a:p>
          <a:p>
            <a:r>
              <a:rPr lang="lt-LT" dirty="0" smtClean="0"/>
              <a:t>Palydovai</a:t>
            </a:r>
          </a:p>
          <a:p>
            <a:r>
              <a:rPr lang="lt-LT" dirty="0" smtClean="0"/>
              <a:t>Didžiausias palydovas</a:t>
            </a:r>
          </a:p>
          <a:p>
            <a:r>
              <a:rPr lang="lt-LT" dirty="0" smtClean="0"/>
              <a:t>„</a:t>
            </a:r>
            <a:r>
              <a:rPr lang="lt-LT" dirty="0" err="1" smtClean="0"/>
              <a:t>Voyager</a:t>
            </a:r>
            <a:r>
              <a:rPr lang="lt-LT" dirty="0" smtClean="0"/>
              <a:t> 2“</a:t>
            </a:r>
          </a:p>
          <a:p>
            <a:r>
              <a:rPr lang="lt-LT" dirty="0" smtClean="0"/>
              <a:t>Testas</a:t>
            </a:r>
          </a:p>
          <a:p>
            <a:r>
              <a:rPr lang="lt-LT" dirty="0" smtClean="0"/>
              <a:t>Šaltiniai</a:t>
            </a:r>
          </a:p>
          <a:p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uranas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lt-L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Pirmoji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Saul</a:t>
            </a:r>
            <a:r>
              <a:rPr lang="lt-L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ė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 </a:t>
            </a:r>
            <a:r>
              <a:rPr lang="lt-LT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sistemos planeta, atrasta teleskopu. Planeta milžinė – jos skersmenyje būtų galima išrikiuoti 4 Žemės dydžio planetas, o iš planetos masės padaryti 14 Žemės dydžio planetų. </a:t>
            </a:r>
            <a:endParaRPr lang="lt-LT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6386" name="Picture 2" descr="„Voyager 2“ padaryta Urano nuotrau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933056"/>
            <a:ext cx="2381250" cy="2381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Uranas ir žemė</a:t>
            </a:r>
            <a:endParaRPr lang="lt-LT" dirty="0"/>
          </a:p>
        </p:txBody>
      </p:sp>
      <p:pic>
        <p:nvPicPr>
          <p:cNvPr id="19458" name="Picture 2" descr="https://upload.wikimedia.org/wikipedia/commons/9/95/Uranus,_Earth_size_comparison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628800"/>
            <a:ext cx="6696744" cy="5027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atradėjas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sz="2400" dirty="0" smtClean="0"/>
              <a:t>   </a:t>
            </a:r>
            <a:r>
              <a:rPr lang="lt-LT" dirty="0" smtClean="0"/>
              <a:t>1781 m. kovo 13d. planetą atrado anglas </a:t>
            </a:r>
            <a:r>
              <a:rPr lang="lt-LT" dirty="0" err="1" smtClean="0"/>
              <a:t>Vijamas</a:t>
            </a:r>
            <a:r>
              <a:rPr lang="lt-LT" dirty="0" smtClean="0"/>
              <a:t> </a:t>
            </a:r>
            <a:r>
              <a:rPr lang="lt-LT" dirty="0" err="1" smtClean="0"/>
              <a:t>Heršelis</a:t>
            </a:r>
            <a:r>
              <a:rPr lang="lt-LT" dirty="0" smtClean="0"/>
              <a:t>. Planeta pavadinta seniausiojo graikų dievo Urano vardu.</a:t>
            </a:r>
            <a:endParaRPr lang="lt-LT" dirty="0"/>
          </a:p>
        </p:txBody>
      </p:sp>
      <p:sp>
        <p:nvSpPr>
          <p:cNvPr id="15362" name="AutoShape 2" descr="data:image/jpeg;base64,/9j/4AAQSkZJRgABAQAAAQABAAD/2wCEAAkGBxISEhIQEBAVEhUVFQ8QFRUVDw8VFRUVFRUWFhUSFRUYHSggGBolHRUVITEhJSkrLi4uFx8zODMsNygtLisBCgoKDg0OGhAQFy0dHx0tLS0tLS0tLS0tLS0tLS0tKystLS0tLS0tLS0tLS0tLS0tLS0tLS0tLS0tLS0tKy0tK//AABEIAPQAyAMBIgACEQEDEQH/xAAbAAACAgMBAAAAAAAAAAAAAAAAAQIDBAUGB//EADgQAAICAQIEAwYEBQMFAAAAAAABAhEDBCESMUFRBWFxBhMigZGhMrHB8EJSYtHhBxQjFRYzNPH/xAAYAQEBAQEBAAAAAAAAAAAAAAAAAQIDBP/EACARAQEAAgIDAQEBAQAAAAAAAAABAhEDIRIxQVETYSL/2gAMAwEAAhEDEQA/APGGAwDRAAAAxAgGIYAJAMQAMAYAkOhDCgGhDZBFoBiCAAAAAASABoAQVKgBAQRGIaNIQDCgEA0hpBUQRKQopvZbvl/au4CRneH+FZcz+CGy2cntFeV9X5I6LwH2V4uGeVN1vKFUl1pvq65r5HW6fSKkqpdFW3ySM+X41Mf1x+j9jr3yZXW9qEUvlxNmV/2zhS/DJesrv6HYe4W23ddNm10KM+KuJcuXRrZPszPbeo5X/ouOPLFF+tt133NH4h4Slbhs7e3Q7DVwcW5KTXf/AB6GFqItviaW6tro10fk+ZnysS4xwbTWz2ZE2PiuJcTa3p/WO9GuOsu3O9GAhgAhiAKGAAA0gRJIASAlQECURMmiDRYEMQ0UDjYkqJIEiBHXew3hHG/9xL+FtR9VScvKrf08jk4xbdLn0PR/AYLDijjXKlbfWUrbZK1j7bzgppKPD9Kr9fUytLpXKq7dbX36mFo229uSa2p/mzf6fJUdlv1d2c9usiGPwlvfdbVy/sY2fwtpVu/Xdr0s2cMrq/7kZuT/APjM/wBHT+X+ud1fhjadev7+hq9T4c6dfl2v+5108ffmYWfH0M3Nf5vLvE9C904pflzOfy43FtNbnpXtDoeKLrt+/wB+RwPicm5XLnye3OuTOvHltw5MNVgUBIVHRyIYDoBIEh0NAEUSQ0hogSAaACCFZJCKAdCYBQkNIQwMnRYW5xpXTTfomrPR9LpUlbVXxO3VLle3c4f2av3myTfZ9v3R3/vUlVbea6/qjnb23jF+nXJW/p+fY6DRyXDTfbd9+xzODJJ7xpJVu+vo+ps9HnbpXf6dznl6dsW/xxRl8EXf3MDHm2S6mVjlscpXTtiamKTNXN7/AOehttdKLW7X1Rp5TV3zF3W56YfiGG4v0PLvGcdTaZ6l4prscYXOSiqfqeaeOarFkk3jb+ao68W3HmaZrcVE5b7hR3eRAaQ2hUA1HuStdhKJNQsKrsmolkIBJENK1ECyhFGOxEmJIoAGwYCGiIBG89mMd5bey2V8q6t39DtNPK3ey53b5dkzmfZDw+eTetrSuufWvqvzOu1sIQ4aTaVqUvnXKqffqc8vbrj6Dk0n8W3Lanz/ACM3wydSVLbZet9znc+oUWnLye7/ADrkbTQ+ILijFdbfa6v9b+xjKTVdMd7ddF/U1et106dfAuXE/ukur2+5naZud12RRqfCo8aySuVclLeKl3ceT+Zw+O9mq878W1E5ZXjeeSn/ACx41V+fL6bedG+9mtBqXUskqx3/ABJqTXp8vzMzxnTKeT3uTHicntxRTc5drtu+vNG20WNxxxUnxOld+fT05m7Z8THG29uC9odDqJ6l6biTW8oNulwbP5tcq6nK58M4OskeHmq6/NdP8npPt1ppcGLVY48Txt8SW/w8pbduX0OOjpY5Ze8jFKMVbbd8W23yOmOXTlyYdtBAnwFuLHfF2sHE6befSjhBos4RUNhKJZFAhvYGwIdiZUtIAQFRjUFAxoBCok4kaAVAkNIlQHdeyWrSw1X4HwtfLZ/T8i/xLVx3l5c+Pd+iXM47w3XSxurpOr+XL1LNbq3LdytbLa/oZs23Ky8Mv9xm4E3tGTVvZuNc0dhpNH/xQbjwyi3F3e/bfqecYpuLU02mnaafI6vwr2vk4e6yQcpvhjCuu659nsc+TG66duLPH1Xa+Hahxa3rl9DbZ9Umqa+ZpcNNL6o2GFKSV+jPNenqmre1cYQtzlS7+SIx1nFTrhVWuLZ13JauN0unUq1EYTj/AMkYSS5caVKyztrcQ1Ouw8ElLLHj226NHluuzRjlyxw7Qb5Lkv5kvKzrvEfDtJbqePCuF24ZKcnzSrfz26nEvTLilGLuv0O3HI8/Nb10S/DHzVv1FKyxR+GPoJxOm3kV0Jk2yBYUyLG2O7NMothQITkVSkwIyQEXSpghoCslY0CJpAJRE4khgKCJsSQpMAk+hleEaSc8kFHapQfFvt8SV7etGPjV8t2/K/ojaanUrBw4oPk4TyyVW6d8KfZb+rZnK/I3jPr0TNCePhbT4Xun09L7+Rl6bPt++ZvfBoxy46lFSUoxctlT4lvt5u/NNLuUeK+y1XLTWv6W3S7q3uvmee8enox5f1z+vlOdRjPg4mk3SbUf4q8yL8LxKr4siXL3mTI360qX2MbPOeKfDli4v+pV9HyfyMzHOElvL7k1XbDJz+u+C+DBj8m6V+lK/ucnrJTjNzlUW01S5KzufEvEMOLmkufa/qee+Mat5JORvjnblzZ/tZXFFpOLtclz6d0VNmBos3C2m9nz8uz/AEMxzN3HVeaVGZCQnIi5HSM1JEiFkrKiLdcyPGLNG+pjsi7W5Moyhv6gXRur6Fwk6AIRJCHQCGIUmwLCEmDexLTYJ5JRx44uc5OoxXNsgydBLhbm+a/D69ynLF85fxJy9VysvwQTpdNr+v6h4lkud+SVdq5I5+X/AE9Ex1i9l/0/114MfEtuBVKLbcHyfw/xRbiu9P1O+x8MldKXmm/t2PFP9PfEPg925U4rji9+j8v3zPVtFqnLGpRST6yTUot+T5X60/USudn0/FvCI5ItNcS/lcYS++zPOvaD2SnBOWnc4P8AkjO032XHVelnpK1ORclF7bW5q33exovG8r4WpZMGJ+T1U5L+rgWzfa0y1Y8O8R084yanJSfZS4uXdpVfkafJbdHYe0ajDi905TbqEZySi5X/ACwXJebo5v8A2/DS5vr5lmR421neE6aCw5eOnKa2VduW/wB6NHGbRvMUnsvnRpdRCpSXmycd3avLh4yLIzJtlOPGZmTSbcUHa7OlJP8AU3uRy8LVDJwK3a5oakVFk0YmTmZHGVTiBXQDYAZAxDAAsRGQErFYQjexl4NKrXF9DNykaxxuXpXptHLI9tl3fI3uOK0ycIL42vin18kuy36FWnkm/JU62oxtRltt8tzz5Z3K6+PVjxTHtCMEoqjGy47rzbv0L8j22Oh9mfZl6uW8vd4oyUcmSlUVw3wpPnJ9OaVNvbnrEz0h7D+BazO/eaVRXupR4p5MjhDib/8AGqTcm1zSXJruj2HT+GxXx8Lwtq5e6m0k++1P50Y2hxYdLjjg08OHGnJq25Sm3vKbl3vf9ES1niXHHhjUd1b7/wBK9e/yOleeNjL4Y/8Asykt/wASwv5JyjbND4pli4NvdJdckG/RKKOby6745OUm5VLhUpfhb6v6fY0fifjMnFqMnvsnTTdfxeST+/oZuWm8cdtX7Qa5ZMu0FCMOOMUq6Vcm+rfn2NHJ29zJz8102a/IojHcxHfS2HOzA8Tx7qXK7X05fqZl0GvipQTfPmXC6yTkx3iwNPDlf7/dmw6K6/u+rZRjx/hRbmyJDK7phjqIZaa3MOdIyZPYxMp0wcuXsWKZGLFZ0ecgBsQGTYCYJgDFQrLcCJelk3dMjSQrdl+N838iuLJR2S+b+pwy7ezDGRa50jHyOkGWXQhPlQkW1Zp3aV9/seseAzx4sGDDKPuZOEJyuD4ZTlu5OSvdqrvlsjyPT72nyaa+T5np3s/7VYsqj7/jjkS34MWXIm0knKKgm1ezadczUmq5ZdyOixPJj4eON47X4ZwbXdpKX26mJqskFKdS4oxdbLaVttKO26arkiWu8Qw5Y3DFPa95aecLrrfSqo0stWk1CUVxPZ05r4a5vhatu+V/maYjQeO6tzblF7va+levdfqaTJkpL5L6HU+0WDEtPGUIRjKOSEfh2tTUvhkur+C1236M47UT+Rxy7uno45JNqssv36hZjZdSly3Zj5Mk5d/RbG5hazeWT12zHnjH8TvyKlkeR0tlzZjwwWZUVwqjWpGZbl79LISq32VGPbk67Esj6IUJcKv6Ekat318TyLoYmVGTVbvmYuSRrFz5EEwbIsbZ0edFjExlF3EBFSGgJUX4lRVh7mRE55V248fqzp9CcpFLla+hKznY7yk3uKT3BEbKzaeN1Z6R7FadYMHvsrUONcfFKoxjj5xuT5t25fKJ5m99u9o3Gm1kc+VznOfSagk5yb5KGJOSqKpJW1S2Nac7XoL1+TUOT00fd41S95JPjyPq4xf4VW+/TzOf8S17jvB3zjFq1xKt39PTmbGev4YSxQXDxUnePhlGL3rm3FtOmu19XZzHiGdN8ltf1dfojFuouE3VGu1kp7zltHkui9F516miy5HN7ci3V5+J0uX5ksceFDGa7vtvK+XU9FhxJbjkrJKRXknQ7q9SC+wr6lUWGTsa0nl0TnxOizh3t/IjipFkY3zFTFDJfIokq9S7K36ehjTZrFz5KhJiGxHRxAAARNMlEgv0LMT/ALCtRfFE7KkwUjnp1lTbJxkUcRKDFizLtanzE2Rsjkl2MyNW9I5JbG+8C1c1UcU/dRcUpuHDGctnfHOuLuqvZerOfyPb5E9Fu6urSuuexvXTlb26PV+Juqwxrbh43sre3wx5/N0azV5v4evUypuONbO679fRdjWcVtt9W2c/bph0IRCUrITyCg+rLpfL4tnKtihuxSnYuIutM27Sk62I2RbI8RdFyXY0W15lOFk3IzY3LNIZGUuJZIg2bjjl3VbIkpMibjmABgESZNeRBk0RYm2QcgbERrZqROMiolYJdLEyMhRYSGmrSb2foRxvccSCKwzsuVuvQqlN8iCkQM6b8lkd+b2FOd7IrlLYC6Z2sTALFYahCHZEqVdB7A5ELItmdL5HKRBsTEakY2GAAVKAAAhp/qSRAkSqaYBYgAbZEYU0yUiDGpAFCmhqQACkDYkIBokRsLAmmBFDQUCGL/IQcQgEEDENsRVAhoAlACQwgJISJxRK0QidEAhDEMBAgAKaGRQ7AB0KwAAGkFACHxEaGFMiABAJgRbCGAhlAAMAABDCGia/f2ACNFISYAASAACChMYBSBgAEoAkABQAAEAgALQhDAMosQAUA0MAQgAAEMAKj//Z"/>
          <p:cNvSpPr>
            <a:spLocks noChangeAspect="1" noChangeArrowheads="1"/>
          </p:cNvSpPr>
          <p:nvPr/>
        </p:nvSpPr>
        <p:spPr bwMode="auto">
          <a:xfrm>
            <a:off x="155575" y="-1393825"/>
            <a:ext cx="2381250" cy="29146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15364" name="Picture 4" descr="https://upload.wikimedia.org/wikipedia/commons/thumb/3/36/William_Herschel01.jpg/250px-William_Herschel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924944"/>
            <a:ext cx="2957314" cy="3619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Sudėtis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9416"/>
            <a:ext cx="7355160" cy="4846320"/>
          </a:xfrm>
        </p:spPr>
        <p:txBody>
          <a:bodyPr/>
          <a:lstStyle/>
          <a:p>
            <a:pPr>
              <a:buNone/>
            </a:pPr>
            <a:r>
              <a:rPr lang="lt-LT" dirty="0" smtClean="0"/>
              <a:t>   Urano atmosfera susideda iš 82 % vandenilio, 15 % helio, 2 % metano, taip pat amoniako. Paviršių pastoviai dengia debesys. Kadangi planeta skrieja 19 kartų toliau nuo Saulės negu Žemė, gauna 360 kartų mažiau šviesos ir šilumos. Išorinių debesų temperatūra siekia vos −218 °C temperatūra planetos paviršiuje kur kas didesnė – 58 °C.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palydovai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lt-LT" dirty="0" smtClean="0"/>
              <a:t>   Dabar žinoma, kad planeta turi bent 27 gamtinius palydovus iš Žemės galima pamatyti 5 didžiausius –</a:t>
            </a:r>
            <a:r>
              <a:rPr lang="lt-LT" dirty="0" err="1" smtClean="0"/>
              <a:t>Mirandą</a:t>
            </a:r>
            <a:r>
              <a:rPr lang="lt-LT" dirty="0" smtClean="0"/>
              <a:t>, </a:t>
            </a:r>
            <a:r>
              <a:rPr lang="lt-LT" dirty="0" err="1" smtClean="0"/>
              <a:t>Arielį</a:t>
            </a:r>
            <a:r>
              <a:rPr lang="lt-LT" dirty="0" smtClean="0"/>
              <a:t>, </a:t>
            </a:r>
            <a:r>
              <a:rPr lang="lt-LT" dirty="0" err="1" smtClean="0"/>
              <a:t>Umbrielį</a:t>
            </a:r>
            <a:r>
              <a:rPr lang="lt-LT" dirty="0" smtClean="0"/>
              <a:t>, </a:t>
            </a:r>
            <a:r>
              <a:rPr lang="lt-LT" dirty="0" err="1" smtClean="0"/>
              <a:t>Titaniją</a:t>
            </a:r>
            <a:r>
              <a:rPr lang="lt-LT" dirty="0" smtClean="0"/>
              <a:t> ir </a:t>
            </a:r>
            <a:r>
              <a:rPr lang="lt-LT" dirty="0" err="1" smtClean="0"/>
              <a:t>Oberoną</a:t>
            </a:r>
            <a:r>
              <a:rPr lang="lt-LT" dirty="0" smtClean="0"/>
              <a:t>. Didieji palydovai sudaryti iš ledo ir uolienų, paviršius nusėtas tarpekliais ir krateriais.</a:t>
            </a:r>
          </a:p>
          <a:p>
            <a:endParaRPr lang="lt-LT" dirty="0"/>
          </a:p>
        </p:txBody>
      </p:sp>
      <p:pic>
        <p:nvPicPr>
          <p:cNvPr id="13314" name="Picture 2" descr="http://www.seasky.org/solar-system/assets/animations/system_menu_uran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221088"/>
            <a:ext cx="4759102" cy="23536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  Didžiausias palydovas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b="1" dirty="0" smtClean="0"/>
              <a:t>   </a:t>
            </a:r>
            <a:r>
              <a:rPr lang="lt-LT" b="1" dirty="0" err="1" smtClean="0"/>
              <a:t>Titanija</a:t>
            </a:r>
            <a:r>
              <a:rPr lang="lt-LT" dirty="0" smtClean="0"/>
              <a:t> arba </a:t>
            </a:r>
            <a:r>
              <a:rPr lang="lt-LT" b="1" dirty="0" smtClean="0"/>
              <a:t>Uranas III</a:t>
            </a:r>
            <a:r>
              <a:rPr lang="lt-LT" dirty="0" smtClean="0"/>
              <a:t> – didžiausias Urano palydovas. Jos skersmuo apie 1580 km. Pavadintas fėjų karalienės </a:t>
            </a:r>
            <a:r>
              <a:rPr lang="lt-LT" dirty="0" err="1" smtClean="0"/>
              <a:t>Titanijos</a:t>
            </a:r>
            <a:r>
              <a:rPr lang="lt-LT" dirty="0" smtClean="0"/>
              <a:t> vardu iš Viljamo Šekspyro komedijos „Vasarvidžio nakties sapnas “. 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18436" name="Picture 4" descr="Titan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3717032"/>
            <a:ext cx="2592288" cy="2592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Urano žiedai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Uranas turi 11 plonų, tik 1977 - 1978 m. atrastų žiedų, kurių bendras plotis sudaro 9000 km, o storis — 5 - 15 km. Urano žiedų medžiagos užtektų tik 15 km dydžio palydovui susidaryti.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713336"/>
            <a:ext cx="4507683" cy="2163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Voyager</a:t>
            </a:r>
            <a:r>
              <a:rPr lang="lt-LT" dirty="0"/>
              <a:t> 2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dirty="0"/>
              <a:t>Iki šiol Uraną aplankė tik vienas erdvėlaivis “</a:t>
            </a:r>
            <a:r>
              <a:rPr lang="lt-LT" dirty="0" err="1"/>
              <a:t>Voyager</a:t>
            </a:r>
            <a:r>
              <a:rPr lang="lt-LT" dirty="0"/>
              <a:t> 2”. </a:t>
            </a:r>
            <a:r>
              <a:rPr lang="lt-LT" dirty="0" smtClean="0"/>
              <a:t>1986 </a:t>
            </a:r>
            <a:r>
              <a:rPr lang="lt-LT" dirty="0"/>
              <a:t>m. sausio 24 d. erdvėlaivis priartėjo prie </a:t>
            </a:r>
            <a:r>
              <a:rPr lang="lt-LT" dirty="0" smtClean="0"/>
              <a:t>Urano. Buvo </a:t>
            </a:r>
            <a:r>
              <a:rPr lang="lt-LT" dirty="0"/>
              <a:t>nustatyta, kad planetos paviršiuje siaučia smarkūs ~ 100 km/s vėjai, sužinota, kad į erdvę Uranas išspinduliuoja 13 % daugiau šilumos, negu jos gauna iš Saulės. 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6718" y="4256752"/>
            <a:ext cx="2445137" cy="24206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7248" y="4226563"/>
            <a:ext cx="2481064" cy="2481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170032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ntraštė 3"/>
          <p:cNvSpPr>
            <a:spLocks noGrp="1"/>
          </p:cNvSpPr>
          <p:nvPr>
            <p:ph type="title"/>
          </p:nvPr>
        </p:nvSpPr>
        <p:spPr>
          <a:xfrm>
            <a:off x="437618" y="1124744"/>
            <a:ext cx="7242048" cy="1143000"/>
          </a:xfrm>
        </p:spPr>
        <p:txBody>
          <a:bodyPr>
            <a:noAutofit/>
          </a:bodyPr>
          <a:lstStyle/>
          <a:p>
            <a:pPr algn="ctr"/>
            <a:r>
              <a:rPr lang="lt-LT" sz="8000" dirty="0" smtClean="0"/>
              <a:t>Testas</a:t>
            </a:r>
            <a:endParaRPr lang="lt-LT" sz="8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0296" y="2492896"/>
            <a:ext cx="4733925" cy="394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27367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aštė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 klausimas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Kiek Žemės planetų būtų galima išrikiuoti per Urano skersmenį?</a:t>
            </a:r>
          </a:p>
          <a:p>
            <a:pPr marL="0" indent="0">
              <a:buNone/>
            </a:pPr>
            <a:endParaRPr lang="lt-LT" sz="3200" dirty="0" smtClean="0"/>
          </a:p>
          <a:p>
            <a:pPr marL="514350" indent="-514350">
              <a:buAutoNum type="alphaUcPeriod"/>
            </a:pPr>
            <a:r>
              <a:rPr lang="lt-LT" sz="3200" dirty="0" smtClean="0"/>
              <a:t>4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6</a:t>
            </a:r>
          </a:p>
          <a:p>
            <a:pPr marL="514350" indent="-514350">
              <a:buAutoNum type="alphaUcPeriod"/>
            </a:pPr>
            <a:r>
              <a:rPr lang="lt-LT" sz="3200" dirty="0"/>
              <a:t>8</a:t>
            </a:r>
            <a:endParaRPr lang="lt-LT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3940239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3200" dirty="0" smtClean="0"/>
              <a:t>Kuriais metais atrado Urano planetą?</a:t>
            </a:r>
          </a:p>
          <a:p>
            <a:pPr marL="0" indent="0">
              <a:buNone/>
            </a:pPr>
            <a:endParaRPr lang="lt-LT" sz="3200" dirty="0" smtClean="0"/>
          </a:p>
          <a:p>
            <a:pPr marL="514350" indent="-514350">
              <a:buAutoNum type="alphaUcPeriod"/>
            </a:pPr>
            <a:r>
              <a:rPr lang="lt-LT" sz="3200" dirty="0" smtClean="0"/>
              <a:t>1871m. birželio 15d.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1752m. kovo 25d.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1781m. kovo 13d.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12982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3 klausimas</a:t>
            </a:r>
            <a:endParaRPr lang="lt-LT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3200" dirty="0" smtClean="0"/>
              <a:t>Kas atrado planetą?</a:t>
            </a:r>
          </a:p>
          <a:p>
            <a:pPr marL="0" indent="0">
              <a:buNone/>
            </a:pPr>
            <a:endParaRPr lang="lt-LT" sz="3200" dirty="0"/>
          </a:p>
          <a:p>
            <a:pPr marL="514350" indent="-514350">
              <a:buAutoNum type="alphaUcPeriod"/>
            </a:pPr>
            <a:r>
              <a:rPr lang="lt-LT" sz="3200" dirty="0" smtClean="0"/>
              <a:t>Džordžas </a:t>
            </a:r>
            <a:r>
              <a:rPr lang="lt-LT" sz="3200" dirty="0" err="1" smtClean="0"/>
              <a:t>Gamovas</a:t>
            </a:r>
            <a:endParaRPr lang="lt-LT" sz="3200" dirty="0" smtClean="0"/>
          </a:p>
          <a:p>
            <a:pPr marL="514350" indent="-514350">
              <a:buAutoNum type="alphaUcPeriod"/>
            </a:pPr>
            <a:r>
              <a:rPr lang="lt-LT" sz="3200" dirty="0" err="1"/>
              <a:t>Vijamas</a:t>
            </a:r>
            <a:r>
              <a:rPr lang="lt-LT" sz="3200" dirty="0"/>
              <a:t> </a:t>
            </a:r>
            <a:r>
              <a:rPr lang="lt-LT" sz="3200" dirty="0" err="1" smtClean="0"/>
              <a:t>Heršelis</a:t>
            </a:r>
            <a:endParaRPr lang="lt-LT" sz="3200" dirty="0" smtClean="0"/>
          </a:p>
          <a:p>
            <a:pPr marL="514350" indent="-514350">
              <a:buAutoNum type="alphaUcPeriod"/>
            </a:pPr>
            <a:r>
              <a:rPr lang="lt-LT" sz="3200" dirty="0" smtClean="0"/>
              <a:t>Albertas Einšteinas</a:t>
            </a:r>
          </a:p>
          <a:p>
            <a:pPr marL="514350" indent="-514350">
              <a:buAutoNum type="alphaUcPeriod"/>
            </a:pPr>
            <a:endParaRPr lang="lt-LT" dirty="0"/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3673623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4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Kokios medžiagos daugiausia Urano atmosferoje?</a:t>
            </a:r>
          </a:p>
          <a:p>
            <a:pPr marL="0" indent="0">
              <a:buNone/>
            </a:pPr>
            <a:endParaRPr lang="lt-LT" sz="3200" dirty="0"/>
          </a:p>
          <a:p>
            <a:pPr marL="514350" indent="-514350">
              <a:buAutoNum type="alphaUcPeriod"/>
            </a:pPr>
            <a:r>
              <a:rPr lang="lt-LT" sz="3200" dirty="0" smtClean="0"/>
              <a:t>Metanas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Vandenilis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Helis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Amoniakas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xmlns="" val="1458498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5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3200" dirty="0" smtClean="0"/>
              <a:t>Kokia temperatūra planetos paviršiuje?</a:t>
            </a:r>
          </a:p>
          <a:p>
            <a:pPr marL="0" indent="0">
              <a:buNone/>
            </a:pPr>
            <a:endParaRPr lang="lt-LT" sz="3200" dirty="0"/>
          </a:p>
          <a:p>
            <a:pPr marL="514350" indent="-514350">
              <a:buAutoNum type="alphaUcPeriod"/>
            </a:pPr>
            <a:r>
              <a:rPr lang="lt-LT" sz="3200" dirty="0"/>
              <a:t>-</a:t>
            </a:r>
            <a:r>
              <a:rPr lang="lt-LT" sz="3200" dirty="0" smtClean="0"/>
              <a:t>128°C</a:t>
            </a:r>
          </a:p>
          <a:p>
            <a:pPr marL="514350" indent="-514350">
              <a:buAutoNum type="alphaUcPeriod"/>
            </a:pPr>
            <a:r>
              <a:rPr lang="lt-LT" sz="3200" dirty="0"/>
              <a:t>-</a:t>
            </a:r>
            <a:r>
              <a:rPr lang="lt-LT" sz="3200" dirty="0" smtClean="0"/>
              <a:t>58°C</a:t>
            </a:r>
          </a:p>
          <a:p>
            <a:pPr marL="514350" indent="-514350">
              <a:buAutoNum type="alphaUcPeriod"/>
            </a:pPr>
            <a:r>
              <a:rPr lang="lt-LT" sz="3200" dirty="0"/>
              <a:t>-218°C</a:t>
            </a:r>
            <a:endParaRPr lang="lt-LT" sz="3200" dirty="0" smtClean="0"/>
          </a:p>
          <a:p>
            <a:pPr marL="514350" indent="-514350">
              <a:buAutoNum type="alphaU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1366187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6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Kiek gamtinių palydovų turi Uranas?</a:t>
            </a:r>
          </a:p>
          <a:p>
            <a:pPr marL="0" indent="0">
              <a:buNone/>
            </a:pPr>
            <a:endParaRPr lang="lt-LT" sz="3200" dirty="0"/>
          </a:p>
          <a:p>
            <a:pPr marL="514350" indent="-514350">
              <a:buAutoNum type="alphaUcPeriod"/>
            </a:pPr>
            <a:r>
              <a:rPr lang="lt-LT" sz="3200" dirty="0" smtClean="0"/>
              <a:t>14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37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27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xmlns="" val="407725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7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Koks didžiausias palydovas?</a:t>
            </a:r>
          </a:p>
          <a:p>
            <a:pPr marL="0" indent="0">
              <a:buNone/>
            </a:pPr>
            <a:endParaRPr lang="lt-LT" sz="3200" dirty="0"/>
          </a:p>
          <a:p>
            <a:pPr marL="514350" indent="-514350">
              <a:buAutoNum type="alphaUcPeriod"/>
            </a:pPr>
            <a:r>
              <a:rPr lang="lt-LT" sz="3200" dirty="0" err="1" smtClean="0"/>
              <a:t>Miranda</a:t>
            </a:r>
            <a:endParaRPr lang="lt-LT" sz="3200" dirty="0" smtClean="0"/>
          </a:p>
          <a:p>
            <a:pPr marL="514350" indent="-514350">
              <a:buAutoNum type="alphaUcPeriod"/>
            </a:pPr>
            <a:r>
              <a:rPr lang="lt-LT" sz="3200" dirty="0" err="1" smtClean="0"/>
              <a:t>Arielis</a:t>
            </a:r>
            <a:endParaRPr lang="lt-LT" sz="3200" dirty="0" smtClean="0"/>
          </a:p>
          <a:p>
            <a:pPr marL="514350" indent="-514350">
              <a:buAutoNum type="alphaUcPeriod"/>
            </a:pPr>
            <a:r>
              <a:rPr lang="lt-LT" sz="3200" dirty="0" err="1" smtClean="0"/>
              <a:t>Titanija</a:t>
            </a:r>
            <a:endParaRPr lang="lt-LT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19707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8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Ar planeta turi žiedus?</a:t>
            </a:r>
          </a:p>
          <a:p>
            <a:pPr marL="0" indent="0">
              <a:buNone/>
            </a:pPr>
            <a:endParaRPr lang="lt-LT" sz="3200" dirty="0"/>
          </a:p>
          <a:p>
            <a:pPr marL="514350" indent="-514350">
              <a:buAutoNum type="alphaUcPeriod"/>
            </a:pPr>
            <a:r>
              <a:rPr lang="lt-LT" sz="3200" dirty="0" smtClean="0"/>
              <a:t>Taip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Ne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xmlns="" val="1008265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9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Koks vėjas vyrauja planetoje?</a:t>
            </a:r>
          </a:p>
          <a:p>
            <a:pPr marL="0" indent="0">
              <a:buNone/>
            </a:pPr>
            <a:endParaRPr lang="lt-LT" sz="3200" dirty="0"/>
          </a:p>
          <a:p>
            <a:pPr marL="514350" indent="-514350">
              <a:buAutoNum type="alphaUcPeriod"/>
            </a:pPr>
            <a:r>
              <a:rPr lang="lt-LT" sz="3200" dirty="0" smtClean="0"/>
              <a:t>~100 km/s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~200 km/s</a:t>
            </a:r>
          </a:p>
          <a:p>
            <a:pPr marL="514350" indent="-514350">
              <a:buAutoNum type="alphaUcPeriod"/>
            </a:pPr>
            <a:r>
              <a:rPr lang="lt-LT" sz="3200" dirty="0"/>
              <a:t>~</a:t>
            </a:r>
            <a:r>
              <a:rPr lang="lt-LT" sz="3200" dirty="0" smtClean="0"/>
              <a:t>157 km/s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xmlns="" val="2468932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10 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200" dirty="0" smtClean="0"/>
              <a:t>Kada „</a:t>
            </a:r>
            <a:r>
              <a:rPr lang="lt-LT" sz="3200" dirty="0" err="1" smtClean="0"/>
              <a:t>Voyager</a:t>
            </a:r>
            <a:r>
              <a:rPr lang="lt-LT" sz="3200" dirty="0" smtClean="0"/>
              <a:t> 2“ erdvėlaivis aplankė Uraną?</a:t>
            </a:r>
          </a:p>
          <a:p>
            <a:pPr marL="0" indent="0">
              <a:buNone/>
            </a:pPr>
            <a:endParaRPr lang="lt-LT" sz="3200" dirty="0"/>
          </a:p>
          <a:p>
            <a:pPr marL="514350" indent="-514350">
              <a:buAutoNum type="alphaUcPeriod"/>
            </a:pPr>
            <a:r>
              <a:rPr lang="lt-LT" sz="3200" dirty="0" smtClean="0"/>
              <a:t>1678m. </a:t>
            </a:r>
            <a:r>
              <a:rPr lang="lt-LT" sz="3200" dirty="0"/>
              <a:t>g</a:t>
            </a:r>
            <a:r>
              <a:rPr lang="lt-LT" sz="3200" dirty="0" smtClean="0"/>
              <a:t>egužės 24d.</a:t>
            </a:r>
          </a:p>
          <a:p>
            <a:pPr marL="514350" indent="-514350">
              <a:buAutoNum type="alphaUcPeriod"/>
            </a:pPr>
            <a:r>
              <a:rPr lang="lt-LT" sz="3200" dirty="0" smtClean="0"/>
              <a:t>1896m. vasario 24d.</a:t>
            </a:r>
          </a:p>
          <a:p>
            <a:pPr marL="514350" indent="-514350">
              <a:buAutoNum type="alphaUcPeriod"/>
            </a:pPr>
            <a:r>
              <a:rPr lang="fi-FI" sz="3200" dirty="0" smtClean="0"/>
              <a:t>1986m</a:t>
            </a:r>
            <a:r>
              <a:rPr lang="fi-FI" sz="3200" dirty="0"/>
              <a:t>. sausio </a:t>
            </a:r>
            <a:r>
              <a:rPr lang="fi-FI" sz="3200" dirty="0" smtClean="0"/>
              <a:t>24d</a:t>
            </a:r>
            <a:r>
              <a:rPr lang="lt-LT" sz="32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2746576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Teisingi atsakymai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 numCol="2"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lt-LT" sz="3500" dirty="0" smtClean="0"/>
              <a:t>A</a:t>
            </a:r>
          </a:p>
          <a:p>
            <a:pPr marL="514350" indent="-514350">
              <a:buAutoNum type="arabicPeriod"/>
            </a:pPr>
            <a:r>
              <a:rPr lang="lt-LT" sz="3500" dirty="0" smtClean="0"/>
              <a:t>C</a:t>
            </a:r>
          </a:p>
          <a:p>
            <a:pPr marL="514350" indent="-514350">
              <a:buAutoNum type="arabicPeriod"/>
            </a:pPr>
            <a:r>
              <a:rPr lang="lt-LT" sz="3500" dirty="0" smtClean="0"/>
              <a:t>B</a:t>
            </a:r>
          </a:p>
          <a:p>
            <a:pPr marL="514350" indent="-514350">
              <a:buAutoNum type="arabicPeriod"/>
            </a:pPr>
            <a:r>
              <a:rPr lang="lt-LT" sz="3500" dirty="0" smtClean="0"/>
              <a:t>B</a:t>
            </a:r>
          </a:p>
          <a:p>
            <a:pPr marL="514350" indent="-514350">
              <a:buAutoNum type="arabicPeriod"/>
            </a:pPr>
            <a:r>
              <a:rPr lang="lt-LT" sz="3500" dirty="0" smtClean="0"/>
              <a:t>B</a:t>
            </a:r>
          </a:p>
          <a:p>
            <a:pPr marL="514350" indent="-514350">
              <a:buAutoNum type="arabicPeriod"/>
            </a:pPr>
            <a:endParaRPr lang="lt-LT" sz="3500" dirty="0" smtClean="0"/>
          </a:p>
          <a:p>
            <a:pPr marL="514350" indent="-514350">
              <a:buAutoNum type="arabicPeriod"/>
            </a:pPr>
            <a:endParaRPr lang="lt-LT" sz="3500" dirty="0"/>
          </a:p>
          <a:p>
            <a:pPr marL="514350" indent="-514350">
              <a:buAutoNum type="arabicPeriod"/>
            </a:pPr>
            <a:endParaRPr lang="lt-LT" sz="3500" dirty="0" smtClean="0"/>
          </a:p>
          <a:p>
            <a:pPr marL="514350" indent="-514350">
              <a:buAutoNum type="arabicPeriod"/>
            </a:pPr>
            <a:endParaRPr lang="lt-LT" sz="3500" dirty="0"/>
          </a:p>
          <a:p>
            <a:pPr marL="514350" indent="-514350">
              <a:buAutoNum type="arabicPeriod"/>
            </a:pPr>
            <a:endParaRPr lang="lt-LT" sz="3500" dirty="0" smtClean="0"/>
          </a:p>
          <a:p>
            <a:pPr marL="514350" indent="-514350">
              <a:buAutoNum type="arabicPeriod"/>
            </a:pPr>
            <a:r>
              <a:rPr lang="lt-LT" sz="3500" dirty="0" smtClean="0"/>
              <a:t>C</a:t>
            </a:r>
          </a:p>
          <a:p>
            <a:pPr marL="514350" indent="-514350">
              <a:buAutoNum type="arabicPeriod"/>
            </a:pPr>
            <a:r>
              <a:rPr lang="lt-LT" sz="3500" dirty="0" smtClean="0"/>
              <a:t>C</a:t>
            </a:r>
          </a:p>
          <a:p>
            <a:pPr marL="514350" indent="-514350">
              <a:buAutoNum type="arabicPeriod"/>
            </a:pPr>
            <a:r>
              <a:rPr lang="lt-LT" sz="3500" dirty="0" smtClean="0"/>
              <a:t>A</a:t>
            </a:r>
            <a:endParaRPr lang="lt-LT" sz="3500" dirty="0"/>
          </a:p>
          <a:p>
            <a:pPr marL="514350" indent="-514350">
              <a:buAutoNum type="arabicPeriod"/>
            </a:pPr>
            <a:r>
              <a:rPr lang="lt-LT" sz="3500" dirty="0" smtClean="0"/>
              <a:t>A</a:t>
            </a:r>
          </a:p>
          <a:p>
            <a:pPr marL="514350" indent="-514350">
              <a:buAutoNum type="arabicPeriod"/>
            </a:pPr>
            <a:r>
              <a:rPr lang="lt-LT" sz="3500" dirty="0" smtClean="0"/>
              <a:t>C</a:t>
            </a:r>
            <a:endParaRPr lang="lt-LT" sz="3500" dirty="0"/>
          </a:p>
          <a:p>
            <a:pPr marL="514350" indent="-514350">
              <a:buAutoNum type="arabicPeriod"/>
            </a:pPr>
            <a:endParaRPr lang="lt-LT" dirty="0" smtClean="0"/>
          </a:p>
          <a:p>
            <a:pPr marL="514350" indent="-514350">
              <a:buAutoNum type="arabicPeriod"/>
            </a:pPr>
            <a:endParaRPr lang="lt-LT" dirty="0"/>
          </a:p>
          <a:p>
            <a:pPr marL="514350" indent="-514350">
              <a:buAutoNum type="arabicPeriod"/>
            </a:pPr>
            <a:endParaRPr lang="lt-LT" dirty="0" smtClean="0"/>
          </a:p>
          <a:p>
            <a:pPr marL="514350" indent="-514350">
              <a:buAutoNum type="arabicPeriod"/>
            </a:pPr>
            <a:endParaRPr lang="lt-LT" dirty="0" smtClean="0"/>
          </a:p>
          <a:p>
            <a:pPr marL="514350" indent="-514350">
              <a:buAutoNum type="arabicPeriod"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4061259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Šaltiniai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3200" dirty="0" err="1"/>
              <a:t>Vl</a:t>
            </a:r>
            <a:r>
              <a:rPr lang="lt-LT" sz="3200" dirty="0"/>
              <a:t>. </a:t>
            </a:r>
            <a:r>
              <a:rPr lang="lt-LT" sz="3200" dirty="0" err="1"/>
              <a:t>Valentinavičius</a:t>
            </a:r>
            <a:r>
              <a:rPr lang="lt-LT" sz="3200" dirty="0"/>
              <a:t> Fizika. Vadovėlis X klasei.  Kaunas, </a:t>
            </a:r>
            <a:r>
              <a:rPr lang="lt-LT" sz="3200" dirty="0" smtClean="0"/>
              <a:t>2006.</a:t>
            </a:r>
          </a:p>
          <a:p>
            <a:r>
              <a:rPr lang="lt-LT" sz="3200" dirty="0">
                <a:hlinkClick r:id="rId2"/>
              </a:rPr>
              <a:t>https://lt.wikipedia.org/wiki/Uranas_%</a:t>
            </a:r>
            <a:r>
              <a:rPr lang="lt-LT" sz="3200" dirty="0" smtClean="0">
                <a:hlinkClick r:id="rId2"/>
              </a:rPr>
              <a:t>28planeta%29</a:t>
            </a:r>
            <a:endParaRPr lang="lt-LT" sz="3200" dirty="0" smtClean="0"/>
          </a:p>
          <a:p>
            <a:r>
              <a:rPr lang="lt-LT" sz="3200" dirty="0">
                <a:hlinkClick r:id="rId3"/>
              </a:rPr>
              <a:t>http://</a:t>
            </a:r>
            <a:r>
              <a:rPr lang="lt-LT" sz="3200" dirty="0" smtClean="0">
                <a:hlinkClick r:id="rId3"/>
              </a:rPr>
              <a:t>astro.res.lt/planet/uran/uran.htm</a:t>
            </a:r>
            <a:endParaRPr lang="lt-LT" sz="3200" dirty="0" smtClean="0"/>
          </a:p>
          <a:p>
            <a:r>
              <a:rPr lang="lt-LT" sz="3200" dirty="0">
                <a:hlinkClick r:id="rId4"/>
              </a:rPr>
              <a:t>http://</a:t>
            </a:r>
            <a:r>
              <a:rPr lang="lt-LT" sz="3200" dirty="0" smtClean="0">
                <a:hlinkClick r:id="rId4"/>
              </a:rPr>
              <a:t>astronomija.lt/enciklopedija/index.php/Uranas</a:t>
            </a:r>
            <a:endParaRPr lang="lt-LT" sz="32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xmlns="" val="775020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" advClick="0" advTm="15000">
        <p:wipe dir="d"/>
      </p:transition>
    </mc:Choice>
    <mc:Fallback>
      <p:transition advClick="0" advTm="15000">
        <p:wipe dir="d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abangus">
  <a:themeElements>
    <a:clrScheme name="Srovė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Prabangus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rabangu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118</TotalTime>
  <Words>380</Words>
  <Application>Microsoft Office PowerPoint</Application>
  <PresentationFormat>Demonstracija ekrane (4:3)</PresentationFormat>
  <Paragraphs>116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23</vt:i4>
      </vt:variant>
    </vt:vector>
  </HeadingPairs>
  <TitlesOfParts>
    <vt:vector size="24" baseType="lpstr">
      <vt:lpstr>Prabangus</vt:lpstr>
      <vt:lpstr>Uranas</vt:lpstr>
      <vt:lpstr>Turinys</vt:lpstr>
      <vt:lpstr>uranas</vt:lpstr>
      <vt:lpstr>Uranas ir žemė</vt:lpstr>
      <vt:lpstr>atradėjas</vt:lpstr>
      <vt:lpstr>Sudėtis</vt:lpstr>
      <vt:lpstr>  palydovai</vt:lpstr>
      <vt:lpstr>  Didžiausias palydovas</vt:lpstr>
      <vt:lpstr>Urano žiedai</vt:lpstr>
      <vt:lpstr>Voyager 2</vt:lpstr>
      <vt:lpstr>Testas</vt:lpstr>
      <vt:lpstr>1 klausimas</vt:lpstr>
      <vt:lpstr>2 klausimas</vt:lpstr>
      <vt:lpstr>3 klausimas</vt:lpstr>
      <vt:lpstr>4 klausimas</vt:lpstr>
      <vt:lpstr>5 klausimas</vt:lpstr>
      <vt:lpstr>6 klausimas</vt:lpstr>
      <vt:lpstr>7 klausimas</vt:lpstr>
      <vt:lpstr>8 klausimas</vt:lpstr>
      <vt:lpstr>9 klausimas</vt:lpstr>
      <vt:lpstr>10 klausimas</vt:lpstr>
      <vt:lpstr>Teisingi atsakymai</vt:lpstr>
      <vt:lpstr>Šaltiniai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Uranas</dc:title>
  <dc:creator>Daiva</dc:creator>
  <cp:lastModifiedBy>Mokykla</cp:lastModifiedBy>
  <cp:revision>13</cp:revision>
  <dcterms:created xsi:type="dcterms:W3CDTF">2016-04-06T18:47:31Z</dcterms:created>
  <dcterms:modified xsi:type="dcterms:W3CDTF">2016-04-13T07:09:18Z</dcterms:modified>
</cp:coreProperties>
</file>